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1"/>
  </p:sldMasterIdLst>
  <p:notesMasterIdLst>
    <p:notesMasterId r:id="rId63"/>
  </p:notesMasterIdLst>
  <p:handoutMasterIdLst>
    <p:handoutMasterId r:id="rId64"/>
  </p:handoutMasterIdLst>
  <p:sldIdLst>
    <p:sldId id="365" r:id="rId2"/>
    <p:sldId id="341" r:id="rId3"/>
    <p:sldId id="297" r:id="rId4"/>
    <p:sldId id="298" r:id="rId5"/>
    <p:sldId id="259" r:id="rId6"/>
    <p:sldId id="299" r:id="rId7"/>
    <p:sldId id="380" r:id="rId8"/>
    <p:sldId id="373" r:id="rId9"/>
    <p:sldId id="374" r:id="rId10"/>
    <p:sldId id="375" r:id="rId11"/>
    <p:sldId id="376" r:id="rId12"/>
    <p:sldId id="377" r:id="rId13"/>
    <p:sldId id="378" r:id="rId14"/>
    <p:sldId id="345" r:id="rId15"/>
    <p:sldId id="370" r:id="rId16"/>
    <p:sldId id="304" r:id="rId17"/>
    <p:sldId id="346" r:id="rId18"/>
    <p:sldId id="316" r:id="rId19"/>
    <p:sldId id="317" r:id="rId20"/>
    <p:sldId id="367" r:id="rId21"/>
    <p:sldId id="368" r:id="rId22"/>
    <p:sldId id="318" r:id="rId23"/>
    <p:sldId id="352" r:id="rId24"/>
    <p:sldId id="347" r:id="rId25"/>
    <p:sldId id="308" r:id="rId26"/>
    <p:sldId id="348" r:id="rId27"/>
    <p:sldId id="349" r:id="rId28"/>
    <p:sldId id="311" r:id="rId29"/>
    <p:sldId id="319" r:id="rId30"/>
    <p:sldId id="320" r:id="rId31"/>
    <p:sldId id="321" r:id="rId32"/>
    <p:sldId id="322" r:id="rId33"/>
    <p:sldId id="323" r:id="rId34"/>
    <p:sldId id="326" r:id="rId35"/>
    <p:sldId id="327" r:id="rId36"/>
    <p:sldId id="328" r:id="rId37"/>
    <p:sldId id="329" r:id="rId38"/>
    <p:sldId id="387" r:id="rId39"/>
    <p:sldId id="330" r:id="rId40"/>
    <p:sldId id="388" r:id="rId41"/>
    <p:sldId id="389" r:id="rId42"/>
    <p:sldId id="333" r:id="rId43"/>
    <p:sldId id="390" r:id="rId44"/>
    <p:sldId id="379" r:id="rId45"/>
    <p:sldId id="334" r:id="rId46"/>
    <p:sldId id="360" r:id="rId47"/>
    <p:sldId id="361" r:id="rId48"/>
    <p:sldId id="335" r:id="rId49"/>
    <p:sldId id="336" r:id="rId50"/>
    <p:sldId id="338" r:id="rId51"/>
    <p:sldId id="362" r:id="rId52"/>
    <p:sldId id="339" r:id="rId53"/>
    <p:sldId id="340" r:id="rId54"/>
    <p:sldId id="337" r:id="rId55"/>
    <p:sldId id="381" r:id="rId56"/>
    <p:sldId id="382" r:id="rId57"/>
    <p:sldId id="383" r:id="rId58"/>
    <p:sldId id="384" r:id="rId59"/>
    <p:sldId id="385" r:id="rId60"/>
    <p:sldId id="359" r:id="rId61"/>
    <p:sldId id="371" r:id="rId6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3FD69"/>
    <a:srgbClr val="003399"/>
    <a:srgbClr val="990000"/>
    <a:srgbClr val="9CBB29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notesMaster" Target="notesMasters/notesMaster1.xml"/><Relationship Id="rId64" Type="http://schemas.openxmlformats.org/officeDocument/2006/relationships/handoutMaster" Target="handoutMasters/handoutMaster1.xml"/><Relationship Id="rId65" Type="http://schemas.openxmlformats.org/officeDocument/2006/relationships/printerSettings" Target="printerSettings/printerSettings1.bin"/><Relationship Id="rId66" Type="http://schemas.openxmlformats.org/officeDocument/2006/relationships/presProps" Target="presProps.xml"/><Relationship Id="rId67" Type="http://schemas.openxmlformats.org/officeDocument/2006/relationships/viewProps" Target="viewProps.xml"/><Relationship Id="rId68" Type="http://schemas.openxmlformats.org/officeDocument/2006/relationships/theme" Target="theme/theme1.xml"/><Relationship Id="rId69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0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0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3CC8F76-3326-40D7-B6DC-B59572E680B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09246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2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C0C8789-A059-40D1-B155-6D5CCC876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8087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F1FE28-7886-4341-B39A-CA5C4A4A73DA}" type="slidenum">
              <a:rPr lang="en-US" smtClean="0">
                <a:latin typeface="Times New Roman" pitchFamily="18" charset="0"/>
              </a:rPr>
              <a:pPr eaLnBrk="1" hangingPunct="1"/>
              <a:t>2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</p:grpSp>
      <p:sp>
        <p:nvSpPr>
          <p:cNvPr id="1976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976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15DC6-FD5A-4C81-A9A9-8E5285B102D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6586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1256C-C1FE-4461-BCC1-17C53EE462B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1360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86602-9199-42A7-B2E0-74841884441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2606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6C9A7-F808-41A0-AE62-CFD87159A72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5155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6D3AC-6BA3-4781-85CC-7F736EDED5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37757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291B2-6761-48C0-BDAF-E84EA0144C6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29190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DA2F0-9690-48DF-BD38-515364BD837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71096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84FE4-2C8D-458D-94B2-22A3E0B356A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91820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B53D-316A-4A51-A82B-E5BD98FCF33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1002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1AD09-1930-452E-A7F1-E2006675B97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6644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15DA7-DC28-4926-96B7-D885B2B675A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27802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EB547-5270-419A-B80C-4EA7DE9AFD9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41563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966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pPr>
              <a:defRPr/>
            </a:pPr>
            <a:r>
              <a:rPr lang="fr-FR"/>
              <a:t>Fall 2011</a:t>
            </a:r>
            <a:endParaRPr lang="fr-CA"/>
          </a:p>
        </p:txBody>
      </p:sp>
      <p:sp>
        <p:nvSpPr>
          <p:cNvPr id="1966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/>
            </a:lvl1pPr>
          </a:lstStyle>
          <a:p>
            <a:pPr>
              <a:defRPr/>
            </a:pPr>
            <a:r>
              <a:rPr lang="fr-CA"/>
              <a:t>Lecture 5: Financial And Management Accounting</a:t>
            </a:r>
          </a:p>
        </p:txBody>
      </p:sp>
      <p:sp>
        <p:nvSpPr>
          <p:cNvPr id="1966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BA51E7AA-4D5E-467F-8DFA-F1FA740A37C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5.e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6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4" Type="http://schemas.openxmlformats.org/officeDocument/2006/relationships/oleObject" Target="../embeddings/oleObject5.bin"/><Relationship Id="rId5" Type="http://schemas.openxmlformats.org/officeDocument/2006/relationships/image" Target="../media/image7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sz="2600" b="1" dirty="0" smtClean="0">
                <a:cs typeface="Times New Roman" pitchFamily="18" charset="0"/>
              </a:rPr>
              <a:t/>
            </a:r>
            <a:br>
              <a:rPr lang="en-GB" sz="2600" b="1" dirty="0" smtClean="0">
                <a:cs typeface="Times New Roman" pitchFamily="18" charset="0"/>
              </a:rPr>
            </a:br>
            <a:r>
              <a:rPr lang="en-GB" sz="2800" b="1" dirty="0" smtClean="0"/>
              <a:t>Engineering Economics</a:t>
            </a:r>
            <a:r>
              <a:rPr lang="en-GB" sz="2600" dirty="0" smtClean="0"/>
              <a:t/>
            </a:r>
            <a:br>
              <a:rPr lang="en-GB" sz="2600" dirty="0" smtClean="0"/>
            </a:br>
            <a:r>
              <a:rPr lang="en-GB" sz="2600" dirty="0" smtClean="0"/>
              <a:t>ECO 1192</a:t>
            </a:r>
            <a:br>
              <a:rPr lang="en-GB" sz="2600" dirty="0" smtClean="0"/>
            </a:br>
            <a:r>
              <a:rPr lang="en-GB" sz="2600" dirty="0" smtClean="0"/>
              <a:t> </a:t>
            </a:r>
            <a:r>
              <a:rPr lang="en-GB" sz="2000" dirty="0" smtClean="0"/>
              <a:t>Lecture 5: Financial &amp; Management Accounting</a:t>
            </a:r>
            <a:r>
              <a:rPr lang="en-GB" sz="2000" b="1" dirty="0" smtClean="0">
                <a:cs typeface="Times New Roman" pitchFamily="18" charset="0"/>
              </a:rPr>
              <a:t> </a:t>
            </a:r>
            <a:endParaRPr lang="en-US" sz="2000" b="1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E7095E-C594-4910-B98B-260CA76B814D}" type="slidenum">
              <a:rPr lang="fr-CA" smtClean="0"/>
              <a:pPr eaLnBrk="1" hangingPunct="1"/>
              <a:t>2</a:t>
            </a:fld>
            <a:endParaRPr lang="fr-CA" smtClean="0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Recommended Reading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Fraser et al.*  chapter 6</a:t>
            </a:r>
          </a:p>
          <a:p>
            <a:pPr lvl="1" eaLnBrk="1" hangingPunct="1"/>
            <a:r>
              <a:rPr lang="en-US" smtClean="0"/>
              <a:t>Newnan et al. chapter 18</a:t>
            </a:r>
          </a:p>
          <a:p>
            <a:pPr lvl="1" eaLnBrk="1" hangingPunct="1"/>
            <a:r>
              <a:rPr lang="en-US" smtClean="0"/>
              <a:t>Park chapter 13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5AC106-1787-40F8-BF2B-67E9B8C15EB1}" type="slidenum">
              <a:rPr lang="fr-CA" smtClean="0"/>
              <a:pPr eaLnBrk="1" hangingPunct="1"/>
              <a:t>3</a:t>
            </a:fld>
            <a:endParaRPr lang="fr-CA" smtClean="0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Lecture Focus</a:t>
            </a:r>
            <a:endParaRPr lang="en-US" smtClean="0"/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Accounting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financial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management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Performance Measurement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the balance sheet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the income statement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the statement of changes in financial position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Analysis of financial statements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financial ratios </a:t>
            </a:r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61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63D30DC-BC8D-4FE0-8E35-32E88FBAE5F5}" type="slidenum">
              <a:rPr lang="fr-CA" smtClean="0"/>
              <a:pPr eaLnBrk="1" hangingPunct="1"/>
              <a:t>4</a:t>
            </a:fld>
            <a:endParaRPr lang="fr-CA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Financial Accounting</a:t>
            </a:r>
            <a:endParaRPr lang="en-US" smtClean="0"/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</a:pPr>
            <a:r>
              <a:rPr lang="en-GB" sz="2400" smtClean="0"/>
              <a:t>Recording and organizing business financial data</a:t>
            </a:r>
          </a:p>
          <a:p>
            <a:pPr marL="952500" lvl="1" indent="-495300" eaLnBrk="1" hangingPunct="1">
              <a:lnSpc>
                <a:spcPct val="90000"/>
              </a:lnSpc>
            </a:pPr>
            <a:r>
              <a:rPr lang="en-GB" sz="2200" smtClean="0"/>
              <a:t>revenues and expenses and </a:t>
            </a:r>
          </a:p>
          <a:p>
            <a:pPr marL="952500" lvl="1" indent="-495300" eaLnBrk="1" hangingPunct="1">
              <a:lnSpc>
                <a:spcPct val="90000"/>
              </a:lnSpc>
            </a:pPr>
            <a:r>
              <a:rPr lang="en-GB" sz="2200" smtClean="0"/>
              <a:t>levels (resources and claims on resources at a given time)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en-GB" sz="2400" smtClean="0"/>
              <a:t>Used for budgeting, cash management, and management of long-term debt</a:t>
            </a:r>
          </a:p>
          <a:p>
            <a:pPr marL="952500" lvl="1" indent="-495300" eaLnBrk="1" hangingPunct="1">
              <a:lnSpc>
                <a:spcPct val="90000"/>
              </a:lnSpc>
            </a:pPr>
            <a:r>
              <a:rPr lang="en-GB" sz="2200" smtClean="0"/>
              <a:t>By external users (investors, creditors) to make rational choices about a business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en-GB" sz="2400" smtClean="0"/>
              <a:t>Includes the preparation of:</a:t>
            </a:r>
          </a:p>
          <a:p>
            <a:pPr marL="1352550" lvl="2" indent="-438150" eaLnBrk="1" hangingPunct="1">
              <a:lnSpc>
                <a:spcPct val="90000"/>
              </a:lnSpc>
              <a:buFontTx/>
              <a:buAutoNum type="arabicPeriod"/>
            </a:pPr>
            <a:r>
              <a:rPr lang="en-GB" sz="2100" smtClean="0"/>
              <a:t>Balance sheets</a:t>
            </a:r>
          </a:p>
          <a:p>
            <a:pPr marL="1352550" lvl="2" indent="-438150" eaLnBrk="1" hangingPunct="1">
              <a:lnSpc>
                <a:spcPct val="90000"/>
              </a:lnSpc>
              <a:buFontTx/>
              <a:buAutoNum type="arabicPeriod"/>
            </a:pPr>
            <a:r>
              <a:rPr lang="en-GB" sz="2100" smtClean="0"/>
              <a:t>Income statements</a:t>
            </a:r>
          </a:p>
          <a:p>
            <a:pPr marL="1352550" lvl="2" indent="-438150" eaLnBrk="1" hangingPunct="1">
              <a:lnSpc>
                <a:spcPct val="90000"/>
              </a:lnSpc>
              <a:buFontTx/>
              <a:buAutoNum type="arabicPeriod"/>
            </a:pPr>
            <a:r>
              <a:rPr lang="en-GB" sz="2100" smtClean="0"/>
              <a:t>Changes in financial position</a:t>
            </a:r>
            <a:endParaRPr lang="en-US" sz="21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71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D0FC97B-056E-45B2-B29F-59DA50806216}" type="slidenum">
              <a:rPr lang="fr-CA" smtClean="0"/>
              <a:pPr eaLnBrk="1" hangingPunct="1"/>
              <a:t>5</a:t>
            </a:fld>
            <a:endParaRPr lang="fr-CA" smtClean="0"/>
          </a:p>
        </p:txBody>
      </p:sp>
      <p:sp>
        <p:nvSpPr>
          <p:cNvPr id="717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Management Accounting</a:t>
            </a:r>
            <a:endParaRPr lang="en-US" smtClean="0"/>
          </a:p>
        </p:txBody>
      </p:sp>
      <p:sp>
        <p:nvSpPr>
          <p:cNvPr id="7173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ct val="105000"/>
            </a:pPr>
            <a:r>
              <a:rPr lang="en-GB" smtClean="0"/>
              <a:t>Analysis of the costs and benefits of business activities</a:t>
            </a:r>
          </a:p>
          <a:p>
            <a:pPr lvl="1" eaLnBrk="1" hangingPunct="1">
              <a:buSzPct val="105000"/>
            </a:pPr>
            <a:r>
              <a:rPr lang="en-GB" smtClean="0"/>
              <a:t>provides managers with information for decision-making</a:t>
            </a:r>
          </a:p>
          <a:p>
            <a:pPr eaLnBrk="1" hangingPunct="1">
              <a:buSzPct val="105000"/>
            </a:pPr>
            <a:r>
              <a:rPr lang="en-GB" smtClean="0"/>
              <a:t>Engineers are increasingly involved in business decision-making</a:t>
            </a:r>
          </a:p>
          <a:p>
            <a:pPr lvl="1" eaLnBrk="1" hangingPunct="1"/>
            <a:r>
              <a:rPr lang="en-GB" smtClean="0"/>
              <a:t>need both financial and management accounting</a:t>
            </a:r>
            <a:endParaRPr lang="en-US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81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D13A74-5884-440C-8C5A-62318B987DE7}" type="slidenum">
              <a:rPr lang="fr-CA" smtClean="0"/>
              <a:pPr eaLnBrk="1" hangingPunct="1"/>
              <a:t>6</a:t>
            </a:fld>
            <a:endParaRPr lang="fr-CA" smtClean="0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Performance Measurement</a:t>
            </a:r>
            <a:endParaRPr lang="en-US" smtClean="0"/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000" smtClean="0"/>
              <a:t>Flow of money in a firm is like the flow of water in a pipe or electricity in a wire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smtClean="0"/>
              <a:t>water pressure and voltage are “</a:t>
            </a:r>
            <a:r>
              <a:rPr lang="en-GB" sz="2000" b="1" smtClean="0"/>
              <a:t>across variables</a:t>
            </a:r>
            <a:r>
              <a:rPr lang="en-GB" sz="2000" smtClean="0"/>
              <a:t>” measured at a point in time (a snapshot)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smtClean="0"/>
              <a:t>water and electrical flow are measured as “</a:t>
            </a:r>
            <a:r>
              <a:rPr lang="en-GB" sz="2000" b="1" smtClean="0"/>
              <a:t>through variables</a:t>
            </a:r>
            <a:r>
              <a:rPr lang="en-GB" sz="2000" smtClean="0"/>
              <a:t>” over time (a second; week; etc) 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smtClean="0"/>
              <a:t>Income statement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smtClean="0"/>
              <a:t> a </a:t>
            </a:r>
            <a:r>
              <a:rPr lang="en-US" sz="2000" smtClean="0"/>
              <a:t>“</a:t>
            </a:r>
            <a:r>
              <a:rPr lang="en-GB" sz="2000" smtClean="0"/>
              <a:t>through variable” 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smtClean="0"/>
              <a:t>measures the flow of income and expenses during a specific period of time 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smtClean="0"/>
              <a:t>Balance sheet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smtClean="0"/>
              <a:t>an “across variable” or “stock” variable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smtClean="0"/>
              <a:t>Measures assets, liabilities and net worth at a point in time (i.e., a snapshot)</a:t>
            </a:r>
            <a:endParaRPr lang="en-US" sz="20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2166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CA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277813"/>
            <a:ext cx="8534400" cy="560387"/>
          </a:xfrm>
          <a:noFill/>
        </p:spPr>
        <p:txBody>
          <a:bodyPr lIns="50400" tIns="228600" rIns="228600" bIns="228600"/>
          <a:lstStyle/>
          <a:p>
            <a:pPr eaLnBrk="1" hangingPunct="1"/>
            <a:r>
              <a:rPr lang="en-CA" sz="2400" smtClean="0"/>
              <a:t>Example: Balance Sheet for the Major Electric Company</a:t>
            </a:r>
            <a:endParaRPr lang="en-US" sz="2400" smtClean="0"/>
          </a:p>
        </p:txBody>
      </p:sp>
      <p:pic>
        <p:nvPicPr>
          <p:cNvPr id="9220" name="Picture 4" descr="slide06-33"/>
          <p:cNvPicPr>
            <a:picLocks noChangeAspect="1" noChangeArrowheads="1"/>
          </p:cNvPicPr>
          <p:nvPr/>
        </p:nvPicPr>
        <p:blipFill>
          <a:blip r:embed="rId2">
            <a:lum bright="-24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143000"/>
            <a:ext cx="6019800" cy="517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A11220-46D7-488A-B3ED-19192733A576}" type="slidenum">
              <a:rPr lang="fr-CA" smtClean="0"/>
              <a:pPr eaLnBrk="1" hangingPunct="1"/>
              <a:t>7</a:t>
            </a:fld>
            <a:endParaRPr lang="fr-CA" smtClean="0"/>
          </a:p>
        </p:txBody>
      </p:sp>
      <p:sp>
        <p:nvSpPr>
          <p:cNvPr id="9222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42" name="Group 2"/>
          <p:cNvGraphicFramePr>
            <a:graphicFrameLocks noGrp="1"/>
          </p:cNvGraphicFramePr>
          <p:nvPr/>
        </p:nvGraphicFramePr>
        <p:xfrm>
          <a:off x="1295400" y="1752600"/>
          <a:ext cx="7010400" cy="4660901"/>
        </p:xfrm>
        <a:graphic>
          <a:graphicData uri="http://schemas.openxmlformats.org/drawingml/2006/table">
            <a:tbl>
              <a:tblPr/>
              <a:tblGrid>
                <a:gridCol w="70104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LONG-TERM ASSETS</a:t>
                      </a:r>
                      <a:endParaRPr kumimoji="0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Gross Equipment (Purchase price)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Less total depreciation since purchased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 Net Equipment (Purchase price minus total depreciation)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Gross Buildings (Purchase price)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Less total depreciation since purchased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  Net Buildings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Land   </a:t>
                      </a:r>
                      <a:r>
                        <a:rPr kumimoji="0" lang="en-GB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Note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Land is NOT depreciable.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B.  TOTAL LONG-TERM ASSETS</a:t>
                      </a:r>
                      <a:endParaRPr kumimoji="0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C.  TOTAL ASSETS (A+B</a:t>
                      </a: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b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6" name="Rectangle 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smtClean="0"/>
              <a:t>Balance Sheet: Typical Long-Term Assets</a:t>
            </a:r>
            <a:br>
              <a:rPr lang="en-US" sz="3200" smtClean="0"/>
            </a:br>
            <a:r>
              <a:rPr lang="en-US" sz="2400" u="sng" smtClean="0"/>
              <a:t>(Assets = Resources owned) </a:t>
            </a:r>
          </a:p>
        </p:txBody>
      </p:sp>
      <p:sp>
        <p:nvSpPr>
          <p:cNvPr id="102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AAD5E0-A853-4F70-B589-07D63B5C255D}" type="slidenum">
              <a:rPr lang="fr-CA" smtClean="0"/>
              <a:pPr eaLnBrk="1" hangingPunct="1"/>
              <a:t>8</a:t>
            </a:fld>
            <a:endParaRPr lang="fr-CA" smtClean="0"/>
          </a:p>
        </p:txBody>
      </p:sp>
      <p:sp>
        <p:nvSpPr>
          <p:cNvPr id="1026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066" name="Group 2"/>
          <p:cNvGraphicFramePr>
            <a:graphicFrameLocks noGrp="1"/>
          </p:cNvGraphicFramePr>
          <p:nvPr/>
        </p:nvGraphicFramePr>
        <p:xfrm>
          <a:off x="838200" y="1524000"/>
          <a:ext cx="7620000" cy="4572002"/>
        </p:xfrm>
        <a:graphic>
          <a:graphicData uri="http://schemas.openxmlformats.org/drawingml/2006/table">
            <a:tbl>
              <a:tblPr/>
              <a:tblGrid>
                <a:gridCol w="7620000"/>
              </a:tblGrid>
              <a:tr h="601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LIABILITIES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Accounts Payable ($ owed suppliers)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Loan due in 6 months (short-term loan from bank)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D.  TOTAL CURRENT LIABILITIES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LONG-TERM LIABILITIES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Loan due in 2 years (medium- to long-term loan from bank)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E.  TOTAL LONG-TERM LIABILITIES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F.  TOTAL LIABILITIES (D+E)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6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/>
              <a:t>Balance Sheet: Typical Liabilities</a:t>
            </a:r>
            <a:br>
              <a:rPr lang="en-US" smtClean="0"/>
            </a:br>
            <a:r>
              <a:rPr lang="en-US" sz="2400" u="sng" smtClean="0"/>
              <a:t>(Liabilities = Resources owed = debt)</a:t>
            </a:r>
          </a:p>
        </p:txBody>
      </p:sp>
      <p:sp>
        <p:nvSpPr>
          <p:cNvPr id="1128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112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66816A-FD61-437A-ADDF-D3FAD80C1A2D}" type="slidenum">
              <a:rPr lang="fr-CA" smtClean="0"/>
              <a:pPr eaLnBrk="1" hangingPunct="1"/>
              <a:t>9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/>
              <a:t>Balance Sheet: Owner Equity</a:t>
            </a:r>
            <a:br>
              <a:rPr lang="en-US" smtClean="0"/>
            </a:br>
            <a:r>
              <a:rPr lang="en-US" sz="2400" u="sng" smtClean="0"/>
              <a:t>(Resources owned by stakeholders)</a:t>
            </a:r>
          </a:p>
        </p:txBody>
      </p:sp>
      <p:graphicFrame>
        <p:nvGraphicFramePr>
          <p:cNvPr id="217091" name="Group 3"/>
          <p:cNvGraphicFramePr>
            <a:graphicFrameLocks noGrp="1"/>
          </p:cNvGraphicFramePr>
          <p:nvPr/>
        </p:nvGraphicFramePr>
        <p:xfrm>
          <a:off x="1066800" y="1828800"/>
          <a:ext cx="7010400" cy="4191001"/>
        </p:xfrm>
        <a:graphic>
          <a:graphicData uri="http://schemas.openxmlformats.org/drawingml/2006/table">
            <a:tbl>
              <a:tblPr/>
              <a:tblGrid>
                <a:gridCol w="7010400"/>
              </a:tblGrid>
              <a:tr h="7762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OWNER EQUITY</a:t>
                      </a:r>
                      <a:endParaRPr kumimoji="0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9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Common and other capital stock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Retained Earnings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94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G.  </a:t>
                      </a: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OWNER EQUITY</a:t>
                      </a:r>
                      <a:endParaRPr kumimoji="0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49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H.  </a:t>
                      </a: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LIABILITIES AND EQUITY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   (F+G)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05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123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4B2E07-A4CC-43FA-AC9C-501CF7E114FA}" type="slidenum">
              <a:rPr lang="fr-CA" smtClean="0"/>
              <a:pPr eaLnBrk="1" hangingPunct="1"/>
              <a:t>10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Sheet: Assets</a:t>
            </a:r>
          </a:p>
        </p:txBody>
      </p:sp>
      <p:graphicFrame>
        <p:nvGraphicFramePr>
          <p:cNvPr id="218178" name="Group 66"/>
          <p:cNvGraphicFramePr>
            <a:graphicFrameLocks noGrp="1"/>
          </p:cNvGraphicFramePr>
          <p:nvPr/>
        </p:nvGraphicFramePr>
        <p:xfrm>
          <a:off x="685800" y="1295400"/>
          <a:ext cx="8001000" cy="5095897"/>
        </p:xfrm>
        <a:graphic>
          <a:graphicData uri="http://schemas.openxmlformats.org/drawingml/2006/table">
            <a:tbl>
              <a:tblPr/>
              <a:tblGrid>
                <a:gridCol w="5430838"/>
                <a:gridCol w="2570162"/>
              </a:tblGrid>
              <a:tr h="5181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XYZ Company Balance Sheet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 December 31, 2010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Thousands $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Current Assets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06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4,200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06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Inventories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36,000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Prepaid expenses (due in 3 months)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Current Assets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76,200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650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</a:t>
                      </a:r>
                      <a:r>
                        <a:rPr kumimoji="0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Long Term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Long term bond investments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06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Land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Gross plant and equipment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37,000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35266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Less</a:t>
                      </a: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Accumulated depreciation on plant and equipment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-22,000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plant and equipment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Long Term Assets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ASSETS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106,200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13365" name="Group 53"/>
          <p:cNvGrpSpPr>
            <a:grpSpLocks/>
          </p:cNvGrpSpPr>
          <p:nvPr/>
        </p:nvGrpSpPr>
        <p:grpSpPr bwMode="auto">
          <a:xfrm>
            <a:off x="4191000" y="3124200"/>
            <a:ext cx="2054225" cy="1447800"/>
            <a:chOff x="98" y="1191"/>
            <a:chExt cx="2206" cy="2260"/>
          </a:xfrm>
        </p:grpSpPr>
        <p:sp>
          <p:nvSpPr>
            <p:cNvPr id="13368" name="Freeform 54"/>
            <p:cNvSpPr>
              <a:spLocks/>
            </p:cNvSpPr>
            <p:nvPr/>
          </p:nvSpPr>
          <p:spPr bwMode="auto">
            <a:xfrm>
              <a:off x="567" y="1800"/>
              <a:ext cx="1293" cy="1651"/>
            </a:xfrm>
            <a:custGeom>
              <a:avLst/>
              <a:gdLst>
                <a:gd name="T0" fmla="*/ 1289 w 1293"/>
                <a:gd name="T1" fmla="*/ 1617 h 1651"/>
                <a:gd name="T2" fmla="*/ 1274 w 1293"/>
                <a:gd name="T3" fmla="*/ 1579 h 1651"/>
                <a:gd name="T4" fmla="*/ 1210 w 1293"/>
                <a:gd name="T5" fmla="*/ 1510 h 1651"/>
                <a:gd name="T6" fmla="*/ 970 w 1293"/>
                <a:gd name="T7" fmla="*/ 1499 h 1651"/>
                <a:gd name="T8" fmla="*/ 808 w 1293"/>
                <a:gd name="T9" fmla="*/ 1439 h 1651"/>
                <a:gd name="T10" fmla="*/ 722 w 1293"/>
                <a:gd name="T11" fmla="*/ 1374 h 1651"/>
                <a:gd name="T12" fmla="*/ 759 w 1293"/>
                <a:gd name="T13" fmla="*/ 1332 h 1651"/>
                <a:gd name="T14" fmla="*/ 779 w 1293"/>
                <a:gd name="T15" fmla="*/ 1261 h 1651"/>
                <a:gd name="T16" fmla="*/ 772 w 1293"/>
                <a:gd name="T17" fmla="*/ 1186 h 1651"/>
                <a:gd name="T18" fmla="*/ 737 w 1293"/>
                <a:gd name="T19" fmla="*/ 1130 h 1651"/>
                <a:gd name="T20" fmla="*/ 717 w 1293"/>
                <a:gd name="T21" fmla="*/ 1103 h 1651"/>
                <a:gd name="T22" fmla="*/ 766 w 1293"/>
                <a:gd name="T23" fmla="*/ 981 h 1651"/>
                <a:gd name="T24" fmla="*/ 781 w 1293"/>
                <a:gd name="T25" fmla="*/ 848 h 1651"/>
                <a:gd name="T26" fmla="*/ 768 w 1293"/>
                <a:gd name="T27" fmla="*/ 711 h 1651"/>
                <a:gd name="T28" fmla="*/ 698 w 1293"/>
                <a:gd name="T29" fmla="*/ 422 h 1651"/>
                <a:gd name="T30" fmla="*/ 691 w 1293"/>
                <a:gd name="T31" fmla="*/ 194 h 1651"/>
                <a:gd name="T32" fmla="*/ 726 w 1293"/>
                <a:gd name="T33" fmla="*/ 152 h 1651"/>
                <a:gd name="T34" fmla="*/ 735 w 1293"/>
                <a:gd name="T35" fmla="*/ 90 h 1651"/>
                <a:gd name="T36" fmla="*/ 715 w 1293"/>
                <a:gd name="T37" fmla="*/ 30 h 1651"/>
                <a:gd name="T38" fmla="*/ 673 w 1293"/>
                <a:gd name="T39" fmla="*/ 0 h 1651"/>
                <a:gd name="T40" fmla="*/ 598 w 1293"/>
                <a:gd name="T41" fmla="*/ 9 h 1651"/>
                <a:gd name="T42" fmla="*/ 565 w 1293"/>
                <a:gd name="T43" fmla="*/ 57 h 1651"/>
                <a:gd name="T44" fmla="*/ 563 w 1293"/>
                <a:gd name="T45" fmla="*/ 119 h 1651"/>
                <a:gd name="T46" fmla="*/ 585 w 1293"/>
                <a:gd name="T47" fmla="*/ 173 h 1651"/>
                <a:gd name="T48" fmla="*/ 605 w 1293"/>
                <a:gd name="T49" fmla="*/ 342 h 1651"/>
                <a:gd name="T50" fmla="*/ 557 w 1293"/>
                <a:gd name="T51" fmla="*/ 586 h 1651"/>
                <a:gd name="T52" fmla="*/ 517 w 1293"/>
                <a:gd name="T53" fmla="*/ 776 h 1651"/>
                <a:gd name="T54" fmla="*/ 519 w 1293"/>
                <a:gd name="T55" fmla="*/ 913 h 1651"/>
                <a:gd name="T56" fmla="*/ 552 w 1293"/>
                <a:gd name="T57" fmla="*/ 1044 h 1651"/>
                <a:gd name="T58" fmla="*/ 583 w 1293"/>
                <a:gd name="T59" fmla="*/ 1109 h 1651"/>
                <a:gd name="T60" fmla="*/ 539 w 1293"/>
                <a:gd name="T61" fmla="*/ 1154 h 1651"/>
                <a:gd name="T62" fmla="*/ 515 w 1293"/>
                <a:gd name="T63" fmla="*/ 1222 h 1651"/>
                <a:gd name="T64" fmla="*/ 521 w 1293"/>
                <a:gd name="T65" fmla="*/ 1296 h 1651"/>
                <a:gd name="T66" fmla="*/ 554 w 1293"/>
                <a:gd name="T67" fmla="*/ 1356 h 1651"/>
                <a:gd name="T68" fmla="*/ 486 w 1293"/>
                <a:gd name="T69" fmla="*/ 1374 h 1651"/>
                <a:gd name="T70" fmla="*/ 328 w 1293"/>
                <a:gd name="T71" fmla="*/ 1439 h 1651"/>
                <a:gd name="T72" fmla="*/ 121 w 1293"/>
                <a:gd name="T73" fmla="*/ 1496 h 1651"/>
                <a:gd name="T74" fmla="*/ 55 w 1293"/>
                <a:gd name="T75" fmla="*/ 1528 h 1651"/>
                <a:gd name="T76" fmla="*/ 15 w 1293"/>
                <a:gd name="T77" fmla="*/ 1579 h 1651"/>
                <a:gd name="T78" fmla="*/ 0 w 1293"/>
                <a:gd name="T79" fmla="*/ 1650 h 165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93" h="1651">
                  <a:moveTo>
                    <a:pt x="1292" y="1650"/>
                  </a:moveTo>
                  <a:lnTo>
                    <a:pt x="1289" y="1617"/>
                  </a:lnTo>
                  <a:lnTo>
                    <a:pt x="1281" y="1591"/>
                  </a:lnTo>
                  <a:lnTo>
                    <a:pt x="1274" y="1579"/>
                  </a:lnTo>
                  <a:lnTo>
                    <a:pt x="1239" y="1528"/>
                  </a:lnTo>
                  <a:lnTo>
                    <a:pt x="1210" y="1510"/>
                  </a:lnTo>
                  <a:lnTo>
                    <a:pt x="1173" y="1499"/>
                  </a:lnTo>
                  <a:lnTo>
                    <a:pt x="970" y="1499"/>
                  </a:lnTo>
                  <a:lnTo>
                    <a:pt x="970" y="1442"/>
                  </a:lnTo>
                  <a:lnTo>
                    <a:pt x="808" y="1439"/>
                  </a:lnTo>
                  <a:lnTo>
                    <a:pt x="810" y="1374"/>
                  </a:lnTo>
                  <a:lnTo>
                    <a:pt x="722" y="1374"/>
                  </a:lnTo>
                  <a:lnTo>
                    <a:pt x="739" y="1356"/>
                  </a:lnTo>
                  <a:lnTo>
                    <a:pt x="759" y="1332"/>
                  </a:lnTo>
                  <a:lnTo>
                    <a:pt x="772" y="1299"/>
                  </a:lnTo>
                  <a:lnTo>
                    <a:pt x="779" y="1261"/>
                  </a:lnTo>
                  <a:lnTo>
                    <a:pt x="779" y="1222"/>
                  </a:lnTo>
                  <a:lnTo>
                    <a:pt x="772" y="1186"/>
                  </a:lnTo>
                  <a:lnTo>
                    <a:pt x="757" y="1157"/>
                  </a:lnTo>
                  <a:lnTo>
                    <a:pt x="737" y="1130"/>
                  </a:lnTo>
                  <a:lnTo>
                    <a:pt x="713" y="1112"/>
                  </a:lnTo>
                  <a:lnTo>
                    <a:pt x="717" y="1103"/>
                  </a:lnTo>
                  <a:lnTo>
                    <a:pt x="744" y="1044"/>
                  </a:lnTo>
                  <a:lnTo>
                    <a:pt x="766" y="981"/>
                  </a:lnTo>
                  <a:lnTo>
                    <a:pt x="777" y="913"/>
                  </a:lnTo>
                  <a:lnTo>
                    <a:pt x="781" y="848"/>
                  </a:lnTo>
                  <a:lnTo>
                    <a:pt x="779" y="779"/>
                  </a:lnTo>
                  <a:lnTo>
                    <a:pt x="768" y="711"/>
                  </a:lnTo>
                  <a:lnTo>
                    <a:pt x="739" y="586"/>
                  </a:lnTo>
                  <a:lnTo>
                    <a:pt x="698" y="422"/>
                  </a:lnTo>
                  <a:lnTo>
                    <a:pt x="691" y="345"/>
                  </a:lnTo>
                  <a:lnTo>
                    <a:pt x="691" y="194"/>
                  </a:lnTo>
                  <a:lnTo>
                    <a:pt x="711" y="176"/>
                  </a:lnTo>
                  <a:lnTo>
                    <a:pt x="726" y="152"/>
                  </a:lnTo>
                  <a:lnTo>
                    <a:pt x="735" y="119"/>
                  </a:lnTo>
                  <a:lnTo>
                    <a:pt x="735" y="90"/>
                  </a:lnTo>
                  <a:lnTo>
                    <a:pt x="731" y="60"/>
                  </a:lnTo>
                  <a:lnTo>
                    <a:pt x="715" y="30"/>
                  </a:lnTo>
                  <a:lnTo>
                    <a:pt x="698" y="9"/>
                  </a:lnTo>
                  <a:lnTo>
                    <a:pt x="673" y="0"/>
                  </a:lnTo>
                  <a:lnTo>
                    <a:pt x="620" y="0"/>
                  </a:lnTo>
                  <a:lnTo>
                    <a:pt x="598" y="9"/>
                  </a:lnTo>
                  <a:lnTo>
                    <a:pt x="581" y="30"/>
                  </a:lnTo>
                  <a:lnTo>
                    <a:pt x="565" y="57"/>
                  </a:lnTo>
                  <a:lnTo>
                    <a:pt x="561" y="87"/>
                  </a:lnTo>
                  <a:lnTo>
                    <a:pt x="563" y="119"/>
                  </a:lnTo>
                  <a:lnTo>
                    <a:pt x="570" y="149"/>
                  </a:lnTo>
                  <a:lnTo>
                    <a:pt x="585" y="173"/>
                  </a:lnTo>
                  <a:lnTo>
                    <a:pt x="605" y="194"/>
                  </a:lnTo>
                  <a:lnTo>
                    <a:pt x="605" y="342"/>
                  </a:lnTo>
                  <a:lnTo>
                    <a:pt x="598" y="422"/>
                  </a:lnTo>
                  <a:lnTo>
                    <a:pt x="557" y="586"/>
                  </a:lnTo>
                  <a:lnTo>
                    <a:pt x="528" y="711"/>
                  </a:lnTo>
                  <a:lnTo>
                    <a:pt x="517" y="776"/>
                  </a:lnTo>
                  <a:lnTo>
                    <a:pt x="515" y="845"/>
                  </a:lnTo>
                  <a:lnTo>
                    <a:pt x="519" y="913"/>
                  </a:lnTo>
                  <a:lnTo>
                    <a:pt x="532" y="978"/>
                  </a:lnTo>
                  <a:lnTo>
                    <a:pt x="552" y="1044"/>
                  </a:lnTo>
                  <a:lnTo>
                    <a:pt x="576" y="1100"/>
                  </a:lnTo>
                  <a:lnTo>
                    <a:pt x="583" y="1109"/>
                  </a:lnTo>
                  <a:lnTo>
                    <a:pt x="559" y="1127"/>
                  </a:lnTo>
                  <a:lnTo>
                    <a:pt x="539" y="1154"/>
                  </a:lnTo>
                  <a:lnTo>
                    <a:pt x="524" y="1186"/>
                  </a:lnTo>
                  <a:lnTo>
                    <a:pt x="515" y="1222"/>
                  </a:lnTo>
                  <a:lnTo>
                    <a:pt x="515" y="1261"/>
                  </a:lnTo>
                  <a:lnTo>
                    <a:pt x="521" y="1296"/>
                  </a:lnTo>
                  <a:lnTo>
                    <a:pt x="537" y="1329"/>
                  </a:lnTo>
                  <a:lnTo>
                    <a:pt x="554" y="1356"/>
                  </a:lnTo>
                  <a:lnTo>
                    <a:pt x="576" y="1374"/>
                  </a:lnTo>
                  <a:lnTo>
                    <a:pt x="486" y="1374"/>
                  </a:lnTo>
                  <a:lnTo>
                    <a:pt x="486" y="1439"/>
                  </a:lnTo>
                  <a:lnTo>
                    <a:pt x="328" y="1439"/>
                  </a:lnTo>
                  <a:lnTo>
                    <a:pt x="328" y="1493"/>
                  </a:lnTo>
                  <a:lnTo>
                    <a:pt x="121" y="1496"/>
                  </a:lnTo>
                  <a:lnTo>
                    <a:pt x="86" y="1507"/>
                  </a:lnTo>
                  <a:lnTo>
                    <a:pt x="55" y="1528"/>
                  </a:lnTo>
                  <a:lnTo>
                    <a:pt x="22" y="1564"/>
                  </a:lnTo>
                  <a:lnTo>
                    <a:pt x="15" y="1579"/>
                  </a:lnTo>
                  <a:lnTo>
                    <a:pt x="7" y="1594"/>
                  </a:lnTo>
                  <a:lnTo>
                    <a:pt x="0" y="1650"/>
                  </a:lnTo>
                  <a:lnTo>
                    <a:pt x="1292" y="165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69" name="Freeform 55"/>
            <p:cNvSpPr>
              <a:spLocks/>
            </p:cNvSpPr>
            <p:nvPr/>
          </p:nvSpPr>
          <p:spPr bwMode="auto">
            <a:xfrm>
              <a:off x="1075" y="1191"/>
              <a:ext cx="281" cy="610"/>
            </a:xfrm>
            <a:custGeom>
              <a:avLst/>
              <a:gdLst>
                <a:gd name="T0" fmla="*/ 165 w 281"/>
                <a:gd name="T1" fmla="*/ 609 h 610"/>
                <a:gd name="T2" fmla="*/ 196 w 281"/>
                <a:gd name="T3" fmla="*/ 592 h 610"/>
                <a:gd name="T4" fmla="*/ 229 w 281"/>
                <a:gd name="T5" fmla="*/ 562 h 610"/>
                <a:gd name="T6" fmla="*/ 249 w 281"/>
                <a:gd name="T7" fmla="*/ 532 h 610"/>
                <a:gd name="T8" fmla="*/ 269 w 281"/>
                <a:gd name="T9" fmla="*/ 490 h 610"/>
                <a:gd name="T10" fmla="*/ 278 w 281"/>
                <a:gd name="T11" fmla="*/ 455 h 610"/>
                <a:gd name="T12" fmla="*/ 280 w 281"/>
                <a:gd name="T13" fmla="*/ 410 h 610"/>
                <a:gd name="T14" fmla="*/ 264 w 281"/>
                <a:gd name="T15" fmla="*/ 265 h 610"/>
                <a:gd name="T16" fmla="*/ 251 w 281"/>
                <a:gd name="T17" fmla="*/ 244 h 610"/>
                <a:gd name="T18" fmla="*/ 231 w 281"/>
                <a:gd name="T19" fmla="*/ 232 h 610"/>
                <a:gd name="T20" fmla="*/ 220 w 281"/>
                <a:gd name="T21" fmla="*/ 229 h 610"/>
                <a:gd name="T22" fmla="*/ 225 w 281"/>
                <a:gd name="T23" fmla="*/ 208 h 610"/>
                <a:gd name="T24" fmla="*/ 225 w 281"/>
                <a:gd name="T25" fmla="*/ 172 h 610"/>
                <a:gd name="T26" fmla="*/ 214 w 281"/>
                <a:gd name="T27" fmla="*/ 137 h 610"/>
                <a:gd name="T28" fmla="*/ 198 w 281"/>
                <a:gd name="T29" fmla="*/ 116 h 610"/>
                <a:gd name="T30" fmla="*/ 190 w 281"/>
                <a:gd name="T31" fmla="*/ 107 h 610"/>
                <a:gd name="T32" fmla="*/ 168 w 281"/>
                <a:gd name="T33" fmla="*/ 98 h 610"/>
                <a:gd name="T34" fmla="*/ 176 w 281"/>
                <a:gd name="T35" fmla="*/ 83 h 610"/>
                <a:gd name="T36" fmla="*/ 181 w 281"/>
                <a:gd name="T37" fmla="*/ 77 h 610"/>
                <a:gd name="T38" fmla="*/ 183 w 281"/>
                <a:gd name="T39" fmla="*/ 68 h 610"/>
                <a:gd name="T40" fmla="*/ 185 w 281"/>
                <a:gd name="T41" fmla="*/ 56 h 610"/>
                <a:gd name="T42" fmla="*/ 185 w 281"/>
                <a:gd name="T43" fmla="*/ 51 h 610"/>
                <a:gd name="T44" fmla="*/ 183 w 281"/>
                <a:gd name="T45" fmla="*/ 42 h 610"/>
                <a:gd name="T46" fmla="*/ 179 w 281"/>
                <a:gd name="T47" fmla="*/ 27 h 610"/>
                <a:gd name="T48" fmla="*/ 176 w 281"/>
                <a:gd name="T49" fmla="*/ 18 h 610"/>
                <a:gd name="T50" fmla="*/ 172 w 281"/>
                <a:gd name="T51" fmla="*/ 12 h 610"/>
                <a:gd name="T52" fmla="*/ 163 w 281"/>
                <a:gd name="T53" fmla="*/ 6 h 610"/>
                <a:gd name="T54" fmla="*/ 154 w 281"/>
                <a:gd name="T55" fmla="*/ 0 h 610"/>
                <a:gd name="T56" fmla="*/ 126 w 281"/>
                <a:gd name="T57" fmla="*/ 0 h 610"/>
                <a:gd name="T58" fmla="*/ 119 w 281"/>
                <a:gd name="T59" fmla="*/ 6 h 610"/>
                <a:gd name="T60" fmla="*/ 110 w 281"/>
                <a:gd name="T61" fmla="*/ 12 h 610"/>
                <a:gd name="T62" fmla="*/ 106 w 281"/>
                <a:gd name="T63" fmla="*/ 24 h 610"/>
                <a:gd name="T64" fmla="*/ 101 w 281"/>
                <a:gd name="T65" fmla="*/ 33 h 610"/>
                <a:gd name="T66" fmla="*/ 99 w 281"/>
                <a:gd name="T67" fmla="*/ 42 h 610"/>
                <a:gd name="T68" fmla="*/ 99 w 281"/>
                <a:gd name="T69" fmla="*/ 68 h 610"/>
                <a:gd name="T70" fmla="*/ 104 w 281"/>
                <a:gd name="T71" fmla="*/ 77 h 610"/>
                <a:gd name="T72" fmla="*/ 106 w 281"/>
                <a:gd name="T73" fmla="*/ 83 h 610"/>
                <a:gd name="T74" fmla="*/ 115 w 281"/>
                <a:gd name="T75" fmla="*/ 95 h 610"/>
                <a:gd name="T76" fmla="*/ 93 w 281"/>
                <a:gd name="T77" fmla="*/ 104 h 610"/>
                <a:gd name="T78" fmla="*/ 82 w 281"/>
                <a:gd name="T79" fmla="*/ 113 h 610"/>
                <a:gd name="T80" fmla="*/ 73 w 281"/>
                <a:gd name="T81" fmla="*/ 125 h 610"/>
                <a:gd name="T82" fmla="*/ 66 w 281"/>
                <a:gd name="T83" fmla="*/ 137 h 610"/>
                <a:gd name="T84" fmla="*/ 60 w 281"/>
                <a:gd name="T85" fmla="*/ 152 h 610"/>
                <a:gd name="T86" fmla="*/ 57 w 281"/>
                <a:gd name="T87" fmla="*/ 169 h 610"/>
                <a:gd name="T88" fmla="*/ 55 w 281"/>
                <a:gd name="T89" fmla="*/ 190 h 610"/>
                <a:gd name="T90" fmla="*/ 57 w 281"/>
                <a:gd name="T91" fmla="*/ 205 h 610"/>
                <a:gd name="T92" fmla="*/ 60 w 281"/>
                <a:gd name="T93" fmla="*/ 226 h 610"/>
                <a:gd name="T94" fmla="*/ 46 w 281"/>
                <a:gd name="T95" fmla="*/ 229 h 610"/>
                <a:gd name="T96" fmla="*/ 35 w 281"/>
                <a:gd name="T97" fmla="*/ 235 h 610"/>
                <a:gd name="T98" fmla="*/ 22 w 281"/>
                <a:gd name="T99" fmla="*/ 253 h 610"/>
                <a:gd name="T100" fmla="*/ 18 w 281"/>
                <a:gd name="T101" fmla="*/ 265 h 610"/>
                <a:gd name="T102" fmla="*/ 0 w 281"/>
                <a:gd name="T103" fmla="*/ 410 h 610"/>
                <a:gd name="T104" fmla="*/ 2 w 281"/>
                <a:gd name="T105" fmla="*/ 452 h 610"/>
                <a:gd name="T106" fmla="*/ 11 w 281"/>
                <a:gd name="T107" fmla="*/ 487 h 610"/>
                <a:gd name="T108" fmla="*/ 31 w 281"/>
                <a:gd name="T109" fmla="*/ 529 h 610"/>
                <a:gd name="T110" fmla="*/ 51 w 281"/>
                <a:gd name="T111" fmla="*/ 559 h 610"/>
                <a:gd name="T112" fmla="*/ 82 w 281"/>
                <a:gd name="T113" fmla="*/ 594 h 610"/>
                <a:gd name="T114" fmla="*/ 112 w 281"/>
                <a:gd name="T115" fmla="*/ 609 h 610"/>
                <a:gd name="T116" fmla="*/ 165 w 281"/>
                <a:gd name="T117" fmla="*/ 609 h 61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81" h="610">
                  <a:moveTo>
                    <a:pt x="165" y="609"/>
                  </a:moveTo>
                  <a:lnTo>
                    <a:pt x="196" y="592"/>
                  </a:lnTo>
                  <a:lnTo>
                    <a:pt x="229" y="562"/>
                  </a:lnTo>
                  <a:lnTo>
                    <a:pt x="249" y="532"/>
                  </a:lnTo>
                  <a:lnTo>
                    <a:pt x="269" y="490"/>
                  </a:lnTo>
                  <a:lnTo>
                    <a:pt x="278" y="455"/>
                  </a:lnTo>
                  <a:lnTo>
                    <a:pt x="280" y="410"/>
                  </a:lnTo>
                  <a:lnTo>
                    <a:pt x="264" y="265"/>
                  </a:lnTo>
                  <a:lnTo>
                    <a:pt x="251" y="244"/>
                  </a:lnTo>
                  <a:lnTo>
                    <a:pt x="231" y="232"/>
                  </a:lnTo>
                  <a:lnTo>
                    <a:pt x="220" y="229"/>
                  </a:lnTo>
                  <a:lnTo>
                    <a:pt x="225" y="208"/>
                  </a:lnTo>
                  <a:lnTo>
                    <a:pt x="225" y="172"/>
                  </a:lnTo>
                  <a:lnTo>
                    <a:pt x="214" y="137"/>
                  </a:lnTo>
                  <a:lnTo>
                    <a:pt x="198" y="116"/>
                  </a:lnTo>
                  <a:lnTo>
                    <a:pt x="190" y="107"/>
                  </a:lnTo>
                  <a:lnTo>
                    <a:pt x="168" y="98"/>
                  </a:lnTo>
                  <a:lnTo>
                    <a:pt x="176" y="83"/>
                  </a:lnTo>
                  <a:lnTo>
                    <a:pt x="181" y="77"/>
                  </a:lnTo>
                  <a:lnTo>
                    <a:pt x="183" y="68"/>
                  </a:lnTo>
                  <a:lnTo>
                    <a:pt x="185" y="56"/>
                  </a:lnTo>
                  <a:lnTo>
                    <a:pt x="185" y="51"/>
                  </a:lnTo>
                  <a:lnTo>
                    <a:pt x="183" y="42"/>
                  </a:lnTo>
                  <a:lnTo>
                    <a:pt x="179" y="27"/>
                  </a:lnTo>
                  <a:lnTo>
                    <a:pt x="176" y="18"/>
                  </a:lnTo>
                  <a:lnTo>
                    <a:pt x="172" y="12"/>
                  </a:lnTo>
                  <a:lnTo>
                    <a:pt x="163" y="6"/>
                  </a:lnTo>
                  <a:lnTo>
                    <a:pt x="154" y="0"/>
                  </a:lnTo>
                  <a:lnTo>
                    <a:pt x="126" y="0"/>
                  </a:lnTo>
                  <a:lnTo>
                    <a:pt x="119" y="6"/>
                  </a:lnTo>
                  <a:lnTo>
                    <a:pt x="110" y="12"/>
                  </a:lnTo>
                  <a:lnTo>
                    <a:pt x="106" y="24"/>
                  </a:lnTo>
                  <a:lnTo>
                    <a:pt x="101" y="33"/>
                  </a:lnTo>
                  <a:lnTo>
                    <a:pt x="99" y="42"/>
                  </a:lnTo>
                  <a:lnTo>
                    <a:pt x="99" y="68"/>
                  </a:lnTo>
                  <a:lnTo>
                    <a:pt x="104" y="77"/>
                  </a:lnTo>
                  <a:lnTo>
                    <a:pt x="106" y="83"/>
                  </a:lnTo>
                  <a:lnTo>
                    <a:pt x="115" y="95"/>
                  </a:lnTo>
                  <a:lnTo>
                    <a:pt x="93" y="104"/>
                  </a:lnTo>
                  <a:lnTo>
                    <a:pt x="82" y="113"/>
                  </a:lnTo>
                  <a:lnTo>
                    <a:pt x="73" y="125"/>
                  </a:lnTo>
                  <a:lnTo>
                    <a:pt x="66" y="137"/>
                  </a:lnTo>
                  <a:lnTo>
                    <a:pt x="60" y="152"/>
                  </a:lnTo>
                  <a:lnTo>
                    <a:pt x="57" y="169"/>
                  </a:lnTo>
                  <a:lnTo>
                    <a:pt x="55" y="190"/>
                  </a:lnTo>
                  <a:lnTo>
                    <a:pt x="57" y="205"/>
                  </a:lnTo>
                  <a:lnTo>
                    <a:pt x="60" y="226"/>
                  </a:lnTo>
                  <a:lnTo>
                    <a:pt x="46" y="229"/>
                  </a:lnTo>
                  <a:lnTo>
                    <a:pt x="35" y="235"/>
                  </a:lnTo>
                  <a:lnTo>
                    <a:pt x="22" y="253"/>
                  </a:lnTo>
                  <a:lnTo>
                    <a:pt x="18" y="265"/>
                  </a:lnTo>
                  <a:lnTo>
                    <a:pt x="0" y="410"/>
                  </a:lnTo>
                  <a:lnTo>
                    <a:pt x="2" y="452"/>
                  </a:lnTo>
                  <a:lnTo>
                    <a:pt x="11" y="487"/>
                  </a:lnTo>
                  <a:lnTo>
                    <a:pt x="31" y="529"/>
                  </a:lnTo>
                  <a:lnTo>
                    <a:pt x="51" y="559"/>
                  </a:lnTo>
                  <a:lnTo>
                    <a:pt x="82" y="594"/>
                  </a:lnTo>
                  <a:lnTo>
                    <a:pt x="112" y="609"/>
                  </a:lnTo>
                  <a:lnTo>
                    <a:pt x="165" y="60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0" name="Freeform 56"/>
            <p:cNvSpPr>
              <a:spLocks/>
            </p:cNvSpPr>
            <p:nvPr/>
          </p:nvSpPr>
          <p:spPr bwMode="auto">
            <a:xfrm>
              <a:off x="1339" y="1242"/>
              <a:ext cx="675" cy="411"/>
            </a:xfrm>
            <a:custGeom>
              <a:avLst/>
              <a:gdLst>
                <a:gd name="T0" fmla="*/ 16 w 675"/>
                <a:gd name="T1" fmla="*/ 359 h 411"/>
                <a:gd name="T2" fmla="*/ 86 w 675"/>
                <a:gd name="T3" fmla="*/ 383 h 411"/>
                <a:gd name="T4" fmla="*/ 161 w 675"/>
                <a:gd name="T5" fmla="*/ 404 h 411"/>
                <a:gd name="T6" fmla="*/ 236 w 675"/>
                <a:gd name="T7" fmla="*/ 410 h 411"/>
                <a:gd name="T8" fmla="*/ 313 w 675"/>
                <a:gd name="T9" fmla="*/ 410 h 411"/>
                <a:gd name="T10" fmla="*/ 388 w 675"/>
                <a:gd name="T11" fmla="*/ 398 h 411"/>
                <a:gd name="T12" fmla="*/ 462 w 675"/>
                <a:gd name="T13" fmla="*/ 383 h 411"/>
                <a:gd name="T14" fmla="*/ 500 w 675"/>
                <a:gd name="T15" fmla="*/ 368 h 411"/>
                <a:gd name="T16" fmla="*/ 537 w 675"/>
                <a:gd name="T17" fmla="*/ 353 h 411"/>
                <a:gd name="T18" fmla="*/ 566 w 675"/>
                <a:gd name="T19" fmla="*/ 338 h 411"/>
                <a:gd name="T20" fmla="*/ 603 w 675"/>
                <a:gd name="T21" fmla="*/ 315 h 411"/>
                <a:gd name="T22" fmla="*/ 630 w 675"/>
                <a:gd name="T23" fmla="*/ 288 h 411"/>
                <a:gd name="T24" fmla="*/ 652 w 675"/>
                <a:gd name="T25" fmla="*/ 252 h 411"/>
                <a:gd name="T26" fmla="*/ 667 w 675"/>
                <a:gd name="T27" fmla="*/ 211 h 411"/>
                <a:gd name="T28" fmla="*/ 674 w 675"/>
                <a:gd name="T29" fmla="*/ 166 h 411"/>
                <a:gd name="T30" fmla="*/ 674 w 675"/>
                <a:gd name="T31" fmla="*/ 130 h 411"/>
                <a:gd name="T32" fmla="*/ 669 w 675"/>
                <a:gd name="T33" fmla="*/ 95 h 411"/>
                <a:gd name="T34" fmla="*/ 656 w 675"/>
                <a:gd name="T35" fmla="*/ 65 h 411"/>
                <a:gd name="T36" fmla="*/ 636 w 675"/>
                <a:gd name="T37" fmla="*/ 41 h 411"/>
                <a:gd name="T38" fmla="*/ 614 w 675"/>
                <a:gd name="T39" fmla="*/ 20 h 411"/>
                <a:gd name="T40" fmla="*/ 590 w 675"/>
                <a:gd name="T41" fmla="*/ 5 h 411"/>
                <a:gd name="T42" fmla="*/ 570 w 675"/>
                <a:gd name="T43" fmla="*/ 2 h 411"/>
                <a:gd name="T44" fmla="*/ 544 w 675"/>
                <a:gd name="T45" fmla="*/ 0 h 411"/>
                <a:gd name="T46" fmla="*/ 515 w 675"/>
                <a:gd name="T47" fmla="*/ 2 h 411"/>
                <a:gd name="T48" fmla="*/ 493 w 675"/>
                <a:gd name="T49" fmla="*/ 14 h 411"/>
                <a:gd name="T50" fmla="*/ 471 w 675"/>
                <a:gd name="T51" fmla="*/ 35 h 411"/>
                <a:gd name="T52" fmla="*/ 456 w 675"/>
                <a:gd name="T53" fmla="*/ 62 h 411"/>
                <a:gd name="T54" fmla="*/ 454 w 675"/>
                <a:gd name="T55" fmla="*/ 86 h 411"/>
                <a:gd name="T56" fmla="*/ 454 w 675"/>
                <a:gd name="T57" fmla="*/ 109 h 411"/>
                <a:gd name="T58" fmla="*/ 460 w 675"/>
                <a:gd name="T59" fmla="*/ 133 h 411"/>
                <a:gd name="T60" fmla="*/ 467 w 675"/>
                <a:gd name="T61" fmla="*/ 142 h 411"/>
                <a:gd name="T62" fmla="*/ 476 w 675"/>
                <a:gd name="T63" fmla="*/ 151 h 411"/>
                <a:gd name="T64" fmla="*/ 480 w 675"/>
                <a:gd name="T65" fmla="*/ 154 h 411"/>
                <a:gd name="T66" fmla="*/ 491 w 675"/>
                <a:gd name="T67" fmla="*/ 160 h 411"/>
                <a:gd name="T68" fmla="*/ 517 w 675"/>
                <a:gd name="T69" fmla="*/ 160 h 411"/>
                <a:gd name="T70" fmla="*/ 537 w 675"/>
                <a:gd name="T71" fmla="*/ 151 h 411"/>
                <a:gd name="T72" fmla="*/ 553 w 675"/>
                <a:gd name="T73" fmla="*/ 136 h 411"/>
                <a:gd name="T74" fmla="*/ 557 w 675"/>
                <a:gd name="T75" fmla="*/ 112 h 411"/>
                <a:gd name="T76" fmla="*/ 557 w 675"/>
                <a:gd name="T77" fmla="*/ 83 h 411"/>
                <a:gd name="T78" fmla="*/ 548 w 675"/>
                <a:gd name="T79" fmla="*/ 65 h 411"/>
                <a:gd name="T80" fmla="*/ 572 w 675"/>
                <a:gd name="T81" fmla="*/ 71 h 411"/>
                <a:gd name="T82" fmla="*/ 590 w 675"/>
                <a:gd name="T83" fmla="*/ 80 h 411"/>
                <a:gd name="T84" fmla="*/ 603 w 675"/>
                <a:gd name="T85" fmla="*/ 92 h 411"/>
                <a:gd name="T86" fmla="*/ 612 w 675"/>
                <a:gd name="T87" fmla="*/ 107 h 411"/>
                <a:gd name="T88" fmla="*/ 619 w 675"/>
                <a:gd name="T89" fmla="*/ 136 h 411"/>
                <a:gd name="T90" fmla="*/ 619 w 675"/>
                <a:gd name="T91" fmla="*/ 166 h 411"/>
                <a:gd name="T92" fmla="*/ 612 w 675"/>
                <a:gd name="T93" fmla="*/ 190 h 411"/>
                <a:gd name="T94" fmla="*/ 599 w 675"/>
                <a:gd name="T95" fmla="*/ 219 h 411"/>
                <a:gd name="T96" fmla="*/ 586 w 675"/>
                <a:gd name="T97" fmla="*/ 237 h 411"/>
                <a:gd name="T98" fmla="*/ 577 w 675"/>
                <a:gd name="T99" fmla="*/ 243 h 411"/>
                <a:gd name="T100" fmla="*/ 548 w 675"/>
                <a:gd name="T101" fmla="*/ 258 h 411"/>
                <a:gd name="T102" fmla="*/ 517 w 675"/>
                <a:gd name="T103" fmla="*/ 264 h 411"/>
                <a:gd name="T104" fmla="*/ 467 w 675"/>
                <a:gd name="T105" fmla="*/ 255 h 411"/>
                <a:gd name="T106" fmla="*/ 412 w 675"/>
                <a:gd name="T107" fmla="*/ 243 h 411"/>
                <a:gd name="T108" fmla="*/ 317 w 675"/>
                <a:gd name="T109" fmla="*/ 214 h 411"/>
                <a:gd name="T110" fmla="*/ 278 w 675"/>
                <a:gd name="T111" fmla="*/ 202 h 411"/>
                <a:gd name="T112" fmla="*/ 209 w 675"/>
                <a:gd name="T113" fmla="*/ 190 h 411"/>
                <a:gd name="T114" fmla="*/ 139 w 675"/>
                <a:gd name="T115" fmla="*/ 187 h 411"/>
                <a:gd name="T116" fmla="*/ 71 w 675"/>
                <a:gd name="T117" fmla="*/ 196 h 411"/>
                <a:gd name="T118" fmla="*/ 33 w 675"/>
                <a:gd name="T119" fmla="*/ 205 h 411"/>
                <a:gd name="T120" fmla="*/ 0 w 675"/>
                <a:gd name="T121" fmla="*/ 214 h 411"/>
                <a:gd name="T122" fmla="*/ 16 w 675"/>
                <a:gd name="T123" fmla="*/ 359 h 41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75" h="411">
                  <a:moveTo>
                    <a:pt x="16" y="359"/>
                  </a:moveTo>
                  <a:lnTo>
                    <a:pt x="86" y="383"/>
                  </a:lnTo>
                  <a:lnTo>
                    <a:pt x="161" y="404"/>
                  </a:lnTo>
                  <a:lnTo>
                    <a:pt x="236" y="410"/>
                  </a:lnTo>
                  <a:lnTo>
                    <a:pt x="313" y="410"/>
                  </a:lnTo>
                  <a:lnTo>
                    <a:pt x="388" y="398"/>
                  </a:lnTo>
                  <a:lnTo>
                    <a:pt x="462" y="383"/>
                  </a:lnTo>
                  <a:lnTo>
                    <a:pt x="500" y="368"/>
                  </a:lnTo>
                  <a:lnTo>
                    <a:pt x="537" y="353"/>
                  </a:lnTo>
                  <a:lnTo>
                    <a:pt x="566" y="338"/>
                  </a:lnTo>
                  <a:lnTo>
                    <a:pt x="603" y="315"/>
                  </a:lnTo>
                  <a:lnTo>
                    <a:pt x="630" y="288"/>
                  </a:lnTo>
                  <a:lnTo>
                    <a:pt x="652" y="252"/>
                  </a:lnTo>
                  <a:lnTo>
                    <a:pt x="667" y="211"/>
                  </a:lnTo>
                  <a:lnTo>
                    <a:pt x="674" y="166"/>
                  </a:lnTo>
                  <a:lnTo>
                    <a:pt x="674" y="130"/>
                  </a:lnTo>
                  <a:lnTo>
                    <a:pt x="669" y="95"/>
                  </a:lnTo>
                  <a:lnTo>
                    <a:pt x="656" y="65"/>
                  </a:lnTo>
                  <a:lnTo>
                    <a:pt x="636" y="41"/>
                  </a:lnTo>
                  <a:lnTo>
                    <a:pt x="614" y="20"/>
                  </a:lnTo>
                  <a:lnTo>
                    <a:pt x="590" y="5"/>
                  </a:lnTo>
                  <a:lnTo>
                    <a:pt x="570" y="2"/>
                  </a:lnTo>
                  <a:lnTo>
                    <a:pt x="544" y="0"/>
                  </a:lnTo>
                  <a:lnTo>
                    <a:pt x="515" y="2"/>
                  </a:lnTo>
                  <a:lnTo>
                    <a:pt x="493" y="14"/>
                  </a:lnTo>
                  <a:lnTo>
                    <a:pt x="471" y="35"/>
                  </a:lnTo>
                  <a:lnTo>
                    <a:pt x="456" y="62"/>
                  </a:lnTo>
                  <a:lnTo>
                    <a:pt x="454" y="86"/>
                  </a:lnTo>
                  <a:lnTo>
                    <a:pt x="454" y="109"/>
                  </a:lnTo>
                  <a:lnTo>
                    <a:pt x="460" y="133"/>
                  </a:lnTo>
                  <a:lnTo>
                    <a:pt x="467" y="142"/>
                  </a:lnTo>
                  <a:lnTo>
                    <a:pt x="476" y="151"/>
                  </a:lnTo>
                  <a:lnTo>
                    <a:pt x="480" y="154"/>
                  </a:lnTo>
                  <a:lnTo>
                    <a:pt x="491" y="160"/>
                  </a:lnTo>
                  <a:lnTo>
                    <a:pt x="517" y="160"/>
                  </a:lnTo>
                  <a:lnTo>
                    <a:pt x="537" y="151"/>
                  </a:lnTo>
                  <a:lnTo>
                    <a:pt x="553" y="136"/>
                  </a:lnTo>
                  <a:lnTo>
                    <a:pt x="557" y="112"/>
                  </a:lnTo>
                  <a:lnTo>
                    <a:pt x="557" y="83"/>
                  </a:lnTo>
                  <a:lnTo>
                    <a:pt x="548" y="65"/>
                  </a:lnTo>
                  <a:lnTo>
                    <a:pt x="572" y="71"/>
                  </a:lnTo>
                  <a:lnTo>
                    <a:pt x="590" y="80"/>
                  </a:lnTo>
                  <a:lnTo>
                    <a:pt x="603" y="92"/>
                  </a:lnTo>
                  <a:lnTo>
                    <a:pt x="612" y="107"/>
                  </a:lnTo>
                  <a:lnTo>
                    <a:pt x="619" y="136"/>
                  </a:lnTo>
                  <a:lnTo>
                    <a:pt x="619" y="166"/>
                  </a:lnTo>
                  <a:lnTo>
                    <a:pt x="612" y="190"/>
                  </a:lnTo>
                  <a:lnTo>
                    <a:pt x="599" y="219"/>
                  </a:lnTo>
                  <a:lnTo>
                    <a:pt x="586" y="237"/>
                  </a:lnTo>
                  <a:lnTo>
                    <a:pt x="577" y="243"/>
                  </a:lnTo>
                  <a:lnTo>
                    <a:pt x="548" y="258"/>
                  </a:lnTo>
                  <a:lnTo>
                    <a:pt x="517" y="264"/>
                  </a:lnTo>
                  <a:lnTo>
                    <a:pt x="467" y="255"/>
                  </a:lnTo>
                  <a:lnTo>
                    <a:pt x="412" y="243"/>
                  </a:lnTo>
                  <a:lnTo>
                    <a:pt x="317" y="214"/>
                  </a:lnTo>
                  <a:lnTo>
                    <a:pt x="278" y="202"/>
                  </a:lnTo>
                  <a:lnTo>
                    <a:pt x="209" y="190"/>
                  </a:lnTo>
                  <a:lnTo>
                    <a:pt x="139" y="187"/>
                  </a:lnTo>
                  <a:lnTo>
                    <a:pt x="71" y="196"/>
                  </a:lnTo>
                  <a:lnTo>
                    <a:pt x="33" y="205"/>
                  </a:lnTo>
                  <a:lnTo>
                    <a:pt x="0" y="214"/>
                  </a:lnTo>
                  <a:lnTo>
                    <a:pt x="16" y="35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1" name="Freeform 57"/>
            <p:cNvSpPr>
              <a:spLocks/>
            </p:cNvSpPr>
            <p:nvPr/>
          </p:nvSpPr>
          <p:spPr bwMode="auto">
            <a:xfrm>
              <a:off x="417" y="1242"/>
              <a:ext cx="677" cy="411"/>
            </a:xfrm>
            <a:custGeom>
              <a:avLst/>
              <a:gdLst>
                <a:gd name="T0" fmla="*/ 676 w 677"/>
                <a:gd name="T1" fmla="*/ 214 h 411"/>
                <a:gd name="T2" fmla="*/ 638 w 677"/>
                <a:gd name="T3" fmla="*/ 205 h 411"/>
                <a:gd name="T4" fmla="*/ 603 w 677"/>
                <a:gd name="T5" fmla="*/ 196 h 411"/>
                <a:gd name="T6" fmla="*/ 535 w 677"/>
                <a:gd name="T7" fmla="*/ 187 h 411"/>
                <a:gd name="T8" fmla="*/ 465 w 677"/>
                <a:gd name="T9" fmla="*/ 190 h 411"/>
                <a:gd name="T10" fmla="*/ 396 w 677"/>
                <a:gd name="T11" fmla="*/ 202 h 411"/>
                <a:gd name="T12" fmla="*/ 357 w 677"/>
                <a:gd name="T13" fmla="*/ 214 h 411"/>
                <a:gd name="T14" fmla="*/ 262 w 677"/>
                <a:gd name="T15" fmla="*/ 243 h 411"/>
                <a:gd name="T16" fmla="*/ 205 w 677"/>
                <a:gd name="T17" fmla="*/ 255 h 411"/>
                <a:gd name="T18" fmla="*/ 157 w 677"/>
                <a:gd name="T19" fmla="*/ 264 h 411"/>
                <a:gd name="T20" fmla="*/ 126 w 677"/>
                <a:gd name="T21" fmla="*/ 258 h 411"/>
                <a:gd name="T22" fmla="*/ 97 w 677"/>
                <a:gd name="T23" fmla="*/ 243 h 411"/>
                <a:gd name="T24" fmla="*/ 88 w 677"/>
                <a:gd name="T25" fmla="*/ 237 h 411"/>
                <a:gd name="T26" fmla="*/ 75 w 677"/>
                <a:gd name="T27" fmla="*/ 219 h 411"/>
                <a:gd name="T28" fmla="*/ 62 w 677"/>
                <a:gd name="T29" fmla="*/ 193 h 411"/>
                <a:gd name="T30" fmla="*/ 55 w 677"/>
                <a:gd name="T31" fmla="*/ 166 h 411"/>
                <a:gd name="T32" fmla="*/ 55 w 677"/>
                <a:gd name="T33" fmla="*/ 136 h 411"/>
                <a:gd name="T34" fmla="*/ 62 w 677"/>
                <a:gd name="T35" fmla="*/ 107 h 411"/>
                <a:gd name="T36" fmla="*/ 69 w 677"/>
                <a:gd name="T37" fmla="*/ 92 h 411"/>
                <a:gd name="T38" fmla="*/ 84 w 677"/>
                <a:gd name="T39" fmla="*/ 80 h 411"/>
                <a:gd name="T40" fmla="*/ 102 w 677"/>
                <a:gd name="T41" fmla="*/ 71 h 411"/>
                <a:gd name="T42" fmla="*/ 126 w 677"/>
                <a:gd name="T43" fmla="*/ 68 h 411"/>
                <a:gd name="T44" fmla="*/ 117 w 677"/>
                <a:gd name="T45" fmla="*/ 83 h 411"/>
                <a:gd name="T46" fmla="*/ 117 w 677"/>
                <a:gd name="T47" fmla="*/ 112 h 411"/>
                <a:gd name="T48" fmla="*/ 121 w 677"/>
                <a:gd name="T49" fmla="*/ 136 h 411"/>
                <a:gd name="T50" fmla="*/ 135 w 677"/>
                <a:gd name="T51" fmla="*/ 151 h 411"/>
                <a:gd name="T52" fmla="*/ 157 w 677"/>
                <a:gd name="T53" fmla="*/ 160 h 411"/>
                <a:gd name="T54" fmla="*/ 183 w 677"/>
                <a:gd name="T55" fmla="*/ 160 h 411"/>
                <a:gd name="T56" fmla="*/ 194 w 677"/>
                <a:gd name="T57" fmla="*/ 154 h 411"/>
                <a:gd name="T58" fmla="*/ 201 w 677"/>
                <a:gd name="T59" fmla="*/ 151 h 411"/>
                <a:gd name="T60" fmla="*/ 214 w 677"/>
                <a:gd name="T61" fmla="*/ 133 h 411"/>
                <a:gd name="T62" fmla="*/ 220 w 677"/>
                <a:gd name="T63" fmla="*/ 109 h 411"/>
                <a:gd name="T64" fmla="*/ 220 w 677"/>
                <a:gd name="T65" fmla="*/ 86 h 411"/>
                <a:gd name="T66" fmla="*/ 216 w 677"/>
                <a:gd name="T67" fmla="*/ 62 h 411"/>
                <a:gd name="T68" fmla="*/ 203 w 677"/>
                <a:gd name="T69" fmla="*/ 35 h 411"/>
                <a:gd name="T70" fmla="*/ 181 w 677"/>
                <a:gd name="T71" fmla="*/ 14 h 411"/>
                <a:gd name="T72" fmla="*/ 159 w 677"/>
                <a:gd name="T73" fmla="*/ 2 h 411"/>
                <a:gd name="T74" fmla="*/ 130 w 677"/>
                <a:gd name="T75" fmla="*/ 0 h 411"/>
                <a:gd name="T76" fmla="*/ 102 w 677"/>
                <a:gd name="T77" fmla="*/ 2 h 411"/>
                <a:gd name="T78" fmla="*/ 84 w 677"/>
                <a:gd name="T79" fmla="*/ 8 h 411"/>
                <a:gd name="T80" fmla="*/ 60 w 677"/>
                <a:gd name="T81" fmla="*/ 20 h 411"/>
                <a:gd name="T82" fmla="*/ 35 w 677"/>
                <a:gd name="T83" fmla="*/ 41 h 411"/>
                <a:gd name="T84" fmla="*/ 18 w 677"/>
                <a:gd name="T85" fmla="*/ 65 h 411"/>
                <a:gd name="T86" fmla="*/ 7 w 677"/>
                <a:gd name="T87" fmla="*/ 95 h 411"/>
                <a:gd name="T88" fmla="*/ 0 w 677"/>
                <a:gd name="T89" fmla="*/ 130 h 411"/>
                <a:gd name="T90" fmla="*/ 0 w 677"/>
                <a:gd name="T91" fmla="*/ 166 h 411"/>
                <a:gd name="T92" fmla="*/ 7 w 677"/>
                <a:gd name="T93" fmla="*/ 211 h 411"/>
                <a:gd name="T94" fmla="*/ 22 w 677"/>
                <a:gd name="T95" fmla="*/ 252 h 411"/>
                <a:gd name="T96" fmla="*/ 46 w 677"/>
                <a:gd name="T97" fmla="*/ 288 h 411"/>
                <a:gd name="T98" fmla="*/ 73 w 677"/>
                <a:gd name="T99" fmla="*/ 315 h 411"/>
                <a:gd name="T100" fmla="*/ 108 w 677"/>
                <a:gd name="T101" fmla="*/ 338 h 411"/>
                <a:gd name="T102" fmla="*/ 139 w 677"/>
                <a:gd name="T103" fmla="*/ 353 h 411"/>
                <a:gd name="T104" fmla="*/ 172 w 677"/>
                <a:gd name="T105" fmla="*/ 368 h 411"/>
                <a:gd name="T106" fmla="*/ 214 w 677"/>
                <a:gd name="T107" fmla="*/ 383 h 411"/>
                <a:gd name="T108" fmla="*/ 286 w 677"/>
                <a:gd name="T109" fmla="*/ 398 h 411"/>
                <a:gd name="T110" fmla="*/ 361 w 677"/>
                <a:gd name="T111" fmla="*/ 410 h 411"/>
                <a:gd name="T112" fmla="*/ 436 w 677"/>
                <a:gd name="T113" fmla="*/ 410 h 411"/>
                <a:gd name="T114" fmla="*/ 513 w 677"/>
                <a:gd name="T115" fmla="*/ 404 h 411"/>
                <a:gd name="T116" fmla="*/ 588 w 677"/>
                <a:gd name="T117" fmla="*/ 386 h 411"/>
                <a:gd name="T118" fmla="*/ 658 w 677"/>
                <a:gd name="T119" fmla="*/ 359 h 411"/>
                <a:gd name="T120" fmla="*/ 676 w 677"/>
                <a:gd name="T121" fmla="*/ 214 h 41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77" h="411">
                  <a:moveTo>
                    <a:pt x="676" y="214"/>
                  </a:moveTo>
                  <a:lnTo>
                    <a:pt x="638" y="205"/>
                  </a:lnTo>
                  <a:lnTo>
                    <a:pt x="603" y="196"/>
                  </a:lnTo>
                  <a:lnTo>
                    <a:pt x="535" y="187"/>
                  </a:lnTo>
                  <a:lnTo>
                    <a:pt x="465" y="190"/>
                  </a:lnTo>
                  <a:lnTo>
                    <a:pt x="396" y="202"/>
                  </a:lnTo>
                  <a:lnTo>
                    <a:pt x="357" y="214"/>
                  </a:lnTo>
                  <a:lnTo>
                    <a:pt x="262" y="243"/>
                  </a:lnTo>
                  <a:lnTo>
                    <a:pt x="205" y="255"/>
                  </a:lnTo>
                  <a:lnTo>
                    <a:pt x="157" y="264"/>
                  </a:lnTo>
                  <a:lnTo>
                    <a:pt x="126" y="258"/>
                  </a:lnTo>
                  <a:lnTo>
                    <a:pt x="97" y="243"/>
                  </a:lnTo>
                  <a:lnTo>
                    <a:pt x="88" y="237"/>
                  </a:lnTo>
                  <a:lnTo>
                    <a:pt x="75" y="219"/>
                  </a:lnTo>
                  <a:lnTo>
                    <a:pt x="62" y="193"/>
                  </a:lnTo>
                  <a:lnTo>
                    <a:pt x="55" y="166"/>
                  </a:lnTo>
                  <a:lnTo>
                    <a:pt x="55" y="136"/>
                  </a:lnTo>
                  <a:lnTo>
                    <a:pt x="62" y="107"/>
                  </a:lnTo>
                  <a:lnTo>
                    <a:pt x="69" y="92"/>
                  </a:lnTo>
                  <a:lnTo>
                    <a:pt x="84" y="80"/>
                  </a:lnTo>
                  <a:lnTo>
                    <a:pt x="102" y="71"/>
                  </a:lnTo>
                  <a:lnTo>
                    <a:pt x="126" y="68"/>
                  </a:lnTo>
                  <a:lnTo>
                    <a:pt x="117" y="83"/>
                  </a:lnTo>
                  <a:lnTo>
                    <a:pt x="117" y="112"/>
                  </a:lnTo>
                  <a:lnTo>
                    <a:pt x="121" y="136"/>
                  </a:lnTo>
                  <a:lnTo>
                    <a:pt x="135" y="151"/>
                  </a:lnTo>
                  <a:lnTo>
                    <a:pt x="157" y="160"/>
                  </a:lnTo>
                  <a:lnTo>
                    <a:pt x="183" y="160"/>
                  </a:lnTo>
                  <a:lnTo>
                    <a:pt x="194" y="154"/>
                  </a:lnTo>
                  <a:lnTo>
                    <a:pt x="201" y="151"/>
                  </a:lnTo>
                  <a:lnTo>
                    <a:pt x="214" y="133"/>
                  </a:lnTo>
                  <a:lnTo>
                    <a:pt x="220" y="109"/>
                  </a:lnTo>
                  <a:lnTo>
                    <a:pt x="220" y="86"/>
                  </a:lnTo>
                  <a:lnTo>
                    <a:pt x="216" y="62"/>
                  </a:lnTo>
                  <a:lnTo>
                    <a:pt x="203" y="35"/>
                  </a:lnTo>
                  <a:lnTo>
                    <a:pt x="181" y="14"/>
                  </a:lnTo>
                  <a:lnTo>
                    <a:pt x="159" y="2"/>
                  </a:lnTo>
                  <a:lnTo>
                    <a:pt x="130" y="0"/>
                  </a:lnTo>
                  <a:lnTo>
                    <a:pt x="102" y="2"/>
                  </a:lnTo>
                  <a:lnTo>
                    <a:pt x="84" y="8"/>
                  </a:lnTo>
                  <a:lnTo>
                    <a:pt x="60" y="20"/>
                  </a:lnTo>
                  <a:lnTo>
                    <a:pt x="35" y="41"/>
                  </a:lnTo>
                  <a:lnTo>
                    <a:pt x="18" y="65"/>
                  </a:lnTo>
                  <a:lnTo>
                    <a:pt x="7" y="95"/>
                  </a:lnTo>
                  <a:lnTo>
                    <a:pt x="0" y="130"/>
                  </a:lnTo>
                  <a:lnTo>
                    <a:pt x="0" y="166"/>
                  </a:lnTo>
                  <a:lnTo>
                    <a:pt x="7" y="211"/>
                  </a:lnTo>
                  <a:lnTo>
                    <a:pt x="22" y="252"/>
                  </a:lnTo>
                  <a:lnTo>
                    <a:pt x="46" y="288"/>
                  </a:lnTo>
                  <a:lnTo>
                    <a:pt x="73" y="315"/>
                  </a:lnTo>
                  <a:lnTo>
                    <a:pt x="108" y="338"/>
                  </a:lnTo>
                  <a:lnTo>
                    <a:pt x="139" y="353"/>
                  </a:lnTo>
                  <a:lnTo>
                    <a:pt x="172" y="368"/>
                  </a:lnTo>
                  <a:lnTo>
                    <a:pt x="214" y="383"/>
                  </a:lnTo>
                  <a:lnTo>
                    <a:pt x="286" y="398"/>
                  </a:lnTo>
                  <a:lnTo>
                    <a:pt x="361" y="410"/>
                  </a:lnTo>
                  <a:lnTo>
                    <a:pt x="436" y="410"/>
                  </a:lnTo>
                  <a:lnTo>
                    <a:pt x="513" y="404"/>
                  </a:lnTo>
                  <a:lnTo>
                    <a:pt x="588" y="386"/>
                  </a:lnTo>
                  <a:lnTo>
                    <a:pt x="658" y="359"/>
                  </a:lnTo>
                  <a:lnTo>
                    <a:pt x="676" y="214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2" name="Line 58"/>
            <p:cNvSpPr>
              <a:spLocks noChangeShapeType="1"/>
            </p:cNvSpPr>
            <p:nvPr/>
          </p:nvSpPr>
          <p:spPr bwMode="auto">
            <a:xfrm flipH="1">
              <a:off x="197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3" name="Line 59"/>
            <p:cNvSpPr>
              <a:spLocks noChangeShapeType="1"/>
            </p:cNvSpPr>
            <p:nvPr/>
          </p:nvSpPr>
          <p:spPr bwMode="auto">
            <a:xfrm>
              <a:off x="512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4" name="Line 60"/>
            <p:cNvSpPr>
              <a:spLocks noChangeShapeType="1"/>
            </p:cNvSpPr>
            <p:nvPr/>
          </p:nvSpPr>
          <p:spPr bwMode="auto">
            <a:xfrm>
              <a:off x="512" y="1571"/>
              <a:ext cx="319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5" name="Freeform 61"/>
            <p:cNvSpPr>
              <a:spLocks/>
            </p:cNvSpPr>
            <p:nvPr/>
          </p:nvSpPr>
          <p:spPr bwMode="auto">
            <a:xfrm>
              <a:off x="98" y="2371"/>
              <a:ext cx="842" cy="117"/>
            </a:xfrm>
            <a:custGeom>
              <a:avLst/>
              <a:gdLst>
                <a:gd name="T0" fmla="*/ 841 w 842"/>
                <a:gd name="T1" fmla="*/ 0 h 117"/>
                <a:gd name="T2" fmla="*/ 636 w 842"/>
                <a:gd name="T3" fmla="*/ 68 h 117"/>
                <a:gd name="T4" fmla="*/ 636 w 842"/>
                <a:gd name="T5" fmla="*/ 116 h 117"/>
                <a:gd name="T6" fmla="*/ 205 w 842"/>
                <a:gd name="T7" fmla="*/ 116 h 117"/>
                <a:gd name="T8" fmla="*/ 205 w 842"/>
                <a:gd name="T9" fmla="*/ 68 h 117"/>
                <a:gd name="T10" fmla="*/ 0 w 842"/>
                <a:gd name="T11" fmla="*/ 0 h 117"/>
                <a:gd name="T12" fmla="*/ 841 w 842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2" h="117">
                  <a:moveTo>
                    <a:pt x="841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5" y="116"/>
                  </a:lnTo>
                  <a:lnTo>
                    <a:pt x="205" y="68"/>
                  </a:lnTo>
                  <a:lnTo>
                    <a:pt x="0" y="0"/>
                  </a:lnTo>
                  <a:lnTo>
                    <a:pt x="841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6" name="Line 62"/>
            <p:cNvSpPr>
              <a:spLocks noChangeShapeType="1"/>
            </p:cNvSpPr>
            <p:nvPr/>
          </p:nvSpPr>
          <p:spPr bwMode="auto">
            <a:xfrm flipH="1">
              <a:off x="1564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7" name="Line 63"/>
            <p:cNvSpPr>
              <a:spLocks noChangeShapeType="1"/>
            </p:cNvSpPr>
            <p:nvPr/>
          </p:nvSpPr>
          <p:spPr bwMode="auto">
            <a:xfrm>
              <a:off x="1878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8" name="Line 64"/>
            <p:cNvSpPr>
              <a:spLocks noChangeShapeType="1"/>
            </p:cNvSpPr>
            <p:nvPr/>
          </p:nvSpPr>
          <p:spPr bwMode="auto">
            <a:xfrm>
              <a:off x="1878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9" name="Freeform 65"/>
            <p:cNvSpPr>
              <a:spLocks/>
            </p:cNvSpPr>
            <p:nvPr/>
          </p:nvSpPr>
          <p:spPr bwMode="auto">
            <a:xfrm>
              <a:off x="1465" y="2371"/>
              <a:ext cx="839" cy="117"/>
            </a:xfrm>
            <a:custGeom>
              <a:avLst/>
              <a:gdLst>
                <a:gd name="T0" fmla="*/ 838 w 839"/>
                <a:gd name="T1" fmla="*/ 0 h 117"/>
                <a:gd name="T2" fmla="*/ 636 w 839"/>
                <a:gd name="T3" fmla="*/ 68 h 117"/>
                <a:gd name="T4" fmla="*/ 636 w 839"/>
                <a:gd name="T5" fmla="*/ 116 h 117"/>
                <a:gd name="T6" fmla="*/ 202 w 839"/>
                <a:gd name="T7" fmla="*/ 113 h 117"/>
                <a:gd name="T8" fmla="*/ 202 w 839"/>
                <a:gd name="T9" fmla="*/ 68 h 117"/>
                <a:gd name="T10" fmla="*/ 0 w 839"/>
                <a:gd name="T11" fmla="*/ 0 h 117"/>
                <a:gd name="T12" fmla="*/ 838 w 839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39" h="117">
                  <a:moveTo>
                    <a:pt x="838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2" y="113"/>
                  </a:lnTo>
                  <a:lnTo>
                    <a:pt x="202" y="68"/>
                  </a:lnTo>
                  <a:lnTo>
                    <a:pt x="0" y="0"/>
                  </a:lnTo>
                  <a:lnTo>
                    <a:pt x="838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</p:grpSp>
      <p:sp>
        <p:nvSpPr>
          <p:cNvPr id="133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62C226-0831-4104-8975-F7CECA0F55A8}" type="slidenum">
              <a:rPr lang="fr-CA" smtClean="0"/>
              <a:pPr eaLnBrk="1" hangingPunct="1"/>
              <a:t>11</a:t>
            </a:fld>
            <a:endParaRPr lang="fr-CA" smtClean="0"/>
          </a:p>
        </p:txBody>
      </p:sp>
      <p:sp>
        <p:nvSpPr>
          <p:cNvPr id="1336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Sheet: Liabilities</a:t>
            </a:r>
          </a:p>
        </p:txBody>
      </p:sp>
      <p:graphicFrame>
        <p:nvGraphicFramePr>
          <p:cNvPr id="219139" name="Group 3"/>
          <p:cNvGraphicFramePr>
            <a:graphicFrameLocks noGrp="1"/>
          </p:cNvGraphicFramePr>
          <p:nvPr/>
        </p:nvGraphicFramePr>
        <p:xfrm>
          <a:off x="838200" y="1981200"/>
          <a:ext cx="8077200" cy="4449840"/>
        </p:xfrm>
        <a:graphic>
          <a:graphicData uri="http://schemas.openxmlformats.org/drawingml/2006/table">
            <a:tbl>
              <a:tblPr/>
              <a:tblGrid>
                <a:gridCol w="5481638"/>
                <a:gridCol w="2595562"/>
              </a:tblGrid>
              <a:tr h="640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XYZ Company Balance Sheet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 December 31, 2010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Thousands $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payable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Accrued wages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taxes payable in 6 months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Working capital Loan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Property taxes payable in 6 months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6,200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Current Liabilities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46,200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65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Long Term Liabilities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Mortgage on building (5-year)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Long term liabilities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LIABILITIES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86,200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14380" name="Group 44"/>
          <p:cNvGrpSpPr>
            <a:grpSpLocks/>
          </p:cNvGrpSpPr>
          <p:nvPr/>
        </p:nvGrpSpPr>
        <p:grpSpPr bwMode="auto">
          <a:xfrm>
            <a:off x="4114800" y="3200400"/>
            <a:ext cx="2587625" cy="2139950"/>
            <a:chOff x="98" y="1191"/>
            <a:chExt cx="2206" cy="2260"/>
          </a:xfrm>
        </p:grpSpPr>
        <p:sp>
          <p:nvSpPr>
            <p:cNvPr id="14383" name="Freeform 45"/>
            <p:cNvSpPr>
              <a:spLocks/>
            </p:cNvSpPr>
            <p:nvPr/>
          </p:nvSpPr>
          <p:spPr bwMode="auto">
            <a:xfrm>
              <a:off x="567" y="1800"/>
              <a:ext cx="1293" cy="1651"/>
            </a:xfrm>
            <a:custGeom>
              <a:avLst/>
              <a:gdLst>
                <a:gd name="T0" fmla="*/ 1289 w 1293"/>
                <a:gd name="T1" fmla="*/ 1617 h 1651"/>
                <a:gd name="T2" fmla="*/ 1274 w 1293"/>
                <a:gd name="T3" fmla="*/ 1579 h 1651"/>
                <a:gd name="T4" fmla="*/ 1210 w 1293"/>
                <a:gd name="T5" fmla="*/ 1510 h 1651"/>
                <a:gd name="T6" fmla="*/ 970 w 1293"/>
                <a:gd name="T7" fmla="*/ 1499 h 1651"/>
                <a:gd name="T8" fmla="*/ 808 w 1293"/>
                <a:gd name="T9" fmla="*/ 1439 h 1651"/>
                <a:gd name="T10" fmla="*/ 722 w 1293"/>
                <a:gd name="T11" fmla="*/ 1374 h 1651"/>
                <a:gd name="T12" fmla="*/ 759 w 1293"/>
                <a:gd name="T13" fmla="*/ 1332 h 1651"/>
                <a:gd name="T14" fmla="*/ 779 w 1293"/>
                <a:gd name="T15" fmla="*/ 1261 h 1651"/>
                <a:gd name="T16" fmla="*/ 772 w 1293"/>
                <a:gd name="T17" fmla="*/ 1186 h 1651"/>
                <a:gd name="T18" fmla="*/ 737 w 1293"/>
                <a:gd name="T19" fmla="*/ 1130 h 1651"/>
                <a:gd name="T20" fmla="*/ 717 w 1293"/>
                <a:gd name="T21" fmla="*/ 1103 h 1651"/>
                <a:gd name="T22" fmla="*/ 766 w 1293"/>
                <a:gd name="T23" fmla="*/ 981 h 1651"/>
                <a:gd name="T24" fmla="*/ 781 w 1293"/>
                <a:gd name="T25" fmla="*/ 848 h 1651"/>
                <a:gd name="T26" fmla="*/ 768 w 1293"/>
                <a:gd name="T27" fmla="*/ 711 h 1651"/>
                <a:gd name="T28" fmla="*/ 698 w 1293"/>
                <a:gd name="T29" fmla="*/ 422 h 1651"/>
                <a:gd name="T30" fmla="*/ 691 w 1293"/>
                <a:gd name="T31" fmla="*/ 194 h 1651"/>
                <a:gd name="T32" fmla="*/ 726 w 1293"/>
                <a:gd name="T33" fmla="*/ 152 h 1651"/>
                <a:gd name="T34" fmla="*/ 735 w 1293"/>
                <a:gd name="T35" fmla="*/ 90 h 1651"/>
                <a:gd name="T36" fmla="*/ 715 w 1293"/>
                <a:gd name="T37" fmla="*/ 30 h 1651"/>
                <a:gd name="T38" fmla="*/ 673 w 1293"/>
                <a:gd name="T39" fmla="*/ 0 h 1651"/>
                <a:gd name="T40" fmla="*/ 598 w 1293"/>
                <a:gd name="T41" fmla="*/ 9 h 1651"/>
                <a:gd name="T42" fmla="*/ 565 w 1293"/>
                <a:gd name="T43" fmla="*/ 57 h 1651"/>
                <a:gd name="T44" fmla="*/ 563 w 1293"/>
                <a:gd name="T45" fmla="*/ 119 h 1651"/>
                <a:gd name="T46" fmla="*/ 585 w 1293"/>
                <a:gd name="T47" fmla="*/ 173 h 1651"/>
                <a:gd name="T48" fmla="*/ 605 w 1293"/>
                <a:gd name="T49" fmla="*/ 342 h 1651"/>
                <a:gd name="T50" fmla="*/ 557 w 1293"/>
                <a:gd name="T51" fmla="*/ 586 h 1651"/>
                <a:gd name="T52" fmla="*/ 517 w 1293"/>
                <a:gd name="T53" fmla="*/ 776 h 1651"/>
                <a:gd name="T54" fmla="*/ 519 w 1293"/>
                <a:gd name="T55" fmla="*/ 913 h 1651"/>
                <a:gd name="T56" fmla="*/ 552 w 1293"/>
                <a:gd name="T57" fmla="*/ 1044 h 1651"/>
                <a:gd name="T58" fmla="*/ 583 w 1293"/>
                <a:gd name="T59" fmla="*/ 1109 h 1651"/>
                <a:gd name="T60" fmla="*/ 539 w 1293"/>
                <a:gd name="T61" fmla="*/ 1154 h 1651"/>
                <a:gd name="T62" fmla="*/ 515 w 1293"/>
                <a:gd name="T63" fmla="*/ 1222 h 1651"/>
                <a:gd name="T64" fmla="*/ 521 w 1293"/>
                <a:gd name="T65" fmla="*/ 1296 h 1651"/>
                <a:gd name="T66" fmla="*/ 554 w 1293"/>
                <a:gd name="T67" fmla="*/ 1356 h 1651"/>
                <a:gd name="T68" fmla="*/ 486 w 1293"/>
                <a:gd name="T69" fmla="*/ 1374 h 1651"/>
                <a:gd name="T70" fmla="*/ 328 w 1293"/>
                <a:gd name="T71" fmla="*/ 1439 h 1651"/>
                <a:gd name="T72" fmla="*/ 121 w 1293"/>
                <a:gd name="T73" fmla="*/ 1496 h 1651"/>
                <a:gd name="T74" fmla="*/ 55 w 1293"/>
                <a:gd name="T75" fmla="*/ 1528 h 1651"/>
                <a:gd name="T76" fmla="*/ 15 w 1293"/>
                <a:gd name="T77" fmla="*/ 1579 h 1651"/>
                <a:gd name="T78" fmla="*/ 0 w 1293"/>
                <a:gd name="T79" fmla="*/ 1650 h 165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93" h="1651">
                  <a:moveTo>
                    <a:pt x="1292" y="1650"/>
                  </a:moveTo>
                  <a:lnTo>
                    <a:pt x="1289" y="1617"/>
                  </a:lnTo>
                  <a:lnTo>
                    <a:pt x="1281" y="1591"/>
                  </a:lnTo>
                  <a:lnTo>
                    <a:pt x="1274" y="1579"/>
                  </a:lnTo>
                  <a:lnTo>
                    <a:pt x="1239" y="1528"/>
                  </a:lnTo>
                  <a:lnTo>
                    <a:pt x="1210" y="1510"/>
                  </a:lnTo>
                  <a:lnTo>
                    <a:pt x="1173" y="1499"/>
                  </a:lnTo>
                  <a:lnTo>
                    <a:pt x="970" y="1499"/>
                  </a:lnTo>
                  <a:lnTo>
                    <a:pt x="970" y="1442"/>
                  </a:lnTo>
                  <a:lnTo>
                    <a:pt x="808" y="1439"/>
                  </a:lnTo>
                  <a:lnTo>
                    <a:pt x="810" y="1374"/>
                  </a:lnTo>
                  <a:lnTo>
                    <a:pt x="722" y="1374"/>
                  </a:lnTo>
                  <a:lnTo>
                    <a:pt x="739" y="1356"/>
                  </a:lnTo>
                  <a:lnTo>
                    <a:pt x="759" y="1332"/>
                  </a:lnTo>
                  <a:lnTo>
                    <a:pt x="772" y="1299"/>
                  </a:lnTo>
                  <a:lnTo>
                    <a:pt x="779" y="1261"/>
                  </a:lnTo>
                  <a:lnTo>
                    <a:pt x="779" y="1222"/>
                  </a:lnTo>
                  <a:lnTo>
                    <a:pt x="772" y="1186"/>
                  </a:lnTo>
                  <a:lnTo>
                    <a:pt x="757" y="1157"/>
                  </a:lnTo>
                  <a:lnTo>
                    <a:pt x="737" y="1130"/>
                  </a:lnTo>
                  <a:lnTo>
                    <a:pt x="713" y="1112"/>
                  </a:lnTo>
                  <a:lnTo>
                    <a:pt x="717" y="1103"/>
                  </a:lnTo>
                  <a:lnTo>
                    <a:pt x="744" y="1044"/>
                  </a:lnTo>
                  <a:lnTo>
                    <a:pt x="766" y="981"/>
                  </a:lnTo>
                  <a:lnTo>
                    <a:pt x="777" y="913"/>
                  </a:lnTo>
                  <a:lnTo>
                    <a:pt x="781" y="848"/>
                  </a:lnTo>
                  <a:lnTo>
                    <a:pt x="779" y="779"/>
                  </a:lnTo>
                  <a:lnTo>
                    <a:pt x="768" y="711"/>
                  </a:lnTo>
                  <a:lnTo>
                    <a:pt x="739" y="586"/>
                  </a:lnTo>
                  <a:lnTo>
                    <a:pt x="698" y="422"/>
                  </a:lnTo>
                  <a:lnTo>
                    <a:pt x="691" y="345"/>
                  </a:lnTo>
                  <a:lnTo>
                    <a:pt x="691" y="194"/>
                  </a:lnTo>
                  <a:lnTo>
                    <a:pt x="711" y="176"/>
                  </a:lnTo>
                  <a:lnTo>
                    <a:pt x="726" y="152"/>
                  </a:lnTo>
                  <a:lnTo>
                    <a:pt x="735" y="119"/>
                  </a:lnTo>
                  <a:lnTo>
                    <a:pt x="735" y="90"/>
                  </a:lnTo>
                  <a:lnTo>
                    <a:pt x="731" y="60"/>
                  </a:lnTo>
                  <a:lnTo>
                    <a:pt x="715" y="30"/>
                  </a:lnTo>
                  <a:lnTo>
                    <a:pt x="698" y="9"/>
                  </a:lnTo>
                  <a:lnTo>
                    <a:pt x="673" y="0"/>
                  </a:lnTo>
                  <a:lnTo>
                    <a:pt x="620" y="0"/>
                  </a:lnTo>
                  <a:lnTo>
                    <a:pt x="598" y="9"/>
                  </a:lnTo>
                  <a:lnTo>
                    <a:pt x="581" y="30"/>
                  </a:lnTo>
                  <a:lnTo>
                    <a:pt x="565" y="57"/>
                  </a:lnTo>
                  <a:lnTo>
                    <a:pt x="561" y="87"/>
                  </a:lnTo>
                  <a:lnTo>
                    <a:pt x="563" y="119"/>
                  </a:lnTo>
                  <a:lnTo>
                    <a:pt x="570" y="149"/>
                  </a:lnTo>
                  <a:lnTo>
                    <a:pt x="585" y="173"/>
                  </a:lnTo>
                  <a:lnTo>
                    <a:pt x="605" y="194"/>
                  </a:lnTo>
                  <a:lnTo>
                    <a:pt x="605" y="342"/>
                  </a:lnTo>
                  <a:lnTo>
                    <a:pt x="598" y="422"/>
                  </a:lnTo>
                  <a:lnTo>
                    <a:pt x="557" y="586"/>
                  </a:lnTo>
                  <a:lnTo>
                    <a:pt x="528" y="711"/>
                  </a:lnTo>
                  <a:lnTo>
                    <a:pt x="517" y="776"/>
                  </a:lnTo>
                  <a:lnTo>
                    <a:pt x="515" y="845"/>
                  </a:lnTo>
                  <a:lnTo>
                    <a:pt x="519" y="913"/>
                  </a:lnTo>
                  <a:lnTo>
                    <a:pt x="532" y="978"/>
                  </a:lnTo>
                  <a:lnTo>
                    <a:pt x="552" y="1044"/>
                  </a:lnTo>
                  <a:lnTo>
                    <a:pt x="576" y="1100"/>
                  </a:lnTo>
                  <a:lnTo>
                    <a:pt x="583" y="1109"/>
                  </a:lnTo>
                  <a:lnTo>
                    <a:pt x="559" y="1127"/>
                  </a:lnTo>
                  <a:lnTo>
                    <a:pt x="539" y="1154"/>
                  </a:lnTo>
                  <a:lnTo>
                    <a:pt x="524" y="1186"/>
                  </a:lnTo>
                  <a:lnTo>
                    <a:pt x="515" y="1222"/>
                  </a:lnTo>
                  <a:lnTo>
                    <a:pt x="515" y="1261"/>
                  </a:lnTo>
                  <a:lnTo>
                    <a:pt x="521" y="1296"/>
                  </a:lnTo>
                  <a:lnTo>
                    <a:pt x="537" y="1329"/>
                  </a:lnTo>
                  <a:lnTo>
                    <a:pt x="554" y="1356"/>
                  </a:lnTo>
                  <a:lnTo>
                    <a:pt x="576" y="1374"/>
                  </a:lnTo>
                  <a:lnTo>
                    <a:pt x="486" y="1374"/>
                  </a:lnTo>
                  <a:lnTo>
                    <a:pt x="486" y="1439"/>
                  </a:lnTo>
                  <a:lnTo>
                    <a:pt x="328" y="1439"/>
                  </a:lnTo>
                  <a:lnTo>
                    <a:pt x="328" y="1493"/>
                  </a:lnTo>
                  <a:lnTo>
                    <a:pt x="121" y="1496"/>
                  </a:lnTo>
                  <a:lnTo>
                    <a:pt x="86" y="1507"/>
                  </a:lnTo>
                  <a:lnTo>
                    <a:pt x="55" y="1528"/>
                  </a:lnTo>
                  <a:lnTo>
                    <a:pt x="22" y="1564"/>
                  </a:lnTo>
                  <a:lnTo>
                    <a:pt x="15" y="1579"/>
                  </a:lnTo>
                  <a:lnTo>
                    <a:pt x="7" y="1594"/>
                  </a:lnTo>
                  <a:lnTo>
                    <a:pt x="0" y="1650"/>
                  </a:lnTo>
                  <a:lnTo>
                    <a:pt x="1292" y="165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4" name="Freeform 46"/>
            <p:cNvSpPr>
              <a:spLocks/>
            </p:cNvSpPr>
            <p:nvPr/>
          </p:nvSpPr>
          <p:spPr bwMode="auto">
            <a:xfrm>
              <a:off x="1075" y="1191"/>
              <a:ext cx="281" cy="610"/>
            </a:xfrm>
            <a:custGeom>
              <a:avLst/>
              <a:gdLst>
                <a:gd name="T0" fmla="*/ 165 w 281"/>
                <a:gd name="T1" fmla="*/ 609 h 610"/>
                <a:gd name="T2" fmla="*/ 196 w 281"/>
                <a:gd name="T3" fmla="*/ 592 h 610"/>
                <a:gd name="T4" fmla="*/ 229 w 281"/>
                <a:gd name="T5" fmla="*/ 562 h 610"/>
                <a:gd name="T6" fmla="*/ 249 w 281"/>
                <a:gd name="T7" fmla="*/ 532 h 610"/>
                <a:gd name="T8" fmla="*/ 269 w 281"/>
                <a:gd name="T9" fmla="*/ 490 h 610"/>
                <a:gd name="T10" fmla="*/ 278 w 281"/>
                <a:gd name="T11" fmla="*/ 455 h 610"/>
                <a:gd name="T12" fmla="*/ 280 w 281"/>
                <a:gd name="T13" fmla="*/ 410 h 610"/>
                <a:gd name="T14" fmla="*/ 264 w 281"/>
                <a:gd name="T15" fmla="*/ 265 h 610"/>
                <a:gd name="T16" fmla="*/ 251 w 281"/>
                <a:gd name="T17" fmla="*/ 244 h 610"/>
                <a:gd name="T18" fmla="*/ 231 w 281"/>
                <a:gd name="T19" fmla="*/ 232 h 610"/>
                <a:gd name="T20" fmla="*/ 220 w 281"/>
                <a:gd name="T21" fmla="*/ 229 h 610"/>
                <a:gd name="T22" fmla="*/ 225 w 281"/>
                <a:gd name="T23" fmla="*/ 208 h 610"/>
                <a:gd name="T24" fmla="*/ 225 w 281"/>
                <a:gd name="T25" fmla="*/ 172 h 610"/>
                <a:gd name="T26" fmla="*/ 214 w 281"/>
                <a:gd name="T27" fmla="*/ 137 h 610"/>
                <a:gd name="T28" fmla="*/ 198 w 281"/>
                <a:gd name="T29" fmla="*/ 116 h 610"/>
                <a:gd name="T30" fmla="*/ 190 w 281"/>
                <a:gd name="T31" fmla="*/ 107 h 610"/>
                <a:gd name="T32" fmla="*/ 168 w 281"/>
                <a:gd name="T33" fmla="*/ 98 h 610"/>
                <a:gd name="T34" fmla="*/ 176 w 281"/>
                <a:gd name="T35" fmla="*/ 83 h 610"/>
                <a:gd name="T36" fmla="*/ 181 w 281"/>
                <a:gd name="T37" fmla="*/ 77 h 610"/>
                <a:gd name="T38" fmla="*/ 183 w 281"/>
                <a:gd name="T39" fmla="*/ 68 h 610"/>
                <a:gd name="T40" fmla="*/ 185 w 281"/>
                <a:gd name="T41" fmla="*/ 56 h 610"/>
                <a:gd name="T42" fmla="*/ 185 w 281"/>
                <a:gd name="T43" fmla="*/ 51 h 610"/>
                <a:gd name="T44" fmla="*/ 183 w 281"/>
                <a:gd name="T45" fmla="*/ 42 h 610"/>
                <a:gd name="T46" fmla="*/ 179 w 281"/>
                <a:gd name="T47" fmla="*/ 27 h 610"/>
                <a:gd name="T48" fmla="*/ 176 w 281"/>
                <a:gd name="T49" fmla="*/ 18 h 610"/>
                <a:gd name="T50" fmla="*/ 172 w 281"/>
                <a:gd name="T51" fmla="*/ 12 h 610"/>
                <a:gd name="T52" fmla="*/ 163 w 281"/>
                <a:gd name="T53" fmla="*/ 6 h 610"/>
                <a:gd name="T54" fmla="*/ 154 w 281"/>
                <a:gd name="T55" fmla="*/ 0 h 610"/>
                <a:gd name="T56" fmla="*/ 126 w 281"/>
                <a:gd name="T57" fmla="*/ 0 h 610"/>
                <a:gd name="T58" fmla="*/ 119 w 281"/>
                <a:gd name="T59" fmla="*/ 6 h 610"/>
                <a:gd name="T60" fmla="*/ 110 w 281"/>
                <a:gd name="T61" fmla="*/ 12 h 610"/>
                <a:gd name="T62" fmla="*/ 106 w 281"/>
                <a:gd name="T63" fmla="*/ 24 h 610"/>
                <a:gd name="T64" fmla="*/ 101 w 281"/>
                <a:gd name="T65" fmla="*/ 33 h 610"/>
                <a:gd name="T66" fmla="*/ 99 w 281"/>
                <a:gd name="T67" fmla="*/ 42 h 610"/>
                <a:gd name="T68" fmla="*/ 99 w 281"/>
                <a:gd name="T69" fmla="*/ 68 h 610"/>
                <a:gd name="T70" fmla="*/ 104 w 281"/>
                <a:gd name="T71" fmla="*/ 77 h 610"/>
                <a:gd name="T72" fmla="*/ 106 w 281"/>
                <a:gd name="T73" fmla="*/ 83 h 610"/>
                <a:gd name="T74" fmla="*/ 115 w 281"/>
                <a:gd name="T75" fmla="*/ 95 h 610"/>
                <a:gd name="T76" fmla="*/ 93 w 281"/>
                <a:gd name="T77" fmla="*/ 104 h 610"/>
                <a:gd name="T78" fmla="*/ 82 w 281"/>
                <a:gd name="T79" fmla="*/ 113 h 610"/>
                <a:gd name="T80" fmla="*/ 73 w 281"/>
                <a:gd name="T81" fmla="*/ 125 h 610"/>
                <a:gd name="T82" fmla="*/ 66 w 281"/>
                <a:gd name="T83" fmla="*/ 137 h 610"/>
                <a:gd name="T84" fmla="*/ 60 w 281"/>
                <a:gd name="T85" fmla="*/ 152 h 610"/>
                <a:gd name="T86" fmla="*/ 57 w 281"/>
                <a:gd name="T87" fmla="*/ 169 h 610"/>
                <a:gd name="T88" fmla="*/ 55 w 281"/>
                <a:gd name="T89" fmla="*/ 190 h 610"/>
                <a:gd name="T90" fmla="*/ 57 w 281"/>
                <a:gd name="T91" fmla="*/ 205 h 610"/>
                <a:gd name="T92" fmla="*/ 60 w 281"/>
                <a:gd name="T93" fmla="*/ 226 h 610"/>
                <a:gd name="T94" fmla="*/ 46 w 281"/>
                <a:gd name="T95" fmla="*/ 229 h 610"/>
                <a:gd name="T96" fmla="*/ 35 w 281"/>
                <a:gd name="T97" fmla="*/ 235 h 610"/>
                <a:gd name="T98" fmla="*/ 22 w 281"/>
                <a:gd name="T99" fmla="*/ 253 h 610"/>
                <a:gd name="T100" fmla="*/ 18 w 281"/>
                <a:gd name="T101" fmla="*/ 265 h 610"/>
                <a:gd name="T102" fmla="*/ 0 w 281"/>
                <a:gd name="T103" fmla="*/ 410 h 610"/>
                <a:gd name="T104" fmla="*/ 2 w 281"/>
                <a:gd name="T105" fmla="*/ 452 h 610"/>
                <a:gd name="T106" fmla="*/ 11 w 281"/>
                <a:gd name="T107" fmla="*/ 487 h 610"/>
                <a:gd name="T108" fmla="*/ 31 w 281"/>
                <a:gd name="T109" fmla="*/ 529 h 610"/>
                <a:gd name="T110" fmla="*/ 51 w 281"/>
                <a:gd name="T111" fmla="*/ 559 h 610"/>
                <a:gd name="T112" fmla="*/ 82 w 281"/>
                <a:gd name="T113" fmla="*/ 594 h 610"/>
                <a:gd name="T114" fmla="*/ 112 w 281"/>
                <a:gd name="T115" fmla="*/ 609 h 610"/>
                <a:gd name="T116" fmla="*/ 165 w 281"/>
                <a:gd name="T117" fmla="*/ 609 h 61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81" h="610">
                  <a:moveTo>
                    <a:pt x="165" y="609"/>
                  </a:moveTo>
                  <a:lnTo>
                    <a:pt x="196" y="592"/>
                  </a:lnTo>
                  <a:lnTo>
                    <a:pt x="229" y="562"/>
                  </a:lnTo>
                  <a:lnTo>
                    <a:pt x="249" y="532"/>
                  </a:lnTo>
                  <a:lnTo>
                    <a:pt x="269" y="490"/>
                  </a:lnTo>
                  <a:lnTo>
                    <a:pt x="278" y="455"/>
                  </a:lnTo>
                  <a:lnTo>
                    <a:pt x="280" y="410"/>
                  </a:lnTo>
                  <a:lnTo>
                    <a:pt x="264" y="265"/>
                  </a:lnTo>
                  <a:lnTo>
                    <a:pt x="251" y="244"/>
                  </a:lnTo>
                  <a:lnTo>
                    <a:pt x="231" y="232"/>
                  </a:lnTo>
                  <a:lnTo>
                    <a:pt x="220" y="229"/>
                  </a:lnTo>
                  <a:lnTo>
                    <a:pt x="225" y="208"/>
                  </a:lnTo>
                  <a:lnTo>
                    <a:pt x="225" y="172"/>
                  </a:lnTo>
                  <a:lnTo>
                    <a:pt x="214" y="137"/>
                  </a:lnTo>
                  <a:lnTo>
                    <a:pt x="198" y="116"/>
                  </a:lnTo>
                  <a:lnTo>
                    <a:pt x="190" y="107"/>
                  </a:lnTo>
                  <a:lnTo>
                    <a:pt x="168" y="98"/>
                  </a:lnTo>
                  <a:lnTo>
                    <a:pt x="176" y="83"/>
                  </a:lnTo>
                  <a:lnTo>
                    <a:pt x="181" y="77"/>
                  </a:lnTo>
                  <a:lnTo>
                    <a:pt x="183" y="68"/>
                  </a:lnTo>
                  <a:lnTo>
                    <a:pt x="185" y="56"/>
                  </a:lnTo>
                  <a:lnTo>
                    <a:pt x="185" y="51"/>
                  </a:lnTo>
                  <a:lnTo>
                    <a:pt x="183" y="42"/>
                  </a:lnTo>
                  <a:lnTo>
                    <a:pt x="179" y="27"/>
                  </a:lnTo>
                  <a:lnTo>
                    <a:pt x="176" y="18"/>
                  </a:lnTo>
                  <a:lnTo>
                    <a:pt x="172" y="12"/>
                  </a:lnTo>
                  <a:lnTo>
                    <a:pt x="163" y="6"/>
                  </a:lnTo>
                  <a:lnTo>
                    <a:pt x="154" y="0"/>
                  </a:lnTo>
                  <a:lnTo>
                    <a:pt x="126" y="0"/>
                  </a:lnTo>
                  <a:lnTo>
                    <a:pt x="119" y="6"/>
                  </a:lnTo>
                  <a:lnTo>
                    <a:pt x="110" y="12"/>
                  </a:lnTo>
                  <a:lnTo>
                    <a:pt x="106" y="24"/>
                  </a:lnTo>
                  <a:lnTo>
                    <a:pt x="101" y="33"/>
                  </a:lnTo>
                  <a:lnTo>
                    <a:pt x="99" y="42"/>
                  </a:lnTo>
                  <a:lnTo>
                    <a:pt x="99" y="68"/>
                  </a:lnTo>
                  <a:lnTo>
                    <a:pt x="104" y="77"/>
                  </a:lnTo>
                  <a:lnTo>
                    <a:pt x="106" y="83"/>
                  </a:lnTo>
                  <a:lnTo>
                    <a:pt x="115" y="95"/>
                  </a:lnTo>
                  <a:lnTo>
                    <a:pt x="93" y="104"/>
                  </a:lnTo>
                  <a:lnTo>
                    <a:pt x="82" y="113"/>
                  </a:lnTo>
                  <a:lnTo>
                    <a:pt x="73" y="125"/>
                  </a:lnTo>
                  <a:lnTo>
                    <a:pt x="66" y="137"/>
                  </a:lnTo>
                  <a:lnTo>
                    <a:pt x="60" y="152"/>
                  </a:lnTo>
                  <a:lnTo>
                    <a:pt x="57" y="169"/>
                  </a:lnTo>
                  <a:lnTo>
                    <a:pt x="55" y="190"/>
                  </a:lnTo>
                  <a:lnTo>
                    <a:pt x="57" y="205"/>
                  </a:lnTo>
                  <a:lnTo>
                    <a:pt x="60" y="226"/>
                  </a:lnTo>
                  <a:lnTo>
                    <a:pt x="46" y="229"/>
                  </a:lnTo>
                  <a:lnTo>
                    <a:pt x="35" y="235"/>
                  </a:lnTo>
                  <a:lnTo>
                    <a:pt x="22" y="253"/>
                  </a:lnTo>
                  <a:lnTo>
                    <a:pt x="18" y="265"/>
                  </a:lnTo>
                  <a:lnTo>
                    <a:pt x="0" y="410"/>
                  </a:lnTo>
                  <a:lnTo>
                    <a:pt x="2" y="452"/>
                  </a:lnTo>
                  <a:lnTo>
                    <a:pt x="11" y="487"/>
                  </a:lnTo>
                  <a:lnTo>
                    <a:pt x="31" y="529"/>
                  </a:lnTo>
                  <a:lnTo>
                    <a:pt x="51" y="559"/>
                  </a:lnTo>
                  <a:lnTo>
                    <a:pt x="82" y="594"/>
                  </a:lnTo>
                  <a:lnTo>
                    <a:pt x="112" y="609"/>
                  </a:lnTo>
                  <a:lnTo>
                    <a:pt x="165" y="60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5" name="Freeform 47"/>
            <p:cNvSpPr>
              <a:spLocks/>
            </p:cNvSpPr>
            <p:nvPr/>
          </p:nvSpPr>
          <p:spPr bwMode="auto">
            <a:xfrm>
              <a:off x="1339" y="1242"/>
              <a:ext cx="675" cy="411"/>
            </a:xfrm>
            <a:custGeom>
              <a:avLst/>
              <a:gdLst>
                <a:gd name="T0" fmla="*/ 16 w 675"/>
                <a:gd name="T1" fmla="*/ 359 h 411"/>
                <a:gd name="T2" fmla="*/ 86 w 675"/>
                <a:gd name="T3" fmla="*/ 383 h 411"/>
                <a:gd name="T4" fmla="*/ 161 w 675"/>
                <a:gd name="T5" fmla="*/ 404 h 411"/>
                <a:gd name="T6" fmla="*/ 236 w 675"/>
                <a:gd name="T7" fmla="*/ 410 h 411"/>
                <a:gd name="T8" fmla="*/ 313 w 675"/>
                <a:gd name="T9" fmla="*/ 410 h 411"/>
                <a:gd name="T10" fmla="*/ 388 w 675"/>
                <a:gd name="T11" fmla="*/ 398 h 411"/>
                <a:gd name="T12" fmla="*/ 462 w 675"/>
                <a:gd name="T13" fmla="*/ 383 h 411"/>
                <a:gd name="T14" fmla="*/ 500 w 675"/>
                <a:gd name="T15" fmla="*/ 368 h 411"/>
                <a:gd name="T16" fmla="*/ 537 w 675"/>
                <a:gd name="T17" fmla="*/ 353 h 411"/>
                <a:gd name="T18" fmla="*/ 566 w 675"/>
                <a:gd name="T19" fmla="*/ 338 h 411"/>
                <a:gd name="T20" fmla="*/ 603 w 675"/>
                <a:gd name="T21" fmla="*/ 315 h 411"/>
                <a:gd name="T22" fmla="*/ 630 w 675"/>
                <a:gd name="T23" fmla="*/ 288 h 411"/>
                <a:gd name="T24" fmla="*/ 652 w 675"/>
                <a:gd name="T25" fmla="*/ 252 h 411"/>
                <a:gd name="T26" fmla="*/ 667 w 675"/>
                <a:gd name="T27" fmla="*/ 211 h 411"/>
                <a:gd name="T28" fmla="*/ 674 w 675"/>
                <a:gd name="T29" fmla="*/ 166 h 411"/>
                <a:gd name="T30" fmla="*/ 674 w 675"/>
                <a:gd name="T31" fmla="*/ 130 h 411"/>
                <a:gd name="T32" fmla="*/ 669 w 675"/>
                <a:gd name="T33" fmla="*/ 95 h 411"/>
                <a:gd name="T34" fmla="*/ 656 w 675"/>
                <a:gd name="T35" fmla="*/ 65 h 411"/>
                <a:gd name="T36" fmla="*/ 636 w 675"/>
                <a:gd name="T37" fmla="*/ 41 h 411"/>
                <a:gd name="T38" fmla="*/ 614 w 675"/>
                <a:gd name="T39" fmla="*/ 20 h 411"/>
                <a:gd name="T40" fmla="*/ 590 w 675"/>
                <a:gd name="T41" fmla="*/ 5 h 411"/>
                <a:gd name="T42" fmla="*/ 570 w 675"/>
                <a:gd name="T43" fmla="*/ 2 h 411"/>
                <a:gd name="T44" fmla="*/ 544 w 675"/>
                <a:gd name="T45" fmla="*/ 0 h 411"/>
                <a:gd name="T46" fmla="*/ 515 w 675"/>
                <a:gd name="T47" fmla="*/ 2 h 411"/>
                <a:gd name="T48" fmla="*/ 493 w 675"/>
                <a:gd name="T49" fmla="*/ 14 h 411"/>
                <a:gd name="T50" fmla="*/ 471 w 675"/>
                <a:gd name="T51" fmla="*/ 35 h 411"/>
                <a:gd name="T52" fmla="*/ 456 w 675"/>
                <a:gd name="T53" fmla="*/ 62 h 411"/>
                <a:gd name="T54" fmla="*/ 454 w 675"/>
                <a:gd name="T55" fmla="*/ 86 h 411"/>
                <a:gd name="T56" fmla="*/ 454 w 675"/>
                <a:gd name="T57" fmla="*/ 109 h 411"/>
                <a:gd name="T58" fmla="*/ 460 w 675"/>
                <a:gd name="T59" fmla="*/ 133 h 411"/>
                <a:gd name="T60" fmla="*/ 467 w 675"/>
                <a:gd name="T61" fmla="*/ 142 h 411"/>
                <a:gd name="T62" fmla="*/ 476 w 675"/>
                <a:gd name="T63" fmla="*/ 151 h 411"/>
                <a:gd name="T64" fmla="*/ 480 w 675"/>
                <a:gd name="T65" fmla="*/ 154 h 411"/>
                <a:gd name="T66" fmla="*/ 491 w 675"/>
                <a:gd name="T67" fmla="*/ 160 h 411"/>
                <a:gd name="T68" fmla="*/ 517 w 675"/>
                <a:gd name="T69" fmla="*/ 160 h 411"/>
                <a:gd name="T70" fmla="*/ 537 w 675"/>
                <a:gd name="T71" fmla="*/ 151 h 411"/>
                <a:gd name="T72" fmla="*/ 553 w 675"/>
                <a:gd name="T73" fmla="*/ 136 h 411"/>
                <a:gd name="T74" fmla="*/ 557 w 675"/>
                <a:gd name="T75" fmla="*/ 112 h 411"/>
                <a:gd name="T76" fmla="*/ 557 w 675"/>
                <a:gd name="T77" fmla="*/ 83 h 411"/>
                <a:gd name="T78" fmla="*/ 548 w 675"/>
                <a:gd name="T79" fmla="*/ 65 h 411"/>
                <a:gd name="T80" fmla="*/ 572 w 675"/>
                <a:gd name="T81" fmla="*/ 71 h 411"/>
                <a:gd name="T82" fmla="*/ 590 w 675"/>
                <a:gd name="T83" fmla="*/ 80 h 411"/>
                <a:gd name="T84" fmla="*/ 603 w 675"/>
                <a:gd name="T85" fmla="*/ 92 h 411"/>
                <a:gd name="T86" fmla="*/ 612 w 675"/>
                <a:gd name="T87" fmla="*/ 107 h 411"/>
                <a:gd name="T88" fmla="*/ 619 w 675"/>
                <a:gd name="T89" fmla="*/ 136 h 411"/>
                <a:gd name="T90" fmla="*/ 619 w 675"/>
                <a:gd name="T91" fmla="*/ 166 h 411"/>
                <a:gd name="T92" fmla="*/ 612 w 675"/>
                <a:gd name="T93" fmla="*/ 190 h 411"/>
                <a:gd name="T94" fmla="*/ 599 w 675"/>
                <a:gd name="T95" fmla="*/ 219 h 411"/>
                <a:gd name="T96" fmla="*/ 586 w 675"/>
                <a:gd name="T97" fmla="*/ 237 h 411"/>
                <a:gd name="T98" fmla="*/ 577 w 675"/>
                <a:gd name="T99" fmla="*/ 243 h 411"/>
                <a:gd name="T100" fmla="*/ 548 w 675"/>
                <a:gd name="T101" fmla="*/ 258 h 411"/>
                <a:gd name="T102" fmla="*/ 517 w 675"/>
                <a:gd name="T103" fmla="*/ 264 h 411"/>
                <a:gd name="T104" fmla="*/ 467 w 675"/>
                <a:gd name="T105" fmla="*/ 255 h 411"/>
                <a:gd name="T106" fmla="*/ 412 w 675"/>
                <a:gd name="T107" fmla="*/ 243 h 411"/>
                <a:gd name="T108" fmla="*/ 317 w 675"/>
                <a:gd name="T109" fmla="*/ 214 h 411"/>
                <a:gd name="T110" fmla="*/ 278 w 675"/>
                <a:gd name="T111" fmla="*/ 202 h 411"/>
                <a:gd name="T112" fmla="*/ 209 w 675"/>
                <a:gd name="T113" fmla="*/ 190 h 411"/>
                <a:gd name="T114" fmla="*/ 139 w 675"/>
                <a:gd name="T115" fmla="*/ 187 h 411"/>
                <a:gd name="T116" fmla="*/ 71 w 675"/>
                <a:gd name="T117" fmla="*/ 196 h 411"/>
                <a:gd name="T118" fmla="*/ 33 w 675"/>
                <a:gd name="T119" fmla="*/ 205 h 411"/>
                <a:gd name="T120" fmla="*/ 0 w 675"/>
                <a:gd name="T121" fmla="*/ 214 h 411"/>
                <a:gd name="T122" fmla="*/ 16 w 675"/>
                <a:gd name="T123" fmla="*/ 359 h 41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75" h="411">
                  <a:moveTo>
                    <a:pt x="16" y="359"/>
                  </a:moveTo>
                  <a:lnTo>
                    <a:pt x="86" y="383"/>
                  </a:lnTo>
                  <a:lnTo>
                    <a:pt x="161" y="404"/>
                  </a:lnTo>
                  <a:lnTo>
                    <a:pt x="236" y="410"/>
                  </a:lnTo>
                  <a:lnTo>
                    <a:pt x="313" y="410"/>
                  </a:lnTo>
                  <a:lnTo>
                    <a:pt x="388" y="398"/>
                  </a:lnTo>
                  <a:lnTo>
                    <a:pt x="462" y="383"/>
                  </a:lnTo>
                  <a:lnTo>
                    <a:pt x="500" y="368"/>
                  </a:lnTo>
                  <a:lnTo>
                    <a:pt x="537" y="353"/>
                  </a:lnTo>
                  <a:lnTo>
                    <a:pt x="566" y="338"/>
                  </a:lnTo>
                  <a:lnTo>
                    <a:pt x="603" y="315"/>
                  </a:lnTo>
                  <a:lnTo>
                    <a:pt x="630" y="288"/>
                  </a:lnTo>
                  <a:lnTo>
                    <a:pt x="652" y="252"/>
                  </a:lnTo>
                  <a:lnTo>
                    <a:pt x="667" y="211"/>
                  </a:lnTo>
                  <a:lnTo>
                    <a:pt x="674" y="166"/>
                  </a:lnTo>
                  <a:lnTo>
                    <a:pt x="674" y="130"/>
                  </a:lnTo>
                  <a:lnTo>
                    <a:pt x="669" y="95"/>
                  </a:lnTo>
                  <a:lnTo>
                    <a:pt x="656" y="65"/>
                  </a:lnTo>
                  <a:lnTo>
                    <a:pt x="636" y="41"/>
                  </a:lnTo>
                  <a:lnTo>
                    <a:pt x="614" y="20"/>
                  </a:lnTo>
                  <a:lnTo>
                    <a:pt x="590" y="5"/>
                  </a:lnTo>
                  <a:lnTo>
                    <a:pt x="570" y="2"/>
                  </a:lnTo>
                  <a:lnTo>
                    <a:pt x="544" y="0"/>
                  </a:lnTo>
                  <a:lnTo>
                    <a:pt x="515" y="2"/>
                  </a:lnTo>
                  <a:lnTo>
                    <a:pt x="493" y="14"/>
                  </a:lnTo>
                  <a:lnTo>
                    <a:pt x="471" y="35"/>
                  </a:lnTo>
                  <a:lnTo>
                    <a:pt x="456" y="62"/>
                  </a:lnTo>
                  <a:lnTo>
                    <a:pt x="454" y="86"/>
                  </a:lnTo>
                  <a:lnTo>
                    <a:pt x="454" y="109"/>
                  </a:lnTo>
                  <a:lnTo>
                    <a:pt x="460" y="133"/>
                  </a:lnTo>
                  <a:lnTo>
                    <a:pt x="467" y="142"/>
                  </a:lnTo>
                  <a:lnTo>
                    <a:pt x="476" y="151"/>
                  </a:lnTo>
                  <a:lnTo>
                    <a:pt x="480" y="154"/>
                  </a:lnTo>
                  <a:lnTo>
                    <a:pt x="491" y="160"/>
                  </a:lnTo>
                  <a:lnTo>
                    <a:pt x="517" y="160"/>
                  </a:lnTo>
                  <a:lnTo>
                    <a:pt x="537" y="151"/>
                  </a:lnTo>
                  <a:lnTo>
                    <a:pt x="553" y="136"/>
                  </a:lnTo>
                  <a:lnTo>
                    <a:pt x="557" y="112"/>
                  </a:lnTo>
                  <a:lnTo>
                    <a:pt x="557" y="83"/>
                  </a:lnTo>
                  <a:lnTo>
                    <a:pt x="548" y="65"/>
                  </a:lnTo>
                  <a:lnTo>
                    <a:pt x="572" y="71"/>
                  </a:lnTo>
                  <a:lnTo>
                    <a:pt x="590" y="80"/>
                  </a:lnTo>
                  <a:lnTo>
                    <a:pt x="603" y="92"/>
                  </a:lnTo>
                  <a:lnTo>
                    <a:pt x="612" y="107"/>
                  </a:lnTo>
                  <a:lnTo>
                    <a:pt x="619" y="136"/>
                  </a:lnTo>
                  <a:lnTo>
                    <a:pt x="619" y="166"/>
                  </a:lnTo>
                  <a:lnTo>
                    <a:pt x="612" y="190"/>
                  </a:lnTo>
                  <a:lnTo>
                    <a:pt x="599" y="219"/>
                  </a:lnTo>
                  <a:lnTo>
                    <a:pt x="586" y="237"/>
                  </a:lnTo>
                  <a:lnTo>
                    <a:pt x="577" y="243"/>
                  </a:lnTo>
                  <a:lnTo>
                    <a:pt x="548" y="258"/>
                  </a:lnTo>
                  <a:lnTo>
                    <a:pt x="517" y="264"/>
                  </a:lnTo>
                  <a:lnTo>
                    <a:pt x="467" y="255"/>
                  </a:lnTo>
                  <a:lnTo>
                    <a:pt x="412" y="243"/>
                  </a:lnTo>
                  <a:lnTo>
                    <a:pt x="317" y="214"/>
                  </a:lnTo>
                  <a:lnTo>
                    <a:pt x="278" y="202"/>
                  </a:lnTo>
                  <a:lnTo>
                    <a:pt x="209" y="190"/>
                  </a:lnTo>
                  <a:lnTo>
                    <a:pt x="139" y="187"/>
                  </a:lnTo>
                  <a:lnTo>
                    <a:pt x="71" y="196"/>
                  </a:lnTo>
                  <a:lnTo>
                    <a:pt x="33" y="205"/>
                  </a:lnTo>
                  <a:lnTo>
                    <a:pt x="0" y="214"/>
                  </a:lnTo>
                  <a:lnTo>
                    <a:pt x="16" y="35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6" name="Freeform 48"/>
            <p:cNvSpPr>
              <a:spLocks/>
            </p:cNvSpPr>
            <p:nvPr/>
          </p:nvSpPr>
          <p:spPr bwMode="auto">
            <a:xfrm>
              <a:off x="417" y="1242"/>
              <a:ext cx="677" cy="411"/>
            </a:xfrm>
            <a:custGeom>
              <a:avLst/>
              <a:gdLst>
                <a:gd name="T0" fmla="*/ 676 w 677"/>
                <a:gd name="T1" fmla="*/ 214 h 411"/>
                <a:gd name="T2" fmla="*/ 638 w 677"/>
                <a:gd name="T3" fmla="*/ 205 h 411"/>
                <a:gd name="T4" fmla="*/ 603 w 677"/>
                <a:gd name="T5" fmla="*/ 196 h 411"/>
                <a:gd name="T6" fmla="*/ 535 w 677"/>
                <a:gd name="T7" fmla="*/ 187 h 411"/>
                <a:gd name="T8" fmla="*/ 465 w 677"/>
                <a:gd name="T9" fmla="*/ 190 h 411"/>
                <a:gd name="T10" fmla="*/ 396 w 677"/>
                <a:gd name="T11" fmla="*/ 202 h 411"/>
                <a:gd name="T12" fmla="*/ 357 w 677"/>
                <a:gd name="T13" fmla="*/ 214 h 411"/>
                <a:gd name="T14" fmla="*/ 262 w 677"/>
                <a:gd name="T15" fmla="*/ 243 h 411"/>
                <a:gd name="T16" fmla="*/ 205 w 677"/>
                <a:gd name="T17" fmla="*/ 255 h 411"/>
                <a:gd name="T18" fmla="*/ 157 w 677"/>
                <a:gd name="T19" fmla="*/ 264 h 411"/>
                <a:gd name="T20" fmla="*/ 126 w 677"/>
                <a:gd name="T21" fmla="*/ 258 h 411"/>
                <a:gd name="T22" fmla="*/ 97 w 677"/>
                <a:gd name="T23" fmla="*/ 243 h 411"/>
                <a:gd name="T24" fmla="*/ 88 w 677"/>
                <a:gd name="T25" fmla="*/ 237 h 411"/>
                <a:gd name="T26" fmla="*/ 75 w 677"/>
                <a:gd name="T27" fmla="*/ 219 h 411"/>
                <a:gd name="T28" fmla="*/ 62 w 677"/>
                <a:gd name="T29" fmla="*/ 193 h 411"/>
                <a:gd name="T30" fmla="*/ 55 w 677"/>
                <a:gd name="T31" fmla="*/ 166 h 411"/>
                <a:gd name="T32" fmla="*/ 55 w 677"/>
                <a:gd name="T33" fmla="*/ 136 h 411"/>
                <a:gd name="T34" fmla="*/ 62 w 677"/>
                <a:gd name="T35" fmla="*/ 107 h 411"/>
                <a:gd name="T36" fmla="*/ 69 w 677"/>
                <a:gd name="T37" fmla="*/ 92 h 411"/>
                <a:gd name="T38" fmla="*/ 84 w 677"/>
                <a:gd name="T39" fmla="*/ 80 h 411"/>
                <a:gd name="T40" fmla="*/ 102 w 677"/>
                <a:gd name="T41" fmla="*/ 71 h 411"/>
                <a:gd name="T42" fmla="*/ 126 w 677"/>
                <a:gd name="T43" fmla="*/ 68 h 411"/>
                <a:gd name="T44" fmla="*/ 117 w 677"/>
                <a:gd name="T45" fmla="*/ 83 h 411"/>
                <a:gd name="T46" fmla="*/ 117 w 677"/>
                <a:gd name="T47" fmla="*/ 112 h 411"/>
                <a:gd name="T48" fmla="*/ 121 w 677"/>
                <a:gd name="T49" fmla="*/ 136 h 411"/>
                <a:gd name="T50" fmla="*/ 135 w 677"/>
                <a:gd name="T51" fmla="*/ 151 h 411"/>
                <a:gd name="T52" fmla="*/ 157 w 677"/>
                <a:gd name="T53" fmla="*/ 160 h 411"/>
                <a:gd name="T54" fmla="*/ 183 w 677"/>
                <a:gd name="T55" fmla="*/ 160 h 411"/>
                <a:gd name="T56" fmla="*/ 194 w 677"/>
                <a:gd name="T57" fmla="*/ 154 h 411"/>
                <a:gd name="T58" fmla="*/ 201 w 677"/>
                <a:gd name="T59" fmla="*/ 151 h 411"/>
                <a:gd name="T60" fmla="*/ 214 w 677"/>
                <a:gd name="T61" fmla="*/ 133 h 411"/>
                <a:gd name="T62" fmla="*/ 220 w 677"/>
                <a:gd name="T63" fmla="*/ 109 h 411"/>
                <a:gd name="T64" fmla="*/ 220 w 677"/>
                <a:gd name="T65" fmla="*/ 86 h 411"/>
                <a:gd name="T66" fmla="*/ 216 w 677"/>
                <a:gd name="T67" fmla="*/ 62 h 411"/>
                <a:gd name="T68" fmla="*/ 203 w 677"/>
                <a:gd name="T69" fmla="*/ 35 h 411"/>
                <a:gd name="T70" fmla="*/ 181 w 677"/>
                <a:gd name="T71" fmla="*/ 14 h 411"/>
                <a:gd name="T72" fmla="*/ 159 w 677"/>
                <a:gd name="T73" fmla="*/ 2 h 411"/>
                <a:gd name="T74" fmla="*/ 130 w 677"/>
                <a:gd name="T75" fmla="*/ 0 h 411"/>
                <a:gd name="T76" fmla="*/ 102 w 677"/>
                <a:gd name="T77" fmla="*/ 2 h 411"/>
                <a:gd name="T78" fmla="*/ 84 w 677"/>
                <a:gd name="T79" fmla="*/ 8 h 411"/>
                <a:gd name="T80" fmla="*/ 60 w 677"/>
                <a:gd name="T81" fmla="*/ 20 h 411"/>
                <a:gd name="T82" fmla="*/ 35 w 677"/>
                <a:gd name="T83" fmla="*/ 41 h 411"/>
                <a:gd name="T84" fmla="*/ 18 w 677"/>
                <a:gd name="T85" fmla="*/ 65 h 411"/>
                <a:gd name="T86" fmla="*/ 7 w 677"/>
                <a:gd name="T87" fmla="*/ 95 h 411"/>
                <a:gd name="T88" fmla="*/ 0 w 677"/>
                <a:gd name="T89" fmla="*/ 130 h 411"/>
                <a:gd name="T90" fmla="*/ 0 w 677"/>
                <a:gd name="T91" fmla="*/ 166 h 411"/>
                <a:gd name="T92" fmla="*/ 7 w 677"/>
                <a:gd name="T93" fmla="*/ 211 h 411"/>
                <a:gd name="T94" fmla="*/ 22 w 677"/>
                <a:gd name="T95" fmla="*/ 252 h 411"/>
                <a:gd name="T96" fmla="*/ 46 w 677"/>
                <a:gd name="T97" fmla="*/ 288 h 411"/>
                <a:gd name="T98" fmla="*/ 73 w 677"/>
                <a:gd name="T99" fmla="*/ 315 h 411"/>
                <a:gd name="T100" fmla="*/ 108 w 677"/>
                <a:gd name="T101" fmla="*/ 338 h 411"/>
                <a:gd name="T102" fmla="*/ 139 w 677"/>
                <a:gd name="T103" fmla="*/ 353 h 411"/>
                <a:gd name="T104" fmla="*/ 172 w 677"/>
                <a:gd name="T105" fmla="*/ 368 h 411"/>
                <a:gd name="T106" fmla="*/ 214 w 677"/>
                <a:gd name="T107" fmla="*/ 383 h 411"/>
                <a:gd name="T108" fmla="*/ 286 w 677"/>
                <a:gd name="T109" fmla="*/ 398 h 411"/>
                <a:gd name="T110" fmla="*/ 361 w 677"/>
                <a:gd name="T111" fmla="*/ 410 h 411"/>
                <a:gd name="T112" fmla="*/ 436 w 677"/>
                <a:gd name="T113" fmla="*/ 410 h 411"/>
                <a:gd name="T114" fmla="*/ 513 w 677"/>
                <a:gd name="T115" fmla="*/ 404 h 411"/>
                <a:gd name="T116" fmla="*/ 588 w 677"/>
                <a:gd name="T117" fmla="*/ 386 h 411"/>
                <a:gd name="T118" fmla="*/ 658 w 677"/>
                <a:gd name="T119" fmla="*/ 359 h 411"/>
                <a:gd name="T120" fmla="*/ 676 w 677"/>
                <a:gd name="T121" fmla="*/ 214 h 41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77" h="411">
                  <a:moveTo>
                    <a:pt x="676" y="214"/>
                  </a:moveTo>
                  <a:lnTo>
                    <a:pt x="638" y="205"/>
                  </a:lnTo>
                  <a:lnTo>
                    <a:pt x="603" y="196"/>
                  </a:lnTo>
                  <a:lnTo>
                    <a:pt x="535" y="187"/>
                  </a:lnTo>
                  <a:lnTo>
                    <a:pt x="465" y="190"/>
                  </a:lnTo>
                  <a:lnTo>
                    <a:pt x="396" y="202"/>
                  </a:lnTo>
                  <a:lnTo>
                    <a:pt x="357" y="214"/>
                  </a:lnTo>
                  <a:lnTo>
                    <a:pt x="262" y="243"/>
                  </a:lnTo>
                  <a:lnTo>
                    <a:pt x="205" y="255"/>
                  </a:lnTo>
                  <a:lnTo>
                    <a:pt x="157" y="264"/>
                  </a:lnTo>
                  <a:lnTo>
                    <a:pt x="126" y="258"/>
                  </a:lnTo>
                  <a:lnTo>
                    <a:pt x="97" y="243"/>
                  </a:lnTo>
                  <a:lnTo>
                    <a:pt x="88" y="237"/>
                  </a:lnTo>
                  <a:lnTo>
                    <a:pt x="75" y="219"/>
                  </a:lnTo>
                  <a:lnTo>
                    <a:pt x="62" y="193"/>
                  </a:lnTo>
                  <a:lnTo>
                    <a:pt x="55" y="166"/>
                  </a:lnTo>
                  <a:lnTo>
                    <a:pt x="55" y="136"/>
                  </a:lnTo>
                  <a:lnTo>
                    <a:pt x="62" y="107"/>
                  </a:lnTo>
                  <a:lnTo>
                    <a:pt x="69" y="92"/>
                  </a:lnTo>
                  <a:lnTo>
                    <a:pt x="84" y="80"/>
                  </a:lnTo>
                  <a:lnTo>
                    <a:pt x="102" y="71"/>
                  </a:lnTo>
                  <a:lnTo>
                    <a:pt x="126" y="68"/>
                  </a:lnTo>
                  <a:lnTo>
                    <a:pt x="117" y="83"/>
                  </a:lnTo>
                  <a:lnTo>
                    <a:pt x="117" y="112"/>
                  </a:lnTo>
                  <a:lnTo>
                    <a:pt x="121" y="136"/>
                  </a:lnTo>
                  <a:lnTo>
                    <a:pt x="135" y="151"/>
                  </a:lnTo>
                  <a:lnTo>
                    <a:pt x="157" y="160"/>
                  </a:lnTo>
                  <a:lnTo>
                    <a:pt x="183" y="160"/>
                  </a:lnTo>
                  <a:lnTo>
                    <a:pt x="194" y="154"/>
                  </a:lnTo>
                  <a:lnTo>
                    <a:pt x="201" y="151"/>
                  </a:lnTo>
                  <a:lnTo>
                    <a:pt x="214" y="133"/>
                  </a:lnTo>
                  <a:lnTo>
                    <a:pt x="220" y="109"/>
                  </a:lnTo>
                  <a:lnTo>
                    <a:pt x="220" y="86"/>
                  </a:lnTo>
                  <a:lnTo>
                    <a:pt x="216" y="62"/>
                  </a:lnTo>
                  <a:lnTo>
                    <a:pt x="203" y="35"/>
                  </a:lnTo>
                  <a:lnTo>
                    <a:pt x="181" y="14"/>
                  </a:lnTo>
                  <a:lnTo>
                    <a:pt x="159" y="2"/>
                  </a:lnTo>
                  <a:lnTo>
                    <a:pt x="130" y="0"/>
                  </a:lnTo>
                  <a:lnTo>
                    <a:pt x="102" y="2"/>
                  </a:lnTo>
                  <a:lnTo>
                    <a:pt x="84" y="8"/>
                  </a:lnTo>
                  <a:lnTo>
                    <a:pt x="60" y="20"/>
                  </a:lnTo>
                  <a:lnTo>
                    <a:pt x="35" y="41"/>
                  </a:lnTo>
                  <a:lnTo>
                    <a:pt x="18" y="65"/>
                  </a:lnTo>
                  <a:lnTo>
                    <a:pt x="7" y="95"/>
                  </a:lnTo>
                  <a:lnTo>
                    <a:pt x="0" y="130"/>
                  </a:lnTo>
                  <a:lnTo>
                    <a:pt x="0" y="166"/>
                  </a:lnTo>
                  <a:lnTo>
                    <a:pt x="7" y="211"/>
                  </a:lnTo>
                  <a:lnTo>
                    <a:pt x="22" y="252"/>
                  </a:lnTo>
                  <a:lnTo>
                    <a:pt x="46" y="288"/>
                  </a:lnTo>
                  <a:lnTo>
                    <a:pt x="73" y="315"/>
                  </a:lnTo>
                  <a:lnTo>
                    <a:pt x="108" y="338"/>
                  </a:lnTo>
                  <a:lnTo>
                    <a:pt x="139" y="353"/>
                  </a:lnTo>
                  <a:lnTo>
                    <a:pt x="172" y="368"/>
                  </a:lnTo>
                  <a:lnTo>
                    <a:pt x="214" y="383"/>
                  </a:lnTo>
                  <a:lnTo>
                    <a:pt x="286" y="398"/>
                  </a:lnTo>
                  <a:lnTo>
                    <a:pt x="361" y="410"/>
                  </a:lnTo>
                  <a:lnTo>
                    <a:pt x="436" y="410"/>
                  </a:lnTo>
                  <a:lnTo>
                    <a:pt x="513" y="404"/>
                  </a:lnTo>
                  <a:lnTo>
                    <a:pt x="588" y="386"/>
                  </a:lnTo>
                  <a:lnTo>
                    <a:pt x="658" y="359"/>
                  </a:lnTo>
                  <a:lnTo>
                    <a:pt x="676" y="214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7" name="Line 49"/>
            <p:cNvSpPr>
              <a:spLocks noChangeShapeType="1"/>
            </p:cNvSpPr>
            <p:nvPr/>
          </p:nvSpPr>
          <p:spPr bwMode="auto">
            <a:xfrm flipH="1">
              <a:off x="197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8" name="Line 50"/>
            <p:cNvSpPr>
              <a:spLocks noChangeShapeType="1"/>
            </p:cNvSpPr>
            <p:nvPr/>
          </p:nvSpPr>
          <p:spPr bwMode="auto">
            <a:xfrm>
              <a:off x="512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9" name="Line 51"/>
            <p:cNvSpPr>
              <a:spLocks noChangeShapeType="1"/>
            </p:cNvSpPr>
            <p:nvPr/>
          </p:nvSpPr>
          <p:spPr bwMode="auto">
            <a:xfrm>
              <a:off x="512" y="1571"/>
              <a:ext cx="319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0" name="Freeform 52"/>
            <p:cNvSpPr>
              <a:spLocks/>
            </p:cNvSpPr>
            <p:nvPr/>
          </p:nvSpPr>
          <p:spPr bwMode="auto">
            <a:xfrm>
              <a:off x="98" y="2371"/>
              <a:ext cx="842" cy="117"/>
            </a:xfrm>
            <a:custGeom>
              <a:avLst/>
              <a:gdLst>
                <a:gd name="T0" fmla="*/ 841 w 842"/>
                <a:gd name="T1" fmla="*/ 0 h 117"/>
                <a:gd name="T2" fmla="*/ 636 w 842"/>
                <a:gd name="T3" fmla="*/ 68 h 117"/>
                <a:gd name="T4" fmla="*/ 636 w 842"/>
                <a:gd name="T5" fmla="*/ 116 h 117"/>
                <a:gd name="T6" fmla="*/ 205 w 842"/>
                <a:gd name="T7" fmla="*/ 116 h 117"/>
                <a:gd name="T8" fmla="*/ 205 w 842"/>
                <a:gd name="T9" fmla="*/ 68 h 117"/>
                <a:gd name="T10" fmla="*/ 0 w 842"/>
                <a:gd name="T11" fmla="*/ 0 h 117"/>
                <a:gd name="T12" fmla="*/ 841 w 842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2" h="117">
                  <a:moveTo>
                    <a:pt x="841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5" y="116"/>
                  </a:lnTo>
                  <a:lnTo>
                    <a:pt x="205" y="68"/>
                  </a:lnTo>
                  <a:lnTo>
                    <a:pt x="0" y="0"/>
                  </a:lnTo>
                  <a:lnTo>
                    <a:pt x="841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1" name="Line 53"/>
            <p:cNvSpPr>
              <a:spLocks noChangeShapeType="1"/>
            </p:cNvSpPr>
            <p:nvPr/>
          </p:nvSpPr>
          <p:spPr bwMode="auto">
            <a:xfrm flipH="1">
              <a:off x="1564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2" name="Line 54"/>
            <p:cNvSpPr>
              <a:spLocks noChangeShapeType="1"/>
            </p:cNvSpPr>
            <p:nvPr/>
          </p:nvSpPr>
          <p:spPr bwMode="auto">
            <a:xfrm>
              <a:off x="1878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3" name="Line 55"/>
            <p:cNvSpPr>
              <a:spLocks noChangeShapeType="1"/>
            </p:cNvSpPr>
            <p:nvPr/>
          </p:nvSpPr>
          <p:spPr bwMode="auto">
            <a:xfrm>
              <a:off x="1878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4" name="Freeform 56"/>
            <p:cNvSpPr>
              <a:spLocks/>
            </p:cNvSpPr>
            <p:nvPr/>
          </p:nvSpPr>
          <p:spPr bwMode="auto">
            <a:xfrm>
              <a:off x="1465" y="2371"/>
              <a:ext cx="839" cy="117"/>
            </a:xfrm>
            <a:custGeom>
              <a:avLst/>
              <a:gdLst>
                <a:gd name="T0" fmla="*/ 838 w 839"/>
                <a:gd name="T1" fmla="*/ 0 h 117"/>
                <a:gd name="T2" fmla="*/ 636 w 839"/>
                <a:gd name="T3" fmla="*/ 68 h 117"/>
                <a:gd name="T4" fmla="*/ 636 w 839"/>
                <a:gd name="T5" fmla="*/ 116 h 117"/>
                <a:gd name="T6" fmla="*/ 202 w 839"/>
                <a:gd name="T7" fmla="*/ 113 h 117"/>
                <a:gd name="T8" fmla="*/ 202 w 839"/>
                <a:gd name="T9" fmla="*/ 68 h 117"/>
                <a:gd name="T10" fmla="*/ 0 w 839"/>
                <a:gd name="T11" fmla="*/ 0 h 117"/>
                <a:gd name="T12" fmla="*/ 838 w 839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39" h="117">
                  <a:moveTo>
                    <a:pt x="838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2" y="113"/>
                  </a:lnTo>
                  <a:lnTo>
                    <a:pt x="202" y="68"/>
                  </a:lnTo>
                  <a:lnTo>
                    <a:pt x="0" y="0"/>
                  </a:lnTo>
                  <a:lnTo>
                    <a:pt x="838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</p:grpSp>
      <p:sp>
        <p:nvSpPr>
          <p:cNvPr id="1438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3E2B9E-ADBD-42F5-9E9B-F08623611D16}" type="slidenum">
              <a:rPr lang="fr-CA" smtClean="0"/>
              <a:pPr eaLnBrk="1" hangingPunct="1"/>
              <a:t>12</a:t>
            </a:fld>
            <a:endParaRPr lang="fr-CA" smtClean="0"/>
          </a:p>
        </p:txBody>
      </p:sp>
      <p:sp>
        <p:nvSpPr>
          <p:cNvPr id="14382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Sheet: Equity</a:t>
            </a:r>
          </a:p>
        </p:txBody>
      </p:sp>
      <p:graphicFrame>
        <p:nvGraphicFramePr>
          <p:cNvPr id="220163" name="Group 3"/>
          <p:cNvGraphicFramePr>
            <a:graphicFrameLocks noGrp="1"/>
          </p:cNvGraphicFramePr>
          <p:nvPr/>
        </p:nvGraphicFramePr>
        <p:xfrm>
          <a:off x="1447800" y="2133600"/>
          <a:ext cx="6934200" cy="2997201"/>
        </p:xfrm>
        <a:graphic>
          <a:graphicData uri="http://schemas.openxmlformats.org/drawingml/2006/table">
            <a:tbl>
              <a:tblPr/>
              <a:tblGrid>
                <a:gridCol w="4705350"/>
                <a:gridCol w="222885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XYZ Company Balance Sheet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 December 31, 2010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Thousands $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Common shares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Retained Earnings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Owner Equity</a:t>
                      </a: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  <a:sym typeface="WP TypographicSymbols" pitchFamily="2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0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LIABILITIES &amp; OWNERS’ EQUITY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  <a:sym typeface="WP TypographicSymbols" pitchFamily="2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106,200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8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153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CA124C-27F1-4C43-BF1C-3F7386DAE99F}" type="slidenum">
              <a:rPr lang="fr-CA" smtClean="0"/>
              <a:pPr eaLnBrk="1" hangingPunct="1"/>
              <a:t>13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40845D-3F13-439D-920F-CEEE0B4EC552}" type="slidenum">
              <a:rPr lang="fr-CA" smtClean="0"/>
              <a:pPr eaLnBrk="1" hangingPunct="1"/>
              <a:t>14</a:t>
            </a:fld>
            <a:endParaRPr lang="fr-CA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cs typeface="Times New Roman" pitchFamily="18" charset="0"/>
              </a:rPr>
              <a:t>Income &amp; Expense Statements</a:t>
            </a:r>
            <a:endParaRPr lang="en-US" smtClean="0">
              <a:cs typeface="Times New Roman" pitchFamily="18" charset="0"/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 typeface="Symbol" pitchFamily="18" charset="2"/>
              <a:buChar char=""/>
            </a:pPr>
            <a:r>
              <a:rPr lang="en-GB" sz="2400" b="1" smtClean="0">
                <a:cs typeface="Times New Roman" pitchFamily="18" charset="0"/>
              </a:rPr>
              <a:t>Summarizes business revenues and expenses over a specified accounting period</a:t>
            </a:r>
            <a:endParaRPr lang="en-US" sz="2400" b="1" smtClean="0">
              <a:cs typeface="Times New Roman" pitchFamily="18" charset="0"/>
              <a:sym typeface="WP TypographicSymbols" pitchFamily="2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400" b="1" smtClean="0">
                <a:cs typeface="Times New Roman" pitchFamily="18" charset="0"/>
                <a:sym typeface="WP TypographicSymbols" pitchFamily="2" charset="0"/>
              </a:rPr>
              <a:t>	</a:t>
            </a: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400" b="1" smtClean="0">
                <a:cs typeface="Times New Roman" pitchFamily="18" charset="0"/>
                <a:sym typeface="WP TypographicSymbols" pitchFamily="2" charset="0"/>
              </a:rPr>
              <a:t>			</a:t>
            </a:r>
            <a:r>
              <a:rPr lang="en-GB" smtClean="0">
                <a:cs typeface="Times New Roman" pitchFamily="18" charset="0"/>
                <a:sym typeface="WP TypographicSymbols" pitchFamily="2" charset="0"/>
              </a:rPr>
              <a:t>Operating revenues </a:t>
            </a:r>
            <a:endParaRPr lang="en-US" smtClean="0">
              <a:cs typeface="Times New Roman" pitchFamily="18" charset="0"/>
              <a:sym typeface="WP TypographicSymbols" pitchFamily="2" charset="0"/>
            </a:endParaRPr>
          </a:p>
          <a:p>
            <a:pPr lvl="1">
              <a:spcBef>
                <a:spcPct val="0"/>
              </a:spcBef>
              <a:buClrTx/>
              <a:buSzTx/>
              <a:buFont typeface="Courier New" pitchFamily="49" charset="0"/>
              <a:buNone/>
            </a:pPr>
            <a:r>
              <a:rPr lang="en-GB" sz="3000" b="1" smtClean="0">
                <a:cs typeface="Times New Roman" pitchFamily="18" charset="0"/>
                <a:sym typeface="WP TypographicSymbols" pitchFamily="2" charset="0"/>
              </a:rPr>
              <a:t>less 	</a:t>
            </a:r>
            <a:r>
              <a:rPr lang="en-GB" sz="3000" b="1" u="sng" smtClean="0">
                <a:cs typeface="Times New Roman" pitchFamily="18" charset="0"/>
                <a:sym typeface="WP TypographicSymbols" pitchFamily="2" charset="0"/>
              </a:rPr>
              <a:t>Operating costs</a:t>
            </a:r>
            <a:endParaRPr lang="en-US" sz="3000" b="1" u="sng" smtClean="0">
              <a:cs typeface="Times New Roman" pitchFamily="18" charset="0"/>
              <a:sym typeface="WP TypographicSymbols" pitchFamily="2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mtClean="0">
                <a:cs typeface="Times New Roman" pitchFamily="18" charset="0"/>
                <a:sym typeface="WP TypographicSymbols" pitchFamily="2" charset="0"/>
              </a:rPr>
              <a:t>		= 	Income or profit before taxes</a:t>
            </a:r>
            <a:endParaRPr lang="en-US" smtClean="0">
              <a:cs typeface="Times New Roman" pitchFamily="18" charset="0"/>
              <a:sym typeface="WP TypographicSymbols" pitchFamily="2" charset="0"/>
            </a:endParaRPr>
          </a:p>
          <a:p>
            <a:pPr lvl="1">
              <a:spcBef>
                <a:spcPct val="0"/>
              </a:spcBef>
              <a:buClrTx/>
              <a:buSzTx/>
              <a:buFont typeface="Courier New" pitchFamily="49" charset="0"/>
              <a:buNone/>
            </a:pPr>
            <a:r>
              <a:rPr lang="en-GB" sz="3000" b="1" smtClean="0">
                <a:cs typeface="Times New Roman" pitchFamily="18" charset="0"/>
                <a:sym typeface="WP TypographicSymbols" pitchFamily="2" charset="0"/>
              </a:rPr>
              <a:t>less 	Income Taxes</a:t>
            </a:r>
            <a:endParaRPr lang="en-US" sz="3000" b="1" smtClean="0">
              <a:cs typeface="Times New Roman" pitchFamily="18" charset="0"/>
              <a:sym typeface="WP TypographicSymbols" pitchFamily="2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mtClean="0">
                <a:cs typeface="Times New Roman" pitchFamily="18" charset="0"/>
                <a:sym typeface="WP TypographicSymbols" pitchFamily="2" charset="0"/>
              </a:rPr>
              <a:t>		= 	Net Profit (Profit after taxes)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D6F23D4-C652-46DD-8B98-F2008AB4FAEC}" type="slidenum">
              <a:rPr lang="fr-CA" smtClean="0"/>
              <a:pPr eaLnBrk="1" hangingPunct="1"/>
              <a:t>15</a:t>
            </a:fld>
            <a:endParaRPr lang="fr-CA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cs typeface="Times New Roman" pitchFamily="18" charset="0"/>
              </a:rPr>
              <a:t>Income &amp; Expense Statements</a:t>
            </a:r>
            <a:endParaRPr lang="fr-CA" smtClean="0">
              <a:cs typeface="Times New Roman" pitchFamily="18" charset="0"/>
            </a:endParaRP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/>
              <a:t>Operating revenues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sales of goods and services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investment income such as interest and dividends generated by investments in bonds, shares ….)</a:t>
            </a:r>
          </a:p>
          <a:p>
            <a:pPr eaLnBrk="1" hangingPunct="1">
              <a:lnSpc>
                <a:spcPct val="90000"/>
              </a:lnSpc>
            </a:pPr>
            <a:r>
              <a:rPr lang="en-US" b="1" smtClean="0"/>
              <a:t>Operating Expenses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Salaries and wages, interest paid on loans, income taxes ….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Purchases of goods and services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Depreciation (wear and tear) of capital assets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000" b="1" smtClean="0">
                <a:solidFill>
                  <a:schemeClr val="tx1"/>
                </a:solidFill>
              </a:rPr>
              <a:t/>
            </a:r>
            <a:br>
              <a:rPr lang="en-US" sz="2000" b="1" smtClean="0">
                <a:solidFill>
                  <a:schemeClr val="tx1"/>
                </a:solidFill>
              </a:rPr>
            </a:br>
            <a:endParaRPr lang="en-US" sz="2000" b="1" smtClean="0">
              <a:solidFill>
                <a:schemeClr val="tx1"/>
              </a:solidFill>
            </a:endParaRPr>
          </a:p>
        </p:txBody>
      </p:sp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838200" y="1643063"/>
            <a:ext cx="8077200" cy="4851400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228600" algn="l"/>
              </a:tabLst>
            </a:pPr>
            <a:r>
              <a:rPr lang="en-GB" sz="2400" u="sng">
                <a:solidFill>
                  <a:schemeClr val="hlink"/>
                </a:solidFill>
              </a:rPr>
              <a:t>Revenues</a:t>
            </a:r>
            <a:endParaRPr lang="en-US" sz="2400" u="sng">
              <a:solidFill>
                <a:schemeClr val="hlink"/>
              </a:solidFill>
            </a:endParaRPr>
          </a:p>
          <a:p>
            <a:pPr lvl="1">
              <a:tabLst>
                <a:tab pos="228600" algn="l"/>
              </a:tabLst>
            </a:pPr>
            <a:r>
              <a:rPr lang="en-GB" sz="2400">
                <a:solidFill>
                  <a:schemeClr val="hlink"/>
                </a:solidFill>
              </a:rPr>
              <a:t>	Sales</a:t>
            </a:r>
            <a:endParaRPr lang="en-US" sz="2400">
              <a:solidFill>
                <a:schemeClr val="hlink"/>
              </a:solidFill>
            </a:endParaRPr>
          </a:p>
          <a:p>
            <a:pPr lvl="1">
              <a:tabLst>
                <a:tab pos="228600" algn="l"/>
              </a:tabLst>
            </a:pPr>
            <a:r>
              <a:rPr lang="en-GB" sz="2400">
                <a:solidFill>
                  <a:schemeClr val="hlink"/>
                </a:solidFill>
              </a:rPr>
              <a:t>	+ Investment Income (interest, dividends …)</a:t>
            </a:r>
            <a:endParaRPr lang="en-US" sz="2400">
              <a:solidFill>
                <a:schemeClr val="hlink"/>
              </a:solidFill>
            </a:endParaRPr>
          </a:p>
          <a:p>
            <a:pPr>
              <a:tabLst>
                <a:tab pos="228600" algn="l"/>
              </a:tabLst>
            </a:pPr>
            <a:r>
              <a:rPr lang="en-GB" sz="2400">
                <a:solidFill>
                  <a:schemeClr val="hlink"/>
                </a:solidFill>
              </a:rPr>
              <a:t>		= Total Revenues</a:t>
            </a:r>
            <a:endParaRPr lang="en-US" sz="2400">
              <a:solidFill>
                <a:schemeClr val="hlink"/>
              </a:solidFill>
            </a:endParaRPr>
          </a:p>
          <a:p>
            <a:pPr>
              <a:tabLst>
                <a:tab pos="228600" algn="l"/>
              </a:tabLst>
            </a:pPr>
            <a:r>
              <a:rPr lang="en-GB" sz="2400" u="sng">
                <a:solidFill>
                  <a:schemeClr val="tx2"/>
                </a:solidFill>
              </a:rPr>
              <a:t>Expenses</a:t>
            </a:r>
            <a:endParaRPr lang="en-US" sz="2400" u="sng">
              <a:solidFill>
                <a:schemeClr val="tx2"/>
              </a:solidFill>
            </a:endParaRPr>
          </a:p>
          <a:p>
            <a:pPr lvl="1">
              <a:tabLst>
                <a:tab pos="228600" algn="l"/>
              </a:tabLst>
            </a:pPr>
            <a:r>
              <a:rPr lang="en-GB" sz="2400">
                <a:solidFill>
                  <a:schemeClr val="tx2"/>
                </a:solidFill>
              </a:rPr>
              <a:t>Cost of goods sold</a:t>
            </a:r>
            <a:endParaRPr lang="en-US" sz="2400">
              <a:solidFill>
                <a:schemeClr val="tx2"/>
              </a:solidFill>
            </a:endParaRPr>
          </a:p>
          <a:p>
            <a:pPr lvl="1">
              <a:tabLst>
                <a:tab pos="228600" algn="l"/>
              </a:tabLst>
            </a:pPr>
            <a:r>
              <a:rPr lang="en-GB" sz="2400">
                <a:solidFill>
                  <a:schemeClr val="tx2"/>
                </a:solidFill>
              </a:rPr>
              <a:t>+ Selling costs</a:t>
            </a:r>
            <a:endParaRPr lang="en-US" sz="2400">
              <a:solidFill>
                <a:schemeClr val="tx2"/>
              </a:solidFill>
            </a:endParaRPr>
          </a:p>
          <a:p>
            <a:pPr lvl="1">
              <a:tabLst>
                <a:tab pos="228600" algn="l"/>
              </a:tabLst>
            </a:pPr>
            <a:r>
              <a:rPr lang="en-GB" sz="2400">
                <a:solidFill>
                  <a:schemeClr val="tx2"/>
                </a:solidFill>
              </a:rPr>
              <a:t>+ Administrative expenses</a:t>
            </a:r>
            <a:endParaRPr lang="en-US" sz="2400">
              <a:solidFill>
                <a:schemeClr val="tx2"/>
              </a:solidFill>
            </a:endParaRPr>
          </a:p>
          <a:p>
            <a:pPr lvl="1">
              <a:tabLst>
                <a:tab pos="228600" algn="l"/>
              </a:tabLst>
            </a:pPr>
            <a:r>
              <a:rPr lang="en-GB" sz="2400">
                <a:solidFill>
                  <a:schemeClr val="tx2"/>
                </a:solidFill>
              </a:rPr>
              <a:t>+ Interest paid on loan</a:t>
            </a:r>
            <a:endParaRPr lang="en-US" sz="2400">
              <a:solidFill>
                <a:schemeClr val="tx2"/>
              </a:solidFill>
            </a:endParaRPr>
          </a:p>
          <a:p>
            <a:pPr>
              <a:tabLst>
                <a:tab pos="228600" algn="l"/>
              </a:tabLst>
            </a:pPr>
            <a:r>
              <a:rPr lang="en-GB" sz="2400">
                <a:solidFill>
                  <a:schemeClr val="tx2"/>
                </a:solidFill>
              </a:rPr>
              <a:t>	= Total Expenses</a:t>
            </a:r>
            <a:endParaRPr lang="en-US" sz="2400">
              <a:solidFill>
                <a:schemeClr val="tx2"/>
              </a:solidFill>
            </a:endParaRPr>
          </a:p>
          <a:p>
            <a:pPr>
              <a:tabLst>
                <a:tab pos="228600" algn="l"/>
              </a:tabLst>
            </a:pPr>
            <a:r>
              <a:rPr lang="en-GB" sz="2400" u="sng">
                <a:solidFill>
                  <a:srgbClr val="009900"/>
                </a:solidFill>
              </a:rPr>
              <a:t>Profit before income taxes</a:t>
            </a:r>
            <a:endParaRPr lang="en-US" sz="2400" u="sng">
              <a:solidFill>
                <a:srgbClr val="009900"/>
              </a:solidFill>
            </a:endParaRPr>
          </a:p>
          <a:p>
            <a:pPr>
              <a:tabLst>
                <a:tab pos="228600" algn="l"/>
              </a:tabLst>
            </a:pPr>
            <a:r>
              <a:rPr lang="en-GB" sz="2400">
                <a:solidFill>
                  <a:srgbClr val="009900"/>
                </a:solidFill>
              </a:rPr>
              <a:t>	- Income taxes (at t%)</a:t>
            </a:r>
            <a:endParaRPr lang="en-US" sz="2400">
              <a:solidFill>
                <a:srgbClr val="009900"/>
              </a:solidFill>
            </a:endParaRPr>
          </a:p>
          <a:p>
            <a:pPr>
              <a:tabLst>
                <a:tab pos="228600" algn="l"/>
              </a:tabLst>
            </a:pPr>
            <a:r>
              <a:rPr lang="en-GB" sz="2400">
                <a:solidFill>
                  <a:srgbClr val="009900"/>
                </a:solidFill>
              </a:rPr>
              <a:t>	</a:t>
            </a:r>
            <a:r>
              <a:rPr lang="en-GB" sz="2400" b="1">
                <a:solidFill>
                  <a:srgbClr val="009900"/>
                </a:solidFill>
              </a:rPr>
              <a:t>= </a:t>
            </a:r>
            <a:r>
              <a:rPr lang="en-GB" sz="2400" b="1" u="sng">
                <a:solidFill>
                  <a:srgbClr val="990000"/>
                </a:solidFill>
              </a:rPr>
              <a:t>Net Income or Net Profit After Taxes</a:t>
            </a: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669925" y="338138"/>
            <a:ext cx="1620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 b="1" u="sng">
                <a:solidFill>
                  <a:schemeClr val="hlink"/>
                </a:solidFill>
                <a:latin typeface="Tahoma" pitchFamily="34" charset="0"/>
              </a:rPr>
              <a:t>EXAMPLE</a:t>
            </a:r>
          </a:p>
        </p:txBody>
      </p:sp>
      <p:sp>
        <p:nvSpPr>
          <p:cNvPr id="18437" name="Rectangle 10"/>
          <p:cNvSpPr>
            <a:spLocks noChangeArrowheads="1"/>
          </p:cNvSpPr>
          <p:nvPr/>
        </p:nvSpPr>
        <p:spPr bwMode="auto">
          <a:xfrm>
            <a:off x="2590800" y="304800"/>
            <a:ext cx="5334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sz="2000" b="1" u="sng"/>
              <a:t>INCOME &amp; EXPENSE STATEMENT</a:t>
            </a:r>
            <a:r>
              <a:rPr lang="en-US" sz="2000"/>
              <a:t/>
            </a:r>
            <a:br>
              <a:rPr lang="en-US" sz="2000"/>
            </a:br>
            <a:r>
              <a:rPr lang="en-GB" sz="2000" b="1"/>
              <a:t>Speedy Electric Company</a:t>
            </a:r>
            <a:r>
              <a:rPr lang="en-US" sz="2000"/>
              <a:t/>
            </a:r>
            <a:br>
              <a:rPr lang="en-US" sz="2000"/>
            </a:br>
            <a:r>
              <a:rPr lang="en-GB" sz="2000" b="1"/>
              <a:t>Income Statement</a:t>
            </a:r>
            <a:r>
              <a:rPr lang="en-US" sz="2000"/>
              <a:t/>
            </a:r>
            <a:br>
              <a:rPr lang="en-US" sz="2000"/>
            </a:br>
            <a:r>
              <a:rPr lang="en-GB" sz="2000" b="1"/>
              <a:t>Calendar year 2001</a:t>
            </a:r>
            <a:endParaRPr lang="en-US" sz="2000" b="1"/>
          </a:p>
        </p:txBody>
      </p:sp>
      <p:sp>
        <p:nvSpPr>
          <p:cNvPr id="184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6903A8-01CF-4686-9D65-5181406B22E7}" type="slidenum">
              <a:rPr lang="fr-CA" smtClean="0"/>
              <a:pPr eaLnBrk="1" hangingPunct="1"/>
              <a:t>16</a:t>
            </a:fld>
            <a:endParaRPr lang="fr-CA" smtClean="0"/>
          </a:p>
        </p:txBody>
      </p:sp>
      <p:sp>
        <p:nvSpPr>
          <p:cNvPr id="1843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ADFB9F-EC93-4DFD-A15E-A0A66541F68D}" type="slidenum">
              <a:rPr lang="fr-CA" smtClean="0"/>
              <a:pPr eaLnBrk="1" hangingPunct="1"/>
              <a:t>17</a:t>
            </a:fld>
            <a:endParaRPr lang="fr-CA" smtClean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smtClean="0">
                <a:cs typeface="Times New Roman" pitchFamily="18" charset="0"/>
              </a:rPr>
              <a:t>Changes in Financial Position During a Specific Period of Time (Source and Application of Funds)</a:t>
            </a:r>
            <a:endParaRPr lang="en-US" sz="2800" smtClean="0">
              <a:cs typeface="Times New Roman" pitchFamily="18" charset="0"/>
            </a:endParaRP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1800" smtClean="0">
                <a:cs typeface="Times New Roman" pitchFamily="18" charset="0"/>
              </a:rPr>
              <a:t>	</a:t>
            </a:r>
            <a:r>
              <a:rPr lang="en-GB" smtClean="0">
                <a:cs typeface="Times New Roman" pitchFamily="18" charset="0"/>
              </a:rPr>
              <a:t>Indicates how much cash was </a:t>
            </a:r>
          </a:p>
          <a:p>
            <a:pPr lvl="1" eaLnBrk="1" hangingPunct="1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2800" smtClean="0">
                <a:cs typeface="Times New Roman" pitchFamily="18" charset="0"/>
              </a:rPr>
              <a:t>generated from regular business operations and by other sources during a specific period.</a:t>
            </a:r>
          </a:p>
          <a:p>
            <a:pPr lvl="1" eaLnBrk="1" hangingPunct="1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2800" smtClean="0">
                <a:cs typeface="Times New Roman" pitchFamily="18" charset="0"/>
                <a:sym typeface="WP TypographicSymbols" pitchFamily="2" charset="0"/>
              </a:rPr>
              <a:t>used for investments as well as for other non-operating disbursements.</a:t>
            </a:r>
            <a:endParaRPr lang="en-US" sz="2800" smtClean="0">
              <a:cs typeface="Times New Roman" pitchFamily="18" charset="0"/>
              <a:sym typeface="WP TypographicSymbols" pitchFamily="2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068" name="Group 572"/>
          <p:cNvGraphicFramePr>
            <a:graphicFrameLocks noGrp="1"/>
          </p:cNvGraphicFramePr>
          <p:nvPr/>
        </p:nvGraphicFramePr>
        <p:xfrm>
          <a:off x="1447800" y="1676400"/>
          <a:ext cx="6705600" cy="4267202"/>
        </p:xfrm>
        <a:graphic>
          <a:graphicData uri="http://schemas.openxmlformats.org/drawingml/2006/table">
            <a:tbl>
              <a:tblPr/>
              <a:tblGrid>
                <a:gridCol w="6705600"/>
              </a:tblGrid>
              <a:tr h="5921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Sources of cash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from operations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profit after taxes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depreciation charges (no corresponding cash flow)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increase (+ if decrease) in materials inventory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increase (+ if decrease) in finished goods inventory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cash from financing activities (loans)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1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</a:t>
                      </a: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Sources of Cash (A)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2" name="Rectangle 56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smtClean="0"/>
              <a:t>Statement of Changes in Financial Position</a:t>
            </a:r>
            <a:br>
              <a:rPr lang="en-GB" sz="2800" smtClean="0"/>
            </a:br>
            <a:r>
              <a:rPr lang="en-GB" sz="3200" smtClean="0"/>
              <a:t> </a:t>
            </a:r>
            <a:r>
              <a:rPr lang="en-GB" sz="1800" u="sng" smtClean="0"/>
              <a:t>(e.g. from December 31, 2009 to December 31, 2010)</a:t>
            </a:r>
            <a:endParaRPr lang="en-US" sz="1800" u="sng" smtClean="0"/>
          </a:p>
        </p:txBody>
      </p:sp>
      <p:sp>
        <p:nvSpPr>
          <p:cNvPr id="2050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050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CC2790-5C92-4349-AFB8-AFC415289FF3}" type="slidenum">
              <a:rPr lang="fr-CA" smtClean="0"/>
              <a:pPr eaLnBrk="1" hangingPunct="1"/>
              <a:t>18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8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smtClean="0"/>
              <a:t>Statement of Changes in Financial Position</a:t>
            </a:r>
            <a:br>
              <a:rPr lang="en-GB" sz="2800" smtClean="0"/>
            </a:br>
            <a:r>
              <a:rPr lang="en-GB" sz="1600" u="sng" smtClean="0"/>
              <a:t>(e.g. from December 31, 2009 to December 31, 2010)</a:t>
            </a:r>
            <a:endParaRPr lang="en-US" sz="1600" smtClean="0"/>
          </a:p>
        </p:txBody>
      </p:sp>
      <p:graphicFrame>
        <p:nvGraphicFramePr>
          <p:cNvPr id="107714" name="Group 194"/>
          <p:cNvGraphicFramePr>
            <a:graphicFrameLocks noGrp="1"/>
          </p:cNvGraphicFramePr>
          <p:nvPr/>
        </p:nvGraphicFramePr>
        <p:xfrm>
          <a:off x="1295400" y="2209800"/>
          <a:ext cx="6934200" cy="3124201"/>
        </p:xfrm>
        <a:graphic>
          <a:graphicData uri="http://schemas.openxmlformats.org/drawingml/2006/table">
            <a:tbl>
              <a:tblPr/>
              <a:tblGrid>
                <a:gridCol w="69342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Applications (Uses)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Purchases of plant, machinery and equipment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Dividends paid to shareholders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Total Applications of Cash (B)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Increase (decrease) in cash = (A - B)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2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15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66D331-25F0-43E2-8F00-241D3869B19B}" type="slidenum">
              <a:rPr lang="fr-CA" smtClean="0"/>
              <a:pPr eaLnBrk="1" hangingPunct="1"/>
              <a:t>19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DE86E3-DD86-4DA4-8DB1-7CD791252B12}" type="slidenum">
              <a:rPr lang="fr-CA" smtClean="0"/>
              <a:pPr eaLnBrk="1" hangingPunct="1"/>
              <a:t>20</a:t>
            </a:fld>
            <a:endParaRPr lang="fr-CA" smtClean="0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Investments in working capital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Most projects require some investment in non-depreciable assets to support day-to-day operations </a:t>
            </a:r>
            <a:r>
              <a:rPr lang="en-US" sz="2400" smtClean="0">
                <a:sym typeface="Wingdings" pitchFamily="2" charset="2"/>
              </a:rPr>
              <a:t> working capital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smtClean="0"/>
              <a:t>Cash, accounts receivable, and inventory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Working capital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smtClean="0"/>
              <a:t>A business investment (not unlike the initial investment (P)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smtClean="0"/>
              <a:t>Ties up funds that cannot generate investment income </a:t>
            </a:r>
            <a:r>
              <a:rPr lang="en-US" sz="2200" smtClean="0">
                <a:sym typeface="Wingdings" pitchFamily="2" charset="2"/>
              </a:rPr>
              <a:t> constitutes </a:t>
            </a:r>
            <a:r>
              <a:rPr lang="en-US" sz="2200" smtClean="0"/>
              <a:t>a cost of doing business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The size and composition of working capital will vary by project size and type. </a:t>
            </a:r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960" name="Group 88"/>
          <p:cNvGraphicFramePr>
            <a:graphicFrameLocks noGrp="1"/>
          </p:cNvGraphicFramePr>
          <p:nvPr/>
        </p:nvGraphicFramePr>
        <p:xfrm>
          <a:off x="304800" y="1397000"/>
          <a:ext cx="7315200" cy="5376861"/>
        </p:xfrm>
        <a:graphic>
          <a:graphicData uri="http://schemas.openxmlformats.org/drawingml/2006/table">
            <a:tbl>
              <a:tblPr/>
              <a:tblGrid>
                <a:gridCol w="4953000"/>
                <a:gridCol w="533400"/>
                <a:gridCol w="533400"/>
                <a:gridCol w="609600"/>
                <a:gridCol w="685800"/>
              </a:tblGrid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Years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Income After Taxes (From     Income and Expense Statement)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Capital Cost Allowance (CCA)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(does not generate a cash flow)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Activities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Initial investment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Salvage value 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Tax Effects on Disposal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Working Capital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Net Cash Flow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19" name="Text Box 87"/>
          <p:cNvSpPr txBox="1">
            <a:spLocks noChangeArrowheads="1"/>
          </p:cNvSpPr>
          <p:nvPr/>
        </p:nvSpPr>
        <p:spPr bwMode="auto">
          <a:xfrm>
            <a:off x="974725" y="473075"/>
            <a:ext cx="73564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200"/>
              <a:t>Net Income and Cash Flow Approaches</a:t>
            </a:r>
          </a:p>
        </p:txBody>
      </p:sp>
      <p:sp>
        <p:nvSpPr>
          <p:cNvPr id="23620" name="Oval 89"/>
          <p:cNvSpPr>
            <a:spLocks noChangeArrowheads="1"/>
          </p:cNvSpPr>
          <p:nvPr/>
        </p:nvSpPr>
        <p:spPr bwMode="auto">
          <a:xfrm>
            <a:off x="5867400" y="3048000"/>
            <a:ext cx="1600200" cy="6858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621" name="Line 90"/>
          <p:cNvSpPr>
            <a:spLocks noChangeShapeType="1"/>
          </p:cNvSpPr>
          <p:nvPr/>
        </p:nvSpPr>
        <p:spPr bwMode="auto">
          <a:xfrm flipH="1">
            <a:off x="5638800" y="3733800"/>
            <a:ext cx="685800" cy="990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622" name="Line 91"/>
          <p:cNvSpPr>
            <a:spLocks noChangeShapeType="1"/>
          </p:cNvSpPr>
          <p:nvPr/>
        </p:nvSpPr>
        <p:spPr bwMode="auto">
          <a:xfrm flipH="1" flipV="1">
            <a:off x="5638800" y="4724400"/>
            <a:ext cx="1524000" cy="4572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623" name="Line 92"/>
          <p:cNvSpPr>
            <a:spLocks noChangeShapeType="1"/>
          </p:cNvSpPr>
          <p:nvPr/>
        </p:nvSpPr>
        <p:spPr bwMode="auto">
          <a:xfrm flipH="1" flipV="1">
            <a:off x="5638800" y="4724400"/>
            <a:ext cx="1524000" cy="9144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6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31C686-8131-4390-983D-B169DB9A0183}" type="slidenum">
              <a:rPr lang="fr-CA" smtClean="0"/>
              <a:pPr eaLnBrk="1" hangingPunct="1"/>
              <a:t>21</a:t>
            </a:fld>
            <a:endParaRPr lang="fr-CA" smtClean="0"/>
          </a:p>
        </p:txBody>
      </p:sp>
      <p:sp>
        <p:nvSpPr>
          <p:cNvPr id="2362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B915C7-0B35-4164-BA4A-46CFD08C90DC}" type="slidenum">
              <a:rPr lang="fr-CA" smtClean="0"/>
              <a:pPr eaLnBrk="1" hangingPunct="1"/>
              <a:t>22</a:t>
            </a:fld>
            <a:endParaRPr lang="fr-CA" smtClean="0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Financial Ratio Analysis</a:t>
            </a:r>
            <a:endParaRPr lang="en-US" smtClean="0"/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en-GB" sz="2400" smtClean="0"/>
              <a:t>The analysis of a firm’s financial data can provide answers to questions such as:</a:t>
            </a:r>
          </a:p>
          <a:p>
            <a:pPr marL="876300" lvl="1" indent="-419100" eaLnBrk="1" hangingPunct="1">
              <a:lnSpc>
                <a:spcPct val="80000"/>
              </a:lnSpc>
              <a:buFontTx/>
              <a:buAutoNum type="arabicPeriod"/>
            </a:pPr>
            <a:r>
              <a:rPr lang="en-GB" sz="2200" smtClean="0"/>
              <a:t>Can the firm meet its short-term commitments?</a:t>
            </a:r>
          </a:p>
          <a:p>
            <a:pPr marL="876300" lvl="1" indent="-419100" eaLnBrk="1" hangingPunct="1">
              <a:lnSpc>
                <a:spcPct val="80000"/>
              </a:lnSpc>
              <a:buFontTx/>
              <a:buAutoNum type="arabicPeriod"/>
            </a:pPr>
            <a:r>
              <a:rPr lang="en-GB" sz="2200" smtClean="0"/>
              <a:t>Do assets generate sufficient profits?</a:t>
            </a:r>
          </a:p>
          <a:p>
            <a:pPr marL="876300" lvl="1" indent="-419100" eaLnBrk="1" hangingPunct="1">
              <a:lnSpc>
                <a:spcPct val="80000"/>
              </a:lnSpc>
              <a:buFontTx/>
              <a:buAutoNum type="arabicPeriod"/>
            </a:pPr>
            <a:r>
              <a:rPr lang="en-GB" sz="2200" smtClean="0"/>
              <a:t>How dependent is the firm on creditors?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en-GB" sz="2400" smtClean="0"/>
              <a:t>Financial ratios</a:t>
            </a:r>
          </a:p>
          <a:p>
            <a:pPr marL="876300" lvl="1" indent="-419100" eaLnBrk="1" hangingPunct="1">
              <a:lnSpc>
                <a:spcPct val="80000"/>
              </a:lnSpc>
            </a:pPr>
            <a:r>
              <a:rPr lang="en-GB" sz="2200" smtClean="0"/>
              <a:t>derived from financial statements</a:t>
            </a:r>
          </a:p>
          <a:p>
            <a:pPr marL="876300" lvl="1" indent="-419100" eaLnBrk="1" hangingPunct="1">
              <a:lnSpc>
                <a:spcPct val="80000"/>
              </a:lnSpc>
            </a:pPr>
            <a:r>
              <a:rPr lang="en-GB" sz="2200" smtClean="0"/>
              <a:t>their calculation is usually easy but their interpretation may be more difficult.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en-GB" sz="2400" smtClean="0"/>
              <a:t>A good interpretation of financial ratios normally requires comparisons with industry standards (thresholds) and with the firm’s previous year ratios (trend analysis).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68EC0C-6378-4378-8C8C-476E686AAFC2}" type="slidenum">
              <a:rPr lang="fr-CA" smtClean="0"/>
              <a:pPr eaLnBrk="1" hangingPunct="1"/>
              <a:t>23</a:t>
            </a:fld>
            <a:endParaRPr lang="fr-CA" smtClean="0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Financial Ratios (for this course)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mtClean="0"/>
              <a:t>Liquidity (2 ratios)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GB" smtClean="0">
                <a:cs typeface="Times New Roman" pitchFamily="18" charset="0"/>
              </a:rPr>
              <a:t>Leverage or debt-management </a:t>
            </a:r>
            <a:endParaRPr lang="en-US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GB" smtClean="0">
                <a:cs typeface="Times New Roman" pitchFamily="18" charset="0"/>
              </a:rPr>
              <a:t>Effectiveness (asset-management) (2 ratios)</a:t>
            </a:r>
            <a:endParaRPr lang="en-US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D0E992-E6DD-4FAD-B8E0-AAAE95FA00F6}" type="slidenum">
              <a:rPr lang="fr-CA" smtClean="0"/>
              <a:pPr eaLnBrk="1" hangingPunct="1"/>
              <a:t>24</a:t>
            </a:fld>
            <a:endParaRPr lang="fr-CA" smtClean="0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Liquidity Ratios</a:t>
            </a:r>
            <a:endParaRPr lang="en-US" smtClean="0">
              <a:solidFill>
                <a:schemeClr val="tx1"/>
              </a:solidFill>
            </a:endParaRP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  <a:buClrTx/>
            </a:pPr>
            <a:r>
              <a:rPr lang="en-GB" sz="1800" smtClean="0">
                <a:cs typeface="Times New Roman" pitchFamily="18" charset="0"/>
              </a:rPr>
              <a:t>A measure of a firm</a:t>
            </a:r>
            <a:r>
              <a:rPr lang="en-GB" sz="1800" smtClean="0">
                <a:latin typeface="Comic Sans MS" pitchFamily="66" charset="0"/>
                <a:cs typeface="Times New Roman" pitchFamily="18" charset="0"/>
              </a:rPr>
              <a:t>’</a:t>
            </a:r>
            <a:r>
              <a:rPr lang="en-GB" sz="1800" smtClean="0">
                <a:cs typeface="Times New Roman" pitchFamily="18" charset="0"/>
              </a:rPr>
              <a:t>s ability to meet unforeseen cash flow fluctuations.</a:t>
            </a:r>
            <a:endParaRPr lang="en-US" sz="1800" smtClean="0">
              <a:cs typeface="Times New Roman" pitchFamily="18" charset="0"/>
            </a:endParaRPr>
          </a:p>
          <a:p>
            <a:pPr lvl="1">
              <a:lnSpc>
                <a:spcPct val="80000"/>
              </a:lnSpc>
              <a:spcBef>
                <a:spcPct val="0"/>
              </a:spcBef>
              <a:buClrTx/>
            </a:pPr>
            <a:r>
              <a:rPr lang="en-GB" sz="1700" smtClean="0">
                <a:cs typeface="Times New Roman" pitchFamily="18" charset="0"/>
              </a:rPr>
              <a:t>the larger the liquidity ratio, the more likely a firm can meet unforeseen cash flow fluctuations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GB" sz="1800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400" u="sng" smtClean="0">
                <a:cs typeface="Times New Roman" pitchFamily="18" charset="0"/>
                <a:sym typeface="WP TypographicSymbols" pitchFamily="2" charset="0"/>
              </a:rPr>
              <a:t>Liquidity ratios 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n-US" sz="1800" u="sng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000" smtClean="0">
                <a:cs typeface="Times New Roman" pitchFamily="18" charset="0"/>
                <a:sym typeface="WP TypographicSymbols" pitchFamily="2" charset="0"/>
              </a:rPr>
              <a:t>1.	Current ratio (or working capital ratio</a:t>
            </a:r>
            <a:r>
              <a:rPr lang="en-GB" sz="2400" smtClean="0">
                <a:cs typeface="Times New Roman" pitchFamily="18" charset="0"/>
                <a:sym typeface="WP TypographicSymbols" pitchFamily="2" charset="0"/>
              </a:rPr>
              <a:t>)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buClrTx/>
              <a:buSzTx/>
              <a:buFont typeface="Symbol" pitchFamily="18" charset="2"/>
              <a:buNone/>
            </a:pPr>
            <a:r>
              <a:rPr lang="en-GB" sz="2500" b="1" smtClean="0">
                <a:cs typeface="Times New Roman" pitchFamily="18" charset="0"/>
              </a:rPr>
              <a:t>=	</a:t>
            </a:r>
            <a:r>
              <a:rPr lang="en-GB" b="1" smtClean="0">
                <a:cs typeface="Times New Roman" pitchFamily="18" charset="0"/>
              </a:rPr>
              <a:t>current assets </a:t>
            </a:r>
            <a:r>
              <a:rPr lang="en-GB" sz="2000" smtClean="0">
                <a:latin typeface="Verdana" pitchFamily="34" charset="0"/>
                <a:cs typeface="Times New Roman" pitchFamily="18" charset="0"/>
              </a:rPr>
              <a:t>÷</a:t>
            </a:r>
            <a:r>
              <a:rPr lang="en-GB" b="1" smtClean="0">
                <a:cs typeface="Times New Roman" pitchFamily="18" charset="0"/>
              </a:rPr>
              <a:t> current liabilities</a:t>
            </a:r>
            <a:endParaRPr lang="en-GB" b="1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US" sz="1800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000" smtClean="0">
                <a:cs typeface="Times New Roman" pitchFamily="18" charset="0"/>
                <a:sym typeface="WP TypographicSymbols" pitchFamily="2" charset="0"/>
              </a:rPr>
              <a:t>2.	Acid-test ratio (or quick ratio)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000" smtClean="0">
                <a:cs typeface="Times New Roman" pitchFamily="18" charset="0"/>
              </a:rPr>
              <a:t>	 </a:t>
            </a:r>
            <a:r>
              <a:rPr lang="en-GB" sz="2400" b="1" smtClean="0">
                <a:cs typeface="Times New Roman" pitchFamily="18" charset="0"/>
              </a:rPr>
              <a:t>= quick assets </a:t>
            </a:r>
            <a:r>
              <a:rPr lang="en-GB" sz="2000" smtClean="0">
                <a:latin typeface="Verdana" pitchFamily="34" charset="0"/>
                <a:cs typeface="Times New Roman" pitchFamily="18" charset="0"/>
              </a:rPr>
              <a:t>÷</a:t>
            </a:r>
            <a:r>
              <a:rPr lang="en-GB" sz="2400" b="1" smtClean="0">
                <a:cs typeface="Times New Roman" pitchFamily="18" charset="0"/>
              </a:rPr>
              <a:t> current liabilities</a:t>
            </a:r>
            <a:endParaRPr lang="en-US" sz="2400" b="1" smtClean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smtClean="0"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n-GB" sz="2400" b="1" smtClean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400" b="1" smtClean="0">
                <a:cs typeface="Times New Roman" pitchFamily="18" charset="0"/>
              </a:rPr>
              <a:t>Quick assets </a:t>
            </a:r>
            <a:r>
              <a:rPr lang="en-GB" sz="2000" smtClean="0">
                <a:cs typeface="Times New Roman" pitchFamily="18" charset="0"/>
              </a:rPr>
              <a:t>= cash + accounts receivable + notes receivable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000" smtClean="0">
                <a:cs typeface="Times New Roman" pitchFamily="18" charset="0"/>
              </a:rPr>
              <a:t>+ short term investments in marketable securities (excludes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000" smtClean="0">
                <a:cs typeface="Times New Roman" pitchFamily="18" charset="0"/>
              </a:rPr>
              <a:t>inventory and prepaid expenses).</a:t>
            </a:r>
            <a:endParaRPr lang="en-GB" sz="2000" smtClean="0"/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US" sz="1600" smtClean="0">
              <a:cs typeface="Times New Roman" pitchFamily="18" charset="0"/>
              <a:sym typeface="WP TypographicSymbols" pitchFamily="2" charset="0"/>
            </a:endParaRPr>
          </a:p>
        </p:txBody>
      </p:sp>
      <p:sp>
        <p:nvSpPr>
          <p:cNvPr id="26630" name="Rectangle 4"/>
          <p:cNvSpPr>
            <a:spLocks noChangeArrowheads="1"/>
          </p:cNvSpPr>
          <p:nvPr/>
        </p:nvSpPr>
        <p:spPr bwMode="auto">
          <a:xfrm>
            <a:off x="838200" y="2286000"/>
            <a:ext cx="6400800" cy="22098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cs typeface="Times New Roman" pitchFamily="18" charset="0"/>
              </a:rPr>
              <a:t>Leverage or debt-management ratio</a:t>
            </a:r>
            <a:endParaRPr lang="en-US" smtClean="0">
              <a:cs typeface="Times New Roman" pitchFamily="18" charset="0"/>
            </a:endParaRPr>
          </a:p>
        </p:txBody>
      </p:sp>
      <p:graphicFrame>
        <p:nvGraphicFramePr>
          <p:cNvPr id="95335" name="Group 103"/>
          <p:cNvGraphicFramePr>
            <a:graphicFrameLocks noGrp="1"/>
          </p:cNvGraphicFramePr>
          <p:nvPr/>
        </p:nvGraphicFramePr>
        <p:xfrm>
          <a:off x="762000" y="2057400"/>
          <a:ext cx="7924800" cy="3581400"/>
        </p:xfrm>
        <a:graphic>
          <a:graphicData uri="http://schemas.openxmlformats.org/drawingml/2006/table">
            <a:tbl>
              <a:tblPr/>
              <a:tblGrid>
                <a:gridCol w="2971800"/>
                <a:gridCol w="4953000"/>
              </a:tblGrid>
              <a:tr h="1792287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extent to which a firm relies on debt Bank loans, bonds ..)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higher the ratio the lower the risks.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17891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Equity Ratio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TypographicSymbols" pitchFamily="2" charset="0"/>
                        </a:rPr>
                        <a:t>= total owner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equity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total assets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66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76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B8F925-F9BA-47B8-8582-E1C86F8F0B49}" type="slidenum">
              <a:rPr lang="fr-CA" smtClean="0"/>
              <a:pPr eaLnBrk="1" hangingPunct="1"/>
              <a:t>25</a:t>
            </a:fld>
            <a:endParaRPr lang="fr-CA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FF72A1-D6A2-4CA7-BAB2-948CA4304178}" type="slidenum">
              <a:rPr lang="fr-CA" smtClean="0"/>
              <a:pPr eaLnBrk="1" hangingPunct="1"/>
              <a:t>26</a:t>
            </a:fld>
            <a:endParaRPr lang="fr-CA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>
                <a:cs typeface="Times New Roman" pitchFamily="18" charset="0"/>
              </a:rPr>
              <a:t>Effectiveness (asset-management) ratios: Inventory Turnover Ratio</a:t>
            </a:r>
            <a:r>
              <a:rPr lang="en-GB" smtClean="0">
                <a:cs typeface="Times New Roman" pitchFamily="18" charset="0"/>
              </a:rPr>
              <a:t> </a:t>
            </a:r>
            <a:endParaRPr lang="en-US" smtClean="0">
              <a:cs typeface="Times New Roman" pitchFamily="18" charset="0"/>
            </a:endParaRP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spcBef>
                <a:spcPct val="0"/>
              </a:spcBef>
              <a:buClrTx/>
              <a:buFont typeface="Wingdings" pitchFamily="2" charset="2"/>
              <a:buChar char="§"/>
            </a:pPr>
            <a:r>
              <a:rPr lang="en-GB" sz="2000" smtClean="0">
                <a:cs typeface="Times New Roman" pitchFamily="18" charset="0"/>
              </a:rPr>
              <a:t>The efficiency with which a firm uses its resources to manage its inventories</a:t>
            </a:r>
          </a:p>
          <a:p>
            <a:pPr marL="952500" lvl="1" indent="-495300">
              <a:spcBef>
                <a:spcPct val="0"/>
              </a:spcBef>
              <a:buClrTx/>
              <a:buSzTx/>
            </a:pPr>
            <a:r>
              <a:rPr lang="en-GB" sz="2200" smtClean="0">
                <a:cs typeface="Times New Roman" pitchFamily="18" charset="0"/>
              </a:rPr>
              <a:t>higher ratio </a:t>
            </a:r>
            <a:r>
              <a:rPr lang="en-US" sz="2200" smtClean="0">
                <a:cs typeface="Times New Roman" pitchFamily="18" charset="0"/>
                <a:sym typeface="Wingdings" pitchFamily="2" charset="2"/>
              </a:rPr>
              <a:t> higher efficiency (better management of inventory)</a:t>
            </a:r>
            <a:endParaRPr lang="en-GB" sz="2200" smtClean="0">
              <a:cs typeface="Times New Roman" pitchFamily="18" charset="0"/>
            </a:endParaRPr>
          </a:p>
          <a:p>
            <a:pPr marL="952500" lvl="1" indent="-4953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sz="2200" smtClean="0">
              <a:solidFill>
                <a:schemeClr val="folHlink"/>
              </a:solidFill>
              <a:cs typeface="Times New Roman" pitchFamily="18" charset="0"/>
            </a:endParaRPr>
          </a:p>
          <a:p>
            <a:pPr marL="952500" lvl="1" indent="-4953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2200" smtClean="0">
                <a:solidFill>
                  <a:schemeClr val="folHlink"/>
                </a:solidFill>
                <a:cs typeface="Times New Roman" pitchFamily="18" charset="0"/>
              </a:rPr>
              <a:t>	</a:t>
            </a:r>
            <a:r>
              <a:rPr lang="en-GB" sz="2200" smtClean="0">
                <a:cs typeface="Times New Roman" pitchFamily="18" charset="0"/>
              </a:rPr>
              <a:t>Inventory Turnover Ratio = Total Sales/Inventory</a:t>
            </a:r>
            <a:endParaRPr lang="en-US" sz="2200" smtClean="0">
              <a:cs typeface="Times New Roman" pitchFamily="18" charset="0"/>
            </a:endParaRPr>
          </a:p>
          <a:p>
            <a:pPr marL="533400" indent="-533400" eaLnBrk="1" hangingPunct="1">
              <a:spcBef>
                <a:spcPct val="0"/>
              </a:spcBef>
              <a:buClrTx/>
              <a:buFont typeface="Wingdings" pitchFamily="2" charset="2"/>
              <a:buChar char="§"/>
            </a:pPr>
            <a:endParaRPr lang="en-GB" sz="2000" smtClean="0">
              <a:cs typeface="Times New Roman" pitchFamily="18" charset="0"/>
            </a:endParaRPr>
          </a:p>
          <a:p>
            <a:pPr marL="533400" indent="-533400" eaLnBrk="1" hangingPunct="1">
              <a:spcBef>
                <a:spcPct val="0"/>
              </a:spcBef>
              <a:buClrTx/>
              <a:buFont typeface="Wingdings" pitchFamily="2" charset="2"/>
              <a:buChar char="§"/>
            </a:pPr>
            <a:r>
              <a:rPr lang="en-GB" sz="2000" smtClean="0">
                <a:cs typeface="Times New Roman" pitchFamily="18" charset="0"/>
              </a:rPr>
              <a:t>Concerns with this ratio:</a:t>
            </a:r>
            <a:endParaRPr lang="en-US" sz="2000" smtClean="0">
              <a:cs typeface="Times New Roman" pitchFamily="18" charset="0"/>
            </a:endParaRPr>
          </a:p>
          <a:p>
            <a:pPr marL="952500" lvl="1" indent="-495300">
              <a:spcBef>
                <a:spcPct val="0"/>
              </a:spcBef>
              <a:buClrTx/>
              <a:buSzTx/>
              <a:buFont typeface="Wingdings" pitchFamily="2" charset="2"/>
              <a:buAutoNum type="arabicPeriod"/>
            </a:pPr>
            <a:r>
              <a:rPr lang="en-GB" sz="2200" smtClean="0">
                <a:cs typeface="Times New Roman" pitchFamily="18" charset="0"/>
              </a:rPr>
              <a:t>Sales are generated over a period of time while inventories are measured at a point in time; better to use an average inventory concept.</a:t>
            </a:r>
            <a:endParaRPr lang="en-US" sz="2200" smtClean="0">
              <a:cs typeface="Times New Roman" pitchFamily="18" charset="0"/>
            </a:endParaRPr>
          </a:p>
          <a:p>
            <a:pPr marL="952500" lvl="1" indent="-495300">
              <a:spcBef>
                <a:spcPct val="0"/>
              </a:spcBef>
              <a:buClrTx/>
              <a:buSzTx/>
              <a:buFont typeface="Wingdings" pitchFamily="2" charset="2"/>
              <a:buAutoNum type="arabicPeriod"/>
            </a:pPr>
            <a:r>
              <a:rPr lang="en-GB" sz="2200" smtClean="0">
                <a:cs typeface="Times New Roman" pitchFamily="18" charset="0"/>
              </a:rPr>
              <a:t>Sales refer to market prices while costs are based on historical prices</a:t>
            </a:r>
            <a:endParaRPr lang="en-US" sz="2200" smtClean="0">
              <a:cs typeface="Times New Roman" pitchFamily="18" charset="0"/>
            </a:endParaRPr>
          </a:p>
          <a:p>
            <a:pPr marL="952500" lvl="1" indent="-495300">
              <a:spcBef>
                <a:spcPct val="0"/>
              </a:spcBef>
              <a:buClrTx/>
              <a:buSzTx/>
              <a:buFont typeface="Wingdings" pitchFamily="2" charset="2"/>
              <a:buAutoNum type="arabicPeriod"/>
            </a:pPr>
            <a:r>
              <a:rPr lang="en-GB" sz="2200" smtClean="0">
                <a:cs typeface="Times New Roman" pitchFamily="18" charset="0"/>
              </a:rPr>
              <a:t>This ratio overstates the true turnover of inventories during a year.</a:t>
            </a:r>
            <a:endParaRPr lang="en-US" sz="2200" smtClean="0">
              <a:cs typeface="Times New Roman" pitchFamily="18" charset="0"/>
            </a:endParaRP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1371600" y="3124200"/>
            <a:ext cx="6858000" cy="685800"/>
          </a:xfrm>
          <a:prstGeom prst="rect">
            <a:avLst/>
          </a:prstGeom>
          <a:noFill/>
          <a:ln w="5715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867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12E2FA-3A59-46E8-9AD0-4F6A8DA32EB9}" type="slidenum">
              <a:rPr lang="fr-CA" smtClean="0"/>
              <a:pPr eaLnBrk="1" hangingPunct="1"/>
              <a:t>27</a:t>
            </a:fld>
            <a:endParaRPr lang="fr-CA" smtClean="0"/>
          </a:p>
        </p:txBody>
      </p:sp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>
                <a:cs typeface="Times New Roman" pitchFamily="18" charset="0"/>
              </a:rPr>
              <a:t>Effectiveness or asset-management ratios: </a:t>
            </a:r>
            <a:r>
              <a:rPr lang="en-GB" sz="2800" smtClean="0">
                <a:cs typeface="Times New Roman" pitchFamily="18" charset="0"/>
              </a:rPr>
              <a:t>Return-on-total-assets or net profit ratio</a:t>
            </a:r>
            <a:r>
              <a:rPr lang="en-US" sz="2000" u="sng" smtClean="0">
                <a:cs typeface="Times New Roman" pitchFamily="18" charset="0"/>
              </a:rPr>
              <a:t/>
            </a:r>
            <a:br>
              <a:rPr lang="en-US" sz="2000" u="sng" smtClean="0">
                <a:cs typeface="Times New Roman" pitchFamily="18" charset="0"/>
              </a:rPr>
            </a:br>
            <a:endParaRPr lang="en-US" sz="2000" u="sng" smtClean="0">
              <a:cs typeface="Times New Roman" pitchFamily="18" charset="0"/>
            </a:endParaRP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mtClean="0">
                <a:cs typeface="Times New Roman" pitchFamily="18" charset="0"/>
              </a:rPr>
              <a:t>Measures the productivity of assets to</a:t>
            </a: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mtClean="0">
                <a:cs typeface="Times New Roman" pitchFamily="18" charset="0"/>
              </a:rPr>
              <a:t>generate profits.</a:t>
            </a: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endParaRPr lang="en-US" smtClean="0">
              <a:cs typeface="Times New Roman" pitchFamily="18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b="1" smtClean="0">
                <a:cs typeface="Times New Roman" pitchFamily="18" charset="0"/>
              </a:rPr>
              <a:t>	</a:t>
            </a:r>
            <a:r>
              <a:rPr lang="en-GB" smtClean="0">
                <a:cs typeface="Times New Roman" pitchFamily="18" charset="0"/>
              </a:rPr>
              <a:t>Profitability ratio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mtClean="0">
                <a:cs typeface="Times New Roman" pitchFamily="18" charset="0"/>
              </a:rPr>
              <a:t>	= profits </a:t>
            </a:r>
            <a:r>
              <a:rPr lang="en-GB" u="sng" smtClean="0">
                <a:cs typeface="Times New Roman" pitchFamily="18" charset="0"/>
              </a:rPr>
              <a:t>after</a:t>
            </a:r>
            <a:r>
              <a:rPr lang="en-GB" smtClean="0">
                <a:cs typeface="Times New Roman" pitchFamily="18" charset="0"/>
              </a:rPr>
              <a:t> taxes </a:t>
            </a:r>
            <a:r>
              <a:rPr lang="en-GB" smtClean="0">
                <a:latin typeface="Verdana" pitchFamily="34" charset="0"/>
                <a:cs typeface="Times New Roman" pitchFamily="18" charset="0"/>
              </a:rPr>
              <a:t>÷</a:t>
            </a:r>
            <a:r>
              <a:rPr lang="en-GB" smtClean="0">
                <a:cs typeface="Times New Roman" pitchFamily="18" charset="0"/>
              </a:rPr>
              <a:t> total assets</a:t>
            </a:r>
            <a:endParaRPr lang="en-GB" smtClean="0"/>
          </a:p>
          <a:p>
            <a:pPr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GB" sz="1800" smtClean="0"/>
          </a:p>
          <a:p>
            <a:pPr eaLnBrk="1" hangingPunct="1"/>
            <a:endParaRPr lang="en-US" smtClean="0"/>
          </a:p>
        </p:txBody>
      </p:sp>
      <p:sp>
        <p:nvSpPr>
          <p:cNvPr id="29702" name="Rectangle 4"/>
          <p:cNvSpPr>
            <a:spLocks noChangeArrowheads="1"/>
          </p:cNvSpPr>
          <p:nvPr/>
        </p:nvSpPr>
        <p:spPr bwMode="auto">
          <a:xfrm>
            <a:off x="914400" y="2743200"/>
            <a:ext cx="6553200" cy="1295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96A08B-A401-4BBA-986E-8371C3B405F6}" type="slidenum">
              <a:rPr lang="fr-CA" smtClean="0"/>
              <a:pPr eaLnBrk="1" hangingPunct="1"/>
              <a:t>28</a:t>
            </a:fld>
            <a:endParaRPr lang="fr-CA" smtClean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Cautionary Notes on Financial Ratios</a:t>
            </a:r>
            <a:endParaRPr lang="en-US" smtClean="0"/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Financial statements are frequently approximations </a:t>
            </a:r>
            <a:r>
              <a:rPr lang="en-US" sz="2400" smtClean="0">
                <a:sym typeface="Wingdings" pitchFamily="2" charset="2"/>
              </a:rPr>
              <a:t> </a:t>
            </a:r>
            <a:r>
              <a:rPr lang="en-US" sz="2400" smtClean="0"/>
              <a:t>financial ratios must be interpreted accordingly</a:t>
            </a:r>
          </a:p>
          <a:p>
            <a:pPr eaLnBrk="1" hangingPunct="1"/>
            <a:r>
              <a:rPr lang="en-US" sz="2400" smtClean="0"/>
              <a:t>May be difficult to find a perfect industry fit for a specific firm</a:t>
            </a:r>
          </a:p>
          <a:p>
            <a:pPr lvl="1" eaLnBrk="1" hangingPunct="1"/>
            <a:r>
              <a:rPr lang="en-US" sz="2400" smtClean="0"/>
              <a:t>could result in poor industry comparisons and erroneous conclusions</a:t>
            </a:r>
          </a:p>
          <a:p>
            <a:pPr eaLnBrk="1" hangingPunct="1"/>
            <a:r>
              <a:rPr lang="en-US" sz="2400" smtClean="0"/>
              <a:t>Seasonality and economic cycles or fluctuations (the cycle can affect firms differently) could cause significant fluctuations in financial data and, as result, incorrect ratios and comparisons.</a:t>
            </a:r>
          </a:p>
          <a:p>
            <a:pPr eaLnBrk="1" hangingPunct="1">
              <a:buFontTx/>
              <a:buNone/>
            </a:pPr>
            <a:r>
              <a:rPr lang="en-US" sz="2400" smtClean="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578C93-FA8E-4ABE-82F6-AD50C3FCCE73}" type="slidenum">
              <a:rPr lang="fr-CA" smtClean="0"/>
              <a:pPr eaLnBrk="1" hangingPunct="1"/>
              <a:t>29</a:t>
            </a:fld>
            <a:endParaRPr lang="fr-CA" smtClean="0"/>
          </a:p>
        </p:txBody>
      </p:sp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Other Financial Ratios 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Short-term solvency – the firm’s ability to meet its short-term obligations.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Activity – the firm’s ability to control its investment in assets.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Financial Leverage – the extent to which a firm relies on debt financing.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Profitability – the extent to which a firm is profitable.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Value – the value of the firm</a:t>
            </a:r>
          </a:p>
        </p:txBody>
      </p:sp>
      <p:sp>
        <p:nvSpPr>
          <p:cNvPr id="31750" name="Text Box 4"/>
          <p:cNvSpPr txBox="1">
            <a:spLocks noChangeArrowheads="1"/>
          </p:cNvSpPr>
          <p:nvPr/>
        </p:nvSpPr>
        <p:spPr bwMode="auto">
          <a:xfrm rot="-1490142">
            <a:off x="2193925" y="2898775"/>
            <a:ext cx="60753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609600"/>
            <a:ext cx="7772400" cy="1143000"/>
          </a:xfrm>
        </p:spPr>
        <p:txBody>
          <a:bodyPr/>
          <a:lstStyle/>
          <a:p>
            <a:pPr marL="609600" indent="-609600" eaLnBrk="1" hangingPunct="1"/>
            <a:r>
              <a:rPr lang="en-US" sz="3200" smtClean="0">
                <a:solidFill>
                  <a:schemeClr val="tx1"/>
                </a:solidFill>
              </a:rPr>
              <a:t>1. Short-Term Solvency</a:t>
            </a:r>
            <a:endParaRPr lang="en-US" sz="3200" b="1" smtClean="0">
              <a:solidFill>
                <a:schemeClr val="tx1"/>
              </a:solidFill>
            </a:endParaRPr>
          </a:p>
        </p:txBody>
      </p:sp>
      <p:graphicFrame>
        <p:nvGraphicFramePr>
          <p:cNvPr id="117802" name="Group 42"/>
          <p:cNvGraphicFramePr>
            <a:graphicFrameLocks noGrp="1"/>
          </p:cNvGraphicFramePr>
          <p:nvPr/>
        </p:nvGraphicFramePr>
        <p:xfrm>
          <a:off x="838200" y="2286000"/>
          <a:ext cx="7620000" cy="3124200"/>
        </p:xfrm>
        <a:graphic>
          <a:graphicData uri="http://schemas.openxmlformats.org/drawingml/2006/table">
            <a:tbl>
              <a:tblPr/>
              <a:tblGrid>
                <a:gridCol w="2378075"/>
                <a:gridCol w="5241925"/>
              </a:tblGrid>
              <a:tr h="1562100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                      Ratio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Assets/Current Liabilities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156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Quick Ratio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Quick Assets/Current Liabilities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278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27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327825-AE0F-4F97-BBB0-33DB3B142F21}" type="slidenum">
              <a:rPr lang="fr-CA" smtClean="0"/>
              <a:pPr eaLnBrk="1" hangingPunct="1"/>
              <a:t>30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solidFill>
                  <a:schemeClr val="tx1"/>
                </a:solidFill>
              </a:rPr>
              <a:t>2. Activity</a:t>
            </a:r>
            <a:r>
              <a:rPr lang="en-US" sz="3200" smtClean="0"/>
              <a:t> </a:t>
            </a:r>
            <a:r>
              <a:rPr lang="en-US" sz="3200" b="1" smtClean="0">
                <a:solidFill>
                  <a:schemeClr val="tx1"/>
                </a:solidFill>
              </a:rPr>
              <a:t/>
            </a:r>
            <a:br>
              <a:rPr lang="en-US" sz="3200" b="1" smtClean="0">
                <a:solidFill>
                  <a:schemeClr val="tx1"/>
                </a:solidFill>
              </a:rPr>
            </a:br>
            <a:endParaRPr lang="en-US" sz="3200" b="1" smtClean="0">
              <a:solidFill>
                <a:schemeClr val="tx1"/>
              </a:solidFill>
            </a:endParaRPr>
          </a:p>
        </p:txBody>
      </p:sp>
      <p:graphicFrame>
        <p:nvGraphicFramePr>
          <p:cNvPr id="118866" name="Group 82"/>
          <p:cNvGraphicFramePr>
            <a:graphicFrameLocks noGrp="1"/>
          </p:cNvGraphicFramePr>
          <p:nvPr/>
        </p:nvGraphicFramePr>
        <p:xfrm>
          <a:off x="685800" y="1752600"/>
          <a:ext cx="7924800" cy="3729038"/>
        </p:xfrm>
        <a:graphic>
          <a:graphicData uri="http://schemas.openxmlformats.org/drawingml/2006/table">
            <a:tbl>
              <a:tblPr/>
              <a:tblGrid>
                <a:gridCol w="2971800"/>
                <a:gridCol w="4953000"/>
              </a:tblGrid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Total Asset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Operating Revenues/Average Total Assets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Where average assets =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(Assets on Jan 1 + Assets on Dec31)/2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2.a  Receivables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Operating Revenues/Average Receivables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2.b  Average Collection Period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Days in Inventory/Receivables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3.a Inventory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Cost of Goods Sold/Average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3.b Days in Inventory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Days in  Period/Inventory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3815" name="Text Box 83"/>
          <p:cNvSpPr txBox="1">
            <a:spLocks noChangeArrowheads="1"/>
          </p:cNvSpPr>
          <p:nvPr/>
        </p:nvSpPr>
        <p:spPr bwMode="auto">
          <a:xfrm rot="-2363147">
            <a:off x="1676400" y="2895600"/>
            <a:ext cx="6075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 sz="4400">
              <a:latin typeface="Monotype Corsiva" pitchFamily="66" charset="0"/>
            </a:endParaRPr>
          </a:p>
        </p:txBody>
      </p:sp>
      <p:sp>
        <p:nvSpPr>
          <p:cNvPr id="3381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381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403F0B-5270-4B19-AC52-AE1018C63F5C}" type="slidenum">
              <a:rPr lang="fr-CA" smtClean="0"/>
              <a:pPr eaLnBrk="1" hangingPunct="1"/>
              <a:t>31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3.. Financial Leverage</a:t>
            </a:r>
            <a:r>
              <a:rPr lang="en-US" smtClean="0"/>
              <a:t> </a:t>
            </a:r>
          </a:p>
        </p:txBody>
      </p:sp>
      <p:graphicFrame>
        <p:nvGraphicFramePr>
          <p:cNvPr id="119873" name="Group 65"/>
          <p:cNvGraphicFramePr>
            <a:graphicFrameLocks noGrp="1"/>
          </p:cNvGraphicFramePr>
          <p:nvPr/>
        </p:nvGraphicFramePr>
        <p:xfrm>
          <a:off x="1166813" y="1905000"/>
          <a:ext cx="6811962" cy="3657600"/>
        </p:xfrm>
        <a:graphic>
          <a:graphicData uri="http://schemas.openxmlformats.org/drawingml/2006/table">
            <a:tbl>
              <a:tblPr/>
              <a:tblGrid>
                <a:gridCol w="2125662"/>
                <a:gridCol w="46863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1.a  Debt Ratio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Debt/Total Assets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1.b Debt Equity Ratio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Debt/Total Equity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1.c Equity Multiplier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Assets/Total Equity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Interest Coverage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Earnings Before Interest and Taxes/ Interest Expense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4836" name="Text Box 66"/>
          <p:cNvSpPr txBox="1">
            <a:spLocks noChangeArrowheads="1"/>
          </p:cNvSpPr>
          <p:nvPr/>
        </p:nvSpPr>
        <p:spPr bwMode="auto">
          <a:xfrm rot="-2451755">
            <a:off x="1676400" y="3581400"/>
            <a:ext cx="6075363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/>
          </a:p>
        </p:txBody>
      </p:sp>
      <p:sp>
        <p:nvSpPr>
          <p:cNvPr id="3483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48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0B89E1-4A8D-4F52-8C2A-EEC10C3A0E16}" type="slidenum">
              <a:rPr lang="fr-CA" smtClean="0"/>
              <a:pPr eaLnBrk="1" hangingPunct="1"/>
              <a:t>32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1011" name="Group 179"/>
          <p:cNvGraphicFramePr>
            <a:graphicFrameLocks noGrp="1"/>
          </p:cNvGraphicFramePr>
          <p:nvPr/>
        </p:nvGraphicFramePr>
        <p:xfrm>
          <a:off x="838200" y="1752600"/>
          <a:ext cx="7696200" cy="4294186"/>
        </p:xfrm>
        <a:graphic>
          <a:graphicData uri="http://schemas.openxmlformats.org/drawingml/2006/table">
            <a:tbl>
              <a:tblPr/>
              <a:tblGrid>
                <a:gridCol w="2420938"/>
                <a:gridCol w="5275262"/>
              </a:tblGrid>
              <a:tr h="77475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1.a  Net Profit Margin (ROA)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Income/Total Operating revenues   where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[ROA = Profit Margin x Asset Turnover]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5181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1.b  Gross Profit Margin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Earnings Before Interest and Taxes/Total Operating Revenues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6517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2.a Net Return on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Income/Average Total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5181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2.b Gross Return on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Earnings Before Interest and Taxes/Average Total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7634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Return on Equity (ROE)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Income/Average Shareholders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cs typeface="Times New Roman" pitchFamily="18" charset="0"/>
                        </a:rPr>
                        <a:t>’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Equity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[ROE = Profit Margin x Asset Turnover x Equity Multiplier]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6675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 Payout ratio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Dividends/Net Income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7475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Retention Ratio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Retained Earnings/Net Income where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Retained earnings = Net Income - Dividends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5868" name="Text Box 169"/>
          <p:cNvSpPr txBox="1">
            <a:spLocks noChangeArrowheads="1"/>
          </p:cNvSpPr>
          <p:nvPr/>
        </p:nvSpPr>
        <p:spPr bwMode="auto">
          <a:xfrm>
            <a:off x="3505200" y="304800"/>
            <a:ext cx="18415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sz="2400">
              <a:solidFill>
                <a:schemeClr val="folHlink"/>
              </a:solidFill>
              <a:latin typeface="Comic Sans MS" pitchFamily="66" charset="0"/>
            </a:endParaRPr>
          </a:p>
          <a:p>
            <a:pPr eaLnBrk="1" hangingPunct="1"/>
            <a:endParaRPr lang="en-US">
              <a:latin typeface="Tahoma" pitchFamily="34" charset="0"/>
            </a:endParaRPr>
          </a:p>
        </p:txBody>
      </p:sp>
      <p:sp>
        <p:nvSpPr>
          <p:cNvPr id="35869" name="Rectangle 17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4. Profitability</a:t>
            </a:r>
            <a:r>
              <a:rPr lang="en-US" smtClean="0"/>
              <a:t> </a:t>
            </a:r>
          </a:p>
        </p:txBody>
      </p:sp>
      <p:sp>
        <p:nvSpPr>
          <p:cNvPr id="35870" name="Text Box 178"/>
          <p:cNvSpPr txBox="1">
            <a:spLocks noChangeArrowheads="1"/>
          </p:cNvSpPr>
          <p:nvPr/>
        </p:nvSpPr>
        <p:spPr bwMode="auto">
          <a:xfrm rot="-2945567">
            <a:off x="2021681" y="3464719"/>
            <a:ext cx="6075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 sz="4400">
              <a:solidFill>
                <a:schemeClr val="accent2"/>
              </a:solidFill>
              <a:latin typeface="Monotype Corsiva" pitchFamily="66" charset="0"/>
            </a:endParaRPr>
          </a:p>
        </p:txBody>
      </p:sp>
      <p:sp>
        <p:nvSpPr>
          <p:cNvPr id="3587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58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A349D7-D4E8-4477-A6CE-A2928D4F0921}" type="slidenum">
              <a:rPr lang="fr-CA" smtClean="0"/>
              <a:pPr eaLnBrk="1" hangingPunct="1"/>
              <a:t>33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5. Market-Value Ratios</a:t>
            </a:r>
            <a:endParaRPr lang="en-US" sz="4000" smtClean="0"/>
          </a:p>
        </p:txBody>
      </p:sp>
      <p:graphicFrame>
        <p:nvGraphicFramePr>
          <p:cNvPr id="36867" name="Object 5"/>
          <p:cNvGraphicFramePr>
            <a:graphicFrameLocks noChangeAspect="1"/>
          </p:cNvGraphicFramePr>
          <p:nvPr/>
        </p:nvGraphicFramePr>
        <p:xfrm>
          <a:off x="914400" y="2057400"/>
          <a:ext cx="7419975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8" name="Document" r:id="rId3" imgW="6195578" imgH="3249153" progId="Word.Document.8">
                  <p:embed/>
                </p:oleObj>
              </mc:Choice>
              <mc:Fallback>
                <p:oleObj name="Document" r:id="rId3" imgW="6195578" imgH="3249153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057400"/>
                        <a:ext cx="7419975" cy="3895725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8" name="Text Box 6"/>
          <p:cNvSpPr txBox="1">
            <a:spLocks noChangeArrowheads="1"/>
          </p:cNvSpPr>
          <p:nvPr/>
        </p:nvSpPr>
        <p:spPr bwMode="auto">
          <a:xfrm rot="-2967027">
            <a:off x="1640681" y="3693319"/>
            <a:ext cx="6075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 sz="4400">
              <a:latin typeface="Monotype Corsiva" pitchFamily="66" charset="0"/>
            </a:endParaRPr>
          </a:p>
        </p:txBody>
      </p:sp>
      <p:sp>
        <p:nvSpPr>
          <p:cNvPr id="36869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68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4DE7F0-68C6-4D48-B1B4-53B952774B33}" type="slidenum">
              <a:rPr lang="fr-CA" smtClean="0"/>
              <a:pPr eaLnBrk="1" hangingPunct="1"/>
              <a:t>34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73B95F-75F4-4ED0-99E7-CFC2E613681F}" type="slidenum">
              <a:rPr lang="fr-CA" smtClean="0"/>
              <a:pPr eaLnBrk="1" hangingPunct="1"/>
              <a:t>35</a:t>
            </a:fld>
            <a:endParaRPr lang="fr-CA" smtClean="0"/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Problem  1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ABC Company’s income statement and balance sheet </a:t>
            </a:r>
            <a:r>
              <a:rPr lang="en-US" u="sng" smtClean="0"/>
              <a:t>entries</a:t>
            </a:r>
            <a:r>
              <a:rPr lang="en-US" smtClean="0"/>
              <a:t> for calendar year 2007 are shown in Table 1</a:t>
            </a:r>
          </a:p>
          <a:p>
            <a:pPr eaLnBrk="1" hangingPunct="1"/>
            <a:r>
              <a:rPr lang="en-US" smtClean="0"/>
              <a:t>Assumption</a:t>
            </a:r>
          </a:p>
          <a:p>
            <a:pPr lvl="1" eaLnBrk="1" hangingPunct="1"/>
            <a:r>
              <a:rPr lang="en-US" smtClean="0"/>
              <a:t>The cut-off period for short-term assets and liabilities for</a:t>
            </a:r>
            <a:r>
              <a:rPr lang="en-US" smtClean="0">
                <a:solidFill>
                  <a:schemeClr val="hlink"/>
                </a:solidFill>
              </a:rPr>
              <a:t> </a:t>
            </a:r>
            <a:r>
              <a:rPr lang="en-US" b="1" u="sng" smtClean="0">
                <a:solidFill>
                  <a:schemeClr val="hlink"/>
                </a:solidFill>
              </a:rPr>
              <a:t>this course</a:t>
            </a:r>
            <a:r>
              <a:rPr lang="en-US" smtClean="0"/>
              <a:t> is one year</a:t>
            </a:r>
          </a:p>
          <a:p>
            <a:pPr lvl="2" eaLnBrk="1" hangingPunct="1"/>
            <a:r>
              <a:rPr lang="en-US" smtClean="0"/>
              <a:t>a bank loan that must be repaid in 6 months</a:t>
            </a:r>
          </a:p>
          <a:p>
            <a:pPr lvl="2" eaLnBrk="1" hangingPunct="1"/>
            <a:r>
              <a:rPr lang="en-US" smtClean="0"/>
              <a:t>purchases of goods by the firm that must be paid within 90 days.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447" name="Group 327"/>
          <p:cNvGraphicFramePr>
            <a:graphicFrameLocks noGrp="1"/>
          </p:cNvGraphicFramePr>
          <p:nvPr/>
        </p:nvGraphicFramePr>
        <p:xfrm>
          <a:off x="381000" y="1143000"/>
          <a:ext cx="8229600" cy="5181600"/>
        </p:xfrm>
        <a:graphic>
          <a:graphicData uri="http://schemas.openxmlformats.org/drawingml/2006/table">
            <a:tbl>
              <a:tblPr/>
              <a:tblGrid>
                <a:gridCol w="6096000"/>
                <a:gridCol w="2133600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Selected Balance Sheet and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Statement Items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for ABC Company Limited (2007)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Accounts Payable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Accounts Receivable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Accrued wages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2,850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Cumulative depreciation on  plant and equipment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Cash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2,100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6. Common  shares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7. Contributed capital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8. Cost of goods sold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 Income Taxes for 2007 (deferred 6 months)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10. Depreciation expense in 2007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11. Long-Term Financing (Bonds)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4,350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12. Long-Term Bond Purchases by ABC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13. General operating expense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8961" name="Text Box 321"/>
          <p:cNvSpPr txBox="1">
            <a:spLocks noChangeArrowheads="1"/>
          </p:cNvSpPr>
          <p:nvPr/>
        </p:nvSpPr>
        <p:spPr bwMode="auto">
          <a:xfrm>
            <a:off x="3565525" y="496888"/>
            <a:ext cx="2892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 b="1" u="sng"/>
              <a:t>Problem 1: Table 1</a:t>
            </a:r>
          </a:p>
        </p:txBody>
      </p:sp>
      <p:sp>
        <p:nvSpPr>
          <p:cNvPr id="38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CBF872-8B3E-4F04-A3AD-63EE9BA6CB0F}" type="slidenum">
              <a:rPr lang="fr-CA" smtClean="0"/>
              <a:pPr eaLnBrk="1" hangingPunct="1"/>
              <a:t>36</a:t>
            </a:fld>
            <a:endParaRPr lang="fr-CA" smtClean="0"/>
          </a:p>
        </p:txBody>
      </p:sp>
      <p:sp>
        <p:nvSpPr>
          <p:cNvPr id="3896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4469" name="Group 325"/>
          <p:cNvGraphicFramePr>
            <a:graphicFrameLocks noGrp="1"/>
          </p:cNvGraphicFramePr>
          <p:nvPr/>
        </p:nvGraphicFramePr>
        <p:xfrm>
          <a:off x="685800" y="1219200"/>
          <a:ext cx="7924800" cy="4846638"/>
        </p:xfrm>
        <a:graphic>
          <a:graphicData uri="http://schemas.openxmlformats.org/drawingml/2006/table">
            <a:tbl>
              <a:tblPr/>
              <a:tblGrid>
                <a:gridCol w="5661025"/>
                <a:gridCol w="2263775"/>
              </a:tblGrid>
              <a:tr h="8230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Selected Balance Sheet and 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Statement Items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for ABC Company Limited (2007)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14. Gross plant and equipment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 Income taxes payable in 1 year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16. Interest Expense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 Inventories end of 2007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18. Land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 Mortgage on building and equipment (5-year)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9,450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20. Net Sales in 2007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21. Prepaid Expenses in 2007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22. Retained Earnings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12,300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23. Selling Expenses in 2007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24. Treasury Bills (3-month) owned by ABC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25. Working Capital Loan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982" name="Text Box 322"/>
          <p:cNvSpPr txBox="1">
            <a:spLocks noChangeArrowheads="1"/>
          </p:cNvSpPr>
          <p:nvPr/>
        </p:nvSpPr>
        <p:spPr bwMode="auto">
          <a:xfrm>
            <a:off x="3276600" y="503238"/>
            <a:ext cx="2895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 b="1" u="sng"/>
              <a:t>Problem 1: Table 1</a:t>
            </a:r>
            <a:endParaRPr lang="en-US" sz="2400" b="1" u="sng">
              <a:solidFill>
                <a:schemeClr val="folHlink"/>
              </a:solidFill>
            </a:endParaRPr>
          </a:p>
          <a:p>
            <a:pPr eaLnBrk="1" hangingPunct="1"/>
            <a:endParaRPr lang="en-US" sz="2400"/>
          </a:p>
        </p:txBody>
      </p:sp>
      <p:sp>
        <p:nvSpPr>
          <p:cNvPr id="3998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399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02A711-B9A6-4EF5-8024-3A759AB4F53C}" type="slidenum">
              <a:rPr lang="fr-CA" smtClean="0"/>
              <a:pPr eaLnBrk="1" hangingPunct="1"/>
              <a:t>37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4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FA88DA-CBE3-481D-94F8-CC49073B3D1E}" type="slidenum">
              <a:rPr lang="fr-CA" smtClean="0"/>
              <a:pPr eaLnBrk="1" hangingPunct="1"/>
              <a:t>38</a:t>
            </a:fld>
            <a:endParaRPr lang="fr-CA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76200"/>
          <a:ext cx="7924800" cy="4002089"/>
        </p:xfrm>
        <a:graphic>
          <a:graphicData uri="http://schemas.openxmlformats.org/drawingml/2006/table">
            <a:tbl>
              <a:tblPr/>
              <a:tblGrid>
                <a:gridCol w="5429956"/>
                <a:gridCol w="2494844"/>
              </a:tblGrid>
              <a:tr h="4934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Selected Balance Sheet and Income Statement Items for ABC Company Limited (2007)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Accounts Payable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7,500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Accounts Receivable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Accrued wages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2,850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Cumulative depreciation on  plant and equipment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Cash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2,100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6. Common  shares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7. Contributed capital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8. Cost of goods sold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 Income Taxes for 2007 (deferred 6 months)</a:t>
                      </a: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10. Depreciation expense in 2007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11. Long-Term Financing (Bonds)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4,350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12. Long-Term Bond Purchases by ABC</a:t>
                      </a: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1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13. General operating expense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4038600"/>
          <a:ext cx="7924800" cy="2667000"/>
        </p:xfrm>
        <a:graphic>
          <a:graphicData uri="http://schemas.openxmlformats.org/drawingml/2006/table">
            <a:tbl>
              <a:tblPr/>
              <a:tblGrid>
                <a:gridCol w="5410200"/>
                <a:gridCol w="2514600"/>
              </a:tblGrid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14. Gross plant and equipment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18,450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 Income taxes payable in 1 year 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16. Interest Expense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 Inventories end of 2007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18,000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18. Land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 Mortgage on building and equipment (5-year) 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9,450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20. Net Sales in 2007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21. Prepaid Expenses in 2007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22. Retained Earnings</a:t>
                      </a: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12,300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23. Selling Expenses in 2007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24. Treasury Bills (3-month) owned by ABC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199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25. Working Capital Loan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101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4198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4D8D4F-97AA-4795-8F05-3805A87CCF1F}" type="slidenum">
              <a:rPr lang="fr-CA" smtClean="0"/>
              <a:pPr eaLnBrk="1" hangingPunct="1"/>
              <a:t>39</a:t>
            </a:fld>
            <a:endParaRPr lang="fr-CA" smtClean="0"/>
          </a:p>
        </p:txBody>
      </p:sp>
      <p:sp>
        <p:nvSpPr>
          <p:cNvPr id="4198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</a:t>
            </a:r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2017713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	</a:t>
            </a:r>
          </a:p>
          <a:p>
            <a:pPr eaLnBrk="1" hangingPunct="1">
              <a:buFontTx/>
              <a:buNone/>
            </a:pPr>
            <a:r>
              <a:rPr lang="en-US" smtClean="0"/>
              <a:t>	Complete ABC’s Balance Sheet at December 31, 2007 from the information in Table 1.</a:t>
            </a:r>
          </a:p>
        </p:txBody>
      </p:sp>
      <p:graphicFrame>
        <p:nvGraphicFramePr>
          <p:cNvPr id="4199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895600" y="4495800"/>
          <a:ext cx="30480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8" name="Clip" r:id="rId3" imgW="1755902" imgH="1381901" progId="MS_ClipArt_Gallery.2">
                  <p:embed/>
                </p:oleObj>
              </mc:Choice>
              <mc:Fallback>
                <p:oleObj name="Clip" r:id="rId3" imgW="1755902" imgH="1381901" progId="MS_ClipArt_Gallery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4495800"/>
                        <a:ext cx="30480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109A9D-8BA4-4119-8701-CFBB1716C0CC}" type="slidenum">
              <a:rPr lang="fr-CA" smtClean="0"/>
              <a:pPr eaLnBrk="1" hangingPunct="1"/>
              <a:t>40</a:t>
            </a:fld>
            <a:endParaRPr lang="fr-CA" smtClean="0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50292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Group 419"/>
          <p:cNvGraphicFramePr>
            <a:graphicFrameLocks noGrp="1"/>
          </p:cNvGraphicFramePr>
          <p:nvPr/>
        </p:nvGraphicFramePr>
        <p:xfrm>
          <a:off x="4953000" y="152400"/>
          <a:ext cx="3810000" cy="6132523"/>
        </p:xfrm>
        <a:graphic>
          <a:graphicData uri="http://schemas.openxmlformats.org/drawingml/2006/table">
            <a:tbl>
              <a:tblPr/>
              <a:tblGrid>
                <a:gridCol w="2874818"/>
                <a:gridCol w="935182"/>
              </a:tblGrid>
              <a:tr h="53852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Company BALANCE SHEET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(December 31, 2007)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33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ASSETS (Thousand $)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337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Assets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Accounts receivable (2); (2) is the Table reference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(5)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2,100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Treasury Bills (24)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Inventories (17)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Prepaid expenses (due in 3 months) (21)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Current Assets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36,000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3337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 Term Assets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 term bond investments by ABC (12)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Land (18)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Gross plant and equipment (14)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Less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Accumulated depreciation on plant and equipment (4)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plant and equipment (14) minus (4)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Long Term Assets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333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ASSETS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46,500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306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24001F-8CDF-4AFD-ACD7-B01A304C2B45}" type="slidenum">
              <a:rPr lang="fr-CA" smtClean="0"/>
              <a:pPr eaLnBrk="1" hangingPunct="1"/>
              <a:t>41</a:t>
            </a:fld>
            <a:endParaRPr lang="fr-CA" smtClean="0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4876800" cy="6324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431"/>
          <p:cNvGraphicFramePr>
            <a:graphicFrameLocks noGrp="1"/>
          </p:cNvGraphicFramePr>
          <p:nvPr/>
        </p:nvGraphicFramePr>
        <p:xfrm>
          <a:off x="4953000" y="76200"/>
          <a:ext cx="3352800" cy="6343650"/>
        </p:xfrm>
        <a:graphic>
          <a:graphicData uri="http://schemas.openxmlformats.org/drawingml/2006/table">
            <a:tbl>
              <a:tblPr/>
              <a:tblGrid>
                <a:gridCol w="2275498"/>
                <a:gridCol w="1077302"/>
              </a:tblGrid>
              <a:tr h="593303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Company BALANCE SHEET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(December 31, 2007)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342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LIABILITIES (Thousand $)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7432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Accounts payable (1)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48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Accrued wages (3)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2,850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Taxes Payable Within 6 months</a:t>
                      </a: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2,250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Working capital loan (25)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Current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17,250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27432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 Term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Long-Term Financing (Bonds) (11)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4,350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Mortgage on building (10-year) (19)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Long term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16,050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31,050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283749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OWNER EQUITY</a:t>
                      </a:r>
                      <a:endParaRPr kumimoji="0" lang="en-US" sz="12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Common shares (6)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Contributed capital (7)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Retained Earnings (22)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12,300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Owner Equity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LIABILITIES &amp; OWNER EQUITY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46,500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409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450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CFED66-2843-466D-B6C6-736594653A8B}" type="slidenum">
              <a:rPr lang="fr-CA" smtClean="0"/>
              <a:pPr eaLnBrk="1" hangingPunct="1"/>
              <a:t>42</a:t>
            </a:fld>
            <a:endParaRPr lang="fr-CA" smtClean="0"/>
          </a:p>
        </p:txBody>
      </p:sp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Income Statement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	Complete ABC’s Income Statement for calendar year 2007 (from the information in Table 1).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472342-F9B2-4A85-A27A-ABC9E613EAB2}" type="slidenum">
              <a:rPr lang="fr-CA" smtClean="0"/>
              <a:pPr eaLnBrk="1" hangingPunct="1"/>
              <a:t>43</a:t>
            </a:fld>
            <a:endParaRPr lang="fr-CA" smtClean="0"/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4800600" cy="6324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4876800" y="350838"/>
          <a:ext cx="3886200" cy="5621342"/>
        </p:xfrm>
        <a:graphic>
          <a:graphicData uri="http://schemas.openxmlformats.org/drawingml/2006/table">
            <a:tbl>
              <a:tblPr/>
              <a:tblGrid>
                <a:gridCol w="2841523"/>
                <a:gridCol w="1044677"/>
              </a:tblGrid>
              <a:tr h="9659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and Expense Statement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 ABC Company from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Calendar Year 2007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08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REVENUES</a:t>
                      </a:r>
                      <a:endParaRPr kumimoji="0" lang="en-US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Sales (20)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(-) Cost of Goods Sold (8)</a:t>
                      </a: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7961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OPERATING EXPENSES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Depreciation expense (10)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General operating expense (13)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Selling expenses (23)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Interest expense (16)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EXPENSES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BEFORE TAXES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4572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Taxes (40% of Income before taxes)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1,800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PROFIT AFTER TAXES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(Net Income)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2,700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612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Complete ABC’s Income Statement for Calendar Year 2007</a:t>
            </a:r>
            <a:endParaRPr lang="fr-CA" sz="3200" smtClean="0"/>
          </a:p>
        </p:txBody>
      </p:sp>
      <p:graphicFrame>
        <p:nvGraphicFramePr>
          <p:cNvPr id="47107" name="Object 5"/>
          <p:cNvGraphicFramePr>
            <a:graphicFrameLocks noGrp="1" noChangeAspect="1"/>
          </p:cNvGraphicFramePr>
          <p:nvPr>
            <p:ph type="body" sz="half" idx="1"/>
          </p:nvPr>
        </p:nvGraphicFramePr>
        <p:xfrm>
          <a:off x="381000" y="1752600"/>
          <a:ext cx="43434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name="Slide" r:id="rId3" imgW="4572180" imgH="3428876" progId="PowerPoint.Slide.8">
                  <p:embed/>
                </p:oleObj>
              </mc:Choice>
              <mc:Fallback>
                <p:oleObj name="Slide" r:id="rId3" imgW="4572180" imgH="3428876" progId="PowerPoint.Slid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752600"/>
                        <a:ext cx="4343400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8" name="Object 6"/>
          <p:cNvGraphicFramePr>
            <a:graphicFrameLocks noGrp="1" noChangeAspect="1"/>
          </p:cNvGraphicFramePr>
          <p:nvPr>
            <p:ph type="body" sz="half" idx="2"/>
          </p:nvPr>
        </p:nvGraphicFramePr>
        <p:xfrm>
          <a:off x="4572000" y="1676400"/>
          <a:ext cx="4114800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5" name="Slide" r:id="rId5" imgW="4572180" imgH="3428876" progId="PowerPoint.Slide.8">
                  <p:embed/>
                </p:oleObj>
              </mc:Choice>
              <mc:Fallback>
                <p:oleObj name="Slide" r:id="rId5" imgW="4572180" imgH="3428876" progId="PowerPoint.Slid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76400"/>
                        <a:ext cx="4114800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9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4711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36616D-73FD-4E54-B8E2-3AFAE9ADE8BF}" type="slidenum">
              <a:rPr lang="fr-CA" smtClean="0"/>
              <a:pPr eaLnBrk="1" hangingPunct="1"/>
              <a:t>44</a:t>
            </a:fld>
            <a:endParaRPr lang="fr-CA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9435" name="Group 171"/>
          <p:cNvGraphicFramePr>
            <a:graphicFrameLocks noGrp="1"/>
          </p:cNvGraphicFramePr>
          <p:nvPr/>
        </p:nvGraphicFramePr>
        <p:xfrm>
          <a:off x="1066800" y="609600"/>
          <a:ext cx="7086600" cy="5757865"/>
        </p:xfrm>
        <a:graphic>
          <a:graphicData uri="http://schemas.openxmlformats.org/drawingml/2006/table">
            <a:tbl>
              <a:tblPr/>
              <a:tblGrid>
                <a:gridCol w="5181600"/>
                <a:gridCol w="1905000"/>
              </a:tblGrid>
              <a:tr h="1005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and Expense Statement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 ABC Company from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Calendar Year 2007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REVENUES</a:t>
                      </a:r>
                      <a:endParaRPr kumimoji="0" lang="en-US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Sales (20)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(-) Cost of Goods Sold (8)</a:t>
                      </a: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53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OPERATING EXPENSES</a:t>
                      </a:r>
                      <a:endParaRPr kumimoji="0" lang="en-US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Depreciation expense (10)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General operating expense (13)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Selling expenses (23)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Interest expense (16)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EXPENSES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BEFORE TAXES</a:t>
                      </a: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Taxes (40% of Income before taxes)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1,800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PROFIT AFTER TAXES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(Net Income)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2,700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81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337052-8759-4898-BB8E-C450ED1057EF}" type="slidenum">
              <a:rPr lang="fr-CA" smtClean="0"/>
              <a:pPr eaLnBrk="1" hangingPunct="1"/>
              <a:t>45</a:t>
            </a:fld>
            <a:endParaRPr lang="fr-CA" smtClean="0"/>
          </a:p>
        </p:txBody>
      </p:sp>
      <p:sp>
        <p:nvSpPr>
          <p:cNvPr id="4817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Change in ABC’s Financial Position</a:t>
            </a:r>
            <a:br>
              <a:rPr lang="en-US" smtClean="0"/>
            </a:br>
            <a:r>
              <a:rPr lang="en-US" smtClean="0"/>
              <a:t>in 2007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b="1" u="sng" smtClean="0">
                <a:cs typeface="Times New Roman" pitchFamily="18" charset="0"/>
              </a:rPr>
              <a:t>Cash from operations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+ Net profit after taxes: $2,700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+ depreciation charges: $750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- increase in materials inventory: $250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+ decrease in finished goods inventory: $100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+ cash from financing activities (loans): $1,000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b="1" smtClean="0">
                <a:cs typeface="Times New Roman" pitchFamily="18" charset="0"/>
              </a:rPr>
              <a:t>Total Source of Cash in 2007 = $4,600</a:t>
            </a:r>
            <a:endParaRPr lang="en-US" b="1" smtClean="0">
              <a:cs typeface="Times New Roman" pitchFamily="18" charset="0"/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685800" y="3962400"/>
            <a:ext cx="7620000" cy="1066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915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491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4B871F-4C12-46BB-88D7-B2459629FF9A}" type="slidenum">
              <a:rPr lang="fr-CA" smtClean="0"/>
              <a:pPr eaLnBrk="1" hangingPunct="1"/>
              <a:t>46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Change in ABC’s Financial Position </a:t>
            </a:r>
            <a:br>
              <a:rPr lang="en-US" smtClean="0"/>
            </a:br>
            <a:r>
              <a:rPr lang="en-US" smtClean="0"/>
              <a:t>in 2007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b="1" u="sng" smtClean="0">
                <a:cs typeface="Times New Roman" pitchFamily="18" charset="0"/>
              </a:rPr>
              <a:t>Cash Application (use)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Purchases of equipment: $2,000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smtClean="0">
                <a:cs typeface="Times New Roman" pitchFamily="18" charset="0"/>
              </a:rPr>
              <a:t>+ Dividends paid to shareholders: $500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mtClean="0">
                <a:cs typeface="Times New Roman" pitchFamily="18" charset="0"/>
              </a:rPr>
              <a:t>Total Uses of Cash in 2007 = $2,500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smtClean="0"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smtClean="0">
                <a:cs typeface="Times New Roman" pitchFamily="18" charset="0"/>
              </a:rPr>
              <a:t>Net increase in cash in 2007 (from 2006)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smtClean="0">
                <a:cs typeface="Times New Roman" pitchFamily="18" charset="0"/>
              </a:rPr>
              <a:t>= $4,600 - $2,500 = $2,100</a:t>
            </a:r>
            <a:endParaRPr lang="en-US" smtClean="0">
              <a:cs typeface="Times New Roman" pitchFamily="18" charset="0"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838200" y="3048000"/>
            <a:ext cx="7467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1524000" y="3886200"/>
            <a:ext cx="6705600" cy="1143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8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01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0E5508-2C15-4CC9-A360-FEE41BA8A581}" type="slidenum">
              <a:rPr lang="fr-CA" smtClean="0"/>
              <a:pPr eaLnBrk="1" hangingPunct="1"/>
              <a:t>47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Industry Sector &amp; ABC’s Financial Ratios</a:t>
            </a:r>
            <a:br>
              <a:rPr lang="en-US" sz="3200" smtClean="0"/>
            </a:br>
            <a:r>
              <a:rPr lang="en-US" sz="3200" smtClean="0"/>
              <a:t>Complete the Table below </a:t>
            </a:r>
          </a:p>
        </p:txBody>
      </p:sp>
      <p:graphicFrame>
        <p:nvGraphicFramePr>
          <p:cNvPr id="140469" name="Group 181"/>
          <p:cNvGraphicFramePr>
            <a:graphicFrameLocks noGrp="1"/>
          </p:cNvGraphicFramePr>
          <p:nvPr/>
        </p:nvGraphicFramePr>
        <p:xfrm>
          <a:off x="609600" y="2133600"/>
          <a:ext cx="7696200" cy="3967164"/>
        </p:xfrm>
        <a:graphic>
          <a:graphicData uri="http://schemas.openxmlformats.org/drawingml/2006/table">
            <a:tbl>
              <a:tblPr/>
              <a:tblGrid>
                <a:gridCol w="2971800"/>
                <a:gridCol w="1371600"/>
                <a:gridCol w="1371600"/>
                <a:gridCol w="1981200"/>
              </a:tblGrid>
              <a:tr h="106680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Norms and Financial Ratios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 ABC Company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Norms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Ratios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Meets Industry Norm? 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Acid-test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1.75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Equity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0.6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Inventory-turnover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Return-on-total-assets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0.08 (8%)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124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1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44B1B0-D386-4698-9709-25761EA5C3DC}" type="slidenum">
              <a:rPr lang="fr-CA" smtClean="0"/>
              <a:pPr eaLnBrk="1" hangingPunct="1"/>
              <a:t>48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375" name="Group 63"/>
          <p:cNvGraphicFramePr>
            <a:graphicFrameLocks noGrp="1"/>
          </p:cNvGraphicFramePr>
          <p:nvPr/>
        </p:nvGraphicFramePr>
        <p:xfrm>
          <a:off x="838200" y="2057400"/>
          <a:ext cx="7467600" cy="1020763"/>
        </p:xfrm>
        <a:graphic>
          <a:graphicData uri="http://schemas.openxmlformats.org/drawingml/2006/table">
            <a:tbl>
              <a:tblPr/>
              <a:tblGrid>
                <a:gridCol w="2362200"/>
                <a:gridCol w="5105400"/>
              </a:tblGrid>
              <a:tr h="1020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Current 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C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urrent assets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 C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urrent liabilities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36 000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17 250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2.09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1376" name="Group 64"/>
          <p:cNvGraphicFramePr>
            <a:graphicFrameLocks noGrp="1"/>
          </p:cNvGraphicFramePr>
          <p:nvPr/>
        </p:nvGraphicFramePr>
        <p:xfrm>
          <a:off x="838200" y="3429000"/>
          <a:ext cx="7467600" cy="1006475"/>
        </p:xfrm>
        <a:graphic>
          <a:graphicData uri="http://schemas.openxmlformats.org/drawingml/2006/table">
            <a:tbl>
              <a:tblPr/>
              <a:tblGrid>
                <a:gridCol w="2362200"/>
                <a:gridCol w="5105400"/>
              </a:tblGrid>
              <a:tr h="1006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Acid-test 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49" marB="45749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Quick assets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Current liabilities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(36 000 – 18 000 – 450)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17 250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1.02</a:t>
                      </a:r>
                    </a:p>
                  </a:txBody>
                  <a:tcPr marT="45749" marB="45749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1378" name="Group 66"/>
          <p:cNvGraphicFramePr>
            <a:graphicFrameLocks noGrp="1"/>
          </p:cNvGraphicFramePr>
          <p:nvPr/>
        </p:nvGraphicFramePr>
        <p:xfrm>
          <a:off x="838200" y="4724400"/>
          <a:ext cx="7467600" cy="1143000"/>
        </p:xfrm>
        <a:graphic>
          <a:graphicData uri="http://schemas.openxmlformats.org/drawingml/2006/table">
            <a:tbl>
              <a:tblPr/>
              <a:tblGrid>
                <a:gridCol w="2362200"/>
                <a:gridCol w="51054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Equity 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owner equity/{total liabilities and equity}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15 450 ÷ 46 500 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0.33 or 33%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50" name="Text Box 49"/>
          <p:cNvSpPr txBox="1">
            <a:spLocks noChangeArrowheads="1"/>
          </p:cNvSpPr>
          <p:nvPr/>
        </p:nvSpPr>
        <p:spPr bwMode="auto">
          <a:xfrm>
            <a:off x="2057400" y="762000"/>
            <a:ext cx="483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600">
                <a:solidFill>
                  <a:schemeClr val="tx2"/>
                </a:solidFill>
              </a:rPr>
              <a:t>ABC’s Financial Ratios</a:t>
            </a:r>
          </a:p>
        </p:txBody>
      </p:sp>
      <p:sp>
        <p:nvSpPr>
          <p:cNvPr id="5225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22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DF5211-6FA7-492A-B5F0-0EA0871B040C}" type="slidenum">
              <a:rPr lang="fr-CA" smtClean="0"/>
              <a:pPr eaLnBrk="1" hangingPunct="1"/>
              <a:t>49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49" name="Group 41"/>
          <p:cNvGraphicFramePr>
            <a:graphicFrameLocks noGrp="1"/>
          </p:cNvGraphicFramePr>
          <p:nvPr/>
        </p:nvGraphicFramePr>
        <p:xfrm>
          <a:off x="1219200" y="2362200"/>
          <a:ext cx="7010400" cy="1387475"/>
        </p:xfrm>
        <a:graphic>
          <a:graphicData uri="http://schemas.openxmlformats.org/drawingml/2006/table">
            <a:tbl>
              <a:tblPr/>
              <a:tblGrid>
                <a:gridCol w="3238500"/>
                <a:gridCol w="3771900"/>
              </a:tblGrid>
              <a:tr h="1387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Inventory turnover ratio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Sales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Inventory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76 500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18 000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4.25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5457" name="Group 49"/>
          <p:cNvGraphicFramePr>
            <a:graphicFrameLocks noGrp="1"/>
          </p:cNvGraphicFramePr>
          <p:nvPr/>
        </p:nvGraphicFramePr>
        <p:xfrm>
          <a:off x="1219200" y="4191000"/>
          <a:ext cx="7620000" cy="1447800"/>
        </p:xfrm>
        <a:graphic>
          <a:graphicData uri="http://schemas.openxmlformats.org/drawingml/2006/table">
            <a:tbl>
              <a:tblPr/>
              <a:tblGrid>
                <a:gridCol w="3200400"/>
                <a:gridCol w="4419600"/>
              </a:tblGrid>
              <a:tr h="144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Return-on-total-assets or net profit ratio</a:t>
                      </a: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(profitability ratio)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Profits after taxes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Total assets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2 700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46 500 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0.058 or 5.8%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266" name="Text Box 33"/>
          <p:cNvSpPr txBox="1">
            <a:spLocks noChangeArrowheads="1"/>
          </p:cNvSpPr>
          <p:nvPr/>
        </p:nvSpPr>
        <p:spPr bwMode="auto">
          <a:xfrm>
            <a:off x="2651125" y="728663"/>
            <a:ext cx="483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600">
                <a:solidFill>
                  <a:schemeClr val="tx2"/>
                </a:solidFill>
              </a:rPr>
              <a:t>ABC’s Financial Ratios</a:t>
            </a:r>
          </a:p>
        </p:txBody>
      </p:sp>
      <p:sp>
        <p:nvSpPr>
          <p:cNvPr id="5326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326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68A0550-BE42-4FE5-A444-AA65F58ABE3D}" type="slidenum">
              <a:rPr lang="fr-CA" smtClean="0"/>
              <a:pPr eaLnBrk="1" hangingPunct="1"/>
              <a:t>50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Financial Ratios</a:t>
            </a:r>
          </a:p>
        </p:txBody>
      </p:sp>
      <p:graphicFrame>
        <p:nvGraphicFramePr>
          <p:cNvPr id="192578" name="Group 66"/>
          <p:cNvGraphicFramePr>
            <a:graphicFrameLocks noGrp="1"/>
          </p:cNvGraphicFramePr>
          <p:nvPr/>
        </p:nvGraphicFramePr>
        <p:xfrm>
          <a:off x="762000" y="2012950"/>
          <a:ext cx="6781800" cy="4476749"/>
        </p:xfrm>
        <a:graphic>
          <a:graphicData uri="http://schemas.openxmlformats.org/drawingml/2006/table">
            <a:tbl>
              <a:tblPr/>
              <a:tblGrid>
                <a:gridCol w="3352800"/>
                <a:gridCol w="3429000"/>
              </a:tblGrid>
              <a:tr h="87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 characteristic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better the more it exceeds unity (1).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Acid-test 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better the more it exceeds unity (1).</a:t>
                      </a:r>
                      <a:endParaRPr kumimoji="0" lang="fr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Equity Ratio (%)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closer to 100% the better.</a:t>
                      </a:r>
                      <a:endParaRPr kumimoji="0" lang="fr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175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Inventory-turnover 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bigger the better.</a:t>
                      </a:r>
                      <a:endParaRPr kumimoji="0" lang="fr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877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Return-on-total-assets ratio (%)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bigger the better.</a:t>
                      </a:r>
                      <a:endParaRPr kumimoji="0" lang="fr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42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126D71-DA80-489B-96B2-EDF3CCD8FBDB}" type="slidenum">
              <a:rPr lang="fr-CA" smtClean="0"/>
              <a:pPr eaLnBrk="1" hangingPunct="1"/>
              <a:t>51</a:t>
            </a:fld>
            <a:endParaRPr lang="fr-CA" smtClean="0"/>
          </a:p>
        </p:txBody>
      </p:sp>
      <p:sp>
        <p:nvSpPr>
          <p:cNvPr id="5429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ABC’s Financial Ratios</a:t>
            </a:r>
          </a:p>
        </p:txBody>
      </p:sp>
      <p:graphicFrame>
        <p:nvGraphicFramePr>
          <p:cNvPr id="146634" name="Group 202"/>
          <p:cNvGraphicFramePr>
            <a:graphicFrameLocks noGrp="1"/>
          </p:cNvGraphicFramePr>
          <p:nvPr/>
        </p:nvGraphicFramePr>
        <p:xfrm>
          <a:off x="762000" y="2012950"/>
          <a:ext cx="7924800" cy="4324350"/>
        </p:xfrm>
        <a:graphic>
          <a:graphicData uri="http://schemas.openxmlformats.org/drawingml/2006/table">
            <a:tbl>
              <a:tblPr/>
              <a:tblGrid>
                <a:gridCol w="2590800"/>
                <a:gridCol w="1752600"/>
                <a:gridCol w="1447800"/>
                <a:gridCol w="2133600"/>
              </a:tblGrid>
              <a:tr h="61127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Sector &amp; ABC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cs typeface="Times New Roman" pitchFamily="18" charset="0"/>
                        </a:rPr>
                        <a:t>’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 Financial Ratios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10059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Ratio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Norms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Ratios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(2007)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Meets Industry Norm? Yes/No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Current ratio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3962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Acid-test ratio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1.17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3962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Equity Ratio (%)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33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401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Inventory-turnover ratio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4.25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8780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Return-on-total-assets ratio (%)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53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9B00E1-91C1-4962-A00D-2A2CEDD13524}" type="slidenum">
              <a:rPr lang="fr-CA" smtClean="0"/>
              <a:pPr eaLnBrk="1" hangingPunct="1"/>
              <a:t>52</a:t>
            </a:fld>
            <a:endParaRPr lang="fr-CA" smtClean="0"/>
          </a:p>
        </p:txBody>
      </p:sp>
      <p:sp>
        <p:nvSpPr>
          <p:cNvPr id="5533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ABC’s Trend Analysis</a:t>
            </a:r>
            <a:r>
              <a:rPr lang="en-GB" b="1" smtClean="0">
                <a:solidFill>
                  <a:schemeClr val="tx1"/>
                </a:solidFill>
              </a:rPr>
              <a:t/>
            </a:r>
            <a:br>
              <a:rPr lang="en-GB" b="1" smtClean="0">
                <a:solidFill>
                  <a:schemeClr val="tx1"/>
                </a:solidFill>
              </a:rPr>
            </a:br>
            <a:endParaRPr lang="en-US" b="1" smtClean="0">
              <a:solidFill>
                <a:schemeClr val="tx1"/>
              </a:solidFill>
            </a:endParaRPr>
          </a:p>
        </p:txBody>
      </p:sp>
      <p:graphicFrame>
        <p:nvGraphicFramePr>
          <p:cNvPr id="147637" name="Group 181"/>
          <p:cNvGraphicFramePr>
            <a:graphicFrameLocks noGrp="1"/>
          </p:cNvGraphicFramePr>
          <p:nvPr/>
        </p:nvGraphicFramePr>
        <p:xfrm>
          <a:off x="914400" y="1371600"/>
          <a:ext cx="7467600" cy="4476751"/>
        </p:xfrm>
        <a:graphic>
          <a:graphicData uri="http://schemas.openxmlformats.org/drawingml/2006/table">
            <a:tbl>
              <a:tblPr/>
              <a:tblGrid>
                <a:gridCol w="1866900"/>
                <a:gridCol w="1866900"/>
                <a:gridCol w="1866900"/>
                <a:gridCol w="1866900"/>
              </a:tblGrid>
              <a:tr h="630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2007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2006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2005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Acid-test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1.17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0.9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0.75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Equity (%)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33%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40%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55%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903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Inventory-turnover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4.25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10493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Return-on-assets (%)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56360" name="Picture 18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81200"/>
            <a:ext cx="1219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61" name="Picture 1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667000"/>
            <a:ext cx="1219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6362" name="Group 184"/>
          <p:cNvGrpSpPr>
            <a:grpSpLocks/>
          </p:cNvGrpSpPr>
          <p:nvPr/>
        </p:nvGrpSpPr>
        <p:grpSpPr bwMode="auto">
          <a:xfrm>
            <a:off x="1828800" y="3352800"/>
            <a:ext cx="1676400" cy="1795463"/>
            <a:chOff x="3498" y="927"/>
            <a:chExt cx="2241" cy="2845"/>
          </a:xfrm>
        </p:grpSpPr>
        <p:graphicFrame>
          <p:nvGraphicFramePr>
            <p:cNvPr id="56368" name="Object 18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6382" name="ClipArt" r:id="rId4" imgW="3126709" imgH="3188514" progId="MS_ClipArt_Gallery.2">
                    <p:embed/>
                  </p:oleObj>
                </mc:Choice>
                <mc:Fallback>
                  <p:oleObj name="ClipArt" r:id="rId4" imgW="3126709" imgH="3188514" progId="MS_ClipArt_Gallery.2">
                    <p:embed/>
                    <p:pic>
                      <p:nvPicPr>
                        <p:cNvPr id="0" name="Object 18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6369" name="Rectangle 186"/>
            <p:cNvSpPr>
              <a:spLocks noChangeArrowheads="1"/>
            </p:cNvSpPr>
            <p:nvPr/>
          </p:nvSpPr>
          <p:spPr bwMode="auto">
            <a:xfrm>
              <a:off x="3786" y="1073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0" name="Rectangle 187"/>
            <p:cNvSpPr>
              <a:spLocks noChangeArrowheads="1"/>
            </p:cNvSpPr>
            <p:nvPr/>
          </p:nvSpPr>
          <p:spPr bwMode="auto">
            <a:xfrm>
              <a:off x="5178" y="1553"/>
              <a:ext cx="344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1" name="Rectangle 188"/>
            <p:cNvSpPr>
              <a:spLocks noChangeArrowheads="1"/>
            </p:cNvSpPr>
            <p:nvPr/>
          </p:nvSpPr>
          <p:spPr bwMode="auto">
            <a:xfrm>
              <a:off x="5395" y="1893"/>
              <a:ext cx="344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2" name="Rectangle 189"/>
            <p:cNvSpPr>
              <a:spLocks noChangeArrowheads="1"/>
            </p:cNvSpPr>
            <p:nvPr/>
          </p:nvSpPr>
          <p:spPr bwMode="auto">
            <a:xfrm>
              <a:off x="3498" y="1214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3" name="Rectangle 190"/>
            <p:cNvSpPr>
              <a:spLocks noChangeArrowheads="1"/>
            </p:cNvSpPr>
            <p:nvPr/>
          </p:nvSpPr>
          <p:spPr bwMode="auto">
            <a:xfrm>
              <a:off x="4602" y="927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4" name="Rectangle 191"/>
            <p:cNvSpPr>
              <a:spLocks noChangeArrowheads="1"/>
            </p:cNvSpPr>
            <p:nvPr/>
          </p:nvSpPr>
          <p:spPr bwMode="auto">
            <a:xfrm>
              <a:off x="4890" y="1121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56363" name="Text Box 192"/>
          <p:cNvSpPr txBox="1">
            <a:spLocks noChangeArrowheads="1"/>
          </p:cNvSpPr>
          <p:nvPr/>
        </p:nvSpPr>
        <p:spPr bwMode="auto">
          <a:xfrm>
            <a:off x="3962400" y="3581400"/>
            <a:ext cx="3943350" cy="37941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b="1"/>
              <a:t>Increasing reliance on debt capital</a:t>
            </a:r>
          </a:p>
        </p:txBody>
      </p:sp>
      <p:sp>
        <p:nvSpPr>
          <p:cNvPr id="56364" name="Text Box 193"/>
          <p:cNvSpPr txBox="1">
            <a:spLocks noChangeArrowheads="1"/>
          </p:cNvSpPr>
          <p:nvPr/>
        </p:nvSpPr>
        <p:spPr bwMode="auto">
          <a:xfrm>
            <a:off x="3581400" y="4419600"/>
            <a:ext cx="4591050" cy="37941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b="1"/>
              <a:t>Assets tied up for longer periods of time</a:t>
            </a:r>
          </a:p>
        </p:txBody>
      </p:sp>
      <p:sp>
        <p:nvSpPr>
          <p:cNvPr id="56365" name="Text Box 194"/>
          <p:cNvSpPr txBox="1">
            <a:spLocks noChangeArrowheads="1"/>
          </p:cNvSpPr>
          <p:nvPr/>
        </p:nvSpPr>
        <p:spPr bwMode="auto">
          <a:xfrm>
            <a:off x="3962400" y="5334000"/>
            <a:ext cx="3651250" cy="37941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b="1"/>
              <a:t>Decreasing return on resources</a:t>
            </a:r>
          </a:p>
        </p:txBody>
      </p:sp>
      <p:sp>
        <p:nvSpPr>
          <p:cNvPr id="5636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63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65887D-56AC-49D7-B029-7ECEB9C4A6EF}" type="slidenum">
              <a:rPr lang="fr-CA" smtClean="0"/>
              <a:pPr eaLnBrk="1" hangingPunct="1"/>
              <a:t>53</a:t>
            </a:fld>
            <a:endParaRPr lang="fr-CA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73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172A7B-4225-4747-B272-4EA4FFB2404D}" type="slidenum">
              <a:rPr lang="fr-CA" smtClean="0"/>
              <a:pPr eaLnBrk="1" hangingPunct="1"/>
              <a:t>54</a:t>
            </a:fld>
            <a:endParaRPr lang="fr-CA" smtClean="0"/>
          </a:p>
        </p:txBody>
      </p:sp>
      <p:sp>
        <p:nvSpPr>
          <p:cNvPr id="573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ABC’s Trend Analysis</a:t>
            </a:r>
            <a:r>
              <a:rPr lang="en-GB" b="1" smtClean="0">
                <a:solidFill>
                  <a:schemeClr val="tx1"/>
                </a:solidFill>
              </a:rPr>
              <a:t/>
            </a:r>
            <a:br>
              <a:rPr lang="en-GB" b="1" smtClean="0">
                <a:solidFill>
                  <a:schemeClr val="tx1"/>
                </a:solidFill>
              </a:rPr>
            </a:br>
            <a:endParaRPr lang="en-US" b="1" smtClean="0">
              <a:solidFill>
                <a:schemeClr val="tx1"/>
              </a:solidFill>
            </a:endParaRPr>
          </a:p>
        </p:txBody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Positive Trends</a:t>
            </a:r>
          </a:p>
          <a:p>
            <a:pPr lvl="1" eaLnBrk="1" hangingPunct="1"/>
            <a:r>
              <a:rPr lang="en-GB" smtClean="0"/>
              <a:t>ABC’s current and acid-test ratios.</a:t>
            </a:r>
          </a:p>
          <a:p>
            <a:pPr eaLnBrk="1" hangingPunct="1"/>
            <a:r>
              <a:rPr lang="en-GB" smtClean="0"/>
              <a:t>Negative Trends</a:t>
            </a:r>
          </a:p>
          <a:p>
            <a:pPr lvl="1" eaLnBrk="1" hangingPunct="1"/>
            <a:r>
              <a:rPr lang="en-GB" smtClean="0"/>
              <a:t>Share of equity capital, inventory-turnover and return-on-assets ratios</a:t>
            </a:r>
          </a:p>
          <a:p>
            <a:pPr lvl="1" eaLnBrk="1" hangingPunct="1"/>
            <a:r>
              <a:rPr lang="en-GB" smtClean="0"/>
              <a:t>Omens of potential problems. </a:t>
            </a:r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/>
            <a:r>
              <a:rPr lang="en-US" sz="2400" smtClean="0"/>
              <a:t>A friend recommended that you purchase “Petit Ourson Ltd” shares. </a:t>
            </a:r>
          </a:p>
          <a:p>
            <a:pPr marL="609600" indent="-609600" eaLnBrk="1" hangingPunct="1"/>
            <a:r>
              <a:rPr lang="en-US" sz="2400" smtClean="0"/>
              <a:t>You have the 2006 and 2007 financial statements for the company and the standards for this industry.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Carry out a financial ratio analysis of the company.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Are there any trends apparent in your analysis?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None/>
            </a:pPr>
            <a:r>
              <a:rPr lang="en-US" sz="2000" smtClean="0"/>
              <a:t>(Fashioned after Fraser et al. </a:t>
            </a:r>
            <a:r>
              <a:rPr lang="en-US" sz="2000" u="sng" smtClean="0"/>
              <a:t>Engineering Economics</a:t>
            </a:r>
            <a:r>
              <a:rPr lang="en-US" sz="2000" smtClean="0"/>
              <a:t>, Pearson, 2009)</a:t>
            </a:r>
          </a:p>
          <a:p>
            <a:pPr marL="609600" indent="-609600" eaLnBrk="1" hangingPunct="1"/>
            <a:endParaRPr lang="en-US" sz="2000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z="4000" smtClean="0"/>
              <a:t>Your Turn</a:t>
            </a:r>
            <a:endParaRPr lang="en-US" sz="4000" b="1" smtClean="0"/>
          </a:p>
        </p:txBody>
      </p:sp>
      <p:sp>
        <p:nvSpPr>
          <p:cNvPr id="5837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837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017EF5-7274-46E5-9273-BDC840B32F1A}" type="slidenum">
              <a:rPr lang="fr-CA" smtClean="0"/>
              <a:pPr eaLnBrk="1" hangingPunct="1"/>
              <a:t>55</a:t>
            </a:fld>
            <a:endParaRPr lang="fr-CA" smtClean="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pic>
        <p:nvPicPr>
          <p:cNvPr id="593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6313" y="1503363"/>
            <a:ext cx="7359650" cy="4346575"/>
          </a:xfrm>
          <a:noFill/>
          <a:ln cap="flat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939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5939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9CEC78-A9B0-4CBF-B60D-688561D09E23}" type="slidenum">
              <a:rPr lang="fr-CA" smtClean="0"/>
              <a:pPr eaLnBrk="1" hangingPunct="1"/>
              <a:t>56</a:t>
            </a:fld>
            <a:endParaRPr lang="fr-CA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pic>
        <p:nvPicPr>
          <p:cNvPr id="604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3700" y="1425575"/>
            <a:ext cx="5827713" cy="4133850"/>
          </a:xfrm>
          <a:noFill/>
          <a:ln cap="flat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0420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6042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A69E20-67C5-47EA-9CF6-306C0D09AB9C}" type="slidenum">
              <a:rPr lang="fr-CA" smtClean="0"/>
              <a:pPr eaLnBrk="1" hangingPunct="1"/>
              <a:t>57</a:t>
            </a:fld>
            <a:endParaRPr lang="fr-CA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graphicFrame>
        <p:nvGraphicFramePr>
          <p:cNvPr id="227385" name="Group 57"/>
          <p:cNvGraphicFramePr>
            <a:graphicFrameLocks noGrp="1"/>
          </p:cNvGraphicFramePr>
          <p:nvPr>
            <p:ph idx="1"/>
          </p:nvPr>
        </p:nvGraphicFramePr>
        <p:xfrm>
          <a:off x="685800" y="1574800"/>
          <a:ext cx="7715250" cy="3992570"/>
        </p:xfrm>
        <a:graphic>
          <a:graphicData uri="http://schemas.openxmlformats.org/drawingml/2006/table">
            <a:tbl>
              <a:tblPr/>
              <a:tblGrid>
                <a:gridCol w="2533650"/>
                <a:gridCol w="2362200"/>
                <a:gridCol w="1460500"/>
                <a:gridCol w="1358900"/>
              </a:tblGrid>
              <a:tr h="61275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3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Ratios for 2006</a:t>
                      </a:r>
                      <a:endParaRPr kumimoji="0" lang="en-US" sz="32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3000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500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6.00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Acid-test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Quick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1625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500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3.25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Equity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equity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4000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6000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0.667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 turnover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inventories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3000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1375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2.182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Return on assets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6000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0.05 or 5%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614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EA51CF-27F8-4225-A298-ED67233A6EA4}" type="slidenum">
              <a:rPr lang="fr-CA" smtClean="0"/>
              <a:pPr eaLnBrk="1" hangingPunct="1"/>
              <a:t>58</a:t>
            </a:fld>
            <a:endParaRPr lang="fr-CA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graphicFrame>
        <p:nvGraphicFramePr>
          <p:cNvPr id="228355" name="Group 3"/>
          <p:cNvGraphicFramePr>
            <a:graphicFrameLocks noGrp="1"/>
          </p:cNvGraphicFramePr>
          <p:nvPr>
            <p:ph idx="1"/>
          </p:nvPr>
        </p:nvGraphicFramePr>
        <p:xfrm>
          <a:off x="685800" y="1574800"/>
          <a:ext cx="7715250" cy="3992570"/>
        </p:xfrm>
        <a:graphic>
          <a:graphicData uri="http://schemas.openxmlformats.org/drawingml/2006/table">
            <a:tbl>
              <a:tblPr/>
              <a:tblGrid>
                <a:gridCol w="2533650"/>
                <a:gridCol w="2362200"/>
                <a:gridCol w="1460500"/>
                <a:gridCol w="1358900"/>
              </a:tblGrid>
              <a:tr h="61275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3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Ratios for 2007</a:t>
                      </a:r>
                      <a:endParaRPr kumimoji="0" lang="en-US" sz="32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Acid-test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Quick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Equity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equity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 turnover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inventories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Return on assets ratio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50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  <p:sp>
        <p:nvSpPr>
          <p:cNvPr id="625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3C1FE7-946E-4630-B766-C42B383C2572}" type="slidenum">
              <a:rPr lang="fr-CA" smtClean="0"/>
              <a:pPr eaLnBrk="1" hangingPunct="1"/>
              <a:t>59</a:t>
            </a:fld>
            <a:endParaRPr lang="fr-CA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Next Week:</a:t>
            </a:r>
          </a:p>
        </p:txBody>
      </p:sp>
      <p:sp>
        <p:nvSpPr>
          <p:cNvPr id="6349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620000" cy="762000"/>
          </a:xfr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dirty="0" smtClean="0"/>
              <a:t>First mid-term exam (7-8:30 pm)</a:t>
            </a:r>
          </a:p>
          <a:p>
            <a:pPr eaLnBrk="1" hangingPunct="1"/>
            <a:r>
              <a:rPr lang="en-US" dirty="0" smtClean="0"/>
              <a:t>Lecture 6: Cost-Benefit Analysis (CBA)</a:t>
            </a: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B56F53-E8C1-4EFC-B896-1B8CCAFDAE3B}" type="slidenum">
              <a:rPr lang="fr-CA" smtClean="0"/>
              <a:pPr eaLnBrk="1" hangingPunct="1"/>
              <a:t>60</a:t>
            </a:fld>
            <a:endParaRPr lang="fr-CA" smtClean="0"/>
          </a:p>
        </p:txBody>
      </p:sp>
      <p:sp>
        <p:nvSpPr>
          <p:cNvPr id="6349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mtClean="0"/>
              <a:t>Lecture 5: Financial And Management Accounting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sz="2600" b="1" smtClean="0">
                <a:cs typeface="Times New Roman" pitchFamily="18" charset="0"/>
              </a:rPr>
              <a:t/>
            </a:r>
            <a:br>
              <a:rPr lang="en-GB" sz="2600" b="1" smtClean="0">
                <a:cs typeface="Times New Roman" pitchFamily="18" charset="0"/>
              </a:rPr>
            </a:br>
            <a:r>
              <a:rPr lang="en-GB" sz="2800" b="1" smtClean="0"/>
              <a:t>Engineering Economics</a:t>
            </a:r>
            <a:r>
              <a:rPr lang="en-GB" sz="2600" smtClean="0"/>
              <a:t/>
            </a:r>
            <a:br>
              <a:rPr lang="en-GB" sz="2600" smtClean="0"/>
            </a:br>
            <a:r>
              <a:rPr lang="en-GB" sz="2600" smtClean="0"/>
              <a:t>ECO 1192</a:t>
            </a:r>
            <a:br>
              <a:rPr lang="en-GB" sz="2600" smtClean="0"/>
            </a:br>
            <a:r>
              <a:rPr lang="en-GB" sz="2600" smtClean="0"/>
              <a:t> </a:t>
            </a:r>
            <a:r>
              <a:rPr lang="en-GB" sz="2000" b="1" smtClean="0"/>
              <a:t>Lecture 5: Financial &amp; Management Accounting</a:t>
            </a:r>
            <a:r>
              <a:rPr lang="en-GB" sz="2600" b="1" smtClean="0">
                <a:cs typeface="Times New Roman" pitchFamily="18" charset="0"/>
              </a:rPr>
              <a:t> </a:t>
            </a:r>
            <a:endParaRPr lang="en-US" sz="1300" b="1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1457</TotalTime>
  <Words>3777</Words>
  <Application>Microsoft Macintosh PowerPoint</Application>
  <PresentationFormat>On-screen Show (4:3)</PresentationFormat>
  <Paragraphs>936</Paragraphs>
  <Slides>61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61</vt:i4>
      </vt:variant>
    </vt:vector>
  </HeadingPairs>
  <TitlesOfParts>
    <vt:vector size="66" baseType="lpstr">
      <vt:lpstr>Layers</vt:lpstr>
      <vt:lpstr>Document</vt:lpstr>
      <vt:lpstr>Clip</vt:lpstr>
      <vt:lpstr>Slide</vt:lpstr>
      <vt:lpstr>ClipArt</vt:lpstr>
      <vt:lpstr> Engineering Economics ECO 1192  Lecture 5: Financial &amp; Management Accounting </vt:lpstr>
      <vt:lpstr>Recommended Reading</vt:lpstr>
      <vt:lpstr>Lecture Focus</vt:lpstr>
      <vt:lpstr>Financial Accounting</vt:lpstr>
      <vt:lpstr>Management Accounting</vt:lpstr>
      <vt:lpstr>Performance Measurement</vt:lpstr>
      <vt:lpstr>Example: Balance Sheet for the Major Electric Company</vt:lpstr>
      <vt:lpstr>Balance Sheet: Typical Long-Term Assets (Assets = Resources owned) </vt:lpstr>
      <vt:lpstr>Balance Sheet: Typical Liabilities (Liabilities = Resources owed = debt)</vt:lpstr>
      <vt:lpstr>Balance Sheet: Owner Equity (Resources owned by stakeholders)</vt:lpstr>
      <vt:lpstr>Balance Sheet: Assets</vt:lpstr>
      <vt:lpstr>Balance Sheet: Liabilities</vt:lpstr>
      <vt:lpstr>Balance Sheet: Equity</vt:lpstr>
      <vt:lpstr>Income &amp; Expense Statements</vt:lpstr>
      <vt:lpstr>Income &amp; Expense Statements</vt:lpstr>
      <vt:lpstr> </vt:lpstr>
      <vt:lpstr>Changes in Financial Position During a Specific Period of Time (Source and Application of Funds)</vt:lpstr>
      <vt:lpstr>Statement of Changes in Financial Position  (e.g. from December 31, 2009 to December 31, 2010)</vt:lpstr>
      <vt:lpstr>Statement of Changes in Financial Position (e.g. from December 31, 2009 to December 31, 2010)</vt:lpstr>
      <vt:lpstr>Investments in working capital</vt:lpstr>
      <vt:lpstr>PowerPoint Presentation</vt:lpstr>
      <vt:lpstr>Financial Ratio Analysis</vt:lpstr>
      <vt:lpstr>Financial Ratios (for this course)</vt:lpstr>
      <vt:lpstr>Liquidity Ratios</vt:lpstr>
      <vt:lpstr>Leverage or debt-management ratio</vt:lpstr>
      <vt:lpstr>Effectiveness (asset-management) ratios: Inventory Turnover Ratio </vt:lpstr>
      <vt:lpstr>Effectiveness or asset-management ratios: Return-on-total-assets or net profit ratio </vt:lpstr>
      <vt:lpstr>Cautionary Notes on Financial Ratios</vt:lpstr>
      <vt:lpstr>Other Financial Ratios </vt:lpstr>
      <vt:lpstr>1. Short-Term Solvency</vt:lpstr>
      <vt:lpstr>2. Activity  </vt:lpstr>
      <vt:lpstr>3.. Financial Leverage </vt:lpstr>
      <vt:lpstr>4. Profitability </vt:lpstr>
      <vt:lpstr>5. Market-Value Ratios</vt:lpstr>
      <vt:lpstr>Problem  1</vt:lpstr>
      <vt:lpstr>PowerPoint Presentation</vt:lpstr>
      <vt:lpstr>PowerPoint Presentation</vt:lpstr>
      <vt:lpstr>PowerPoint Presentation</vt:lpstr>
      <vt:lpstr>Balance Sheet</vt:lpstr>
      <vt:lpstr>PowerPoint Presentation</vt:lpstr>
      <vt:lpstr>PowerPoint Presentation</vt:lpstr>
      <vt:lpstr>Income Statement</vt:lpstr>
      <vt:lpstr>PowerPoint Presentation</vt:lpstr>
      <vt:lpstr>Complete ABC’s Income Statement for Calendar Year 2007</vt:lpstr>
      <vt:lpstr>PowerPoint Presentation</vt:lpstr>
      <vt:lpstr>Change in ABC’s Financial Position in 2007</vt:lpstr>
      <vt:lpstr>Change in ABC’s Financial Position  in 2007</vt:lpstr>
      <vt:lpstr>Industry Sector &amp; ABC’s Financial Ratios Complete the Table below </vt:lpstr>
      <vt:lpstr>PowerPoint Presentation</vt:lpstr>
      <vt:lpstr>PowerPoint Presentation</vt:lpstr>
      <vt:lpstr>Financial Ratios</vt:lpstr>
      <vt:lpstr>ABC’s Financial Ratios</vt:lpstr>
      <vt:lpstr>ABC’s Trend Analysis </vt:lpstr>
      <vt:lpstr>ABC’s Trend Analysis </vt:lpstr>
      <vt:lpstr>Your Turn</vt:lpstr>
      <vt:lpstr>Your Turn cont’d</vt:lpstr>
      <vt:lpstr>Your Turn cont’d</vt:lpstr>
      <vt:lpstr>Your Turn cont’d</vt:lpstr>
      <vt:lpstr>Your Turn cont’d</vt:lpstr>
      <vt:lpstr>Next Week:</vt:lpstr>
      <vt:lpstr> Engineering Economics ECO 1192  Lecture 5: Financial &amp; Management Accounting </vt:lpstr>
    </vt:vector>
  </TitlesOfParts>
  <Company>Cognos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AND MANAGEMENT ACCOUNTING</dc:title>
  <dc:creator>qinb</dc:creator>
  <cp:lastModifiedBy>Janice Leung</cp:lastModifiedBy>
  <cp:revision>133</cp:revision>
  <cp:lastPrinted>1601-01-01T00:00:00Z</cp:lastPrinted>
  <dcterms:created xsi:type="dcterms:W3CDTF">2003-03-27T02:24:25Z</dcterms:created>
  <dcterms:modified xsi:type="dcterms:W3CDTF">2013-02-09T14:09:03Z</dcterms:modified>
</cp:coreProperties>
</file>