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98" r:id="rId2"/>
    <p:sldId id="416" r:id="rId3"/>
    <p:sldId id="413" r:id="rId4"/>
    <p:sldId id="375" r:id="rId5"/>
    <p:sldId id="256" r:id="rId6"/>
    <p:sldId id="258" r:id="rId7"/>
    <p:sldId id="378" r:id="rId8"/>
    <p:sldId id="26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9" r:id="rId17"/>
    <p:sldId id="428" r:id="rId18"/>
    <p:sldId id="424" r:id="rId19"/>
    <p:sldId id="425" r:id="rId20"/>
    <p:sldId id="426" r:id="rId21"/>
    <p:sldId id="427" r:id="rId22"/>
    <p:sldId id="430" r:id="rId23"/>
    <p:sldId id="324" r:id="rId24"/>
    <p:sldId id="366" r:id="rId25"/>
    <p:sldId id="325" r:id="rId26"/>
    <p:sldId id="415" r:id="rId27"/>
    <p:sldId id="392" r:id="rId28"/>
    <p:sldId id="381" r:id="rId29"/>
    <p:sldId id="326" r:id="rId30"/>
    <p:sldId id="406" r:id="rId31"/>
    <p:sldId id="327" r:id="rId32"/>
    <p:sldId id="328" r:id="rId33"/>
    <p:sldId id="330" r:id="rId34"/>
    <p:sldId id="404" r:id="rId35"/>
    <p:sldId id="405" r:id="rId36"/>
    <p:sldId id="332" r:id="rId37"/>
    <p:sldId id="333" r:id="rId38"/>
    <p:sldId id="334" r:id="rId39"/>
    <p:sldId id="407" r:id="rId40"/>
    <p:sldId id="335" r:id="rId41"/>
    <p:sldId id="394" r:id="rId42"/>
    <p:sldId id="337" r:id="rId43"/>
    <p:sldId id="339" r:id="rId44"/>
    <p:sldId id="340" r:id="rId45"/>
    <p:sldId id="384" r:id="rId46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A50021"/>
    <a:srgbClr val="CC6600"/>
    <a:srgbClr val="006666"/>
    <a:srgbClr val="660066"/>
    <a:srgbClr val="6600CC"/>
    <a:srgbClr val="996633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94" autoAdjust="0"/>
    <p:restoredTop sz="93359" autoAdjust="0"/>
  </p:normalViewPr>
  <p:slideViewPr>
    <p:cSldViewPr snapToGrid="0">
      <p:cViewPr varScale="1">
        <p:scale>
          <a:sx n="62" d="100"/>
          <a:sy n="62" d="100"/>
        </p:scale>
        <p:origin x="821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2068138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67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79E83-ECEC-4906-B33D-937BB8CD70E9}" type="slidenum">
              <a:rPr lang="en-US"/>
              <a:pPr/>
              <a:t>15</a:t>
            </a:fld>
            <a:endParaRPr lang="en-US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00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44174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b="1" i="1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9745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tei.org/interior.php?pageID=4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fKEaTt9heNM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beyondbooks.com/bbx/tr/pv.asp?i=lif71/4c/00016949&amp;u=http://epunix.biols.sussex.ac.uk/Home/Julian_Thorpe/nucleus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lifesci.sussex.ac.uk/home/Julian_Thorpe/nucleus.htm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Relationship Id="rId2" Type="http://schemas.openxmlformats.org/officeDocument/2006/relationships/hyperlink" Target="http://www.nccr-oncology.ch/scripts/index.aspx?idd=93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note.co.kr/images/epithsurf.jpg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39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upload.wikimedia.org/wikipedia/commons/4/47/Illu_connective_tissues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Connective_tissue" TargetMode="External"/><Relationship Id="rId5" Type="http://schemas.openxmlformats.org/officeDocument/2006/relationships/image" Target="../media/image41.jpeg"/><Relationship Id="rId4" Type="http://schemas.openxmlformats.org/officeDocument/2006/relationships/hyperlink" Target="http://en.wikipedia.org/wiki/Image:Illu_connective_tissues_2.jpg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jpeg"/><Relationship Id="rId4" Type="http://schemas.openxmlformats.org/officeDocument/2006/relationships/image" Target="../media/image43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.anhb.uwa.edu.au/mb140/CorePages/Connective/Images/skm40vg.jpg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3.ouhsc.edu/histology/Text%20Sections/Connective%20Tissue.html" TargetMode="External"/><Relationship Id="rId4" Type="http://schemas.openxmlformats.org/officeDocument/2006/relationships/image" Target="../media/image5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mc.maricopa.edu/faculty/farabee/biobk/BioBookcircSYS.html" TargetMode="External"/><Relationship Id="rId5" Type="http://schemas.openxmlformats.org/officeDocument/2006/relationships/image" Target="../media/image55.jpeg"/><Relationship Id="rId4" Type="http://schemas.openxmlformats.org/officeDocument/2006/relationships/hyperlink" Target="http://faculty.une.edu/com/abell/histo/histolab3a.htm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913" y="609600"/>
            <a:ext cx="8279027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The Triple Package for Student Success</a:t>
            </a:r>
            <a:b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Amy Chua &amp; Jed </a:t>
            </a:r>
            <a:r>
              <a:rPr lang="en-US" sz="3200" b="1" dirty="0" err="1" smtClean="0">
                <a:solidFill>
                  <a:srgbClr val="006666"/>
                </a:solidFill>
                <a:latin typeface="Arial" pitchFamily="34" charset="0"/>
                <a:cs typeface="Arial" pitchFamily="34" charset="0"/>
              </a:rPr>
              <a:t>Rubenfeld</a:t>
            </a:r>
            <a:endParaRPr lang="en-US" sz="3200" b="1" dirty="0">
              <a:solidFill>
                <a:srgbClr val="0066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904" y="2582562"/>
            <a:ext cx="76735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Sense of exceptionality </a:t>
            </a:r>
            <a:r>
              <a:rPr lang="en-US" sz="2400" dirty="0" smtClean="0"/>
              <a:t>– self confidence – “I belong here and I can do this because I’m good at working hard”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A level of insecurity </a:t>
            </a:r>
            <a:r>
              <a:rPr lang="en-US" sz="2400" dirty="0" smtClean="0"/>
              <a:t>– renders one open to learning more because “I don’t know enough yet”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2400" b="1" dirty="0" smtClean="0">
                <a:solidFill>
                  <a:srgbClr val="006666"/>
                </a:solidFill>
              </a:rPr>
              <a:t>Impulse control </a:t>
            </a:r>
            <a:r>
              <a:rPr lang="en-US" sz="2400" dirty="0" smtClean="0"/>
              <a:t>– notion of </a:t>
            </a:r>
            <a:r>
              <a:rPr lang="en-US" sz="2400" u="sng" dirty="0" smtClean="0"/>
              <a:t>earning</a:t>
            </a:r>
            <a:r>
              <a:rPr lang="en-US" sz="2400" dirty="0" smtClean="0"/>
              <a:t> rewards – “I’ve worked hard for the past 2 hours and I’m ready for tomorrow’s classes – I deserve a break to go have coffee with friends.”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200025" y="274638"/>
            <a:ext cx="86042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7200" algn="ctr"/>
            <a:r>
              <a:rPr lang="en-US" b="1">
                <a:solidFill>
                  <a:schemeClr val="hlink"/>
                </a:solidFill>
              </a:rPr>
              <a:t>‘You don't understand anything until you learn it more than one way. ‘</a:t>
            </a:r>
          </a:p>
          <a:p>
            <a:pPr indent="457200" algn="ctr"/>
            <a:r>
              <a:rPr lang="en-US" b="1">
                <a:solidFill>
                  <a:schemeClr val="hlink"/>
                </a:solidFill>
              </a:rPr>
              <a:t>-Marvin Minsky</a:t>
            </a:r>
          </a:p>
        </p:txBody>
      </p:sp>
      <p:pic>
        <p:nvPicPr>
          <p:cNvPr id="56322" name="Picture 2" descr="Cover of The Society of Mind, 19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394" y="1310500"/>
            <a:ext cx="3784922" cy="50024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bears%20and%20computers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0510" t="12053" r="4234" b="9604"/>
          <a:stretch>
            <a:fillRect/>
          </a:stretch>
        </p:blipFill>
        <p:spPr bwMode="auto">
          <a:xfrm>
            <a:off x="0" y="0"/>
            <a:ext cx="5733535" cy="408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7"/>
          <p:cNvSpPr txBox="1">
            <a:spLocks noChangeArrowheads="1"/>
          </p:cNvSpPr>
          <p:nvPr/>
        </p:nvSpPr>
        <p:spPr bwMode="auto">
          <a:xfrm>
            <a:off x="197551" y="4241588"/>
            <a:ext cx="875046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Go to university home </a:t>
            </a:r>
            <a:r>
              <a:rPr lang="en-US" dirty="0" smtClean="0"/>
              <a:t>page: scroll down to bottom and select Students-</a:t>
            </a:r>
            <a:r>
              <a:rPr lang="en-US" dirty="0" err="1" smtClean="0"/>
              <a:t>uoZone</a:t>
            </a:r>
            <a:endParaRPr lang="en-US" b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On the Students page, select </a:t>
            </a:r>
            <a:r>
              <a:rPr lang="en-US" b="1" dirty="0" smtClean="0"/>
              <a:t>Login to Blackboard Learn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 smtClean="0"/>
              <a:t>Scroll down &amp; enter </a:t>
            </a:r>
            <a:r>
              <a:rPr lang="en-US" dirty="0"/>
              <a:t>your </a:t>
            </a:r>
            <a:r>
              <a:rPr lang="en-US" dirty="0" smtClean="0"/>
              <a:t>username (</a:t>
            </a:r>
            <a:r>
              <a:rPr lang="en-US" b="1" dirty="0" smtClean="0"/>
              <a:t>student number</a:t>
            </a:r>
            <a:r>
              <a:rPr lang="en-US" dirty="0" smtClean="0"/>
              <a:t>) </a:t>
            </a:r>
            <a:r>
              <a:rPr lang="en-US" dirty="0"/>
              <a:t>and </a:t>
            </a:r>
            <a:r>
              <a:rPr lang="en-US" dirty="0" smtClean="0"/>
              <a:t> your </a:t>
            </a:r>
            <a:r>
              <a:rPr lang="en-US" b="1" dirty="0" err="1" smtClean="0"/>
              <a:t>uoZone</a:t>
            </a:r>
            <a:r>
              <a:rPr lang="en-US" b="1" dirty="0" smtClean="0"/>
              <a:t> password</a:t>
            </a:r>
            <a:endParaRPr lang="en-US" b="1" i="1" dirty="0"/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Click </a:t>
            </a:r>
            <a:r>
              <a:rPr lang="en-US" dirty="0" smtClean="0"/>
              <a:t>“</a:t>
            </a:r>
            <a:r>
              <a:rPr lang="en-US" b="1" dirty="0" smtClean="0"/>
              <a:t>Login</a:t>
            </a:r>
            <a:r>
              <a:rPr lang="en-US" dirty="0" smtClean="0"/>
              <a:t>” </a:t>
            </a:r>
            <a:r>
              <a:rPr lang="en-US" dirty="0"/>
              <a:t>and this will bring you to a list of courses for which you have online access.</a:t>
            </a:r>
          </a:p>
          <a:p>
            <a:pPr marL="457200" indent="-457200" algn="l">
              <a:lnSpc>
                <a:spcPct val="70000"/>
              </a:lnSpc>
              <a:spcBef>
                <a:spcPct val="50000"/>
              </a:spcBef>
              <a:buFontTx/>
              <a:buAutoNum type="arabicPeriod"/>
            </a:pPr>
            <a:r>
              <a:rPr lang="en-US" dirty="0"/>
              <a:t>Select </a:t>
            </a:r>
            <a:r>
              <a:rPr lang="en-US" b="1" dirty="0"/>
              <a:t>ANP1105B</a:t>
            </a:r>
            <a:r>
              <a:rPr lang="en-US" dirty="0"/>
              <a:t>.</a:t>
            </a:r>
          </a:p>
        </p:txBody>
      </p:sp>
      <p:sp>
        <p:nvSpPr>
          <p:cNvPr id="139272" name="Text Box 8"/>
          <p:cNvSpPr txBox="1">
            <a:spLocks noChangeArrowheads="1"/>
          </p:cNvSpPr>
          <p:nvPr/>
        </p:nvSpPr>
        <p:spPr bwMode="auto">
          <a:xfrm>
            <a:off x="6114665" y="1171146"/>
            <a:ext cx="255428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ANP 1105B COURSE WEB SITE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1.2	Cells: summarize the major organelles and structures found in cells  (pp.83-96)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latin typeface="Arial Narrow" pitchFamily="34" charset="0"/>
              </a:rPr>
              <a:t>Figures from Human Anatomy &amp; Physiology, 9th edition, by Elaine Marieb &amp; Katja Hoehn  © 2012 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3959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define: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atom: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molecule: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organelle: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5 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cell: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tissue:</a:t>
            </a:r>
            <a:r>
              <a:rPr lang="en-US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>
                <a:sym typeface="CommonBullets" pitchFamily="34" charset="2"/>
              </a:rPr>
              <a:t>   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>
                <a:sym typeface="CommonBullets" pitchFamily="34" charset="2"/>
              </a:rPr>
              <a:t>   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>
                <a:sym typeface="CommonBullets" pitchFamily="34" charset="2"/>
              </a:rPr>
              <a:t>  structure composed of at least 2 (but usu 4) tissue types that performs a specific function for the body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organs that work closely with one another to accomplish 	a common purpose;  eg:  </a:t>
            </a:r>
            <a:r>
              <a:rPr lang="en-US" u="sng">
                <a:sym typeface="CommonBullets" pitchFamily="34" charset="2"/>
              </a:rPr>
              <a:t>				</a:t>
            </a:r>
            <a:endParaRPr lang="en-US">
              <a:sym typeface="CommonBullets" pitchFamily="34" charset="2"/>
            </a:endParaRP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 dirty="0">
                <a:solidFill>
                  <a:schemeClr val="accent2"/>
                </a:solidFill>
              </a:rPr>
              <a:t>1.2  Summarize the organelles and structures found in body cells (Chapter 3:  pp. </a:t>
            </a:r>
            <a:r>
              <a:rPr lang="en-US" b="1" i="1" u="sng" dirty="0" smtClean="0">
                <a:solidFill>
                  <a:schemeClr val="accent2"/>
                </a:solidFill>
              </a:rPr>
              <a:t>83-96)</a:t>
            </a:r>
            <a:endParaRPr lang="en-US" b="1" i="1" u="sng" dirty="0">
              <a:solidFill>
                <a:schemeClr val="accent2"/>
              </a:solidFill>
            </a:endParaRP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210065" y="1115112"/>
            <a:ext cx="5572897" cy="4811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2769114" y="6133542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5979340" y="892089"/>
            <a:ext cx="279876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We will review (you have already learned it in high school!) this content in class using </a:t>
            </a:r>
            <a:r>
              <a:rPr lang="en-US" dirty="0" smtClean="0"/>
              <a:t>a video and a </a:t>
            </a:r>
            <a:r>
              <a:rPr lang="en-US" dirty="0"/>
              <a:t>Jeopardy game.  To fill in the gaps, read pp. 83-96 in your textbook.</a:t>
            </a:r>
          </a:p>
        </p:txBody>
      </p:sp>
      <p:pic>
        <p:nvPicPr>
          <p:cNvPr id="16385" name="Picture 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24812" t="26249" r="26525" b="20190"/>
          <a:stretch>
            <a:fillRect/>
          </a:stretch>
        </p:blipFill>
        <p:spPr bwMode="auto">
          <a:xfrm>
            <a:off x="6030517" y="3830594"/>
            <a:ext cx="2643926" cy="2051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1" b="2888"/>
          <a:stretch/>
        </p:blipFill>
        <p:spPr>
          <a:xfrm>
            <a:off x="5424616" y="50820"/>
            <a:ext cx="3528541" cy="6768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6900" y="2019300"/>
            <a:ext cx="3810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>
                <a:solidFill>
                  <a:srgbClr val="3333CC"/>
                </a:solidFill>
              </a:rPr>
              <a:t>Cells are the basic unit of life.  </a:t>
            </a:r>
          </a:p>
          <a:p>
            <a:pPr algn="l"/>
            <a:endParaRPr lang="en-CA" dirty="0"/>
          </a:p>
          <a:p>
            <a:pPr algn="l"/>
            <a:r>
              <a:rPr lang="en-CA" dirty="0" smtClean="0"/>
              <a:t>They come in many different shapes and sizes (see Fig. 3.1), but each type of cell contains everything it needs to function as part of a living human being.  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4167933" y="60833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995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1"/>
          <a:stretch/>
        </p:blipFill>
        <p:spPr>
          <a:xfrm>
            <a:off x="3182620" y="125476"/>
            <a:ext cx="5918186" cy="4446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4300" y="239776"/>
            <a:ext cx="306832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nucleus</a:t>
            </a:r>
            <a:r>
              <a:rPr lang="en-CA" dirty="0" smtClean="0"/>
              <a:t> is the </a:t>
            </a:r>
            <a:r>
              <a:rPr lang="en-CA" b="1" dirty="0" smtClean="0">
                <a:solidFill>
                  <a:srgbClr val="3333CC"/>
                </a:solidFill>
              </a:rPr>
              <a:t>control centre </a:t>
            </a:r>
            <a:r>
              <a:rPr lang="en-CA" dirty="0" smtClean="0"/>
              <a:t>of the cell.  It contains the genetic inheritance for that cell in the form of instructions for all possible proteins the cell can make</a:t>
            </a:r>
            <a:r>
              <a:rPr lang="en-CA" b="1" dirty="0" smtClean="0">
                <a:solidFill>
                  <a:srgbClr val="3333CC"/>
                </a:solidFill>
              </a:rPr>
              <a:t>.</a:t>
            </a:r>
          </a:p>
          <a:p>
            <a:pPr algn="l"/>
            <a:r>
              <a:rPr lang="en-CA" b="1" dirty="0" smtClean="0">
                <a:solidFill>
                  <a:srgbClr val="3333CC"/>
                </a:solidFill>
              </a:rPr>
              <a:t>The cytoplasm </a:t>
            </a:r>
            <a:r>
              <a:rPr lang="en-CA" dirty="0" smtClean="0"/>
              <a:t>fills the space between the nucleus and the plasma membrane.  </a:t>
            </a:r>
            <a:r>
              <a:rPr lang="en-CA" b="1" dirty="0" smtClean="0">
                <a:solidFill>
                  <a:srgbClr val="3333CC"/>
                </a:solidFill>
              </a:rPr>
              <a:t>Organelles</a:t>
            </a:r>
            <a:r>
              <a:rPr lang="en-CA" dirty="0" smtClean="0"/>
              <a:t> are part of the cytoplasm.</a:t>
            </a:r>
            <a:endParaRPr lang="en-CA" dirty="0"/>
          </a:p>
        </p:txBody>
      </p:sp>
      <p:sp>
        <p:nvSpPr>
          <p:cNvPr id="5" name="TextBox 4"/>
          <p:cNvSpPr txBox="1"/>
          <p:nvPr/>
        </p:nvSpPr>
        <p:spPr>
          <a:xfrm>
            <a:off x="7863633" y="3975100"/>
            <a:ext cx="10390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3.2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64591" y="4787900"/>
            <a:ext cx="897940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The </a:t>
            </a:r>
            <a:r>
              <a:rPr lang="en-CA" b="1" dirty="0" smtClean="0">
                <a:solidFill>
                  <a:srgbClr val="3333CC"/>
                </a:solidFill>
              </a:rPr>
              <a:t>plasma membrane </a:t>
            </a:r>
            <a:r>
              <a:rPr lang="en-CA" dirty="0" smtClean="0"/>
              <a:t>encloses the cell, separating the </a:t>
            </a:r>
            <a:r>
              <a:rPr lang="en-CA" b="1" dirty="0" smtClean="0">
                <a:solidFill>
                  <a:srgbClr val="3333CC"/>
                </a:solidFill>
              </a:rPr>
              <a:t>intracellular f</a:t>
            </a:r>
            <a:r>
              <a:rPr lang="en-CA" dirty="0" smtClean="0"/>
              <a:t>luid from the </a:t>
            </a:r>
            <a:r>
              <a:rPr lang="en-CA" b="1" dirty="0" smtClean="0">
                <a:solidFill>
                  <a:srgbClr val="3333CC"/>
                </a:solidFill>
              </a:rPr>
              <a:t>extracellular fluid</a:t>
            </a:r>
            <a:r>
              <a:rPr lang="en-CA" dirty="0" smtClean="0"/>
              <a:t>.  We will explore the structure of the plasma membrane a little later.  The plasma membrane is </a:t>
            </a:r>
            <a:r>
              <a:rPr lang="en-CA" b="1" dirty="0" smtClean="0">
                <a:solidFill>
                  <a:srgbClr val="3333CC"/>
                </a:solidFill>
              </a:rPr>
              <a:t>semi-permeable </a:t>
            </a:r>
            <a:r>
              <a:rPr lang="en-CA" dirty="0" smtClean="0"/>
              <a:t>(</a:t>
            </a:r>
            <a:r>
              <a:rPr lang="en-CA" b="1" dirty="0" smtClean="0">
                <a:solidFill>
                  <a:srgbClr val="3333CC"/>
                </a:solidFill>
              </a:rPr>
              <a:t>selectively permeable</a:t>
            </a:r>
            <a:r>
              <a:rPr lang="en-CA" dirty="0" smtClean="0"/>
              <a:t>).  This means it can allow some substances to cross while restricting the movement of others.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9818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292" y="818978"/>
            <a:ext cx="83693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b="1" i="1" u="sng" dirty="0" smtClean="0">
                <a:solidFill>
                  <a:srgbClr val="3333CC"/>
                </a:solidFill>
              </a:rPr>
              <a:t>The cytoplasm consists of three components:</a:t>
            </a:r>
          </a:p>
          <a:p>
            <a:pPr algn="l"/>
            <a:endParaRPr lang="en-CA" b="1" i="1" u="sng" dirty="0" smtClean="0">
              <a:solidFill>
                <a:srgbClr val="3333CC"/>
              </a:solidFill>
            </a:endParaRPr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Cytosol</a:t>
            </a:r>
            <a:r>
              <a:rPr lang="en-CA" dirty="0" smtClean="0"/>
              <a:t>:  a viscous fluid in which the other components are suspended; consists of water plus proteins, salts, sugars, other solutes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Organelles:</a:t>
            </a:r>
            <a:r>
              <a:rPr lang="en-CA" dirty="0" smtClean="0"/>
              <a:t>  structures that carry out the metabolic activities of the cell such as protein synthesis, ATP production, digestion - we shall explore these next</a:t>
            </a:r>
          </a:p>
          <a:p>
            <a:pPr marL="457200" indent="-457200" algn="l">
              <a:buFont typeface="+mj-lt"/>
              <a:buAutoNum type="arabicPeriod"/>
            </a:pPr>
            <a:endParaRPr lang="en-CA" dirty="0" smtClean="0"/>
          </a:p>
          <a:p>
            <a:pPr marL="457200" indent="-457200" algn="l">
              <a:buFont typeface="+mj-lt"/>
              <a:buAutoNum type="arabicPeriod"/>
            </a:pPr>
            <a:r>
              <a:rPr lang="en-CA" b="1" dirty="0" smtClean="0">
                <a:solidFill>
                  <a:srgbClr val="3333CC"/>
                </a:solidFill>
              </a:rPr>
              <a:t>Inclusions:</a:t>
            </a:r>
            <a:r>
              <a:rPr lang="en-CA" dirty="0" smtClean="0"/>
              <a:t>  cell-type dependent – include substances that may be storage forms of important molecules or have other functions within the cell; examples include: glycogen granules (found in liver and muscle cells), lipid droplets (especially in fat cells), pigment granules (in skin cells)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2701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190500"/>
            <a:ext cx="8521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3399"/>
                </a:solidFill>
              </a:rPr>
              <a:t>ORGANELLES</a:t>
            </a:r>
          </a:p>
          <a:p>
            <a:pPr algn="l"/>
            <a:r>
              <a:rPr lang="en-CA" i="1" dirty="0" smtClean="0"/>
              <a:t>For each of the 6 organelles listed below, find a picture of their structure in chapter 3 and briefly indicate their function in 8 words or less</a:t>
            </a:r>
            <a:endParaRPr lang="en-CA" i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2900" y="1651000"/>
          <a:ext cx="8420100" cy="4297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09900"/>
                <a:gridCol w="1752600"/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Organelle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Figure No.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Function</a:t>
                      </a:r>
                      <a:endParaRPr lang="en-CA" sz="2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Mitochondrion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Endoplasmic reticulum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Golgi apparatus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Lysosome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Peroxisome 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27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" y="88900"/>
            <a:ext cx="8763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i="1" u="sng" dirty="0" smtClean="0">
                <a:solidFill>
                  <a:srgbClr val="003399"/>
                </a:solidFill>
              </a:rPr>
              <a:t>1.2.3:  Name and briefly describe the 3 types of cytoskeletal filaments.</a:t>
            </a:r>
          </a:p>
          <a:p>
            <a:pPr algn="l"/>
            <a:r>
              <a:rPr lang="en-CA" i="1" dirty="0" smtClean="0"/>
              <a:t>The cell’s cytoskeleton provides structural support, permits shape changes and allows movement. Identify each of the cytoskeletal filaments in the diagram below (Fig. 3.21) and assign a key role to each type of filament.</a:t>
            </a:r>
            <a:endParaRPr lang="en-CA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" t="20159" r="1388" b="13325"/>
          <a:stretch/>
        </p:blipFill>
        <p:spPr>
          <a:xfrm>
            <a:off x="241300" y="1421027"/>
            <a:ext cx="8382000" cy="33167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2100" y="4788595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 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6900" y="4813993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2500" y="4813993"/>
            <a:ext cx="2590800" cy="1631216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003399"/>
                </a:solidFill>
              </a:rPr>
              <a:t>Function:</a:t>
            </a: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 smtClean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  <a:p>
            <a:pPr algn="l"/>
            <a:endParaRPr lang="en-CA" b="1" dirty="0">
              <a:solidFill>
                <a:srgbClr val="00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48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5017" y="405413"/>
            <a:ext cx="8335108" cy="11430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Why does each cell need a nucleus?</a:t>
            </a:r>
            <a:endParaRPr lang="en-US" sz="3600" dirty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7" descr="03-02_CellStructur_3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7215" t="667" r="13116" b="10176"/>
          <a:stretch>
            <a:fillRect/>
          </a:stretch>
        </p:blipFill>
        <p:spPr bwMode="auto">
          <a:xfrm>
            <a:off x="2545749" y="1753621"/>
            <a:ext cx="4521200" cy="44338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501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281353" y="375137"/>
            <a:ext cx="7696200" cy="114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CA" b="1" u="sng" dirty="0" smtClean="0">
                <a:solidFill>
                  <a:srgbClr val="990099"/>
                </a:solidFill>
              </a:rPr>
              <a:t>THE </a:t>
            </a:r>
            <a:r>
              <a:rPr lang="en-CA" b="1" u="sng" dirty="0">
                <a:solidFill>
                  <a:srgbClr val="990099"/>
                </a:solidFill>
              </a:rPr>
              <a:t>NUCLEUS</a:t>
            </a:r>
            <a:r>
              <a:rPr lang="en-CA" b="1" u="sng" dirty="0" smtClean="0">
                <a:solidFill>
                  <a:srgbClr val="990099"/>
                </a:solidFill>
              </a:rPr>
              <a:t>: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endParaRPr lang="en-CA" sz="800" b="1" u="sng" dirty="0">
              <a:solidFill>
                <a:srgbClr val="990099"/>
              </a:solidFill>
            </a:endParaRP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b="1" dirty="0"/>
              <a:t> </a:t>
            </a:r>
            <a:r>
              <a:rPr lang="en-CA" dirty="0"/>
              <a:t>stores genes on chromosomes</a:t>
            </a:r>
          </a:p>
          <a:p>
            <a:pPr algn="l" eaLnBrk="0" hangingPunct="0">
              <a:lnSpc>
                <a:spcPct val="6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 organizes genes into chromosomes to allow cell division</a:t>
            </a:r>
            <a:endParaRPr lang="en-US" dirty="0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99425" y="1500552"/>
            <a:ext cx="777777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transports regulatory factors </a:t>
            </a:r>
            <a:r>
              <a:rPr lang="en-CA" dirty="0" smtClean="0"/>
              <a:t>&amp; </a:t>
            </a:r>
            <a:r>
              <a:rPr lang="en-CA" dirty="0"/>
              <a:t>gene products via pores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</a:t>
            </a:r>
            <a:r>
              <a:rPr lang="en-CA" dirty="0" smtClean="0"/>
              <a:t>messenger RNA (mRNA) </a:t>
            </a:r>
            <a:endParaRPr lang="en-CA" dirty="0"/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produces ribosomes </a:t>
            </a: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organizes the uncoiling of DNA to replicate and decode genes – </a:t>
            </a:r>
            <a:r>
              <a:rPr lang="en-CA" i="1" dirty="0" smtClean="0">
                <a:solidFill>
                  <a:srgbClr val="990099"/>
                </a:solidFill>
              </a:rPr>
              <a:t>this process is highly </a:t>
            </a:r>
            <a:r>
              <a:rPr lang="en-CA" i="1" dirty="0">
                <a:solidFill>
                  <a:srgbClr val="990099"/>
                </a:solidFill>
              </a:rPr>
              <a:t>regulated!!</a:t>
            </a:r>
            <a:endParaRPr lang="en-CA" dirty="0">
              <a:solidFill>
                <a:srgbClr val="990099"/>
              </a:solidFill>
            </a:endParaRPr>
          </a:p>
          <a:p>
            <a:pPr marL="288925" indent="-288925" algn="l" eaLnBrk="0" hangingPunct="0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Ø"/>
            </a:pPr>
            <a:r>
              <a:rPr lang="en-CA" dirty="0"/>
              <a:t>DNA repair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05354" y="4232031"/>
            <a:ext cx="65180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990099"/>
                </a:solidFill>
              </a:rPr>
              <a:t>Remember:  </a:t>
            </a:r>
            <a:r>
              <a:rPr lang="en-US" dirty="0" smtClean="0"/>
              <a:t>Each nucleus contains a complete set of genes but a given cell type uses just a </a:t>
            </a:r>
            <a:r>
              <a:rPr lang="en-US" i="1" dirty="0" smtClean="0">
                <a:solidFill>
                  <a:srgbClr val="990099"/>
                </a:solidFill>
              </a:rPr>
              <a:t>subset</a:t>
            </a:r>
            <a:r>
              <a:rPr lang="en-US" dirty="0" smtClean="0"/>
              <a:t> of that information – so that needs to be </a:t>
            </a:r>
            <a:r>
              <a:rPr lang="en-US" i="1" dirty="0" smtClean="0">
                <a:solidFill>
                  <a:srgbClr val="990099"/>
                </a:solidFill>
              </a:rPr>
              <a:t>regulated</a:t>
            </a:r>
            <a:r>
              <a:rPr lang="en-US" dirty="0" smtClean="0"/>
              <a:t> . .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4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" b="2445"/>
          <a:stretch/>
        </p:blipFill>
        <p:spPr>
          <a:xfrm>
            <a:off x="1546736" y="837296"/>
            <a:ext cx="7597264" cy="56129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793" y="160638"/>
            <a:ext cx="377087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dirty="0" smtClean="0"/>
              <a:t>DNA codes for polypeptides.  The types of proteins a cell produces determines what kind of cell it is and what it is able to do.  </a:t>
            </a:r>
            <a:endParaRPr lang="en-CA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6170535" y="6289589"/>
            <a:ext cx="1181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Fig. 3.34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9546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3"/>
          <a:stretch/>
        </p:blipFill>
        <p:spPr>
          <a:xfrm>
            <a:off x="323418" y="1329258"/>
            <a:ext cx="8546592" cy="4985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84908" y="6292515"/>
            <a:ext cx="1285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Fig. 3.29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323418" y="259492"/>
            <a:ext cx="7846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dirty="0" smtClean="0"/>
              <a:t>DNA replication must be carried out VERY carefully so as to minimize the introduction of genetic errors.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24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00016949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3132" y="1292225"/>
            <a:ext cx="3740150" cy="3395663"/>
          </a:xfrm>
          <a:noFill/>
          <a:ln/>
        </p:spPr>
      </p:pic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49225"/>
            <a:ext cx="7772400" cy="1143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What is chromatin?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434232" y="4778235"/>
            <a:ext cx="3829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dirty="0">
                <a:hlinkClick r:id="rId4"/>
              </a:rPr>
              <a:t>http://www.lifesci.sussex.ac.uk/home/Julian_Thorpe/nucleus.htm</a:t>
            </a:r>
            <a:r>
              <a:rPr lang="en-US" sz="1000" dirty="0"/>
              <a:t> 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4525702" y="1893184"/>
            <a:ext cx="440547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400" dirty="0" smtClean="0"/>
              <a:t>Chromatin is defined as DNA </a:t>
            </a:r>
            <a:r>
              <a:rPr lang="en-CA" sz="2400" dirty="0"/>
              <a:t>+ associated proteins (histones &amp; </a:t>
            </a:r>
            <a:r>
              <a:rPr lang="en-CA" sz="2400" dirty="0" err="1"/>
              <a:t>nonhistones</a:t>
            </a:r>
            <a:r>
              <a:rPr lang="en-CA" sz="2400" dirty="0" smtClean="0"/>
              <a:t>).</a:t>
            </a:r>
          </a:p>
          <a:p>
            <a:pPr algn="ctr"/>
            <a:endParaRPr lang="en-CA" sz="2400" dirty="0" smtClean="0"/>
          </a:p>
          <a:p>
            <a:pPr algn="ctr"/>
            <a:r>
              <a:rPr lang="en-CA" sz="2400" dirty="0" smtClean="0"/>
              <a:t>These proteins are critical to package the DNA into the nucleus in such a way that specific genes can be found and made available to direct protein synthesis and so that the DNA strands do not become tangled or broken.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3419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33632" y="111209"/>
            <a:ext cx="8229600" cy="80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From nucleus to cytoplasm: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601260" y="895866"/>
            <a:ext cx="8229600" cy="2823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/>
            <a:r>
              <a:rPr lang="en-US" altLang="en-US" sz="2200" dirty="0"/>
              <a:t>mRNA – to bring instructions for protein synthesis out to the ribosomes</a:t>
            </a:r>
          </a:p>
          <a:p>
            <a:pPr algn="l"/>
            <a:r>
              <a:rPr lang="en-US" altLang="en-US" sz="2200" dirty="0" smtClean="0"/>
              <a:t>Ribosomal </a:t>
            </a:r>
            <a:r>
              <a:rPr lang="en-US" altLang="en-US" sz="2200" dirty="0"/>
              <a:t>subunits – ribosomes are made in the nucleus but work in the cytoplasm</a:t>
            </a:r>
          </a:p>
          <a:p>
            <a:pPr algn="l"/>
            <a:r>
              <a:rPr lang="en-US" altLang="en-US" sz="2200" dirty="0"/>
              <a:t>Interestingly, nuclear pores do not allow assembled ribosomes back into the </a:t>
            </a:r>
            <a:r>
              <a:rPr lang="en-US" altLang="en-US" sz="2200" dirty="0" smtClean="0"/>
              <a:t>nucleus</a:t>
            </a:r>
          </a:p>
          <a:p>
            <a:pPr algn="l"/>
            <a:r>
              <a:rPr lang="en-US" altLang="en-US" sz="2200" dirty="0" err="1" smtClean="0"/>
              <a:t>tRNA</a:t>
            </a:r>
            <a:r>
              <a:rPr lang="en-US" altLang="en-US" sz="2200" dirty="0" smtClean="0"/>
              <a:t> molecules bring amino acids, one by one</a:t>
            </a:r>
            <a:endParaRPr lang="en-US" altLang="en-US" sz="2200" dirty="0"/>
          </a:p>
        </p:txBody>
      </p:sp>
      <p:pic>
        <p:nvPicPr>
          <p:cNvPr id="4" name="Picture 10" descr="ha5lf0335_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25417" t="43896" b="5000"/>
          <a:stretch>
            <a:fillRect/>
          </a:stretch>
        </p:blipFill>
        <p:spPr>
          <a:xfrm>
            <a:off x="1330142" y="3731741"/>
            <a:ext cx="6771837" cy="2839215"/>
          </a:xfrm>
          <a:prstGeom prst="rect">
            <a:avLst/>
          </a:prstGeom>
          <a:noFill/>
          <a:ln/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945621" y="4097123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3399"/>
                </a:solidFill>
                <a:latin typeface="Verdana" pitchFamily="34" charset="0"/>
              </a:rPr>
              <a:t>mRNA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296679" y="5131866"/>
            <a:ext cx="1033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b="1" dirty="0" err="1">
                <a:solidFill>
                  <a:srgbClr val="CC6600"/>
                </a:solidFill>
                <a:latin typeface="Verdana" pitchFamily="34" charset="0"/>
              </a:rPr>
              <a:t>t</a:t>
            </a:r>
            <a:r>
              <a:rPr lang="en-US" sz="1800" b="1" dirty="0" err="1" smtClean="0">
                <a:solidFill>
                  <a:srgbClr val="CC6600"/>
                </a:solidFill>
                <a:latin typeface="Verdana" pitchFamily="34" charset="0"/>
              </a:rPr>
              <a:t>RNA</a:t>
            </a:r>
            <a:endParaRPr lang="en-US" sz="1800" b="1" dirty="0">
              <a:solidFill>
                <a:srgbClr val="CC66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3852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172" y="115328"/>
            <a:ext cx="6382265" cy="724930"/>
          </a:xfrm>
        </p:spPr>
        <p:txBody>
          <a:bodyPr/>
          <a:lstStyle/>
          <a:p>
            <a:pPr algn="l"/>
            <a:r>
              <a:rPr lang="en-US" altLang="en-US" sz="36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From cytoplasm to nucleus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238" y="951471"/>
            <a:ext cx="5715000" cy="3150972"/>
          </a:xfrm>
        </p:spPr>
        <p:txBody>
          <a:bodyPr/>
          <a:lstStyle/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Proteins for the construction of ribosomes:  Ribosomes are composed of various ribosomal RNAs and proteins.  The RNAs are made in the nucleus but proteins are made in the </a:t>
            </a:r>
            <a:r>
              <a:rPr lang="en-US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cytoplasm</a:t>
            </a:r>
          </a:p>
          <a:p>
            <a:pPr marL="0" indent="0">
              <a:buNone/>
            </a:pPr>
            <a:endParaRPr lang="en-US" altLang="en-US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Other regulatory and structural nuclear proteins:  e.g. histones that are involved in packaging DNA within the nucleus</a:t>
            </a:r>
          </a:p>
        </p:txBody>
      </p:sp>
      <p:pic>
        <p:nvPicPr>
          <p:cNvPr id="4" name="Picture 5" descr="slide09_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1244" y="2885270"/>
            <a:ext cx="2918170" cy="373795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13603" y="5770605"/>
            <a:ext cx="50662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b="1" dirty="0" smtClean="0">
                <a:solidFill>
                  <a:srgbClr val="A50021"/>
                </a:solidFill>
              </a:rPr>
              <a:t>Pores</a:t>
            </a:r>
            <a:r>
              <a:rPr lang="en-CA" dirty="0" smtClean="0">
                <a:solidFill>
                  <a:srgbClr val="A50021"/>
                </a:solidFill>
              </a:rPr>
              <a:t> </a:t>
            </a:r>
            <a:r>
              <a:rPr lang="en-CA" dirty="0" smtClean="0"/>
              <a:t>allow trafficking of macromolecules between the nucleus and the cytoplasm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062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0" name="Rectangle 8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>
              <a:lnSpc>
                <a:spcPct val="85000"/>
              </a:lnSpc>
            </a:pPr>
            <a:r>
              <a:rPr lang="en-US" alt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The Nucleolus is the Site of Ribosome Synthesis</a:t>
            </a:r>
          </a:p>
        </p:txBody>
      </p:sp>
      <p:sp>
        <p:nvSpPr>
          <p:cNvPr id="23565" name="Text Box 13" descr="Pink tissue paper"/>
          <p:cNvSpPr txBox="1">
            <a:spLocks noChangeArrowheads="1"/>
          </p:cNvSpPr>
          <p:nvPr/>
        </p:nvSpPr>
        <p:spPr bwMode="auto">
          <a:xfrm>
            <a:off x="0" y="6191250"/>
            <a:ext cx="4081463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99003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</a:pPr>
            <a:r>
              <a:rPr lang="en-US" altLang="en-US" sz="1600" dirty="0">
                <a:solidFill>
                  <a:schemeClr val="tx2"/>
                </a:solidFill>
              </a:rPr>
              <a:t>Fig. 113: Electron micrograph of pancreatic </a:t>
            </a:r>
            <a:r>
              <a:rPr lang="en-US" altLang="en-US" sz="1600" dirty="0" err="1">
                <a:solidFill>
                  <a:schemeClr val="tx2"/>
                </a:solidFill>
              </a:rPr>
              <a:t>acinar</a:t>
            </a:r>
            <a:r>
              <a:rPr lang="en-US" altLang="en-US" sz="1600" dirty="0">
                <a:solidFill>
                  <a:schemeClr val="tx2"/>
                </a:solidFill>
              </a:rPr>
              <a:t> cell (Fawcett, 1981)</a:t>
            </a:r>
            <a:endParaRPr lang="en-CA" altLang="en-US" sz="1600" dirty="0">
              <a:solidFill>
                <a:schemeClr val="tx2"/>
              </a:solidFill>
            </a:endParaRPr>
          </a:p>
        </p:txBody>
      </p:sp>
      <p:grpSp>
        <p:nvGrpSpPr>
          <p:cNvPr id="23579" name="Group 27"/>
          <p:cNvGrpSpPr>
            <a:grpSpLocks/>
          </p:cNvGrpSpPr>
          <p:nvPr/>
        </p:nvGrpSpPr>
        <p:grpSpPr bwMode="auto">
          <a:xfrm>
            <a:off x="66675" y="1482725"/>
            <a:ext cx="3697288" cy="4573588"/>
            <a:chOff x="122" y="953"/>
            <a:chExt cx="2329" cy="2881"/>
          </a:xfrm>
        </p:grpSpPr>
        <p:pic>
          <p:nvPicPr>
            <p:cNvPr id="23563" name="Picture 11" descr="slide14_01"/>
            <p:cNvPicPr>
              <a:picLocks noChangeAspect="1" noChangeArrowheads="1"/>
            </p:cNvPicPr>
            <p:nvPr/>
          </p:nvPicPr>
          <p:blipFill>
            <a:blip r:embed="rId3">
              <a:lum bright="-6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4" t="6255" r="873" b="11580"/>
            <a:stretch>
              <a:fillRect/>
            </a:stretch>
          </p:blipFill>
          <p:spPr bwMode="auto">
            <a:xfrm>
              <a:off x="122" y="953"/>
              <a:ext cx="2329" cy="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574" name="Rectangle 22" descr="Granite"/>
            <p:cNvSpPr>
              <a:spLocks noChangeArrowheads="1"/>
            </p:cNvSpPr>
            <p:nvPr/>
          </p:nvSpPr>
          <p:spPr bwMode="auto">
            <a:xfrm>
              <a:off x="1391" y="2095"/>
              <a:ext cx="288" cy="60"/>
            </a:xfrm>
            <a:prstGeom prst="rect">
              <a:avLst/>
            </a:prstGeom>
            <a:blipFill dpi="0" rotWithShape="1">
              <a:blip r:embed="rId4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3575" name="Group 23"/>
          <p:cNvGrpSpPr>
            <a:grpSpLocks/>
          </p:cNvGrpSpPr>
          <p:nvPr/>
        </p:nvGrpSpPr>
        <p:grpSpPr bwMode="auto">
          <a:xfrm>
            <a:off x="1638300" y="2703513"/>
            <a:ext cx="1768475" cy="1544637"/>
            <a:chOff x="1132" y="1817"/>
            <a:chExt cx="1013" cy="924"/>
          </a:xfrm>
        </p:grpSpPr>
        <p:sp>
          <p:nvSpPr>
            <p:cNvPr id="23576" name="Freeform 24"/>
            <p:cNvSpPr>
              <a:spLocks/>
            </p:cNvSpPr>
            <p:nvPr/>
          </p:nvSpPr>
          <p:spPr bwMode="auto">
            <a:xfrm>
              <a:off x="1132" y="1817"/>
              <a:ext cx="1013" cy="924"/>
            </a:xfrm>
            <a:custGeom>
              <a:avLst/>
              <a:gdLst>
                <a:gd name="T0" fmla="*/ 368 w 1013"/>
                <a:gd name="T1" fmla="*/ 20 h 924"/>
                <a:gd name="T2" fmla="*/ 119 w 1013"/>
                <a:gd name="T3" fmla="*/ 229 h 924"/>
                <a:gd name="T4" fmla="*/ 70 w 1013"/>
                <a:gd name="T5" fmla="*/ 328 h 924"/>
                <a:gd name="T6" fmla="*/ 30 w 1013"/>
                <a:gd name="T7" fmla="*/ 417 h 924"/>
                <a:gd name="T8" fmla="*/ 0 w 1013"/>
                <a:gd name="T9" fmla="*/ 616 h 924"/>
                <a:gd name="T10" fmla="*/ 10 w 1013"/>
                <a:gd name="T11" fmla="*/ 765 h 924"/>
                <a:gd name="T12" fmla="*/ 229 w 1013"/>
                <a:gd name="T13" fmla="*/ 924 h 924"/>
                <a:gd name="T14" fmla="*/ 447 w 1013"/>
                <a:gd name="T15" fmla="*/ 914 h 924"/>
                <a:gd name="T16" fmla="*/ 705 w 1013"/>
                <a:gd name="T17" fmla="*/ 805 h 924"/>
                <a:gd name="T18" fmla="*/ 735 w 1013"/>
                <a:gd name="T19" fmla="*/ 775 h 924"/>
                <a:gd name="T20" fmla="*/ 795 w 1013"/>
                <a:gd name="T21" fmla="*/ 755 h 924"/>
                <a:gd name="T22" fmla="*/ 894 w 1013"/>
                <a:gd name="T23" fmla="*/ 696 h 924"/>
                <a:gd name="T24" fmla="*/ 944 w 1013"/>
                <a:gd name="T25" fmla="*/ 636 h 924"/>
                <a:gd name="T26" fmla="*/ 954 w 1013"/>
                <a:gd name="T27" fmla="*/ 606 h 924"/>
                <a:gd name="T28" fmla="*/ 1013 w 1013"/>
                <a:gd name="T29" fmla="*/ 457 h 924"/>
                <a:gd name="T30" fmla="*/ 1003 w 1013"/>
                <a:gd name="T31" fmla="*/ 288 h 924"/>
                <a:gd name="T32" fmla="*/ 924 w 1013"/>
                <a:gd name="T33" fmla="*/ 219 h 924"/>
                <a:gd name="T34" fmla="*/ 765 w 1013"/>
                <a:gd name="T35" fmla="*/ 90 h 924"/>
                <a:gd name="T36" fmla="*/ 646 w 1013"/>
                <a:gd name="T37" fmla="*/ 20 h 924"/>
                <a:gd name="T38" fmla="*/ 566 w 1013"/>
                <a:gd name="T39" fmla="*/ 0 h 924"/>
                <a:gd name="T40" fmla="*/ 387 w 1013"/>
                <a:gd name="T41" fmla="*/ 10 h 924"/>
                <a:gd name="T42" fmla="*/ 358 w 1013"/>
                <a:gd name="T43" fmla="*/ 30 h 924"/>
                <a:gd name="T44" fmla="*/ 368 w 1013"/>
                <a:gd name="T45" fmla="*/ 2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3" h="924">
                  <a:moveTo>
                    <a:pt x="368" y="20"/>
                  </a:moveTo>
                  <a:cubicBezTo>
                    <a:pt x="294" y="45"/>
                    <a:pt x="145" y="150"/>
                    <a:pt x="119" y="229"/>
                  </a:cubicBezTo>
                  <a:cubicBezTo>
                    <a:pt x="107" y="265"/>
                    <a:pt x="84" y="292"/>
                    <a:pt x="70" y="328"/>
                  </a:cubicBezTo>
                  <a:cubicBezTo>
                    <a:pt x="35" y="416"/>
                    <a:pt x="68" y="362"/>
                    <a:pt x="30" y="417"/>
                  </a:cubicBezTo>
                  <a:cubicBezTo>
                    <a:pt x="14" y="483"/>
                    <a:pt x="8" y="549"/>
                    <a:pt x="0" y="616"/>
                  </a:cubicBezTo>
                  <a:cubicBezTo>
                    <a:pt x="3" y="666"/>
                    <a:pt x="4" y="716"/>
                    <a:pt x="10" y="765"/>
                  </a:cubicBezTo>
                  <a:cubicBezTo>
                    <a:pt x="22" y="873"/>
                    <a:pt x="147" y="897"/>
                    <a:pt x="229" y="924"/>
                  </a:cubicBezTo>
                  <a:cubicBezTo>
                    <a:pt x="302" y="921"/>
                    <a:pt x="374" y="920"/>
                    <a:pt x="447" y="914"/>
                  </a:cubicBezTo>
                  <a:cubicBezTo>
                    <a:pt x="543" y="906"/>
                    <a:pt x="618" y="834"/>
                    <a:pt x="705" y="805"/>
                  </a:cubicBezTo>
                  <a:cubicBezTo>
                    <a:pt x="715" y="795"/>
                    <a:pt x="723" y="782"/>
                    <a:pt x="735" y="775"/>
                  </a:cubicBezTo>
                  <a:cubicBezTo>
                    <a:pt x="753" y="765"/>
                    <a:pt x="795" y="755"/>
                    <a:pt x="795" y="755"/>
                  </a:cubicBezTo>
                  <a:cubicBezTo>
                    <a:pt x="829" y="732"/>
                    <a:pt x="860" y="720"/>
                    <a:pt x="894" y="696"/>
                  </a:cubicBezTo>
                  <a:cubicBezTo>
                    <a:pt x="908" y="674"/>
                    <a:pt x="930" y="658"/>
                    <a:pt x="944" y="636"/>
                  </a:cubicBezTo>
                  <a:cubicBezTo>
                    <a:pt x="950" y="627"/>
                    <a:pt x="949" y="615"/>
                    <a:pt x="954" y="606"/>
                  </a:cubicBezTo>
                  <a:cubicBezTo>
                    <a:pt x="980" y="553"/>
                    <a:pt x="1001" y="517"/>
                    <a:pt x="1013" y="457"/>
                  </a:cubicBezTo>
                  <a:cubicBezTo>
                    <a:pt x="1010" y="401"/>
                    <a:pt x="1011" y="344"/>
                    <a:pt x="1003" y="288"/>
                  </a:cubicBezTo>
                  <a:cubicBezTo>
                    <a:pt x="999" y="259"/>
                    <a:pt x="934" y="226"/>
                    <a:pt x="924" y="219"/>
                  </a:cubicBezTo>
                  <a:cubicBezTo>
                    <a:pt x="869" y="181"/>
                    <a:pt x="824" y="123"/>
                    <a:pt x="765" y="90"/>
                  </a:cubicBezTo>
                  <a:cubicBezTo>
                    <a:pt x="725" y="67"/>
                    <a:pt x="691" y="31"/>
                    <a:pt x="646" y="20"/>
                  </a:cubicBezTo>
                  <a:cubicBezTo>
                    <a:pt x="619" y="13"/>
                    <a:pt x="566" y="0"/>
                    <a:pt x="566" y="0"/>
                  </a:cubicBezTo>
                  <a:cubicBezTo>
                    <a:pt x="506" y="3"/>
                    <a:pt x="446" y="1"/>
                    <a:pt x="387" y="10"/>
                  </a:cubicBezTo>
                  <a:cubicBezTo>
                    <a:pt x="375" y="12"/>
                    <a:pt x="368" y="25"/>
                    <a:pt x="358" y="30"/>
                  </a:cubicBezTo>
                  <a:cubicBezTo>
                    <a:pt x="354" y="32"/>
                    <a:pt x="365" y="23"/>
                    <a:pt x="368" y="20"/>
                  </a:cubicBezTo>
                  <a:close/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3577" name="Text Box 25"/>
            <p:cNvSpPr txBox="1">
              <a:spLocks noChangeArrowheads="1"/>
            </p:cNvSpPr>
            <p:nvPr/>
          </p:nvSpPr>
          <p:spPr bwMode="auto">
            <a:xfrm>
              <a:off x="1241" y="2106"/>
              <a:ext cx="655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1400" b="1" dirty="0">
                  <a:solidFill>
                    <a:srgbClr val="FFFF00"/>
                  </a:solidFill>
                </a:rPr>
                <a:t>Nucleolus</a:t>
              </a:r>
            </a:p>
          </p:txBody>
        </p:sp>
      </p:grp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081463" y="1596564"/>
            <a:ext cx="467782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indent="3460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5080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000" dirty="0"/>
              <a:t>The nucleolus is an area rich in DNA, newly transcribed ribosomal RNAs (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) and ribosomal proteins.  The nucleolus is not a membrane-bound region of the nucleus; rather it forms as those areas of DNA that contain genes coding for </a:t>
            </a:r>
            <a:r>
              <a:rPr lang="en-US" altLang="en-US" sz="2000" dirty="0" err="1"/>
              <a:t>rRNAs</a:t>
            </a:r>
            <a:r>
              <a:rPr lang="en-US" altLang="en-US" sz="2000" dirty="0"/>
              <a:t> (nucleolar organizers) cluster together and become active in </a:t>
            </a:r>
            <a:r>
              <a:rPr lang="en-US" altLang="en-US" sz="2000" dirty="0" err="1"/>
              <a:t>rRNA</a:t>
            </a:r>
            <a:r>
              <a:rPr lang="en-US" altLang="en-US" sz="2000" dirty="0"/>
              <a:t> </a:t>
            </a:r>
            <a:r>
              <a:rPr lang="en-US" altLang="en-US" sz="2000" dirty="0" smtClean="0"/>
              <a:t>synthesis</a:t>
            </a:r>
            <a:r>
              <a:rPr lang="en-US" altLang="en-US" dirty="0" smtClean="0"/>
              <a:t>.  This will ultimately lead to the accumulation of ribosomes in the cytoplasm of the cell – tiny factories that are capable of protein synthesis.</a:t>
            </a:r>
            <a:endParaRPr lang="en-US" altLang="en-US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2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"/>
          <a:stretch/>
        </p:blipFill>
        <p:spPr>
          <a:xfrm>
            <a:off x="1693544" y="671271"/>
            <a:ext cx="7024231" cy="61620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637" y="111210"/>
            <a:ext cx="4831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3200" b="1" dirty="0" smtClean="0">
                <a:solidFill>
                  <a:srgbClr val="002060"/>
                </a:solidFill>
              </a:rPr>
              <a:t>CHAPTER 4:  TISSUES</a:t>
            </a:r>
            <a:endParaRPr lang="en-CA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501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individual body cells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>
                <a:sym typeface="CommonBullets" pitchFamily="34" charset="2"/>
              </a:rPr>
              <a:t>;  division of labour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r>
              <a:rPr lang="en-US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>
                <a:sym typeface="CommonBullets" pitchFamily="34" charset="2"/>
              </a:rPr>
              <a:t>study of tissues &amp; their cellular organization</a:t>
            </a:r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………………………………………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3401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7 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olarity: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specialized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upported by connective tissue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basement membrane </a:t>
            </a:r>
            <a:r>
              <a:rPr lang="en-US" dirty="0" smtClean="0">
                <a:sym typeface="CommonBullets" pitchFamily="34" charset="2"/>
              </a:rPr>
              <a:t>is composed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basal lamina </a:t>
            </a:r>
            <a:r>
              <a:rPr lang="en-US" dirty="0" smtClean="0">
                <a:sym typeface="CommonBullets" pitchFamily="34" charset="2"/>
              </a:rPr>
              <a:t>(underlying </a:t>
            </a:r>
            <a:r>
              <a:rPr lang="en-US" dirty="0">
                <a:sym typeface="CommonBullets" pitchFamily="34" charset="2"/>
              </a:rPr>
              <a:t>supportive sheet of primarily </a:t>
            </a:r>
            <a:r>
              <a:rPr lang="en-US" dirty="0" smtClean="0">
                <a:sym typeface="CommonBullets" pitchFamily="34" charset="2"/>
              </a:rPr>
              <a:t>glycoproteins) siting on top of a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reticular lamina </a:t>
            </a:r>
            <a:r>
              <a:rPr lang="en-US" dirty="0" smtClean="0">
                <a:sym typeface="CommonBullets" pitchFamily="34" charset="2"/>
              </a:rPr>
              <a:t>(primarily collagen fibers) 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92993" y="6461466"/>
            <a:ext cx="13430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488558" y="648189"/>
            <a:ext cx="5891513" cy="4149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4782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NB:  an </a:t>
            </a:r>
            <a:r>
              <a:rPr lang="en-US" i="1" dirty="0" smtClean="0">
                <a:solidFill>
                  <a:srgbClr val="A50021"/>
                </a:solidFill>
              </a:rPr>
              <a:t>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  <a:hlinkClick r:id="rId2"/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2"/>
              </a:rPr>
              <a:t>http</a:t>
            </a:r>
            <a:r>
              <a:rPr lang="en-US" sz="1200" b="1" i="1" dirty="0" smtClean="0">
                <a:solidFill>
                  <a:srgbClr val="A50021"/>
                </a:solidFill>
                <a:hlinkClick r:id="rId2"/>
              </a:rPr>
              <a:t>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6.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so, </a:t>
            </a:r>
            <a:r>
              <a:rPr lang="en-US" dirty="0" smtClean="0">
                <a:sym typeface="CommonBullets" pitchFamily="34" charset="2"/>
              </a:rPr>
              <a:t>how are they nourished</a:t>
            </a:r>
            <a:r>
              <a:rPr lang="en-US" dirty="0" smtClean="0">
                <a:sym typeface="CommonBullets" pitchFamily="34" charset="2"/>
              </a:rPr>
              <a:t>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7.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7807" y="671749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009383" y="1555000"/>
            <a:ext cx="5289972" cy="23644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3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40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1.3.7.  Describe the structure of stratified squamous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protective role;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>
                <a:sym typeface="CommonBullets" pitchFamily="34" charset="2"/>
              </a:rPr>
              <a:t> cells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>
                <a:sym typeface="CommonBullets" pitchFamily="34" charset="2"/>
              </a:rPr>
              <a:t> &amp; undergo mitosis </a:t>
            </a:r>
            <a:r>
              <a:rPr lang="en-US">
                <a:sym typeface="WP IconicSymbolsA" pitchFamily="2" charset="2"/>
              </a:rPr>
              <a:t>to keep regenerating the layer from below</a:t>
            </a:r>
            <a:endParaRPr lang="en-US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is the most widespread example of stratified squamous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3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352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>
                <a:solidFill>
                  <a:srgbClr val="003399"/>
                </a:solidFill>
              </a:rPr>
              <a:t>Glandular Epithelia: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 b="1">
                <a:solidFill>
                  <a:srgbClr val="003399"/>
                </a:solidFill>
              </a:rPr>
              <a:t>gland:</a:t>
            </a:r>
            <a:r>
              <a:rPr lang="en-US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glands are: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Endocrine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just know that they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>
                <a:sym typeface="CommonBullets" pitchFamily="34" charset="2"/>
              </a:rPr>
              <a:t> - products are called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Exocrine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really just the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>
                <a:sym typeface="CommonBullets" pitchFamily="34" charset="2"/>
              </a:rPr>
              <a:t> (digestive &amp; respiratory tracts)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b)  </a:t>
            </a:r>
            <a:r>
              <a:rPr lang="en-US" u="sng">
                <a:solidFill>
                  <a:srgbClr val="003399"/>
                </a:solidFill>
              </a:rPr>
              <a:t>Multicellular exocrine glands: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>
                <a:sym typeface="CommonBullets" pitchFamily="34" charset="2"/>
              </a:rPr>
              <a:t> &amp;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3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2" y="125413"/>
            <a:ext cx="5597526" cy="33855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 dirty="0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merocrine/</a:t>
            </a:r>
            <a:r>
              <a:rPr lang="en-US" sz="1800" dirty="0">
                <a:solidFill>
                  <a:schemeClr val="accent2"/>
                </a:solidFill>
              </a:rPr>
              <a:t>eccrine</a:t>
            </a:r>
            <a:r>
              <a:rPr lang="en-US" b="1" dirty="0">
                <a:solidFill>
                  <a:schemeClr val="accent2"/>
                </a:solidFill>
              </a:rPr>
              <a:t>:</a:t>
            </a:r>
            <a:r>
              <a:rPr lang="en-US" dirty="0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holocrine:</a:t>
            </a:r>
            <a:r>
              <a:rPr lang="en-US" dirty="0"/>
              <a:t>  cell rupture; only sebaceous </a:t>
            </a:r>
            <a:r>
              <a:rPr lang="en-US" dirty="0" smtClean="0"/>
              <a:t>glands</a:t>
            </a:r>
            <a:endParaRPr lang="en-US" i="1" u="sng" dirty="0"/>
          </a:p>
          <a:p>
            <a:pPr algn="l">
              <a:spcBef>
                <a:spcPct val="50000"/>
              </a:spcBef>
            </a:pPr>
            <a:r>
              <a:rPr lang="en-US" b="1" dirty="0">
                <a:solidFill>
                  <a:schemeClr val="accent2"/>
                </a:solidFill>
              </a:rPr>
              <a:t>apocrine:</a:t>
            </a:r>
            <a:r>
              <a:rPr lang="en-US" dirty="0"/>
              <a:t>  cell apex pinches off with </a:t>
            </a:r>
            <a:r>
              <a:rPr lang="en-US" dirty="0" smtClean="0"/>
              <a:t>secretory 	product </a:t>
            </a:r>
            <a:endParaRPr lang="en-US" dirty="0"/>
          </a:p>
          <a:p>
            <a:pPr algn="l">
              <a:spcBef>
                <a:spcPct val="50000"/>
              </a:spcBef>
            </a:pPr>
            <a:r>
              <a:rPr lang="en-US" i="1" dirty="0">
                <a:solidFill>
                  <a:srgbClr val="3333FF"/>
                </a:solidFill>
              </a:rPr>
              <a:t>Is </a:t>
            </a:r>
            <a:r>
              <a:rPr lang="en-US" i="1" dirty="0" smtClean="0">
                <a:solidFill>
                  <a:srgbClr val="3333FF"/>
                </a:solidFill>
              </a:rPr>
              <a:t>the mammary </a:t>
            </a:r>
            <a:r>
              <a:rPr lang="en-US" i="1" dirty="0">
                <a:solidFill>
                  <a:srgbClr val="3333FF"/>
                </a:solidFill>
              </a:rPr>
              <a:t>gland apocrine or merocrine?</a:t>
            </a:r>
            <a:endParaRPr lang="en-US" i="1" u="sng" dirty="0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846762" y="239154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19800"/>
                        <a:ext cx="503238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601980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03238" cy="839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1816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 dirty="0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</a:t>
            </a:r>
            <a:r>
              <a:rPr lang="en-US" sz="1800" b="1" u="sng" dirty="0"/>
              <a:t>Column A</a:t>
            </a:r>
            <a:r>
              <a:rPr lang="en-US" sz="1800" b="1" dirty="0"/>
              <a:t>		         </a:t>
            </a:r>
            <a:r>
              <a:rPr lang="en-US" sz="1800" b="1" u="sng" dirty="0"/>
              <a:t>Column B</a:t>
            </a:r>
            <a:endParaRPr lang="en-US" sz="1800" b="1" dirty="0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1.  Lines stomach, most of intestines.		A.  Pseudostratified 					      		</a:t>
            </a:r>
            <a:r>
              <a:rPr lang="en-US" sz="1800" b="1" dirty="0" smtClean="0"/>
              <a:t>      ciliated </a:t>
            </a:r>
            <a:r>
              <a:rPr lang="en-US" sz="1800" b="1" dirty="0"/>
              <a:t>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3.  Lines much of the respiratory tract.	C.  Simple cuboidal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4.  Endothelium				D.  Simple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 dirty="0"/>
              <a:t>      </a:t>
            </a:r>
            <a:r>
              <a:rPr lang="en-US" sz="1800" b="1" dirty="0"/>
              <a:t> 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F.  Stratified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/>
              <a:t>The gland type that secretes its product continuously, by exocytosis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a)  merocrine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b)  holocrine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 dirty="0"/>
              <a:t>	d)  apocrine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8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5 major types: 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main functions: (1)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>
                <a:sym typeface="CommonBullets" pitchFamily="34" charset="2"/>
              </a:rPr>
              <a:t> - eg: …………………………………..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(2)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>
                <a:sym typeface="CommonBullets" pitchFamily="34" charset="2"/>
              </a:rPr>
              <a:t> - eg: ……………………………………………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(3)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>
                <a:sym typeface="CommonBullets" pitchFamily="34" charset="2"/>
              </a:rPr>
              <a:t> - eg: …………………………………………….. 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(4)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>
                <a:sym typeface="CommonBullets" pitchFamily="34" charset="2"/>
              </a:rPr>
              <a:t> - eg: ………………………………………..</a:t>
            </a:r>
            <a:endParaRPr lang="en-US" i="1" u="sng"/>
          </a:p>
        </p:txBody>
      </p:sp>
      <p:pic>
        <p:nvPicPr>
          <p:cNvPr id="29699" name="Picture 6" descr="Image:Illu connective tissue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4" tooltip="Specialized connective tissues"/>
          </p:cNvPr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6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062597" y="6310313"/>
            <a:ext cx="2854391" cy="33855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dirty="0">
                <a:solidFill>
                  <a:srgbClr val="003399"/>
                </a:solidFill>
              </a:rPr>
              <a:t>Fig. </a:t>
            </a:r>
            <a:r>
              <a:rPr lang="en-US" sz="1600" dirty="0" smtClean="0">
                <a:solidFill>
                  <a:srgbClr val="003399"/>
                </a:solidFill>
              </a:rPr>
              <a:t>4.7 (rotated): </a:t>
            </a:r>
            <a:r>
              <a:rPr lang="en-US" sz="1600" dirty="0">
                <a:solidFill>
                  <a:srgbClr val="003399"/>
                </a:solidFill>
              </a:rPr>
              <a:t>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/>
              <a:t>b)  </a:t>
            </a:r>
            <a:r>
              <a:rPr lang="en-US" b="1" u="sng">
                <a:solidFill>
                  <a:schemeClr val="accent2"/>
                </a:solidFill>
              </a:rPr>
              <a:t>fibers:</a:t>
            </a:r>
            <a:r>
              <a:rPr lang="en-US" b="1" u="sng"/>
              <a:t> </a:t>
            </a:r>
            <a:endParaRPr lang="en-US" u="sng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collagen fibers:</a:t>
            </a:r>
            <a:r>
              <a:rPr lang="en-US">
                <a:solidFill>
                  <a:srgbClr val="0000FF"/>
                </a:solidFill>
              </a:rPr>
              <a:t>  </a:t>
            </a:r>
            <a:r>
              <a:rPr lang="en-US"/>
              <a:t>high tensile </a:t>
            </a:r>
            <a:r>
              <a:rPr lang="en-US" b="1">
                <a:solidFill>
                  <a:srgbClr val="0000FF"/>
                </a:solidFill>
              </a:rPr>
              <a:t>strength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elastic fibers:</a:t>
            </a:r>
            <a:r>
              <a:rPr lang="en-US"/>
              <a:t>  elastin has coiled structure to allow </a:t>
            </a:r>
            <a:r>
              <a:rPr lang="en-US" b="1">
                <a:solidFill>
                  <a:srgbClr val="0000FF"/>
                </a:solidFill>
              </a:rPr>
              <a:t>stretch + recoil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reticular fibers:</a:t>
            </a:r>
            <a:r>
              <a:rPr lang="en-US"/>
              <a:t>  thin collagen protein; fine network to </a:t>
            </a:r>
            <a:r>
              <a:rPr lang="en-US" b="1">
                <a:solidFill>
                  <a:srgbClr val="0000FF"/>
                </a:solidFill>
              </a:rPr>
              <a:t>support </a:t>
            </a:r>
            <a:r>
              <a:rPr lang="en-US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498007"/>
              </p:ext>
            </p:extLst>
          </p:nvPr>
        </p:nvGraphicFramePr>
        <p:xfrm>
          <a:off x="1503363" y="1660525"/>
          <a:ext cx="6053137" cy="2404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Document" r:id="rId3" imgW="6236298" imgH="2480451" progId="Word.Document.8">
                  <p:embed/>
                </p:oleObj>
              </mc:Choice>
              <mc:Fallback>
                <p:oleObj name="Document" r:id="rId3" imgW="6236298" imgH="2480451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363" y="1660525"/>
                        <a:ext cx="6053137" cy="240484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2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3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3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5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3167063" y="2916238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996633"/>
                </a:solidFill>
              </a:rPr>
              <a:t>4. BONE</a:t>
            </a:r>
            <a:r>
              <a:rPr lang="en-US" b="1">
                <a:solidFill>
                  <a:srgbClr val="996633"/>
                </a:solidFill>
              </a:rPr>
              <a:t>  calcium salts</a:t>
            </a:r>
            <a:r>
              <a:rPr lang="en-US" b="1"/>
              <a:t> </a:t>
            </a:r>
            <a:r>
              <a:rPr lang="en-US"/>
              <a:t>give hardness &amp; strength for support/protection of 	softer tissues; cavities for fat storage &amp; synthesis of blood cells</a:t>
            </a:r>
            <a:endParaRPr lang="en-US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osteoblasts:</a:t>
            </a:r>
            <a:r>
              <a:rPr lang="en-US"/>
              <a:t>	……………………………………………………………………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osteocytes:</a:t>
            </a:r>
            <a:r>
              <a:rPr lang="en-US"/>
              <a:t>	……………………………………………………………………..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osteoclasts:</a:t>
            </a:r>
            <a:r>
              <a:rPr lang="en-US"/>
              <a:t>	………………………………………………….…………………</a:t>
            </a:r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6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1.  </a:t>
            </a:r>
            <a:r>
              <a:rPr lang="en-US" b="1" dirty="0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reticular fibers	c)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2.  </a:t>
            </a:r>
            <a:r>
              <a:rPr lang="en-US" b="1" dirty="0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fibroblast		d)  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</a:t>
            </a:r>
            <a:r>
              <a:rPr lang="en-US" dirty="0" err="1"/>
              <a:t>chondroblast</a:t>
            </a:r>
            <a:r>
              <a:rPr lang="en-US" dirty="0"/>
              <a:t>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3.  </a:t>
            </a:r>
            <a:r>
              <a:rPr lang="en-US" b="1" dirty="0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6600"/>
                </a:solidFill>
              </a:rPr>
              <a:t>	</a:t>
            </a:r>
            <a:r>
              <a:rPr lang="en-US" dirty="0"/>
              <a:t>a)  areolar CT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 dirty="0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6716</TotalTime>
  <Words>2396</Words>
  <Application>Microsoft Office PowerPoint</Application>
  <PresentationFormat>On-screen Show (4:3)</PresentationFormat>
  <Paragraphs>340</Paragraphs>
  <Slides>45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9" baseType="lpstr">
      <vt:lpstr>Arial</vt:lpstr>
      <vt:lpstr>Arial Black</vt:lpstr>
      <vt:lpstr>Arial Narrow</vt:lpstr>
      <vt:lpstr>CommonBullets</vt:lpstr>
      <vt:lpstr>Impact</vt:lpstr>
      <vt:lpstr>NuptialScript</vt:lpstr>
      <vt:lpstr>Symbol</vt:lpstr>
      <vt:lpstr>Times New Roman</vt:lpstr>
      <vt:lpstr>Verdana</vt:lpstr>
      <vt:lpstr>Wingdings</vt:lpstr>
      <vt:lpstr>WP IconicSymbolsA</vt:lpstr>
      <vt:lpstr>Default Design</vt:lpstr>
      <vt:lpstr>Clip</vt:lpstr>
      <vt:lpstr>Microsoft Word 97 - 2003 Document</vt:lpstr>
      <vt:lpstr>PowerPoint Presentation</vt:lpstr>
      <vt:lpstr>The Triple Package for Student Success Amy Chua &amp; Jed Rubenfeld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does each cell need a nucleus?</vt:lpstr>
      <vt:lpstr>PowerPoint Presentation</vt:lpstr>
      <vt:lpstr>PowerPoint Presentation</vt:lpstr>
      <vt:lpstr>PowerPoint Presentation</vt:lpstr>
      <vt:lpstr>What is chromatin?</vt:lpstr>
      <vt:lpstr>PowerPoint Presentation</vt:lpstr>
      <vt:lpstr>From cytoplasm to nucleus</vt:lpstr>
      <vt:lpstr>The Nucleolus is the Site of Ribosome Synthesis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Jackie Carnegie</cp:lastModifiedBy>
  <cp:revision>245</cp:revision>
  <dcterms:created xsi:type="dcterms:W3CDTF">1999-08-10T13:00:22Z</dcterms:created>
  <dcterms:modified xsi:type="dcterms:W3CDTF">2016-08-30T19:23:43Z</dcterms:modified>
</cp:coreProperties>
</file>