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C06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0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23/09/2013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23/09/2013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23/09/2013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23/09/2013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23/09/2013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23/09/2013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23/09/2013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23/09/2013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23/09/2013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23/09/2013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FAC8F-E9E4-428F-91AB-50CBDB9B4350}" type="datetimeFigureOut">
              <a:rPr lang="en-CA" smtClean="0"/>
              <a:t>23/09/2013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95FAC8F-E9E4-428F-91AB-50CBDB9B4350}" type="datetimeFigureOut">
              <a:rPr lang="en-CA" smtClean="0"/>
              <a:t>23/09/2013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AB82F671-610A-4E2F-BC95-B514676E0CC5}" type="slidenum">
              <a:rPr lang="en-CA" smtClean="0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Midterm 1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277912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Multiple Choice Questions</a:t>
            </a:r>
            <a:endParaRPr lang="en-CA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Version 1		</a:t>
            </a:r>
            <a:endParaRPr lang="en-CA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CA" dirty="0" smtClean="0"/>
              <a:t>1.   A	   11. B	      21. D</a:t>
            </a:r>
          </a:p>
          <a:p>
            <a:pPr marL="0" indent="0">
              <a:buNone/>
            </a:pPr>
            <a:r>
              <a:rPr lang="en-CA" dirty="0" smtClean="0"/>
              <a:t>2.   D	   12. B	      22. E</a:t>
            </a:r>
          </a:p>
          <a:p>
            <a:pPr marL="0" indent="0">
              <a:buNone/>
            </a:pPr>
            <a:r>
              <a:rPr lang="en-CA" dirty="0" smtClean="0"/>
              <a:t>3.   E	   13. C	      23. A</a:t>
            </a:r>
          </a:p>
          <a:p>
            <a:pPr marL="0" indent="0">
              <a:buNone/>
            </a:pPr>
            <a:r>
              <a:rPr lang="en-CA" dirty="0" smtClean="0"/>
              <a:t>4.   C	   14. E	      24. A</a:t>
            </a:r>
          </a:p>
          <a:p>
            <a:pPr marL="0" indent="0">
              <a:buNone/>
            </a:pPr>
            <a:r>
              <a:rPr lang="en-CA" dirty="0" smtClean="0"/>
              <a:t>5.   D	   15. A	      25. D</a:t>
            </a:r>
          </a:p>
          <a:p>
            <a:pPr marL="0" indent="0">
              <a:buNone/>
            </a:pPr>
            <a:r>
              <a:rPr lang="en-CA" dirty="0" smtClean="0"/>
              <a:t>6.   C	   16. C	      26. E</a:t>
            </a:r>
          </a:p>
          <a:p>
            <a:pPr marL="0" indent="0">
              <a:buNone/>
            </a:pPr>
            <a:r>
              <a:rPr lang="en-CA" dirty="0" smtClean="0"/>
              <a:t>7.   D	   17. D	      27. B</a:t>
            </a:r>
          </a:p>
          <a:p>
            <a:pPr marL="0" indent="0">
              <a:buNone/>
            </a:pPr>
            <a:r>
              <a:rPr lang="en-CA" dirty="0" smtClean="0"/>
              <a:t>8.   D	   18. C	      28. C</a:t>
            </a:r>
          </a:p>
          <a:p>
            <a:pPr marL="0" indent="0">
              <a:buNone/>
            </a:pPr>
            <a:r>
              <a:rPr lang="en-CA" dirty="0" smtClean="0"/>
              <a:t>9.   B	   19. A	      29. E</a:t>
            </a:r>
          </a:p>
          <a:p>
            <a:pPr marL="0" indent="0">
              <a:buNone/>
            </a:pPr>
            <a:r>
              <a:rPr lang="en-CA" dirty="0" smtClean="0"/>
              <a:t>10. D	   20. E	      30. A</a:t>
            </a:r>
            <a:endParaRPr lang="en-CA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CA" dirty="0" smtClean="0"/>
              <a:t>VERSION 2</a:t>
            </a:r>
            <a:endParaRPr lang="en-CA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CA" dirty="0"/>
              <a:t>1.   </a:t>
            </a:r>
            <a:r>
              <a:rPr lang="en-CA" dirty="0" smtClean="0"/>
              <a:t>C</a:t>
            </a:r>
            <a:r>
              <a:rPr lang="en-CA" dirty="0"/>
              <a:t>	   11. B	      21. D</a:t>
            </a:r>
          </a:p>
          <a:p>
            <a:pPr marL="0" indent="0">
              <a:buNone/>
            </a:pPr>
            <a:r>
              <a:rPr lang="en-CA" dirty="0"/>
              <a:t>2.   E	   12. </a:t>
            </a:r>
            <a:r>
              <a:rPr lang="en-CA" dirty="0" smtClean="0"/>
              <a:t>D</a:t>
            </a:r>
            <a:r>
              <a:rPr lang="en-CA" dirty="0"/>
              <a:t>	      22. </a:t>
            </a:r>
            <a:r>
              <a:rPr lang="en-CA" dirty="0" smtClean="0"/>
              <a:t>A</a:t>
            </a:r>
            <a:endParaRPr lang="en-CA" dirty="0"/>
          </a:p>
          <a:p>
            <a:pPr marL="0" indent="0">
              <a:buNone/>
            </a:pPr>
            <a:r>
              <a:rPr lang="en-CA" dirty="0"/>
              <a:t>3.   </a:t>
            </a:r>
            <a:r>
              <a:rPr lang="en-CA" dirty="0" smtClean="0"/>
              <a:t>D</a:t>
            </a:r>
            <a:r>
              <a:rPr lang="en-CA" dirty="0"/>
              <a:t>	   13. </a:t>
            </a:r>
            <a:r>
              <a:rPr lang="en-CA" dirty="0" smtClean="0"/>
              <a:t>B</a:t>
            </a:r>
            <a:r>
              <a:rPr lang="en-CA" dirty="0"/>
              <a:t>	      23. </a:t>
            </a:r>
            <a:r>
              <a:rPr lang="en-CA" dirty="0" smtClean="0"/>
              <a:t>B</a:t>
            </a:r>
            <a:endParaRPr lang="en-CA" dirty="0"/>
          </a:p>
          <a:p>
            <a:pPr marL="0" indent="0">
              <a:buNone/>
            </a:pPr>
            <a:r>
              <a:rPr lang="en-CA" dirty="0"/>
              <a:t>4.   C	   14. </a:t>
            </a:r>
            <a:r>
              <a:rPr lang="en-CA" dirty="0" smtClean="0"/>
              <a:t>A</a:t>
            </a:r>
            <a:r>
              <a:rPr lang="en-CA" dirty="0"/>
              <a:t>	      24. A</a:t>
            </a:r>
          </a:p>
          <a:p>
            <a:pPr marL="0" indent="0">
              <a:buNone/>
            </a:pPr>
            <a:r>
              <a:rPr lang="en-CA" dirty="0"/>
              <a:t>5.   A	   15. </a:t>
            </a:r>
            <a:r>
              <a:rPr lang="en-CA" dirty="0" smtClean="0"/>
              <a:t>B	      25</a:t>
            </a:r>
            <a:r>
              <a:rPr lang="en-CA" dirty="0"/>
              <a:t>. </a:t>
            </a:r>
            <a:r>
              <a:rPr lang="en-CA" dirty="0" smtClean="0"/>
              <a:t>B</a:t>
            </a:r>
            <a:endParaRPr lang="en-CA" dirty="0"/>
          </a:p>
          <a:p>
            <a:pPr marL="0" indent="0">
              <a:buNone/>
            </a:pPr>
            <a:r>
              <a:rPr lang="en-CA" dirty="0"/>
              <a:t>6.   </a:t>
            </a:r>
            <a:r>
              <a:rPr lang="en-CA" dirty="0" smtClean="0"/>
              <a:t>A</a:t>
            </a:r>
            <a:r>
              <a:rPr lang="en-CA" dirty="0"/>
              <a:t>	   16. </a:t>
            </a:r>
            <a:r>
              <a:rPr lang="en-CA" dirty="0" smtClean="0"/>
              <a:t>E</a:t>
            </a:r>
            <a:r>
              <a:rPr lang="en-CA" dirty="0"/>
              <a:t>	      26. </a:t>
            </a:r>
            <a:r>
              <a:rPr lang="en-CA" dirty="0" smtClean="0"/>
              <a:t>B</a:t>
            </a:r>
            <a:endParaRPr lang="en-CA" dirty="0"/>
          </a:p>
          <a:p>
            <a:pPr marL="0" indent="0">
              <a:buNone/>
            </a:pPr>
            <a:r>
              <a:rPr lang="en-CA" dirty="0"/>
              <a:t>7.   </a:t>
            </a:r>
            <a:r>
              <a:rPr lang="en-CA" dirty="0" smtClean="0"/>
              <a:t>E</a:t>
            </a:r>
            <a:r>
              <a:rPr lang="en-CA" dirty="0"/>
              <a:t>	   17. </a:t>
            </a:r>
            <a:r>
              <a:rPr lang="en-CA" dirty="0" smtClean="0"/>
              <a:t>C</a:t>
            </a:r>
            <a:r>
              <a:rPr lang="en-CA" dirty="0"/>
              <a:t>	      27. </a:t>
            </a:r>
            <a:r>
              <a:rPr lang="en-CA" dirty="0" smtClean="0"/>
              <a:t>A</a:t>
            </a:r>
            <a:endParaRPr lang="en-CA" dirty="0"/>
          </a:p>
          <a:p>
            <a:pPr marL="0" indent="0">
              <a:buNone/>
            </a:pPr>
            <a:r>
              <a:rPr lang="en-CA" dirty="0"/>
              <a:t>8.   </a:t>
            </a:r>
            <a:r>
              <a:rPr lang="en-CA" dirty="0" smtClean="0"/>
              <a:t>C</a:t>
            </a:r>
            <a:r>
              <a:rPr lang="en-CA" dirty="0"/>
              <a:t>	   18. </a:t>
            </a:r>
            <a:r>
              <a:rPr lang="en-CA" dirty="0" smtClean="0"/>
              <a:t>E</a:t>
            </a:r>
            <a:r>
              <a:rPr lang="en-CA" dirty="0"/>
              <a:t>	      28. </a:t>
            </a:r>
            <a:r>
              <a:rPr lang="en-CA" dirty="0" smtClean="0"/>
              <a:t>B</a:t>
            </a:r>
            <a:endParaRPr lang="en-CA" dirty="0"/>
          </a:p>
          <a:p>
            <a:pPr marL="0" indent="0">
              <a:buNone/>
            </a:pPr>
            <a:r>
              <a:rPr lang="en-CA" dirty="0"/>
              <a:t>9.   B	   19. </a:t>
            </a:r>
            <a:r>
              <a:rPr lang="en-CA" dirty="0" smtClean="0"/>
              <a:t>E</a:t>
            </a:r>
            <a:r>
              <a:rPr lang="en-CA" dirty="0"/>
              <a:t>	      29. </a:t>
            </a:r>
            <a:r>
              <a:rPr lang="en-CA" dirty="0" smtClean="0"/>
              <a:t>C</a:t>
            </a:r>
            <a:endParaRPr lang="en-CA" dirty="0"/>
          </a:p>
          <a:p>
            <a:pPr marL="0" indent="0">
              <a:buNone/>
            </a:pPr>
            <a:r>
              <a:rPr lang="en-CA" dirty="0"/>
              <a:t>10. </a:t>
            </a:r>
            <a:r>
              <a:rPr lang="en-CA" dirty="0" smtClean="0"/>
              <a:t>E</a:t>
            </a:r>
            <a:r>
              <a:rPr lang="en-CA" dirty="0"/>
              <a:t>	   20. E	      30. </a:t>
            </a:r>
            <a:r>
              <a:rPr lang="en-CA" dirty="0" smtClean="0"/>
              <a:t>D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91106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2800" b="1" dirty="0"/>
              <a:t>Discuss the theories that have contributed to the evolution of HRM and the challenges faced.</a:t>
            </a:r>
            <a:endParaRPr lang="en-CA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en-CA" dirty="0" smtClean="0">
                <a:solidFill>
                  <a:srgbClr val="00B050"/>
                </a:solidFill>
              </a:rPr>
              <a:t>Scientific </a:t>
            </a:r>
            <a:r>
              <a:rPr lang="en-CA" dirty="0">
                <a:solidFill>
                  <a:srgbClr val="00B050"/>
                </a:solidFill>
              </a:rPr>
              <a:t>Management: Concern for production </a:t>
            </a:r>
            <a:r>
              <a:rPr lang="en-CA" dirty="0" smtClean="0">
                <a:solidFill>
                  <a:srgbClr val="00B050"/>
                </a:solidFill>
              </a:rPr>
              <a:t>(.5 </a:t>
            </a:r>
            <a:r>
              <a:rPr lang="en-CA" dirty="0" err="1">
                <a:solidFill>
                  <a:srgbClr val="00B050"/>
                </a:solidFill>
              </a:rPr>
              <a:t>pt</a:t>
            </a:r>
            <a:r>
              <a:rPr lang="en-CA" dirty="0">
                <a:solidFill>
                  <a:srgbClr val="00B050"/>
                </a:solidFill>
              </a:rPr>
              <a:t>)</a:t>
            </a:r>
          </a:p>
          <a:p>
            <a:pPr marL="274320" lvl="1" indent="0">
              <a:buNone/>
            </a:pPr>
            <a:r>
              <a:rPr lang="en-CA" dirty="0"/>
              <a:t>The process of “scientifically” analyzing manufacturing processes, reducing production costs, and compensating employees based on their performance levels. </a:t>
            </a:r>
            <a:r>
              <a:rPr lang="en-CA" dirty="0" smtClean="0"/>
              <a:t>(2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marL="0" lvl="0" indent="0">
              <a:buNone/>
            </a:pPr>
            <a:r>
              <a:rPr lang="en-CA" dirty="0">
                <a:solidFill>
                  <a:srgbClr val="00B050"/>
                </a:solidFill>
              </a:rPr>
              <a:t>Human Relations Movement: Concern for People </a:t>
            </a:r>
            <a:r>
              <a:rPr lang="en-CA" dirty="0" smtClean="0">
                <a:solidFill>
                  <a:srgbClr val="00B050"/>
                </a:solidFill>
              </a:rPr>
              <a:t>(.5 </a:t>
            </a:r>
            <a:r>
              <a:rPr lang="en-CA" dirty="0" err="1">
                <a:solidFill>
                  <a:srgbClr val="00B050"/>
                </a:solidFill>
              </a:rPr>
              <a:t>pt</a:t>
            </a:r>
            <a:r>
              <a:rPr lang="en-CA" dirty="0">
                <a:solidFill>
                  <a:srgbClr val="00B050"/>
                </a:solidFill>
              </a:rPr>
              <a:t>)</a:t>
            </a:r>
          </a:p>
          <a:p>
            <a:pPr marL="274320" lvl="1" indent="0">
              <a:buNone/>
            </a:pPr>
            <a:r>
              <a:rPr lang="en-CA" dirty="0"/>
              <a:t>A management philosophy based on the belief that the attitudes and feelings of workers are important and deserves more attention. (2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marL="0" lvl="0" indent="0">
              <a:buNone/>
            </a:pPr>
            <a:r>
              <a:rPr lang="en-CA" dirty="0">
                <a:solidFill>
                  <a:srgbClr val="00B050"/>
                </a:solidFill>
              </a:rPr>
              <a:t>The Human Resource Movement: Concern for People and Productivity(.5 </a:t>
            </a:r>
            <a:r>
              <a:rPr lang="en-CA" dirty="0" err="1">
                <a:solidFill>
                  <a:srgbClr val="00B050"/>
                </a:solidFill>
              </a:rPr>
              <a:t>pt</a:t>
            </a:r>
            <a:r>
              <a:rPr lang="en-CA" dirty="0">
                <a:solidFill>
                  <a:srgbClr val="00B050"/>
                </a:solidFill>
              </a:rPr>
              <a:t>)</a:t>
            </a:r>
          </a:p>
          <a:p>
            <a:pPr marL="274320" lvl="1" indent="0">
              <a:buNone/>
            </a:pPr>
            <a:r>
              <a:rPr lang="en-CA" dirty="0"/>
              <a:t>A management philosophy focusing on concern for people and productivity.(2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marL="0" lvl="0" indent="0">
              <a:buNone/>
            </a:pPr>
            <a:r>
              <a:rPr lang="en-CA" dirty="0">
                <a:solidFill>
                  <a:srgbClr val="00B050"/>
                </a:solidFill>
              </a:rPr>
              <a:t>Growing Professionalism in HRM (.5 </a:t>
            </a:r>
            <a:r>
              <a:rPr lang="en-CA" dirty="0" err="1">
                <a:solidFill>
                  <a:srgbClr val="00B050"/>
                </a:solidFill>
              </a:rPr>
              <a:t>pt</a:t>
            </a:r>
            <a:r>
              <a:rPr lang="en-CA" dirty="0">
                <a:solidFill>
                  <a:srgbClr val="00B050"/>
                </a:solidFill>
              </a:rPr>
              <a:t>)</a:t>
            </a:r>
          </a:p>
          <a:p>
            <a:pPr marL="274320" lvl="1" indent="0">
              <a:buNone/>
            </a:pPr>
            <a:r>
              <a:rPr lang="en-CA" dirty="0"/>
              <a:t>Certified Human Resources Professional (CHRP). (2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413944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2400" b="1" dirty="0"/>
              <a:t>Discuss sexual harassment and its impact on employees and the work environment. </a:t>
            </a:r>
            <a:endParaRPr lang="en-CA" sz="2400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CA" dirty="0" smtClean="0"/>
              <a:t>Sexual </a:t>
            </a:r>
            <a:r>
              <a:rPr lang="en-CA" dirty="0"/>
              <a:t>harassment is defined as offensive or humiliating behaviour that is related to the person’s sex as well as behaviour of a sexual nature that creates an intimidating, unwelcome, hostile or offensive work environment. (2.5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lvl="0"/>
            <a:r>
              <a:rPr lang="en-CA" dirty="0"/>
              <a:t>Sexual harassment has a negative impact: e.g., employee morale and productivity decreases, absenteeism increases, trust in management decreases, legal action for condoning these behaviours increases. (2.5 </a:t>
            </a:r>
            <a:r>
              <a:rPr lang="en-CA" dirty="0" err="1"/>
              <a:t>pt</a:t>
            </a:r>
            <a:r>
              <a:rPr lang="en-CA" smtClean="0"/>
              <a:t>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718320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z="3100" b="1" dirty="0"/>
              <a:t>Job analysis is the cornerstone of HRM. Discuss.</a:t>
            </a:r>
            <a:r>
              <a:rPr lang="en-CA" dirty="0"/>
              <a:t/>
            </a:r>
            <a:br>
              <a:rPr lang="en-CA" dirty="0"/>
            </a:b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CA" dirty="0" smtClean="0"/>
              <a:t>Job </a:t>
            </a:r>
            <a:r>
              <a:rPr lang="en-CA" dirty="0"/>
              <a:t>analysis is the procedure for determining the tasks, duties and responsibilities of each job and the human attributes required to perform the job. (2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lvl="0"/>
            <a:r>
              <a:rPr lang="en-CA" dirty="0"/>
              <a:t>Job analysis information is used to develop job descriptions (1 </a:t>
            </a:r>
            <a:r>
              <a:rPr lang="en-CA" dirty="0" err="1"/>
              <a:t>pt</a:t>
            </a:r>
            <a:r>
              <a:rPr lang="en-CA" dirty="0"/>
              <a:t>) and job specifications. (1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lvl="0"/>
            <a:r>
              <a:rPr lang="en-CA" dirty="0"/>
              <a:t>It is used for a number of interrelated activities such as HR planning, recruitment and selection, training and development, career management, compensation and performance appraisals.</a:t>
            </a:r>
          </a:p>
          <a:p>
            <a:pPr lvl="1"/>
            <a:r>
              <a:rPr lang="en-CA" dirty="0">
                <a:solidFill>
                  <a:srgbClr val="00B050"/>
                </a:solidFill>
              </a:rPr>
              <a:t>Any example:  Job descriptions and specifications are used to determine what sort of person to recruit and hire. (2 </a:t>
            </a:r>
            <a:r>
              <a:rPr lang="en-CA" dirty="0" err="1">
                <a:solidFill>
                  <a:srgbClr val="00B050"/>
                </a:solidFill>
              </a:rPr>
              <a:t>pt</a:t>
            </a:r>
            <a:r>
              <a:rPr lang="en-CA" dirty="0">
                <a:solidFill>
                  <a:srgbClr val="00B050"/>
                </a:solidFill>
              </a:rPr>
              <a:t> per example up to a maximum of 6).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854559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990600"/>
          </a:xfrm>
        </p:spPr>
        <p:txBody>
          <a:bodyPr>
            <a:noAutofit/>
          </a:bodyPr>
          <a:lstStyle/>
          <a:p>
            <a:r>
              <a:rPr lang="en-CA" sz="2000" b="1" dirty="0"/>
              <a:t>You are the VP Human Resources at a major Canadian automaker which has been significantly impacted by the recent recession. Briefly describe the major strategies available to you to deal with the labour surplus at the firm.</a:t>
            </a:r>
            <a:r>
              <a:rPr lang="en-CA" sz="2000" dirty="0"/>
              <a:t/>
            </a:r>
            <a:br>
              <a:rPr lang="en-CA" sz="2000" dirty="0"/>
            </a:br>
            <a:endParaRPr lang="en-CA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953636"/>
            <a:ext cx="8229600" cy="4876800"/>
          </a:xfrm>
        </p:spPr>
        <p:txBody>
          <a:bodyPr>
            <a:normAutofit fontScale="85000" lnSpcReduction="10000"/>
          </a:bodyPr>
          <a:lstStyle/>
          <a:p>
            <a:pPr lvl="0"/>
            <a:r>
              <a:rPr lang="en-CA" dirty="0" smtClean="0"/>
              <a:t>Initially </a:t>
            </a:r>
            <a:r>
              <a:rPr lang="en-CA" dirty="0"/>
              <a:t>respond with a hiring freeze, which means openings are filled by reassigning current employees and no outsiders are hired. (1.5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lvl="0"/>
            <a:r>
              <a:rPr lang="en-CA" dirty="0"/>
              <a:t>The surplus is slowly reduced by attrition, which is the normal separation of employees from an organization due to resignations, retirements or death. (1.5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lvl="0"/>
            <a:r>
              <a:rPr lang="en-CA" dirty="0"/>
              <a:t>Attempt to accelerate attrition by providing incentives for employees to leave (e.g., buyouts, early retirement plans). (1.5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lvl="0"/>
            <a:r>
              <a:rPr lang="en-CA" dirty="0"/>
              <a:t>Reduce the total number of hours using job-sharing (a single position shared by more than one individual), reducing full-time work to part-time work, work-sharing (part-time work plus EI), and reduced work week (shorter week). (1 </a:t>
            </a:r>
            <a:r>
              <a:rPr lang="en-CA" dirty="0" err="1"/>
              <a:t>pt</a:t>
            </a:r>
            <a:r>
              <a:rPr lang="en-CA" dirty="0"/>
              <a:t> per strategy up to a max of 3 </a:t>
            </a:r>
            <a:r>
              <a:rPr lang="en-CA" dirty="0" err="1"/>
              <a:t>pt</a:t>
            </a:r>
            <a:r>
              <a:rPr lang="en-CA" dirty="0"/>
              <a:t>).</a:t>
            </a:r>
          </a:p>
          <a:p>
            <a:pPr lvl="0"/>
            <a:r>
              <a:rPr lang="en-CA" dirty="0"/>
              <a:t>Layoff employees (temporary withdrawal of employment for economic or business reasons) (1.5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lvl="0"/>
            <a:r>
              <a:rPr lang="en-CA" dirty="0"/>
              <a:t>When employees are no longer required then terminate employees. (1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39467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z="3200" b="1" dirty="0"/>
              <a:t>What are the advantages and disadvantages of filling open positions with internal candidates?</a:t>
            </a:r>
            <a:r>
              <a:rPr lang="en-CA" sz="3200" dirty="0"/>
              <a:t/>
            </a:r>
            <a:br>
              <a:rPr lang="en-CA" sz="3200" dirty="0"/>
            </a:b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en-CA" dirty="0" smtClean="0"/>
              <a:t>Internal </a:t>
            </a:r>
            <a:r>
              <a:rPr lang="en-CA" dirty="0"/>
              <a:t>candidates are employees currently working for the organization (1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lvl="0"/>
            <a:r>
              <a:rPr lang="en-CA" dirty="0"/>
              <a:t>Advantages (1.5 </a:t>
            </a:r>
            <a:r>
              <a:rPr lang="en-CA" dirty="0" err="1"/>
              <a:t>pt</a:t>
            </a:r>
            <a:r>
              <a:rPr lang="en-CA" dirty="0"/>
              <a:t> per advantage up to a max of 4.5)</a:t>
            </a:r>
          </a:p>
          <a:p>
            <a:pPr lvl="1"/>
            <a:r>
              <a:rPr lang="en-CA" dirty="0">
                <a:solidFill>
                  <a:srgbClr val="00B050"/>
                </a:solidFill>
              </a:rPr>
              <a:t>Employees see that competence is rewarded, thus enhancing commitment, motivation and performance</a:t>
            </a:r>
          </a:p>
          <a:p>
            <a:pPr lvl="1"/>
            <a:r>
              <a:rPr lang="en-CA" dirty="0">
                <a:solidFill>
                  <a:srgbClr val="00B050"/>
                </a:solidFill>
              </a:rPr>
              <a:t>Inside candidates are less likely to leave.</a:t>
            </a:r>
          </a:p>
          <a:p>
            <a:pPr lvl="1"/>
            <a:r>
              <a:rPr lang="en-CA" dirty="0">
                <a:solidFill>
                  <a:srgbClr val="00B050"/>
                </a:solidFill>
              </a:rPr>
              <a:t>Managers are provided with a longer-term perspective when making business decisions.</a:t>
            </a:r>
          </a:p>
          <a:p>
            <a:pPr lvl="1"/>
            <a:r>
              <a:rPr lang="en-CA" dirty="0">
                <a:solidFill>
                  <a:srgbClr val="00B050"/>
                </a:solidFill>
              </a:rPr>
              <a:t>Safer to promote employees, as the firm is likely to have a more accurate assessment of the person’s skills.</a:t>
            </a:r>
          </a:p>
          <a:p>
            <a:pPr lvl="1"/>
            <a:r>
              <a:rPr lang="en-CA" dirty="0">
                <a:solidFill>
                  <a:srgbClr val="00B050"/>
                </a:solidFill>
              </a:rPr>
              <a:t>Inside candidates require less orientation.</a:t>
            </a:r>
          </a:p>
          <a:p>
            <a:pPr lvl="0"/>
            <a:r>
              <a:rPr lang="en-CA" dirty="0"/>
              <a:t>Disadvantages (1.5 </a:t>
            </a:r>
            <a:r>
              <a:rPr lang="en-CA" dirty="0" err="1"/>
              <a:t>pt</a:t>
            </a:r>
            <a:r>
              <a:rPr lang="en-CA" dirty="0"/>
              <a:t> per disadvantage up to a max of 4.5)</a:t>
            </a:r>
          </a:p>
          <a:p>
            <a:pPr lvl="1"/>
            <a:r>
              <a:rPr lang="en-CA" dirty="0">
                <a:solidFill>
                  <a:srgbClr val="00B050"/>
                </a:solidFill>
              </a:rPr>
              <a:t>Employees who don’t get the job may become unhappy.</a:t>
            </a:r>
          </a:p>
          <a:p>
            <a:pPr lvl="1"/>
            <a:r>
              <a:rPr lang="en-CA" dirty="0">
                <a:solidFill>
                  <a:srgbClr val="00B050"/>
                </a:solidFill>
              </a:rPr>
              <a:t>Need to post all job openings and interview all candidates when they know who they want to hire, thus wasting time and creating false hope.</a:t>
            </a:r>
          </a:p>
          <a:p>
            <a:pPr lvl="1"/>
            <a:r>
              <a:rPr lang="en-CA" dirty="0">
                <a:solidFill>
                  <a:srgbClr val="00B050"/>
                </a:solidFill>
              </a:rPr>
              <a:t>Employees may be less satisfied with accepting a new boss appointed from within their own ranks.</a:t>
            </a:r>
          </a:p>
          <a:p>
            <a:pPr lvl="1"/>
            <a:r>
              <a:rPr lang="en-CA" dirty="0">
                <a:solidFill>
                  <a:srgbClr val="00B050"/>
                </a:solidFill>
              </a:rPr>
              <a:t>Difficult for a newly chosen leader to adjust to no longer being ‘one of the gang’</a:t>
            </a:r>
          </a:p>
          <a:p>
            <a:pPr lvl="1"/>
            <a:r>
              <a:rPr lang="en-CA" dirty="0">
                <a:solidFill>
                  <a:srgbClr val="00B050"/>
                </a:solidFill>
              </a:rPr>
              <a:t>Inbreeding.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800250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z="3200" b="1" dirty="0"/>
              <a:t>Describe the legal issues involved in obtaining and providing reference information.</a:t>
            </a:r>
            <a:r>
              <a:rPr lang="en-CA" sz="3200" dirty="0"/>
              <a:t/>
            </a:r>
            <a:br>
              <a:rPr lang="en-CA" sz="3200" dirty="0"/>
            </a:b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CA" dirty="0" smtClean="0"/>
              <a:t>Failure </a:t>
            </a:r>
            <a:r>
              <a:rPr lang="en-CA" dirty="0"/>
              <a:t>to check references can lead to negligent or wrongful hiring suits. (2.5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lvl="0"/>
            <a:r>
              <a:rPr lang="en-CA" dirty="0"/>
              <a:t>The reference provider is protected by ‘qualified privilege’ – that is even if negative information is provide, as long as it is honest, fair and candid, the reference giver is protected. (2.5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lvl="0"/>
            <a:r>
              <a:rPr lang="en-CA" dirty="0"/>
              <a:t>Despite ‘qualified privilege’ Canadian companies are adopting a ‘no reference’ policy for the fear of civil litigation. (2.5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pPr lvl="0"/>
            <a:r>
              <a:rPr lang="en-CA" dirty="0"/>
              <a:t>Companies are only willing to confirm the position held and dates of employment, especially in the case of discharged employees. (2.5 </a:t>
            </a:r>
            <a:r>
              <a:rPr lang="en-CA" dirty="0" err="1"/>
              <a:t>pt</a:t>
            </a:r>
            <a:r>
              <a:rPr lang="en-CA" dirty="0"/>
              <a:t>)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485708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Moving Forward…..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 smtClean="0"/>
              <a:t>Option 1:</a:t>
            </a:r>
          </a:p>
          <a:p>
            <a:pPr marL="0" indent="0">
              <a:buNone/>
            </a:pPr>
            <a:r>
              <a:rPr lang="en-CA" dirty="0" smtClean="0"/>
              <a:t/>
            </a:r>
            <a:br>
              <a:rPr lang="en-CA" dirty="0" smtClean="0"/>
            </a:br>
            <a:r>
              <a:rPr lang="en-CA" dirty="0" smtClean="0"/>
              <a:t>On a separate sheet of paper, provide reasons why you believe that your answer is right (3-4 sentences) and should receive a higher grade.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smtClean="0"/>
              <a:t>Option 2:</a:t>
            </a:r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r>
              <a:rPr lang="en-CA" dirty="0" smtClean="0"/>
              <a:t>Add 2 to your final grade. (e.g., if you had a 14/20, your new grade is 16/20).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1263698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23</TotalTime>
  <Words>883</Words>
  <Application>Microsoft Office PowerPoint</Application>
  <PresentationFormat>On-screen Show (4:3)</PresentationFormat>
  <Paragraphs>74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Clarity</vt:lpstr>
      <vt:lpstr>Midterm 1</vt:lpstr>
      <vt:lpstr>Multiple Choice Questions</vt:lpstr>
      <vt:lpstr>Discuss the theories that have contributed to the evolution of HRM and the challenges faced.</vt:lpstr>
      <vt:lpstr>Discuss sexual harassment and its impact on employees and the work environment. </vt:lpstr>
      <vt:lpstr>Job analysis is the cornerstone of HRM. Discuss. </vt:lpstr>
      <vt:lpstr>You are the VP Human Resources at a major Canadian automaker which has been significantly impacted by the recent recession. Briefly describe the major strategies available to you to deal with the labour surplus at the firm. </vt:lpstr>
      <vt:lpstr>What are the advantages and disadvantages of filling open positions with internal candidates? </vt:lpstr>
      <vt:lpstr>Describe the legal issues involved in obtaining and providing reference information. </vt:lpstr>
      <vt:lpstr>Moving Forward…..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Midterm 1</dc:title>
  <dc:creator>COE Support</dc:creator>
  <cp:lastModifiedBy>Telfer School of Management</cp:lastModifiedBy>
  <cp:revision>5</cp:revision>
  <dcterms:created xsi:type="dcterms:W3CDTF">2013-02-28T16:51:38Z</dcterms:created>
  <dcterms:modified xsi:type="dcterms:W3CDTF">2013-09-23T16:28:36Z</dcterms:modified>
</cp:coreProperties>
</file>