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71" r:id="rId4"/>
    <p:sldId id="258" r:id="rId5"/>
    <p:sldId id="259" r:id="rId6"/>
    <p:sldId id="260" r:id="rId7"/>
    <p:sldId id="261" r:id="rId8"/>
    <p:sldId id="262" r:id="rId9"/>
    <p:sldId id="263" r:id="rId10"/>
    <p:sldId id="296" r:id="rId11"/>
    <p:sldId id="264" r:id="rId12"/>
    <p:sldId id="265" r:id="rId13"/>
    <p:sldId id="266" r:id="rId14"/>
    <p:sldId id="267" r:id="rId15"/>
    <p:sldId id="268" r:id="rId16"/>
    <p:sldId id="295" r:id="rId17"/>
    <p:sldId id="269" r:id="rId18"/>
    <p:sldId id="272" r:id="rId19"/>
    <p:sldId id="273" r:id="rId2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80817" autoAdjust="0"/>
  </p:normalViewPr>
  <p:slideViewPr>
    <p:cSldViewPr>
      <p:cViewPr varScale="1">
        <p:scale>
          <a:sx n="59" d="100"/>
          <a:sy n="59" d="100"/>
        </p:scale>
        <p:origin x="-1686" y="-78"/>
      </p:cViewPr>
      <p:guideLst>
        <p:guide orient="horz" pos="2160"/>
        <p:guide pos="2880"/>
      </p:guideLst>
    </p:cSldViewPr>
  </p:slideViewPr>
  <p:notesTextViewPr>
    <p:cViewPr>
      <p:scale>
        <a:sx n="100" d="100"/>
        <a:sy n="100" d="100"/>
      </p:scale>
      <p:origin x="0" y="222"/>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3584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358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584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584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3584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982967CC-D71F-4CD9-8E18-779FD9E9B739}" type="slidenum">
              <a:rPr lang="en-US"/>
              <a:pPr/>
              <a:t>‹#›</a:t>
            </a:fld>
            <a:endParaRPr lang="en-US"/>
          </a:p>
        </p:txBody>
      </p:sp>
    </p:spTree>
    <p:extLst>
      <p:ext uri="{BB962C8B-B14F-4D97-AF65-F5344CB8AC3E}">
        <p14:creationId xmlns:p14="http://schemas.microsoft.com/office/powerpoint/2010/main" val="343102476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763323-AEBD-4CED-B5B2-9C733CF1A196}" type="slidenum">
              <a:rPr lang="en-US"/>
              <a:pPr/>
              <a:t>1</a:t>
            </a:fld>
            <a:endParaRPr lang="en-US"/>
          </a:p>
        </p:txBody>
      </p:sp>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p:txBody>
          <a:bodyPr/>
          <a:lstStyle/>
          <a:p>
            <a:r>
              <a:rPr lang="en-US" dirty="0" smtClean="0"/>
              <a:t>More complicated than prokaryotes.</a:t>
            </a:r>
            <a:r>
              <a:rPr lang="en-US" baseline="0" dirty="0" smtClean="0"/>
              <a:t> </a:t>
            </a:r>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C96086-BEF0-42B7-839D-A58DD1EB9083}" type="slidenum">
              <a:rPr lang="en-US"/>
              <a:pPr/>
              <a:t>2</a:t>
            </a:fld>
            <a:endParaRPr lang="en-US"/>
          </a:p>
        </p:txBody>
      </p:sp>
      <p:sp>
        <p:nvSpPr>
          <p:cNvPr id="37890" name="Rectangle 2"/>
          <p:cNvSpPr>
            <a:spLocks noGrp="1" noRot="1" noChangeAspect="1" noChangeArrowheads="1" noTextEdit="1"/>
          </p:cNvSpPr>
          <p:nvPr>
            <p:ph type="sldImg"/>
          </p:nvPr>
        </p:nvSpPr>
        <p:spPr>
          <a:ln/>
        </p:spPr>
      </p:sp>
      <p:sp>
        <p:nvSpPr>
          <p:cNvPr id="37891" name="Rectangle 3"/>
          <p:cNvSpPr>
            <a:spLocks noGrp="1" noChangeArrowheads="1"/>
          </p:cNvSpPr>
          <p:nvPr>
            <p:ph type="body" idx="1"/>
          </p:nvPr>
        </p:nvSpPr>
        <p:spPr/>
        <p:txBody>
          <a:bodyPr/>
          <a:lstStyle/>
          <a:p>
            <a:r>
              <a:rPr lang="en-US" dirty="0" smtClean="0"/>
              <a:t>Slide is very useful to u, shows you the various levels from</a:t>
            </a:r>
            <a:r>
              <a:rPr lang="en-US" baseline="0" dirty="0" smtClean="0"/>
              <a:t> which you can control gene expression in eukaryotes. A lot of control occurs at the level of transcription in order to not waste your time and energy. </a:t>
            </a:r>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BFB57D-8D08-4013-B7F9-0359DDA7DF2F}" type="slidenum">
              <a:rPr lang="en-US"/>
              <a:pPr/>
              <a:t>3</a:t>
            </a:fld>
            <a:endParaRPr lang="en-US"/>
          </a:p>
        </p:txBody>
      </p:sp>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p:txBody>
          <a:bodyPr/>
          <a:lstStyle/>
          <a:p>
            <a:r>
              <a:rPr lang="en-US" dirty="0" smtClean="0"/>
              <a:t>This</a:t>
            </a:r>
            <a:r>
              <a:rPr lang="en-US" baseline="0" dirty="0" smtClean="0"/>
              <a:t> is the eukaryotic gene. This is </a:t>
            </a:r>
            <a:r>
              <a:rPr lang="en-US" baseline="0" dirty="0" err="1" smtClean="0"/>
              <a:t>dna</a:t>
            </a:r>
            <a:r>
              <a:rPr lang="en-US" baseline="0" dirty="0" smtClean="0"/>
              <a:t> and it is </a:t>
            </a:r>
            <a:r>
              <a:rPr lang="en-US" baseline="0" dirty="0" err="1" smtClean="0"/>
              <a:t>orientid</a:t>
            </a:r>
            <a:r>
              <a:rPr lang="en-US" baseline="0" dirty="0" smtClean="0"/>
              <a:t> same as </a:t>
            </a:r>
            <a:r>
              <a:rPr lang="en-US" baseline="0" dirty="0" err="1" smtClean="0"/>
              <a:t>mrna</a:t>
            </a:r>
            <a:r>
              <a:rPr lang="en-US" baseline="0" dirty="0" smtClean="0"/>
              <a:t> from 5’ to 3’ and control of level of transcription is going to be by the special sequences on the </a:t>
            </a:r>
            <a:r>
              <a:rPr lang="en-US" baseline="0" dirty="0" err="1" smtClean="0"/>
              <a:t>dna</a:t>
            </a:r>
            <a:r>
              <a:rPr lang="en-US" baseline="0" dirty="0" smtClean="0"/>
              <a:t> where proteins will bind and influence transcription. They are divided into 5 special sequences. </a:t>
            </a:r>
          </a:p>
          <a:p>
            <a:r>
              <a:rPr lang="en-US" baseline="0" dirty="0" smtClean="0"/>
              <a:t>1)The basal </a:t>
            </a:r>
            <a:r>
              <a:rPr lang="en-US" baseline="0" dirty="0" err="1" smtClean="0"/>
              <a:t>promor</a:t>
            </a:r>
            <a:r>
              <a:rPr lang="en-US" baseline="0" dirty="0" smtClean="0"/>
              <a:t> needed for transcriptional machinery is built and </a:t>
            </a:r>
            <a:r>
              <a:rPr lang="en-US" baseline="0" dirty="0" err="1" smtClean="0"/>
              <a:t>rna</a:t>
            </a:r>
            <a:r>
              <a:rPr lang="en-US" baseline="0" dirty="0" smtClean="0"/>
              <a:t> polymerase starts transcription</a:t>
            </a:r>
          </a:p>
          <a:p>
            <a:r>
              <a:rPr lang="en-US" baseline="0" dirty="0" smtClean="0"/>
              <a:t>2) The </a:t>
            </a:r>
            <a:r>
              <a:rPr lang="en-US" b="1" baseline="0" dirty="0" smtClean="0"/>
              <a:t>proximal promoter </a:t>
            </a:r>
            <a:r>
              <a:rPr lang="en-US" baseline="0" dirty="0" smtClean="0"/>
              <a:t>sequences from +1 to +350 </a:t>
            </a:r>
            <a:r>
              <a:rPr lang="en-US" baseline="0" dirty="0" err="1" smtClean="0"/>
              <a:t>unstream</a:t>
            </a:r>
            <a:r>
              <a:rPr lang="en-US" baseline="0" dirty="0" smtClean="0"/>
              <a:t> from the start point and it contains regulatory elements RE where regulatory proteins will bind size of these elements will vary if we experimentally we change </a:t>
            </a:r>
            <a:r>
              <a:rPr lang="en-US" b="1" baseline="0" dirty="0" smtClean="0"/>
              <a:t>position or orientation of these RE’s then regulation will be affected. </a:t>
            </a:r>
          </a:p>
          <a:p>
            <a:r>
              <a:rPr lang="en-US" b="0" baseline="0" dirty="0" smtClean="0"/>
              <a:t>3) 5’ regulatory region (and the broken bars indicate that they can go very far away) they will contain DRE (distal regulatory elements) which can be found in the far 5’regulatory region but can also be found in the far 3’ end of gene and can be found in introns and exons too. </a:t>
            </a:r>
            <a:r>
              <a:rPr lang="en-US" b="1" baseline="0" dirty="0" smtClean="0"/>
              <a:t>DRE’s function is independent of position and orientation unlike the RE’s; </a:t>
            </a:r>
            <a:endParaRPr lang="en-US" b="0" baseline="0" dirty="0" smtClean="0"/>
          </a:p>
          <a:p>
            <a:r>
              <a:rPr lang="en-US" b="0" baseline="0" dirty="0" smtClean="0"/>
              <a:t>4)</a:t>
            </a:r>
            <a:endParaRPr lang="en-US" b="1" baseline="0" dirty="0" smtClean="0"/>
          </a:p>
          <a:p>
            <a:endParaRPr lang="en-US" b="1"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27B152-B2BE-4C2F-AEB1-D552BC4794FE}" type="slidenum">
              <a:rPr lang="en-US"/>
              <a:pPr/>
              <a:t>4</a:t>
            </a:fld>
            <a:endParaRPr lang="en-US"/>
          </a:p>
        </p:txBody>
      </p:sp>
      <p:sp>
        <p:nvSpPr>
          <p:cNvPr id="39938" name="Rectangle 2"/>
          <p:cNvSpPr>
            <a:spLocks noGrp="1" noRot="1" noChangeAspect="1" noChangeArrowheads="1" noTextEdit="1"/>
          </p:cNvSpPr>
          <p:nvPr>
            <p:ph type="sldImg"/>
          </p:nvPr>
        </p:nvSpPr>
        <p:spPr>
          <a:ln/>
        </p:spPr>
      </p:sp>
      <p:sp>
        <p:nvSpPr>
          <p:cNvPr id="39939" name="Rectangle 3"/>
          <p:cNvSpPr>
            <a:spLocks noGrp="1" noChangeArrowheads="1"/>
          </p:cNvSpPr>
          <p:nvPr>
            <p:ph type="body" idx="1"/>
          </p:nvPr>
        </p:nvSpPr>
        <p:spPr/>
        <p:txBody>
          <a:bodyPr/>
          <a:lstStyle/>
          <a:p>
            <a:r>
              <a:rPr lang="en-US" dirty="0" smtClean="0"/>
              <a:t>This</a:t>
            </a:r>
            <a:r>
              <a:rPr lang="en-US" baseline="0" dirty="0" smtClean="0"/>
              <a:t> is a typical eukaryotic gene, (the dashed lines indicate large regions of </a:t>
            </a:r>
            <a:r>
              <a:rPr lang="en-US" baseline="0" dirty="0" err="1" smtClean="0"/>
              <a:t>dna</a:t>
            </a:r>
            <a:r>
              <a:rPr lang="en-US" baseline="0" dirty="0" smtClean="0"/>
              <a:t>). In space the </a:t>
            </a:r>
            <a:r>
              <a:rPr lang="en-US" baseline="0" dirty="0" err="1" smtClean="0"/>
              <a:t>dna</a:t>
            </a:r>
            <a:r>
              <a:rPr lang="en-US" baseline="0" dirty="0" smtClean="0"/>
              <a:t> will be bent and all those bound regulatory proteins will be brought in proximity with the help of the mediator complex but because distances on </a:t>
            </a:r>
            <a:r>
              <a:rPr lang="en-US" baseline="0" dirty="0" err="1" smtClean="0"/>
              <a:t>dna</a:t>
            </a:r>
            <a:r>
              <a:rPr lang="en-US" baseline="0" dirty="0" smtClean="0"/>
              <a:t> can be large the exact positions don’t really mattes because they offer flexibility in bending and hence the </a:t>
            </a:r>
            <a:r>
              <a:rPr lang="en-US" baseline="0" dirty="0" err="1" smtClean="0"/>
              <a:t>dna</a:t>
            </a:r>
            <a:r>
              <a:rPr lang="en-US" baseline="0" dirty="0" smtClean="0"/>
              <a:t> will bend to accommodate the position or orientation of the DRE. But in the RE elements is within short distances and hence orientation and position will influence it.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89B0A99-3103-4426-9207-76CBE9C2AA69}" type="slidenum">
              <a:rPr lang="en-US"/>
              <a:pPr/>
              <a:t>5</a:t>
            </a:fld>
            <a:endParaRPr lang="en-US"/>
          </a:p>
        </p:txBody>
      </p:sp>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p:txBody>
          <a:bodyPr/>
          <a:lstStyle/>
          <a:p>
            <a:r>
              <a:rPr lang="en-US" dirty="0" smtClean="0"/>
              <a:t>Two</a:t>
            </a:r>
            <a:r>
              <a:rPr lang="en-US" baseline="0" dirty="0" smtClean="0"/>
              <a:t> specific regulatory elements for the beta globin gene, one is in the proximal region from -220 and -30 and the other is further away. (Don’t remember names of figures) so this one will be an RE and this one a DRE. </a:t>
            </a:r>
          </a:p>
          <a:p>
            <a:r>
              <a:rPr lang="en-US" baseline="0" dirty="0" smtClean="0"/>
              <a:t>In the regulatory elements for beta globin gene is that there are several binding sites for GATA-1 which is a property of regulatory elements.</a:t>
            </a:r>
          </a:p>
          <a:p>
            <a:r>
              <a:rPr lang="en-US" baseline="0" dirty="0" smtClean="0"/>
              <a:t> Another feature is that there are several binding sites for different proteins. </a:t>
            </a:r>
          </a:p>
          <a:p>
            <a:r>
              <a:rPr lang="en-US" baseline="0" dirty="0" smtClean="0"/>
              <a:t>The arrows mean that there are often factors That compete for binding on the </a:t>
            </a:r>
            <a:r>
              <a:rPr lang="en-US" baseline="0" dirty="0" err="1" smtClean="0"/>
              <a:t>dna</a:t>
            </a:r>
            <a:r>
              <a:rPr lang="en-US" baseline="0" dirty="0" smtClean="0"/>
              <a:t>. </a:t>
            </a:r>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1F5EB2-AE19-47B1-90BC-C83AF57DF3D9}" type="slidenum">
              <a:rPr lang="en-US"/>
              <a:pPr/>
              <a:t>6</a:t>
            </a:fld>
            <a:endParaRPr lang="en-US"/>
          </a:p>
        </p:txBody>
      </p:sp>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p:txBody>
          <a:bodyPr/>
          <a:lstStyle/>
          <a:p>
            <a:r>
              <a:rPr lang="en-US" dirty="0" smtClean="0"/>
              <a:t>We’re still</a:t>
            </a:r>
            <a:r>
              <a:rPr lang="en-US" baseline="0" dirty="0" smtClean="0"/>
              <a:t> talk</a:t>
            </a:r>
            <a:r>
              <a:rPr lang="en-US" dirty="0" smtClean="0"/>
              <a:t>ing about these</a:t>
            </a:r>
            <a:r>
              <a:rPr lang="en-US" baseline="0" dirty="0" smtClean="0"/>
              <a:t> sequences in DNA. </a:t>
            </a:r>
          </a:p>
          <a:p>
            <a:r>
              <a:rPr lang="en-US" baseline="0" dirty="0" smtClean="0"/>
              <a:t>Two special cases of DRE’s: </a:t>
            </a:r>
          </a:p>
          <a:p>
            <a:pPr marL="228600" indent="-228600">
              <a:buAutoNum type="arabicParenR"/>
            </a:pPr>
            <a:r>
              <a:rPr lang="en-US" baseline="0" dirty="0" smtClean="0"/>
              <a:t>the locus control region will control a bunch of genes at the same time; the diagram on the top shows the genes around the globin genes in </a:t>
            </a:r>
            <a:r>
              <a:rPr lang="en-US" baseline="0" dirty="0" err="1" smtClean="0"/>
              <a:t>dna</a:t>
            </a:r>
            <a:r>
              <a:rPr lang="en-US" baseline="0" dirty="0" smtClean="0"/>
              <a:t> and these genes are all expressed but not all at the same time. Beta globin goes up at birth while y goes down at birth. So these genes have in common that they are expressed on same cells but different times and each of them has their own regulatory elements (we’ve seen the ones for B globin on previous slide). The locus control region will open this cluster of genes for business in the right cell type, it will make it accessible to the factors that will bind to the regulatory elements and this will open the chromatin domain and once it is open the factors are </a:t>
            </a:r>
            <a:r>
              <a:rPr lang="en-US" baseline="0" dirty="0" err="1" smtClean="0"/>
              <a:t>gonna</a:t>
            </a:r>
            <a:r>
              <a:rPr lang="en-US" baseline="0" dirty="0" smtClean="0"/>
              <a:t> fine tune the control of the genes. </a:t>
            </a:r>
          </a:p>
          <a:p>
            <a:pPr marL="228600" indent="-228600">
              <a:buAutoNum type="arabicParenR"/>
            </a:pP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73C400B-E7C7-4C59-BA37-3F402CCD4293}" type="slidenum">
              <a:rPr lang="en-US"/>
              <a:pPr/>
              <a:t>7</a:t>
            </a:fld>
            <a:endParaRPr lang="en-US"/>
          </a:p>
        </p:txBody>
      </p:sp>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p:txBody>
          <a:bodyPr/>
          <a:lstStyle/>
          <a:p>
            <a:r>
              <a:rPr lang="en-US" dirty="0" smtClean="0"/>
              <a:t>2) The second special case</a:t>
            </a:r>
            <a:r>
              <a:rPr lang="en-US" baseline="0" dirty="0" smtClean="0"/>
              <a:t> is the insulator sequences which will modulate the activity of the enhancer sequences (a kind of DRE) so in theory if u have two genes A and B and enhancer between them it will be able to act on both promoters for genes A and B because it can act over long distances and in real life u </a:t>
            </a:r>
            <a:r>
              <a:rPr lang="en-US" baseline="0" dirty="0" err="1" smtClean="0"/>
              <a:t>wanna</a:t>
            </a:r>
            <a:r>
              <a:rPr lang="en-US" baseline="0" dirty="0" smtClean="0"/>
              <a:t> be able to control this. This can be done with the insulator element which blocks the action of enhancer on gene A and hence the enhancer only acts on gene B. </a:t>
            </a:r>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977C562-32A0-4AFC-A1AA-04ED2A91C59F}" type="slidenum">
              <a:rPr lang="en-US"/>
              <a:pPr/>
              <a:t>8</a:t>
            </a:fld>
            <a:endParaRPr lang="en-US"/>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p:txBody>
          <a:bodyPr/>
          <a:lstStyle/>
          <a:p>
            <a:r>
              <a:rPr lang="en-US" b="1" dirty="0" smtClean="0"/>
              <a:t>In lecture notes on page 9 he named a few proteins and the</a:t>
            </a:r>
            <a:r>
              <a:rPr lang="en-US" b="1" baseline="0" dirty="0" smtClean="0"/>
              <a:t> sequences they bind with- don’t have to remember any of it except for the fact that each regulatory protein likes a specific sequence.</a:t>
            </a:r>
          </a:p>
          <a:p>
            <a:r>
              <a:rPr lang="en-US" b="0" baseline="0" dirty="0" smtClean="0"/>
              <a:t>Proteins like to bind in the major groove, here we’re looking at GC and AT pairs </a:t>
            </a:r>
            <a:endParaRPr lang="en-US" b="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E25459-64F8-47D4-A46D-A6177CA1A9D2}" type="slidenum">
              <a:rPr lang="en-US"/>
              <a:pPr/>
              <a:t>9</a:t>
            </a:fld>
            <a:endParaRPr lang="en-US"/>
          </a:p>
        </p:txBody>
      </p:sp>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p:txBody>
          <a:bodyPr/>
          <a:lstStyle/>
          <a:p>
            <a:r>
              <a:rPr lang="en-US" dirty="0" smtClean="0"/>
              <a:t>What</a:t>
            </a:r>
            <a:r>
              <a:rPr lang="en-US" baseline="0" dirty="0" smtClean="0"/>
              <a:t> this figure shows is that </a:t>
            </a:r>
            <a:r>
              <a:rPr lang="en-US" b="1" baseline="0" dirty="0" smtClean="0"/>
              <a:t>a protein that binds </a:t>
            </a:r>
            <a:r>
              <a:rPr lang="en-US" b="1" baseline="0" dirty="0" err="1" smtClean="0"/>
              <a:t>dna</a:t>
            </a:r>
            <a:r>
              <a:rPr lang="en-US" b="1" baseline="0" dirty="0" smtClean="0"/>
              <a:t> will see a wider variety of groups or atoms if it binds on the major groove.</a:t>
            </a:r>
            <a:endParaRPr lang="en-US" b="1"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1A6A9F-723D-4FC3-A363-83C14EBEA13E}" type="slidenum">
              <a:rPr lang="en-US"/>
              <a:pPr/>
              <a:t>10</a:t>
            </a:fld>
            <a:endParaRPr lang="en-US"/>
          </a:p>
        </p:txBody>
      </p:sp>
      <p:sp>
        <p:nvSpPr>
          <p:cNvPr id="103426" name="Rectangle 2"/>
          <p:cNvSpPr>
            <a:spLocks noGrp="1" noRot="1" noChangeAspect="1" noChangeArrowheads="1" noTextEdit="1"/>
          </p:cNvSpPr>
          <p:nvPr>
            <p:ph type="sldImg"/>
          </p:nvPr>
        </p:nvSpPr>
        <p:spPr>
          <a:ln/>
        </p:spPr>
      </p:sp>
      <p:sp>
        <p:nvSpPr>
          <p:cNvPr id="103427" name="Rectangle 3"/>
          <p:cNvSpPr>
            <a:spLocks noGrp="1" noChangeArrowheads="1"/>
          </p:cNvSpPr>
          <p:nvPr>
            <p:ph type="body" idx="1"/>
          </p:nvPr>
        </p:nvSpPr>
        <p:spPr/>
        <p:txBody>
          <a:bodyPr/>
          <a:lstStyle/>
          <a:p>
            <a:r>
              <a:rPr lang="en-US" dirty="0" smtClean="0"/>
              <a:t>This figure is a</a:t>
            </a:r>
            <a:r>
              <a:rPr lang="en-US" baseline="0" dirty="0" smtClean="0"/>
              <a:t> very schematic representation of those proteins that bind </a:t>
            </a:r>
            <a:r>
              <a:rPr lang="en-US" baseline="0" dirty="0" err="1" smtClean="0"/>
              <a:t>dna</a:t>
            </a:r>
            <a:r>
              <a:rPr lang="en-US" baseline="0" dirty="0" smtClean="0"/>
              <a:t>: regulatory </a:t>
            </a:r>
            <a:r>
              <a:rPr lang="en-US" baseline="0" dirty="0" err="1" smtClean="0"/>
              <a:t>dna</a:t>
            </a:r>
            <a:r>
              <a:rPr lang="en-US" baseline="0" dirty="0" smtClean="0"/>
              <a:t> binding proteins. It has a </a:t>
            </a:r>
            <a:r>
              <a:rPr lang="en-US" baseline="0" dirty="0" err="1" smtClean="0"/>
              <a:t>dna</a:t>
            </a:r>
            <a:r>
              <a:rPr lang="en-US" baseline="0" dirty="0" smtClean="0"/>
              <a:t> binding domain and a connector region and other protein domains that can do different things and some of those things can be dimerization (</a:t>
            </a:r>
            <a:r>
              <a:rPr lang="en-US" baseline="0" dirty="0" err="1" smtClean="0"/>
              <a:t>eg</a:t>
            </a:r>
            <a:r>
              <a:rPr lang="en-US" baseline="0" dirty="0" smtClean="0"/>
              <a:t> in phage) but it can also be for activation, repression, etc. </a:t>
            </a:r>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1596858-4ACF-4533-82F0-37C835692265}" type="slidenum">
              <a:rPr lang="en-US"/>
              <a:pPr/>
              <a:t>11</a:t>
            </a:fld>
            <a:endParaRPr lang="en-US"/>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p:txBody>
          <a:bodyPr/>
          <a:lstStyle/>
          <a:p>
            <a:r>
              <a:rPr lang="en-US" dirty="0" smtClean="0"/>
              <a:t>We will talk</a:t>
            </a:r>
            <a:r>
              <a:rPr lang="en-US" baseline="0" dirty="0" smtClean="0"/>
              <a:t> about these RDBP for the rest of the lecture. Our first family is the helix-turn- helix motif and the left part shows only the </a:t>
            </a:r>
            <a:r>
              <a:rPr lang="en-US" baseline="0" dirty="0" err="1" smtClean="0"/>
              <a:t>dna</a:t>
            </a:r>
            <a:r>
              <a:rPr lang="en-US" baseline="0" dirty="0" smtClean="0"/>
              <a:t> binding domain part of the protein. The first helix (blue) and the second is red will make contact in the major groove and these contacts will involve basic amino acids. </a:t>
            </a:r>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8BE6487-7FB1-4C4A-AA1D-70C135EA69B4}" type="slidenum">
              <a:rPr lang="en-US"/>
              <a:pPr/>
              <a:t>12</a:t>
            </a:fld>
            <a:endParaRPr lang="en-US"/>
          </a:p>
        </p:txBody>
      </p:sp>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p:txBody>
          <a:bodyPr/>
          <a:lstStyle/>
          <a:p>
            <a:r>
              <a:rPr lang="en-US" dirty="0" smtClean="0"/>
              <a:t>This is shown here</a:t>
            </a:r>
            <a:r>
              <a:rPr lang="en-US" baseline="0" dirty="0" smtClean="0"/>
              <a:t> basic amino acids such as </a:t>
            </a:r>
            <a:r>
              <a:rPr lang="en-US" baseline="0" dirty="0" err="1" smtClean="0"/>
              <a:t>argining</a:t>
            </a:r>
            <a:r>
              <a:rPr lang="en-US" baseline="0" dirty="0" smtClean="0"/>
              <a:t> lysine etc</a:t>
            </a:r>
            <a:r>
              <a:rPr lang="en-US" b="1" baseline="0" dirty="0" smtClean="0"/>
              <a:t>. important is RDBP are often rich in basic amino acids and hence make contact with </a:t>
            </a:r>
            <a:r>
              <a:rPr lang="en-US" b="1" baseline="0" dirty="0" err="1" smtClean="0"/>
              <a:t>dna</a:t>
            </a:r>
            <a:r>
              <a:rPr lang="en-US" b="1" baseline="0" dirty="0" smtClean="0"/>
              <a:t>, don’t need to know how to draw.</a:t>
            </a:r>
            <a:endParaRPr lang="en-US" b="1"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8D9CF6-B4F8-47BC-AA74-59C8E9877624}" type="slidenum">
              <a:rPr lang="en-US"/>
              <a:pPr/>
              <a:t>13</a:t>
            </a:fld>
            <a:endParaRPr lang="en-US"/>
          </a:p>
        </p:txBody>
      </p:sp>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p:txBody>
          <a:bodyPr/>
          <a:lstStyle/>
          <a:p>
            <a:r>
              <a:rPr lang="en-US" dirty="0" smtClean="0"/>
              <a:t>This is called a </a:t>
            </a:r>
            <a:r>
              <a:rPr lang="en-US" dirty="0" err="1" smtClean="0"/>
              <a:t>homeodomain</a:t>
            </a:r>
            <a:r>
              <a:rPr lang="en-US" dirty="0" smtClean="0"/>
              <a:t> it is basically a sophisticated</a:t>
            </a:r>
            <a:r>
              <a:rPr lang="en-US" baseline="0" dirty="0" smtClean="0"/>
              <a:t> helix turn helix motif. The red helix here will also make contact with the major groove just like helix turn helix motif. The difference is that helix 1 will make contact in the minor groove as shown above in the </a:t>
            </a:r>
            <a:r>
              <a:rPr lang="en-US" baseline="0" dirty="0" err="1" smtClean="0"/>
              <a:t>homeodomain</a:t>
            </a:r>
            <a:r>
              <a:rPr lang="en-US" baseline="0" dirty="0" smtClean="0"/>
              <a:t>. And this additional contact makes binding more specific. This </a:t>
            </a:r>
            <a:r>
              <a:rPr lang="en-US" baseline="0" dirty="0" err="1" smtClean="0"/>
              <a:t>homeodomain</a:t>
            </a:r>
            <a:r>
              <a:rPr lang="en-US" baseline="0" dirty="0" smtClean="0"/>
              <a:t> is found in many developmental genes. </a:t>
            </a:r>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6103F5-C750-468D-9CF7-52A8E62E3FA8}" type="slidenum">
              <a:rPr lang="en-US"/>
              <a:pPr/>
              <a:t>14</a:t>
            </a:fld>
            <a:endParaRPr lang="en-US"/>
          </a:p>
        </p:txBody>
      </p:sp>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p:txBody>
          <a:bodyPr/>
          <a:lstStyle/>
          <a:p>
            <a:r>
              <a:rPr lang="en-US" dirty="0" smtClean="0"/>
              <a:t>The third family is the zinc</a:t>
            </a:r>
            <a:r>
              <a:rPr lang="en-US" baseline="0" dirty="0" smtClean="0"/>
              <a:t> finger motif which contains a central zinc atom </a:t>
            </a:r>
            <a:r>
              <a:rPr lang="en-US" baseline="0" dirty="0" err="1" smtClean="0"/>
              <a:t>wich</a:t>
            </a:r>
            <a:r>
              <a:rPr lang="en-US" baseline="0" dirty="0" smtClean="0"/>
              <a:t> makes contacts between </a:t>
            </a:r>
            <a:r>
              <a:rPr lang="en-US" baseline="0" dirty="0" err="1" smtClean="0"/>
              <a:t>cysteines</a:t>
            </a:r>
            <a:r>
              <a:rPr lang="en-US" baseline="0" dirty="0" smtClean="0"/>
              <a:t> and </a:t>
            </a:r>
            <a:r>
              <a:rPr lang="en-US" baseline="0" dirty="0" err="1" smtClean="0"/>
              <a:t>histidines</a:t>
            </a:r>
            <a:r>
              <a:rPr lang="en-US" baseline="0" dirty="0" smtClean="0"/>
              <a:t>. It contains 2 beta sheets and an alpha helix.</a:t>
            </a:r>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B78554-7D28-462F-9682-B0FBF9AD9134}" type="slidenum">
              <a:rPr lang="en-US"/>
              <a:pPr/>
              <a:t>15</a:t>
            </a:fld>
            <a:endParaRPr lang="en-US"/>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r>
              <a:rPr lang="en-US" dirty="0" smtClean="0"/>
              <a:t>Here we’re seeing a part of a protein that contains</a:t>
            </a:r>
            <a:r>
              <a:rPr lang="en-US" baseline="0" dirty="0" smtClean="0"/>
              <a:t> three zinc fingers and each will have it’s own specificity of binding and so the three different zinc fingers will increase the </a:t>
            </a:r>
            <a:r>
              <a:rPr lang="en-US" baseline="0" dirty="0" err="1" smtClean="0"/>
              <a:t>specifity</a:t>
            </a:r>
            <a:r>
              <a:rPr lang="en-US" baseline="0" dirty="0" smtClean="0"/>
              <a:t> of the protein to the sequences in the </a:t>
            </a:r>
            <a:r>
              <a:rPr lang="en-US" baseline="0" dirty="0" err="1" smtClean="0"/>
              <a:t>dna</a:t>
            </a:r>
            <a:r>
              <a:rPr lang="en-US" baseline="0" dirty="0" smtClean="0"/>
              <a:t>. </a:t>
            </a:r>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265B4A-085F-44E0-9CFB-C061B234A300}" type="slidenum">
              <a:rPr lang="en-US"/>
              <a:pPr/>
              <a:t>16</a:t>
            </a:fld>
            <a:endParaRPr lang="en-US"/>
          </a:p>
        </p:txBody>
      </p:sp>
      <p:sp>
        <p:nvSpPr>
          <p:cNvPr id="101378" name="Rectangle 2"/>
          <p:cNvSpPr>
            <a:spLocks noGrp="1" noRot="1" noChangeAspect="1" noChangeArrowheads="1" noTextEdit="1"/>
          </p:cNvSpPr>
          <p:nvPr>
            <p:ph type="sldImg"/>
          </p:nvPr>
        </p:nvSpPr>
        <p:spPr>
          <a:ln/>
        </p:spPr>
      </p:sp>
      <p:sp>
        <p:nvSpPr>
          <p:cNvPr id="101379" name="Rectangle 3"/>
          <p:cNvSpPr>
            <a:spLocks noGrp="1" noChangeArrowheads="1"/>
          </p:cNvSpPr>
          <p:nvPr>
            <p:ph type="body" idx="1"/>
          </p:nvPr>
        </p:nvSpPr>
        <p:spPr/>
        <p:txBody>
          <a:bodyPr/>
          <a:lstStyle/>
          <a:p>
            <a:r>
              <a:rPr lang="en-US" dirty="0" smtClean="0"/>
              <a:t>The fourth category</a:t>
            </a:r>
            <a:r>
              <a:rPr lang="en-US" baseline="0" dirty="0" smtClean="0"/>
              <a:t> is the </a:t>
            </a:r>
            <a:r>
              <a:rPr lang="en-US" baseline="0" dirty="0" err="1" smtClean="0"/>
              <a:t>leucin</a:t>
            </a:r>
            <a:r>
              <a:rPr lang="en-US" baseline="0" dirty="0" smtClean="0"/>
              <a:t> zipper motif and the family is made up of proteins that will bind to </a:t>
            </a:r>
            <a:r>
              <a:rPr lang="en-US" baseline="0" dirty="0" err="1" smtClean="0"/>
              <a:t>dna</a:t>
            </a:r>
            <a:r>
              <a:rPr lang="en-US" baseline="0" dirty="0" smtClean="0"/>
              <a:t> as dimers. And they are called </a:t>
            </a:r>
            <a:r>
              <a:rPr lang="en-US" baseline="0" dirty="0" err="1" smtClean="0"/>
              <a:t>leucine</a:t>
            </a:r>
            <a:r>
              <a:rPr lang="en-US" baseline="0" dirty="0" smtClean="0"/>
              <a:t> zippers because they will have </a:t>
            </a:r>
            <a:r>
              <a:rPr lang="en-US" baseline="0" dirty="0" err="1" smtClean="0"/>
              <a:t>leucing</a:t>
            </a:r>
            <a:r>
              <a:rPr lang="en-US" baseline="0" dirty="0" smtClean="0"/>
              <a:t> amino acids that will make hydrophobic interactions that will contribute to the formation of the dimer structure.  Each of the monomers will also bind to </a:t>
            </a:r>
            <a:r>
              <a:rPr lang="en-US" baseline="0" dirty="0" err="1" smtClean="0"/>
              <a:t>dna</a:t>
            </a:r>
            <a:r>
              <a:rPr lang="en-US" baseline="0" dirty="0" smtClean="0"/>
              <a:t> in the major grooves to basic amino acids. </a:t>
            </a:r>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CA413F-4DC7-4386-8B5A-B6E68B4764D6}" type="slidenum">
              <a:rPr lang="en-US"/>
              <a:pPr/>
              <a:t>17</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p:txBody>
          <a:bodyPr/>
          <a:lstStyle/>
          <a:p>
            <a:r>
              <a:rPr lang="en-US" dirty="0" smtClean="0"/>
              <a:t>Here is the fifth group.</a:t>
            </a:r>
            <a:r>
              <a:rPr lang="en-US" baseline="0" dirty="0" smtClean="0"/>
              <a:t> The helix- loop-helix motif which will also bind </a:t>
            </a:r>
            <a:r>
              <a:rPr lang="en-US" baseline="0" dirty="0" err="1" smtClean="0"/>
              <a:t>dna</a:t>
            </a:r>
            <a:r>
              <a:rPr lang="en-US" baseline="0" dirty="0" smtClean="0"/>
              <a:t> as dimers and each monomer will bind the major groove with the basic amino acids on the </a:t>
            </a:r>
            <a:r>
              <a:rPr lang="en-US" baseline="0" dirty="0" err="1" smtClean="0"/>
              <a:t>dna</a:t>
            </a:r>
            <a:r>
              <a:rPr lang="en-US" baseline="0" dirty="0" smtClean="0"/>
              <a:t>. Now these proteins bind </a:t>
            </a:r>
            <a:r>
              <a:rPr lang="en-US" baseline="0" dirty="0" err="1" smtClean="0"/>
              <a:t>dna</a:t>
            </a:r>
            <a:r>
              <a:rPr lang="en-US" baseline="0" dirty="0" smtClean="0"/>
              <a:t> as obligate dimers. We can play with that property in the next slide. This is the binding of a heterodimer. </a:t>
            </a:r>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F75D82C-2A99-4082-B648-C3085E30EFA8}" type="slidenum">
              <a:rPr lang="en-US"/>
              <a:pPr/>
              <a:t>18</a:t>
            </a:fld>
            <a:endParaRPr lang="en-US"/>
          </a:p>
        </p:txBody>
      </p:sp>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p:txBody>
          <a:bodyPr/>
          <a:lstStyle/>
          <a:p>
            <a:r>
              <a:rPr lang="en-US" dirty="0" smtClean="0"/>
              <a:t>Helix</a:t>
            </a:r>
            <a:r>
              <a:rPr lang="en-US" baseline="0" dirty="0" smtClean="0"/>
              <a:t> loop helix can bind as </a:t>
            </a:r>
            <a:r>
              <a:rPr lang="en-US" baseline="0" dirty="0" err="1" smtClean="0"/>
              <a:t>homodimer</a:t>
            </a:r>
            <a:r>
              <a:rPr lang="en-US" baseline="0" dirty="0" smtClean="0"/>
              <a:t> or as heterodimers. Each of those monomers will prefer a different </a:t>
            </a:r>
            <a:r>
              <a:rPr lang="en-US" baseline="0" dirty="0" err="1" smtClean="0"/>
              <a:t>dna</a:t>
            </a:r>
            <a:r>
              <a:rPr lang="en-US" baseline="0" dirty="0" smtClean="0"/>
              <a:t> sequence. </a:t>
            </a:r>
            <a:r>
              <a:rPr lang="en-US" b="1" baseline="0" dirty="0" smtClean="0"/>
              <a:t>So from three different binding </a:t>
            </a:r>
            <a:r>
              <a:rPr lang="en-US" b="1" baseline="0" dirty="0" err="1" smtClean="0"/>
              <a:t>binding</a:t>
            </a:r>
            <a:r>
              <a:rPr lang="en-US" b="1" baseline="0" dirty="0" smtClean="0"/>
              <a:t> proteins than they can bind to 3 different binding sites. So the take home message here is that having the ability to form homo or heterodimers increases the variety of binding sites u can have in the genome. This can also be true for the </a:t>
            </a:r>
            <a:r>
              <a:rPr lang="en-US" b="1" baseline="0" dirty="0" err="1" smtClean="0"/>
              <a:t>leucine</a:t>
            </a:r>
            <a:r>
              <a:rPr lang="en-US" b="1" baseline="0" dirty="0" smtClean="0"/>
              <a:t> zipper. </a:t>
            </a:r>
            <a:endParaRPr lang="en-US" b="1"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58509A-7CFB-44A5-9E82-C93614349293}" type="slidenum">
              <a:rPr lang="en-US"/>
              <a:pPr/>
              <a:t>19</a:t>
            </a:fld>
            <a:endParaRPr lang="en-US"/>
          </a:p>
        </p:txBody>
      </p:sp>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p:txBody>
          <a:bodyPr/>
          <a:lstStyle/>
          <a:p>
            <a:r>
              <a:rPr lang="en-US" dirty="0" smtClean="0"/>
              <a:t>So HLH proteins need to bind as dimers and nature has used a method to control this</a:t>
            </a:r>
            <a:r>
              <a:rPr lang="en-US" baseline="0" dirty="0" smtClean="0"/>
              <a:t> by the existence of truncated HLH dimers. IN green we have a truncated </a:t>
            </a:r>
            <a:r>
              <a:rPr lang="en-US" baseline="0" dirty="0" err="1" smtClean="0"/>
              <a:t>hlh</a:t>
            </a:r>
            <a:r>
              <a:rPr lang="en-US" baseline="0" dirty="0" smtClean="0"/>
              <a:t> protein thus will not be able to make contact to </a:t>
            </a:r>
            <a:r>
              <a:rPr lang="en-US" baseline="0" dirty="0" err="1" smtClean="0"/>
              <a:t>dna</a:t>
            </a:r>
            <a:r>
              <a:rPr lang="en-US" baseline="0" dirty="0" smtClean="0"/>
              <a:t> however once it </a:t>
            </a:r>
            <a:r>
              <a:rPr lang="en-US" baseline="0" dirty="0" err="1" smtClean="0"/>
              <a:t>dimerizes</a:t>
            </a:r>
            <a:r>
              <a:rPr lang="en-US" baseline="0" dirty="0" smtClean="0"/>
              <a:t> with a blue helix it ends up with a protein that has affinity to only one region but will not be able to bind to </a:t>
            </a:r>
            <a:r>
              <a:rPr lang="en-US" baseline="0" dirty="0" err="1" smtClean="0"/>
              <a:t>dna</a:t>
            </a:r>
            <a:r>
              <a:rPr lang="en-US" baseline="0" dirty="0" smtClean="0"/>
              <a:t> because it binds only as an obligate dimer. </a:t>
            </a:r>
          </a:p>
          <a:p>
            <a:endParaRPr lang="en-US" baseline="0" dirty="0" smtClean="0"/>
          </a:p>
          <a:p>
            <a:r>
              <a:rPr lang="en-US" baseline="0" dirty="0" smtClean="0"/>
              <a:t>This is useful in situations where: truncated green helix will be made excessively which will compete to bind with blue helix to form dimer and hence will not be able to bind to </a:t>
            </a:r>
            <a:r>
              <a:rPr lang="en-US" baseline="0" dirty="0" err="1" smtClean="0"/>
              <a:t>dna</a:t>
            </a:r>
            <a:r>
              <a:rPr lang="en-US" baseline="0" dirty="0" smtClean="0"/>
              <a:t> and hence expression of that gene </a:t>
            </a:r>
            <a:r>
              <a:rPr lang="en-US" baseline="0" dirty="0" err="1" smtClean="0"/>
              <a:t>seazes</a:t>
            </a:r>
            <a:r>
              <a:rPr lang="en-US" baseline="0" smtClean="0"/>
              <a:t>. </a:t>
            </a:r>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3A467BF-231A-4FA1-A059-6DF133D5FE13}" type="slidenum">
              <a:rPr lang="en-US"/>
              <a:pPr/>
              <a:t>‹#›</a:t>
            </a:fld>
            <a:endParaRPr lang="en-US"/>
          </a:p>
        </p:txBody>
      </p:sp>
    </p:spTree>
    <p:extLst>
      <p:ext uri="{BB962C8B-B14F-4D97-AF65-F5344CB8AC3E}">
        <p14:creationId xmlns:p14="http://schemas.microsoft.com/office/powerpoint/2010/main" val="3767032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A578A38-606D-4749-9B3F-E8323B272019}" type="slidenum">
              <a:rPr lang="en-US"/>
              <a:pPr/>
              <a:t>‹#›</a:t>
            </a:fld>
            <a:endParaRPr lang="en-US"/>
          </a:p>
        </p:txBody>
      </p:sp>
    </p:spTree>
    <p:extLst>
      <p:ext uri="{BB962C8B-B14F-4D97-AF65-F5344CB8AC3E}">
        <p14:creationId xmlns:p14="http://schemas.microsoft.com/office/powerpoint/2010/main" val="617650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7EDFC4F-B245-4DE1-88C4-46CD55C90D2E}" type="slidenum">
              <a:rPr lang="en-US"/>
              <a:pPr/>
              <a:t>‹#›</a:t>
            </a:fld>
            <a:endParaRPr lang="en-US"/>
          </a:p>
        </p:txBody>
      </p:sp>
    </p:spTree>
    <p:extLst>
      <p:ext uri="{BB962C8B-B14F-4D97-AF65-F5344CB8AC3E}">
        <p14:creationId xmlns:p14="http://schemas.microsoft.com/office/powerpoint/2010/main" val="2719635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19B1A8F7-BAA1-4B35-8DF7-19A0B3769FC4}" type="slidenum">
              <a:rPr lang="en-US"/>
              <a:pPr/>
              <a:t>‹#›</a:t>
            </a:fld>
            <a:endParaRPr lang="en-US"/>
          </a:p>
        </p:txBody>
      </p:sp>
    </p:spTree>
    <p:extLst>
      <p:ext uri="{BB962C8B-B14F-4D97-AF65-F5344CB8AC3E}">
        <p14:creationId xmlns:p14="http://schemas.microsoft.com/office/powerpoint/2010/main" val="22734149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DFEC9AC5-96AA-40CC-8D76-D2FD700BF2C0}" type="slidenum">
              <a:rPr lang="en-US"/>
              <a:pPr/>
              <a:t>‹#›</a:t>
            </a:fld>
            <a:endParaRPr lang="en-US"/>
          </a:p>
        </p:txBody>
      </p:sp>
    </p:spTree>
    <p:extLst>
      <p:ext uri="{BB962C8B-B14F-4D97-AF65-F5344CB8AC3E}">
        <p14:creationId xmlns:p14="http://schemas.microsoft.com/office/powerpoint/2010/main" val="1689678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31578EC3-ED54-4A4E-8D5C-E8289156EDE6}" type="slidenum">
              <a:rPr lang="en-US"/>
              <a:pPr/>
              <a:t>‹#›</a:t>
            </a:fld>
            <a:endParaRPr lang="en-US"/>
          </a:p>
        </p:txBody>
      </p:sp>
    </p:spTree>
    <p:extLst>
      <p:ext uri="{BB962C8B-B14F-4D97-AF65-F5344CB8AC3E}">
        <p14:creationId xmlns:p14="http://schemas.microsoft.com/office/powerpoint/2010/main" val="177660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67D82F7E-65CB-4D27-90A9-92A7BA6FDAF5}" type="slidenum">
              <a:rPr lang="en-US"/>
              <a:pPr/>
              <a:t>‹#›</a:t>
            </a:fld>
            <a:endParaRPr lang="en-US"/>
          </a:p>
        </p:txBody>
      </p:sp>
    </p:spTree>
    <p:extLst>
      <p:ext uri="{BB962C8B-B14F-4D97-AF65-F5344CB8AC3E}">
        <p14:creationId xmlns:p14="http://schemas.microsoft.com/office/powerpoint/2010/main" val="1338594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66E2136-F6C9-4354-A687-76C48257BCB8}" type="slidenum">
              <a:rPr lang="en-US"/>
              <a:pPr/>
              <a:t>‹#›</a:t>
            </a:fld>
            <a:endParaRPr lang="en-US"/>
          </a:p>
        </p:txBody>
      </p:sp>
    </p:spTree>
    <p:extLst>
      <p:ext uri="{BB962C8B-B14F-4D97-AF65-F5344CB8AC3E}">
        <p14:creationId xmlns:p14="http://schemas.microsoft.com/office/powerpoint/2010/main" val="3578316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10452824-8EDD-4101-979A-AAF679153E67}" type="slidenum">
              <a:rPr lang="en-US"/>
              <a:pPr/>
              <a:t>‹#›</a:t>
            </a:fld>
            <a:endParaRPr lang="en-US"/>
          </a:p>
        </p:txBody>
      </p:sp>
    </p:spTree>
    <p:extLst>
      <p:ext uri="{BB962C8B-B14F-4D97-AF65-F5344CB8AC3E}">
        <p14:creationId xmlns:p14="http://schemas.microsoft.com/office/powerpoint/2010/main" val="1319703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C116155-C9DE-4C1F-A5DD-914D9A4F950E}" type="slidenum">
              <a:rPr lang="en-US"/>
              <a:pPr/>
              <a:t>‹#›</a:t>
            </a:fld>
            <a:endParaRPr lang="en-US"/>
          </a:p>
        </p:txBody>
      </p:sp>
    </p:spTree>
    <p:extLst>
      <p:ext uri="{BB962C8B-B14F-4D97-AF65-F5344CB8AC3E}">
        <p14:creationId xmlns:p14="http://schemas.microsoft.com/office/powerpoint/2010/main" val="3108667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CDEA412-DFCF-499B-BF39-559BB806D920}" type="slidenum">
              <a:rPr lang="en-US"/>
              <a:pPr/>
              <a:t>‹#›</a:t>
            </a:fld>
            <a:endParaRPr lang="en-US"/>
          </a:p>
        </p:txBody>
      </p:sp>
    </p:spTree>
    <p:extLst>
      <p:ext uri="{BB962C8B-B14F-4D97-AF65-F5344CB8AC3E}">
        <p14:creationId xmlns:p14="http://schemas.microsoft.com/office/powerpoint/2010/main" val="457307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F1C244FC-E232-47CC-9832-0C07E83610B8}"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Text Box 4"/>
          <p:cNvSpPr txBox="1">
            <a:spLocks noChangeArrowheads="1"/>
          </p:cNvSpPr>
          <p:nvPr/>
        </p:nvSpPr>
        <p:spPr bwMode="auto">
          <a:xfrm>
            <a:off x="1295400" y="1447800"/>
            <a:ext cx="73152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4000" dirty="0">
                <a:solidFill>
                  <a:srgbClr val="002060"/>
                </a:solidFill>
              </a:rPr>
              <a:t>Control of Gene Expression in </a:t>
            </a:r>
            <a:r>
              <a:rPr lang="en-US" sz="4000" dirty="0" smtClean="0">
                <a:solidFill>
                  <a:srgbClr val="002060"/>
                </a:solidFill>
              </a:rPr>
              <a:t>Eukaryotes </a:t>
            </a:r>
            <a:r>
              <a:rPr lang="en-US" sz="4000" dirty="0">
                <a:solidFill>
                  <a:srgbClr val="002060"/>
                </a:solidFill>
              </a:rPr>
              <a:t>I</a:t>
            </a:r>
          </a:p>
        </p:txBody>
      </p:sp>
      <p:sp>
        <p:nvSpPr>
          <p:cNvPr id="2053" name="Text Box 5"/>
          <p:cNvSpPr txBox="1">
            <a:spLocks noChangeArrowheads="1"/>
          </p:cNvSpPr>
          <p:nvPr/>
        </p:nvSpPr>
        <p:spPr bwMode="auto">
          <a:xfrm>
            <a:off x="304800" y="5410200"/>
            <a:ext cx="3886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smtClean="0">
                <a:solidFill>
                  <a:srgbClr val="002060"/>
                </a:solidFill>
              </a:rPr>
              <a:t>19 November 2013</a:t>
            </a:r>
            <a:endParaRPr lang="en-US" sz="2400" dirty="0">
              <a:solidFill>
                <a:srgbClr val="00206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5"/>
          <p:cNvSpPr>
            <a:spLocks noGrp="1" noChangeArrowheads="1"/>
          </p:cNvSpPr>
          <p:nvPr>
            <p:ph type="title"/>
          </p:nvPr>
        </p:nvSpPr>
        <p:spPr/>
        <p:txBody>
          <a:bodyPr/>
          <a:lstStyle/>
          <a:p>
            <a:r>
              <a:rPr lang="en-US" sz="4000" dirty="0">
                <a:solidFill>
                  <a:srgbClr val="002060"/>
                </a:solidFill>
              </a:rPr>
              <a:t>On overview of regulation of gene expression in </a:t>
            </a:r>
            <a:r>
              <a:rPr lang="en-US" sz="4000" dirty="0" smtClean="0">
                <a:solidFill>
                  <a:srgbClr val="002060"/>
                </a:solidFill>
              </a:rPr>
              <a:t>eukaryotes</a:t>
            </a:r>
            <a:endParaRPr lang="en-US" sz="4000" dirty="0">
              <a:solidFill>
                <a:srgbClr val="002060"/>
              </a:solidFill>
            </a:endParaRPr>
          </a:p>
        </p:txBody>
      </p:sp>
      <p:pic>
        <p:nvPicPr>
          <p:cNvPr id="3078" name="Picture 6" descr="figure 7-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2101850"/>
            <a:ext cx="8001000" cy="33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p:cNvPicPr>
            <a:picLocks noChangeAspect="1" noChangeArrowheads="1"/>
          </p:cNvPicPr>
          <p:nvPr/>
        </p:nvPicPr>
        <p:blipFill>
          <a:blip r:embed="rId3">
            <a:extLst>
              <a:ext uri="{28A0092B-C50C-407E-A947-70E740481C1C}">
                <a14:useLocalDpi xmlns:a14="http://schemas.microsoft.com/office/drawing/2010/main" val="0"/>
              </a:ext>
            </a:extLst>
          </a:blip>
          <a:srcRect r="-194" b="-185"/>
          <a:stretch>
            <a:fillRect/>
          </a:stretch>
        </p:blipFill>
        <p:spPr bwMode="auto">
          <a:xfrm>
            <a:off x="1219200" y="838200"/>
            <a:ext cx="7010400" cy="526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Rectangle 5"/>
          <p:cNvSpPr>
            <a:spLocks noGrp="1" noChangeArrowheads="1"/>
          </p:cNvSpPr>
          <p:nvPr>
            <p:ph type="title"/>
          </p:nvPr>
        </p:nvSpPr>
        <p:spPr/>
        <p:txBody>
          <a:bodyPr/>
          <a:lstStyle/>
          <a:p>
            <a:r>
              <a:rPr lang="en-US" dirty="0">
                <a:solidFill>
                  <a:srgbClr val="002060"/>
                </a:solidFill>
              </a:rPr>
              <a:t>A typical </a:t>
            </a:r>
            <a:r>
              <a:rPr lang="en-US" dirty="0" smtClean="0">
                <a:solidFill>
                  <a:srgbClr val="002060"/>
                </a:solidFill>
              </a:rPr>
              <a:t>eukaryotic </a:t>
            </a:r>
            <a:r>
              <a:rPr lang="en-US" dirty="0">
                <a:solidFill>
                  <a:srgbClr val="002060"/>
                </a:solidFill>
              </a:rPr>
              <a:t>gene</a:t>
            </a:r>
          </a:p>
        </p:txBody>
      </p:sp>
      <p:pic>
        <p:nvPicPr>
          <p:cNvPr id="4102" name="Picture 6" descr="figure 7-4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1444625"/>
            <a:ext cx="6553200" cy="503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r="-1895" b="-1266"/>
          <a:stretch>
            <a:fillRect/>
          </a:stretch>
        </p:blipFill>
        <p:spPr bwMode="auto">
          <a:xfrm>
            <a:off x="1219200" y="1752600"/>
            <a:ext cx="6934200" cy="360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6"/>
          <p:cNvSpPr>
            <a:spLocks noGrp="1" noChangeArrowheads="1"/>
          </p:cNvSpPr>
          <p:nvPr>
            <p:ph type="title"/>
          </p:nvPr>
        </p:nvSpPr>
        <p:spPr/>
        <p:txBody>
          <a:bodyPr/>
          <a:lstStyle/>
          <a:p>
            <a:r>
              <a:rPr lang="en-US" dirty="0">
                <a:solidFill>
                  <a:srgbClr val="002060"/>
                </a:solidFill>
              </a:rPr>
              <a:t>The human beta-globin gene</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p:cNvPicPr>
            <a:picLocks noChangeAspect="1" noChangeArrowheads="1"/>
          </p:cNvPicPr>
          <p:nvPr/>
        </p:nvPicPr>
        <p:blipFill>
          <a:blip r:embed="rId3">
            <a:extLst>
              <a:ext uri="{28A0092B-C50C-407E-A947-70E740481C1C}">
                <a14:useLocalDpi xmlns:a14="http://schemas.microsoft.com/office/drawing/2010/main" val="0"/>
              </a:ext>
            </a:extLst>
          </a:blip>
          <a:srcRect r="-1239" b="-592"/>
          <a:stretch>
            <a:fillRect/>
          </a:stretch>
        </p:blipFill>
        <p:spPr bwMode="auto">
          <a:xfrm>
            <a:off x="2362200" y="1676400"/>
            <a:ext cx="4251325"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Rectangle 5"/>
          <p:cNvSpPr>
            <a:spLocks noGrp="1" noChangeArrowheads="1"/>
          </p:cNvSpPr>
          <p:nvPr>
            <p:ph type="title"/>
          </p:nvPr>
        </p:nvSpPr>
        <p:spPr/>
        <p:txBody>
          <a:bodyPr/>
          <a:lstStyle/>
          <a:p>
            <a:r>
              <a:rPr lang="en-US" sz="4000" dirty="0">
                <a:solidFill>
                  <a:srgbClr val="002060"/>
                </a:solidFill>
              </a:rPr>
              <a:t>Locus Control Region</a:t>
            </a:r>
            <a:r>
              <a:rPr lang="en-US" sz="4000" dirty="0" smtClean="0">
                <a:solidFill>
                  <a:srgbClr val="002060"/>
                </a:solidFill>
              </a:rPr>
              <a:t>: The </a:t>
            </a:r>
            <a:r>
              <a:rPr lang="en-US" sz="4000" dirty="0">
                <a:solidFill>
                  <a:srgbClr val="002060"/>
                </a:solidFill>
              </a:rPr>
              <a:t>cluster of beta-globin genes (human)</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p:cNvPicPr>
            <a:picLocks noChangeAspect="1" noChangeArrowheads="1"/>
          </p:cNvPicPr>
          <p:nvPr/>
        </p:nvPicPr>
        <p:blipFill>
          <a:blip r:embed="rId3">
            <a:extLst>
              <a:ext uri="{28A0092B-C50C-407E-A947-70E740481C1C}">
                <a14:useLocalDpi xmlns:a14="http://schemas.microsoft.com/office/drawing/2010/main" val="0"/>
              </a:ext>
            </a:extLst>
          </a:blip>
          <a:srcRect r="-1582" b="-2011"/>
          <a:stretch>
            <a:fillRect/>
          </a:stretch>
        </p:blipFill>
        <p:spPr bwMode="auto">
          <a:xfrm>
            <a:off x="762000" y="2298700"/>
            <a:ext cx="78486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Rectangle 5"/>
          <p:cNvSpPr>
            <a:spLocks noGrp="1" noChangeArrowheads="1"/>
          </p:cNvSpPr>
          <p:nvPr>
            <p:ph type="title"/>
          </p:nvPr>
        </p:nvSpPr>
        <p:spPr/>
        <p:txBody>
          <a:bodyPr/>
          <a:lstStyle/>
          <a:p>
            <a:r>
              <a:rPr lang="en-US" dirty="0">
                <a:solidFill>
                  <a:srgbClr val="002060"/>
                </a:solidFill>
              </a:rPr>
              <a:t>Insulators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p:cNvPicPr>
            <a:picLocks noChangeAspect="1" noChangeArrowheads="1"/>
          </p:cNvPicPr>
          <p:nvPr/>
        </p:nvPicPr>
        <p:blipFill>
          <a:blip r:embed="rId3">
            <a:extLst>
              <a:ext uri="{28A0092B-C50C-407E-A947-70E740481C1C}">
                <a14:useLocalDpi xmlns:a14="http://schemas.microsoft.com/office/drawing/2010/main" val="0"/>
              </a:ext>
            </a:extLst>
          </a:blip>
          <a:srcRect r="-539" b="-2661"/>
          <a:stretch>
            <a:fillRect/>
          </a:stretch>
        </p:blipFill>
        <p:spPr bwMode="auto">
          <a:xfrm>
            <a:off x="2438400" y="1371600"/>
            <a:ext cx="4343400"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5"/>
          <p:cNvPicPr>
            <a:picLocks noChangeAspect="1" noChangeArrowheads="1"/>
          </p:cNvPicPr>
          <p:nvPr/>
        </p:nvPicPr>
        <p:blipFill>
          <a:blip r:embed="rId4">
            <a:extLst>
              <a:ext uri="{28A0092B-C50C-407E-A947-70E740481C1C}">
                <a14:useLocalDpi xmlns:a14="http://schemas.microsoft.com/office/drawing/2010/main" val="0"/>
              </a:ext>
            </a:extLst>
          </a:blip>
          <a:srcRect r="-1091" b="-2524"/>
          <a:stretch>
            <a:fillRect/>
          </a:stretch>
        </p:blipFill>
        <p:spPr bwMode="auto">
          <a:xfrm>
            <a:off x="2514600" y="3962400"/>
            <a:ext cx="4343400" cy="248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8" name="Text Box 6"/>
          <p:cNvSpPr txBox="1">
            <a:spLocks noChangeArrowheads="1"/>
          </p:cNvSpPr>
          <p:nvPr/>
        </p:nvSpPr>
        <p:spPr bwMode="auto">
          <a:xfrm>
            <a:off x="228600" y="487363"/>
            <a:ext cx="89154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3200" dirty="0">
                <a:solidFill>
                  <a:srgbClr val="002060"/>
                </a:solidFill>
              </a:rPr>
              <a:t>How regulatory proteins make contact with DNA</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p:cNvPicPr>
            <a:picLocks noChangeAspect="1" noChangeArrowheads="1"/>
          </p:cNvPicPr>
          <p:nvPr/>
        </p:nvPicPr>
        <p:blipFill>
          <a:blip r:embed="rId3">
            <a:extLst>
              <a:ext uri="{28A0092B-C50C-407E-A947-70E740481C1C}">
                <a14:useLocalDpi xmlns:a14="http://schemas.microsoft.com/office/drawing/2010/main" val="0"/>
              </a:ext>
            </a:extLst>
          </a:blip>
          <a:srcRect r="-433" b="-790"/>
          <a:stretch>
            <a:fillRect/>
          </a:stretch>
        </p:blipFill>
        <p:spPr bwMode="auto">
          <a:xfrm>
            <a:off x="1066800" y="2428875"/>
            <a:ext cx="7467600" cy="282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Rectangle 5"/>
          <p:cNvSpPr>
            <a:spLocks noGrp="1" noChangeArrowheads="1"/>
          </p:cNvSpPr>
          <p:nvPr>
            <p:ph type="title"/>
          </p:nvPr>
        </p:nvSpPr>
        <p:spPr/>
        <p:txBody>
          <a:bodyPr/>
          <a:lstStyle/>
          <a:p>
            <a:r>
              <a:rPr lang="en-US" sz="4000" dirty="0">
                <a:solidFill>
                  <a:srgbClr val="002060"/>
                </a:solidFill>
              </a:rPr>
              <a:t>A wider variety of DNA recognition “codes” in the major groove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4" name="Picture 4"/>
          <p:cNvPicPr>
            <a:picLocks noChangeAspect="1" noChangeArrowheads="1"/>
          </p:cNvPicPr>
          <p:nvPr/>
        </p:nvPicPr>
        <p:blipFill>
          <a:blip r:embed="rId3">
            <a:extLst>
              <a:ext uri="{28A0092B-C50C-407E-A947-70E740481C1C}">
                <a14:useLocalDpi xmlns:a14="http://schemas.microsoft.com/office/drawing/2010/main" val="0"/>
              </a:ext>
            </a:extLst>
          </a:blip>
          <a:srcRect r="-235" b="-629"/>
          <a:stretch>
            <a:fillRect/>
          </a:stretch>
        </p:blipFill>
        <p:spPr bwMode="auto">
          <a:xfrm>
            <a:off x="1752600" y="1676400"/>
            <a:ext cx="577215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05" name="Rectangle 5"/>
          <p:cNvSpPr>
            <a:spLocks noGrp="1" noChangeArrowheads="1"/>
          </p:cNvSpPr>
          <p:nvPr>
            <p:ph type="title"/>
          </p:nvPr>
        </p:nvSpPr>
        <p:spPr/>
        <p:txBody>
          <a:bodyPr/>
          <a:lstStyle/>
          <a:p>
            <a:r>
              <a:rPr lang="en-US" sz="4000" dirty="0">
                <a:solidFill>
                  <a:srgbClr val="002060"/>
                </a:solidFill>
              </a:rPr>
              <a:t>A RDBP generally has more than one protein domain</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p:cNvPicPr>
            <a:picLocks noChangeAspect="1" noChangeArrowheads="1"/>
          </p:cNvPicPr>
          <p:nvPr/>
        </p:nvPicPr>
        <p:blipFill>
          <a:blip r:embed="rId3">
            <a:extLst>
              <a:ext uri="{28A0092B-C50C-407E-A947-70E740481C1C}">
                <a14:useLocalDpi xmlns:a14="http://schemas.microsoft.com/office/drawing/2010/main" val="0"/>
              </a:ext>
            </a:extLst>
          </a:blip>
          <a:srcRect r="-3099" b="-6294"/>
          <a:stretch>
            <a:fillRect/>
          </a:stretch>
        </p:blipFill>
        <p:spPr bwMode="auto">
          <a:xfrm>
            <a:off x="1752600" y="1981200"/>
            <a:ext cx="5791200" cy="437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Rectangle 5"/>
          <p:cNvSpPr>
            <a:spLocks noGrp="1" noChangeArrowheads="1"/>
          </p:cNvSpPr>
          <p:nvPr>
            <p:ph type="title"/>
          </p:nvPr>
        </p:nvSpPr>
        <p:spPr/>
        <p:txBody>
          <a:bodyPr/>
          <a:lstStyle/>
          <a:p>
            <a:r>
              <a:rPr lang="en-US" dirty="0">
                <a:solidFill>
                  <a:srgbClr val="002060"/>
                </a:solidFill>
              </a:rPr>
              <a:t>The Helix-Turn-Helix motif</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p:cNvPicPr>
            <a:picLocks noChangeAspect="1" noChangeArrowheads="1"/>
          </p:cNvPicPr>
          <p:nvPr/>
        </p:nvPicPr>
        <p:blipFill>
          <a:blip r:embed="rId3">
            <a:extLst>
              <a:ext uri="{28A0092B-C50C-407E-A947-70E740481C1C}">
                <a14:useLocalDpi xmlns:a14="http://schemas.microsoft.com/office/drawing/2010/main" val="0"/>
              </a:ext>
            </a:extLst>
          </a:blip>
          <a:srcRect r="-1903" b="-2269"/>
          <a:stretch>
            <a:fillRect/>
          </a:stretch>
        </p:blipFill>
        <p:spPr bwMode="auto">
          <a:xfrm>
            <a:off x="3048000" y="2286000"/>
            <a:ext cx="3246438"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Rectangle 5"/>
          <p:cNvSpPr>
            <a:spLocks noGrp="1" noChangeArrowheads="1"/>
          </p:cNvSpPr>
          <p:nvPr>
            <p:ph type="title"/>
          </p:nvPr>
        </p:nvSpPr>
        <p:spPr/>
        <p:txBody>
          <a:bodyPr/>
          <a:lstStyle/>
          <a:p>
            <a:r>
              <a:rPr lang="en-US" sz="4000" dirty="0">
                <a:solidFill>
                  <a:srgbClr val="002060"/>
                </a:solidFill>
              </a:rPr>
              <a:t>Example of contact between amino acid (from a protein) and DNA</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p:cNvPicPr>
            <a:picLocks noChangeAspect="1" noChangeArrowheads="1"/>
          </p:cNvPicPr>
          <p:nvPr/>
        </p:nvPicPr>
        <p:blipFill>
          <a:blip r:embed="rId3">
            <a:extLst>
              <a:ext uri="{28A0092B-C50C-407E-A947-70E740481C1C}">
                <a14:useLocalDpi xmlns:a14="http://schemas.microsoft.com/office/drawing/2010/main" val="0"/>
              </a:ext>
            </a:extLst>
          </a:blip>
          <a:srcRect r="-2766" b="-273"/>
          <a:stretch>
            <a:fillRect/>
          </a:stretch>
        </p:blipFill>
        <p:spPr bwMode="auto">
          <a:xfrm>
            <a:off x="1828800" y="2590800"/>
            <a:ext cx="5257800" cy="343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5"/>
          <p:cNvSpPr>
            <a:spLocks noGrp="1" noChangeArrowheads="1"/>
          </p:cNvSpPr>
          <p:nvPr>
            <p:ph type="title"/>
          </p:nvPr>
        </p:nvSpPr>
        <p:spPr/>
        <p:txBody>
          <a:bodyPr/>
          <a:lstStyle/>
          <a:p>
            <a:r>
              <a:rPr lang="en-US" sz="4000" dirty="0">
                <a:solidFill>
                  <a:srgbClr val="002060"/>
                </a:solidFill>
              </a:rPr>
              <a:t>Binding of a homeodomain protein to DNA</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p:cNvPicPr>
            <a:picLocks noChangeAspect="1" noChangeArrowheads="1"/>
          </p:cNvPicPr>
          <p:nvPr/>
        </p:nvPicPr>
        <p:blipFill>
          <a:blip r:embed="rId3">
            <a:extLst>
              <a:ext uri="{28A0092B-C50C-407E-A947-70E740481C1C}">
                <a14:useLocalDpi xmlns:a14="http://schemas.microsoft.com/office/drawing/2010/main" val="0"/>
              </a:ext>
            </a:extLst>
          </a:blip>
          <a:srcRect r="-600" b="-2840"/>
          <a:stretch>
            <a:fillRect/>
          </a:stretch>
        </p:blipFill>
        <p:spPr bwMode="auto">
          <a:xfrm>
            <a:off x="1600200" y="2212975"/>
            <a:ext cx="5791200" cy="365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Rectangle 5"/>
          <p:cNvSpPr>
            <a:spLocks noGrp="1" noChangeArrowheads="1"/>
          </p:cNvSpPr>
          <p:nvPr>
            <p:ph type="title"/>
          </p:nvPr>
        </p:nvSpPr>
        <p:spPr/>
        <p:txBody>
          <a:bodyPr/>
          <a:lstStyle/>
          <a:p>
            <a:r>
              <a:rPr lang="en-US" dirty="0">
                <a:solidFill>
                  <a:srgbClr val="002060"/>
                </a:solidFill>
              </a:rPr>
              <a:t>The zinc finger motif</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p:cNvPicPr>
            <a:picLocks noChangeAspect="1" noChangeArrowheads="1"/>
          </p:cNvPicPr>
          <p:nvPr/>
        </p:nvPicPr>
        <p:blipFill>
          <a:blip r:embed="rId3">
            <a:extLst>
              <a:ext uri="{28A0092B-C50C-407E-A947-70E740481C1C}">
                <a14:useLocalDpi xmlns:a14="http://schemas.microsoft.com/office/drawing/2010/main" val="0"/>
              </a:ext>
            </a:extLst>
          </a:blip>
          <a:srcRect r="-2437" b="-3540"/>
          <a:stretch>
            <a:fillRect/>
          </a:stretch>
        </p:blipFill>
        <p:spPr bwMode="auto">
          <a:xfrm>
            <a:off x="228600" y="2743200"/>
            <a:ext cx="4191000" cy="367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5"/>
          <p:cNvPicPr>
            <a:picLocks noChangeAspect="1" noChangeArrowheads="1"/>
          </p:cNvPicPr>
          <p:nvPr/>
        </p:nvPicPr>
        <p:blipFill>
          <a:blip r:embed="rId4">
            <a:extLst>
              <a:ext uri="{28A0092B-C50C-407E-A947-70E740481C1C}">
                <a14:useLocalDpi xmlns:a14="http://schemas.microsoft.com/office/drawing/2010/main" val="0"/>
              </a:ext>
            </a:extLst>
          </a:blip>
          <a:srcRect r="-1292" b="-2699"/>
          <a:stretch>
            <a:fillRect/>
          </a:stretch>
        </p:blipFill>
        <p:spPr bwMode="auto">
          <a:xfrm>
            <a:off x="4724400" y="2819400"/>
            <a:ext cx="4114800" cy="378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Rectangle 6"/>
          <p:cNvSpPr>
            <a:spLocks noGrp="1" noChangeArrowheads="1"/>
          </p:cNvSpPr>
          <p:nvPr>
            <p:ph type="title"/>
          </p:nvPr>
        </p:nvSpPr>
        <p:spPr/>
        <p:txBody>
          <a:bodyPr/>
          <a:lstStyle/>
          <a:p>
            <a:r>
              <a:rPr lang="en-US" sz="4000" dirty="0">
                <a:solidFill>
                  <a:srgbClr val="002060"/>
                </a:solidFill>
              </a:rPr>
              <a:t>DNA binding by zinc finger motifs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p:cNvPicPr>
            <a:picLocks noChangeAspect="1" noChangeArrowheads="1"/>
          </p:cNvPicPr>
          <p:nvPr/>
        </p:nvPicPr>
        <p:blipFill>
          <a:blip r:embed="rId3">
            <a:extLst>
              <a:ext uri="{28A0092B-C50C-407E-A947-70E740481C1C}">
                <a14:useLocalDpi xmlns:a14="http://schemas.microsoft.com/office/drawing/2010/main" val="0"/>
              </a:ext>
            </a:extLst>
          </a:blip>
          <a:srcRect r="-2655" b="-2080"/>
          <a:stretch>
            <a:fillRect/>
          </a:stretch>
        </p:blipFill>
        <p:spPr bwMode="auto">
          <a:xfrm>
            <a:off x="2590800" y="1981200"/>
            <a:ext cx="38227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0355" name="Rectangle 3"/>
          <p:cNvSpPr>
            <a:spLocks noGrp="1" noChangeArrowheads="1"/>
          </p:cNvSpPr>
          <p:nvPr>
            <p:ph type="title"/>
          </p:nvPr>
        </p:nvSpPr>
        <p:spPr/>
        <p:txBody>
          <a:bodyPr/>
          <a:lstStyle/>
          <a:p>
            <a:r>
              <a:rPr lang="en-US" dirty="0">
                <a:solidFill>
                  <a:srgbClr val="002060"/>
                </a:solidFill>
              </a:rPr>
              <a:t>The Leucine Zipper motif</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p:cNvPicPr>
            <a:picLocks noChangeAspect="1" noChangeArrowheads="1"/>
          </p:cNvPicPr>
          <p:nvPr/>
        </p:nvPicPr>
        <p:blipFill>
          <a:blip r:embed="rId3">
            <a:extLst>
              <a:ext uri="{28A0092B-C50C-407E-A947-70E740481C1C}">
                <a14:useLocalDpi xmlns:a14="http://schemas.microsoft.com/office/drawing/2010/main" val="0"/>
              </a:ext>
            </a:extLst>
          </a:blip>
          <a:srcRect r="-2213" b="-931"/>
          <a:stretch>
            <a:fillRect/>
          </a:stretch>
        </p:blipFill>
        <p:spPr bwMode="auto">
          <a:xfrm>
            <a:off x="1905000" y="2057400"/>
            <a:ext cx="5334000" cy="437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Rectangle 5"/>
          <p:cNvSpPr>
            <a:spLocks noGrp="1" noChangeArrowheads="1"/>
          </p:cNvSpPr>
          <p:nvPr>
            <p:ph type="title"/>
          </p:nvPr>
        </p:nvSpPr>
        <p:spPr/>
        <p:txBody>
          <a:bodyPr/>
          <a:lstStyle/>
          <a:p>
            <a:r>
              <a:rPr lang="en-US" dirty="0">
                <a:solidFill>
                  <a:srgbClr val="002060"/>
                </a:solidFill>
              </a:rPr>
              <a:t>The Helix-Loop-Helix motif</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4"/>
          <p:cNvSpPr>
            <a:spLocks noGrp="1" noChangeArrowheads="1"/>
          </p:cNvSpPr>
          <p:nvPr>
            <p:ph type="title"/>
          </p:nvPr>
        </p:nvSpPr>
        <p:spPr/>
        <p:txBody>
          <a:bodyPr/>
          <a:lstStyle/>
          <a:p>
            <a:r>
              <a:rPr lang="en-US" dirty="0">
                <a:solidFill>
                  <a:srgbClr val="002060"/>
                </a:solidFill>
              </a:rPr>
              <a:t>Dimerization of </a:t>
            </a:r>
            <a:r>
              <a:rPr lang="en-US" dirty="0" err="1">
                <a:solidFill>
                  <a:srgbClr val="002060"/>
                </a:solidFill>
              </a:rPr>
              <a:t>rDBPs</a:t>
            </a:r>
            <a:endParaRPr lang="en-US" dirty="0">
              <a:solidFill>
                <a:srgbClr val="002060"/>
              </a:solidFill>
            </a:endParaRPr>
          </a:p>
        </p:txBody>
      </p:sp>
      <p:pic>
        <p:nvPicPr>
          <p:cNvPr id="30725" name="Picture 5" descr="07_0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981200"/>
            <a:ext cx="7391400" cy="29194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Rectangle 4"/>
          <p:cNvSpPr>
            <a:spLocks noGrp="1" noChangeArrowheads="1"/>
          </p:cNvSpPr>
          <p:nvPr>
            <p:ph type="title"/>
          </p:nvPr>
        </p:nvSpPr>
        <p:spPr/>
        <p:txBody>
          <a:bodyPr/>
          <a:lstStyle/>
          <a:p>
            <a:r>
              <a:rPr lang="en-US" dirty="0">
                <a:solidFill>
                  <a:srgbClr val="002060"/>
                </a:solidFill>
              </a:rPr>
              <a:t>Truncated HLH proteins</a:t>
            </a:r>
          </a:p>
        </p:txBody>
      </p:sp>
      <p:pic>
        <p:nvPicPr>
          <p:cNvPr id="32773" name="Picture 5" descr="07_02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24063" y="1947863"/>
            <a:ext cx="5095875" cy="2962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1269</TotalTime>
  <Words>1570</Words>
  <Application>Microsoft Office PowerPoint</Application>
  <PresentationFormat>On-screen Show (4:3)</PresentationFormat>
  <Paragraphs>69</Paragraphs>
  <Slides>19</Slides>
  <Notes>19</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Default Design</vt:lpstr>
      <vt:lpstr>PowerPoint Presentation</vt:lpstr>
      <vt:lpstr>On overview of regulation of gene expression in eukaryotes</vt:lpstr>
      <vt:lpstr>PowerPoint Presentation</vt:lpstr>
      <vt:lpstr>A typical eukaryotic gene</vt:lpstr>
      <vt:lpstr>The human beta-globin gene</vt:lpstr>
      <vt:lpstr>Locus Control Region: The cluster of beta-globin genes (human)</vt:lpstr>
      <vt:lpstr>Insulators </vt:lpstr>
      <vt:lpstr>PowerPoint Presentation</vt:lpstr>
      <vt:lpstr>A wider variety of DNA recognition “codes” in the major groove</vt:lpstr>
      <vt:lpstr>A RDBP generally has more than one protein domain</vt:lpstr>
      <vt:lpstr>The Helix-Turn-Helix motif</vt:lpstr>
      <vt:lpstr>Example of contact between amino acid (from a protein) and DNA</vt:lpstr>
      <vt:lpstr>Binding of a homeodomain protein to DNA</vt:lpstr>
      <vt:lpstr>The zinc finger motif</vt:lpstr>
      <vt:lpstr>DNA binding by zinc finger motifs</vt:lpstr>
      <vt:lpstr>The Leucine Zipper motif</vt:lpstr>
      <vt:lpstr>The Helix-Loop-Helix motif</vt:lpstr>
      <vt:lpstr>Dimerization of rDBPs</vt:lpstr>
      <vt:lpstr>Truncated HLH proteins</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Owner</cp:lastModifiedBy>
  <cp:revision>25</cp:revision>
  <dcterms:created xsi:type="dcterms:W3CDTF">2005-11-02T21:01:39Z</dcterms:created>
  <dcterms:modified xsi:type="dcterms:W3CDTF">2013-11-22T01:00:54Z</dcterms:modified>
</cp:coreProperties>
</file>