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398" r:id="rId2"/>
    <p:sldId id="375" r:id="rId3"/>
    <p:sldId id="413" r:id="rId4"/>
    <p:sldId id="411" r:id="rId5"/>
    <p:sldId id="412" r:id="rId6"/>
    <p:sldId id="414" r:id="rId7"/>
    <p:sldId id="256" r:id="rId8"/>
    <p:sldId id="258" r:id="rId9"/>
    <p:sldId id="378" r:id="rId10"/>
    <p:sldId id="266" r:id="rId11"/>
    <p:sldId id="409" r:id="rId12"/>
    <p:sldId id="410" r:id="rId13"/>
    <p:sldId id="324" r:id="rId14"/>
    <p:sldId id="366" r:id="rId15"/>
    <p:sldId id="325" r:id="rId16"/>
    <p:sldId id="415" r:id="rId17"/>
    <p:sldId id="392" r:id="rId18"/>
    <p:sldId id="381" r:id="rId19"/>
    <p:sldId id="326" r:id="rId20"/>
    <p:sldId id="406" r:id="rId21"/>
    <p:sldId id="327" r:id="rId22"/>
    <p:sldId id="328" r:id="rId23"/>
    <p:sldId id="330" r:id="rId24"/>
    <p:sldId id="404" r:id="rId25"/>
    <p:sldId id="405" r:id="rId26"/>
    <p:sldId id="332" r:id="rId27"/>
    <p:sldId id="333" r:id="rId28"/>
    <p:sldId id="334" r:id="rId29"/>
    <p:sldId id="407" r:id="rId30"/>
    <p:sldId id="335" r:id="rId31"/>
    <p:sldId id="394" r:id="rId32"/>
    <p:sldId id="337" r:id="rId33"/>
    <p:sldId id="339" r:id="rId34"/>
    <p:sldId id="340" r:id="rId35"/>
    <p:sldId id="384" r:id="rId36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A50021"/>
    <a:srgbClr val="660066"/>
    <a:srgbClr val="6600CC"/>
    <a:srgbClr val="996633"/>
    <a:srgbClr val="6699FF"/>
    <a:srgbClr val="006666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868" autoAdjust="0"/>
    <p:restoredTop sz="74204" autoAdjust="0"/>
  </p:normalViewPr>
  <p:slideViewPr>
    <p:cSldViewPr snapToGrid="0">
      <p:cViewPr varScale="1">
        <p:scale>
          <a:sx n="57" d="100"/>
          <a:sy n="57" d="100"/>
        </p:scale>
        <p:origin x="-18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Atom: carbon,</a:t>
            </a:r>
            <a:r>
              <a:rPr lang="en-CA" baseline="0" dirty="0" smtClean="0"/>
              <a:t> hydrogen, nitrogen... Parts of an atom are protons, electrons and neutrons</a:t>
            </a:r>
          </a:p>
          <a:p>
            <a:r>
              <a:rPr lang="en-CA" baseline="0" dirty="0" smtClean="0"/>
              <a:t>Molecule: carbon dioxide, water...</a:t>
            </a:r>
          </a:p>
          <a:p>
            <a:r>
              <a:rPr lang="en-CA" baseline="0" dirty="0" smtClean="0"/>
              <a:t>Organelle: mitochondria, nucleus, Golgi apparatus, ribosome, endoplasmic reticulum,</a:t>
            </a:r>
          </a:p>
          <a:p>
            <a:r>
              <a:rPr lang="en-CA" baseline="0" dirty="0" smtClean="0"/>
              <a:t>Cell: many organelles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Epithelium: inner or outer lining,</a:t>
            </a:r>
            <a:r>
              <a:rPr lang="en-CA" baseline="0" dirty="0" smtClean="0"/>
              <a:t> </a:t>
            </a:r>
            <a:endParaRPr lang="en-CA" dirty="0" smtClean="0"/>
          </a:p>
          <a:p>
            <a:r>
              <a:rPr lang="en-CA" dirty="0" smtClean="0"/>
              <a:t>Muscle: movement, muscle tissue</a:t>
            </a:r>
            <a:r>
              <a:rPr lang="en-CA" baseline="0" dirty="0" smtClean="0"/>
              <a:t> in the small intestine to move products</a:t>
            </a:r>
            <a:endParaRPr lang="en-CA" dirty="0" smtClean="0"/>
          </a:p>
          <a:p>
            <a:r>
              <a:rPr lang="en-CA" dirty="0" smtClean="0"/>
              <a:t>Connective tissue: many types of connective tissue. More of a filler tissue, also used as a pathway for blood vessels</a:t>
            </a:r>
          </a:p>
          <a:p>
            <a:r>
              <a:rPr lang="en-CA" dirty="0" smtClean="0"/>
              <a:t>Nervous</a:t>
            </a:r>
            <a:r>
              <a:rPr lang="en-CA" baseline="0" dirty="0" smtClean="0"/>
              <a:t> tissue: communication, allows us to tell our body what to do, or allows us to speak and see</a:t>
            </a:r>
          </a:p>
          <a:p>
            <a:endParaRPr lang="en-CA" baseline="0" dirty="0" smtClean="0"/>
          </a:p>
          <a:p>
            <a:r>
              <a:rPr lang="en-CA" baseline="0" dirty="0" smtClean="0"/>
              <a:t>Organ: Liver, intestines, heart...</a:t>
            </a:r>
          </a:p>
          <a:p>
            <a:r>
              <a:rPr lang="en-CA" baseline="0" dirty="0" smtClean="0"/>
              <a:t>Organ system: cardiovascular, respiratory, digestive, endocrine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Nonmebranous</a:t>
            </a:r>
            <a:r>
              <a:rPr lang="en-CA" dirty="0" smtClean="0"/>
              <a:t> </a:t>
            </a:r>
            <a:r>
              <a:rPr lang="en-CA" dirty="0" err="1" smtClean="0"/>
              <a:t>organnelles</a:t>
            </a:r>
            <a:r>
              <a:rPr lang="en-CA" dirty="0" smtClean="0"/>
              <a:t> such as </a:t>
            </a:r>
            <a:r>
              <a:rPr lang="en-CA" dirty="0" err="1" smtClean="0"/>
              <a:t>cytoskelton</a:t>
            </a:r>
            <a:r>
              <a:rPr lang="en-CA" dirty="0" smtClean="0"/>
              <a:t>, </a:t>
            </a:r>
            <a:r>
              <a:rPr lang="en-CA" dirty="0" err="1" smtClean="0"/>
              <a:t>centrioles</a:t>
            </a:r>
            <a:r>
              <a:rPr lang="en-CA" dirty="0" smtClean="0"/>
              <a:t> and </a:t>
            </a:r>
            <a:r>
              <a:rPr lang="en-CA" dirty="0" err="1" smtClean="0"/>
              <a:t>ribsomes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Many different types of tissues for different types of jobs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Skin is </a:t>
            </a:r>
            <a:r>
              <a:rPr lang="en-CA" dirty="0" err="1" smtClean="0"/>
              <a:t>epithial</a:t>
            </a:r>
            <a:r>
              <a:rPr lang="en-CA" dirty="0" smtClean="0"/>
              <a:t> tissue, also</a:t>
            </a:r>
            <a:r>
              <a:rPr lang="en-CA" baseline="0" dirty="0" smtClean="0"/>
              <a:t> inner lining is epithelial tissues such as oral cavity blood vessels, kidneys stomach</a:t>
            </a:r>
          </a:p>
          <a:p>
            <a:r>
              <a:rPr lang="en-CA" baseline="0" dirty="0" smtClean="0"/>
              <a:t>Glandular epithelium are sweat glands </a:t>
            </a:r>
            <a:r>
              <a:rPr lang="en-CA" baseline="0" dirty="0" err="1" smtClean="0"/>
              <a:t>silvi</a:t>
            </a:r>
            <a:r>
              <a:rPr lang="en-CA" baseline="0" dirty="0" smtClean="0"/>
              <a:t> glands</a:t>
            </a:r>
          </a:p>
          <a:p>
            <a:r>
              <a:rPr lang="en-CA" dirty="0" smtClean="0"/>
              <a:t>Protection: skin, </a:t>
            </a:r>
          </a:p>
          <a:p>
            <a:r>
              <a:rPr lang="en-CA" dirty="0" smtClean="0"/>
              <a:t>Absorption :GI tract</a:t>
            </a:r>
            <a:r>
              <a:rPr lang="en-CA" baseline="0" dirty="0" smtClean="0"/>
              <a:t> </a:t>
            </a:r>
            <a:r>
              <a:rPr lang="en-CA" baseline="0" dirty="0" err="1" smtClean="0"/>
              <a:t>ave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eplitheil</a:t>
            </a:r>
            <a:r>
              <a:rPr lang="en-CA" baseline="0" dirty="0" smtClean="0"/>
              <a:t> cells that absorb well</a:t>
            </a:r>
          </a:p>
          <a:p>
            <a:r>
              <a:rPr lang="en-CA" baseline="0" dirty="0" smtClean="0"/>
              <a:t>Filtration: </a:t>
            </a:r>
            <a:r>
              <a:rPr lang="en-CA" baseline="0" dirty="0" smtClean="0"/>
              <a:t>Kidney</a:t>
            </a:r>
          </a:p>
          <a:p>
            <a:r>
              <a:rPr lang="en-CA" baseline="0" dirty="0" smtClean="0"/>
              <a:t>Apical surface: an upper free surface exposed to the body exterior or the cavity of an internal organ. Most of these surfaces face </a:t>
            </a:r>
            <a:r>
              <a:rPr lang="en-CA" baseline="0" dirty="0" err="1" smtClean="0"/>
              <a:t>microvilli</a:t>
            </a:r>
            <a:endParaRPr lang="en-CA" baseline="0" dirty="0" smtClean="0"/>
          </a:p>
          <a:p>
            <a:r>
              <a:rPr lang="en-CA" baseline="0" dirty="0" smtClean="0"/>
              <a:t>Basal surface: lower part. Adjacent to this surface is the basal lamina.</a:t>
            </a:r>
          </a:p>
          <a:p>
            <a:r>
              <a:rPr lang="en-CA" baseline="0" dirty="0" smtClean="0"/>
              <a:t>Basal lamina: a sheet which consists of </a:t>
            </a:r>
            <a:r>
              <a:rPr lang="en-CA" baseline="0" dirty="0" err="1" smtClean="0"/>
              <a:t>glycoproteins</a:t>
            </a:r>
            <a:r>
              <a:rPr lang="en-CA" baseline="0" dirty="0" smtClean="0"/>
              <a:t> secreted by the </a:t>
            </a:r>
            <a:r>
              <a:rPr lang="en-CA" baseline="0" dirty="0" err="1" smtClean="0"/>
              <a:t>epithial</a:t>
            </a:r>
            <a:r>
              <a:rPr lang="en-CA" baseline="0" dirty="0" smtClean="0"/>
              <a:t> cells, and consists of some collagen </a:t>
            </a:r>
            <a:r>
              <a:rPr lang="en-CA" baseline="0" dirty="0" err="1" smtClean="0"/>
              <a:t>fibers</a:t>
            </a:r>
            <a:r>
              <a:rPr lang="en-CA" baseline="0" dirty="0" smtClean="0"/>
              <a:t>. Basal lamina acts as a selective filter which determines which molecules </a:t>
            </a:r>
            <a:r>
              <a:rPr lang="en-CA" baseline="0" dirty="0" err="1" smtClean="0"/>
              <a:t>fiffusing</a:t>
            </a:r>
            <a:r>
              <a:rPr lang="en-CA" baseline="0" dirty="0" smtClean="0"/>
              <a:t> </a:t>
            </a:r>
            <a:r>
              <a:rPr lang="en-CA" baseline="0" dirty="0" err="1" smtClean="0"/>
              <a:t>friom</a:t>
            </a:r>
            <a:r>
              <a:rPr lang="en-CA" baseline="0" dirty="0" smtClean="0"/>
              <a:t> the connective tissue are allowed to enter the epithelium.</a:t>
            </a:r>
            <a:endParaRPr lang="en-CA" baseline="0" dirty="0" smtClean="0"/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Cellularity</a:t>
            </a:r>
            <a:r>
              <a:rPr lang="en-CA" dirty="0" smtClean="0"/>
              <a:t>: cells are tightly packed </a:t>
            </a:r>
          </a:p>
          <a:p>
            <a:r>
              <a:rPr lang="en-CA" dirty="0" err="1" smtClean="0"/>
              <a:t>Specialz</a:t>
            </a:r>
            <a:r>
              <a:rPr lang="en-CA" dirty="0" smtClean="0"/>
              <a:t>=</a:t>
            </a:r>
            <a:r>
              <a:rPr lang="en-CA" dirty="0" err="1" smtClean="0"/>
              <a:t>ized</a:t>
            </a:r>
            <a:r>
              <a:rPr lang="en-CA" dirty="0" smtClean="0"/>
              <a:t> contacts: must be able to communicate, tight junction firmly</a:t>
            </a:r>
            <a:r>
              <a:rPr lang="en-CA" baseline="0" dirty="0" smtClean="0"/>
              <a:t> hold adjacent </a:t>
            </a:r>
            <a:r>
              <a:rPr lang="en-CA" baseline="0" dirty="0" smtClean="0"/>
              <a:t>membranes. Tight junctions help keep proteins in the apical region of the plasma membrane from diffusing into the basal region which in turn helps keep polarity.</a:t>
            </a:r>
            <a:endParaRPr lang="en-CA" dirty="0" smtClean="0"/>
          </a:p>
          <a:p>
            <a:r>
              <a:rPr lang="en-CA" dirty="0" smtClean="0"/>
              <a:t>Polarity: cells</a:t>
            </a:r>
            <a:r>
              <a:rPr lang="en-CA" baseline="0" dirty="0" smtClean="0"/>
              <a:t> tend to have certain shape, such as a apical surface or basal surface. Apical surfaces often specialized such as having </a:t>
            </a:r>
            <a:r>
              <a:rPr lang="en-CA" baseline="0" dirty="0" err="1" smtClean="0"/>
              <a:t>Microvillia</a:t>
            </a:r>
            <a:r>
              <a:rPr lang="en-CA" baseline="0" dirty="0" smtClean="0"/>
              <a:t> for more surface area or cilia which pushes mucus in different directions</a:t>
            </a:r>
            <a:endParaRPr lang="en-CA" dirty="0" smtClean="0"/>
          </a:p>
          <a:p>
            <a:r>
              <a:rPr lang="en-CA" dirty="0" smtClean="0"/>
              <a:t>Basal lamina: first function:</a:t>
            </a:r>
            <a:r>
              <a:rPr lang="en-CA" baseline="0" dirty="0" smtClean="0"/>
              <a:t> to attach to things and move </a:t>
            </a:r>
            <a:r>
              <a:rPr lang="en-CA" baseline="0" dirty="0" smtClean="0"/>
              <a:t>across, selective filter that determines which molecules diffusing from the </a:t>
            </a:r>
            <a:r>
              <a:rPr lang="en-CA" baseline="0" dirty="0" err="1" smtClean="0"/>
              <a:t>underlting</a:t>
            </a:r>
            <a:r>
              <a:rPr lang="en-CA" baseline="0" dirty="0" smtClean="0"/>
              <a:t> connective tissue are allowed o enter the epithelium. Also they can act as scaffolding along the </a:t>
            </a:r>
            <a:r>
              <a:rPr lang="en-CA" baseline="0" dirty="0" err="1" smtClean="0"/>
              <a:t>epitheilal</a:t>
            </a:r>
            <a:r>
              <a:rPr lang="en-CA" baseline="0" dirty="0" smtClean="0"/>
              <a:t> </a:t>
            </a:r>
            <a:r>
              <a:rPr lang="en-CA" baseline="0" dirty="0" err="1" smtClean="0"/>
              <a:t>cellw</a:t>
            </a:r>
            <a:r>
              <a:rPr lang="en-CA" baseline="0" dirty="0" smtClean="0"/>
              <a:t> can migrate to repair a wound</a:t>
            </a:r>
            <a:endParaRPr lang="en-CA" baseline="0" dirty="0" smtClean="0"/>
          </a:p>
          <a:p>
            <a:r>
              <a:rPr lang="en-CA" baseline="0" dirty="0" smtClean="0"/>
              <a:t>Second: cross linking </a:t>
            </a:r>
            <a:r>
              <a:rPr lang="en-CA" baseline="0" dirty="0" err="1" smtClean="0"/>
              <a:t>fibers</a:t>
            </a:r>
            <a:r>
              <a:rPr lang="en-CA" baseline="0" dirty="0" smtClean="0"/>
              <a:t>, which filter and control which molecules pass through the layer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Reticular CT: under the basal lamina. They work together which to form the basement membrane.</a:t>
            </a:r>
            <a:r>
              <a:rPr lang="en-CA" baseline="0" dirty="0" smtClean="0"/>
              <a:t> Reticular CT is Fine mesh work of fibres, supports small </a:t>
            </a:r>
            <a:r>
              <a:rPr lang="en-CA" baseline="0" dirty="0" smtClean="0"/>
              <a:t>cells</a:t>
            </a:r>
          </a:p>
          <a:p>
            <a:r>
              <a:rPr lang="en-CA" baseline="0" dirty="0" smtClean="0"/>
              <a:t>These to layers help resist stretching and tearing.</a:t>
            </a:r>
            <a:endParaRPr lang="en-CA" baseline="0" dirty="0" smtClean="0"/>
          </a:p>
          <a:p>
            <a:r>
              <a:rPr lang="en-CA" baseline="0" dirty="0" smtClean="0"/>
              <a:t>6) </a:t>
            </a:r>
            <a:r>
              <a:rPr lang="en-CA" baseline="0" dirty="0" err="1" smtClean="0"/>
              <a:t>avascular</a:t>
            </a:r>
            <a:r>
              <a:rPr lang="en-CA" baseline="0" dirty="0" smtClean="0"/>
              <a:t>: no blood vessels, no blood supply. Nourished by diffusion</a:t>
            </a:r>
          </a:p>
          <a:p>
            <a:r>
              <a:rPr lang="en-CA" baseline="0" dirty="0" smtClean="0"/>
              <a:t>7) Because they are constantly being damages so they are constantly being replaced.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Apical is the surface or the </a:t>
            </a:r>
            <a:r>
              <a:rPr lang="en-CA" dirty="0" err="1" smtClean="0"/>
              <a:t>lumina</a:t>
            </a:r>
            <a:r>
              <a:rPr lang="en-CA" dirty="0" smtClean="0"/>
              <a:t>. Apical</a:t>
            </a:r>
            <a:r>
              <a:rPr lang="en-CA" baseline="0" dirty="0" smtClean="0"/>
              <a:t> is on top basal is on the bottom.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Stratified: greater</a:t>
            </a:r>
            <a:r>
              <a:rPr lang="en-CA" baseline="0" dirty="0" smtClean="0"/>
              <a:t> than one</a:t>
            </a:r>
          </a:p>
          <a:p>
            <a:r>
              <a:rPr lang="en-CA" baseline="0" dirty="0" smtClean="0"/>
              <a:t>Simple: one layer</a:t>
            </a:r>
          </a:p>
          <a:p>
            <a:r>
              <a:rPr lang="en-CA" baseline="0" dirty="0" err="1" smtClean="0"/>
              <a:t>Squamous</a:t>
            </a:r>
            <a:r>
              <a:rPr lang="en-CA" baseline="0" dirty="0" smtClean="0"/>
              <a:t>: flat, short</a:t>
            </a:r>
          </a:p>
          <a:p>
            <a:r>
              <a:rPr lang="en-CA" baseline="0" dirty="0" err="1" smtClean="0"/>
              <a:t>Cubuidal</a:t>
            </a:r>
            <a:r>
              <a:rPr lang="en-CA" baseline="0" dirty="0" smtClean="0"/>
              <a:t>: cube shaped</a:t>
            </a:r>
          </a:p>
          <a:p>
            <a:r>
              <a:rPr lang="en-CA" baseline="0" dirty="0" smtClean="0"/>
              <a:t>Columnar: columnar shaped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en-CA" dirty="0" smtClean="0"/>
              <a:t>Areas that are thin,</a:t>
            </a:r>
            <a:r>
              <a:rPr lang="en-CA" baseline="0" dirty="0" smtClean="0"/>
              <a:t> so that things can move through easily: such as in blood vessels. Also in the lungs so that oxygen can leave the lungs and enter bloodstream</a:t>
            </a:r>
          </a:p>
          <a:p>
            <a:pPr marL="228600" indent="-228600">
              <a:buAutoNum type="arabicParenR"/>
            </a:pPr>
            <a:r>
              <a:rPr lang="en-CA" baseline="0" dirty="0" smtClean="0"/>
              <a:t>These cells are actually doing things such as directing things through and into the cell</a:t>
            </a:r>
          </a:p>
          <a:p>
            <a:pPr marL="228600" indent="-228600">
              <a:buAutoNum type="arabicParenR"/>
            </a:pPr>
            <a:r>
              <a:rPr lang="en-CA" baseline="0" dirty="0" smtClean="0"/>
              <a:t>These cells do a lot, they could be transporting objects or secreting. Found in the GI </a:t>
            </a:r>
            <a:r>
              <a:rPr lang="en-CA" baseline="0" dirty="0" smtClean="0"/>
              <a:t>tract. Absorption; secretion of mucus, enzymes.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4) </a:t>
            </a:r>
            <a:r>
              <a:rPr lang="en-CA" dirty="0" err="1" smtClean="0"/>
              <a:t>Pic</a:t>
            </a:r>
            <a:r>
              <a:rPr lang="en-CA" dirty="0" smtClean="0"/>
              <a:t> is a single layer. Found in </a:t>
            </a:r>
            <a:r>
              <a:rPr lang="en-CA" dirty="0" err="1" smtClean="0"/>
              <a:t>repiratory</a:t>
            </a:r>
            <a:r>
              <a:rPr lang="en-CA" dirty="0" smtClean="0"/>
              <a:t> </a:t>
            </a:r>
            <a:r>
              <a:rPr lang="en-CA" dirty="0" smtClean="0"/>
              <a:t>tract.</a:t>
            </a:r>
            <a:r>
              <a:rPr lang="en-CA" baseline="0" dirty="0" smtClean="0"/>
              <a:t> Pseudo means false so it is not truly </a:t>
            </a:r>
            <a:r>
              <a:rPr lang="en-CA" baseline="0" dirty="0" err="1" smtClean="0"/>
              <a:t>multe</a:t>
            </a:r>
            <a:r>
              <a:rPr lang="en-CA" baseline="0" dirty="0" smtClean="0"/>
              <a:t> layered.</a:t>
            </a:r>
            <a:endParaRPr lang="en-CA" dirty="0" smtClean="0"/>
          </a:p>
          <a:p>
            <a:r>
              <a:rPr lang="en-CA" dirty="0" smtClean="0"/>
              <a:t>5)</a:t>
            </a:r>
            <a:r>
              <a:rPr lang="en-CA" baseline="0" dirty="0" smtClean="0"/>
              <a:t> Found in the bladder. Consists of several layers and must be able to change its shape. It lines the bladder</a:t>
            </a:r>
            <a:r>
              <a:rPr lang="en-CA" baseline="0" dirty="0" smtClean="0"/>
              <a:t>. Very flexible.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Stratifies</a:t>
            </a:r>
            <a:r>
              <a:rPr lang="en-CA" baseline="0" dirty="0" smtClean="0"/>
              <a:t> </a:t>
            </a:r>
            <a:r>
              <a:rPr lang="en-CA" baseline="0" dirty="0" err="1" smtClean="0"/>
              <a:t>squamous</a:t>
            </a:r>
            <a:r>
              <a:rPr lang="en-CA" baseline="0" dirty="0" smtClean="0"/>
              <a:t> epithelium: will be found where cells are lost </a:t>
            </a:r>
            <a:r>
              <a:rPr lang="en-CA" baseline="0" dirty="0" err="1" smtClean="0"/>
              <a:t>alot</a:t>
            </a:r>
            <a:r>
              <a:rPr lang="en-CA" baseline="0" dirty="0" smtClean="0"/>
              <a:t> such as skin. </a:t>
            </a:r>
            <a:endParaRPr lang="en-CA" baseline="0" dirty="0" smtClean="0"/>
          </a:p>
          <a:p>
            <a:r>
              <a:rPr lang="en-CA" baseline="0" dirty="0" smtClean="0"/>
              <a:t>Stratifies means many layers </a:t>
            </a:r>
          </a:p>
          <a:p>
            <a:r>
              <a:rPr lang="en-CA" baseline="0" dirty="0" err="1" smtClean="0"/>
              <a:t>Squamous</a:t>
            </a:r>
            <a:r>
              <a:rPr lang="en-CA" baseline="0" dirty="0" smtClean="0"/>
              <a:t> means flat</a:t>
            </a:r>
          </a:p>
          <a:p>
            <a:endParaRPr lang="en-CA" baseline="0" dirty="0" smtClean="0"/>
          </a:p>
          <a:p>
            <a:r>
              <a:rPr lang="en-CA" baseline="0" dirty="0" smtClean="0"/>
              <a:t>1) skin</a:t>
            </a:r>
          </a:p>
          <a:p>
            <a:r>
              <a:rPr lang="en-CA" baseline="0" dirty="0" smtClean="0"/>
              <a:t>2) They are stuffed up because they are </a:t>
            </a:r>
            <a:r>
              <a:rPr lang="en-CA" baseline="0" dirty="0" err="1" smtClean="0"/>
              <a:t>constatley</a:t>
            </a:r>
            <a:r>
              <a:rPr lang="en-CA" baseline="0" dirty="0" smtClean="0"/>
              <a:t> replaced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Gland: one or more cells that make and secrete a product. Mucus glands</a:t>
            </a:r>
          </a:p>
          <a:p>
            <a:r>
              <a:rPr lang="en-CA" dirty="0" smtClean="0"/>
              <a:t>Endocrine gland: produce hormones and are released outside of the cell into the bloodstream to get from point a to point b. They are ductless</a:t>
            </a:r>
          </a:p>
          <a:p>
            <a:r>
              <a:rPr lang="en-CA" dirty="0" smtClean="0"/>
              <a:t>Exocrine gland: produce many things such as enzymes ,</a:t>
            </a:r>
            <a:r>
              <a:rPr lang="en-CA" baseline="0" dirty="0" smtClean="0"/>
              <a:t> mucus and oil. And they use ducts to transport their products to their destination.</a:t>
            </a:r>
          </a:p>
          <a:p>
            <a:r>
              <a:rPr lang="en-CA" dirty="0" err="1" smtClean="0"/>
              <a:t>Uni</a:t>
            </a:r>
            <a:r>
              <a:rPr lang="en-CA" dirty="0" smtClean="0"/>
              <a:t> exocrine: </a:t>
            </a:r>
          </a:p>
          <a:p>
            <a:r>
              <a:rPr lang="en-CA" dirty="0" err="1" smtClean="0"/>
              <a:t>Goglet</a:t>
            </a:r>
            <a:r>
              <a:rPr lang="en-CA" dirty="0" smtClean="0"/>
              <a:t> cells: create mucus.</a:t>
            </a:r>
          </a:p>
          <a:p>
            <a:r>
              <a:rPr lang="en-CA" dirty="0" err="1" smtClean="0"/>
              <a:t>Multicellular</a:t>
            </a:r>
            <a:r>
              <a:rPr lang="en-CA" dirty="0" smtClean="0"/>
              <a:t> </a:t>
            </a:r>
            <a:r>
              <a:rPr lang="en-CA" dirty="0" err="1" smtClean="0"/>
              <a:t>exocirne</a:t>
            </a:r>
            <a:r>
              <a:rPr lang="en-CA" dirty="0" smtClean="0"/>
              <a:t> glands: made up of many producing cells that surround a cavity in which a duct is used to travel</a:t>
            </a:r>
            <a:r>
              <a:rPr lang="en-CA" baseline="0" dirty="0" smtClean="0"/>
              <a:t> the secretions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 err="1" smtClean="0"/>
              <a:t>Merocrine</a:t>
            </a:r>
            <a:r>
              <a:rPr lang="en-US" dirty="0" smtClean="0"/>
              <a:t>:</a:t>
            </a:r>
            <a:r>
              <a:rPr lang="en-US" baseline="0" dirty="0" smtClean="0"/>
              <a:t> product is being released directly into the </a:t>
            </a:r>
            <a:r>
              <a:rPr lang="en-US" baseline="0" dirty="0" err="1" smtClean="0"/>
              <a:t>lumin</a:t>
            </a:r>
            <a:r>
              <a:rPr lang="en-US" baseline="0" dirty="0" smtClean="0"/>
              <a:t> of the </a:t>
            </a:r>
            <a:r>
              <a:rPr lang="en-US" baseline="0" dirty="0" smtClean="0"/>
              <a:t>gland. </a:t>
            </a:r>
            <a:r>
              <a:rPr lang="en-US" baseline="0" dirty="0" err="1" smtClean="0"/>
              <a:t>Exocytosis</a:t>
            </a:r>
            <a:r>
              <a:rPr lang="en-US" baseline="0" dirty="0" smtClean="0"/>
              <a:t>.</a:t>
            </a:r>
            <a:endParaRPr lang="en-US" baseline="0" dirty="0" smtClean="0"/>
          </a:p>
          <a:p>
            <a:r>
              <a:rPr lang="en-US" baseline="0" dirty="0" err="1" smtClean="0"/>
              <a:t>Holocrine</a:t>
            </a:r>
            <a:r>
              <a:rPr lang="en-US" baseline="0" dirty="0" smtClean="0"/>
              <a:t>: cell produces product and then the whole cell ruptures to release the product. Oil glands do this.</a:t>
            </a:r>
          </a:p>
          <a:p>
            <a:r>
              <a:rPr lang="en-US" baseline="0" dirty="0" err="1" smtClean="0"/>
              <a:t>Apocrine</a:t>
            </a:r>
            <a:r>
              <a:rPr lang="en-US" baseline="0" dirty="0" smtClean="0"/>
              <a:t>: </a:t>
            </a:r>
          </a:p>
          <a:p>
            <a:endParaRPr lang="en-US" baseline="0" dirty="0" smtClean="0"/>
          </a:p>
          <a:p>
            <a:r>
              <a:rPr lang="en-US" baseline="0" dirty="0" smtClean="0"/>
              <a:t>Lipids use </a:t>
            </a:r>
            <a:r>
              <a:rPr lang="en-US" baseline="0" dirty="0" err="1" smtClean="0"/>
              <a:t>apocirne</a:t>
            </a:r>
            <a:r>
              <a:rPr lang="en-US" baseline="0" dirty="0" smtClean="0"/>
              <a:t> secretion while proteins use </a:t>
            </a:r>
            <a:r>
              <a:rPr lang="en-US" baseline="0" dirty="0" err="1" smtClean="0"/>
              <a:t>merocrine</a:t>
            </a:r>
            <a:r>
              <a:rPr lang="en-US" baseline="0" dirty="0" smtClean="0"/>
              <a:t> secretion.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merocrine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en-CA" baseline="0" dirty="0" smtClean="0"/>
              <a:t>cartilage, bone</a:t>
            </a:r>
          </a:p>
          <a:p>
            <a:pPr marL="228600" indent="-228600">
              <a:buAutoNum type="arabicParenR"/>
            </a:pPr>
            <a:r>
              <a:rPr lang="en-CA" baseline="0" dirty="0" smtClean="0"/>
              <a:t>Bone</a:t>
            </a:r>
          </a:p>
          <a:p>
            <a:pPr marL="228600" indent="-228600">
              <a:buAutoNum type="arabicParenR"/>
            </a:pPr>
            <a:r>
              <a:rPr lang="en-CA" baseline="0" dirty="0" err="1" smtClean="0"/>
              <a:t>Attox</a:t>
            </a:r>
            <a:r>
              <a:rPr lang="en-CA" baseline="0" dirty="0" smtClean="0"/>
              <a:t> tissue (CT proper)</a:t>
            </a:r>
          </a:p>
          <a:p>
            <a:pPr marL="228600" indent="-228600">
              <a:buAutoNum type="arabicParenR"/>
            </a:pPr>
            <a:r>
              <a:rPr lang="en-CA" baseline="0" dirty="0" smtClean="0"/>
              <a:t>blood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0" i="0" dirty="0" smtClean="0">
                <a:solidFill>
                  <a:schemeClr val="accent2"/>
                </a:solidFill>
                <a:sym typeface="CommonBullets" pitchFamily="34" charset="2"/>
              </a:rPr>
              <a:t>Ground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substance: </a:t>
            </a:r>
            <a:r>
              <a:rPr lang="en-US" b="0" i="0" baseline="0" dirty="0" err="1" smtClean="0">
                <a:solidFill>
                  <a:schemeClr val="accent2"/>
                </a:solidFill>
                <a:sym typeface="CommonBullets" pitchFamily="34" charset="2"/>
              </a:rPr>
              <a:t>fibronectin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combine to cells which help attach the cells</a:t>
            </a:r>
          </a:p>
          <a:p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Collagen fibers are thick.</a:t>
            </a:r>
          </a:p>
          <a:p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Elastic fibers: thin</a:t>
            </a:r>
          </a:p>
          <a:p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Reticular fibers: the thinnest fibers, give </a:t>
            </a:r>
            <a:r>
              <a:rPr lang="en-US" b="0" i="0" baseline="0" dirty="0" err="1" smtClean="0">
                <a:solidFill>
                  <a:schemeClr val="accent2"/>
                </a:solidFill>
                <a:sym typeface="CommonBullets" pitchFamily="34" charset="2"/>
              </a:rPr>
              <a:t>mech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work for the cells to attach to</a:t>
            </a:r>
          </a:p>
          <a:p>
            <a:r>
              <a:rPr lang="en-US" b="0" i="0" baseline="0" dirty="0" err="1" smtClean="0">
                <a:solidFill>
                  <a:schemeClr val="accent2"/>
                </a:solidFill>
                <a:sym typeface="CommonBullets" pitchFamily="34" charset="2"/>
              </a:rPr>
              <a:t>protegylycans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,, large molecules 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which</a:t>
            </a:r>
          </a:p>
          <a:p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Blast as suffix: immature but is forming</a:t>
            </a:r>
          </a:p>
          <a:p>
            <a:r>
              <a:rPr lang="en-US" b="0" i="0" baseline="0" dirty="0" err="1" smtClean="0">
                <a:solidFill>
                  <a:schemeClr val="accent2"/>
                </a:solidFill>
                <a:sym typeface="CommonBullets" pitchFamily="34" charset="2"/>
              </a:rPr>
              <a:t>Cyte</a:t>
            </a:r>
            <a:r>
              <a:rPr lang="en-US" b="0" i="0" baseline="0" dirty="0" smtClean="0">
                <a:solidFill>
                  <a:schemeClr val="accent2"/>
                </a:solidFill>
                <a:sym typeface="CommonBullets" pitchFamily="34" charset="2"/>
              </a:rPr>
              <a:t> as suffix: mature, less active they maintain the health of the matrix. If matrix is injured they return to blast to repair.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Blasts: are less mature</a:t>
            </a:r>
          </a:p>
          <a:p>
            <a:r>
              <a:rPr lang="en-CA" dirty="0" err="1" smtClean="0"/>
              <a:t>Cyte</a:t>
            </a:r>
            <a:r>
              <a:rPr lang="en-CA" dirty="0" smtClean="0"/>
              <a:t>: more mature more</a:t>
            </a:r>
            <a:r>
              <a:rPr lang="en-CA" baseline="0" dirty="0" smtClean="0"/>
              <a:t> </a:t>
            </a:r>
            <a:r>
              <a:rPr lang="en-CA" baseline="0" dirty="0" err="1" smtClean="0"/>
              <a:t>differeatible</a:t>
            </a:r>
            <a:r>
              <a:rPr lang="en-CA" baseline="0" dirty="0" smtClean="0"/>
              <a:t> 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Areolar</a:t>
            </a:r>
            <a:r>
              <a:rPr lang="en-CA" dirty="0" smtClean="0"/>
              <a:t> Ct: </a:t>
            </a:r>
            <a:r>
              <a:rPr lang="en-CA" dirty="0" err="1" smtClean="0"/>
              <a:t>resevoir</a:t>
            </a:r>
            <a:r>
              <a:rPr lang="en-CA" dirty="0" smtClean="0"/>
              <a:t> for fluids and salts in</a:t>
            </a:r>
            <a:r>
              <a:rPr lang="en-CA" baseline="0" dirty="0" smtClean="0"/>
              <a:t> the body. This is also where swelling(</a:t>
            </a:r>
            <a:r>
              <a:rPr lang="en-CA" baseline="0" dirty="0" err="1" smtClean="0"/>
              <a:t>edema</a:t>
            </a:r>
            <a:r>
              <a:rPr lang="en-CA" baseline="0" dirty="0" smtClean="0"/>
              <a:t>) occurs. Most common type of CT found in the body. 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Adipose tissue: cell dense area, and each is a fat filled cell. They store fats for energy </a:t>
            </a:r>
            <a:r>
              <a:rPr lang="en-CA" dirty="0" err="1" smtClean="0"/>
              <a:t>deficiececie</a:t>
            </a:r>
            <a:r>
              <a:rPr lang="en-CA" dirty="0" smtClean="0"/>
              <a:t>.</a:t>
            </a:r>
            <a:r>
              <a:rPr lang="en-CA" baseline="0" dirty="0" smtClean="0"/>
              <a:t> Found under the skin.  Around the kidneys to cushion.</a:t>
            </a:r>
          </a:p>
          <a:p>
            <a:r>
              <a:rPr lang="en-CA" baseline="0" dirty="0" smtClean="0"/>
              <a:t>Reticular Ct: only reticular </a:t>
            </a:r>
            <a:r>
              <a:rPr lang="en-CA" baseline="0" dirty="0" err="1" smtClean="0"/>
              <a:t>fibers</a:t>
            </a:r>
            <a:r>
              <a:rPr lang="en-CA" baseline="0" dirty="0" smtClean="0"/>
              <a:t> are </a:t>
            </a:r>
            <a:r>
              <a:rPr lang="en-CA" baseline="0" dirty="0" err="1" smtClean="0"/>
              <a:t>founf</a:t>
            </a:r>
            <a:r>
              <a:rPr lang="en-CA" baseline="0" dirty="0" smtClean="0"/>
              <a:t> in reticular CT.  To make a mesh work of the </a:t>
            </a:r>
            <a:r>
              <a:rPr lang="en-CA" baseline="0" dirty="0" err="1" smtClean="0"/>
              <a:t>fibers</a:t>
            </a:r>
            <a:r>
              <a:rPr lang="en-CA" baseline="0" dirty="0" smtClean="0"/>
              <a:t> so that the blood cells have </a:t>
            </a:r>
            <a:r>
              <a:rPr lang="en-CA" baseline="0" dirty="0" err="1" smtClean="0"/>
              <a:t>somehting</a:t>
            </a:r>
            <a:r>
              <a:rPr lang="en-CA" baseline="0" dirty="0" smtClean="0"/>
              <a:t> to attach </a:t>
            </a:r>
            <a:r>
              <a:rPr lang="en-CA" baseline="0" smtClean="0"/>
              <a:t>to 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5B16118-2432-49D4-804A-6A39C2AD9BE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9525" y="685800"/>
            <a:ext cx="7086600" cy="7318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9375"/>
            <a:ext cx="2133600" cy="323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429375"/>
            <a:ext cx="2895600" cy="323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429375"/>
            <a:ext cx="2133600" cy="3238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F18C3-E207-4975-B28C-72E211A204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ark-learn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tei.org/interior.php?pageID=42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cr-oncology.ch/scripts/index.aspx?idd=93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mednote.co.kr/images/epithsurf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7/Illu_connective_tissues_1.jpg" TargetMode="External"/><Relationship Id="rId7" Type="http://schemas.openxmlformats.org/officeDocument/2006/relationships/hyperlink" Target="http://en.wikipedia.org/wiki/Connective_tissue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en.wikipedia.org/wiki/Image:Illu_connective_tissues_2.jpg" TargetMode="Externa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jpeg"/><Relationship Id="rId4" Type="http://schemas.openxmlformats.org/officeDocument/2006/relationships/oleObject" Target="../embeddings/Microsoft_Office_Word_97_-_2003_Document1.doc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.anhb.uwa.edu.au/mb140/CorePages/Connective/Images/skm40vg.jpg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3.ouhsc.edu/histology/Text%20Sections/Connective%20Tissue.html" TargetMode="External"/><Relationship Id="rId4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mc.maricopa.edu/faculty/farabee/biobk/BioBookcircSYS.html" TargetMode="External"/><Relationship Id="rId5" Type="http://schemas.openxmlformats.org/officeDocument/2006/relationships/image" Target="../media/image44.jpeg"/><Relationship Id="rId4" Type="http://schemas.openxmlformats.org/officeDocument/2006/relationships/hyperlink" Target="http://faculty.une.edu/com/abell/histo/histolab3a.htm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ears%20and%20computers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0510" t="12053" r="4234" b="9604"/>
          <a:stretch>
            <a:fillRect/>
          </a:stretch>
        </p:blipFill>
        <p:spPr bwMode="auto">
          <a:xfrm>
            <a:off x="0" y="0"/>
            <a:ext cx="6070600" cy="432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185194" y="4538150"/>
            <a:ext cx="875046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Go to university home page and under quick picks, choose </a:t>
            </a:r>
            <a:r>
              <a:rPr lang="en-US" b="1" dirty="0"/>
              <a:t>Virtual Campus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Top left: choose </a:t>
            </a:r>
            <a:r>
              <a:rPr lang="en-US" b="1" dirty="0" smtClean="0"/>
              <a:t>login</a:t>
            </a:r>
            <a:r>
              <a:rPr lang="en-US" dirty="0" smtClean="0"/>
              <a:t> under </a:t>
            </a:r>
            <a:r>
              <a:rPr lang="en-US" b="1" dirty="0" smtClean="0"/>
              <a:t>Blackboard Learn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Scroll down &amp; enter </a:t>
            </a:r>
            <a:r>
              <a:rPr lang="en-US" dirty="0"/>
              <a:t>your </a:t>
            </a:r>
            <a:r>
              <a:rPr lang="en-US" dirty="0" smtClean="0"/>
              <a:t>username (</a:t>
            </a:r>
            <a:r>
              <a:rPr lang="en-US" b="1" dirty="0" smtClean="0"/>
              <a:t>student number</a:t>
            </a:r>
            <a:r>
              <a:rPr lang="en-US" dirty="0" smtClean="0"/>
              <a:t>) </a:t>
            </a:r>
            <a:r>
              <a:rPr lang="en-US" dirty="0"/>
              <a:t>and </a:t>
            </a:r>
            <a:r>
              <a:rPr lang="en-US" dirty="0" smtClean="0"/>
              <a:t> your </a:t>
            </a:r>
            <a:r>
              <a:rPr lang="en-US" b="1" dirty="0" err="1" smtClean="0"/>
              <a:t>uoZone</a:t>
            </a:r>
            <a:r>
              <a:rPr lang="en-US" b="1" dirty="0" smtClean="0"/>
              <a:t> password</a:t>
            </a:r>
            <a:endParaRPr lang="en-US" b="1" i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Click </a:t>
            </a:r>
            <a:r>
              <a:rPr lang="en-US" dirty="0" smtClean="0"/>
              <a:t>“</a:t>
            </a:r>
            <a:r>
              <a:rPr lang="en-US" b="1" dirty="0" smtClean="0"/>
              <a:t>Login</a:t>
            </a:r>
            <a:r>
              <a:rPr lang="en-US" dirty="0" smtClean="0"/>
              <a:t>” </a:t>
            </a:r>
            <a:r>
              <a:rPr lang="en-US" dirty="0"/>
              <a:t>and this will bring you to a list of courses for which you have online access.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Select </a:t>
            </a:r>
            <a:r>
              <a:rPr lang="en-US" b="1" dirty="0"/>
              <a:t>ANP1105B</a:t>
            </a:r>
            <a:r>
              <a:rPr lang="en-US" dirty="0"/>
              <a:t>.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6386513" y="812800"/>
            <a:ext cx="25542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ANP 1105B COURSE WEB SITE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200025" y="274638"/>
            <a:ext cx="860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/>
            <a:r>
              <a:rPr lang="en-US" b="1">
                <a:solidFill>
                  <a:schemeClr val="hlink"/>
                </a:solidFill>
              </a:rPr>
              <a:t>‘You don't understand anything until you learn it more than one way. ‘</a:t>
            </a:r>
          </a:p>
          <a:p>
            <a:pPr indent="457200" algn="ctr"/>
            <a:r>
              <a:rPr lang="en-US" b="1">
                <a:solidFill>
                  <a:schemeClr val="hlink"/>
                </a:solidFill>
              </a:rPr>
              <a:t>-Marvin Minsky</a:t>
            </a:r>
          </a:p>
        </p:txBody>
      </p:sp>
      <p:pic>
        <p:nvPicPr>
          <p:cNvPr id="56322" name="Picture 2" descr="Cover of The Society of Mind, 1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394" y="1310500"/>
            <a:ext cx="3784922" cy="5002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279525" y="2857500"/>
            <a:ext cx="2570163" cy="3532188"/>
          </a:xfrm>
        </p:spPr>
        <p:txBody>
          <a:bodyPr/>
          <a:lstStyle/>
          <a:p>
            <a:pPr>
              <a:buFontTx/>
              <a:buNone/>
            </a:pPr>
            <a:endParaRPr lang="en-US" b="1" i="1" u="sng" smtClean="0">
              <a:solidFill>
                <a:schemeClr val="tx2"/>
              </a:solidFill>
              <a:latin typeface="Arial" charset="0"/>
              <a:cs typeface="Arial" charset="0"/>
            </a:endParaRP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V</a:t>
            </a:r>
            <a:r>
              <a:rPr lang="en-US" sz="2400" smtClean="0">
                <a:latin typeface="Arial" charset="0"/>
                <a:cs typeface="Arial" charset="0"/>
              </a:rPr>
              <a:t>isual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A</a:t>
            </a:r>
            <a:r>
              <a:rPr lang="en-US" sz="2400" smtClean="0">
                <a:latin typeface="Arial" charset="0"/>
                <a:cs typeface="Arial" charset="0"/>
              </a:rPr>
              <a:t>ural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R</a:t>
            </a:r>
            <a:r>
              <a:rPr lang="en-US" sz="2400" smtClean="0">
                <a:latin typeface="Arial" charset="0"/>
                <a:cs typeface="Arial" charset="0"/>
              </a:rPr>
              <a:t>ead/write</a:t>
            </a:r>
          </a:p>
          <a:p>
            <a:r>
              <a:rPr lang="en-US" sz="3600" b="1" smtClean="0">
                <a:solidFill>
                  <a:schemeClr val="tx2"/>
                </a:solidFill>
                <a:latin typeface="Arial" charset="0"/>
                <a:cs typeface="Arial" charset="0"/>
              </a:rPr>
              <a:t>K</a:t>
            </a:r>
            <a:r>
              <a:rPr lang="en-US" sz="2400" smtClean="0">
                <a:latin typeface="Arial" charset="0"/>
                <a:cs typeface="Arial" charset="0"/>
              </a:rPr>
              <a:t>inesthetic</a:t>
            </a: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5570538" y="5480050"/>
            <a:ext cx="29797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Multimodal</a:t>
            </a:r>
          </a:p>
        </p:txBody>
      </p:sp>
      <p:pic>
        <p:nvPicPr>
          <p:cNvPr id="10244" name="Picture 4" descr="head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-6000" contrast="12000"/>
          </a:blip>
          <a:srcRect r="7393" b="10521"/>
          <a:stretch>
            <a:fillRect/>
          </a:stretch>
        </p:blipFill>
        <p:spPr>
          <a:xfrm>
            <a:off x="2593975" y="2070100"/>
            <a:ext cx="5846763" cy="1049338"/>
          </a:xfrm>
        </p:spPr>
      </p:pic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3857625" y="3179763"/>
            <a:ext cx="4260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(© 2006, N. Fleming &amp; C. </a:t>
            </a:r>
            <a:r>
              <a:rPr lang="en-US" dirty="0" err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Bonwell</a:t>
            </a:r>
            <a:r>
              <a:rPr lang="en-US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)</a:t>
            </a:r>
          </a:p>
        </p:txBody>
      </p:sp>
      <p:sp>
        <p:nvSpPr>
          <p:cNvPr id="10246" name="TextBox 5"/>
          <p:cNvSpPr txBox="1">
            <a:spLocks noChangeArrowheads="1"/>
          </p:cNvSpPr>
          <p:nvPr/>
        </p:nvSpPr>
        <p:spPr bwMode="auto">
          <a:xfrm>
            <a:off x="328613" y="1052513"/>
            <a:ext cx="85772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rgbClr val="4F271C"/>
                </a:solidFill>
                <a:cs typeface="Arial" charset="0"/>
              </a:rPr>
              <a:t>Not all learners are the same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218658" y="130925"/>
            <a:ext cx="4308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hlinkClick r:id="rId3"/>
              </a:rPr>
              <a:t>http://www.vark-learn.com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V="1">
            <a:off x="187659" y="617705"/>
            <a:ext cx="525463" cy="1014412"/>
          </a:xfrm>
          <a:prstGeom prst="line">
            <a:avLst/>
          </a:prstGeom>
          <a:noFill/>
          <a:ln w="76200" cmpd="tri">
            <a:solidFill>
              <a:schemeClr val="hlink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21163" t="16304" r="10028" b="8348"/>
          <a:stretch>
            <a:fillRect/>
          </a:stretch>
        </p:blipFill>
        <p:spPr bwMode="auto">
          <a:xfrm>
            <a:off x="902356" y="683170"/>
            <a:ext cx="7387403" cy="610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26223" t="16010" r="17673" b="39926"/>
          <a:stretch>
            <a:fillRect/>
          </a:stretch>
        </p:blipFill>
        <p:spPr bwMode="auto">
          <a:xfrm>
            <a:off x="469272" y="972273"/>
            <a:ext cx="8470191" cy="501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1.2	Cells: summarize the major organelles and structures found in cells  (pp.83-96)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latin typeface="Arial Narrow" pitchFamily="34" charset="0"/>
              </a:rPr>
              <a:t>Figures from Human Anatomy &amp; Physiology, 9th edition, by Elaine Marieb &amp; Katja Hoehn  © 2012 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3959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define: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atom: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molecule: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organelle: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5 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cell: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5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tissue:</a:t>
            </a:r>
            <a:r>
              <a:rPr lang="en-US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>
                <a:sym typeface="CommonBullets" pitchFamily="34" charset="2"/>
              </a:rPr>
              <a:t>   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>
                <a:sym typeface="CommonBullets" pitchFamily="34" charset="2"/>
              </a:rPr>
              <a:t>   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>
                <a:sym typeface="CommonBullets" pitchFamily="34" charset="2"/>
              </a:rPr>
              <a:t>  structure composed of at least 2 (but usu 4) tissue types that performs a specific function for the body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organs that work closely with one another to accomplish 	a common purpose;  eg:  </a:t>
            </a:r>
            <a:r>
              <a:rPr lang="en-US" u="sng">
                <a:sym typeface="CommonBullets" pitchFamily="34" charset="2"/>
              </a:rPr>
              <a:t>				</a:t>
            </a:r>
            <a:endParaRPr lang="en-US">
              <a:sym typeface="CommonBullets" pitchFamily="34" charset="2"/>
            </a:endParaRP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>
                <a:solidFill>
                  <a:schemeClr val="accent2"/>
                </a:solidFill>
              </a:rPr>
              <a:t>1.2  Summarize the organelles and structures found in body cells (Chapter 3:  pp. 83-95)</a:t>
            </a: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3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122238" y="1139825"/>
            <a:ext cx="5808662" cy="501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4845050" y="5713413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6065838" y="1460500"/>
            <a:ext cx="27987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/>
              <a:t>We will review (you have already learned it in high school!) this content in class using a Jeopardy game.  To fill in the gaps, read pp. 83-96 in your textbook.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7490" y="1151082"/>
          <a:ext cx="8748583" cy="56618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65368"/>
                <a:gridCol w="4683215"/>
              </a:tblGrid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Structure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Function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Plasma membrane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Mitochondria 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Atp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generation for cellular 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activities. Has a double membrane inner and outer. The inner membrane form shelf like structures called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cristea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Ribosomes 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Where proteins are synthesized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Rough Endoplasmic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Reticulum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Suface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 is covered with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ribsomes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 Where parts of the cell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membrnne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 are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manufactored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 There enzymes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help in protein synthesis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Smooth Endoplasmic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Reticulum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Sythezize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cholesterol, and lipid components. Also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sythesize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steriod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based hormones such as sex hormones.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Golgi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Apparatus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Package protein secretions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for exports, packages enzymes into Lysosomes for cellular use, modifies proteins to become part of the cellular membrane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Lysosomes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Containing activated digestive enzymes. Helps dispose of invading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bateria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Peroxisomes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cytoplasm containing powerful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oxidase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enzymes that use molecular oxygen to detoxify harmful or toxic substances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Microtubules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Made of spherical protein that determine the cell shape as well as the distribution of cellular 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organelles.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They are hollow made of subunits known as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tublin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73039"/>
            <a:ext cx="9144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Complete the table shown on this slide &amp; the next slide for a summary of what to remember about cellular components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47650" y="209550"/>
          <a:ext cx="8674443" cy="654026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6639"/>
                <a:gridCol w="6227804"/>
              </a:tblGrid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Structure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Function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Microfilaments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Involved in cell movement.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Thinnest element of the cytoskeleton. Each cell has a different composition of microfilaments so no two cells are alike.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8385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Intermediate Filaments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High tensile strength,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and attach to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desmosomes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 They resist pulling forces exerted onto the cell.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latin typeface="Arial Narrow" pitchFamily="34" charset="0"/>
                          <a:cs typeface="Arial" pitchFamily="34" charset="0"/>
                        </a:rPr>
                        <a:t>Centriole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Consists of nine triplets of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microtubeles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Cilia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Loacted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 on the cells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surface. They move substances in one direction across the cell surface. Made from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centrioles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Flagella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Also made from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centrioles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 Longer than cilia. Instead of propelling substances across the surface of the cell like cilia,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flagella propels the cell it self using its special feature the tail.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latin typeface="Arial Narrow" pitchFamily="34" charset="0"/>
                          <a:cs typeface="Arial" pitchFamily="34" charset="0"/>
                        </a:rPr>
                        <a:t>Microvilli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Increase surface area for </a:t>
                      </a:r>
                      <a:r>
                        <a:rPr lang="en-US" sz="1200" dirty="0" err="1" smtClean="0">
                          <a:latin typeface="Arial" pitchFamily="34" charset="0"/>
                          <a:cs typeface="Arial" pitchFamily="34" charset="0"/>
                        </a:rPr>
                        <a:t>absorbtion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. They are extensions of the plasma membrane and are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located in the kidney and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inestines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Nucleus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Control center of a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cell; contains genetic material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Nuclear Membrane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Double membrane. Outer membrane is covered with rough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ER and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ribsomes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. Inner membrane is lined with nuclear lamina which allows the nucleus to retain its shape and allows for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organiztion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of the DNA.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Nucleoli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Involved with ribosomal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RNA synthesis and ribosomal subunit assembly 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in the nucleus.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Chromatin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Structures in the nucleus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that carry the hereditary factors (genes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) 30% DNA, 60% </a:t>
                      </a:r>
                      <a:r>
                        <a:rPr lang="en-US" sz="1200" baseline="0" dirty="0" err="1" smtClean="0">
                          <a:latin typeface="Arial" pitchFamily="34" charset="0"/>
                          <a:cs typeface="Arial" pitchFamily="34" charset="0"/>
                        </a:rPr>
                        <a:t>histone</a:t>
                      </a:r>
                      <a:r>
                        <a:rPr lang="en-US" sz="1200" baseline="0" dirty="0" smtClean="0">
                          <a:latin typeface="Arial" pitchFamily="34" charset="0"/>
                          <a:cs typeface="Arial" pitchFamily="34" charset="0"/>
                        </a:rPr>
                        <a:t> protein which allow us to tightly pack our DNA, 10% </a:t>
                      </a:r>
                      <a:r>
                        <a:rPr lang="en-CA" sz="1200" baseline="0" dirty="0" smtClean="0">
                          <a:latin typeface="Arial" pitchFamily="34" charset="0"/>
                          <a:cs typeface="Arial" pitchFamily="34" charset="0"/>
                        </a:rPr>
                        <a:t>RNA chains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individual body cells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>
                <a:sym typeface="CommonBullets" pitchFamily="34" charset="2"/>
              </a:rPr>
              <a:t>;  division of labour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r>
              <a:rPr lang="en-US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>
                <a:sym typeface="CommonBullets" pitchFamily="34" charset="2"/>
              </a:rPr>
              <a:t>study of tissues &amp; their cellular organization</a:t>
            </a:r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………………………………………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3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4633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7 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err="1" smtClean="0">
                <a:solidFill>
                  <a:srgbClr val="003399"/>
                </a:solidFill>
                <a:sym typeface="CommonBullets" pitchFamily="34" charset="2"/>
              </a:rPr>
              <a:t>cellularity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specialized 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olarity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basal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lamina: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noncellular, underlying supportive sheet of primarily </a:t>
            </a:r>
            <a:r>
              <a:rPr lang="en-US" dirty="0" err="1">
                <a:sym typeface="CommonBullets" pitchFamily="34" charset="2"/>
              </a:rPr>
              <a:t>glycoproteins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What are two functions of a basal lamina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??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92993" y="6461466"/>
            <a:ext cx="13430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488558" y="648189"/>
            <a:ext cx="5891513" cy="4149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521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5.</a:t>
            </a:r>
            <a:r>
              <a:rPr lang="en-US" b="1" dirty="0" smtClean="0">
                <a:solidFill>
                  <a:srgbClr val="A50021"/>
                </a:solidFill>
                <a:sym typeface="CommonBullets" pitchFamily="34" charset="2"/>
              </a:rPr>
              <a:t>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supported by connective tissue: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b="1" dirty="0" smtClean="0">
                <a:sym typeface="CommonBullets" pitchFamily="34" charset="2"/>
              </a:rPr>
              <a:t>basement membrane = </a:t>
            </a:r>
            <a:r>
              <a:rPr lang="en-US" dirty="0" smtClean="0">
                <a:sym typeface="CommonBullets" pitchFamily="34" charset="2"/>
              </a:rPr>
              <a:t>basal lamina + underlying </a:t>
            </a:r>
            <a:r>
              <a:rPr lang="en-US" b="1" dirty="0" smtClean="0">
                <a:sym typeface="CommonBullets" pitchFamily="34" charset="2"/>
              </a:rPr>
              <a:t>reticular </a:t>
            </a:r>
            <a:r>
              <a:rPr lang="en-US" dirty="0" smtClean="0">
                <a:sym typeface="CommonBullets" pitchFamily="34" charset="2"/>
              </a:rPr>
              <a:t>CT </a:t>
            </a:r>
            <a:r>
              <a:rPr lang="en-US" b="1" i="1" dirty="0" smtClean="0">
                <a:solidFill>
                  <a:srgbClr val="9900CC"/>
                </a:solidFill>
                <a:sym typeface="CommonBullets" pitchFamily="34" charset="2"/>
              </a:rPr>
              <a:t>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(what is reticular CT??)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an 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3"/>
              </a:rPr>
              <a:t>http://www.nccr-oncology.ch/scripts/index.aspx?idd=93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6.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how nourished?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7.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4862" y="1353210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301815" y="2306436"/>
            <a:ext cx="4446225" cy="1987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4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745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1.3.7.  Describe the structure of stratified </a:t>
            </a:r>
            <a:r>
              <a:rPr lang="en-US" b="1" i="1" dirty="0" err="1">
                <a:solidFill>
                  <a:srgbClr val="003399"/>
                </a:solidFill>
              </a:rPr>
              <a:t>squamous</a:t>
            </a:r>
            <a:r>
              <a:rPr lang="en-US" b="1" i="1" dirty="0">
                <a:solidFill>
                  <a:srgbClr val="003399"/>
                </a:solidFill>
              </a:rPr>
              <a:t>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protective role;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 dirty="0">
                <a:sym typeface="CommonBullets" pitchFamily="34" charset="2"/>
              </a:rPr>
              <a:t> cells </a:t>
            </a:r>
            <a:r>
              <a:rPr lang="en-US" b="1" dirty="0" err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 dirty="0">
                <a:sym typeface="CommonBullets" pitchFamily="34" charset="2"/>
              </a:rPr>
              <a:t> &amp; undergo mitosis </a:t>
            </a:r>
            <a:r>
              <a:rPr lang="en-US" dirty="0">
                <a:sym typeface="WP IconicSymbolsA" pitchFamily="2" charset="2"/>
              </a:rPr>
              <a:t>to keep regenerating the layer from below</a:t>
            </a:r>
            <a:endParaRPr lang="en-US" dirty="0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003399"/>
                </a:solidFill>
              </a:rPr>
              <a:t>1What </a:t>
            </a:r>
            <a:r>
              <a:rPr lang="en-US" i="1" dirty="0">
                <a:solidFill>
                  <a:srgbClr val="003399"/>
                </a:solidFill>
              </a:rPr>
              <a:t>is the most widespread example of stratified </a:t>
            </a:r>
            <a:r>
              <a:rPr lang="en-US" i="1" dirty="0" err="1">
                <a:solidFill>
                  <a:srgbClr val="003399"/>
                </a:solidFill>
              </a:rPr>
              <a:t>squamous</a:t>
            </a:r>
            <a:r>
              <a:rPr lang="en-US" i="1" dirty="0">
                <a:solidFill>
                  <a:srgbClr val="003399"/>
                </a:solidFill>
              </a:rPr>
              <a:t>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003399"/>
                </a:solidFill>
              </a:rPr>
              <a:t>2What </a:t>
            </a:r>
            <a:r>
              <a:rPr lang="en-US" i="1" dirty="0">
                <a:solidFill>
                  <a:srgbClr val="003399"/>
                </a:solidFill>
              </a:rPr>
              <a:t>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4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352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>
                <a:solidFill>
                  <a:srgbClr val="003399"/>
                </a:solidFill>
              </a:rPr>
              <a:t>Glandular Epithelia: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 b="1">
                <a:solidFill>
                  <a:srgbClr val="003399"/>
                </a:solidFill>
              </a:rPr>
              <a:t>gland:</a:t>
            </a:r>
            <a:r>
              <a:rPr lang="en-US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glands are: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Endocrine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just know that they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>
                <a:sym typeface="CommonBullets" pitchFamily="34" charset="2"/>
              </a:rPr>
              <a:t> - products are called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Exocrine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really just the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>
                <a:sym typeface="CommonBullets" pitchFamily="34" charset="2"/>
              </a:rPr>
              <a:t> (digestive &amp; respiratory tracts)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b)  </a:t>
            </a:r>
            <a:r>
              <a:rPr lang="en-US" u="sng">
                <a:solidFill>
                  <a:srgbClr val="003399"/>
                </a:solidFill>
              </a:rPr>
              <a:t>Multicellular exocrine glands: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>
                <a:sym typeface="CommonBullets" pitchFamily="34" charset="2"/>
              </a:rPr>
              <a:t> &amp;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4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3" y="125413"/>
            <a:ext cx="5065712" cy="3933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merocrine/</a:t>
            </a:r>
            <a:r>
              <a:rPr lang="en-US" sz="1800">
                <a:solidFill>
                  <a:schemeClr val="accent2"/>
                </a:solidFill>
              </a:rPr>
              <a:t>eccrine</a:t>
            </a:r>
            <a:r>
              <a:rPr lang="en-US" b="1">
                <a:solidFill>
                  <a:schemeClr val="accent2"/>
                </a:solidFill>
              </a:rPr>
              <a:t>:</a:t>
            </a:r>
            <a:r>
              <a:rPr lang="en-US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holocrine:</a:t>
            </a:r>
            <a:r>
              <a:rPr lang="en-US"/>
              <a:t>  cell rupture; only sebaceous 	glands</a:t>
            </a:r>
            <a:endParaRPr lang="en-US" i="1" u="sng"/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apocrine:</a:t>
            </a:r>
            <a:r>
              <a:rPr lang="en-US"/>
              <a:t>  cell apex pinches off with 	secretory product </a:t>
            </a:r>
          </a:p>
          <a:p>
            <a:pPr algn="l">
              <a:spcBef>
                <a:spcPct val="50000"/>
              </a:spcBef>
            </a:pPr>
            <a:r>
              <a:rPr lang="en-US" i="1">
                <a:solidFill>
                  <a:srgbClr val="3333FF"/>
                </a:solidFill>
              </a:rPr>
              <a:t>Is mammary gland apocrine or merocrine?</a:t>
            </a:r>
            <a:endParaRPr lang="en-US" i="1" u="sng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191125" y="276225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p:oleObj spid="_x0000_s1026" name="Clip" r:id="rId4" imgW="2033280" imgH="3390840" progId="">
              <p:embed/>
            </p:oleObj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p:oleObj spid="_x0000_s1027" name="Clip" r:id="rId5" imgW="2033280" imgH="3390840" progId="">
              <p:embed/>
            </p:oleObj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p:oleObj spid="_x0000_s1028" name="Clip" r:id="rId6" imgW="2033280" imgH="3390840" progId="">
              <p:embed/>
            </p:oleObj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p:oleObj spid="_x0000_s1029" name="Clip" r:id="rId7" imgW="2033280" imgH="3390840" progId="">
              <p:embed/>
            </p:oleObj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21681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 dirty="0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</a:t>
            </a:r>
            <a:r>
              <a:rPr lang="en-US" sz="1800" b="1" u="sng" dirty="0"/>
              <a:t>Column A</a:t>
            </a:r>
            <a:r>
              <a:rPr lang="en-US" sz="1800" b="1" dirty="0"/>
              <a:t>		         </a:t>
            </a:r>
            <a:r>
              <a:rPr lang="en-US" sz="1800" b="1" u="sng" dirty="0"/>
              <a:t>Column B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</a:t>
            </a:r>
            <a:r>
              <a:rPr lang="en-US" sz="1800" b="1" u="sng" dirty="0" smtClean="0"/>
              <a:t>B  </a:t>
            </a:r>
            <a:r>
              <a:rPr lang="en-US" sz="1800" b="1" dirty="0" smtClean="0"/>
              <a:t> </a:t>
            </a:r>
            <a:r>
              <a:rPr lang="en-US" sz="1800" b="1" dirty="0"/>
              <a:t>1.  Lines stomach, most of intestines.		A.  </a:t>
            </a:r>
            <a:r>
              <a:rPr lang="en-US" sz="1800" b="1" dirty="0" err="1"/>
              <a:t>Pseudostratified</a:t>
            </a:r>
            <a:r>
              <a:rPr lang="en-US" sz="1800" b="1" dirty="0"/>
              <a:t> 					      		ciliated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</a:t>
            </a:r>
            <a:r>
              <a:rPr lang="en-US" sz="1800" b="1" u="sng" dirty="0" smtClean="0"/>
              <a:t>F    </a:t>
            </a:r>
            <a:r>
              <a:rPr lang="en-US" sz="1800" b="1" dirty="0" smtClean="0"/>
              <a:t> </a:t>
            </a:r>
            <a:r>
              <a:rPr lang="en-US" sz="1800" b="1" dirty="0"/>
              <a:t>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</a:t>
            </a:r>
            <a:r>
              <a:rPr lang="en-US" sz="1800" b="1" u="sng" dirty="0" smtClean="0"/>
              <a:t> A   </a:t>
            </a:r>
            <a:r>
              <a:rPr lang="en-US" sz="1800" b="1" dirty="0" smtClean="0"/>
              <a:t> </a:t>
            </a:r>
            <a:r>
              <a:rPr lang="en-US" sz="1800" b="1" dirty="0"/>
              <a:t>3.  </a:t>
            </a:r>
            <a:r>
              <a:rPr lang="en-US" sz="1800" b="1" dirty="0" smtClean="0"/>
              <a:t>Lines </a:t>
            </a:r>
            <a:r>
              <a:rPr lang="en-US" sz="1800" b="1" dirty="0"/>
              <a:t>much of the respiratory tract.	C.  Simple </a:t>
            </a:r>
            <a:r>
              <a:rPr lang="en-US" sz="1800" b="1" dirty="0" err="1"/>
              <a:t>cuboidal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</a:t>
            </a:r>
            <a:r>
              <a:rPr lang="en-US" sz="1800" b="1" u="sng" dirty="0" smtClean="0"/>
              <a:t>D   </a:t>
            </a:r>
            <a:r>
              <a:rPr lang="en-US" sz="1800" b="1" dirty="0" smtClean="0"/>
              <a:t> </a:t>
            </a:r>
            <a:r>
              <a:rPr lang="en-US" sz="1800" b="1" dirty="0"/>
              <a:t>4.  Endothelium				D.  Simple </a:t>
            </a:r>
            <a:r>
              <a:rPr lang="en-US" sz="1800" b="1" dirty="0" err="1"/>
              <a:t>squamous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</a:t>
            </a:r>
            <a:r>
              <a:rPr lang="en-US" sz="1800" b="1" u="sng" dirty="0" smtClean="0"/>
              <a:t>D   </a:t>
            </a:r>
            <a:r>
              <a:rPr lang="en-US" sz="1800" b="1" dirty="0" smtClean="0"/>
              <a:t> </a:t>
            </a:r>
            <a:r>
              <a:rPr lang="en-US" sz="1800" b="1" dirty="0"/>
              <a:t>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F.  Stratified </a:t>
            </a:r>
            <a:r>
              <a:rPr lang="en-US" sz="1800" b="1" dirty="0" err="1"/>
              <a:t>squamous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The gland type that secretes its product continuously, by </a:t>
            </a:r>
            <a:r>
              <a:rPr lang="en-US" sz="1800" b="1" dirty="0" err="1"/>
              <a:t>exocytosis</a:t>
            </a:r>
            <a:r>
              <a:rPr lang="en-US" sz="1800" b="1" dirty="0"/>
              <a:t>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a)  </a:t>
            </a:r>
            <a:r>
              <a:rPr lang="en-US" sz="1800" b="1" dirty="0" err="1"/>
              <a:t>merocrine</a:t>
            </a:r>
            <a:endParaRPr lang="en-US" sz="1800" b="1" dirty="0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b)  </a:t>
            </a:r>
            <a:r>
              <a:rPr lang="en-US" sz="1800" b="1" dirty="0" err="1"/>
              <a:t>holocrine</a:t>
            </a:r>
            <a:endParaRPr lang="en-US" sz="1800" b="1" dirty="0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d)  </a:t>
            </a:r>
            <a:r>
              <a:rPr lang="en-US" sz="1800" b="1" dirty="0" err="1"/>
              <a:t>apocrine</a:t>
            </a:r>
            <a:r>
              <a:rPr lang="en-US" sz="1800" b="1" dirty="0"/>
              <a:t>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8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5 major types: 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main functions: (1)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>
                <a:sym typeface="CommonBullets" pitchFamily="34" charset="2"/>
              </a:rPr>
              <a:t> - eg: …………………………………..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(2)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>
                <a:sym typeface="CommonBullets" pitchFamily="34" charset="2"/>
              </a:rPr>
              <a:t> - eg: ……………………………………………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(3)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>
                <a:sym typeface="CommonBullets" pitchFamily="34" charset="2"/>
              </a:rPr>
              <a:t> - eg: …………………………………………….. 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(4)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>
                <a:sym typeface="CommonBullets" pitchFamily="34" charset="2"/>
              </a:rPr>
              <a:t> - eg: ………………………………………..</a:t>
            </a:r>
            <a:endParaRPr lang="en-US" i="1" u="sng"/>
          </a:p>
        </p:txBody>
      </p:sp>
      <p:pic>
        <p:nvPicPr>
          <p:cNvPr id="29699" name="Picture 6" descr="Image:Illu connective tissues 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5" tooltip="Specialized connective tissues"/>
          </p:cNvPr>
          <p:cNvPicPr>
            <a:picLocks noChangeAspect="1" noChangeArrowheads="1"/>
          </p:cNvPicPr>
          <p:nvPr/>
        </p:nvPicPr>
        <p:blipFill>
          <a:blip r:embed="rId6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7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924675" y="6310313"/>
            <a:ext cx="1992313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>
                <a:solidFill>
                  <a:srgbClr val="003399"/>
                </a:solidFill>
              </a:rPr>
              <a:t>Fig. 4.7: 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/>
              <a:t>b)  </a:t>
            </a:r>
            <a:r>
              <a:rPr lang="en-US" b="1" u="sng">
                <a:solidFill>
                  <a:schemeClr val="accent2"/>
                </a:solidFill>
              </a:rPr>
              <a:t>fibers:</a:t>
            </a:r>
            <a:r>
              <a:rPr lang="en-US" b="1" u="sng"/>
              <a:t> </a:t>
            </a:r>
            <a:endParaRPr lang="en-US" u="sng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collagen fibers:</a:t>
            </a:r>
            <a:r>
              <a:rPr lang="en-US">
                <a:solidFill>
                  <a:srgbClr val="0000FF"/>
                </a:solidFill>
              </a:rPr>
              <a:t>  </a:t>
            </a:r>
            <a:r>
              <a:rPr lang="en-US"/>
              <a:t>high tensile </a:t>
            </a:r>
            <a:r>
              <a:rPr lang="en-US" b="1">
                <a:solidFill>
                  <a:srgbClr val="0000FF"/>
                </a:solidFill>
              </a:rPr>
              <a:t>strength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elastic fibers:</a:t>
            </a:r>
            <a:r>
              <a:rPr lang="en-US"/>
              <a:t>  elastin has coiled structure to allow </a:t>
            </a:r>
            <a:r>
              <a:rPr lang="en-US" b="1">
                <a:solidFill>
                  <a:srgbClr val="0000FF"/>
                </a:solidFill>
              </a:rPr>
              <a:t>stretch + recoil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reticular fibers:</a:t>
            </a:r>
            <a:r>
              <a:rPr lang="en-US"/>
              <a:t>  thin collagen protein; fine network to </a:t>
            </a:r>
            <a:r>
              <a:rPr lang="en-US" b="1">
                <a:solidFill>
                  <a:srgbClr val="0000FF"/>
                </a:solidFill>
              </a:rPr>
              <a:t>support </a:t>
            </a:r>
            <a:r>
              <a:rPr lang="en-US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503363" y="1660525"/>
          <a:ext cx="6053137" cy="2406650"/>
        </p:xfrm>
        <a:graphic>
          <a:graphicData uri="http://schemas.openxmlformats.org/presentationml/2006/ole">
            <p:oleObj spid="_x0000_s2050" name="Document" r:id="rId4" imgW="6236298" imgH="2478649" progId="Word.Document.8">
              <p:embed/>
            </p:oleObj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3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4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4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3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5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3167063" y="2916238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996633"/>
                </a:solidFill>
              </a:rPr>
              <a:t>4. BONE</a:t>
            </a:r>
            <a:r>
              <a:rPr lang="en-US" b="1">
                <a:solidFill>
                  <a:srgbClr val="996633"/>
                </a:solidFill>
              </a:rPr>
              <a:t>  calcium salts</a:t>
            </a:r>
            <a:r>
              <a:rPr lang="en-US" b="1"/>
              <a:t> </a:t>
            </a:r>
            <a:r>
              <a:rPr lang="en-US"/>
              <a:t>give hardness &amp; strength for support/protection of 	softer tissues; cavities for fat storage &amp; synthesis of blood cells</a:t>
            </a:r>
            <a:endParaRPr lang="en-US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osteoblasts:</a:t>
            </a:r>
            <a:r>
              <a:rPr lang="en-US"/>
              <a:t>	……………………………………………………………………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osteocytes:</a:t>
            </a:r>
            <a:r>
              <a:rPr lang="en-US"/>
              <a:t>	……………………………………………………………………..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osteoclasts:</a:t>
            </a:r>
            <a:r>
              <a:rPr lang="en-US"/>
              <a:t>	………………………………………………….…………………</a:t>
            </a:r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6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1.  </a:t>
            </a:r>
            <a:r>
              <a:rPr lang="en-US" b="1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reticular fibers	c)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2.  </a:t>
            </a:r>
            <a:r>
              <a:rPr lang="en-US" b="1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fibroblast		d)  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chondroblast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3.  </a:t>
            </a:r>
            <a:r>
              <a:rPr lang="en-US" b="1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areolar CT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6666</TotalTime>
  <Words>2979</Words>
  <Application>Microsoft Office PowerPoint</Application>
  <PresentationFormat>On-screen Show (4:3)</PresentationFormat>
  <Paragraphs>409</Paragraphs>
  <Slides>35</Slides>
  <Notes>23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Default Design</vt:lpstr>
      <vt:lpstr>Clip</vt:lpstr>
      <vt:lpstr>Document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Company>UofO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john abouuhamad</cp:lastModifiedBy>
  <cp:revision>252</cp:revision>
  <dcterms:created xsi:type="dcterms:W3CDTF">1999-08-10T13:00:22Z</dcterms:created>
  <dcterms:modified xsi:type="dcterms:W3CDTF">2013-09-14T15:42:24Z</dcterms:modified>
</cp:coreProperties>
</file>