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</p:sldMasterIdLst>
  <p:notesMasterIdLst>
    <p:notesMasterId r:id="rId32"/>
  </p:notesMasterIdLst>
  <p:sldIdLst>
    <p:sldId id="297" r:id="rId3"/>
    <p:sldId id="258" r:id="rId4"/>
    <p:sldId id="310" r:id="rId5"/>
    <p:sldId id="311" r:id="rId6"/>
    <p:sldId id="312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  <p:sldId id="266" r:id="rId21"/>
    <p:sldId id="326" r:id="rId22"/>
    <p:sldId id="327" r:id="rId23"/>
    <p:sldId id="328" r:id="rId24"/>
    <p:sldId id="329" r:id="rId25"/>
    <p:sldId id="330" r:id="rId26"/>
    <p:sldId id="331" r:id="rId27"/>
    <p:sldId id="332" r:id="rId28"/>
    <p:sldId id="336" r:id="rId29"/>
    <p:sldId id="337" r:id="rId30"/>
    <p:sldId id="338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25" autoAdjust="0"/>
    <p:restoredTop sz="94660"/>
  </p:normalViewPr>
  <p:slideViewPr>
    <p:cSldViewPr>
      <p:cViewPr>
        <p:scale>
          <a:sx n="100" d="100"/>
          <a:sy n="100" d="100"/>
        </p:scale>
        <p:origin x="-1304" y="7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printerSettings" Target="printerSettings/printerSettings1.bin"/><Relationship Id="rId34" Type="http://schemas.openxmlformats.org/officeDocument/2006/relationships/presProps" Target="presProps.xml"/><Relationship Id="rId35" Type="http://schemas.openxmlformats.org/officeDocument/2006/relationships/viewProps" Target="viewProps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3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3D83C0F-454D-4C2D-8B96-CCFE4AC8C2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9765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C0BD693-720D-4782-80F9-8784CBA58486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 lIns="91435" tIns="45718" rIns="91435" bIns="4571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F7F8219D-5778-7E4D-A9A3-4D144371EDF4}" type="slidenum">
              <a:rPr lang="en-US"/>
              <a:pPr eaLnBrk="1" hangingPunct="1"/>
              <a:t>3</a:t>
            </a:fld>
            <a:endParaRPr lang="en-US"/>
          </a:p>
        </p:txBody>
      </p:sp>
      <p:sp>
        <p:nvSpPr>
          <p:cNvPr id="3277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>
            <a:solidFill>
              <a:schemeClr val="tx1"/>
            </a:solidFill>
          </a:ln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0483" tIns="44448" rIns="90483" bIns="44448"/>
          <a:lstStyle/>
          <a:p>
            <a:pPr eaLnBrk="1" hangingPunct="1"/>
            <a:endParaRPr lang="en-C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C10815C-8F9C-2849-B6AC-37066DB57D00}" type="slidenum">
              <a:rPr lang="en-US"/>
              <a:pPr eaLnBrk="1" hangingPunct="1"/>
              <a:t>4</a:t>
            </a:fld>
            <a:endParaRPr lang="en-US"/>
          </a:p>
        </p:txBody>
      </p:sp>
      <p:sp>
        <p:nvSpPr>
          <p:cNvPr id="3379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>
            <a:solidFill>
              <a:schemeClr val="tx1"/>
            </a:solidFill>
          </a:ln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0483" tIns="44448" rIns="90483" bIns="44448"/>
          <a:lstStyle/>
          <a:p>
            <a:pPr eaLnBrk="1" hangingPunct="1"/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B649A2E-653D-314F-A955-40F1868D6BEB}" type="slidenum">
              <a:rPr lang="en-US"/>
              <a:pPr eaLnBrk="1" hangingPunct="1"/>
              <a:t>5</a:t>
            </a:fld>
            <a:endParaRPr lang="en-US"/>
          </a:p>
        </p:txBody>
      </p:sp>
      <p:sp>
        <p:nvSpPr>
          <p:cNvPr id="3481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>
            <a:solidFill>
              <a:schemeClr val="tx1"/>
            </a:solidFill>
          </a:ln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0483" tIns="44448" rIns="90483" bIns="44448"/>
          <a:lstStyle/>
          <a:p>
            <a:pPr eaLnBrk="1" hangingPunct="1"/>
            <a:endParaRPr lang="en-C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E0F9162-507E-C84C-8807-DBA9A3E36214}" type="slidenum">
              <a:rPr lang="en-US"/>
              <a:pPr eaLnBrk="1" hangingPunct="1"/>
              <a:t>6</a:t>
            </a:fld>
            <a:endParaRPr lang="en-US"/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>
            <a:solidFill>
              <a:schemeClr val="tx1"/>
            </a:solidFill>
          </a:ln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0483" tIns="44448" rIns="90483" bIns="44448"/>
          <a:lstStyle/>
          <a:p>
            <a:pPr eaLnBrk="1" hangingPunct="1"/>
            <a:endParaRPr lang="en-C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8DB2A8D-B40B-E74D-B6FA-3B193FD2946F}" type="slidenum">
              <a:rPr lang="en-US"/>
              <a:pPr eaLnBrk="1" hangingPunct="1"/>
              <a:t>7</a:t>
            </a:fld>
            <a:endParaRPr lang="en-US"/>
          </a:p>
        </p:txBody>
      </p:sp>
      <p:sp>
        <p:nvSpPr>
          <p:cNvPr id="3686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>
            <a:solidFill>
              <a:schemeClr val="tx1"/>
            </a:solidFill>
          </a:ln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0483" tIns="44448" rIns="90483" bIns="44448"/>
          <a:lstStyle/>
          <a:p>
            <a:pPr eaLnBrk="1" hangingPunct="1"/>
            <a:endParaRPr lang="en-C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25E85C51-15D8-0045-B157-6BE010121D60}" type="slidenum">
              <a:rPr lang="en-US"/>
              <a:pPr eaLnBrk="1" hangingPunct="1"/>
              <a:t>8</a:t>
            </a:fld>
            <a:endParaRPr lang="en-US"/>
          </a:p>
        </p:txBody>
      </p:sp>
      <p:sp>
        <p:nvSpPr>
          <p:cNvPr id="3789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>
            <a:solidFill>
              <a:schemeClr val="tx1"/>
            </a:solidFill>
          </a:ln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0483" tIns="44448" rIns="90483" bIns="44448"/>
          <a:lstStyle/>
          <a:p>
            <a:pPr eaLnBrk="1" hangingPunct="1"/>
            <a:endParaRPr lang="en-C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349DD5A-C673-CD48-BA90-ED08DFA1C34E}" type="slidenum">
              <a:rPr lang="en-US"/>
              <a:pPr eaLnBrk="1" hangingPunct="1"/>
              <a:t>9</a:t>
            </a:fld>
            <a:endParaRPr lang="en-US"/>
          </a:p>
        </p:txBody>
      </p:sp>
      <p:sp>
        <p:nvSpPr>
          <p:cNvPr id="3891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>
            <a:solidFill>
              <a:schemeClr val="tx1"/>
            </a:solidFill>
          </a:ln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0483" tIns="44448" rIns="90483" bIns="44448"/>
          <a:lstStyle/>
          <a:p>
            <a:pPr eaLnBrk="1" hangingPunct="1"/>
            <a:endParaRPr lang="en-C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549BC71-4B95-1046-BC6B-B85E1F8156C1}" type="slidenum">
              <a:rPr lang="en-US"/>
              <a:pPr eaLnBrk="1" hangingPunct="1"/>
              <a:t>10</a:t>
            </a:fld>
            <a:endParaRPr lang="en-US"/>
          </a:p>
        </p:txBody>
      </p:sp>
      <p:sp>
        <p:nvSpPr>
          <p:cNvPr id="3993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>
            <a:solidFill>
              <a:schemeClr val="tx1"/>
            </a:solidFill>
          </a:ln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0483" tIns="44448" rIns="90483" bIns="44448"/>
          <a:lstStyle/>
          <a:p>
            <a:pPr eaLnBrk="1" hangingPunct="1"/>
            <a:endParaRPr lang="en-C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C835966-7A70-B64A-BAE7-563DE1C9257C}" type="slidenum">
              <a:rPr lang="en-US"/>
              <a:pPr eaLnBrk="1" hangingPunct="1"/>
              <a:t>11</a:t>
            </a:fld>
            <a:endParaRPr lang="en-US"/>
          </a:p>
        </p:txBody>
      </p:sp>
      <p:sp>
        <p:nvSpPr>
          <p:cNvPr id="4096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>
            <a:solidFill>
              <a:schemeClr val="tx1"/>
            </a:solidFill>
          </a:ln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0483" tIns="44448" rIns="90483" bIns="44448"/>
          <a:lstStyle/>
          <a:p>
            <a:pPr eaLnBrk="1" hangingPunct="1"/>
            <a:endParaRPr lang="en-C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A5AE447-DE67-3342-AD1C-DB9F3B23CE7D}" type="slidenum">
              <a:rPr lang="en-US"/>
              <a:pPr eaLnBrk="1" hangingPunct="1"/>
              <a:t>12</a:t>
            </a:fld>
            <a:endParaRPr lang="en-US"/>
          </a:p>
        </p:txBody>
      </p:sp>
      <p:sp>
        <p:nvSpPr>
          <p:cNvPr id="4198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>
            <a:solidFill>
              <a:schemeClr val="tx1"/>
            </a:solidFill>
          </a:ln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0483" tIns="44448" rIns="90483" bIns="44448"/>
          <a:lstStyle/>
          <a:p>
            <a:pPr eaLnBrk="1" hangingPunct="1"/>
            <a:endParaRPr lang="en-C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FC4E3493-A593-E943-A18B-6DC8ACC59C43}" type="slidenum">
              <a:rPr lang="en-US"/>
              <a:pPr eaLnBrk="1" hangingPunct="1"/>
              <a:t>13</a:t>
            </a:fld>
            <a:endParaRPr lang="en-US"/>
          </a:p>
        </p:txBody>
      </p:sp>
      <p:sp>
        <p:nvSpPr>
          <p:cNvPr id="4301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>
            <a:solidFill>
              <a:schemeClr val="tx1"/>
            </a:solidFill>
          </a:ln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0483" tIns="44448" rIns="90483" bIns="44448"/>
          <a:lstStyle/>
          <a:p>
            <a:pPr eaLnBrk="1" hangingPunct="1"/>
            <a:endParaRPr lang="en-CA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5A68C7C-E409-8E4E-84E5-3A94A73383C9}" type="slidenum">
              <a:rPr lang="en-US"/>
              <a:pPr eaLnBrk="1" hangingPunct="1"/>
              <a:t>14</a:t>
            </a:fld>
            <a:endParaRPr lang="en-US"/>
          </a:p>
        </p:txBody>
      </p:sp>
      <p:sp>
        <p:nvSpPr>
          <p:cNvPr id="44035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>
            <a:solidFill>
              <a:schemeClr val="tx1"/>
            </a:solidFill>
          </a:ln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0483" tIns="44448" rIns="90483" bIns="44448"/>
          <a:lstStyle/>
          <a:p>
            <a:pPr eaLnBrk="1" hangingPunct="1"/>
            <a:endParaRPr lang="en-CA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CECC96E-F00E-0946-B1CF-A39377931D7D}" type="slidenum">
              <a:rPr lang="en-US"/>
              <a:pPr eaLnBrk="1" hangingPunct="1"/>
              <a:t>15</a:t>
            </a:fld>
            <a:endParaRPr lang="en-US"/>
          </a:p>
        </p:txBody>
      </p:sp>
      <p:sp>
        <p:nvSpPr>
          <p:cNvPr id="45059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>
            <a:solidFill>
              <a:schemeClr val="tx1"/>
            </a:solidFill>
          </a:ln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0483" tIns="44448" rIns="90483" bIns="44448"/>
          <a:lstStyle/>
          <a:p>
            <a:pPr eaLnBrk="1" hangingPunct="1"/>
            <a:endParaRPr lang="en-CA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7D268A9-4D91-9544-9E88-143AC0204B2C}" type="slidenum">
              <a:rPr lang="en-US"/>
              <a:pPr eaLnBrk="1" hangingPunct="1"/>
              <a:t>16</a:t>
            </a:fld>
            <a:endParaRPr lang="en-US"/>
          </a:p>
        </p:txBody>
      </p:sp>
      <p:sp>
        <p:nvSpPr>
          <p:cNvPr id="46083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>
            <a:solidFill>
              <a:schemeClr val="tx1"/>
            </a:solidFill>
          </a:ln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0483" tIns="44448" rIns="90483" bIns="44448"/>
          <a:lstStyle/>
          <a:p>
            <a:pPr eaLnBrk="1" hangingPunct="1"/>
            <a:endParaRPr lang="en-CA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F568F88F-7E8C-8F46-BBC1-E2A6B2F1181C}" type="slidenum">
              <a:rPr lang="en-US"/>
              <a:pPr eaLnBrk="1" hangingPunct="1"/>
              <a:t>17</a:t>
            </a:fld>
            <a:endParaRPr lang="en-US"/>
          </a:p>
        </p:txBody>
      </p:sp>
      <p:sp>
        <p:nvSpPr>
          <p:cNvPr id="47107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>
            <a:solidFill>
              <a:schemeClr val="tx1"/>
            </a:solidFill>
          </a:ln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0483" tIns="44448" rIns="90483" bIns="44448"/>
          <a:lstStyle/>
          <a:p>
            <a:pPr eaLnBrk="1" hangingPunct="1"/>
            <a:endParaRPr lang="en-CA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F4F9ADC5-7D2E-7A44-BCFB-724163DEA32A}" type="slidenum">
              <a:rPr lang="en-US"/>
              <a:pPr eaLnBrk="1" hangingPunct="1"/>
              <a:t>18</a:t>
            </a:fld>
            <a:endParaRPr lang="en-US"/>
          </a:p>
        </p:txBody>
      </p:sp>
      <p:sp>
        <p:nvSpPr>
          <p:cNvPr id="48131" name="Rectangle 2"/>
          <p:cNvSpPr>
            <a:spLocks noRo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>
            <a:solidFill>
              <a:schemeClr val="tx1"/>
            </a:solidFill>
          </a:ln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lIns="90483" tIns="44448" rIns="90483" bIns="44448"/>
          <a:lstStyle/>
          <a:p>
            <a:pPr eaLnBrk="1" hangingPunct="1"/>
            <a:endParaRPr lang="en-CA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B7807FD-55AA-4EF4-ABA4-4C7C5C3DA986}" type="slidenum">
              <a:rPr lang="en-US" smtClean="0"/>
              <a:pPr/>
              <a:t>23</a:t>
            </a:fld>
            <a:endParaRPr lang="en-US" smtClean="0"/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>
            <a:solidFill>
              <a:schemeClr val="tx1"/>
            </a:solidFill>
          </a:ln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6C492C0-271A-484F-8854-70D134EEC0B6}" type="slidenum">
              <a:rPr lang="en-US" smtClean="0"/>
              <a:pPr/>
              <a:t>24</a:t>
            </a:fld>
            <a:endParaRPr lang="en-US" smtClean="0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698500"/>
            <a:ext cx="4538662" cy="3403600"/>
          </a:xfrm>
          <a:ln w="12700">
            <a:solidFill>
              <a:schemeClr val="tx1"/>
            </a:solidFill>
          </a:ln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0483" tIns="44448" rIns="90483" bIns="44448"/>
          <a:lstStyle/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3.xml"/><Relationship Id="rId2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4.xml"/><Relationship Id="rId2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4E0B8A-EF94-42B2-925E-EFF5590BDC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40463-2BB8-4B36-AFE5-0304089345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8990BD-3B25-4333-BA8E-6E25F72011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746A7-9F02-401A-9946-F7B3578AF5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46501-BDC0-428D-83B3-2643D42215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7D6AB-2AD5-4EEE-93E6-169EC65EAB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48515-AFC9-47AE-89D2-409673A80F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256AE-803F-42E3-AB80-EC11E60746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F79D8A-C4D8-4BEA-AF12-0CA83AC7BB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84A57-F070-4597-8CFA-A65FE4F214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A8E0B-8230-4EC3-9436-C514C7EBE9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AD136-DBE2-4913-B6EE-012EF31ED0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060F8-20F0-40C8-AD71-59468AF783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6E6C79-81A0-41D0-877A-C28F98C61C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8A5ED7-92E3-43E1-A5B7-C28BDF3A58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2EB78-A3B3-48B4-A38C-08FA947F0D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F645E-D0C5-432C-A264-C9D1F16B11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CB52F-C87F-409D-BF5A-F39E1B9D68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A2061-7177-4CE4-9B1D-D7D26DCD7D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6C319-BE54-4F98-99E0-CDBD2D2DAA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7817E6-B382-4B39-AD71-ED6B0583D6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FE5A7-7798-4DFA-B19B-359F16B88D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7A2A74D8-1F10-47A6-8791-FA82DBB1E0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699" r:id="rId2"/>
    <p:sldLayoutId id="2147483709" r:id="rId3"/>
    <p:sldLayoutId id="2147483698" r:id="rId4"/>
    <p:sldLayoutId id="2147483697" r:id="rId5"/>
    <p:sldLayoutId id="2147483696" r:id="rId6"/>
    <p:sldLayoutId id="2147483695" r:id="rId7"/>
    <p:sldLayoutId id="2147483694" r:id="rId8"/>
    <p:sldLayoutId id="2147483710" r:id="rId9"/>
    <p:sldLayoutId id="2147483693" r:id="rId10"/>
    <p:sldLayoutId id="2147483692" r:id="rId11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</a:endParaRPr>
          </a:p>
        </p:txBody>
      </p:sp>
      <p:sp>
        <p:nvSpPr>
          <p:cNvPr id="13316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3317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Copyright © 2008 by McGraw-Hill Ryerson Limited. All rights reserved.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7A8235B5-C439-4F40-A3CF-2E19D8F5F1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3321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07" r:id="rId2"/>
    <p:sldLayoutId id="2147483712" r:id="rId3"/>
    <p:sldLayoutId id="2147483706" r:id="rId4"/>
    <p:sldLayoutId id="2147483705" r:id="rId5"/>
    <p:sldLayoutId id="2147483704" r:id="rId6"/>
    <p:sldLayoutId id="2147483703" r:id="rId7"/>
    <p:sldLayoutId id="2147483702" r:id="rId8"/>
    <p:sldLayoutId id="2147483713" r:id="rId9"/>
    <p:sldLayoutId id="2147483701" r:id="rId10"/>
    <p:sldLayoutId id="2147483700" r:id="rId11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9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/>
              <a:t/>
            </a:r>
            <a:br>
              <a:rPr lang="en-US" sz="3200"/>
            </a:br>
            <a:endParaRPr lang="en-US" sz="3200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00400" y="6096000"/>
            <a:ext cx="3352800" cy="365125"/>
          </a:xfrm>
        </p:spPr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  <p:sp>
        <p:nvSpPr>
          <p:cNvPr id="26627" name="Rectangle 4"/>
          <p:cNvSpPr>
            <a:spLocks noChangeArrowheads="1"/>
          </p:cNvSpPr>
          <p:nvPr/>
        </p:nvSpPr>
        <p:spPr bwMode="auto">
          <a:xfrm>
            <a:off x="2286000" y="381000"/>
            <a:ext cx="5124450" cy="12287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2900">
                <a:solidFill>
                  <a:schemeClr val="tx2"/>
                </a:solidFill>
                <a:latin typeface="Verdana" pitchFamily="34" charset="0"/>
              </a:rPr>
              <a:t>Understanding Economics</a:t>
            </a:r>
          </a:p>
          <a:p>
            <a:pPr algn="ctr"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None/>
            </a:pPr>
            <a:r>
              <a:rPr lang="en-US" sz="1400">
                <a:solidFill>
                  <a:schemeClr val="tx2"/>
                </a:solidFill>
                <a:latin typeface="Verdana" pitchFamily="34" charset="0"/>
              </a:rPr>
              <a:t>6</a:t>
            </a:r>
            <a:r>
              <a:rPr lang="en-US" sz="1400" baseline="30000">
                <a:solidFill>
                  <a:schemeClr val="tx2"/>
                </a:solidFill>
                <a:latin typeface="Verdana" pitchFamily="34" charset="0"/>
              </a:rPr>
              <a:t>th</a:t>
            </a:r>
            <a:r>
              <a:rPr lang="en-US" sz="1400">
                <a:solidFill>
                  <a:schemeClr val="tx2"/>
                </a:solidFill>
                <a:latin typeface="Verdana" pitchFamily="34" charset="0"/>
              </a:rPr>
              <a:t> edition</a:t>
            </a:r>
            <a:br>
              <a:rPr lang="en-US" sz="1400">
                <a:solidFill>
                  <a:schemeClr val="tx2"/>
                </a:solidFill>
                <a:latin typeface="Verdana" pitchFamily="34" charset="0"/>
              </a:rPr>
            </a:br>
            <a:r>
              <a:rPr lang="en-US" sz="1400">
                <a:solidFill>
                  <a:schemeClr val="tx2"/>
                </a:solidFill>
                <a:latin typeface="Verdana" pitchFamily="34" charset="0"/>
              </a:rPr>
              <a:t>by Mark Lovewell</a:t>
            </a:r>
            <a:r>
              <a:rPr lang="en-US" sz="1400" b="1">
                <a:latin typeface="Verdana" pitchFamily="34" charset="0"/>
              </a:rPr>
              <a:t> </a:t>
            </a:r>
            <a:r>
              <a:rPr lang="en-US" sz="1400">
                <a:solidFill>
                  <a:schemeClr val="tx2"/>
                </a:solidFill>
                <a:latin typeface="Verdana" pitchFamily="34" charset="0"/>
              </a:rPr>
              <a:t/>
            </a:r>
            <a:br>
              <a:rPr lang="en-US" sz="1400">
                <a:solidFill>
                  <a:schemeClr val="tx2"/>
                </a:solidFill>
                <a:latin typeface="Verdana" pitchFamily="34" charset="0"/>
              </a:rPr>
            </a:br>
            <a:endParaRPr lang="en-US" sz="1400">
              <a:solidFill>
                <a:schemeClr val="tx2"/>
              </a:solidFill>
              <a:latin typeface="Verdana" pitchFamily="34" charset="0"/>
            </a:endParaRPr>
          </a:p>
        </p:txBody>
      </p:sp>
      <p:pic>
        <p:nvPicPr>
          <p:cNvPr id="26630" name="Picture 6" descr="Lovewell_0070385602_72pp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4200" y="1676400"/>
            <a:ext cx="3290888" cy="4114800"/>
          </a:xfrm>
          <a:prstGeom prst="rect">
            <a:avLst/>
          </a:prstGeom>
          <a:noFill/>
        </p:spPr>
      </p:pic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00200" y="2133600"/>
            <a:ext cx="7239000" cy="14446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</a:rPr>
              <a:t>Understanding Economics</a:t>
            </a:r>
            <a:r>
              <a:rPr lang="en-US" sz="4000" dirty="0">
                <a:solidFill>
                  <a:schemeClr val="tx1"/>
                </a:solidFill>
              </a:rPr>
              <a:t/>
            </a:r>
            <a:br>
              <a:rPr lang="en-US" sz="4000" dirty="0">
                <a:solidFill>
                  <a:schemeClr val="tx1"/>
                </a:solidFill>
              </a:rPr>
            </a:br>
            <a:r>
              <a:rPr lang="en-US" sz="4000" dirty="0">
                <a:solidFill>
                  <a:schemeClr val="tx1"/>
                </a:solidFill>
              </a:rPr>
              <a:t/>
            </a:r>
            <a:br>
              <a:rPr lang="en-US" sz="4000" dirty="0">
                <a:solidFill>
                  <a:schemeClr val="tx1"/>
                </a:solidFill>
              </a:rPr>
            </a:br>
            <a:r>
              <a:rPr lang="en-US" sz="1600" dirty="0" smtClean="0">
                <a:solidFill>
                  <a:schemeClr val="tx1"/>
                </a:solidFill>
                <a:latin typeface="Tahoma" pitchFamily="34" charset="0"/>
              </a:rPr>
              <a:t>6</a:t>
            </a:r>
            <a:r>
              <a:rPr lang="en-US" sz="1600" baseline="30000" dirty="0" smtClean="0">
                <a:solidFill>
                  <a:schemeClr val="tx1"/>
                </a:solidFill>
                <a:latin typeface="Tahoma" pitchFamily="34" charset="0"/>
              </a:rPr>
              <a:t>th</a:t>
            </a:r>
            <a:r>
              <a:rPr lang="en-US" sz="1600" dirty="0" smtClean="0">
                <a:solidFill>
                  <a:schemeClr val="tx1"/>
                </a:solidFill>
                <a:latin typeface="Tahoma" pitchFamily="34" charset="0"/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Tahoma" pitchFamily="34" charset="0"/>
              </a:rPr>
              <a:t>edition</a:t>
            </a:r>
            <a:br>
              <a:rPr lang="en-US" sz="1600" dirty="0">
                <a:solidFill>
                  <a:schemeClr val="tx1"/>
                </a:solidFill>
                <a:latin typeface="Tahoma" pitchFamily="34" charset="0"/>
              </a:rPr>
            </a:br>
            <a:r>
              <a:rPr lang="en-US" sz="1600" dirty="0">
                <a:solidFill>
                  <a:schemeClr val="tx1"/>
                </a:solidFill>
                <a:latin typeface="Tahoma" pitchFamily="34" charset="0"/>
              </a:rPr>
              <a:t>by Mark </a:t>
            </a:r>
            <a:r>
              <a:rPr lang="en-US" sz="1600" dirty="0" smtClean="0">
                <a:solidFill>
                  <a:schemeClr val="tx1"/>
                </a:solidFill>
                <a:latin typeface="Tahoma" pitchFamily="34" charset="0"/>
              </a:rPr>
              <a:t>Lovewell</a:t>
            </a:r>
            <a:endParaRPr lang="en-US" sz="1600" dirty="0">
              <a:solidFill>
                <a:schemeClr val="tx1"/>
              </a:solidFill>
              <a:latin typeface="Tahoma" pitchFamily="34" charset="0"/>
            </a:endParaRPr>
          </a:p>
        </p:txBody>
      </p:sp>
      <p:sp>
        <p:nvSpPr>
          <p:cNvPr id="276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3886200"/>
            <a:ext cx="7239000" cy="1752600"/>
          </a:xfrm>
        </p:spPr>
        <p:txBody>
          <a:bodyPr/>
          <a:lstStyle/>
          <a:p>
            <a:pPr marR="0" eaLnBrk="1" hangingPunct="1">
              <a:lnSpc>
                <a:spcPct val="80000"/>
              </a:lnSpc>
            </a:pPr>
            <a:r>
              <a:rPr lang="en-US" dirty="0" smtClean="0"/>
              <a:t>Chapters 5 and 6:  Market Structures</a:t>
            </a:r>
            <a:endParaRPr lang="en-US" b="1" dirty="0" smtClean="0"/>
          </a:p>
          <a:p>
            <a:pPr marR="0" eaLnBrk="1" hangingPunct="1">
              <a:lnSpc>
                <a:spcPct val="80000"/>
              </a:lnSpc>
            </a:pPr>
            <a:r>
              <a:rPr lang="en-US" sz="1300" dirty="0" smtClean="0"/>
              <a:t>Copyright © 2012 by McGraw-Hill Ryerson Limited. All rights reserved.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>
                <a:latin typeface="Tahoma" charset="0"/>
              </a:rPr>
              <a:t>Copyright © 2008 by McGraw-Hill Ryerson Limited. All rights reserved.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 anchor="ctr"/>
          <a:lstStyle/>
          <a:p>
            <a:pPr eaLnBrk="1" hangingPunct="1"/>
            <a:r>
              <a:rPr lang="en-US">
                <a:latin typeface="Arial" charset="0"/>
              </a:rPr>
              <a:t>Learning Objectives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>
                <a:latin typeface="Tahoma" charset="0"/>
              </a:rPr>
              <a:t>In this chapter you will:</a:t>
            </a:r>
          </a:p>
          <a:p>
            <a:pPr lvl="1" eaLnBrk="1" hangingPunct="1"/>
            <a:r>
              <a:rPr lang="en-US">
                <a:latin typeface="Tahoma" charset="0"/>
              </a:rPr>
              <a:t>Consider the four market structures, and the main differences among them.</a:t>
            </a:r>
          </a:p>
          <a:p>
            <a:pPr lvl="1" eaLnBrk="1" hangingPunct="1"/>
            <a:r>
              <a:rPr lang="en-US">
                <a:latin typeface="Tahoma" charset="0"/>
              </a:rPr>
              <a:t>Examine the costs and benefits of those market structures.</a:t>
            </a:r>
          </a:p>
          <a:p>
            <a:pPr lvl="1" eaLnBrk="1" hangingPunct="1"/>
            <a:r>
              <a:rPr lang="en-US">
                <a:latin typeface="Tahoma" charset="0"/>
              </a:rPr>
              <a:t>Study real-world examples.</a:t>
            </a:r>
          </a:p>
        </p:txBody>
      </p:sp>
    </p:spTree>
    <p:extLst>
      <p:ext uri="{BB962C8B-B14F-4D97-AF65-F5344CB8AC3E}">
        <p14:creationId xmlns:p14="http://schemas.microsoft.com/office/powerpoint/2010/main" val="548990853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>
                <a:latin typeface="Tahoma" charset="0"/>
              </a:rPr>
              <a:t>Copyright © 2008 by McGraw-Hill Ryerson Limited. All rights reserved.</a:t>
            </a:r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 anchor="ctr"/>
          <a:lstStyle/>
          <a:p>
            <a:pPr eaLnBrk="1" hangingPunct="1"/>
            <a:r>
              <a:rPr lang="en-US">
                <a:latin typeface="Arial" charset="0"/>
              </a:rPr>
              <a:t>Market Structures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>
                <a:latin typeface="Tahoma" charset="0"/>
              </a:rPr>
              <a:t>There are four main market structures</a:t>
            </a:r>
          </a:p>
          <a:p>
            <a:pPr lvl="1" eaLnBrk="1" hangingPunct="1"/>
            <a:r>
              <a:rPr lang="en-US">
                <a:latin typeface="Tahoma" charset="0"/>
              </a:rPr>
              <a:t>Perfect competition </a:t>
            </a:r>
          </a:p>
          <a:p>
            <a:pPr lvl="1" eaLnBrk="1" hangingPunct="1"/>
            <a:r>
              <a:rPr lang="en-US">
                <a:latin typeface="Tahoma" charset="0"/>
              </a:rPr>
              <a:t>Monopoly</a:t>
            </a:r>
          </a:p>
          <a:p>
            <a:pPr lvl="1" eaLnBrk="1" hangingPunct="1"/>
            <a:r>
              <a:rPr lang="en-US">
                <a:latin typeface="Tahoma" charset="0"/>
              </a:rPr>
              <a:t>Oligopoly</a:t>
            </a:r>
          </a:p>
          <a:p>
            <a:pPr lvl="1" eaLnBrk="1" hangingPunct="1"/>
            <a:r>
              <a:rPr lang="en-US">
                <a:latin typeface="Tahoma" charset="0"/>
              </a:rPr>
              <a:t>Monopolistic competition </a:t>
            </a:r>
          </a:p>
          <a:p>
            <a:pPr lvl="1" eaLnBrk="1" hangingPunct="1"/>
            <a:endParaRPr lang="en-US" sz="1400"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7044830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>
                <a:latin typeface="Tahoma" charset="0"/>
              </a:rPr>
              <a:t>Copyright © 2008 by McGraw-Hill Ryerson Limited. All rights reserved.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 anchor="ctr"/>
          <a:lstStyle/>
          <a:p>
            <a:pPr eaLnBrk="1" hangingPunct="1"/>
            <a:r>
              <a:rPr lang="en-US">
                <a:latin typeface="Arial" charset="0"/>
              </a:rPr>
              <a:t>Perfect Competition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 sz="2500">
                <a:latin typeface="Tahoma" charset="0"/>
              </a:rPr>
              <a:t>Perfectly competitive markets have three main features</a:t>
            </a:r>
          </a:p>
          <a:p>
            <a:pPr lvl="1" eaLnBrk="1" hangingPunct="1">
              <a:buFontTx/>
              <a:buAutoNum type="arabicPeriod"/>
            </a:pPr>
            <a:r>
              <a:rPr lang="en-US" sz="1700">
                <a:latin typeface="Tahoma" charset="0"/>
              </a:rPr>
              <a:t>There are many buyers and many sellers</a:t>
            </a:r>
          </a:p>
          <a:p>
            <a:pPr lvl="2" eaLnBrk="1" hangingPunct="1">
              <a:buFontTx/>
              <a:buChar char="•"/>
            </a:pPr>
            <a:r>
              <a:rPr lang="en-US" sz="1800">
                <a:latin typeface="Tahoma" charset="0"/>
              </a:rPr>
              <a:t>Each produces only a very small portion of total output</a:t>
            </a:r>
          </a:p>
          <a:p>
            <a:pPr lvl="1" eaLnBrk="1" hangingPunct="1">
              <a:buFontTx/>
              <a:buAutoNum type="arabicPeriod"/>
            </a:pPr>
            <a:r>
              <a:rPr lang="en-US" sz="1700">
                <a:latin typeface="Tahoma" charset="0"/>
              </a:rPr>
              <a:t>There is a standard product</a:t>
            </a:r>
          </a:p>
          <a:p>
            <a:pPr lvl="2" eaLnBrk="1" hangingPunct="1">
              <a:buFontTx/>
              <a:buChar char="•"/>
            </a:pPr>
            <a:r>
              <a:rPr lang="en-US" sz="1800">
                <a:latin typeface="Tahoma" charset="0"/>
              </a:rPr>
              <a:t>Each seller sells exactly the same product</a:t>
            </a:r>
          </a:p>
          <a:p>
            <a:pPr lvl="1" eaLnBrk="1" hangingPunct="1">
              <a:buFontTx/>
              <a:buAutoNum type="arabicPeriod"/>
            </a:pPr>
            <a:r>
              <a:rPr lang="en-US" sz="1700">
                <a:latin typeface="Tahoma" charset="0"/>
              </a:rPr>
              <a:t>Easy entry and exit</a:t>
            </a:r>
          </a:p>
          <a:p>
            <a:pPr lvl="2" eaLnBrk="1" hangingPunct="1">
              <a:buFontTx/>
              <a:buChar char="•"/>
            </a:pPr>
            <a:r>
              <a:rPr lang="en-US" sz="1800">
                <a:latin typeface="Tahoma" charset="0"/>
              </a:rPr>
              <a:t>Anybody can become a supplier of the product</a:t>
            </a:r>
          </a:p>
          <a:p>
            <a:pPr lvl="2" eaLnBrk="1" hangingPunct="1">
              <a:buFontTx/>
              <a:buChar char="•"/>
            </a:pPr>
            <a:r>
              <a:rPr lang="en-US" sz="1800">
                <a:latin typeface="Tahoma" charset="0"/>
              </a:rPr>
              <a:t>Anybody can decide to bail out of the market</a:t>
            </a:r>
            <a:endParaRPr lang="en-US" sz="1400">
              <a:latin typeface="Tahom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2905891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>
                <a:latin typeface="Tahoma" charset="0"/>
              </a:rPr>
              <a:t>Copyright © 2008 by McGraw-Hill Ryerson Limited. All rights reserved.</a:t>
            </a:r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 anchor="ctr"/>
          <a:lstStyle/>
          <a:p>
            <a:pPr eaLnBrk="1" hangingPunct="1"/>
            <a:r>
              <a:rPr lang="en-US">
                <a:latin typeface="Arial" charset="0"/>
              </a:rPr>
              <a:t>Perfect Competition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/>
            <a:r>
              <a:rPr lang="en-US" sz="2500" dirty="0">
                <a:latin typeface="Tahoma" charset="0"/>
              </a:rPr>
              <a:t>There is a large number of small firms</a:t>
            </a:r>
          </a:p>
          <a:p>
            <a:pPr eaLnBrk="1" hangingPunct="1"/>
            <a:r>
              <a:rPr lang="en-US" sz="2500" dirty="0">
                <a:latin typeface="Tahoma" charset="0"/>
              </a:rPr>
              <a:t>No one seller, and no one buyer, has any power to set the market price</a:t>
            </a:r>
          </a:p>
          <a:p>
            <a:pPr lvl="1" eaLnBrk="1" hangingPunct="1"/>
            <a:r>
              <a:rPr lang="en-US" sz="2100" dirty="0">
                <a:latin typeface="Tahoma" charset="0"/>
              </a:rPr>
              <a:t>The price is set through the forces of demand and supply  </a:t>
            </a:r>
          </a:p>
          <a:p>
            <a:pPr lvl="1" eaLnBrk="1" hangingPunct="1"/>
            <a:r>
              <a:rPr lang="en-US" sz="2100" dirty="0">
                <a:latin typeface="Tahoma" charset="0"/>
              </a:rPr>
              <a:t>Firms are </a:t>
            </a:r>
            <a:r>
              <a:rPr lang="ja-JP" altLang="en-US" sz="2100" dirty="0">
                <a:latin typeface="Tahoma" charset="0"/>
              </a:rPr>
              <a:t>“</a:t>
            </a:r>
            <a:r>
              <a:rPr lang="en-US" sz="2100" dirty="0">
                <a:latin typeface="Tahoma" charset="0"/>
              </a:rPr>
              <a:t>price </a:t>
            </a:r>
            <a:r>
              <a:rPr lang="en-US" sz="2100" dirty="0" smtClean="0">
                <a:latin typeface="Tahoma" charset="0"/>
              </a:rPr>
              <a:t>takers, </a:t>
            </a:r>
            <a:r>
              <a:rPr lang="en-US" sz="2100" dirty="0">
                <a:latin typeface="Tahoma" charset="0"/>
              </a:rPr>
              <a:t>who have to accept this market price</a:t>
            </a:r>
          </a:p>
          <a:p>
            <a:pPr eaLnBrk="1" hangingPunct="1"/>
            <a:r>
              <a:rPr lang="en-US" sz="2500" dirty="0">
                <a:latin typeface="Tahoma" charset="0"/>
              </a:rPr>
              <a:t>Example:  soybeans</a:t>
            </a:r>
          </a:p>
        </p:txBody>
      </p:sp>
    </p:spTree>
    <p:extLst>
      <p:ext uri="{BB962C8B-B14F-4D97-AF65-F5344CB8AC3E}">
        <p14:creationId xmlns:p14="http://schemas.microsoft.com/office/powerpoint/2010/main" val="3831162370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>
                <a:latin typeface="Tahoma" charset="0"/>
              </a:rPr>
              <a:t>Copyright © 2008 by McGraw-Hill Ryerson Limited. All rights reserved.</a:t>
            </a: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 anchor="ctr"/>
          <a:lstStyle/>
          <a:p>
            <a:pPr eaLnBrk="1" hangingPunct="1"/>
            <a:r>
              <a:rPr lang="en-US">
                <a:latin typeface="Arial" charset="0"/>
              </a:rPr>
              <a:t>Monopoly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>
                <a:latin typeface="Tahoma" charset="0"/>
              </a:rPr>
              <a:t>In a monopoly a single business (protected by </a:t>
            </a:r>
            <a:r>
              <a:rPr lang="ja-JP" altLang="en-US">
                <a:latin typeface="Tahoma" charset="0"/>
              </a:rPr>
              <a:t>“</a:t>
            </a:r>
            <a:r>
              <a:rPr lang="en-US">
                <a:latin typeface="Tahoma" charset="0"/>
              </a:rPr>
              <a:t>entry barriers</a:t>
            </a:r>
            <a:r>
              <a:rPr lang="ja-JP" altLang="en-US">
                <a:latin typeface="Tahoma" charset="0"/>
              </a:rPr>
              <a:t>”</a:t>
            </a:r>
            <a:r>
              <a:rPr lang="en-US">
                <a:latin typeface="Tahoma" charset="0"/>
              </a:rPr>
              <a:t>) provides a product with no close substitutes.</a:t>
            </a:r>
          </a:p>
          <a:p>
            <a:pPr eaLnBrk="1" hangingPunct="1">
              <a:buSzPct val="60000"/>
            </a:pPr>
            <a:r>
              <a:rPr lang="en-US">
                <a:latin typeface="Tahoma" charset="0"/>
              </a:rPr>
              <a:t>It is the ONLY firm providing the product in the marketplace, and no other firms can get into the market to compete with it.</a:t>
            </a:r>
          </a:p>
          <a:p>
            <a:pPr eaLnBrk="1" hangingPunct="1">
              <a:buSzPct val="60000"/>
            </a:pPr>
            <a:r>
              <a:rPr lang="en-US">
                <a:latin typeface="Tahoma" charset="0"/>
              </a:rPr>
              <a:t>Example:  Cable TV firms</a:t>
            </a:r>
          </a:p>
        </p:txBody>
      </p:sp>
    </p:spTree>
    <p:extLst>
      <p:ext uri="{BB962C8B-B14F-4D97-AF65-F5344CB8AC3E}">
        <p14:creationId xmlns:p14="http://schemas.microsoft.com/office/powerpoint/2010/main" val="1362174005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>
                <a:latin typeface="Tahoma" charset="0"/>
              </a:rPr>
              <a:t>Copyright © 2008 by McGraw-Hill Ryerson Limited. All rights reserved.</a:t>
            </a:r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 anchor="ctr"/>
          <a:lstStyle/>
          <a:p>
            <a:pPr eaLnBrk="1" hangingPunct="1"/>
            <a:r>
              <a:rPr lang="en-US">
                <a:latin typeface="Arial" charset="0"/>
              </a:rPr>
              <a:t>Monopoly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 dirty="0">
                <a:latin typeface="Tahoma" charset="0"/>
              </a:rPr>
              <a:t>The defining characteristic of a monopoly is that one firm can set the price it charges.</a:t>
            </a:r>
          </a:p>
          <a:p>
            <a:pPr eaLnBrk="1" hangingPunct="1">
              <a:buSzPct val="60000"/>
            </a:pPr>
            <a:r>
              <a:rPr lang="en-US" dirty="0">
                <a:latin typeface="Tahoma" charset="0"/>
              </a:rPr>
              <a:t>It is a </a:t>
            </a:r>
            <a:r>
              <a:rPr lang="ja-JP" altLang="en-US" dirty="0">
                <a:latin typeface="Tahoma" charset="0"/>
              </a:rPr>
              <a:t>“</a:t>
            </a:r>
            <a:r>
              <a:rPr lang="en-US" dirty="0">
                <a:latin typeface="Tahoma" charset="0"/>
              </a:rPr>
              <a:t>price </a:t>
            </a:r>
            <a:r>
              <a:rPr lang="en-US" dirty="0" smtClean="0">
                <a:latin typeface="Tahoma" charset="0"/>
              </a:rPr>
              <a:t>maker, </a:t>
            </a:r>
            <a:r>
              <a:rPr lang="en-US" dirty="0">
                <a:latin typeface="Tahoma" charset="0"/>
              </a:rPr>
              <a:t>not a</a:t>
            </a:r>
            <a:r>
              <a:rPr lang="ja-JP" altLang="en-US" dirty="0" smtClean="0">
                <a:latin typeface="Tahoma" charset="0"/>
              </a:rPr>
              <a:t>“</a:t>
            </a:r>
            <a:r>
              <a:rPr lang="en-US" dirty="0">
                <a:latin typeface="Tahoma" charset="0"/>
              </a:rPr>
              <a:t>price </a:t>
            </a:r>
            <a:r>
              <a:rPr lang="en-US" dirty="0" smtClean="0">
                <a:latin typeface="Tahoma" charset="0"/>
              </a:rPr>
              <a:t>taker </a:t>
            </a:r>
            <a:r>
              <a:rPr lang="en-US" dirty="0">
                <a:latin typeface="Tahoma" charset="0"/>
              </a:rPr>
              <a:t>(like a perfect competitor).</a:t>
            </a:r>
          </a:p>
          <a:p>
            <a:pPr eaLnBrk="1" hangingPunct="1">
              <a:buSzPct val="60000"/>
            </a:pPr>
            <a:r>
              <a:rPr lang="en-US" dirty="0">
                <a:latin typeface="Tahoma" charset="0"/>
              </a:rPr>
              <a:t>But a monopoly </a:t>
            </a:r>
            <a:r>
              <a:rPr lang="en-US" dirty="0" smtClean="0">
                <a:latin typeface="Tahoma" charset="0"/>
              </a:rPr>
              <a:t>cant </a:t>
            </a:r>
            <a:r>
              <a:rPr lang="en-US" dirty="0">
                <a:latin typeface="Tahoma" charset="0"/>
              </a:rPr>
              <a:t>just set any price it wishes to set – why?</a:t>
            </a:r>
          </a:p>
        </p:txBody>
      </p:sp>
    </p:spTree>
    <p:extLst>
      <p:ext uri="{BB962C8B-B14F-4D97-AF65-F5344CB8AC3E}">
        <p14:creationId xmlns:p14="http://schemas.microsoft.com/office/powerpoint/2010/main" val="307441271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>
                <a:latin typeface="Tahoma" charset="0"/>
              </a:rPr>
              <a:t>Copyright © 2008 by McGraw-Hill Ryerson Limited. All rights reserved.</a:t>
            </a:r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 anchor="ctr"/>
          <a:lstStyle/>
          <a:p>
            <a:pPr eaLnBrk="1" hangingPunct="1"/>
            <a:r>
              <a:rPr lang="en-US">
                <a:latin typeface="Arial" charset="0"/>
              </a:rPr>
              <a:t>Monopoly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0"/>
              </a:spcBef>
              <a:buClrTx/>
              <a:buSzTx/>
              <a:buFontTx/>
              <a:buChar char="o"/>
            </a:pPr>
            <a:r>
              <a:rPr lang="en-US">
                <a:latin typeface="Tahoma" charset="0"/>
              </a:rPr>
              <a:t>Remember:  For a monopoly to survive as a monopoly, it must be virtually impossible for other firms to enter the industry</a:t>
            </a:r>
          </a:p>
        </p:txBody>
      </p:sp>
    </p:spTree>
    <p:extLst>
      <p:ext uri="{BB962C8B-B14F-4D97-AF65-F5344CB8AC3E}">
        <p14:creationId xmlns:p14="http://schemas.microsoft.com/office/powerpoint/2010/main" val="1400285564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>
                <a:latin typeface="Tahoma" charset="0"/>
              </a:rPr>
              <a:t>Copyright © 2008 by McGraw-Hill Ryerson Limited. All rights reserved.</a:t>
            </a:r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 anchor="ctr"/>
          <a:lstStyle/>
          <a:p>
            <a:pPr eaLnBrk="1" hangingPunct="1"/>
            <a:r>
              <a:rPr lang="en-US">
                <a:latin typeface="Arial" charset="0"/>
              </a:rPr>
              <a:t>Oligopoly</a:t>
            </a:r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spcBef>
                <a:spcPct val="30000"/>
              </a:spcBef>
              <a:buSzPct val="60000"/>
            </a:pPr>
            <a:r>
              <a:rPr lang="en-US" dirty="0">
                <a:latin typeface="Tahoma" charset="0"/>
              </a:rPr>
              <a:t>In an oligopoly a few businesses (protected by </a:t>
            </a:r>
            <a:r>
              <a:rPr lang="en-CA" dirty="0" smtClean="0">
                <a:latin typeface="Tahoma" charset="0"/>
              </a:rPr>
              <a:t>“</a:t>
            </a:r>
            <a:r>
              <a:rPr lang="en-US" dirty="0" smtClean="0">
                <a:latin typeface="Tahoma" charset="0"/>
              </a:rPr>
              <a:t>entry barriers) </a:t>
            </a:r>
            <a:r>
              <a:rPr lang="en-US" dirty="0">
                <a:latin typeface="Tahoma" charset="0"/>
              </a:rPr>
              <a:t>provide standard or similar products.</a:t>
            </a:r>
          </a:p>
          <a:p>
            <a:pPr eaLnBrk="1" hangingPunct="1">
              <a:spcBef>
                <a:spcPct val="30000"/>
              </a:spcBef>
              <a:buSzPct val="60000"/>
            </a:pPr>
            <a:r>
              <a:rPr lang="en-US" dirty="0">
                <a:latin typeface="Tahoma" charset="0"/>
              </a:rPr>
              <a:t>Example:  Gasoline</a:t>
            </a:r>
          </a:p>
        </p:txBody>
      </p:sp>
    </p:spTree>
    <p:extLst>
      <p:ext uri="{BB962C8B-B14F-4D97-AF65-F5344CB8AC3E}">
        <p14:creationId xmlns:p14="http://schemas.microsoft.com/office/powerpoint/2010/main" val="1657448042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>
                <a:latin typeface="Tahoma" charset="0"/>
              </a:rPr>
              <a:t>Copyright © 2008 by McGraw-Hill Ryerson Limited. All rights reserved.</a:t>
            </a:r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 anchor="ctr"/>
          <a:lstStyle/>
          <a:p>
            <a:pPr eaLnBrk="1" hangingPunct="1"/>
            <a:r>
              <a:rPr lang="en-US">
                <a:latin typeface="Arial" charset="0"/>
              </a:rPr>
              <a:t>Oligopoly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</a:pPr>
            <a:r>
              <a:rPr lang="en-US">
                <a:latin typeface="Tahoma" charset="0"/>
              </a:rPr>
              <a:t>Unlike a perfect competitor, an oligopolist has </a:t>
            </a:r>
            <a:r>
              <a:rPr lang="en-US" i="1">
                <a:latin typeface="Tahoma" charset="0"/>
              </a:rPr>
              <a:t>some control over price</a:t>
            </a:r>
            <a:endParaRPr lang="en-US">
              <a:latin typeface="Tahoma" charset="0"/>
            </a:endParaRPr>
          </a:p>
          <a:p>
            <a:pPr eaLnBrk="1" hangingPunct="1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</a:pPr>
            <a:r>
              <a:rPr lang="en-US">
                <a:latin typeface="Tahoma" charset="0"/>
              </a:rPr>
              <a:t>An oligopolist is very </a:t>
            </a:r>
            <a:r>
              <a:rPr lang="en-US" i="1">
                <a:latin typeface="Tahoma" charset="0"/>
              </a:rPr>
              <a:t>conscious of the actions of competing firms</a:t>
            </a:r>
            <a:r>
              <a:rPr lang="en-US">
                <a:latin typeface="Tahoma" charset="0"/>
              </a:rPr>
              <a:t>, and its behaviour is closely related to that of its competitors</a:t>
            </a:r>
          </a:p>
          <a:p>
            <a:pPr lvl="1" eaLnBrk="1" hangingPunct="1">
              <a:lnSpc>
                <a:spcPct val="90000"/>
              </a:lnSpc>
              <a:spcBef>
                <a:spcPct val="30000"/>
              </a:spcBef>
              <a:spcAft>
                <a:spcPct val="10000"/>
              </a:spcAft>
              <a:buSzPct val="60000"/>
            </a:pPr>
            <a:r>
              <a:rPr lang="en-US">
                <a:latin typeface="Tahoma" charset="0"/>
              </a:rPr>
              <a:t>Those businesses co-operate so they can act as if they were one firm (a monopolist) –  why?</a:t>
            </a:r>
          </a:p>
        </p:txBody>
      </p:sp>
    </p:spTree>
    <p:extLst>
      <p:ext uri="{BB962C8B-B14F-4D97-AF65-F5344CB8AC3E}">
        <p14:creationId xmlns:p14="http://schemas.microsoft.com/office/powerpoint/2010/main" val="3824366881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>
                <a:latin typeface="Tahoma" charset="0"/>
              </a:rPr>
              <a:t>Copyright © 2008 by McGraw-Hill Ryerson Limited. All rights reserved.</a:t>
            </a:r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 anchor="ctr"/>
          <a:lstStyle/>
          <a:p>
            <a:pPr eaLnBrk="1" hangingPunct="1"/>
            <a:r>
              <a:rPr lang="en-US">
                <a:latin typeface="Arial" charset="0"/>
              </a:rPr>
              <a:t>How do oligopolists cooperate?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86000"/>
            <a:ext cx="8229600" cy="4038600"/>
          </a:xfrm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SzPct val="60000"/>
            </a:pPr>
            <a:r>
              <a:rPr lang="en-US" dirty="0">
                <a:latin typeface="Tahoma" charset="0"/>
              </a:rPr>
              <a:t>Price leadership:  an understanding that one business will lead in pricing, and others will follow.</a:t>
            </a:r>
          </a:p>
          <a:p>
            <a:pPr eaLnBrk="1" hangingPunct="1">
              <a:lnSpc>
                <a:spcPct val="90000"/>
              </a:lnSpc>
              <a:buSzPct val="60000"/>
            </a:pPr>
            <a:r>
              <a:rPr lang="en-US" dirty="0">
                <a:latin typeface="Tahoma" charset="0"/>
              </a:rPr>
              <a:t>Collusion:  a few firms acting together, as if they were a monopoly.  </a:t>
            </a:r>
          </a:p>
          <a:p>
            <a:pPr eaLnBrk="1" hangingPunct="1">
              <a:lnSpc>
                <a:spcPct val="90000"/>
              </a:lnSpc>
              <a:buSzPct val="60000"/>
            </a:pPr>
            <a:r>
              <a:rPr lang="en-US" dirty="0">
                <a:latin typeface="Tahoma" charset="0"/>
              </a:rPr>
              <a:t>Cartel:  a few firms acting together, with a formal market-sharing agreement (how much will be produced &amp; how much each member of the cartel will produce).</a:t>
            </a:r>
          </a:p>
        </p:txBody>
      </p:sp>
    </p:spTree>
    <p:extLst>
      <p:ext uri="{BB962C8B-B14F-4D97-AF65-F5344CB8AC3E}">
        <p14:creationId xmlns:p14="http://schemas.microsoft.com/office/powerpoint/2010/main" val="2947231754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>
                <a:latin typeface="Tahoma" charset="0"/>
              </a:rPr>
              <a:t>Copyright © 2008 by McGraw-Hill Ryerson Limited. All rights reserved.</a:t>
            </a:r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 anchor="ctr"/>
          <a:lstStyle/>
          <a:p>
            <a:pPr eaLnBrk="1" hangingPunct="1"/>
            <a:r>
              <a:rPr lang="en-US">
                <a:latin typeface="Arial" charset="0"/>
              </a:rPr>
              <a:t>Oligopolies </a:t>
            </a:r>
            <a:r>
              <a:rPr lang="ja-JP" altLang="en-US">
                <a:latin typeface="Arial" charset="0"/>
              </a:rPr>
              <a:t>“</a:t>
            </a:r>
            <a:r>
              <a:rPr lang="en-US">
                <a:latin typeface="Arial" charset="0"/>
              </a:rPr>
              <a:t>cheat</a:t>
            </a:r>
            <a:r>
              <a:rPr lang="ja-JP" altLang="en-US">
                <a:latin typeface="Arial" charset="0"/>
              </a:rPr>
              <a:t>”</a:t>
            </a:r>
            <a:endParaRPr lang="en-US">
              <a:latin typeface="Arial" charset="0"/>
            </a:endParaRPr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 sz="2200">
                <a:latin typeface="Tahoma" charset="0"/>
              </a:rPr>
              <a:t>All oligopolies are characterized by mutual interdependence. </a:t>
            </a:r>
          </a:p>
          <a:p>
            <a:pPr eaLnBrk="1" hangingPunct="1">
              <a:buSzPct val="60000"/>
            </a:pPr>
            <a:r>
              <a:rPr lang="en-US" sz="2200">
                <a:latin typeface="Tahoma" charset="0"/>
              </a:rPr>
              <a:t>They usually know what their rivals are up to.</a:t>
            </a:r>
          </a:p>
          <a:p>
            <a:pPr eaLnBrk="1" hangingPunct="1">
              <a:buSzPct val="60000"/>
            </a:pPr>
            <a:r>
              <a:rPr lang="en-US" sz="2200">
                <a:latin typeface="Tahoma" charset="0"/>
              </a:rPr>
              <a:t>They know if they do something, their competitors will probably find out.</a:t>
            </a:r>
          </a:p>
          <a:p>
            <a:pPr eaLnBrk="1" hangingPunct="1">
              <a:buSzPct val="60000"/>
            </a:pPr>
            <a:r>
              <a:rPr lang="en-US" sz="2200">
                <a:latin typeface="Tahoma" charset="0"/>
              </a:rPr>
              <a:t>It is in everybody</a:t>
            </a:r>
            <a:r>
              <a:rPr lang="ja-JP" altLang="en-US" sz="2200">
                <a:latin typeface="Tahoma" charset="0"/>
              </a:rPr>
              <a:t>’</a:t>
            </a:r>
            <a:r>
              <a:rPr lang="en-US" sz="2200">
                <a:latin typeface="Tahoma" charset="0"/>
              </a:rPr>
              <a:t>s best interest to co-operate, or </a:t>
            </a:r>
            <a:r>
              <a:rPr lang="ja-JP" altLang="en-US" sz="2200">
                <a:latin typeface="Tahoma" charset="0"/>
              </a:rPr>
              <a:t>“</a:t>
            </a:r>
            <a:r>
              <a:rPr lang="en-US" sz="2200">
                <a:latin typeface="Tahoma" charset="0"/>
              </a:rPr>
              <a:t>follow the rules</a:t>
            </a:r>
            <a:r>
              <a:rPr lang="ja-JP" altLang="en-US" sz="2200">
                <a:latin typeface="Tahoma" charset="0"/>
              </a:rPr>
              <a:t>”</a:t>
            </a:r>
            <a:r>
              <a:rPr lang="en-US" sz="2200">
                <a:latin typeface="Tahoma" charset="0"/>
              </a:rPr>
              <a:t>.</a:t>
            </a:r>
          </a:p>
          <a:p>
            <a:pPr eaLnBrk="1" hangingPunct="1">
              <a:buSzPct val="60000"/>
            </a:pPr>
            <a:r>
              <a:rPr lang="en-US" sz="2200">
                <a:latin typeface="Tahoma" charset="0"/>
              </a:rPr>
              <a:t>The reality:  somebody in most oligopoly situations always lands up cheating, so profits aren</a:t>
            </a:r>
            <a:r>
              <a:rPr lang="ja-JP" altLang="en-US" sz="2200">
                <a:latin typeface="Tahoma" charset="0"/>
              </a:rPr>
              <a:t>’</a:t>
            </a:r>
            <a:r>
              <a:rPr lang="en-US" sz="2200">
                <a:latin typeface="Tahoma" charset="0"/>
              </a:rPr>
              <a:t>t as large as they could otherwise be.</a:t>
            </a:r>
          </a:p>
        </p:txBody>
      </p:sp>
    </p:spTree>
    <p:extLst>
      <p:ext uri="{BB962C8B-B14F-4D97-AF65-F5344CB8AC3E}">
        <p14:creationId xmlns:p14="http://schemas.microsoft.com/office/powerpoint/2010/main" val="1852805742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>
                <a:latin typeface="Tahoma" charset="0"/>
              </a:rPr>
              <a:t>Copyright © 2008 by McGraw-Hill Ryerson Limited. All rights reserved.</a:t>
            </a:r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 anchor="ctr"/>
          <a:lstStyle/>
          <a:p>
            <a:pPr eaLnBrk="1" hangingPunct="1"/>
            <a:r>
              <a:rPr lang="en-US">
                <a:latin typeface="Arial" charset="0"/>
              </a:rPr>
              <a:t>Monopolistic Competition</a:t>
            </a:r>
          </a:p>
        </p:txBody>
      </p:sp>
      <p:sp>
        <p:nvSpPr>
          <p:cNvPr id="153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>
                <a:latin typeface="Tahoma" charset="0"/>
              </a:rPr>
              <a:t>Monopolistically competitive markets have three main features</a:t>
            </a:r>
          </a:p>
          <a:p>
            <a:pPr lvl="1" eaLnBrk="1" hangingPunct="1"/>
            <a:r>
              <a:rPr lang="en-US">
                <a:latin typeface="Tahoma" charset="0"/>
              </a:rPr>
              <a:t>many buyers and sellers</a:t>
            </a:r>
          </a:p>
          <a:p>
            <a:pPr lvl="1" eaLnBrk="1" hangingPunct="1"/>
            <a:r>
              <a:rPr lang="en-US">
                <a:latin typeface="Tahoma" charset="0"/>
              </a:rPr>
              <a:t>slightly different/differentiated products</a:t>
            </a:r>
          </a:p>
          <a:p>
            <a:pPr lvl="1" eaLnBrk="1" hangingPunct="1"/>
            <a:r>
              <a:rPr lang="en-US">
                <a:latin typeface="Tahoma" charset="0"/>
              </a:rPr>
              <a:t>easy of entry and exit</a:t>
            </a:r>
          </a:p>
          <a:p>
            <a:pPr eaLnBrk="1" hangingPunct="1"/>
            <a:r>
              <a:rPr lang="en-US">
                <a:latin typeface="Tahoma" charset="0"/>
              </a:rPr>
              <a:t>Example:  Beer, soft drinks</a:t>
            </a:r>
          </a:p>
        </p:txBody>
      </p:sp>
    </p:spTree>
    <p:extLst>
      <p:ext uri="{BB962C8B-B14F-4D97-AF65-F5344CB8AC3E}">
        <p14:creationId xmlns:p14="http://schemas.microsoft.com/office/powerpoint/2010/main" val="1444205532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>
                <a:latin typeface="Tahoma" charset="0"/>
              </a:rPr>
              <a:t>Copyright © 2008 by McGraw-Hill Ryerson Limited. All rights reserved.</a:t>
            </a: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 anchor="ctr"/>
          <a:lstStyle/>
          <a:p>
            <a:pPr eaLnBrk="1" hangingPunct="1"/>
            <a:r>
              <a:rPr lang="en-US">
                <a:latin typeface="Arial" charset="0"/>
              </a:rPr>
              <a:t>Monopolistic Competitor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 sz="2500">
                <a:latin typeface="Tahoma" charset="0"/>
              </a:rPr>
              <a:t>A monopolistic competitor can charge more than a perfect competitor because its product isn</a:t>
            </a:r>
            <a:r>
              <a:rPr lang="ja-JP" altLang="en-US" sz="2500">
                <a:latin typeface="Tahoma" charset="0"/>
              </a:rPr>
              <a:t>’</a:t>
            </a:r>
            <a:r>
              <a:rPr lang="en-US" sz="2500">
                <a:latin typeface="Tahoma" charset="0"/>
              </a:rPr>
              <a:t>t the </a:t>
            </a:r>
            <a:r>
              <a:rPr lang="ja-JP" altLang="en-US" sz="2500">
                <a:latin typeface="Tahoma" charset="0"/>
              </a:rPr>
              <a:t>“</a:t>
            </a:r>
            <a:r>
              <a:rPr lang="en-US" sz="2500">
                <a:latin typeface="Tahoma" charset="0"/>
              </a:rPr>
              <a:t>same</a:t>
            </a:r>
            <a:r>
              <a:rPr lang="ja-JP" altLang="en-US" sz="2500">
                <a:latin typeface="Tahoma" charset="0"/>
              </a:rPr>
              <a:t>”</a:t>
            </a:r>
            <a:r>
              <a:rPr lang="en-US" sz="2500">
                <a:latin typeface="Tahoma" charset="0"/>
              </a:rPr>
              <a:t> as the product offered by its rivals.</a:t>
            </a:r>
          </a:p>
          <a:p>
            <a:pPr lvl="1" eaLnBrk="1" hangingPunct="1">
              <a:buSzPct val="60000"/>
            </a:pPr>
            <a:r>
              <a:rPr lang="en-US">
                <a:latin typeface="Tahoma" charset="0"/>
              </a:rPr>
              <a:t>The differences may only be in your eyes – </a:t>
            </a:r>
            <a:r>
              <a:rPr lang="ja-JP" altLang="en-US">
                <a:latin typeface="Tahoma" charset="0"/>
              </a:rPr>
              <a:t>“</a:t>
            </a:r>
            <a:r>
              <a:rPr lang="en-US">
                <a:latin typeface="Tahoma" charset="0"/>
              </a:rPr>
              <a:t>perceived differences</a:t>
            </a:r>
            <a:r>
              <a:rPr lang="ja-JP" altLang="en-US">
                <a:latin typeface="Tahoma" charset="0"/>
              </a:rPr>
              <a:t>”</a:t>
            </a:r>
            <a:r>
              <a:rPr lang="en-US">
                <a:latin typeface="Tahoma" charset="0"/>
              </a:rPr>
              <a:t>. </a:t>
            </a:r>
          </a:p>
          <a:p>
            <a:pPr lvl="1" eaLnBrk="1" hangingPunct="1">
              <a:buSzPct val="60000"/>
            </a:pPr>
            <a:r>
              <a:rPr lang="en-US">
                <a:latin typeface="Tahoma" charset="0"/>
              </a:rPr>
              <a:t>Advertising is used to make you think there are differences (one beer vs. another; Coke vs. Pepsi vs. PC Cola; etc.).</a:t>
            </a:r>
          </a:p>
        </p:txBody>
      </p:sp>
    </p:spTree>
    <p:extLst>
      <p:ext uri="{BB962C8B-B14F-4D97-AF65-F5344CB8AC3E}">
        <p14:creationId xmlns:p14="http://schemas.microsoft.com/office/powerpoint/2010/main" val="2212409013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>
                <a:latin typeface="Tahoma" charset="0"/>
              </a:rPr>
              <a:t>Copyright © 2008 by McGraw-Hill Ryerson Limited. All rights reserved.</a:t>
            </a: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 anchor="ctr"/>
          <a:lstStyle/>
          <a:p>
            <a:pPr eaLnBrk="1" hangingPunct="1"/>
            <a:r>
              <a:rPr lang="en-US">
                <a:latin typeface="Arial" charset="0"/>
              </a:rPr>
              <a:t>Monopolistic Competitor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lnSpc>
                <a:spcPct val="90000"/>
              </a:lnSpc>
              <a:buSzPct val="60000"/>
            </a:pPr>
            <a:r>
              <a:rPr lang="en-US" sz="2500" dirty="0">
                <a:latin typeface="Tahoma" charset="0"/>
              </a:rPr>
              <a:t>A monopolistic </a:t>
            </a:r>
            <a:r>
              <a:rPr lang="en-US" sz="2500" dirty="0" smtClean="0">
                <a:latin typeface="Tahoma" charset="0"/>
              </a:rPr>
              <a:t>competitor</a:t>
            </a:r>
            <a:r>
              <a:rPr lang="en-CA" sz="2500" dirty="0" smtClean="0">
                <a:latin typeface="Tahoma" charset="0"/>
              </a:rPr>
              <a:t>’</a:t>
            </a:r>
            <a:r>
              <a:rPr lang="en-US" sz="2500" dirty="0" smtClean="0">
                <a:latin typeface="Tahoma" charset="0"/>
              </a:rPr>
              <a:t>s </a:t>
            </a:r>
            <a:r>
              <a:rPr lang="en-US" sz="2500" dirty="0">
                <a:latin typeface="Tahoma" charset="0"/>
              </a:rPr>
              <a:t>demand curve is elastic because of many substitutes for the </a:t>
            </a:r>
            <a:r>
              <a:rPr lang="en-US" sz="2500" dirty="0" smtClean="0">
                <a:latin typeface="Tahoma" charset="0"/>
              </a:rPr>
              <a:t>business</a:t>
            </a:r>
            <a:r>
              <a:rPr lang="en-CA" sz="2500" dirty="0" smtClean="0">
                <a:latin typeface="Tahoma" charset="0"/>
              </a:rPr>
              <a:t>’</a:t>
            </a:r>
            <a:r>
              <a:rPr lang="en-US" sz="2500" dirty="0" smtClean="0">
                <a:latin typeface="Tahoma" charset="0"/>
              </a:rPr>
              <a:t>s </a:t>
            </a:r>
            <a:r>
              <a:rPr lang="en-US" sz="2500" dirty="0">
                <a:latin typeface="Tahoma" charset="0"/>
              </a:rPr>
              <a:t>product.</a:t>
            </a:r>
          </a:p>
          <a:p>
            <a:pPr lvl="1" eaLnBrk="1" hangingPunct="1">
              <a:lnSpc>
                <a:spcPct val="90000"/>
              </a:lnSpc>
              <a:buSzPct val="60000"/>
            </a:pPr>
            <a:r>
              <a:rPr lang="en-US" sz="2300" dirty="0">
                <a:latin typeface="Tahoma" charset="0"/>
              </a:rPr>
              <a:t>For example, there are lots of brands of beer.  You can charge a premium for some kinds of beer, but you not too much of a premium, or beer drinkers will switch brands.</a:t>
            </a:r>
          </a:p>
          <a:p>
            <a:pPr lvl="1" eaLnBrk="1" hangingPunct="1">
              <a:lnSpc>
                <a:spcPct val="90000"/>
              </a:lnSpc>
              <a:buSzPct val="60000"/>
            </a:pPr>
            <a:r>
              <a:rPr lang="en-US" sz="2300" dirty="0">
                <a:latin typeface="Tahoma" charset="0"/>
              </a:rPr>
              <a:t>You can charge more for a new CD released by a top artist, but not too much more, as there are other CDs that buyers will purchase instead.</a:t>
            </a:r>
          </a:p>
        </p:txBody>
      </p:sp>
    </p:spTree>
    <p:extLst>
      <p:ext uri="{BB962C8B-B14F-4D97-AF65-F5344CB8AC3E}">
        <p14:creationId xmlns:p14="http://schemas.microsoft.com/office/powerpoint/2010/main" val="139530371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>
                <a:latin typeface="Tahoma" charset="0"/>
              </a:rPr>
              <a:t>Copyright © 2008 by McGraw-Hill Ryerson Limited. All rights reserved.</a:t>
            </a:r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 anchor="ctr"/>
          <a:lstStyle/>
          <a:p>
            <a:pPr eaLnBrk="1" hangingPunct="1"/>
            <a:r>
              <a:rPr lang="en-US">
                <a:latin typeface="Arial" charset="0"/>
              </a:rPr>
              <a:t>Entry Barriers</a:t>
            </a:r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>
                <a:latin typeface="Tahoma" charset="0"/>
              </a:rPr>
              <a:t>There are six main entry barriers in oligopolies and monopolies</a:t>
            </a:r>
          </a:p>
          <a:p>
            <a:pPr lvl="1" eaLnBrk="1" hangingPunct="1"/>
            <a:r>
              <a:rPr lang="en-US">
                <a:latin typeface="Tahoma" charset="0"/>
              </a:rPr>
              <a:t>increasing returns to scale</a:t>
            </a:r>
          </a:p>
          <a:p>
            <a:pPr lvl="1" eaLnBrk="1" hangingPunct="1"/>
            <a:r>
              <a:rPr lang="en-US">
                <a:latin typeface="Tahoma" charset="0"/>
              </a:rPr>
              <a:t>market experience</a:t>
            </a:r>
          </a:p>
          <a:p>
            <a:pPr lvl="1" eaLnBrk="1" hangingPunct="1"/>
            <a:r>
              <a:rPr lang="en-US">
                <a:latin typeface="Tahoma" charset="0"/>
              </a:rPr>
              <a:t>restricted ownership of resources</a:t>
            </a:r>
          </a:p>
          <a:p>
            <a:pPr lvl="1" eaLnBrk="1" hangingPunct="1"/>
            <a:r>
              <a:rPr lang="en-US">
                <a:latin typeface="Tahoma" charset="0"/>
              </a:rPr>
              <a:t>legal obstacles (such as patents)</a:t>
            </a:r>
          </a:p>
          <a:p>
            <a:pPr lvl="1" eaLnBrk="1" hangingPunct="1"/>
            <a:r>
              <a:rPr lang="en-US">
                <a:latin typeface="Tahoma" charset="0"/>
              </a:rPr>
              <a:t>market abuses (such as predatory pricing)</a:t>
            </a:r>
          </a:p>
          <a:p>
            <a:pPr lvl="1" eaLnBrk="1" hangingPunct="1"/>
            <a:r>
              <a:rPr lang="en-US">
                <a:latin typeface="Tahoma" charset="0"/>
              </a:rPr>
              <a:t>advertising (which is most common in monopolistic competition)</a:t>
            </a:r>
          </a:p>
        </p:txBody>
      </p:sp>
    </p:spTree>
    <p:extLst>
      <p:ext uri="{BB962C8B-B14F-4D97-AF65-F5344CB8AC3E}">
        <p14:creationId xmlns:p14="http://schemas.microsoft.com/office/powerpoint/2010/main" val="791273830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>
                <a:latin typeface="Tahoma" charset="0"/>
              </a:rPr>
              <a:t>Copyright © 2008 by McGraw-Hill Ryerson Limited. All rights reserved.</a:t>
            </a:r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90488" tIns="44450" rIns="90488" bIns="44450" anchor="ctr"/>
          <a:lstStyle/>
          <a:p>
            <a:pPr eaLnBrk="1" hangingPunct="1"/>
            <a:r>
              <a:rPr lang="en-US">
                <a:latin typeface="Arial" charset="0"/>
              </a:rPr>
              <a:t>Market Power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 dirty="0">
                <a:latin typeface="Tahoma" charset="0"/>
              </a:rPr>
              <a:t>Entry barriers give </a:t>
            </a:r>
            <a:r>
              <a:rPr lang="en-US" dirty="0" smtClean="0">
                <a:latin typeface="Tahoma" charset="0"/>
              </a:rPr>
              <a:t>firms </a:t>
            </a:r>
            <a:r>
              <a:rPr lang="en-CA" altLang="ja-JP" dirty="0" smtClean="0">
                <a:latin typeface="Tahoma" charset="0"/>
              </a:rPr>
              <a:t>”</a:t>
            </a:r>
            <a:r>
              <a:rPr lang="en-US" dirty="0" smtClean="0">
                <a:latin typeface="Tahoma" charset="0"/>
              </a:rPr>
              <a:t>market power.</a:t>
            </a:r>
            <a:endParaRPr lang="en-US" dirty="0">
              <a:latin typeface="Tahoma" charset="0"/>
            </a:endParaRPr>
          </a:p>
          <a:p>
            <a:pPr eaLnBrk="1" hangingPunct="1">
              <a:buSzPct val="60000"/>
            </a:pPr>
            <a:r>
              <a:rPr lang="en-US" dirty="0">
                <a:latin typeface="Tahoma" charset="0"/>
              </a:rPr>
              <a:t>Market power</a:t>
            </a:r>
          </a:p>
          <a:p>
            <a:pPr lvl="1" eaLnBrk="1" hangingPunct="1"/>
            <a:r>
              <a:rPr lang="en-US" dirty="0">
                <a:latin typeface="Tahoma" charset="0"/>
              </a:rPr>
              <a:t>is a </a:t>
            </a:r>
            <a:r>
              <a:rPr lang="en-US" dirty="0" smtClean="0">
                <a:latin typeface="Tahoma" charset="0"/>
              </a:rPr>
              <a:t>business</a:t>
            </a:r>
            <a:r>
              <a:rPr lang="en-CA" dirty="0" smtClean="0">
                <a:latin typeface="Tahoma" charset="0"/>
              </a:rPr>
              <a:t>’</a:t>
            </a:r>
            <a:r>
              <a:rPr lang="en-US" dirty="0" smtClean="0">
                <a:latin typeface="Tahoma" charset="0"/>
              </a:rPr>
              <a:t>s </a:t>
            </a:r>
            <a:r>
              <a:rPr lang="en-US" dirty="0">
                <a:latin typeface="Tahoma" charset="0"/>
              </a:rPr>
              <a:t>ability to affect the price it charges</a:t>
            </a:r>
          </a:p>
          <a:p>
            <a:pPr lvl="1" eaLnBrk="1" hangingPunct="1"/>
            <a:r>
              <a:rPr lang="en-US" dirty="0">
                <a:latin typeface="Tahoma" charset="0"/>
              </a:rPr>
              <a:t>varies with market structure, such that monopolists have the most and perfect competitors have the least</a:t>
            </a:r>
          </a:p>
        </p:txBody>
      </p:sp>
    </p:spTree>
    <p:extLst>
      <p:ext uri="{BB962C8B-B14F-4D97-AF65-F5344CB8AC3E}">
        <p14:creationId xmlns:p14="http://schemas.microsoft.com/office/powerpoint/2010/main" val="4216916992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Attributes of Market Structures</a:t>
            </a:r>
            <a:br>
              <a:rPr lang="en-US" dirty="0"/>
            </a:br>
            <a:r>
              <a:rPr lang="en-US" sz="2400" dirty="0"/>
              <a:t>Figure 5.1, Page </a:t>
            </a:r>
            <a:r>
              <a:rPr lang="en-US" sz="2400" dirty="0" smtClean="0"/>
              <a:t>119</a:t>
            </a:r>
            <a:endParaRPr lang="en-US" sz="2400" dirty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879600" y="2852738"/>
            <a:ext cx="1295400" cy="2190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en-US" sz="1200">
                <a:latin typeface="Tahoma" pitchFamily="34" charset="0"/>
              </a:rPr>
              <a:t>Numbers of</a:t>
            </a:r>
          </a:p>
          <a:p>
            <a:pPr eaLnBrk="0" hangingPunct="0"/>
            <a:r>
              <a:rPr lang="en-US" sz="1200">
                <a:latin typeface="Tahoma" pitchFamily="34" charset="0"/>
              </a:rPr>
              <a:t>Businesses</a:t>
            </a:r>
          </a:p>
          <a:p>
            <a:pPr eaLnBrk="0" hangingPunct="0"/>
            <a:endParaRPr lang="en-US" sz="1200">
              <a:latin typeface="Tahoma" pitchFamily="34" charset="0"/>
            </a:endParaRPr>
          </a:p>
          <a:p>
            <a:pPr eaLnBrk="0" hangingPunct="0"/>
            <a:r>
              <a:rPr lang="en-US" sz="1200">
                <a:latin typeface="Tahoma" pitchFamily="34" charset="0"/>
              </a:rPr>
              <a:t>Type of</a:t>
            </a:r>
          </a:p>
          <a:p>
            <a:pPr eaLnBrk="0" hangingPunct="0"/>
            <a:r>
              <a:rPr lang="en-US" sz="1200">
                <a:latin typeface="Tahoma" pitchFamily="34" charset="0"/>
              </a:rPr>
              <a:t>Product</a:t>
            </a:r>
          </a:p>
          <a:p>
            <a:pPr eaLnBrk="0" hangingPunct="0"/>
            <a:endParaRPr lang="en-US" sz="1200">
              <a:latin typeface="Tahoma" pitchFamily="34" charset="0"/>
            </a:endParaRPr>
          </a:p>
          <a:p>
            <a:pPr eaLnBrk="0" hangingPunct="0"/>
            <a:r>
              <a:rPr lang="en-US" sz="1200">
                <a:latin typeface="Tahoma" pitchFamily="34" charset="0"/>
              </a:rPr>
              <a:t>Entry and Exit of</a:t>
            </a:r>
          </a:p>
          <a:p>
            <a:pPr eaLnBrk="0" hangingPunct="0"/>
            <a:r>
              <a:rPr lang="en-US" sz="1200">
                <a:latin typeface="Tahoma" pitchFamily="34" charset="0"/>
              </a:rPr>
              <a:t>New Business</a:t>
            </a:r>
          </a:p>
          <a:p>
            <a:pPr eaLnBrk="0" hangingPunct="0"/>
            <a:endParaRPr lang="en-US" sz="1200">
              <a:latin typeface="Tahoma" pitchFamily="34" charset="0"/>
            </a:endParaRPr>
          </a:p>
          <a:p>
            <a:pPr eaLnBrk="0" hangingPunct="0"/>
            <a:r>
              <a:rPr lang="en-US" sz="1200">
                <a:latin typeface="Tahoma" pitchFamily="34" charset="0"/>
              </a:rPr>
              <a:t>Market Power</a:t>
            </a:r>
          </a:p>
          <a:p>
            <a:pPr eaLnBrk="0" hangingPunct="0"/>
            <a:endParaRPr lang="en-US" sz="1200">
              <a:latin typeface="Tahoma" pitchFamily="34" charset="0"/>
            </a:endParaRPr>
          </a:p>
          <a:p>
            <a:pPr eaLnBrk="0" hangingPunct="0"/>
            <a:r>
              <a:rPr lang="en-US" sz="1200">
                <a:latin typeface="Tahoma" pitchFamily="34" charset="0"/>
              </a:rPr>
              <a:t>Example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3184525" y="2343150"/>
            <a:ext cx="996950" cy="27384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tabLst>
                <a:tab pos="404813" algn="r"/>
              </a:tabLst>
            </a:pPr>
            <a:r>
              <a:rPr lang="en-US" sz="1200" b="1">
                <a:latin typeface="Tahoma" pitchFamily="34" charset="0"/>
              </a:rPr>
              <a:t>Perfect Competition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very many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standard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very easy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none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farming</a:t>
            </a:r>
          </a:p>
        </p:txBody>
      </p:sp>
      <p:sp>
        <p:nvSpPr>
          <p:cNvPr id="24581" name="Line 5"/>
          <p:cNvSpPr>
            <a:spLocks noChangeShapeType="1"/>
          </p:cNvSpPr>
          <p:nvPr/>
        </p:nvSpPr>
        <p:spPr bwMode="auto">
          <a:xfrm>
            <a:off x="1752600" y="2781300"/>
            <a:ext cx="62865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4470400" y="2343150"/>
            <a:ext cx="1095375" cy="27384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tabLst>
                <a:tab pos="404813" algn="r"/>
              </a:tabLst>
            </a:pPr>
            <a:r>
              <a:rPr lang="en-US" sz="1200" b="1">
                <a:latin typeface="Tahoma" pitchFamily="34" charset="0"/>
              </a:rPr>
              <a:t>Monopolistic</a:t>
            </a:r>
          </a:p>
          <a:p>
            <a:pPr algn="ctr" eaLnBrk="0" hangingPunct="0">
              <a:tabLst>
                <a:tab pos="404813" algn="r"/>
              </a:tabLst>
            </a:pPr>
            <a:r>
              <a:rPr lang="en-US" sz="1200" b="1">
                <a:latin typeface="Tahoma" pitchFamily="34" charset="0"/>
              </a:rPr>
              <a:t>Competition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many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differentiated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fairly easy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some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restaurants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5765800" y="2336800"/>
            <a:ext cx="1114425" cy="292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tabLst>
                <a:tab pos="404813" algn="r"/>
              </a:tabLst>
            </a:pPr>
            <a:r>
              <a:rPr lang="en-US" sz="1200" b="1">
                <a:latin typeface="Tahoma" pitchFamily="34" charset="0"/>
              </a:rPr>
              <a:t>Oligopoly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few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standard or differentiated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difficult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some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automobile</a:t>
            </a: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manufacturing</a:t>
            </a: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7061200" y="2336800"/>
            <a:ext cx="942975" cy="2921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tabLst>
                <a:tab pos="404813" algn="r"/>
              </a:tabLst>
            </a:pPr>
            <a:r>
              <a:rPr lang="en-US" sz="1200" b="1">
                <a:latin typeface="Tahoma" pitchFamily="34" charset="0"/>
              </a:rPr>
              <a:t>Monopoly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one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not</a:t>
            </a: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applicable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very</a:t>
            </a: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difficult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great</a:t>
            </a:r>
          </a:p>
          <a:p>
            <a:pPr algn="ctr" eaLnBrk="0" hangingPunct="0">
              <a:tabLst>
                <a:tab pos="404813" algn="r"/>
              </a:tabLst>
            </a:pPr>
            <a:endParaRPr lang="en-US" sz="1200">
              <a:latin typeface="Tahoma" pitchFamily="34" charset="0"/>
            </a:endParaRP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public</a:t>
            </a:r>
          </a:p>
          <a:p>
            <a:pPr algn="ctr" eaLnBrk="0" hangingPunct="0">
              <a:tabLst>
                <a:tab pos="404813" algn="r"/>
              </a:tabLst>
            </a:pPr>
            <a:r>
              <a:rPr lang="en-US" sz="1200">
                <a:latin typeface="Tahoma" pitchFamily="34" charset="0"/>
              </a:rPr>
              <a:t>utilities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20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2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  <p:bldP spid="24581" grpId="0" animBg="1"/>
      <p:bldP spid="24582" grpId="0"/>
      <p:bldP spid="24583" grpId="0"/>
      <p:bldP spid="2458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Anti-Combines Legislation (a)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Anti-combines legislation represents laws aimed at preventing industrial concentration and abuses of market power.</a:t>
            </a:r>
          </a:p>
          <a:p>
            <a:pPr eaLnBrk="1" hangingPunct="1"/>
            <a:r>
              <a:rPr lang="en-US" smtClean="0"/>
              <a:t>The Competition Act of 1986 was a major reform of Canada’s anti-combines legislation.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smtClean="0"/>
              <a:t>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1600098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8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Anti-Combines Legislation (b)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Criminal offences under the Competition Act include:</a:t>
            </a:r>
          </a:p>
          <a:p>
            <a:pPr lvl="1" eaLnBrk="1" hangingPunct="1"/>
            <a:r>
              <a:rPr lang="en-US" smtClean="0"/>
              <a:t>conspiracy</a:t>
            </a:r>
          </a:p>
          <a:p>
            <a:pPr lvl="1" eaLnBrk="1" hangingPunct="1"/>
            <a:r>
              <a:rPr lang="en-US" smtClean="0"/>
              <a:t>bid-rigging</a:t>
            </a:r>
          </a:p>
          <a:p>
            <a:pPr lvl="1" eaLnBrk="1" hangingPunct="1"/>
            <a:r>
              <a:rPr lang="en-US" smtClean="0"/>
              <a:t>predatory pricing</a:t>
            </a:r>
          </a:p>
          <a:p>
            <a:pPr lvl="1" eaLnBrk="1" hangingPunct="1"/>
            <a:r>
              <a:rPr lang="en-US" smtClean="0"/>
              <a:t>abuse of dominant position</a:t>
            </a:r>
          </a:p>
          <a:p>
            <a:pPr lvl="1" eaLnBrk="1" hangingPunct="1"/>
            <a:endParaRPr lang="en-US" smtClean="0"/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963730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Anti-Combines Legislation (c)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Civil matters reviewed by the Competition Tribunal include:</a:t>
            </a:r>
          </a:p>
          <a:p>
            <a:pPr lvl="1" eaLnBrk="1" hangingPunct="1"/>
            <a:r>
              <a:rPr lang="en-US" smtClean="0"/>
              <a:t>abuse of dominant position</a:t>
            </a:r>
          </a:p>
          <a:p>
            <a:pPr lvl="1" eaLnBrk="1" hangingPunct="1"/>
            <a:r>
              <a:rPr lang="en-US" smtClean="0"/>
              <a:t>mergers</a:t>
            </a:r>
          </a:p>
          <a:p>
            <a:pPr lvl="2" eaLnBrk="1" hangingPunct="1"/>
            <a:r>
              <a:rPr lang="en-US" smtClean="0"/>
              <a:t>horizontal merger</a:t>
            </a:r>
          </a:p>
          <a:p>
            <a:pPr lvl="2" eaLnBrk="1" hangingPunct="1"/>
            <a:r>
              <a:rPr lang="en-US" smtClean="0"/>
              <a:t>vertical merger</a:t>
            </a:r>
          </a:p>
          <a:p>
            <a:pPr lvl="2" eaLnBrk="1" hangingPunct="1"/>
            <a:r>
              <a:rPr lang="en-US" smtClean="0"/>
              <a:t>conglomerate merger</a:t>
            </a:r>
          </a:p>
          <a:p>
            <a:pPr lvl="1" eaLnBrk="1" hangingPunct="1"/>
            <a:endParaRPr lang="en-US" smtClean="0"/>
          </a:p>
          <a:p>
            <a:pPr eaLnBrk="1" hangingPunct="1">
              <a:buFont typeface="Wingdings" pitchFamily="2" charset="2"/>
              <a:buNone/>
            </a:pPr>
            <a:endParaRPr lang="en-US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42638845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1000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1000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1000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/>
          <a:lstStyle/>
          <a:p>
            <a:pPr eaLnBrk="1" hangingPunct="1"/>
            <a:r>
              <a:rPr lang="en-US" smtClean="0"/>
              <a:t>Nonprice Competition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/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 smtClean="0"/>
              <a:t>Nonprice competition by monopolistic competitors and oligopolists includes:</a:t>
            </a:r>
          </a:p>
          <a:p>
            <a:pPr lvl="1" eaLnBrk="1" hangingPunct="1"/>
            <a:r>
              <a:rPr lang="en-US" sz="2300" smtClean="0"/>
              <a:t>product differentiation</a:t>
            </a:r>
          </a:p>
          <a:p>
            <a:pPr lvl="1" eaLnBrk="1" hangingPunct="1"/>
            <a:r>
              <a:rPr lang="en-US" sz="2300" smtClean="0"/>
              <a:t>advertising</a:t>
            </a:r>
          </a:p>
          <a:p>
            <a:pPr eaLnBrk="1" hangingPunct="1">
              <a:buSzPct val="60000"/>
            </a:pPr>
            <a:r>
              <a:rPr lang="en-US" smtClean="0"/>
              <a:t>Nonprice competition raises a business’s revenue and costs.</a:t>
            </a:r>
          </a:p>
          <a:p>
            <a:pPr eaLnBrk="1" hangingPunct="1">
              <a:buSzPct val="60000"/>
            </a:pPr>
            <a:r>
              <a:rPr lang="en-US" smtClean="0"/>
              <a:t>Nonprice competition may or may not be beneficial to businesses and consumers.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969933619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512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Rectangle 2"/>
          <p:cNvSpPr>
            <a:spLocks noGrp="1" noChangeArrowheads="1"/>
          </p:cNvSpPr>
          <p:nvPr>
            <p:ph type="title"/>
          </p:nvPr>
        </p:nvSpPr>
        <p:spPr/>
        <p:txBody>
          <a:bodyPr lIns="90488" tIns="44450" rIns="90488" bIns="44450" anchor="ctr"/>
          <a:lstStyle/>
          <a:p>
            <a:pPr eaLnBrk="1" hangingPunct="1"/>
            <a:r>
              <a:rPr lang="en-US" smtClean="0"/>
              <a:t>Industrial Concentration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/>
        <p:txBody>
          <a:bodyPr lIns="90488" tIns="44450" rIns="90488" bIns="44450"/>
          <a:lstStyle/>
          <a:p>
            <a:pPr eaLnBrk="1" hangingPunct="1">
              <a:buSzPct val="60000"/>
            </a:pPr>
            <a:r>
              <a:rPr lang="en-US" smtClean="0"/>
              <a:t>Industrial concentration refers to market domination by a few large businesses.</a:t>
            </a:r>
          </a:p>
          <a:p>
            <a:pPr lvl="1" eaLnBrk="1" hangingPunct="1"/>
            <a:r>
              <a:rPr lang="en-US" smtClean="0"/>
              <a:t>It can provide the consumer with benefits due to increasing returns to scale.</a:t>
            </a:r>
          </a:p>
          <a:p>
            <a:pPr lvl="1" eaLnBrk="1" hangingPunct="1"/>
            <a:r>
              <a:rPr lang="en-US" smtClean="0"/>
              <a:t>It can impose costs on the consumer due to market power.</a:t>
            </a:r>
          </a:p>
          <a:p>
            <a:pPr lvl="1" eaLnBrk="1" hangingPunct="1"/>
            <a:r>
              <a:rPr lang="en-US" smtClean="0"/>
              <a:t>It may or may not encourage technical innovation.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4171589175"/>
      </p:ext>
    </p:extLst>
  </p:cSld>
  <p:clrMapOvr>
    <a:masterClrMapping/>
  </p:clrMapOvr>
  <p:transition xmlns:p14="http://schemas.microsoft.com/office/powerpoint/2010/main" spd="slow"/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2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32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Concentration Ratios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Industrial concentration is measured using concentration ratios.</a:t>
            </a:r>
          </a:p>
          <a:p>
            <a:pPr eaLnBrk="1" hangingPunct="1"/>
            <a:r>
              <a:rPr lang="en-US" smtClean="0"/>
              <a:t>The four-firm concentration ratio shows the percentage of total sales revenue in a market earned by the four largest business firms.</a:t>
            </a:r>
          </a:p>
          <a:p>
            <a:pPr eaLnBrk="1" hangingPunct="1"/>
            <a:r>
              <a:rPr lang="en-US" smtClean="0"/>
              <a:t>Concentration ratios overestimate competition in localized markets and underestimate it in global markets.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8136347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200" dirty="0"/>
              <a:t>Concentration Ratios in Selected Canadian Industries (1988) </a:t>
            </a:r>
            <a:br>
              <a:rPr lang="en-US" sz="3200" dirty="0"/>
            </a:br>
            <a:r>
              <a:rPr lang="en-US" sz="2000" dirty="0"/>
              <a:t>Figure 6.13, Page </a:t>
            </a:r>
            <a:r>
              <a:rPr lang="en-US" sz="2000" dirty="0" smtClean="0"/>
              <a:t>166</a:t>
            </a:r>
            <a:endParaRPr lang="en-US" sz="2000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2001838" y="2447925"/>
            <a:ext cx="3249612" cy="29781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>
              <a:tabLst>
                <a:tab pos="228600" algn="l"/>
              </a:tabLst>
            </a:pPr>
            <a:r>
              <a:rPr lang="en-US" sz="1400">
                <a:latin typeface="Tahoma" pitchFamily="34" charset="0"/>
              </a:rPr>
              <a:t>Tobacco products</a:t>
            </a:r>
          </a:p>
          <a:p>
            <a:pPr eaLnBrk="0" hangingPunct="0">
              <a:tabLst>
                <a:tab pos="228600" algn="l"/>
              </a:tabLst>
            </a:pPr>
            <a:r>
              <a:rPr lang="en-US" sz="1400">
                <a:latin typeface="Tahoma" pitchFamily="34" charset="0"/>
              </a:rPr>
              <a:t>Petroleum and coal products</a:t>
            </a:r>
          </a:p>
          <a:p>
            <a:pPr eaLnBrk="0" hangingPunct="0">
              <a:tabLst>
                <a:tab pos="228600" algn="l"/>
              </a:tabLst>
            </a:pPr>
            <a:r>
              <a:rPr lang="en-US" sz="1400">
                <a:latin typeface="Tahoma" pitchFamily="34" charset="0"/>
              </a:rPr>
              <a:t>Transportation</a:t>
            </a:r>
          </a:p>
          <a:p>
            <a:pPr eaLnBrk="0" hangingPunct="0">
              <a:tabLst>
                <a:tab pos="228600" algn="l"/>
              </a:tabLst>
            </a:pPr>
            <a:r>
              <a:rPr lang="en-US" sz="1400">
                <a:latin typeface="Tahoma" pitchFamily="34" charset="0"/>
              </a:rPr>
              <a:t>Beverages</a:t>
            </a:r>
          </a:p>
          <a:p>
            <a:pPr eaLnBrk="0" hangingPunct="0">
              <a:tabLst>
                <a:tab pos="228600" algn="l"/>
              </a:tabLst>
            </a:pPr>
            <a:r>
              <a:rPr lang="en-US" sz="1400">
                <a:latin typeface="Tahoma" pitchFamily="34" charset="0"/>
              </a:rPr>
              <a:t>Metal mining</a:t>
            </a:r>
          </a:p>
          <a:p>
            <a:pPr eaLnBrk="0" hangingPunct="0">
              <a:tabLst>
                <a:tab pos="228600" algn="l"/>
              </a:tabLst>
            </a:pPr>
            <a:r>
              <a:rPr lang="en-US" sz="1400">
                <a:latin typeface="Tahoma" pitchFamily="34" charset="0"/>
              </a:rPr>
              <a:t>Paper and allied industries</a:t>
            </a:r>
          </a:p>
          <a:p>
            <a:pPr eaLnBrk="0" hangingPunct="0">
              <a:tabLst>
                <a:tab pos="228600" algn="l"/>
              </a:tabLst>
            </a:pPr>
            <a:r>
              <a:rPr lang="en-US" sz="1400">
                <a:latin typeface="Tahoma" pitchFamily="34" charset="0"/>
              </a:rPr>
              <a:t>Electrical products</a:t>
            </a:r>
          </a:p>
          <a:p>
            <a:pPr eaLnBrk="0" hangingPunct="0">
              <a:tabLst>
                <a:tab pos="228600" algn="l"/>
              </a:tabLst>
            </a:pPr>
            <a:r>
              <a:rPr lang="en-US" sz="1400">
                <a:latin typeface="Tahoma" pitchFamily="34" charset="0"/>
              </a:rPr>
              <a:t>Printing, publishing, and allied industries</a:t>
            </a:r>
          </a:p>
          <a:p>
            <a:pPr eaLnBrk="0" hangingPunct="0">
              <a:tabLst>
                <a:tab pos="228600" algn="l"/>
              </a:tabLst>
            </a:pPr>
            <a:r>
              <a:rPr lang="en-US" sz="1400">
                <a:latin typeface="Tahoma" pitchFamily="34" charset="0"/>
              </a:rPr>
              <a:t>Food</a:t>
            </a:r>
          </a:p>
          <a:p>
            <a:pPr eaLnBrk="0" hangingPunct="0">
              <a:tabLst>
                <a:tab pos="228600" algn="l"/>
              </a:tabLst>
            </a:pPr>
            <a:r>
              <a:rPr lang="en-US" sz="1400">
                <a:latin typeface="Tahoma" pitchFamily="34" charset="0"/>
              </a:rPr>
              <a:t>Finance</a:t>
            </a:r>
          </a:p>
          <a:p>
            <a:pPr eaLnBrk="0" hangingPunct="0">
              <a:tabLst>
                <a:tab pos="228600" algn="l"/>
              </a:tabLst>
            </a:pPr>
            <a:r>
              <a:rPr lang="en-US" sz="1400">
                <a:latin typeface="Tahoma" pitchFamily="34" charset="0"/>
              </a:rPr>
              <a:t>Machinery</a:t>
            </a:r>
          </a:p>
          <a:p>
            <a:pPr eaLnBrk="0" hangingPunct="0">
              <a:tabLst>
                <a:tab pos="228600" algn="l"/>
              </a:tabLst>
            </a:pPr>
            <a:r>
              <a:rPr lang="en-US" sz="1400">
                <a:latin typeface="Tahoma" pitchFamily="34" charset="0"/>
              </a:rPr>
              <a:t>Retail trade</a:t>
            </a:r>
          </a:p>
          <a:p>
            <a:pPr eaLnBrk="0" hangingPunct="0">
              <a:tabLst>
                <a:tab pos="228600" algn="l"/>
              </a:tabLst>
            </a:pPr>
            <a:r>
              <a:rPr lang="en-US" sz="1400">
                <a:latin typeface="Tahoma" pitchFamily="34" charset="0"/>
              </a:rPr>
              <a:t>Clothing industries</a:t>
            </a:r>
          </a:p>
          <a:p>
            <a:pPr eaLnBrk="0" hangingPunct="0">
              <a:tabLst>
                <a:tab pos="228600" algn="l"/>
              </a:tabLst>
            </a:pPr>
            <a:r>
              <a:rPr lang="en-US" sz="1400">
                <a:latin typeface="Tahoma" pitchFamily="34" charset="0"/>
              </a:rPr>
              <a:t>Construction</a:t>
            </a: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5224463" y="1931988"/>
            <a:ext cx="2508250" cy="3495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ctr" eaLnBrk="0" hangingPunct="0">
              <a:tabLst>
                <a:tab pos="400050" algn="r"/>
              </a:tabLst>
            </a:pPr>
            <a:r>
              <a:rPr lang="en-US" sz="1400" b="1">
                <a:latin typeface="Tahoma" pitchFamily="34" charset="0"/>
              </a:rPr>
              <a:t>Share of Industry Sales</a:t>
            </a:r>
          </a:p>
          <a:p>
            <a:pPr algn="ctr" eaLnBrk="0" hangingPunct="0">
              <a:tabLst>
                <a:tab pos="400050" algn="r"/>
              </a:tabLst>
            </a:pPr>
            <a:r>
              <a:rPr lang="en-US" sz="1400" b="1">
                <a:latin typeface="Tahoma" pitchFamily="34" charset="0"/>
              </a:rPr>
              <a:t>by Four Largest Businesses</a:t>
            </a:r>
          </a:p>
          <a:p>
            <a:pPr algn="ctr" eaLnBrk="0" hangingPunct="0">
              <a:tabLst>
                <a:tab pos="400050" algn="r"/>
              </a:tabLst>
            </a:pPr>
            <a:endParaRPr lang="en-US" sz="600">
              <a:latin typeface="Tahoma" pitchFamily="34" charset="0"/>
            </a:endParaRPr>
          </a:p>
          <a:p>
            <a:pPr algn="ctr" eaLnBrk="0" hangingPunct="0">
              <a:tabLst>
                <a:tab pos="400050" algn="r"/>
              </a:tabLst>
            </a:pPr>
            <a:r>
              <a:rPr lang="en-US" sz="1400">
                <a:latin typeface="Tahoma" pitchFamily="34" charset="0"/>
              </a:rPr>
              <a:t>	98.9</a:t>
            </a:r>
          </a:p>
          <a:p>
            <a:pPr algn="ctr" eaLnBrk="0" hangingPunct="0">
              <a:tabLst>
                <a:tab pos="400050" algn="r"/>
              </a:tabLst>
            </a:pPr>
            <a:r>
              <a:rPr lang="en-US" sz="1400">
                <a:latin typeface="Tahoma" pitchFamily="34" charset="0"/>
              </a:rPr>
              <a:t>	74.5</a:t>
            </a:r>
          </a:p>
          <a:p>
            <a:pPr algn="ctr" eaLnBrk="0" hangingPunct="0">
              <a:tabLst>
                <a:tab pos="400050" algn="r"/>
              </a:tabLst>
            </a:pPr>
            <a:r>
              <a:rPr lang="en-US" sz="1400">
                <a:latin typeface="Tahoma" pitchFamily="34" charset="0"/>
              </a:rPr>
              <a:t>	68.5</a:t>
            </a:r>
          </a:p>
          <a:p>
            <a:pPr algn="ctr" eaLnBrk="0" hangingPunct="0">
              <a:tabLst>
                <a:tab pos="400050" algn="r"/>
              </a:tabLst>
            </a:pPr>
            <a:r>
              <a:rPr lang="en-US" sz="1400">
                <a:latin typeface="Tahoma" pitchFamily="34" charset="0"/>
              </a:rPr>
              <a:t>	59.2</a:t>
            </a:r>
          </a:p>
          <a:p>
            <a:pPr algn="ctr" eaLnBrk="0" hangingPunct="0">
              <a:tabLst>
                <a:tab pos="400050" algn="r"/>
              </a:tabLst>
            </a:pPr>
            <a:r>
              <a:rPr lang="en-US" sz="1400">
                <a:latin typeface="Tahoma" pitchFamily="34" charset="0"/>
              </a:rPr>
              <a:t>	58.9</a:t>
            </a:r>
          </a:p>
          <a:p>
            <a:pPr algn="ctr" eaLnBrk="0" hangingPunct="0">
              <a:tabLst>
                <a:tab pos="400050" algn="r"/>
              </a:tabLst>
            </a:pPr>
            <a:r>
              <a:rPr lang="en-US" sz="1400">
                <a:latin typeface="Tahoma" pitchFamily="34" charset="0"/>
              </a:rPr>
              <a:t>	38.9</a:t>
            </a:r>
          </a:p>
          <a:p>
            <a:pPr algn="ctr" eaLnBrk="0" hangingPunct="0">
              <a:tabLst>
                <a:tab pos="400050" algn="r"/>
              </a:tabLst>
            </a:pPr>
            <a:r>
              <a:rPr lang="en-US" sz="1400">
                <a:latin typeface="Tahoma" pitchFamily="34" charset="0"/>
              </a:rPr>
              <a:t>	32.1</a:t>
            </a:r>
          </a:p>
          <a:p>
            <a:pPr algn="ctr" eaLnBrk="0" hangingPunct="0">
              <a:tabLst>
                <a:tab pos="400050" algn="r"/>
              </a:tabLst>
            </a:pPr>
            <a:r>
              <a:rPr lang="en-US" sz="1400">
                <a:latin typeface="Tahoma" pitchFamily="34" charset="0"/>
              </a:rPr>
              <a:t>	25.7</a:t>
            </a:r>
          </a:p>
          <a:p>
            <a:pPr algn="ctr" eaLnBrk="0" hangingPunct="0">
              <a:tabLst>
                <a:tab pos="400050" algn="r"/>
              </a:tabLst>
            </a:pPr>
            <a:r>
              <a:rPr lang="en-US" sz="1400">
                <a:latin typeface="Tahoma" pitchFamily="34" charset="0"/>
              </a:rPr>
              <a:t>	19.6</a:t>
            </a:r>
          </a:p>
          <a:p>
            <a:pPr algn="ctr" eaLnBrk="0" hangingPunct="0">
              <a:tabLst>
                <a:tab pos="400050" algn="r"/>
              </a:tabLst>
            </a:pPr>
            <a:r>
              <a:rPr lang="en-US" sz="1400">
                <a:latin typeface="Tahoma" pitchFamily="34" charset="0"/>
              </a:rPr>
              <a:t>	16.4</a:t>
            </a:r>
          </a:p>
          <a:p>
            <a:pPr algn="ctr" eaLnBrk="0" hangingPunct="0">
              <a:tabLst>
                <a:tab pos="400050" algn="r"/>
              </a:tabLst>
            </a:pPr>
            <a:r>
              <a:rPr lang="en-US" sz="1400">
                <a:latin typeface="Tahoma" pitchFamily="34" charset="0"/>
              </a:rPr>
              <a:t>	11.3</a:t>
            </a:r>
          </a:p>
          <a:p>
            <a:pPr algn="ctr" eaLnBrk="0" hangingPunct="0">
              <a:tabLst>
                <a:tab pos="400050" algn="r"/>
              </a:tabLst>
            </a:pPr>
            <a:r>
              <a:rPr lang="en-US" sz="1400">
                <a:latin typeface="Tahoma" pitchFamily="34" charset="0"/>
              </a:rPr>
              <a:t>	9.7</a:t>
            </a:r>
          </a:p>
          <a:p>
            <a:pPr algn="ctr" eaLnBrk="0" hangingPunct="0">
              <a:tabLst>
                <a:tab pos="400050" algn="r"/>
              </a:tabLst>
            </a:pPr>
            <a:r>
              <a:rPr lang="en-US" sz="1400">
                <a:latin typeface="Tahoma" pitchFamily="34" charset="0"/>
              </a:rPr>
              <a:t>	6.6</a:t>
            </a:r>
          </a:p>
          <a:p>
            <a:pPr algn="ctr" eaLnBrk="0" hangingPunct="0">
              <a:tabLst>
                <a:tab pos="400050" algn="r"/>
              </a:tabLst>
            </a:pPr>
            <a:r>
              <a:rPr lang="en-US" sz="1400">
                <a:latin typeface="Tahoma" pitchFamily="34" charset="0"/>
              </a:rPr>
              <a:t>	2.2</a:t>
            </a:r>
          </a:p>
        </p:txBody>
      </p:sp>
      <p:sp>
        <p:nvSpPr>
          <p:cNvPr id="56325" name="Line 5"/>
          <p:cNvSpPr>
            <a:spLocks noChangeShapeType="1"/>
          </p:cNvSpPr>
          <p:nvPr/>
        </p:nvSpPr>
        <p:spPr bwMode="auto">
          <a:xfrm flipH="1">
            <a:off x="1941513" y="2414588"/>
            <a:ext cx="5830887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7602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6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63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63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63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63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63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63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563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63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63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63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63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563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563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563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563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5632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563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5632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563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5632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563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5632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563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5632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5632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5632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Pumping up Price (OLC)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The Role of OPEC</a:t>
            </a:r>
            <a:endParaRPr lang="en-US" dirty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Organization of Petroleum Exporting Countries is an example of a cartel that has had some success in the past in influencing the global price of oil.</a:t>
            </a:r>
          </a:p>
          <a:p>
            <a:pPr eaLnBrk="1" hangingPunct="1"/>
            <a:r>
              <a:rPr lang="en-US" smtClean="0"/>
              <a:t>During the 1970s, OPEC members used market-sharing agreements to significantly raise this price.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947813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Pumping up Price (OLC)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OPEC in the 1980s</a:t>
            </a:r>
            <a:endParaRPr lang="en-US" dirty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 the 1980s, the oil price fell and OPEC’s influence waned. This was due to:</a:t>
            </a:r>
          </a:p>
          <a:p>
            <a:pPr lvl="1" eaLnBrk="1" hangingPunct="1"/>
            <a:r>
              <a:rPr lang="en-US" smtClean="0"/>
              <a:t>a reduction in quantity demanded – a delayed reaction to the high prices of the 1970s</a:t>
            </a:r>
          </a:p>
          <a:p>
            <a:pPr lvl="1" eaLnBrk="1" hangingPunct="1"/>
            <a:r>
              <a:rPr lang="en-US" smtClean="0"/>
              <a:t>increases in quantity supplied by non-OPEC producers</a:t>
            </a:r>
          </a:p>
          <a:p>
            <a:pPr lvl="1" eaLnBrk="1" hangingPunct="1"/>
            <a:r>
              <a:rPr lang="en-US" smtClean="0"/>
              <a:t>cheating by some OPEC members, who secretly raised output to counteract reduced prices, and thereby made the price reductions even greater 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969017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93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93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93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93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Pumping up Price (OLC)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OPEC in the 1990s and 2000s</a:t>
            </a:r>
            <a:endParaRPr lang="en-US" dirty="0"/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During the 1990s and the early 2000s, despite continuing conflicts within OPEC, oil prices were driven much higher, due to a variety of factors, including political considerations:</a:t>
            </a:r>
          </a:p>
          <a:p>
            <a:pPr lvl="1" eaLnBrk="1" hangingPunct="1"/>
            <a:r>
              <a:rPr lang="en-US" smtClean="0"/>
              <a:t>the Iraq War and its aftermath</a:t>
            </a:r>
          </a:p>
          <a:p>
            <a:pPr lvl="1" eaLnBrk="1" hangingPunct="1"/>
            <a:r>
              <a:rPr lang="en-US" smtClean="0"/>
              <a:t>tensions between the West and Iran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Copyright © </a:t>
            </a:r>
            <a:r>
              <a:rPr lang="en-US" dirty="0" smtClean="0"/>
              <a:t>2012 </a:t>
            </a:r>
            <a:r>
              <a:rPr lang="en-US" dirty="0"/>
              <a:t>by McGraw-Hill Ryerson Limited.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4200997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4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34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34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3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4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2080</TotalTime>
  <Words>1737</Words>
  <Application>Microsoft Macintosh PowerPoint</Application>
  <PresentationFormat>On-screen Show (4:3)</PresentationFormat>
  <Paragraphs>282</Paragraphs>
  <Slides>29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31" baseType="lpstr">
      <vt:lpstr>Flow</vt:lpstr>
      <vt:lpstr>1_Flow</vt:lpstr>
      <vt:lpstr> </vt:lpstr>
      <vt:lpstr>Understanding Economics  6th edition by Mark Lovewell</vt:lpstr>
      <vt:lpstr>Learning Objectives</vt:lpstr>
      <vt:lpstr>Market Structures</vt:lpstr>
      <vt:lpstr>Perfect Competition</vt:lpstr>
      <vt:lpstr>Perfect Competition</vt:lpstr>
      <vt:lpstr>Monopoly</vt:lpstr>
      <vt:lpstr>Monopoly</vt:lpstr>
      <vt:lpstr>Monopoly</vt:lpstr>
      <vt:lpstr>Oligopoly</vt:lpstr>
      <vt:lpstr>Oligopoly</vt:lpstr>
      <vt:lpstr>How do oligopolists cooperate?</vt:lpstr>
      <vt:lpstr>Oligopolies “cheat”</vt:lpstr>
      <vt:lpstr>Monopolistic Competition</vt:lpstr>
      <vt:lpstr>Monopolistic Competitor</vt:lpstr>
      <vt:lpstr>Monopolistic Competitor</vt:lpstr>
      <vt:lpstr>Entry Barriers</vt:lpstr>
      <vt:lpstr>Market Power</vt:lpstr>
      <vt:lpstr>Attributes of Market Structures Figure 5.1, Page 119</vt:lpstr>
      <vt:lpstr>Anti-Combines Legislation (a)</vt:lpstr>
      <vt:lpstr>Anti-Combines Legislation (b)</vt:lpstr>
      <vt:lpstr>Anti-Combines Legislation (c)</vt:lpstr>
      <vt:lpstr>Nonprice Competition</vt:lpstr>
      <vt:lpstr>Industrial Concentration</vt:lpstr>
      <vt:lpstr>Concentration Ratios</vt:lpstr>
      <vt:lpstr>Concentration Ratios in Selected Canadian Industries (1988)  Figure 6.13, Page 166</vt:lpstr>
      <vt:lpstr>Pumping up Price (OLC) The Role of OPEC</vt:lpstr>
      <vt:lpstr>Pumping up Price (OLC) OPEC in the 1980s</vt:lpstr>
      <vt:lpstr>Pumping up Price (OLC) OPEC in the 1990s and 2000s</vt:lpstr>
    </vt:vector>
  </TitlesOfParts>
  <Company>Ryerson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Understanding Economics  4th edition by Mark Lovewell, Khoa Nguyen and Brennan Thompson</dc:title>
  <dc:creator>Mark Lovewell</dc:creator>
  <cp:lastModifiedBy>Microsoft Office User</cp:lastModifiedBy>
  <cp:revision>65</cp:revision>
  <dcterms:created xsi:type="dcterms:W3CDTF">2007-01-07T22:52:37Z</dcterms:created>
  <dcterms:modified xsi:type="dcterms:W3CDTF">2012-12-11T17:08:28Z</dcterms:modified>
</cp:coreProperties>
</file>