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8" d="100"/>
          <a:sy n="108" d="100"/>
        </p:scale>
        <p:origin x="-2280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28166" y="1295400"/>
            <a:ext cx="6487668" cy="3152887"/>
          </a:xfrm>
          <a:prstGeom prst="rect">
            <a:avLst/>
          </a:prstGeo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</a:pPr>
            <a:endParaRPr sz="3200" kern="120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2921" y="1523999"/>
            <a:ext cx="6498158" cy="1724867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4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2921" y="3299012"/>
            <a:ext cx="6498159" cy="91664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13-09-27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13-09-27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3538" y="3352801"/>
            <a:ext cx="8416925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3538" y="4771029"/>
            <a:ext cx="8416925" cy="972671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13-09-27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/>
          </p:nvPr>
        </p:nvSpPr>
        <p:spPr>
          <a:xfrm>
            <a:off x="370980" y="363538"/>
            <a:ext cx="8402040" cy="2836862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2403144"/>
            <a:ext cx="8056563" cy="1362075"/>
          </a:xfrm>
        </p:spPr>
        <p:txBody>
          <a:bodyPr anchor="b" anchorCtr="0"/>
          <a:lstStyle>
            <a:lvl1pPr algn="ctr">
              <a:defRPr sz="4600" b="0" cap="none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3736005"/>
            <a:ext cx="8056563" cy="1500187"/>
          </a:xfrm>
        </p:spPr>
        <p:txBody>
          <a:bodyPr anchor="t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13-09-27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9275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071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13-09-27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4" y="107576"/>
            <a:ext cx="8042276" cy="1336956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4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9274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1070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1070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13-09-27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13-09-27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13-09-27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611872"/>
            <a:ext cx="3840480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824" y="368300"/>
            <a:ext cx="3840480" cy="5575300"/>
          </a:xfrm>
        </p:spPr>
        <p:txBody>
          <a:bodyPr>
            <a:normAutofit/>
          </a:bodyPr>
          <a:lstStyle>
            <a:lvl1pPr>
              <a:spcBef>
                <a:spcPts val="2000"/>
              </a:spcBef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9" y="1787856"/>
            <a:ext cx="3840480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13-09-27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8" y="611872"/>
            <a:ext cx="4079545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8" y="1787856"/>
            <a:ext cx="4079545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13-09-27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5090617" y="359392"/>
            <a:ext cx="3657600" cy="5318077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13-09-27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9792" y="368301"/>
            <a:ext cx="1524000" cy="5575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49274" y="368301"/>
            <a:ext cx="6689726" cy="557530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13-09-27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1600201"/>
            <a:ext cx="8042276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01F9CA3-105E-4857-9057-6DB6197DA786}" type="datetimeFigureOut">
              <a:rPr lang="en-US" smtClean="0"/>
              <a:t>13-09-27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458" y="6275668"/>
            <a:ext cx="48409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6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9250" indent="-349250" algn="l" defTabSz="914400" rtl="0" eaLnBrk="1" latinLnBrk="0" hangingPunct="1">
        <a:spcBef>
          <a:spcPts val="2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22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96837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263650" indent="-295275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54622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828800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1177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398713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6892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Indigenous Children and Health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57096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do we measure health status?</a:t>
            </a:r>
          </a:p>
          <a:p>
            <a:r>
              <a:rPr lang="en-US" dirty="0" smtClean="0"/>
              <a:t>Infant Mortality Rate (IMR)</a:t>
            </a:r>
          </a:p>
          <a:p>
            <a:r>
              <a:rPr lang="en-US" dirty="0" smtClean="0"/>
              <a:t>Going to Focus on Access to:</a:t>
            </a:r>
          </a:p>
          <a:p>
            <a:pPr lvl="1"/>
            <a:r>
              <a:rPr lang="en-US" dirty="0" smtClean="0"/>
              <a:t>Health Care </a:t>
            </a:r>
          </a:p>
          <a:p>
            <a:pPr lvl="1"/>
            <a:r>
              <a:rPr lang="en-US" dirty="0" smtClean="0"/>
              <a:t>Education</a:t>
            </a:r>
          </a:p>
          <a:p>
            <a:pPr lvl="1"/>
            <a:r>
              <a:rPr lang="en-US" dirty="0" smtClean="0"/>
              <a:t>Housing</a:t>
            </a:r>
          </a:p>
          <a:p>
            <a:pPr lvl="1"/>
            <a:r>
              <a:rPr lang="en-US" dirty="0" smtClean="0"/>
              <a:t>Child Welfare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9738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Birth Rate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First Nations have the highest birth rates in Canada at 23.4/1000 live births</a:t>
            </a:r>
          </a:p>
          <a:p>
            <a:r>
              <a:rPr lang="en-US" dirty="0" smtClean="0"/>
              <a:t>The birth rate for Canada as whole is 10.7/1000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18116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Funding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43716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Jurisdiction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British North American Act, 1867</a:t>
            </a:r>
          </a:p>
          <a:p>
            <a:r>
              <a:rPr lang="en-US" dirty="0" smtClean="0"/>
              <a:t>Federal Jurisdiction</a:t>
            </a:r>
          </a:p>
          <a:p>
            <a:pPr lvl="1"/>
            <a:r>
              <a:rPr lang="en-US" dirty="0" smtClean="0"/>
              <a:t>Section 91 (24) “Indians and lands reserved for Indians”</a:t>
            </a:r>
          </a:p>
          <a:p>
            <a:pPr lvl="1"/>
            <a:r>
              <a:rPr lang="en-US" dirty="0" smtClean="0"/>
              <a:t>Marriage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8582828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Provincial </a:t>
            </a:r>
            <a:r>
              <a:rPr lang="en-US" dirty="0" smtClean="0"/>
              <a:t>Jurisdiction</a:t>
            </a:r>
          </a:p>
          <a:p>
            <a:pPr lvl="1"/>
            <a:r>
              <a:rPr lang="en-US" dirty="0" smtClean="0"/>
              <a:t>healthcare</a:t>
            </a:r>
            <a:r>
              <a:rPr lang="en-US" dirty="0"/>
              <a:t>, infrastructure, natural resources, education, welfare, property and civil rights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0969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Poverty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Over 50% of First Nations children live in poverty</a:t>
            </a:r>
          </a:p>
          <a:p>
            <a:r>
              <a:rPr lang="en-US" dirty="0" smtClean="0"/>
              <a:t>Clear connection between low income and preventable or easily treatable diseases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86782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Diseases of Poverty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Is a term used to collectively describe diseases, disabilities, and health conditions that are more prevalent in low income populations.</a:t>
            </a:r>
          </a:p>
          <a:p>
            <a:r>
              <a:rPr lang="en-US" dirty="0" smtClean="0"/>
              <a:t>In other words these issues have solutions.</a:t>
            </a:r>
          </a:p>
          <a:p>
            <a:pPr marL="0" indent="0">
              <a:buNone/>
            </a:pPr>
            <a:r>
              <a:rPr lang="en-US" dirty="0" smtClean="0"/>
              <a:t>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40946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Health Care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History</a:t>
            </a:r>
          </a:p>
          <a:p>
            <a:pPr lvl="1"/>
            <a:r>
              <a:rPr lang="en-US" dirty="0" smtClean="0"/>
              <a:t>Treaties</a:t>
            </a:r>
          </a:p>
          <a:p>
            <a:pPr lvl="1"/>
            <a:r>
              <a:rPr lang="en-US" dirty="0" smtClean="0"/>
              <a:t>Medicine Chest</a:t>
            </a:r>
            <a:endParaRPr lang="en-US" dirty="0"/>
          </a:p>
          <a:p>
            <a:pPr lvl="1"/>
            <a:r>
              <a:rPr lang="en-US" dirty="0" smtClean="0"/>
              <a:t>Medical Care Act, 1966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05037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Jordan’s Principle (JP)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Jordan River Anderson (1999-2005)</a:t>
            </a:r>
          </a:p>
          <a:p>
            <a:r>
              <a:rPr lang="en-US" dirty="0" smtClean="0"/>
              <a:t>JP passed by House of Commons, 12 December 2007</a:t>
            </a:r>
          </a:p>
          <a:p>
            <a:r>
              <a:rPr lang="en-US" dirty="0" smtClean="0"/>
              <a:t>JP needs to be ratified by provinces</a:t>
            </a:r>
          </a:p>
          <a:p>
            <a:r>
              <a:rPr lang="en-US" dirty="0" err="1" smtClean="0"/>
              <a:t>Maurina</a:t>
            </a:r>
            <a:r>
              <a:rPr lang="en-US" dirty="0" smtClean="0"/>
              <a:t> Beadle and </a:t>
            </a:r>
            <a:r>
              <a:rPr lang="en-US" dirty="0" err="1" smtClean="0"/>
              <a:t>Pictou</a:t>
            </a:r>
            <a:r>
              <a:rPr lang="en-US" dirty="0" smtClean="0"/>
              <a:t> Landing First Nation (2011)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70532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Education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History	</a:t>
            </a:r>
          </a:p>
          <a:p>
            <a:r>
              <a:rPr lang="en-US" dirty="0" smtClean="0"/>
              <a:t>Indian Act vs. Public Schools Act and Education Administration Act</a:t>
            </a:r>
          </a:p>
          <a:p>
            <a:r>
              <a:rPr lang="en-US" dirty="0" smtClean="0"/>
              <a:t>Funding</a:t>
            </a:r>
          </a:p>
          <a:p>
            <a:r>
              <a:rPr lang="en-US" dirty="0" err="1" smtClean="0"/>
              <a:t>Shannen’s</a:t>
            </a:r>
            <a:r>
              <a:rPr lang="en-US" dirty="0" smtClean="0"/>
              <a:t> Dream (</a:t>
            </a:r>
            <a:r>
              <a:rPr lang="en-US" dirty="0" err="1" smtClean="0"/>
              <a:t>Shannen</a:t>
            </a:r>
            <a:r>
              <a:rPr lang="en-US" dirty="0" smtClean="0"/>
              <a:t> </a:t>
            </a:r>
            <a:r>
              <a:rPr lang="en-US" dirty="0" err="1" smtClean="0"/>
              <a:t>Koostachin</a:t>
            </a:r>
            <a:r>
              <a:rPr lang="en-US" dirty="0" smtClean="0"/>
              <a:t>)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29181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Housing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Myth of Free Housing</a:t>
            </a:r>
          </a:p>
          <a:p>
            <a:pPr lvl="1"/>
            <a:r>
              <a:rPr lang="en-US" dirty="0" smtClean="0"/>
              <a:t>Market-based housing</a:t>
            </a:r>
          </a:p>
          <a:p>
            <a:pPr lvl="2"/>
            <a:r>
              <a:rPr lang="en-US" dirty="0" smtClean="0"/>
              <a:t>Reserve land is held in common</a:t>
            </a:r>
          </a:p>
          <a:p>
            <a:pPr lvl="1"/>
            <a:r>
              <a:rPr lang="en-US" dirty="0" smtClean="0"/>
              <a:t>Social housing</a:t>
            </a:r>
          </a:p>
          <a:p>
            <a:r>
              <a:rPr lang="en-US" dirty="0" smtClean="0"/>
              <a:t>Current State</a:t>
            </a:r>
          </a:p>
          <a:p>
            <a:r>
              <a:rPr lang="en-US" dirty="0" smtClean="0"/>
              <a:t>Health and Social Challenges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6015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Child Welfare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History</a:t>
            </a:r>
          </a:p>
          <a:p>
            <a:r>
              <a:rPr lang="en-US" dirty="0" smtClean="0"/>
              <a:t>Funding</a:t>
            </a:r>
          </a:p>
          <a:p>
            <a:pPr lvl="1"/>
            <a:r>
              <a:rPr lang="en-US" dirty="0" smtClean="0"/>
              <a:t>Directive 20</a:t>
            </a:r>
            <a:r>
              <a:rPr lang="en-US" smtClean="0"/>
              <a:t>-1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006612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eez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Breeze">
      <a:majorFont>
        <a:latin typeface="News Gothic MT"/>
        <a:ea typeface=""/>
        <a:cs typeface=""/>
        <a:font script="Jpan" typeface="ＭＳ Ｐゴシック"/>
      </a:majorFont>
      <a:minorFont>
        <a:latin typeface="News Gothic MT"/>
        <a:ea typeface=""/>
        <a:cs typeface=""/>
        <a:font script="Jpan" typeface="ＭＳ Ｐゴシック"/>
      </a:minorFont>
    </a:fontScheme>
    <a:fmtScheme name="Breeze">
      <a:fillStyleLst>
        <a:solidFill>
          <a:schemeClr val="phClr"/>
        </a:solidFill>
        <a:gradFill rotWithShape="1">
          <a:gsLst>
            <a:gs pos="31000">
              <a:schemeClr val="phClr">
                <a:tint val="100000"/>
                <a:shade val="100000"/>
                <a:satMod val="120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100000"/>
                <a:satMod val="120000"/>
              </a:schemeClr>
            </a:gs>
            <a:gs pos="69000">
              <a:schemeClr val="phClr">
                <a:tint val="80000"/>
                <a:shade val="100000"/>
                <a:satMod val="150000"/>
              </a:schemeClr>
            </a:gs>
            <a:gs pos="100000">
              <a:schemeClr val="phClr">
                <a:tint val="50000"/>
                <a:shade val="100000"/>
                <a:satMod val="15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dbl" algn="ctr">
          <a:solidFill>
            <a:schemeClr val="phClr"/>
          </a:solidFill>
          <a:prstDash val="solid"/>
        </a:ln>
        <a:ln w="31750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sx="101000" sy="101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127000" dist="25400" dir="13500000">
              <a:srgbClr val="C0C0C0">
                <a:alpha val="75000"/>
              </a:srgbClr>
            </a:innerShdw>
            <a:outerShdw blurRad="88900" dist="25400" dir="5400000" sx="102000" sy="102000" algn="ctr" rotWithShape="0">
              <a:srgbClr val="C0C0C0">
                <a:alpha val="40000"/>
              </a:srgbClr>
            </a:outerShdw>
          </a:effectLst>
          <a:scene3d>
            <a:camera prst="perspectiveLeft" fov="300000"/>
            <a:lightRig rig="soft" dir="l">
              <a:rot lat="0" lon="0" rev="4200000"/>
            </a:lightRig>
          </a:scene3d>
          <a:sp3d extrusionH="38100" prstMaterial="powder">
            <a:bevelT w="50800" h="88900" prst="convex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0000"/>
                <a:satMod val="400000"/>
              </a:schemeClr>
              <a:schemeClr val="phClr">
                <a:tint val="10000"/>
                <a:satMod val="20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Breeze.thmx</Template>
  <TotalTime>34</TotalTime>
  <Words>241</Words>
  <Application>Microsoft Macintosh PowerPoint</Application>
  <PresentationFormat>On-screen Show (4:3)</PresentationFormat>
  <Paragraphs>53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Breeze</vt:lpstr>
      <vt:lpstr>Indigenous Children and Health</vt:lpstr>
      <vt:lpstr>Introduction </vt:lpstr>
      <vt:lpstr>Birth Rate</vt:lpstr>
      <vt:lpstr>Funding</vt:lpstr>
      <vt:lpstr>Jurisdiction </vt:lpstr>
      <vt:lpstr>PowerPoint Presentation</vt:lpstr>
      <vt:lpstr>Poverty </vt:lpstr>
      <vt:lpstr>Diseases of Poverty </vt:lpstr>
      <vt:lpstr>Health Care </vt:lpstr>
      <vt:lpstr>Jordan’s Principle (JP) </vt:lpstr>
      <vt:lpstr>Education</vt:lpstr>
      <vt:lpstr>Housing</vt:lpstr>
      <vt:lpstr>Child Welfare</vt:lpstr>
    </vt:vector>
  </TitlesOfParts>
  <Company>Lakehead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Indigenous Children and Health</dc:title>
  <dc:creator>Kristin Burnett</dc:creator>
  <cp:lastModifiedBy>Kristin Burnett</cp:lastModifiedBy>
  <cp:revision>5</cp:revision>
  <dcterms:created xsi:type="dcterms:W3CDTF">2013-09-27T18:18:23Z</dcterms:created>
  <dcterms:modified xsi:type="dcterms:W3CDTF">2013-09-27T18:52:42Z</dcterms:modified>
</cp:coreProperties>
</file>