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</p:sldMasterIdLst>
  <p:notesMasterIdLst>
    <p:notesMasterId r:id="rId37"/>
  </p:notesMasterIdLst>
  <p:handoutMasterIdLst>
    <p:handoutMasterId r:id="rId38"/>
  </p:handoutMasterIdLst>
  <p:sldIdLst>
    <p:sldId id="328" r:id="rId2"/>
    <p:sldId id="367" r:id="rId3"/>
    <p:sldId id="368" r:id="rId4"/>
    <p:sldId id="329" r:id="rId5"/>
    <p:sldId id="327" r:id="rId6"/>
    <p:sldId id="336" r:id="rId7"/>
    <p:sldId id="335" r:id="rId8"/>
    <p:sldId id="332" r:id="rId9"/>
    <p:sldId id="331" r:id="rId10"/>
    <p:sldId id="359" r:id="rId11"/>
    <p:sldId id="333" r:id="rId12"/>
    <p:sldId id="357" r:id="rId13"/>
    <p:sldId id="334" r:id="rId14"/>
    <p:sldId id="338" r:id="rId15"/>
    <p:sldId id="339" r:id="rId16"/>
    <p:sldId id="340" r:id="rId17"/>
    <p:sldId id="341" r:id="rId18"/>
    <p:sldId id="342" r:id="rId19"/>
    <p:sldId id="343" r:id="rId20"/>
    <p:sldId id="344" r:id="rId21"/>
    <p:sldId id="365" r:id="rId22"/>
    <p:sldId id="369" r:id="rId23"/>
    <p:sldId id="364" r:id="rId24"/>
    <p:sldId id="360" r:id="rId25"/>
    <p:sldId id="348" r:id="rId26"/>
    <p:sldId id="349" r:id="rId27"/>
    <p:sldId id="350" r:id="rId28"/>
    <p:sldId id="351" r:id="rId29"/>
    <p:sldId id="352" r:id="rId30"/>
    <p:sldId id="353" r:id="rId31"/>
    <p:sldId id="354" r:id="rId32"/>
    <p:sldId id="355" r:id="rId33"/>
    <p:sldId id="366" r:id="rId34"/>
    <p:sldId id="356" r:id="rId35"/>
    <p:sldId id="358" r:id="rId36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8C56E"/>
    <a:srgbClr val="99CC99"/>
    <a:srgbClr val="AEDAC2"/>
    <a:srgbClr val="0066FF"/>
    <a:srgbClr val="3366FF"/>
    <a:srgbClr val="FFCC00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6" autoAdjust="0"/>
    <p:restoredTop sz="87097" autoAdjust="0"/>
  </p:normalViewPr>
  <p:slideViewPr>
    <p:cSldViewPr snapToGrid="0">
      <p:cViewPr>
        <p:scale>
          <a:sx n="60" d="100"/>
          <a:sy n="60" d="100"/>
        </p:scale>
        <p:origin x="-1638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-3606" y="-108"/>
      </p:cViewPr>
      <p:guideLst>
        <p:guide orient="horz" pos="3024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pPr>
              <a:defRPr/>
            </a:pPr>
            <a:fld id="{FEEC0141-FD49-4F13-A1BF-2BE0CA43846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4839781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7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997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587" y="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997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520" y="4560570"/>
            <a:ext cx="5852160" cy="432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Cliquez pour modifier les styles du texte du masque</a:t>
            </a:r>
          </a:p>
          <a:p>
            <a:pPr lvl="1"/>
            <a:r>
              <a:rPr lang="en-CA" noProof="0" smtClean="0"/>
              <a:t>Deuxième niveau</a:t>
            </a:r>
          </a:p>
          <a:p>
            <a:pPr lvl="2"/>
            <a:r>
              <a:rPr lang="en-CA" noProof="0" smtClean="0"/>
              <a:t>Troisième niveau</a:t>
            </a:r>
          </a:p>
          <a:p>
            <a:pPr lvl="3"/>
            <a:r>
              <a:rPr lang="en-CA" noProof="0" smtClean="0"/>
              <a:t>Quatrième niveau</a:t>
            </a:r>
          </a:p>
          <a:p>
            <a:pPr lvl="4"/>
            <a:r>
              <a:rPr lang="en-CA" noProof="0" smtClean="0"/>
              <a:t>Cinquième niveau</a:t>
            </a:r>
          </a:p>
        </p:txBody>
      </p:sp>
      <p:sp>
        <p:nvSpPr>
          <p:cNvPr id="4997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587" y="9119474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E3BB9877-1CA2-4028-965E-95C6E7D36958}" type="slidenum">
              <a:rPr lang="en-CA"/>
              <a:pPr>
                <a:defRPr/>
              </a:pPr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71278496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20% du poids avec une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imc</a:t>
            </a:r>
            <a:r>
              <a:rPr lang="fr-CA" baseline="0" dirty="0" smtClean="0"/>
              <a:t> normale</a:t>
            </a:r>
          </a:p>
          <a:p>
            <a:endParaRPr lang="fr-CA" baseline="0" dirty="0" smtClean="0"/>
          </a:p>
          <a:p>
            <a:r>
              <a:rPr lang="fr-CA" baseline="0" dirty="0" err="1" smtClean="0"/>
              <a:t>Tete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colone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vertebrale</a:t>
            </a:r>
            <a:r>
              <a:rPr lang="fr-CA" baseline="0" dirty="0" smtClean="0"/>
              <a:t>, cage thoracique : axial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1</a:t>
            </a:fld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303750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2500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2500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2500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2500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1CD61A0F-1ECC-43BA-94AE-E3608B9A5870}" type="slidenum">
              <a:rPr lang="en-US" altLang="fr-FR" sz="1300"/>
              <a:pPr/>
              <a:t>2</a:t>
            </a:fld>
            <a:endParaRPr lang="en-US" altLang="fr-FR" sz="130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FR" altLang="fr-FR" dirty="0" err="1" smtClean="0">
                <a:solidFill>
                  <a:srgbClr val="000000"/>
                </a:solidFill>
              </a:rPr>
              <a:t>Protuberance</a:t>
            </a:r>
            <a:r>
              <a:rPr lang="fr-FR" altLang="fr-FR" dirty="0" smtClean="0">
                <a:solidFill>
                  <a:srgbClr val="000000"/>
                </a:solidFill>
              </a:rPr>
              <a:t>: </a:t>
            </a:r>
            <a:r>
              <a:rPr lang="fr-FR" altLang="fr-FR" dirty="0" err="1" smtClean="0">
                <a:solidFill>
                  <a:srgbClr val="000000"/>
                </a:solidFill>
              </a:rPr>
              <a:t>emerge</a:t>
            </a:r>
            <a:r>
              <a:rPr lang="fr-FR" altLang="fr-FR" baseline="0" dirty="0" smtClean="0">
                <a:solidFill>
                  <a:srgbClr val="000000"/>
                </a:solidFill>
              </a:rPr>
              <a:t> et servent de lieu d’attache pour les muscles et ligaments</a:t>
            </a:r>
            <a:endParaRPr lang="fr-FR" altLang="fr-FR" dirty="0" smtClean="0">
              <a:solidFill>
                <a:srgbClr val="000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12805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2500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2500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2500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2500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539C5A56-2F56-407D-A92B-0E9FF2CD41DF}" type="slidenum">
              <a:rPr lang="en-US" altLang="fr-FR" sz="1300"/>
              <a:pPr/>
              <a:t>3</a:t>
            </a:fld>
            <a:endParaRPr lang="en-US" altLang="fr-FR" sz="130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FR" altLang="fr-FR" dirty="0" smtClean="0">
                <a:solidFill>
                  <a:srgbClr val="000000"/>
                </a:solidFill>
              </a:rPr>
              <a:t>Surface articulaire: surface</a:t>
            </a:r>
            <a:r>
              <a:rPr lang="fr-FR" altLang="fr-FR" baseline="0" dirty="0" smtClean="0">
                <a:solidFill>
                  <a:srgbClr val="000000"/>
                </a:solidFill>
              </a:rPr>
              <a:t> lisse recouvert habituellement de cartilage articulaire</a:t>
            </a:r>
          </a:p>
          <a:p>
            <a:pPr eaLnBrk="1" hangingPunct="1"/>
            <a:r>
              <a:rPr lang="fr-FR" altLang="fr-FR" baseline="0" dirty="0" smtClean="0">
                <a:solidFill>
                  <a:srgbClr val="000000"/>
                </a:solidFill>
              </a:rPr>
              <a:t>Condyle: </a:t>
            </a:r>
            <a:r>
              <a:rPr lang="fr-FR" altLang="fr-FR" baseline="0" dirty="0" err="1" smtClean="0">
                <a:solidFill>
                  <a:srgbClr val="000000"/>
                </a:solidFill>
              </a:rPr>
              <a:t>protuberance</a:t>
            </a:r>
            <a:r>
              <a:rPr lang="fr-FR" altLang="fr-FR" baseline="0" dirty="0" smtClean="0">
                <a:solidFill>
                  <a:srgbClr val="000000"/>
                </a:solidFill>
              </a:rPr>
              <a:t> articulaire arrondi (jointure)</a:t>
            </a:r>
          </a:p>
          <a:p>
            <a:pPr eaLnBrk="1" hangingPunct="1"/>
            <a:endParaRPr lang="fr-FR" altLang="fr-FR" baseline="0" dirty="0" smtClean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baseline="0" dirty="0" err="1" smtClean="0">
                <a:solidFill>
                  <a:srgbClr val="000000"/>
                </a:solidFill>
              </a:rPr>
              <a:t>Sillion</a:t>
            </a:r>
            <a:r>
              <a:rPr lang="fr-FR" altLang="fr-FR" baseline="0" dirty="0" smtClean="0">
                <a:solidFill>
                  <a:srgbClr val="000000"/>
                </a:solidFill>
              </a:rPr>
              <a:t> permettent d’</a:t>
            </a:r>
            <a:r>
              <a:rPr lang="fr-FR" altLang="fr-FR" baseline="0" dirty="0" err="1" smtClean="0">
                <a:solidFill>
                  <a:srgbClr val="000000"/>
                </a:solidFill>
              </a:rPr>
              <a:t>assoire</a:t>
            </a:r>
            <a:r>
              <a:rPr lang="fr-FR" altLang="fr-FR" baseline="0" dirty="0" smtClean="0">
                <a:solidFill>
                  <a:srgbClr val="000000"/>
                </a:solidFill>
              </a:rPr>
              <a:t> le vaisseaux sanguin et les nerfs</a:t>
            </a:r>
          </a:p>
          <a:p>
            <a:pPr eaLnBrk="1" hangingPunct="1"/>
            <a:r>
              <a:rPr lang="fr-FR" altLang="fr-FR" baseline="0" dirty="0" smtClean="0">
                <a:solidFill>
                  <a:srgbClr val="000000"/>
                </a:solidFill>
              </a:rPr>
              <a:t>Foramen: trou pour laisser passer les vaisseaux sanguins et les nerfs</a:t>
            </a:r>
          </a:p>
          <a:p>
            <a:pPr eaLnBrk="1" hangingPunct="1"/>
            <a:r>
              <a:rPr lang="fr-FR" altLang="fr-FR" baseline="0" dirty="0" err="1" smtClean="0">
                <a:solidFill>
                  <a:srgbClr val="000000"/>
                </a:solidFill>
              </a:rPr>
              <a:t>Meat</a:t>
            </a:r>
            <a:r>
              <a:rPr lang="fr-FR" altLang="fr-FR" baseline="0" dirty="0" smtClean="0">
                <a:solidFill>
                  <a:srgbClr val="000000"/>
                </a:solidFill>
              </a:rPr>
              <a:t> : canal </a:t>
            </a:r>
          </a:p>
          <a:p>
            <a:pPr eaLnBrk="1" hangingPunct="1"/>
            <a:r>
              <a:rPr lang="fr-FR" altLang="fr-FR" baseline="0" dirty="0" smtClean="0">
                <a:solidFill>
                  <a:srgbClr val="000000"/>
                </a:solidFill>
              </a:rPr>
              <a:t>Fosse ou fossette: </a:t>
            </a:r>
            <a:r>
              <a:rPr lang="fr-FR" altLang="fr-FR" baseline="0" dirty="0" err="1" smtClean="0">
                <a:solidFill>
                  <a:srgbClr val="000000"/>
                </a:solidFill>
              </a:rPr>
              <a:t>depression</a:t>
            </a:r>
            <a:r>
              <a:rPr lang="fr-FR" altLang="fr-FR" baseline="0" dirty="0" smtClean="0">
                <a:solidFill>
                  <a:srgbClr val="000000"/>
                </a:solidFill>
              </a:rPr>
              <a:t> (souvent </a:t>
            </a:r>
            <a:r>
              <a:rPr lang="fr-FR" altLang="fr-FR" baseline="0" dirty="0" err="1" smtClean="0">
                <a:solidFill>
                  <a:srgbClr val="000000"/>
                </a:solidFill>
              </a:rPr>
              <a:t>acev</a:t>
            </a:r>
            <a:r>
              <a:rPr lang="fr-FR" altLang="fr-FR" baseline="0" dirty="0" smtClean="0">
                <a:solidFill>
                  <a:srgbClr val="000000"/>
                </a:solidFill>
              </a:rPr>
              <a:t> condyle)</a:t>
            </a:r>
            <a:endParaRPr lang="fr-FR" altLang="fr-FR" dirty="0" smtClean="0">
              <a:solidFill>
                <a:srgbClr val="000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120048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192707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7483496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fr-FR" dirty="0" smtClean="0"/>
              <a:t>Os frontal (</a:t>
            </a:r>
            <a:r>
              <a:rPr lang="fr-FR" dirty="0" err="1" smtClean="0"/>
              <a:t>protuberance</a:t>
            </a:r>
            <a:r>
              <a:rPr lang="fr-FR" dirty="0" smtClean="0"/>
              <a:t> en avant = </a:t>
            </a:r>
            <a:r>
              <a:rPr lang="fr-FR" dirty="0" err="1" smtClean="0"/>
              <a:t>ecaille</a:t>
            </a:r>
            <a:r>
              <a:rPr lang="fr-FR" dirty="0" smtClean="0"/>
              <a:t>)</a:t>
            </a:r>
          </a:p>
          <a:p>
            <a:pPr marL="0" indent="0">
              <a:buNone/>
            </a:pPr>
            <a:r>
              <a:rPr lang="fr-FR" dirty="0" smtClean="0"/>
              <a:t>Fosse</a:t>
            </a:r>
            <a:r>
              <a:rPr lang="fr-FR" baseline="0" dirty="0" smtClean="0"/>
              <a:t> antérieur </a:t>
            </a:r>
          </a:p>
          <a:p>
            <a:pPr marL="0" indent="0">
              <a:buNone/>
            </a:pPr>
            <a:r>
              <a:rPr lang="fr-FR" baseline="0" dirty="0" smtClean="0"/>
              <a:t>Os </a:t>
            </a:r>
            <a:r>
              <a:rPr lang="fr-FR" baseline="0" dirty="0" err="1" smtClean="0"/>
              <a:t>irregulier</a:t>
            </a:r>
            <a:r>
              <a:rPr lang="fr-FR" baseline="0" dirty="0" smtClean="0"/>
              <a:t> et unique qui s’articule (frontière o</a:t>
            </a:r>
            <a:r>
              <a:rPr lang="fr-CA" baseline="0" dirty="0" err="1" smtClean="0"/>
              <a:t>ù</a:t>
            </a:r>
            <a:r>
              <a:rPr lang="fr-CA" baseline="0" dirty="0" smtClean="0"/>
              <a:t> il se touche)</a:t>
            </a:r>
            <a:r>
              <a:rPr lang="fr-FR" baseline="0" dirty="0" smtClean="0"/>
              <a:t> avec les 2 os pariétaux</a:t>
            </a:r>
          </a:p>
          <a:p>
            <a:pPr marL="0" indent="0">
              <a:buNone/>
            </a:pPr>
            <a:r>
              <a:rPr lang="fr-FR" baseline="0" dirty="0" smtClean="0"/>
              <a:t>**articulation pas </a:t>
            </a:r>
            <a:r>
              <a:rPr lang="fr-FR" baseline="0" dirty="0" err="1" smtClean="0"/>
              <a:t>necessairement</a:t>
            </a:r>
            <a:r>
              <a:rPr lang="fr-FR" baseline="0" dirty="0" smtClean="0"/>
              <a:t> mobile</a:t>
            </a:r>
          </a:p>
          <a:p>
            <a:pPr marL="0" indent="0">
              <a:buNone/>
            </a:pPr>
            <a:endParaRPr lang="fr-FR" baseline="0" dirty="0" smtClean="0"/>
          </a:p>
          <a:p>
            <a:pPr marL="0" indent="0">
              <a:buNone/>
            </a:pPr>
            <a:r>
              <a:rPr lang="fr-FR" baseline="0" dirty="0" smtClean="0"/>
              <a:t>Os du visage:</a:t>
            </a:r>
          </a:p>
          <a:p>
            <a:pPr marL="0" indent="0">
              <a:buNone/>
            </a:pPr>
            <a:endParaRPr lang="fr-FR" baseline="0" dirty="0" smtClean="0"/>
          </a:p>
          <a:p>
            <a:pPr marL="0" indent="0">
              <a:buNone/>
            </a:pPr>
            <a:r>
              <a:rPr lang="fr-FR" baseline="0" dirty="0" smtClean="0"/>
              <a:t>Lacrymal : dépression qui contient un tube = sac lacrymal </a:t>
            </a:r>
          </a:p>
          <a:p>
            <a:pPr marL="0" indent="0">
              <a:buNone/>
            </a:pPr>
            <a:endParaRPr lang="fr-FR" baseline="0" dirty="0" smtClean="0"/>
          </a:p>
          <a:p>
            <a:pPr marL="0" indent="0">
              <a:buNone/>
            </a:pPr>
            <a:r>
              <a:rPr lang="fr-FR" baseline="0" dirty="0" smtClean="0"/>
              <a:t>Vomer: petite lame osseuse qui permet de fermer en partie la cloison nasale</a:t>
            </a:r>
          </a:p>
          <a:p>
            <a:pPr marL="0" indent="0">
              <a:buNone/>
            </a:pPr>
            <a:endParaRPr lang="fr-FR" baseline="0" dirty="0" smtClean="0"/>
          </a:p>
          <a:p>
            <a:pPr marL="0" indent="0">
              <a:buNone/>
            </a:pPr>
            <a:endParaRPr lang="fr-FR" baseline="0" dirty="0" smtClean="0"/>
          </a:p>
          <a:p>
            <a:pPr marL="0" indent="0">
              <a:buNone/>
            </a:pPr>
            <a:endParaRPr lang="fr-FR" baseline="0" dirty="0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4113282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2. Pariétale (droit</a:t>
            </a:r>
            <a:r>
              <a:rPr lang="fr-FR" baseline="0" dirty="0" smtClean="0"/>
              <a:t> et gauche) (</a:t>
            </a:r>
            <a:r>
              <a:rPr lang="fr-FR" baseline="0" dirty="0" err="1" smtClean="0"/>
              <a:t>superieurement</a:t>
            </a:r>
            <a:r>
              <a:rPr lang="fr-FR" baseline="0" dirty="0" smtClean="0"/>
              <a:t> et latéralement </a:t>
            </a:r>
            <a:r>
              <a:rPr lang="fr-FR" baseline="0" dirty="0" err="1" smtClean="0"/>
              <a:t>constitut</a:t>
            </a:r>
            <a:r>
              <a:rPr lang="fr-FR" baseline="0" dirty="0" smtClean="0"/>
              <a:t> la principale partie de la </a:t>
            </a:r>
            <a:r>
              <a:rPr lang="fr-FR" baseline="0" dirty="0" err="1" smtClean="0"/>
              <a:t>calvaria</a:t>
            </a:r>
            <a:r>
              <a:rPr lang="fr-FR" baseline="0" dirty="0" smtClean="0"/>
              <a:t>)</a:t>
            </a:r>
          </a:p>
          <a:p>
            <a:r>
              <a:rPr lang="fr-FR" baseline="0" dirty="0" smtClean="0"/>
              <a:t>3. Occipitale = unique, derrière de la </a:t>
            </a:r>
            <a:r>
              <a:rPr lang="fr-FR" baseline="0" dirty="0" err="1" smtClean="0"/>
              <a:t>t</a:t>
            </a:r>
            <a:r>
              <a:rPr lang="fr-CA" baseline="0" dirty="0" err="1" smtClean="0"/>
              <a:t>ête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protuberance</a:t>
            </a:r>
            <a:r>
              <a:rPr lang="fr-CA" baseline="0" dirty="0" smtClean="0"/>
              <a:t> occipitale (lieu d’attache des ligaments)</a:t>
            </a:r>
            <a:r>
              <a:rPr lang="fr-FR" baseline="0" dirty="0" smtClean="0"/>
              <a:t>, ligne </a:t>
            </a:r>
            <a:r>
              <a:rPr lang="fr-FR" baseline="0" dirty="0" err="1" smtClean="0"/>
              <a:t>nuccales</a:t>
            </a:r>
            <a:r>
              <a:rPr lang="fr-FR" baseline="0" dirty="0" smtClean="0"/>
              <a:t>, plancher </a:t>
            </a:r>
            <a:r>
              <a:rPr lang="fr-FR" baseline="0" dirty="0" err="1" smtClean="0"/>
              <a:t>postrieur</a:t>
            </a:r>
            <a:r>
              <a:rPr lang="fr-FR" baseline="0" dirty="0" smtClean="0"/>
              <a:t>, foramen magnum (moelle épinière passe a travers), 2 condyles qui reposent sur la 1</a:t>
            </a:r>
            <a:r>
              <a:rPr lang="fr-FR" baseline="30000" dirty="0" smtClean="0"/>
              <a:t>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vertebre</a:t>
            </a:r>
            <a:r>
              <a:rPr lang="fr-FR" baseline="0" dirty="0" smtClean="0"/>
              <a:t> et permettent de bouger la </a:t>
            </a:r>
            <a:r>
              <a:rPr lang="fr-FR" baseline="0" dirty="0" err="1" smtClean="0"/>
              <a:t>t</a:t>
            </a:r>
            <a:r>
              <a:rPr lang="fr-CA" baseline="0" dirty="0" err="1" smtClean="0"/>
              <a:t>ête</a:t>
            </a:r>
            <a:r>
              <a:rPr lang="fr-CA" baseline="0" dirty="0" smtClean="0"/>
              <a:t> </a:t>
            </a:r>
          </a:p>
          <a:p>
            <a:r>
              <a:rPr lang="fr-CA" baseline="0" dirty="0" smtClean="0"/>
              <a:t>4. Temporal : droite et gauche , partie latérale de la tête, fosse médiane, irrégulier,</a:t>
            </a:r>
          </a:p>
          <a:p>
            <a:r>
              <a:rPr lang="fr-CA" baseline="0" dirty="0" smtClean="0"/>
              <a:t>Divisé en 4 parties</a:t>
            </a:r>
          </a:p>
          <a:p>
            <a:endParaRPr lang="fr-CA" baseline="0" dirty="0" smtClean="0"/>
          </a:p>
          <a:p>
            <a:r>
              <a:rPr lang="fr-CA" baseline="0" dirty="0" smtClean="0"/>
              <a:t>Frontière de tout les os du crane : </a:t>
            </a:r>
            <a:r>
              <a:rPr lang="fr-CA" baseline="0" dirty="0" err="1" smtClean="0"/>
              <a:t>ptérion</a:t>
            </a:r>
            <a:endParaRPr lang="fr-CA" baseline="0" dirty="0" smtClean="0"/>
          </a:p>
          <a:p>
            <a:endParaRPr lang="fr-CA" baseline="0" dirty="0" smtClean="0"/>
          </a:p>
          <a:p>
            <a:r>
              <a:rPr lang="fr-CA" baseline="0" dirty="0" smtClean="0"/>
              <a:t>Suture des os : </a:t>
            </a:r>
          </a:p>
          <a:p>
            <a:pPr marL="628650" lvl="1" indent="-171450">
              <a:buFont typeface="Arial" charset="0"/>
              <a:buChar char="•"/>
            </a:pPr>
            <a:r>
              <a:rPr lang="fr-CA" baseline="0" dirty="0" smtClean="0"/>
              <a:t>Os frontale des 2 os pariétaux : coronal </a:t>
            </a:r>
          </a:p>
          <a:p>
            <a:pPr marL="628650" lvl="1" indent="-171450">
              <a:buFont typeface="Arial" charset="0"/>
              <a:buChar char="•"/>
            </a:pPr>
            <a:r>
              <a:rPr lang="fr-CA" baseline="0" dirty="0" smtClean="0"/>
              <a:t>Pariétal et temporal : squameuse</a:t>
            </a:r>
          </a:p>
          <a:p>
            <a:pPr marL="628650" lvl="1" indent="-171450">
              <a:buFont typeface="Arial" charset="0"/>
              <a:buChar char="•"/>
            </a:pPr>
            <a:r>
              <a:rPr lang="fr-CA" baseline="0" dirty="0" smtClean="0"/>
              <a:t>2 pariétal : sagittale</a:t>
            </a:r>
          </a:p>
          <a:p>
            <a:pPr marL="628650" lvl="1" indent="-171450">
              <a:buFont typeface="Arial" charset="0"/>
              <a:buChar char="•"/>
            </a:pPr>
            <a:r>
              <a:rPr lang="fr-CA" baseline="0" dirty="0" smtClean="0"/>
              <a:t>2 pariétaux et occipital : lambdoïde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1373903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9</a:t>
            </a:fld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4249670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Calvaria</a:t>
            </a:r>
            <a:r>
              <a:rPr lang="fr-FR" dirty="0" smtClean="0"/>
              <a:t>: partie </a:t>
            </a:r>
            <a:r>
              <a:rPr lang="fr-FR" dirty="0" err="1" smtClean="0"/>
              <a:t>superieure</a:t>
            </a:r>
            <a:endParaRPr lang="fr-FR" dirty="0" smtClean="0"/>
          </a:p>
          <a:p>
            <a:r>
              <a:rPr lang="fr-FR" dirty="0" smtClean="0"/>
              <a:t>Base</a:t>
            </a:r>
            <a:r>
              <a:rPr lang="fr-FR" baseline="0" dirty="0" smtClean="0"/>
              <a:t> : plancher </a:t>
            </a:r>
            <a:r>
              <a:rPr lang="fr-FR" baseline="0" dirty="0" err="1" smtClean="0"/>
              <a:t>infreieur</a:t>
            </a:r>
            <a:r>
              <a:rPr lang="fr-FR" baseline="0" dirty="0" smtClean="0"/>
              <a:t> (3 palier qui </a:t>
            </a:r>
            <a:r>
              <a:rPr lang="fr-FR" baseline="0" dirty="0" err="1" smtClean="0"/>
              <a:t>epouse</a:t>
            </a:r>
            <a:r>
              <a:rPr lang="fr-FR" baseline="0" dirty="0" smtClean="0"/>
              <a:t> la forme de l’</a:t>
            </a:r>
            <a:r>
              <a:rPr lang="fr-FR" baseline="0" dirty="0" err="1" smtClean="0"/>
              <a:t>encephale</a:t>
            </a:r>
            <a:r>
              <a:rPr lang="fr-FR" baseline="0" dirty="0" smtClean="0"/>
              <a:t> (reconnaître les fosse et les os qui les forment)</a:t>
            </a:r>
            <a:endParaRPr lang="fr-FR" dirty="0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2766731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 parties (</a:t>
            </a:r>
            <a:r>
              <a:rPr lang="en-US" dirty="0" err="1" smtClean="0"/>
              <a:t>reconnaitre</a:t>
            </a:r>
            <a:r>
              <a:rPr lang="en-US" baseline="0" dirty="0" smtClean="0"/>
              <a:t> les structures </a:t>
            </a:r>
            <a:r>
              <a:rPr lang="en-US" baseline="0" dirty="0" err="1" smtClean="0"/>
              <a:t>associées</a:t>
            </a:r>
            <a:r>
              <a:rPr lang="en-US" baseline="0" dirty="0" smtClean="0"/>
              <a:t>)</a:t>
            </a:r>
          </a:p>
          <a:p>
            <a:r>
              <a:rPr lang="en-US" baseline="0" dirty="0" err="1" smtClean="0"/>
              <a:t>Squameuse</a:t>
            </a:r>
            <a:r>
              <a:rPr lang="en-US" baseline="0" dirty="0" smtClean="0"/>
              <a:t> = </a:t>
            </a:r>
            <a:r>
              <a:rPr lang="en-US" baseline="0" dirty="0" err="1" smtClean="0"/>
              <a:t>ecaille</a:t>
            </a:r>
            <a:r>
              <a:rPr lang="en-US" baseline="0" dirty="0" smtClean="0"/>
              <a:t> : </a:t>
            </a:r>
            <a:r>
              <a:rPr lang="en-US" baseline="0" dirty="0" err="1" smtClean="0"/>
              <a:t>partie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l’os</a:t>
            </a:r>
            <a:r>
              <a:rPr lang="en-US" baseline="0" dirty="0" smtClean="0"/>
              <a:t> temporal </a:t>
            </a:r>
            <a:r>
              <a:rPr lang="en-US" baseline="0" dirty="0" err="1" smtClean="0"/>
              <a:t>extremement</a:t>
            </a:r>
            <a:r>
              <a:rPr lang="en-US" baseline="0" dirty="0" smtClean="0"/>
              <a:t> fine </a:t>
            </a:r>
          </a:p>
          <a:p>
            <a:r>
              <a:rPr lang="en-US" baseline="0" dirty="0" err="1" smtClean="0"/>
              <a:t>Processus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emergeant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processus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zigomatique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s’associe</a:t>
            </a:r>
            <a:r>
              <a:rPr lang="en-US" baseline="0" dirty="0" smtClean="0"/>
              <a:t> avec </a:t>
            </a:r>
            <a:r>
              <a:rPr lang="en-US" baseline="0" dirty="0" err="1" smtClean="0"/>
              <a:t>l’os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zigomatique</a:t>
            </a:r>
            <a:r>
              <a:rPr lang="en-US" baseline="0" dirty="0" smtClean="0"/>
              <a:t> (de la </a:t>
            </a:r>
            <a:r>
              <a:rPr lang="en-US" baseline="0" dirty="0" err="1" smtClean="0"/>
              <a:t>joue</a:t>
            </a:r>
            <a:r>
              <a:rPr lang="en-US" baseline="0" dirty="0" smtClean="0"/>
              <a:t>) avec depression </a:t>
            </a:r>
            <a:r>
              <a:rPr lang="en-US" baseline="0" dirty="0" err="1" smtClean="0"/>
              <a:t>juste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dessous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espace</a:t>
            </a:r>
            <a:r>
              <a:rPr lang="en-US" baseline="0" dirty="0" smtClean="0"/>
              <a:t> pour </a:t>
            </a:r>
            <a:r>
              <a:rPr lang="en-US" baseline="0" dirty="0" err="1" smtClean="0"/>
              <a:t>inserer</a:t>
            </a:r>
            <a:r>
              <a:rPr lang="en-US" baseline="0" dirty="0" smtClean="0"/>
              <a:t> un muscle qui tire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machoire</a:t>
            </a:r>
            <a:r>
              <a:rPr lang="en-US" baseline="0" dirty="0" smtClean="0"/>
              <a:t> (arcade </a:t>
            </a:r>
            <a:r>
              <a:rPr lang="en-US" baseline="0" dirty="0" err="1" smtClean="0"/>
              <a:t>zigomatique</a:t>
            </a:r>
            <a:r>
              <a:rPr lang="en-US" baseline="0" dirty="0" smtClean="0"/>
              <a:t>) (fosse </a:t>
            </a:r>
            <a:r>
              <a:rPr lang="en-US" baseline="0" dirty="0" err="1" smtClean="0"/>
              <a:t>mandibulaire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recouvert</a:t>
            </a:r>
            <a:r>
              <a:rPr lang="en-US" baseline="0" dirty="0" smtClean="0"/>
              <a:t> de cartilage </a:t>
            </a:r>
            <a:r>
              <a:rPr lang="en-US" baseline="0" dirty="0" err="1" smtClean="0"/>
              <a:t>hyalin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machoire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s’insere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la fosse)</a:t>
            </a:r>
          </a:p>
          <a:p>
            <a:r>
              <a:rPr lang="en-US" baseline="0" dirty="0" err="1" smtClean="0"/>
              <a:t>Tympanique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méat</a:t>
            </a:r>
            <a:r>
              <a:rPr lang="en-US" baseline="0" dirty="0" smtClean="0"/>
              <a:t> (canal)</a:t>
            </a:r>
            <a:r>
              <a:rPr lang="en-US" baseline="0" dirty="0" err="1" smtClean="0"/>
              <a:t>accoustique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externe</a:t>
            </a:r>
            <a:r>
              <a:rPr lang="en-US" baseline="0" dirty="0" smtClean="0"/>
              <a:t> = </a:t>
            </a:r>
            <a:r>
              <a:rPr lang="en-US" baseline="0" dirty="0" err="1" smtClean="0"/>
              <a:t>trou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l’oreille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partie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l’oreille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externe</a:t>
            </a:r>
            <a:r>
              <a:rPr lang="en-US" baseline="0" dirty="0" smtClean="0"/>
              <a:t>) et se </a:t>
            </a:r>
            <a:r>
              <a:rPr lang="en-US" baseline="0" dirty="0" err="1" smtClean="0"/>
              <a:t>termine</a:t>
            </a:r>
            <a:r>
              <a:rPr lang="en-US" baseline="0" dirty="0" smtClean="0"/>
              <a:t> avec le </a:t>
            </a:r>
            <a:r>
              <a:rPr lang="en-US" baseline="0" dirty="0" err="1" smtClean="0"/>
              <a:t>tympan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processus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stylo</a:t>
            </a:r>
            <a:r>
              <a:rPr lang="fr-CA" baseline="0" dirty="0" err="1" smtClean="0"/>
              <a:t>ïde</a:t>
            </a:r>
            <a:r>
              <a:rPr lang="fr-CA" baseline="0" dirty="0" smtClean="0"/>
              <a:t> (en forme de stylet) = point d’attache pour un os du cou (os </a:t>
            </a:r>
            <a:r>
              <a:rPr lang="fr-CA" baseline="0" dirty="0" err="1" smtClean="0"/>
              <a:t>ioïde</a:t>
            </a:r>
            <a:r>
              <a:rPr lang="fr-CA" baseline="0" dirty="0" smtClean="0"/>
              <a:t>)</a:t>
            </a:r>
            <a:endParaRPr lang="en-US" baseline="0" dirty="0" smtClean="0"/>
          </a:p>
          <a:p>
            <a:r>
              <a:rPr lang="en-US" baseline="0" dirty="0" err="1" smtClean="0"/>
              <a:t>Masto</a:t>
            </a:r>
            <a:r>
              <a:rPr lang="fr-CA" baseline="0" dirty="0" err="1" smtClean="0"/>
              <a:t>ïdienne</a:t>
            </a:r>
            <a:r>
              <a:rPr lang="fr-CA" baseline="0" dirty="0" smtClean="0"/>
              <a:t>: processus arrondi (processus mastoïde) = bosse derrière l’oreille, point d’attache d’un muscle du cou (sternocléidomastoïdien) </a:t>
            </a:r>
          </a:p>
          <a:p>
            <a:r>
              <a:rPr lang="fr-CA" baseline="0" dirty="0" smtClean="0"/>
              <a:t>Pétreuse: « rocher », partie irrégulière de l’os temporal, contribue à la fosse moyenne du crâne, ouvertures dans la région qui laisse passer des vaisseaux sanguins et des nerfs:</a:t>
            </a:r>
          </a:p>
          <a:p>
            <a:pPr marL="628650" lvl="1" indent="-171450">
              <a:buFont typeface="Arial" charset="0"/>
              <a:buChar char="•"/>
            </a:pPr>
            <a:r>
              <a:rPr lang="fr-CA" baseline="0" dirty="0" smtClean="0"/>
              <a:t>Méat </a:t>
            </a:r>
            <a:r>
              <a:rPr lang="fr-CA" baseline="0" dirty="0" err="1" smtClean="0"/>
              <a:t>accoustique</a:t>
            </a:r>
            <a:r>
              <a:rPr lang="fr-CA" baseline="0" dirty="0" smtClean="0"/>
              <a:t> interne: laisse passer les nerf </a:t>
            </a:r>
            <a:r>
              <a:rPr lang="fr-CA" baseline="0" dirty="0" err="1" smtClean="0"/>
              <a:t>vestibulo-chocléaire</a:t>
            </a:r>
            <a:r>
              <a:rPr lang="fr-CA" baseline="0" dirty="0" smtClean="0"/>
              <a:t> (nerf qui va à l’oreille et qui transmet l’influx au cerveau)</a:t>
            </a:r>
          </a:p>
          <a:p>
            <a:pPr marL="628650" lvl="1" indent="-171450">
              <a:buFont typeface="Arial" charset="0"/>
              <a:buChar char="•"/>
            </a:pPr>
            <a:r>
              <a:rPr lang="fr-CA" baseline="0" dirty="0" smtClean="0"/>
              <a:t>C</a:t>
            </a:r>
            <a:r>
              <a:rPr lang="en-US" baseline="0" dirty="0" smtClean="0"/>
              <a:t>anal </a:t>
            </a:r>
            <a:r>
              <a:rPr lang="en-US" baseline="0" dirty="0" err="1" smtClean="0"/>
              <a:t>carotidien</a:t>
            </a:r>
            <a:r>
              <a:rPr lang="en-US" baseline="0" dirty="0" smtClean="0"/>
              <a:t> : laisse passer </a:t>
            </a:r>
            <a:r>
              <a:rPr lang="en-US" baseline="0" dirty="0" err="1" smtClean="0"/>
              <a:t>l’artère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carotide</a:t>
            </a:r>
            <a:r>
              <a:rPr lang="en-US" baseline="0" dirty="0" smtClean="0"/>
              <a:t> interne ( 80% du </a:t>
            </a:r>
            <a:r>
              <a:rPr lang="en-US" baseline="0" dirty="0" err="1" smtClean="0"/>
              <a:t>cerveau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irrigé</a:t>
            </a:r>
            <a:r>
              <a:rPr lang="en-US" baseline="0" dirty="0" smtClean="0"/>
              <a:t> par les </a:t>
            </a:r>
            <a:r>
              <a:rPr lang="en-US" baseline="0" dirty="0" err="1" smtClean="0"/>
              <a:t>carotide</a:t>
            </a:r>
            <a:r>
              <a:rPr lang="en-US" baseline="0" dirty="0" smtClean="0"/>
              <a:t> interne)</a:t>
            </a:r>
          </a:p>
          <a:p>
            <a:pPr marL="628650" lvl="1" indent="-171450">
              <a:buFont typeface="Arial" charset="0"/>
              <a:buChar char="•"/>
            </a:pPr>
            <a:r>
              <a:rPr lang="en-US" baseline="0" dirty="0" smtClean="0"/>
              <a:t>Foramen </a:t>
            </a:r>
            <a:r>
              <a:rPr lang="en-US" baseline="0" dirty="0" err="1" smtClean="0"/>
              <a:t>jugulaire</a:t>
            </a:r>
            <a:r>
              <a:rPr lang="en-US" baseline="0" dirty="0" smtClean="0"/>
              <a:t> : laisse passer la </a:t>
            </a:r>
            <a:r>
              <a:rPr lang="en-US" baseline="0" dirty="0" err="1" smtClean="0"/>
              <a:t>jugulaire</a:t>
            </a:r>
            <a:r>
              <a:rPr lang="en-US" baseline="0" dirty="0" smtClean="0"/>
              <a:t> par </a:t>
            </a:r>
            <a:r>
              <a:rPr lang="en-US" baseline="0" dirty="0" err="1" smtClean="0"/>
              <a:t>lequel</a:t>
            </a:r>
            <a:r>
              <a:rPr lang="en-US" baseline="0" dirty="0" smtClean="0"/>
              <a:t> le sang du </a:t>
            </a:r>
            <a:r>
              <a:rPr lang="en-US" baseline="0" dirty="0" err="1" smtClean="0"/>
              <a:t>cerveau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retourne</a:t>
            </a:r>
            <a:r>
              <a:rPr lang="en-US" baseline="0" dirty="0" smtClean="0"/>
              <a:t> au </a:t>
            </a:r>
            <a:r>
              <a:rPr lang="en-US" baseline="0" dirty="0" err="1" smtClean="0"/>
              <a:t>coeur</a:t>
            </a:r>
            <a:r>
              <a:rPr lang="en-US" baseline="0" dirty="0" smtClean="0"/>
              <a:t> (entre </a:t>
            </a:r>
            <a:r>
              <a:rPr lang="en-US" baseline="0" dirty="0" err="1" smtClean="0"/>
              <a:t>partie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petreuse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occipitale</a:t>
            </a:r>
            <a:r>
              <a:rPr lang="en-US" baseline="0" dirty="0" smtClean="0"/>
              <a:t>) </a:t>
            </a:r>
          </a:p>
          <a:p>
            <a:pPr marL="628650" lvl="1" indent="-171450">
              <a:buFont typeface="Arial" charset="0"/>
              <a:buChar char="•"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14</a:t>
            </a:fld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515953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Centrale et symétrique</a:t>
            </a:r>
          </a:p>
          <a:p>
            <a:r>
              <a:rPr lang="fr-CA" dirty="0" smtClean="0"/>
              <a:t>Sphénoïde :</a:t>
            </a:r>
            <a:r>
              <a:rPr lang="fr-CA" baseline="0" dirty="0" smtClean="0"/>
              <a:t> seul os du crane qui s’articule avec tout les os du crane</a:t>
            </a:r>
          </a:p>
          <a:p>
            <a:endParaRPr lang="fr-CA" baseline="0" dirty="0" smtClean="0"/>
          </a:p>
          <a:p>
            <a:pPr marL="228600" indent="-228600">
              <a:buAutoNum type="arabicPeriod"/>
            </a:pPr>
            <a:r>
              <a:rPr lang="fr-CA" baseline="0" dirty="0" smtClean="0"/>
              <a:t>Partie centrale: corps du sphénoïde = émerge 2 partie symétrique constitué de 3 prolongement chacune (</a:t>
            </a:r>
            <a:r>
              <a:rPr lang="fr-CA" baseline="0" dirty="0" smtClean="0">
                <a:latin typeface="Times New Roman" charset="0"/>
                <a:ea typeface="Times New Roman" charset="0"/>
                <a:cs typeface="Times New Roman" charset="0"/>
              </a:rPr>
              <a:t>Grande aile, petite aile, processus ptérygoïde)</a:t>
            </a:r>
            <a:endParaRPr lang="fr-CA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fr-CA" dirty="0" smtClean="0"/>
          </a:p>
          <a:p>
            <a:r>
              <a:rPr lang="fr-CA" dirty="0" smtClean="0"/>
              <a:t>*sel</a:t>
            </a:r>
            <a:r>
              <a:rPr lang="fr-CA" baseline="0" dirty="0" smtClean="0"/>
              <a:t> turcique </a:t>
            </a:r>
          </a:p>
          <a:p>
            <a:r>
              <a:rPr lang="fr-CA" baseline="0" dirty="0" smtClean="0"/>
              <a:t>*fosse hypophysaire : glande hypophysaire repose dans la fosse </a:t>
            </a:r>
          </a:p>
          <a:p>
            <a:endParaRPr lang="fr-CA" baseline="0" dirty="0" smtClean="0"/>
          </a:p>
          <a:p>
            <a:r>
              <a:rPr lang="fr-CA" baseline="0" dirty="0" smtClean="0"/>
              <a:t>Canal optique de la petite aile: laisse passer le nerf optique (transmet l’information visuel)</a:t>
            </a:r>
          </a:p>
          <a:p>
            <a:r>
              <a:rPr lang="fr-CA" baseline="0" dirty="0" smtClean="0"/>
              <a:t>Grande aile : </a:t>
            </a:r>
            <a:r>
              <a:rPr lang="fr-CA" baseline="0" dirty="0" err="1" smtClean="0"/>
              <a:t>recoube</a:t>
            </a:r>
            <a:r>
              <a:rPr lang="fr-CA" baseline="0" dirty="0" smtClean="0"/>
              <a:t> et constitue la face latéral du crane </a:t>
            </a:r>
          </a:p>
          <a:p>
            <a:r>
              <a:rPr lang="fr-CA" baseline="0" dirty="0" smtClean="0"/>
              <a:t>Processus ptérygoïde: point d’attache de petit muscle de la face</a:t>
            </a:r>
            <a:endParaRPr lang="fr-CA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15</a:t>
            </a:fld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6417794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Centrale (derrière</a:t>
            </a:r>
            <a:r>
              <a:rPr lang="fr-FR" baseline="0" dirty="0" smtClean="0"/>
              <a:t> le nez)</a:t>
            </a:r>
          </a:p>
          <a:p>
            <a:endParaRPr lang="fr-FR" dirty="0" smtClean="0"/>
          </a:p>
          <a:p>
            <a:r>
              <a:rPr lang="fr-FR" dirty="0" smtClean="0"/>
              <a:t>Partie centrale: constitué d’une fine lame : lame</a:t>
            </a:r>
            <a:r>
              <a:rPr lang="fr-FR" baseline="0" dirty="0" smtClean="0"/>
              <a:t> perpendiculaire de l’</a:t>
            </a:r>
            <a:r>
              <a:rPr lang="fr-FR" baseline="0" dirty="0" err="1" smtClean="0"/>
              <a:t>ethmoide</a:t>
            </a:r>
            <a:r>
              <a:rPr lang="fr-FR" baseline="0" dirty="0" smtClean="0"/>
              <a:t> (constitue une partie de la cloison qui sépare la cavité nasal en 2 (se termine supérieurement par une base horizontale – lame criblée de l’</a:t>
            </a:r>
            <a:r>
              <a:rPr lang="fr-FR" baseline="0" dirty="0" err="1" smtClean="0"/>
              <a:t>ethmoide</a:t>
            </a:r>
            <a:r>
              <a:rPr lang="fr-FR" baseline="0" dirty="0" smtClean="0"/>
              <a:t> (perforer de petit trou qui laisse passer les filets de nerfs olfactif)</a:t>
            </a:r>
          </a:p>
          <a:p>
            <a:r>
              <a:rPr lang="fr-FR" baseline="0" dirty="0" smtClean="0"/>
              <a:t>Centralement, il y a par dessus, une petite lame, la </a:t>
            </a:r>
            <a:r>
              <a:rPr lang="fr-FR" baseline="0" dirty="0" err="1" smtClean="0"/>
              <a:t>Crista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gali</a:t>
            </a:r>
            <a:r>
              <a:rPr lang="fr-FR" baseline="0" dirty="0" smtClean="0"/>
              <a:t> (</a:t>
            </a:r>
            <a:r>
              <a:rPr lang="fr-FR" baseline="0" dirty="0" err="1" smtClean="0"/>
              <a:t>cr</a:t>
            </a:r>
            <a:r>
              <a:rPr lang="fr-CA" baseline="0" dirty="0" err="1" smtClean="0"/>
              <a:t>ête</a:t>
            </a:r>
            <a:r>
              <a:rPr lang="fr-CA" baseline="0" dirty="0" smtClean="0"/>
              <a:t> de coq), projette supérieurement et centralement à partir de la lame criblée, point d’attache de la dure mère (point d’attache centrale)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7083026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6 paires + 2 os</a:t>
            </a:r>
            <a:r>
              <a:rPr lang="fr-FR" baseline="0" dirty="0" smtClean="0"/>
              <a:t> uniques/centraux</a:t>
            </a:r>
          </a:p>
          <a:p>
            <a:endParaRPr lang="fr-FR" baseline="0" dirty="0" smtClean="0"/>
          </a:p>
          <a:p>
            <a:r>
              <a:rPr lang="fr-FR" baseline="0" dirty="0" smtClean="0"/>
              <a:t>La mandibule : seul os mobile du visage</a:t>
            </a:r>
          </a:p>
          <a:p>
            <a:pPr marL="628650" lvl="1" indent="-171450">
              <a:buFont typeface="Arial" charset="0"/>
              <a:buChar char="•"/>
            </a:pPr>
            <a:r>
              <a:rPr lang="fr-FR" dirty="0" smtClean="0"/>
              <a:t>Menton : corps de la</a:t>
            </a:r>
            <a:r>
              <a:rPr lang="fr-FR" baseline="0" dirty="0" smtClean="0"/>
              <a:t> mandibule (se termine par 2 </a:t>
            </a:r>
            <a:r>
              <a:rPr lang="fr-FR" baseline="0" dirty="0" err="1" smtClean="0"/>
              <a:t>pronlogements</a:t>
            </a:r>
            <a:r>
              <a:rPr lang="fr-FR" baseline="0" dirty="0" smtClean="0"/>
              <a:t> = </a:t>
            </a:r>
            <a:r>
              <a:rPr lang="fr-FR" baseline="0" dirty="0" err="1" smtClean="0"/>
              <a:t>ramus</a:t>
            </a:r>
            <a:r>
              <a:rPr lang="fr-FR" baseline="0" dirty="0" smtClean="0"/>
              <a:t> mandibulaire), arcade alvéolaire = contient les </a:t>
            </a:r>
            <a:r>
              <a:rPr lang="fr-FR" baseline="0" dirty="0" err="1" smtClean="0"/>
              <a:t>avéole</a:t>
            </a:r>
            <a:r>
              <a:rPr lang="fr-FR" baseline="0" dirty="0" smtClean="0"/>
              <a:t> (perforation qui contiennent les dents inférieurs) </a:t>
            </a:r>
          </a:p>
          <a:p>
            <a:pPr marL="628650" lvl="1" indent="-171450">
              <a:buFont typeface="Arial" charset="0"/>
              <a:buChar char="•"/>
            </a:pPr>
            <a:r>
              <a:rPr lang="fr-FR" baseline="0" dirty="0" smtClean="0"/>
              <a:t>Angle mandibulaire : point d’attache d’un muscle important </a:t>
            </a:r>
          </a:p>
          <a:p>
            <a:pPr marL="628650" lvl="1" indent="-171450">
              <a:buFont typeface="Arial" charset="0"/>
              <a:buChar char="•"/>
            </a:pPr>
            <a:r>
              <a:rPr lang="fr-FR" baseline="0" dirty="0" smtClean="0"/>
              <a:t>Ramus se termine par 2 prolongement : 1. condyle mandibulaire (s’insère dans la fosse mandibulaire de l’os occipitale – articulation temporo-mandibulaire ATM), 2. processus </a:t>
            </a:r>
            <a:r>
              <a:rPr lang="fr-FR" baseline="0" dirty="0" err="1" smtClean="0"/>
              <a:t>corono</a:t>
            </a:r>
            <a:r>
              <a:rPr lang="fr-CA" baseline="0" dirty="0" err="1" smtClean="0"/>
              <a:t>ïde</a:t>
            </a:r>
            <a:r>
              <a:rPr lang="fr-CA" baseline="0" dirty="0" smtClean="0"/>
              <a:t> (point d’attache)</a:t>
            </a:r>
          </a:p>
          <a:p>
            <a:pPr marL="628650" lvl="1" indent="-171450">
              <a:buFont typeface="Arial" charset="0"/>
              <a:buChar char="•"/>
            </a:pPr>
            <a:r>
              <a:rPr lang="fr-CA" baseline="0" dirty="0" smtClean="0"/>
              <a:t>Foramen mandibulaire : canal dans lequel passe les vaisseaux sanguin et les nerf qui irrigue les dents (là ou pique les dentiste pour geler)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8577569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2 os maxillaire</a:t>
            </a:r>
            <a:r>
              <a:rPr lang="fr-FR" baseline="0" dirty="0" smtClean="0"/>
              <a:t> </a:t>
            </a:r>
          </a:p>
          <a:p>
            <a:endParaRPr lang="fr-FR" baseline="0" dirty="0" smtClean="0"/>
          </a:p>
          <a:p>
            <a:r>
              <a:rPr lang="fr-FR" baseline="0" dirty="0" smtClean="0"/>
              <a:t>1 maxillaire est au os de la face ce qu’est le </a:t>
            </a:r>
            <a:r>
              <a:rPr lang="fr-FR" baseline="0" dirty="0" err="1" smtClean="0"/>
              <a:t>sphénoide</a:t>
            </a:r>
            <a:r>
              <a:rPr lang="fr-FR" baseline="0" dirty="0" smtClean="0"/>
              <a:t> au crane (articule avec tout les os de la face sauf au mandibule)</a:t>
            </a:r>
          </a:p>
          <a:p>
            <a:endParaRPr lang="fr-FR" baseline="0" dirty="0" smtClean="0"/>
          </a:p>
          <a:p>
            <a:r>
              <a:rPr lang="fr-FR" dirty="0" smtClean="0"/>
              <a:t>Partie latérale:</a:t>
            </a:r>
            <a:r>
              <a:rPr lang="fr-FR" baseline="0" dirty="0" smtClean="0"/>
              <a:t> 1. contient des alvéole pour les dent supérieur (arcade alvéolaire) 2. 2 processus qui permettent une articulation immobile (os frontale = processus frontale, os </a:t>
            </a:r>
            <a:r>
              <a:rPr lang="fr-FR" baseline="0" dirty="0" err="1" smtClean="0"/>
              <a:t>zigomatique</a:t>
            </a:r>
            <a:r>
              <a:rPr lang="fr-FR" baseline="0" dirty="0" smtClean="0"/>
              <a:t> = processus zygomatique</a:t>
            </a:r>
          </a:p>
          <a:p>
            <a:endParaRPr lang="fr-FR" baseline="0" dirty="0" smtClean="0"/>
          </a:p>
          <a:p>
            <a:r>
              <a:rPr lang="fr-FR" baseline="0" dirty="0" smtClean="0"/>
              <a:t>Processus palatins: </a:t>
            </a:r>
          </a:p>
          <a:p>
            <a:endParaRPr lang="fr-FR" baseline="0" dirty="0" smtClean="0"/>
          </a:p>
          <a:p>
            <a:r>
              <a:rPr lang="fr-FR" baseline="0" dirty="0" smtClean="0"/>
              <a:t>Os qui entoure la cavité nasal = os creux (sinus) (permet d’</a:t>
            </a:r>
            <a:r>
              <a:rPr lang="fr-FR" baseline="0" dirty="0" err="1" smtClean="0"/>
              <a:t>alleger</a:t>
            </a:r>
            <a:r>
              <a:rPr lang="fr-FR" baseline="0" dirty="0" smtClean="0"/>
              <a:t> les os, capable de produire mucus qui s’écoule dans la cavité nasal – filtre) 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874799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1/3 postérieur du palais dur</a:t>
            </a:r>
            <a:r>
              <a:rPr lang="fr-FR" baseline="0" dirty="0" smtClean="0"/>
              <a:t> </a:t>
            </a:r>
          </a:p>
          <a:p>
            <a:endParaRPr lang="fr-FR" baseline="0" dirty="0" smtClean="0"/>
          </a:p>
          <a:p>
            <a:r>
              <a:rPr lang="fr-FR" baseline="0" dirty="0" smtClean="0"/>
              <a:t>Partie verticale qui contribue à la région postérieur 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4268190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baseline="0" dirty="0" smtClean="0"/>
              <a:t>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3142185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Cavité nasal = derrière</a:t>
            </a:r>
            <a:r>
              <a:rPr lang="fr-FR" baseline="0" dirty="0" smtClean="0"/>
              <a:t> le nez (jusqu’au pharynx)</a:t>
            </a:r>
          </a:p>
          <a:p>
            <a:endParaRPr lang="fr-FR" baseline="0" dirty="0" smtClean="0"/>
          </a:p>
          <a:p>
            <a:r>
              <a:rPr lang="fr-FR" baseline="0" dirty="0" smtClean="0"/>
              <a:t>Cavité nasal : Constitué de la lame perpendiculaire de l’</a:t>
            </a:r>
            <a:r>
              <a:rPr lang="fr-FR" baseline="0" dirty="0" err="1" smtClean="0"/>
              <a:t>ethmoide</a:t>
            </a:r>
            <a:r>
              <a:rPr lang="fr-FR" baseline="0" dirty="0" smtClean="0"/>
              <a:t>, vomer (partie inferieur), cartilage du s</a:t>
            </a:r>
            <a:r>
              <a:rPr lang="fr-CA" baseline="0" dirty="0" err="1" smtClean="0"/>
              <a:t>eptum</a:t>
            </a:r>
            <a:r>
              <a:rPr lang="fr-CA" baseline="0" dirty="0" smtClean="0"/>
              <a:t> nasal </a:t>
            </a:r>
          </a:p>
          <a:p>
            <a:endParaRPr lang="fr-CA" baseline="0" dirty="0" smtClean="0"/>
          </a:p>
          <a:p>
            <a:r>
              <a:rPr lang="fr-CA" baseline="0" dirty="0" smtClean="0"/>
              <a:t>C</a:t>
            </a:r>
            <a:r>
              <a:rPr lang="fr-FR" baseline="0" dirty="0" err="1" smtClean="0"/>
              <a:t>ornet</a:t>
            </a:r>
            <a:r>
              <a:rPr lang="fr-FR" baseline="0" dirty="0" smtClean="0"/>
              <a:t> nasal (2 de l’os </a:t>
            </a:r>
            <a:r>
              <a:rPr lang="fr-FR" baseline="0" dirty="0" err="1" smtClean="0"/>
              <a:t>ethmoide</a:t>
            </a:r>
            <a:r>
              <a:rPr lang="fr-FR" baseline="0" dirty="0" smtClean="0"/>
              <a:t>), 3</a:t>
            </a:r>
            <a:r>
              <a:rPr lang="fr-FR" baseline="30000" dirty="0" smtClean="0"/>
              <a:t>e</a:t>
            </a:r>
            <a:r>
              <a:rPr lang="fr-FR" baseline="0" dirty="0" smtClean="0"/>
              <a:t> cornet = air ne s’écoulera pas de </a:t>
            </a:r>
            <a:r>
              <a:rPr lang="fr-FR" baseline="0" dirty="0" err="1" smtClean="0"/>
              <a:t>facon</a:t>
            </a:r>
            <a:r>
              <a:rPr lang="fr-FR" baseline="0" dirty="0" smtClean="0"/>
              <a:t> laminaire, création d’un </a:t>
            </a:r>
            <a:r>
              <a:rPr lang="fr-FR" baseline="0" dirty="0" err="1" smtClean="0"/>
              <a:t>turbulance</a:t>
            </a:r>
            <a:r>
              <a:rPr lang="fr-FR" baseline="0" dirty="0" smtClean="0"/>
              <a:t> qui permet de filtrer l’air </a:t>
            </a:r>
            <a:endParaRPr lang="fr-CA" baseline="0" dirty="0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8857996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2500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2500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2500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2500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8EC2F44-02EF-4139-B062-D405324F9074}" type="slidenum">
              <a:rPr lang="en-US" altLang="fr-FR" sz="1300"/>
              <a:pPr/>
              <a:t>22</a:t>
            </a:fld>
            <a:endParaRPr lang="en-US" altLang="fr-FR" sz="1300"/>
          </a:p>
        </p:txBody>
      </p:sp>
      <p:sp>
        <p:nvSpPr>
          <p:cNvPr id="202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27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fr-FR" altLang="fr-FR" dirty="0" smtClean="0">
                <a:solidFill>
                  <a:srgbClr val="000000"/>
                </a:solidFill>
              </a:rPr>
              <a:t>Cavité</a:t>
            </a:r>
            <a:r>
              <a:rPr lang="fr-FR" altLang="fr-FR" baseline="0" dirty="0" smtClean="0">
                <a:solidFill>
                  <a:srgbClr val="000000"/>
                </a:solidFill>
              </a:rPr>
              <a:t> à l’</a:t>
            </a:r>
            <a:r>
              <a:rPr lang="fr-FR" altLang="fr-FR" baseline="0" dirty="0" err="1" smtClean="0">
                <a:solidFill>
                  <a:srgbClr val="000000"/>
                </a:solidFill>
              </a:rPr>
              <a:t>interieur</a:t>
            </a:r>
            <a:r>
              <a:rPr lang="fr-FR" altLang="fr-FR" baseline="0" dirty="0" smtClean="0">
                <a:solidFill>
                  <a:srgbClr val="000000"/>
                </a:solidFill>
              </a:rPr>
              <a:t> des os qui entoure le nez</a:t>
            </a:r>
          </a:p>
          <a:p>
            <a:pPr eaLnBrk="1" hangingPunct="1"/>
            <a:endParaRPr lang="fr-FR" altLang="fr-FR" baseline="0" dirty="0" smtClean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baseline="0" dirty="0" smtClean="0">
                <a:solidFill>
                  <a:srgbClr val="000000"/>
                </a:solidFill>
              </a:rPr>
              <a:t>Cavité communicante par canaux avec la cavité nasal – production de mucus qui se déverse dans la cavité nasal, contribuant à faire de la cavité nasale une paroi gluante qui permet de garder la cavité nasal humide et accole les particules inspiré sur le parois</a:t>
            </a:r>
          </a:p>
          <a:p>
            <a:pPr eaLnBrk="1" hangingPunct="1"/>
            <a:endParaRPr lang="fr-FR" altLang="fr-FR" baseline="0" dirty="0" smtClean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baseline="0" dirty="0" smtClean="0">
                <a:solidFill>
                  <a:srgbClr val="000000"/>
                </a:solidFill>
              </a:rPr>
              <a:t>*sinusite : infection/inflammation des sinus – lorsque gonflement, le canal entre le sinus et la cavité se bouche et le liquide produit ne peut pas s’écouler, créer une pression dans les sinus</a:t>
            </a:r>
            <a:endParaRPr lang="fr-FR" altLang="fr-FR" dirty="0" smtClean="0">
              <a:solidFill>
                <a:srgbClr val="000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7602435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En forme du « U »,</a:t>
            </a:r>
            <a:r>
              <a:rPr lang="fr-FR" baseline="0" dirty="0" smtClean="0"/>
              <a:t> os du cou</a:t>
            </a:r>
          </a:p>
          <a:p>
            <a:endParaRPr lang="fr-FR" baseline="0" dirty="0" smtClean="0"/>
          </a:p>
          <a:p>
            <a:r>
              <a:rPr lang="fr-FR" baseline="0" dirty="0" smtClean="0"/>
              <a:t>Associé au cartilage du larynx</a:t>
            </a:r>
          </a:p>
          <a:p>
            <a:pPr marL="628650" lvl="1" indent="-171450">
              <a:buFont typeface="Arial" charset="0"/>
              <a:buChar char="•"/>
            </a:pPr>
            <a:r>
              <a:rPr lang="fr-FR" baseline="0" dirty="0" smtClean="0"/>
              <a:t>R</a:t>
            </a:r>
            <a:r>
              <a:rPr lang="fr-CA" baseline="0" dirty="0" err="1" smtClean="0"/>
              <a:t>ôle</a:t>
            </a:r>
            <a:r>
              <a:rPr lang="fr-CA" baseline="0" dirty="0" smtClean="0"/>
              <a:t> de protection</a:t>
            </a:r>
          </a:p>
          <a:p>
            <a:pPr marL="628650" lvl="1" indent="-171450">
              <a:buFont typeface="Arial" charset="0"/>
              <a:buChar char="•"/>
            </a:pPr>
            <a:r>
              <a:rPr lang="fr-CA" baseline="0" dirty="0" smtClean="0"/>
              <a:t>Mouvement du larynx (soulève le larynx pour fermer l’</a:t>
            </a:r>
            <a:r>
              <a:rPr lang="fr-CA" baseline="0" dirty="0" err="1" smtClean="0"/>
              <a:t>epiglotte</a:t>
            </a:r>
            <a:r>
              <a:rPr lang="fr-CA" baseline="0" dirty="0" smtClean="0"/>
              <a:t> lors de la déglutition) point d’attache des </a:t>
            </a:r>
            <a:r>
              <a:rPr lang="fr-CA" baseline="0" dirty="0" err="1" smtClean="0"/>
              <a:t>mucles</a:t>
            </a:r>
            <a:r>
              <a:rPr lang="fr-CA" baseline="0" dirty="0" smtClean="0"/>
              <a:t> qui permettent le mouvement</a:t>
            </a:r>
          </a:p>
          <a:p>
            <a:pPr marL="0" lvl="0" indent="0">
              <a:buFont typeface="Arial" charset="0"/>
              <a:buNone/>
            </a:pPr>
            <a:endParaRPr lang="fr-CA" baseline="0" dirty="0" smtClean="0"/>
          </a:p>
          <a:p>
            <a:pPr marL="0" lvl="0" indent="0">
              <a:buFont typeface="Arial" charset="0"/>
              <a:buNone/>
            </a:pPr>
            <a:r>
              <a:rPr lang="fr-CA" baseline="0" dirty="0" smtClean="0"/>
              <a:t>S’articule avec aucun autre os, ligament qui attache à l’os </a:t>
            </a:r>
            <a:r>
              <a:rPr lang="fr-CA" baseline="0" dirty="0" err="1" smtClean="0"/>
              <a:t>styloide</a:t>
            </a:r>
            <a:r>
              <a:rPr lang="fr-CA" baseline="0" dirty="0" smtClean="0"/>
              <a:t> du temporal 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2818308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Ossification pas complètes – ossification du crane = </a:t>
            </a:r>
            <a:r>
              <a:rPr lang="fr-FR" dirty="0" err="1" smtClean="0"/>
              <a:t>intramembraneuse</a:t>
            </a:r>
            <a:endParaRPr lang="fr-FR" dirty="0" smtClean="0"/>
          </a:p>
          <a:p>
            <a:r>
              <a:rPr lang="fr-FR" dirty="0" smtClean="0"/>
              <a:t>Pas un</a:t>
            </a:r>
            <a:r>
              <a:rPr lang="fr-FR" baseline="0" dirty="0" smtClean="0"/>
              <a:t> espace vide, membrane originale </a:t>
            </a:r>
            <a:endParaRPr lang="fr-FR" dirty="0" smtClean="0"/>
          </a:p>
          <a:p>
            <a:endParaRPr lang="fr-FR" dirty="0" smtClean="0"/>
          </a:p>
          <a:p>
            <a:pPr eaLnBrk="1" hangingPunct="1"/>
            <a:r>
              <a:rPr lang="fr-CA" dirty="0" smtClean="0">
                <a:solidFill>
                  <a:srgbClr val="FF0000"/>
                </a:solidFill>
                <a:latin typeface="Calibri" pitchFamily="34" charset="0"/>
              </a:rPr>
              <a:t>Que sont les fontanelles observées à la naissance?</a:t>
            </a:r>
          </a:p>
          <a:p>
            <a:pPr eaLnBrk="1" hangingPunct="1"/>
            <a:r>
              <a:rPr lang="fr-CA" dirty="0" smtClean="0">
                <a:solidFill>
                  <a:srgbClr val="FF0000"/>
                </a:solidFill>
                <a:latin typeface="Calibri" pitchFamily="34" charset="0"/>
              </a:rPr>
              <a:t>Membrane</a:t>
            </a:r>
            <a:r>
              <a:rPr lang="fr-CA" baseline="0" dirty="0" smtClean="0">
                <a:solidFill>
                  <a:srgbClr val="FF0000"/>
                </a:solidFill>
                <a:latin typeface="Calibri" pitchFamily="34" charset="0"/>
              </a:rPr>
              <a:t> fibreuse non ossifié qui se retrouve entre les os du crane</a:t>
            </a:r>
            <a:endParaRPr lang="fr-CA" dirty="0" smtClean="0">
              <a:solidFill>
                <a:srgbClr val="FF0000"/>
              </a:solidFill>
              <a:latin typeface="Calibri" pitchFamily="34" charset="0"/>
            </a:endParaRPr>
          </a:p>
          <a:p>
            <a:pPr eaLnBrk="1" hangingPunct="1"/>
            <a:endParaRPr lang="fr-CA" dirty="0" smtClean="0">
              <a:solidFill>
                <a:srgbClr val="FF0000"/>
              </a:solidFill>
              <a:latin typeface="Calibri" pitchFamily="34" charset="0"/>
            </a:endParaRPr>
          </a:p>
          <a:p>
            <a:pPr eaLnBrk="1" hangingPunct="1"/>
            <a:r>
              <a:rPr lang="fr-CA" dirty="0" smtClean="0">
                <a:solidFill>
                  <a:srgbClr val="FF0000"/>
                </a:solidFill>
                <a:latin typeface="Calibri" pitchFamily="34" charset="0"/>
              </a:rPr>
              <a:t>Que sont leurs fonctions physiologiques?</a:t>
            </a:r>
          </a:p>
          <a:p>
            <a:pPr eaLnBrk="1" hangingPunct="1"/>
            <a:r>
              <a:rPr lang="fr-CA" dirty="0" smtClean="0">
                <a:solidFill>
                  <a:srgbClr val="FF0000"/>
                </a:solidFill>
                <a:latin typeface="Calibri" pitchFamily="34" charset="0"/>
              </a:rPr>
              <a:t>Crane</a:t>
            </a:r>
            <a:r>
              <a:rPr lang="fr-CA" baseline="0" dirty="0" smtClean="0">
                <a:solidFill>
                  <a:srgbClr val="FF0000"/>
                </a:solidFill>
                <a:latin typeface="Calibri" pitchFamily="34" charset="0"/>
              </a:rPr>
              <a:t> doit être souple pour l’accouchement (comprime le crane), après la naissance, le cerveau continu de se développer et permet d’ajuster le crane avec la structure qui se développe en dessous</a:t>
            </a:r>
            <a:endParaRPr lang="fr-CA" dirty="0" smtClean="0">
              <a:solidFill>
                <a:srgbClr val="FF0000"/>
              </a:solidFill>
              <a:latin typeface="Calibri" pitchFamily="34" charset="0"/>
            </a:endParaRPr>
          </a:p>
          <a:p>
            <a:pPr eaLnBrk="1" hangingPunct="1"/>
            <a:endParaRPr lang="fr-CA" dirty="0" smtClean="0">
              <a:solidFill>
                <a:srgbClr val="FF0000"/>
              </a:solidFill>
              <a:latin typeface="Calibri" pitchFamily="34" charset="0"/>
            </a:endParaRPr>
          </a:p>
          <a:p>
            <a:pPr eaLnBrk="1" hangingPunct="1"/>
            <a:r>
              <a:rPr lang="fr-CA" dirty="0" smtClean="0">
                <a:solidFill>
                  <a:srgbClr val="FF0000"/>
                </a:solidFill>
                <a:latin typeface="Calibri" pitchFamily="34" charset="0"/>
              </a:rPr>
              <a:t>À quel âge disparaissent-elles?</a:t>
            </a:r>
          </a:p>
          <a:p>
            <a:pPr eaLnBrk="1" hangingPunct="1"/>
            <a:r>
              <a:rPr lang="fr-CA" dirty="0" smtClean="0">
                <a:solidFill>
                  <a:srgbClr val="FF0000"/>
                </a:solidFill>
                <a:latin typeface="Calibri" pitchFamily="34" charset="0"/>
              </a:rPr>
              <a:t>Disparaît vers 6-8 mois (disparaît complètement vers</a:t>
            </a:r>
            <a:r>
              <a:rPr lang="fr-CA" baseline="0" dirty="0" smtClean="0">
                <a:solidFill>
                  <a:srgbClr val="FF0000"/>
                </a:solidFill>
                <a:latin typeface="Calibri" pitchFamily="34" charset="0"/>
              </a:rPr>
              <a:t> 18 mois – antérieur)</a:t>
            </a:r>
            <a:endParaRPr lang="fr-CA" dirty="0" smtClean="0">
              <a:solidFill>
                <a:srgbClr val="FF0000"/>
              </a:solidFill>
              <a:latin typeface="Calibri" pitchFamily="34" charset="0"/>
            </a:endParaRPr>
          </a:p>
          <a:p>
            <a:pPr eaLnBrk="1" hangingPunct="1"/>
            <a:endParaRPr lang="fr-CA" dirty="0" smtClean="0">
              <a:solidFill>
                <a:srgbClr val="FF0000"/>
              </a:solidFill>
              <a:latin typeface="Calibri" pitchFamily="34" charset="0"/>
            </a:endParaRPr>
          </a:p>
          <a:p>
            <a:pPr eaLnBrk="1" hangingPunct="1"/>
            <a:r>
              <a:rPr lang="fr-CA" dirty="0" smtClean="0">
                <a:solidFill>
                  <a:srgbClr val="FF0000"/>
                </a:solidFill>
                <a:latin typeface="Calibri" pitchFamily="34" charset="0"/>
              </a:rPr>
              <a:t>Vrai ou faux: la tête du nouveau-né contient plus d’os que celle de l’adulte?</a:t>
            </a:r>
            <a:endParaRPr lang="en-US" dirty="0" smtClean="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fr-FR" dirty="0" smtClean="0"/>
              <a:t>Vrai, certain</a:t>
            </a:r>
            <a:r>
              <a:rPr lang="fr-FR" baseline="0" dirty="0" smtClean="0"/>
              <a:t> des os ne sont pas souder (os frontal chez l’adulte = 1, chez le nouveau-né = 2 (paires) qui va se fusionner et en former qu’un seul (mandibule aussi)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3864186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>
                <a:solidFill>
                  <a:srgbClr val="FF0000"/>
                </a:solidFill>
                <a:latin typeface="Calibri" pitchFamily="34" charset="0"/>
              </a:rPr>
              <a:t>Moelle </a:t>
            </a:r>
            <a:r>
              <a:rPr lang="fr-FR" dirty="0" err="1" smtClean="0">
                <a:solidFill>
                  <a:srgbClr val="FF0000"/>
                </a:solidFill>
                <a:latin typeface="Calibri" pitchFamily="34" charset="0"/>
              </a:rPr>
              <a:t>epinière</a:t>
            </a:r>
            <a:r>
              <a:rPr lang="fr-FR" baseline="0" dirty="0" smtClean="0">
                <a:solidFill>
                  <a:srgbClr val="FF0000"/>
                </a:solidFill>
                <a:latin typeface="Calibri" pitchFamily="34" charset="0"/>
              </a:rPr>
              <a:t> passe en arrière des vertèbre (dans le foramen </a:t>
            </a:r>
            <a:r>
              <a:rPr lang="fr-FR" baseline="0" dirty="0" err="1" smtClean="0">
                <a:solidFill>
                  <a:srgbClr val="FF0000"/>
                </a:solidFill>
                <a:latin typeface="Calibri" pitchFamily="34" charset="0"/>
              </a:rPr>
              <a:t>intervertébré</a:t>
            </a:r>
            <a:r>
              <a:rPr lang="fr-FR" baseline="0" dirty="0" smtClean="0">
                <a:solidFill>
                  <a:srgbClr val="FF0000"/>
                </a:solidFill>
                <a:latin typeface="Calibri" pitchFamily="34" charset="0"/>
              </a:rPr>
              <a:t>)</a:t>
            </a:r>
            <a:endParaRPr lang="fr-FR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>
                <a:solidFill>
                  <a:srgbClr val="FF0000"/>
                </a:solidFill>
                <a:latin typeface="Calibri" pitchFamily="34" charset="0"/>
              </a:rPr>
              <a:t>Qu’est-ce que l’épine dorsale? Qu’est-ce que le rachis?</a:t>
            </a:r>
          </a:p>
          <a:p>
            <a:r>
              <a:rPr lang="fr-FR" dirty="0" smtClean="0"/>
              <a:t>Synonyme</a:t>
            </a:r>
            <a:r>
              <a:rPr lang="fr-FR" baseline="0" dirty="0" smtClean="0"/>
              <a:t> de colonne vertébrale </a:t>
            </a:r>
          </a:p>
          <a:p>
            <a:endParaRPr lang="fr-FR" baseline="0" dirty="0" smtClean="0"/>
          </a:p>
          <a:p>
            <a:r>
              <a:rPr lang="fr-FR" baseline="0" dirty="0" smtClean="0"/>
              <a:t>23 disques intervertébraux (24 vertèbre mobiles – pas de disque entre c1 et c2)</a:t>
            </a:r>
          </a:p>
          <a:p>
            <a:endParaRPr lang="fr-FR" baseline="0" dirty="0" smtClean="0"/>
          </a:p>
          <a:p>
            <a:r>
              <a:rPr lang="fr-FR" baseline="0" dirty="0" smtClean="0"/>
              <a:t>Epaisseur des </a:t>
            </a:r>
            <a:r>
              <a:rPr lang="fr-FR" baseline="0" dirty="0" err="1" smtClean="0"/>
              <a:t>verterbre</a:t>
            </a:r>
            <a:r>
              <a:rPr lang="fr-FR" baseline="0" dirty="0" smtClean="0"/>
              <a:t> suivent la loi de Wolf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1565413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>
                <a:solidFill>
                  <a:srgbClr val="FF0000"/>
                </a:solidFill>
                <a:latin typeface="Calibri" pitchFamily="34" charset="0"/>
              </a:rPr>
              <a:t>Ligament</a:t>
            </a:r>
            <a:r>
              <a:rPr lang="fr-FR" baseline="0" dirty="0" smtClean="0">
                <a:solidFill>
                  <a:srgbClr val="FF0000"/>
                </a:solidFill>
                <a:latin typeface="Calibri" pitchFamily="34" charset="0"/>
              </a:rPr>
              <a:t> longitudinale longe toute la colonne, antérieur = ligament le plus fort de la colonne vertébrale</a:t>
            </a:r>
            <a:endParaRPr lang="fr-FR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>
                <a:solidFill>
                  <a:srgbClr val="FF0000"/>
                </a:solidFill>
                <a:latin typeface="Calibri" pitchFamily="34" charset="0"/>
              </a:rPr>
              <a:t>Partie centrale des disques intervertébraux</a:t>
            </a:r>
            <a:r>
              <a:rPr lang="fr-FR" baseline="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fr-FR" dirty="0" smtClean="0">
                <a:solidFill>
                  <a:srgbClr val="FF0000"/>
                </a:solidFill>
                <a:latin typeface="Calibri" pitchFamily="34" charset="0"/>
              </a:rPr>
              <a:t>: nucléus </a:t>
            </a:r>
            <a:r>
              <a:rPr lang="fr-FR" dirty="0" err="1" smtClean="0">
                <a:solidFill>
                  <a:srgbClr val="FF0000"/>
                </a:solidFill>
                <a:latin typeface="Calibri" pitchFamily="34" charset="0"/>
              </a:rPr>
              <a:t>pulposus</a:t>
            </a:r>
            <a:r>
              <a:rPr lang="fr-FR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>
                <a:solidFill>
                  <a:srgbClr val="FF0000"/>
                </a:solidFill>
                <a:latin typeface="Calibri" pitchFamily="34" charset="0"/>
              </a:rPr>
              <a:t>Partie concentrique</a:t>
            </a:r>
            <a:r>
              <a:rPr lang="fr-FR" baseline="0" dirty="0" smtClean="0">
                <a:solidFill>
                  <a:srgbClr val="FF0000"/>
                </a:solidFill>
                <a:latin typeface="Calibri" pitchFamily="34" charset="0"/>
              </a:rPr>
              <a:t> : anneau fibreux</a:t>
            </a:r>
            <a:endParaRPr lang="fr-FR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>
                <a:solidFill>
                  <a:srgbClr val="FF0000"/>
                </a:solidFill>
                <a:latin typeface="Calibri" pitchFamily="34" charset="0"/>
              </a:rPr>
              <a:t>Hernie: nucléus </a:t>
            </a:r>
            <a:r>
              <a:rPr lang="fr-FR" dirty="0" err="1" smtClean="0">
                <a:solidFill>
                  <a:srgbClr val="FF0000"/>
                </a:solidFill>
                <a:latin typeface="Calibri" pitchFamily="34" charset="0"/>
              </a:rPr>
              <a:t>pulposus</a:t>
            </a:r>
            <a:r>
              <a:rPr lang="fr-FR" baseline="0" dirty="0" smtClean="0">
                <a:solidFill>
                  <a:srgbClr val="FF0000"/>
                </a:solidFill>
                <a:latin typeface="Calibri" pitchFamily="34" charset="0"/>
              </a:rPr>
              <a:t> s’étend, </a:t>
            </a:r>
            <a:r>
              <a:rPr lang="fr-FR" baseline="0" dirty="0" err="1" smtClean="0">
                <a:solidFill>
                  <a:srgbClr val="FF0000"/>
                </a:solidFill>
                <a:latin typeface="Calibri" pitchFamily="34" charset="0"/>
              </a:rPr>
              <a:t>rompte</a:t>
            </a:r>
            <a:r>
              <a:rPr lang="fr-FR" baseline="0" dirty="0" smtClean="0">
                <a:solidFill>
                  <a:srgbClr val="FF0000"/>
                </a:solidFill>
                <a:latin typeface="Calibri" pitchFamily="34" charset="0"/>
              </a:rPr>
              <a:t> l’anneaux fibreux et écrase le nerf spinal – cause des douleurs </a:t>
            </a:r>
            <a:endParaRPr lang="fr-FR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>
                <a:solidFill>
                  <a:srgbClr val="FF0000"/>
                </a:solidFill>
                <a:latin typeface="Calibri" pitchFamily="34" charset="0"/>
              </a:rPr>
              <a:t>Nous rapetissons durant la journée, pourquoi?</a:t>
            </a:r>
          </a:p>
          <a:p>
            <a:r>
              <a:rPr lang="fr-FR" dirty="0" smtClean="0"/>
              <a:t>Comprime les disques</a:t>
            </a:r>
            <a:r>
              <a:rPr lang="fr-FR" baseline="0" dirty="0" smtClean="0"/>
              <a:t> intervertébraux (perde de l’eau)</a:t>
            </a:r>
            <a:endParaRPr lang="fr-FR" dirty="0" smtClean="0"/>
          </a:p>
          <a:p>
            <a:endParaRPr lang="fr-FR" dirty="0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185618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Os irrégulier : plusieur</a:t>
            </a:r>
            <a:r>
              <a:rPr lang="fr-FR" baseline="0" dirty="0" smtClean="0"/>
              <a:t>s point d’ossification durant la formation des os</a:t>
            </a:r>
          </a:p>
          <a:p>
            <a:endParaRPr lang="fr-FR" baseline="0" dirty="0" smtClean="0"/>
          </a:p>
          <a:p>
            <a:pPr marL="228600" indent="-228600">
              <a:buAutoNum type="arabicPeriod"/>
            </a:pPr>
            <a:r>
              <a:rPr lang="fr-FR" baseline="0" dirty="0" smtClean="0"/>
              <a:t>Corps </a:t>
            </a:r>
            <a:r>
              <a:rPr lang="fr-FR" baseline="0" dirty="0" err="1" smtClean="0"/>
              <a:t>vertérale</a:t>
            </a:r>
            <a:r>
              <a:rPr lang="fr-FR" baseline="0" dirty="0" smtClean="0"/>
              <a:t>: associé avec les disque intervertébrale (antérieur)</a:t>
            </a:r>
          </a:p>
          <a:p>
            <a:pPr marL="228600" indent="-228600">
              <a:buAutoNum type="arabicPeriod"/>
            </a:pPr>
            <a:r>
              <a:rPr lang="fr-FR" baseline="0" dirty="0" smtClean="0"/>
              <a:t>Arc </a:t>
            </a:r>
            <a:r>
              <a:rPr lang="fr-FR" baseline="0" dirty="0" err="1" smtClean="0"/>
              <a:t>vértébrale</a:t>
            </a:r>
            <a:r>
              <a:rPr lang="fr-FR" baseline="0" dirty="0" smtClean="0"/>
              <a:t> : pédicule et lame (7 processus qui en </a:t>
            </a:r>
            <a:r>
              <a:rPr lang="fr-FR" baseline="0" dirty="0" err="1" smtClean="0"/>
              <a:t>emerge</a:t>
            </a:r>
            <a:r>
              <a:rPr lang="fr-FR" baseline="0" dirty="0" smtClean="0"/>
              <a:t>)</a:t>
            </a:r>
          </a:p>
          <a:p>
            <a:pPr marL="685800" lvl="1" indent="-228600">
              <a:buAutoNum type="arabicPeriod"/>
            </a:pPr>
            <a:r>
              <a:rPr lang="fr-FR" baseline="0" dirty="0" smtClean="0"/>
              <a:t>Processus </a:t>
            </a:r>
            <a:r>
              <a:rPr lang="fr-FR" baseline="0" dirty="0" err="1" smtClean="0"/>
              <a:t>epineux</a:t>
            </a:r>
            <a:r>
              <a:rPr lang="fr-FR" baseline="0" dirty="0" smtClean="0"/>
              <a:t> : les </a:t>
            </a:r>
            <a:r>
              <a:rPr lang="fr-FR" baseline="0" dirty="0" err="1" smtClean="0"/>
              <a:t>epines</a:t>
            </a:r>
            <a:r>
              <a:rPr lang="fr-FR" baseline="0" dirty="0" smtClean="0"/>
              <a:t> dorsales (point d’attache)</a:t>
            </a:r>
          </a:p>
          <a:p>
            <a:pPr marL="685800" lvl="1" indent="-228600">
              <a:buAutoNum type="arabicPeriod"/>
            </a:pPr>
            <a:r>
              <a:rPr lang="fr-FR" baseline="0" dirty="0" smtClean="0"/>
              <a:t>Processus transverse</a:t>
            </a:r>
          </a:p>
          <a:p>
            <a:pPr marL="685800" lvl="1" indent="-228600">
              <a:buAutoNum type="arabicPeriod"/>
            </a:pPr>
            <a:r>
              <a:rPr lang="fr-FR" baseline="0" dirty="0" smtClean="0"/>
              <a:t>4 processus qui servent d’articulation avec les </a:t>
            </a:r>
            <a:r>
              <a:rPr lang="fr-FR" baseline="0" dirty="0" err="1" smtClean="0"/>
              <a:t>vertebres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superieurs</a:t>
            </a:r>
            <a:r>
              <a:rPr lang="fr-FR" baseline="0" dirty="0" smtClean="0"/>
              <a:t> et inferieurs </a:t>
            </a:r>
          </a:p>
          <a:p>
            <a:pPr marL="914400" lvl="2" indent="0">
              <a:buNone/>
            </a:pPr>
            <a:r>
              <a:rPr lang="fr-FR" baseline="0" dirty="0" smtClean="0"/>
              <a:t>Processus inférieur d’une </a:t>
            </a:r>
            <a:r>
              <a:rPr lang="fr-FR" baseline="0" dirty="0" err="1" smtClean="0"/>
              <a:t>vertebre</a:t>
            </a:r>
            <a:r>
              <a:rPr lang="fr-FR" baseline="0" dirty="0" smtClean="0"/>
              <a:t> s’articule avec le processus supérieur de celle en dessous (cartilage hyalin)</a:t>
            </a:r>
          </a:p>
          <a:p>
            <a:pPr marL="914400" lvl="2" indent="0">
              <a:buNone/>
            </a:pPr>
            <a:endParaRPr lang="fr-FR" baseline="0" dirty="0" smtClean="0"/>
          </a:p>
          <a:p>
            <a:pPr marL="0" lvl="0" indent="0">
              <a:buNone/>
            </a:pPr>
            <a:r>
              <a:rPr lang="fr-FR" baseline="0" dirty="0" err="1" smtClean="0"/>
              <a:t>Vertebre</a:t>
            </a:r>
            <a:r>
              <a:rPr lang="fr-FR" baseline="0" dirty="0" smtClean="0"/>
              <a:t> thoracique ont des fosse articulaire ailleurs que sur les processus – pour les cotes (cote s’</a:t>
            </a:r>
            <a:r>
              <a:rPr lang="fr-FR" baseline="0" dirty="0" err="1" smtClean="0"/>
              <a:t>acotte</a:t>
            </a:r>
            <a:r>
              <a:rPr lang="fr-FR" baseline="0" dirty="0" smtClean="0"/>
              <a:t> sur le fosse articulaire sur le corps vertébral, courbe et s’</a:t>
            </a:r>
            <a:r>
              <a:rPr lang="fr-FR" baseline="0" dirty="0" err="1" smtClean="0"/>
              <a:t>asscoie</a:t>
            </a:r>
            <a:r>
              <a:rPr lang="fr-FR" baseline="0" dirty="0" smtClean="0"/>
              <a:t> au processus transverse et continue pour s’accrocher au sternum</a:t>
            </a:r>
          </a:p>
          <a:p>
            <a:pPr marL="0" lvl="0" indent="0">
              <a:buNone/>
            </a:pPr>
            <a:endParaRPr lang="fr-FR" baseline="0" dirty="0" smtClean="0"/>
          </a:p>
          <a:p>
            <a:pPr marL="0" lvl="0" indent="0">
              <a:buNone/>
            </a:pPr>
            <a:r>
              <a:rPr lang="fr-FR" baseline="0" dirty="0" smtClean="0"/>
              <a:t>Ouverture centrale: arc centrale + partie </a:t>
            </a:r>
            <a:r>
              <a:rPr lang="fr-FR" baseline="0" dirty="0" err="1" smtClean="0"/>
              <a:t>posterieur</a:t>
            </a:r>
            <a:r>
              <a:rPr lang="fr-FR" baseline="0" dirty="0" smtClean="0"/>
              <a:t> du corps = foramen vertébrale </a:t>
            </a:r>
          </a:p>
          <a:p>
            <a:pPr marL="0" lvl="0" indent="0">
              <a:buNone/>
            </a:pPr>
            <a:r>
              <a:rPr lang="fr-FR" baseline="0" dirty="0" smtClean="0"/>
              <a:t>Plusieurs foramen alignés= canal = canal vertébral</a:t>
            </a:r>
          </a:p>
          <a:p>
            <a:pPr marL="0" lvl="0" indent="0">
              <a:buNone/>
            </a:pPr>
            <a:endParaRPr lang="fr-FR" baseline="0" dirty="0" smtClean="0"/>
          </a:p>
          <a:p>
            <a:pPr marL="0" lvl="0" indent="0">
              <a:buNone/>
            </a:pPr>
            <a:r>
              <a:rPr lang="fr-FR" baseline="0" dirty="0" smtClean="0"/>
              <a:t>Nerf passe entre les processus articulaire : foramen intervertébral – nerfs spinaux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2434392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7 cervicale</a:t>
            </a:r>
            <a:r>
              <a:rPr lang="fr-FR" baseline="0" dirty="0" smtClean="0"/>
              <a:t> (c1-c6)</a:t>
            </a:r>
          </a:p>
          <a:p>
            <a:r>
              <a:rPr lang="fr-FR" baseline="0" dirty="0" smtClean="0"/>
              <a:t>Très mince au début plus </a:t>
            </a:r>
            <a:r>
              <a:rPr lang="fr-FR" baseline="0" dirty="0" err="1" smtClean="0"/>
              <a:t>epais</a:t>
            </a:r>
            <a:r>
              <a:rPr lang="fr-FR" baseline="0" dirty="0" smtClean="0"/>
              <a:t> à la fin , processus </a:t>
            </a:r>
            <a:r>
              <a:rPr lang="fr-FR" baseline="0" dirty="0" err="1" smtClean="0"/>
              <a:t>epineux</a:t>
            </a:r>
            <a:r>
              <a:rPr lang="fr-FR" baseline="0" dirty="0" smtClean="0"/>
              <a:t> qui s’allonge</a:t>
            </a:r>
          </a:p>
          <a:p>
            <a:endParaRPr lang="fr-FR" baseline="0" dirty="0" smtClean="0"/>
          </a:p>
          <a:p>
            <a:r>
              <a:rPr lang="fr-FR" baseline="0" dirty="0" smtClean="0"/>
              <a:t>Ouverture latérale des processus transverse : foramen </a:t>
            </a:r>
            <a:r>
              <a:rPr lang="fr-FR" baseline="0" dirty="0" err="1" smtClean="0"/>
              <a:t>transversaire</a:t>
            </a:r>
            <a:r>
              <a:rPr lang="fr-FR" baseline="0" dirty="0" smtClean="0"/>
              <a:t> – absente au niveau des thoracique et lombaire – anneau qui laisse passer les artères </a:t>
            </a:r>
            <a:r>
              <a:rPr lang="fr-FR" baseline="0" dirty="0" err="1" smtClean="0"/>
              <a:t>verébrale</a:t>
            </a:r>
            <a:r>
              <a:rPr lang="fr-FR" baseline="0" dirty="0" smtClean="0"/>
              <a:t> – uniquement présent pour les </a:t>
            </a:r>
            <a:r>
              <a:rPr lang="fr-FR" baseline="0" dirty="0" err="1" smtClean="0"/>
              <a:t>vertébre</a:t>
            </a:r>
            <a:r>
              <a:rPr lang="fr-FR" baseline="0" dirty="0" smtClean="0"/>
              <a:t> cervicale</a:t>
            </a:r>
          </a:p>
          <a:p>
            <a:r>
              <a:rPr lang="fr-FR" baseline="0" dirty="0" smtClean="0"/>
              <a:t>Processus épineux se termine en fourche (bifide) – particularité des </a:t>
            </a:r>
            <a:r>
              <a:rPr lang="fr-FR" baseline="0" dirty="0" err="1" smtClean="0"/>
              <a:t>vertebre</a:t>
            </a:r>
            <a:r>
              <a:rPr lang="fr-FR" baseline="0" dirty="0" smtClean="0"/>
              <a:t> cervicale (sauf pour l’atlas et c7)</a:t>
            </a:r>
          </a:p>
          <a:p>
            <a:r>
              <a:rPr lang="fr-FR" baseline="0" dirty="0" smtClean="0"/>
              <a:t>Processus </a:t>
            </a:r>
            <a:r>
              <a:rPr lang="fr-FR" baseline="0" dirty="0" err="1" smtClean="0"/>
              <a:t>epineux</a:t>
            </a:r>
            <a:r>
              <a:rPr lang="fr-FR" baseline="0" dirty="0" smtClean="0"/>
              <a:t> de c7 = très allongé – </a:t>
            </a:r>
            <a:r>
              <a:rPr lang="fr-FR" baseline="0" dirty="0" err="1" smtClean="0"/>
              <a:t>vertébre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proméminante</a:t>
            </a:r>
            <a:endParaRPr lang="fr-FR" baseline="0" dirty="0" smtClean="0"/>
          </a:p>
          <a:p>
            <a:endParaRPr lang="fr-FR" baseline="0" dirty="0" smtClean="0"/>
          </a:p>
          <a:p>
            <a:r>
              <a:rPr lang="fr-FR" baseline="0" dirty="0" smtClean="0"/>
              <a:t>Thoracique (t1-t12)</a:t>
            </a:r>
          </a:p>
          <a:p>
            <a:r>
              <a:rPr lang="fr-FR" baseline="0" dirty="0" smtClean="0"/>
              <a:t>Particularité = facette articulaire qui s’articule avec les 12 paires de cotes (pas les flottantes)</a:t>
            </a:r>
          </a:p>
          <a:p>
            <a:endParaRPr lang="fr-FR" baseline="0" dirty="0" smtClean="0"/>
          </a:p>
          <a:p>
            <a:r>
              <a:rPr lang="fr-FR" baseline="0" dirty="0" smtClean="0"/>
              <a:t>Lombaire</a:t>
            </a:r>
          </a:p>
          <a:p>
            <a:r>
              <a:rPr lang="fr-FR" baseline="0" dirty="0" smtClean="0"/>
              <a:t>Massive, très grosse, processus articulaire latérale (s’agence de coté) ce qui </a:t>
            </a:r>
            <a:r>
              <a:rPr lang="fr-FR" baseline="0" dirty="0" err="1" smtClean="0"/>
              <a:t>empeche</a:t>
            </a:r>
            <a:r>
              <a:rPr lang="fr-FR" baseline="0" dirty="0" smtClean="0"/>
              <a:t> les rotation (diminue la mobilité au niveau de la </a:t>
            </a:r>
            <a:r>
              <a:rPr lang="fr-FR" baseline="0" dirty="0" err="1" smtClean="0"/>
              <a:t>region</a:t>
            </a:r>
            <a:r>
              <a:rPr lang="fr-FR" baseline="0" dirty="0" smtClean="0"/>
              <a:t> lombaire) – </a:t>
            </a:r>
            <a:r>
              <a:rPr lang="fr-FR" baseline="0" dirty="0" err="1" smtClean="0"/>
              <a:t>suporte</a:t>
            </a:r>
            <a:r>
              <a:rPr lang="fr-FR" baseline="0" dirty="0" smtClean="0"/>
              <a:t> le poids de la partie supérieur du corps donc doit </a:t>
            </a:r>
            <a:r>
              <a:rPr lang="fr-CA" baseline="0" dirty="0" smtClean="0"/>
              <a:t>être solide (inclinaisons des processus articulaires bloquent les </a:t>
            </a:r>
            <a:r>
              <a:rPr lang="fr-CA" baseline="0" dirty="0" err="1" smtClean="0"/>
              <a:t>vertébre</a:t>
            </a:r>
            <a:r>
              <a:rPr lang="fr-CA" baseline="0" dirty="0" smtClean="0"/>
              <a:t> lombaire les unes par rapport au autre</a:t>
            </a:r>
            <a:endParaRPr lang="fr-FR" baseline="0" dirty="0" smtClean="0"/>
          </a:p>
          <a:p>
            <a:endParaRPr lang="fr-FR" baseline="0" dirty="0" smtClean="0"/>
          </a:p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2551794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C1</a:t>
            </a:r>
            <a:r>
              <a:rPr lang="fr-FR" baseline="0" dirty="0" smtClean="0"/>
              <a:t> : atlas</a:t>
            </a:r>
          </a:p>
          <a:p>
            <a:r>
              <a:rPr lang="fr-FR" baseline="0" dirty="0" smtClean="0"/>
              <a:t>Anneaux osseux sans corps </a:t>
            </a:r>
            <a:r>
              <a:rPr lang="fr-FR" baseline="0" dirty="0" err="1" smtClean="0"/>
              <a:t>vertbrale</a:t>
            </a:r>
            <a:r>
              <a:rPr lang="fr-FR" baseline="0" dirty="0" smtClean="0"/>
              <a:t> (pas de disque entre atlas et os </a:t>
            </a:r>
            <a:r>
              <a:rPr lang="fr-FR" baseline="0" dirty="0" err="1" smtClean="0"/>
              <a:t>occupitale</a:t>
            </a:r>
            <a:r>
              <a:rPr lang="fr-FR" baseline="0" dirty="0" smtClean="0"/>
              <a:t> ou C2)</a:t>
            </a:r>
          </a:p>
          <a:p>
            <a:r>
              <a:rPr lang="fr-FR" baseline="0" dirty="0" smtClean="0"/>
              <a:t>Pas de processus </a:t>
            </a:r>
            <a:r>
              <a:rPr lang="fr-FR" baseline="0" dirty="0" err="1" smtClean="0"/>
              <a:t>epineux</a:t>
            </a:r>
            <a:endParaRPr lang="fr-FR" baseline="0" dirty="0" smtClean="0"/>
          </a:p>
          <a:p>
            <a:r>
              <a:rPr lang="fr-FR" baseline="0" dirty="0" smtClean="0"/>
              <a:t>Processus </a:t>
            </a:r>
            <a:r>
              <a:rPr lang="fr-FR" baseline="0" dirty="0" err="1" smtClean="0"/>
              <a:t>transevere</a:t>
            </a:r>
            <a:r>
              <a:rPr lang="fr-FR" baseline="0" dirty="0" smtClean="0"/>
              <a:t> (point d’attache) – lieu d’</a:t>
            </a:r>
            <a:r>
              <a:rPr lang="fr-FR" baseline="0" dirty="0" err="1" smtClean="0"/>
              <a:t>articulationa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vec</a:t>
            </a:r>
            <a:r>
              <a:rPr lang="fr-FR" baseline="0" dirty="0" smtClean="0"/>
              <a:t> os occipitale et axis</a:t>
            </a:r>
          </a:p>
          <a:p>
            <a:endParaRPr lang="fr-FR" baseline="0" dirty="0" smtClean="0"/>
          </a:p>
          <a:p>
            <a:r>
              <a:rPr lang="fr-FR" baseline="0" dirty="0" smtClean="0"/>
              <a:t>Face articulaire supérieur s’articule avec les </a:t>
            </a:r>
            <a:r>
              <a:rPr lang="fr-FR" baseline="0" dirty="0" err="1" smtClean="0"/>
              <a:t>chondyles</a:t>
            </a:r>
            <a:r>
              <a:rPr lang="fr-FR" baseline="0" dirty="0" smtClean="0"/>
              <a:t> de l’os occipital – permet à la </a:t>
            </a:r>
            <a:r>
              <a:rPr lang="fr-FR" baseline="0" dirty="0" err="1" smtClean="0"/>
              <a:t>t</a:t>
            </a:r>
            <a:r>
              <a:rPr lang="fr-CA" baseline="0" dirty="0" err="1" smtClean="0"/>
              <a:t>ête</a:t>
            </a:r>
            <a:r>
              <a:rPr lang="fr-CA" baseline="0" dirty="0" smtClean="0"/>
              <a:t> de basculer (basculer entre c1 et os occipitale « oui »)</a:t>
            </a:r>
          </a:p>
          <a:p>
            <a:r>
              <a:rPr lang="fr-CA" baseline="0" dirty="0" smtClean="0"/>
              <a:t>Face articulaire inférieur s’articule avec l’axis</a:t>
            </a:r>
          </a:p>
          <a:p>
            <a:endParaRPr lang="fr-CA" baseline="0" dirty="0" smtClean="0"/>
          </a:p>
          <a:p>
            <a:r>
              <a:rPr lang="fr-CA" baseline="0" dirty="0" smtClean="0"/>
              <a:t>C2</a:t>
            </a:r>
          </a:p>
          <a:p>
            <a:r>
              <a:rPr lang="fr-CA" baseline="0" dirty="0" smtClean="0"/>
              <a:t>Corps vertébral </a:t>
            </a:r>
          </a:p>
          <a:p>
            <a:r>
              <a:rPr lang="fr-CA" baseline="0" dirty="0" smtClean="0"/>
              <a:t>Reconnaît </a:t>
            </a:r>
            <a:r>
              <a:rPr lang="fr-CA" baseline="0" dirty="0" err="1" smtClean="0"/>
              <a:t>grace</a:t>
            </a:r>
            <a:r>
              <a:rPr lang="fr-CA" baseline="0" dirty="0" smtClean="0"/>
              <a:t> à l’</a:t>
            </a:r>
            <a:r>
              <a:rPr lang="fr-CA" baseline="0" dirty="0" err="1" smtClean="0"/>
              <a:t>emergence</a:t>
            </a:r>
            <a:r>
              <a:rPr lang="fr-CA" baseline="0" dirty="0" smtClean="0"/>
              <a:t> du processus vertical du corps vertébral (dent de l’axis) qui s’</a:t>
            </a:r>
            <a:r>
              <a:rPr lang="fr-CA" baseline="0" dirty="0" err="1" smtClean="0"/>
              <a:t>insere</a:t>
            </a:r>
            <a:r>
              <a:rPr lang="fr-CA" baseline="0" dirty="0" smtClean="0"/>
              <a:t> dans la C1 et sert de pivot</a:t>
            </a:r>
          </a:p>
          <a:p>
            <a:endParaRPr lang="fr-CA" baseline="0" dirty="0" smtClean="0"/>
          </a:p>
          <a:p>
            <a:r>
              <a:rPr lang="fr-CA" baseline="0" dirty="0" smtClean="0"/>
              <a:t>Atlas </a:t>
            </a:r>
            <a:r>
              <a:rPr lang="fr-CA" baseline="0" dirty="0" err="1" smtClean="0"/>
              <a:t>rotationne</a:t>
            </a:r>
            <a:r>
              <a:rPr lang="fr-CA" baseline="0" dirty="0" smtClean="0"/>
              <a:t> par rapport à l’axis (rotation de la tête « non »)</a:t>
            </a:r>
            <a:endParaRPr lang="fr-FR" dirty="0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5248723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272545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Sacrum</a:t>
            </a:r>
            <a:r>
              <a:rPr lang="fr-FR" baseline="0" dirty="0" smtClean="0"/>
              <a:t> </a:t>
            </a:r>
          </a:p>
          <a:p>
            <a:r>
              <a:rPr lang="fr-FR" baseline="0" dirty="0" smtClean="0"/>
              <a:t>Fusion des corps, des processus transverse (ail du sacrum), </a:t>
            </a:r>
          </a:p>
          <a:p>
            <a:r>
              <a:rPr lang="fr-FR" baseline="0" dirty="0" smtClean="0"/>
              <a:t>Promontoire du </a:t>
            </a:r>
            <a:r>
              <a:rPr lang="fr-FR" baseline="0" dirty="0" err="1" smtClean="0"/>
              <a:t>sacrium</a:t>
            </a:r>
            <a:endParaRPr lang="fr-FR" baseline="0" dirty="0" smtClean="0"/>
          </a:p>
          <a:p>
            <a:r>
              <a:rPr lang="fr-FR" baseline="0" dirty="0" smtClean="0"/>
              <a:t>Fosse du processus articulaire </a:t>
            </a:r>
            <a:r>
              <a:rPr lang="fr-FR" baseline="0" dirty="0" err="1" smtClean="0"/>
              <a:t>recoivent</a:t>
            </a:r>
            <a:r>
              <a:rPr lang="fr-FR" baseline="0" dirty="0" smtClean="0"/>
              <a:t> le processus articulaire inferieur de L5</a:t>
            </a:r>
          </a:p>
          <a:p>
            <a:r>
              <a:rPr lang="fr-FR" baseline="0" dirty="0" smtClean="0"/>
              <a:t>Aile du sacrum forme une </a:t>
            </a:r>
            <a:r>
              <a:rPr lang="fr-FR" baseline="0" dirty="0" err="1" smtClean="0"/>
              <a:t>depression</a:t>
            </a:r>
            <a:r>
              <a:rPr lang="fr-FR" baseline="0" dirty="0" smtClean="0"/>
              <a:t> – surface auriculaire, s’articule l’os de la hanche (</a:t>
            </a:r>
            <a:r>
              <a:rPr lang="fr-FR" baseline="0" dirty="0" err="1" smtClean="0"/>
              <a:t>illium</a:t>
            </a:r>
            <a:r>
              <a:rPr lang="fr-FR" baseline="0" dirty="0" smtClean="0"/>
              <a:t>) </a:t>
            </a:r>
          </a:p>
          <a:p>
            <a:r>
              <a:rPr lang="fr-FR" baseline="0" dirty="0" smtClean="0"/>
              <a:t>Canal sacral (fusion des foramen vertébraux) – passage de l’extension de la moelle </a:t>
            </a:r>
            <a:r>
              <a:rPr lang="fr-FR" baseline="0" dirty="0" err="1" smtClean="0"/>
              <a:t>epinière</a:t>
            </a:r>
            <a:r>
              <a:rPr lang="fr-FR" baseline="0" dirty="0" smtClean="0"/>
              <a:t> (queue de cheval)</a:t>
            </a:r>
          </a:p>
          <a:p>
            <a:r>
              <a:rPr lang="fr-FR" baseline="0" dirty="0" smtClean="0"/>
              <a:t>Hiatus sacral</a:t>
            </a:r>
          </a:p>
          <a:p>
            <a:r>
              <a:rPr lang="fr-FR" baseline="0" dirty="0" smtClean="0"/>
              <a:t>Nerf qui </a:t>
            </a:r>
            <a:r>
              <a:rPr lang="fr-FR" baseline="0" dirty="0" err="1" smtClean="0"/>
              <a:t>emerge</a:t>
            </a:r>
            <a:r>
              <a:rPr lang="fr-FR" baseline="0" dirty="0" smtClean="0"/>
              <a:t> par les foramen sacro-pelvien (sacral </a:t>
            </a:r>
            <a:r>
              <a:rPr lang="fr-FR" baseline="0" dirty="0" err="1" smtClean="0"/>
              <a:t>antrérieur</a:t>
            </a:r>
            <a:r>
              <a:rPr lang="fr-FR" baseline="0" dirty="0" smtClean="0"/>
              <a:t> / </a:t>
            </a:r>
            <a:r>
              <a:rPr lang="fr-FR" baseline="0" dirty="0" err="1" smtClean="0"/>
              <a:t>posétrieur</a:t>
            </a:r>
            <a:r>
              <a:rPr lang="fr-FR" baseline="0" dirty="0" smtClean="0"/>
              <a:t> – m</a:t>
            </a:r>
            <a:r>
              <a:rPr lang="fr-CA" baseline="0" dirty="0" err="1" smtClean="0"/>
              <a:t>ême</a:t>
            </a:r>
            <a:r>
              <a:rPr lang="fr-CA" baseline="0" dirty="0" smtClean="0"/>
              <a:t> trou mais sort soit vers l’avant ou l’arrière</a:t>
            </a:r>
            <a:endParaRPr lang="fr-FR" baseline="0" dirty="0" smtClean="0"/>
          </a:p>
          <a:p>
            <a:endParaRPr lang="fr-FR" baseline="0" dirty="0" smtClean="0"/>
          </a:p>
          <a:p>
            <a:r>
              <a:rPr lang="fr-FR" baseline="0" dirty="0" err="1" smtClean="0"/>
              <a:t>Separé</a:t>
            </a:r>
            <a:r>
              <a:rPr lang="fr-FR" baseline="0" dirty="0" smtClean="0"/>
              <a:t> de cartilage hyalin et se soude complètement pendant la </a:t>
            </a:r>
            <a:r>
              <a:rPr lang="fr-FR" baseline="0" dirty="0" err="1" smtClean="0"/>
              <a:t>periode</a:t>
            </a:r>
            <a:r>
              <a:rPr lang="fr-FR" baseline="0" dirty="0" smtClean="0"/>
              <a:t> adulte</a:t>
            </a:r>
          </a:p>
          <a:p>
            <a:endParaRPr lang="fr-FR" baseline="0" dirty="0" smtClean="0"/>
          </a:p>
          <a:p>
            <a:r>
              <a:rPr lang="fr-FR" baseline="0" dirty="0" smtClean="0"/>
              <a:t>Coccyx </a:t>
            </a:r>
          </a:p>
          <a:p>
            <a:r>
              <a:rPr lang="fr-FR" baseline="0" dirty="0" smtClean="0"/>
              <a:t>Forme courbé </a:t>
            </a:r>
          </a:p>
          <a:p>
            <a:r>
              <a:rPr lang="fr-FR" baseline="0" dirty="0" smtClean="0"/>
              <a:t>4 petites vertèbre </a:t>
            </a:r>
          </a:p>
          <a:p>
            <a:r>
              <a:rPr lang="fr-FR" baseline="0" dirty="0" smtClean="0"/>
              <a:t>Beaucoup de ligament et muscle s’attachent au coccyx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524062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Relier au sternum par cartilage hyalin</a:t>
            </a:r>
            <a:r>
              <a:rPr lang="fr-FR" baseline="0" dirty="0" smtClean="0"/>
              <a:t> (cartilage costaux) – permet de se </a:t>
            </a:r>
            <a:r>
              <a:rPr lang="fr-FR" baseline="0" dirty="0" err="1" smtClean="0"/>
              <a:t>deformer</a:t>
            </a:r>
            <a:r>
              <a:rPr lang="fr-FR" baseline="0" dirty="0" smtClean="0"/>
              <a:t>/</a:t>
            </a:r>
            <a:r>
              <a:rPr lang="fr-FR" baseline="0" dirty="0" err="1" smtClean="0"/>
              <a:t>deplacer</a:t>
            </a:r>
            <a:r>
              <a:rPr lang="fr-FR" baseline="0" dirty="0" smtClean="0"/>
              <a:t> </a:t>
            </a:r>
          </a:p>
          <a:p>
            <a:endParaRPr lang="fr-FR" baseline="0" dirty="0" smtClean="0"/>
          </a:p>
          <a:p>
            <a:r>
              <a:rPr lang="fr-FR" baseline="0" dirty="0" smtClean="0"/>
              <a:t>Sternum : os plat diploé </a:t>
            </a:r>
          </a:p>
          <a:p>
            <a:r>
              <a:rPr lang="fr-FR" baseline="0" dirty="0" smtClean="0"/>
              <a:t>3 partie : (3</a:t>
            </a:r>
            <a:r>
              <a:rPr lang="fr-FR" baseline="30000" dirty="0" smtClean="0"/>
              <a:t>e</a:t>
            </a:r>
            <a:r>
              <a:rPr lang="fr-FR" baseline="0" dirty="0" smtClean="0"/>
              <a:t> - pointe cartilagineuse qui s’ossifie dans le temps)</a:t>
            </a:r>
          </a:p>
          <a:p>
            <a:r>
              <a:rPr lang="fr-FR" baseline="0" dirty="0" smtClean="0"/>
              <a:t>1</a:t>
            </a:r>
            <a:r>
              <a:rPr lang="fr-FR" baseline="30000" dirty="0" smtClean="0"/>
              <a:t>e</a:t>
            </a:r>
            <a:r>
              <a:rPr lang="fr-FR" baseline="0" dirty="0" smtClean="0"/>
              <a:t> : facile à palper, </a:t>
            </a:r>
            <a:r>
              <a:rPr lang="fr-FR" baseline="0" dirty="0" err="1" smtClean="0"/>
              <a:t>depression</a:t>
            </a:r>
            <a:r>
              <a:rPr lang="fr-FR" baseline="0" dirty="0" smtClean="0"/>
              <a:t> : incisure jugulaire, claviculaire) s’articule avec la cote #1 et partiellement la #2</a:t>
            </a:r>
          </a:p>
          <a:p>
            <a:r>
              <a:rPr lang="fr-FR" baseline="0" dirty="0" smtClean="0"/>
              <a:t>Angle sternal (s’ossifie avec le temps) – important parce que repaire pour la 2</a:t>
            </a:r>
            <a:r>
              <a:rPr lang="fr-FR" baseline="30000" dirty="0" smtClean="0"/>
              <a:t>e</a:t>
            </a:r>
            <a:r>
              <a:rPr lang="fr-FR" baseline="0" dirty="0" smtClean="0"/>
              <a:t> paire de cotes (#1 difficile à </a:t>
            </a:r>
            <a:r>
              <a:rPr lang="fr-FR" baseline="0" dirty="0" err="1" smtClean="0"/>
              <a:t>plaper</a:t>
            </a:r>
            <a:r>
              <a:rPr lang="fr-FR" baseline="0" dirty="0" smtClean="0"/>
              <a:t>)</a:t>
            </a:r>
          </a:p>
          <a:p>
            <a:endParaRPr lang="fr-FR" baseline="0" dirty="0" smtClean="0"/>
          </a:p>
          <a:p>
            <a:r>
              <a:rPr lang="fr-FR" baseline="0" dirty="0" smtClean="0"/>
              <a:t>3</a:t>
            </a:r>
            <a:r>
              <a:rPr lang="fr-FR" baseline="30000" dirty="0" smtClean="0"/>
              <a:t>e</a:t>
            </a:r>
            <a:r>
              <a:rPr lang="fr-FR" baseline="0" dirty="0" smtClean="0"/>
              <a:t> partie: ligament et muscles</a:t>
            </a:r>
          </a:p>
          <a:p>
            <a:endParaRPr lang="fr-FR" baseline="0" dirty="0" smtClean="0"/>
          </a:p>
          <a:p>
            <a:r>
              <a:rPr lang="fr-FR" baseline="0" dirty="0" smtClean="0"/>
              <a:t>C</a:t>
            </a:r>
            <a:r>
              <a:rPr lang="fr-CA" baseline="0" dirty="0" smtClean="0"/>
              <a:t>ôtes : divisé en 2 régions selon la </a:t>
            </a:r>
            <a:r>
              <a:rPr lang="fr-CA" baseline="0" dirty="0" err="1" smtClean="0"/>
              <a:t>facons</a:t>
            </a:r>
            <a:r>
              <a:rPr lang="fr-CA" baseline="0" dirty="0" smtClean="0"/>
              <a:t> de elles sont attaché au sternum</a:t>
            </a:r>
          </a:p>
          <a:p>
            <a:endParaRPr lang="fr-CA" baseline="0" dirty="0" smtClean="0"/>
          </a:p>
          <a:p>
            <a:r>
              <a:rPr lang="fr-CA" baseline="0" dirty="0" smtClean="0"/>
              <a:t>Fausse cotes : cartilage costaux fusionne avant d’aller rejoindre le sternum (8-10 : asternale) ou encore pas attaché du tout au </a:t>
            </a:r>
            <a:r>
              <a:rPr lang="fr-CA" baseline="0" dirty="0" err="1" smtClean="0"/>
              <a:t>sternume</a:t>
            </a:r>
            <a:r>
              <a:rPr lang="fr-CA" baseline="0" dirty="0" smtClean="0"/>
              <a:t> (11-12 : flottante)</a:t>
            </a:r>
            <a:endParaRPr lang="fr-FR" baseline="0" dirty="0" smtClean="0"/>
          </a:p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6005152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Os plat comme le sternum (allongé</a:t>
            </a:r>
            <a:r>
              <a:rPr lang="fr-FR" baseline="0" dirty="0" smtClean="0"/>
              <a:t>) – pas os long </a:t>
            </a:r>
          </a:p>
          <a:p>
            <a:r>
              <a:rPr lang="fr-FR" baseline="0" dirty="0" smtClean="0"/>
              <a:t>Extrémité qui s’articule avec le corps de la </a:t>
            </a:r>
            <a:r>
              <a:rPr lang="fr-FR" baseline="0" dirty="0" err="1" smtClean="0"/>
              <a:t>vertébre</a:t>
            </a:r>
            <a:r>
              <a:rPr lang="fr-FR" baseline="0" dirty="0" smtClean="0"/>
              <a:t> (fossette) : </a:t>
            </a:r>
            <a:r>
              <a:rPr lang="fr-FR" baseline="0" dirty="0" err="1" smtClean="0"/>
              <a:t>t</a:t>
            </a:r>
            <a:r>
              <a:rPr lang="fr-CA" baseline="0" dirty="0" err="1" smtClean="0"/>
              <a:t>ête</a:t>
            </a:r>
            <a:r>
              <a:rPr lang="fr-CA" baseline="0" dirty="0" smtClean="0"/>
              <a:t> de la cotes </a:t>
            </a:r>
          </a:p>
          <a:p>
            <a:r>
              <a:rPr lang="fr-CA" baseline="0" dirty="0" smtClean="0"/>
              <a:t>Toute les cote à l’exception des cotes flottantes : tubercule costale s’</a:t>
            </a:r>
            <a:r>
              <a:rPr lang="fr-CA" baseline="0" dirty="0" err="1" smtClean="0"/>
              <a:t>artcile</a:t>
            </a:r>
            <a:r>
              <a:rPr lang="fr-CA" baseline="0" dirty="0" smtClean="0"/>
              <a:t> avec fossette du processus transverse de la </a:t>
            </a:r>
            <a:r>
              <a:rPr lang="fr-CA" baseline="0" dirty="0" err="1" smtClean="0"/>
              <a:t>vertebre</a:t>
            </a:r>
            <a:endParaRPr lang="fr-CA" baseline="0" dirty="0" smtClean="0"/>
          </a:p>
          <a:p>
            <a:endParaRPr lang="fr-CA" baseline="0" dirty="0" smtClean="0"/>
          </a:p>
          <a:p>
            <a:r>
              <a:rPr lang="fr-CA" baseline="0" dirty="0" smtClean="0"/>
              <a:t>2 points d’attache avec les </a:t>
            </a:r>
            <a:r>
              <a:rPr lang="fr-CA" baseline="0" dirty="0" err="1" smtClean="0"/>
              <a:t>vertebres</a:t>
            </a:r>
            <a:r>
              <a:rPr lang="fr-CA" baseline="0" dirty="0" smtClean="0"/>
              <a:t> (tête de la cote et tubercule costale)</a:t>
            </a:r>
          </a:p>
          <a:p>
            <a:endParaRPr lang="fr-CA" baseline="0" dirty="0" smtClean="0"/>
          </a:p>
          <a:p>
            <a:r>
              <a:rPr lang="fr-CA" dirty="0" smtClean="0"/>
              <a:t>E</a:t>
            </a:r>
            <a:r>
              <a:rPr lang="fr-FR" dirty="0" err="1" smtClean="0"/>
              <a:t>xtremité</a:t>
            </a:r>
            <a:r>
              <a:rPr lang="fr-FR" baseline="0" dirty="0" smtClean="0"/>
              <a:t> sternal se termine par du cartilage qui rejoindre directement ou non le sternum</a:t>
            </a:r>
            <a:endParaRPr lang="fr-FR" dirty="0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503222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96070985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66700" indent="-266700" eaLnBrk="1" hangingPunct="1"/>
            <a:r>
              <a:rPr lang="fr-CA" sz="1200" b="1" dirty="0" smtClean="0">
                <a:solidFill>
                  <a:srgbClr val="FF0000"/>
                </a:solidFill>
                <a:latin typeface="Calibri" charset="0"/>
                <a:ea typeface="Calibri" charset="0"/>
                <a:cs typeface="Calibri" charset="0"/>
              </a:rPr>
              <a:t>Trouvez l’erreur. « Le squelette axial comprend 80 os »:</a:t>
            </a:r>
          </a:p>
          <a:p>
            <a:pPr marL="266700" indent="-266700" eaLnBrk="1" hangingPunct="1">
              <a:spcBef>
                <a:spcPct val="0"/>
              </a:spcBef>
              <a:buFontTx/>
              <a:buNone/>
            </a:pPr>
            <a:r>
              <a:rPr lang="fr-CA" sz="1200" b="1" dirty="0" smtClean="0">
                <a:solidFill>
                  <a:srgbClr val="FF0000"/>
                </a:solidFill>
                <a:latin typeface="Calibri" charset="0"/>
                <a:ea typeface="Calibri" charset="0"/>
                <a:cs typeface="Calibri" charset="0"/>
              </a:rPr>
              <a:t>	8 os du crâne + 14 os de la face + 1 os hyoïde + 24 vertèbres + 1 sacrum + 1 coccyx + 1 sternum + 24 côtes = 74 os ???</a:t>
            </a:r>
          </a:p>
          <a:p>
            <a:pPr marL="266700" indent="-266700" eaLnBrk="1" hangingPunct="1">
              <a:spcBef>
                <a:spcPct val="0"/>
              </a:spcBef>
              <a:buFontTx/>
              <a:buNone/>
            </a:pP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0"/>
              </a:spcBef>
              <a:buFontTx/>
              <a:buNone/>
            </a:pPr>
            <a:r>
              <a:rPr lang="fr-CA" sz="1200" dirty="0" smtClean="0">
                <a:solidFill>
                  <a:srgbClr val="FF0000"/>
                </a:solidFill>
                <a:latin typeface="Calibri" pitchFamily="34" charset="0"/>
              </a:rPr>
              <a:t>Os de l’oreille moyenne :</a:t>
            </a:r>
            <a:r>
              <a:rPr lang="fr-CA" sz="1200" baseline="0" dirty="0" smtClean="0">
                <a:solidFill>
                  <a:srgbClr val="FF0000"/>
                </a:solidFill>
                <a:latin typeface="Calibri" pitchFamily="34" charset="0"/>
              </a:rPr>
              <a:t> 3 os x 2 oreilles = 6 os </a:t>
            </a: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0"/>
              </a:spcBef>
              <a:buFontTx/>
              <a:buNone/>
            </a:pP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1200" b="1" dirty="0" smtClean="0">
                <a:solidFill>
                  <a:srgbClr val="FF0000"/>
                </a:solidFill>
                <a:latin typeface="Calibri" charset="0"/>
                <a:ea typeface="Calibri" charset="0"/>
                <a:cs typeface="Calibri" charset="0"/>
              </a:rPr>
              <a:t>Avec quels os l’os temporal s’articule-t-il?</a:t>
            </a:r>
          </a:p>
          <a:p>
            <a:pPr marL="266700" indent="-266700" eaLnBrk="1" hangingPunct="1">
              <a:spcBef>
                <a:spcPct val="40000"/>
              </a:spcBef>
            </a:pP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1200" dirty="0" err="1" smtClean="0">
                <a:solidFill>
                  <a:srgbClr val="FF0000"/>
                </a:solidFill>
                <a:latin typeface="Calibri" pitchFamily="34" charset="0"/>
              </a:rPr>
              <a:t>Sphénoide</a:t>
            </a:r>
            <a:r>
              <a:rPr lang="fr-CA" sz="1200" dirty="0" smtClean="0">
                <a:solidFill>
                  <a:srgbClr val="FF0000"/>
                </a:solidFill>
                <a:latin typeface="Calibri" pitchFamily="34" charset="0"/>
              </a:rPr>
              <a:t>, pariétale, occipitale, condyle mandibulaire (mobile), </a:t>
            </a:r>
            <a:r>
              <a:rPr lang="fr-CA" sz="1200" dirty="0" err="1" smtClean="0">
                <a:solidFill>
                  <a:srgbClr val="FF0000"/>
                </a:solidFill>
                <a:latin typeface="Calibri" pitchFamily="34" charset="0"/>
              </a:rPr>
              <a:t>aracade</a:t>
            </a:r>
            <a:r>
              <a:rPr lang="fr-CA" sz="1200" baseline="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fr-CA" sz="1200" baseline="0" dirty="0" err="1" smtClean="0">
                <a:solidFill>
                  <a:srgbClr val="FF0000"/>
                </a:solidFill>
                <a:latin typeface="Calibri" pitchFamily="34" charset="0"/>
              </a:rPr>
              <a:t>zigomatique</a:t>
            </a:r>
            <a:endParaRPr lang="fr-CA" sz="1200" baseline="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1200" baseline="0" dirty="0" smtClean="0">
                <a:solidFill>
                  <a:srgbClr val="FF0000"/>
                </a:solidFill>
                <a:latin typeface="Calibri" pitchFamily="34" charset="0"/>
              </a:rPr>
              <a:t>Pas vrai pour tout le monde : parfois l’os frontal rejoint le temporal (</a:t>
            </a:r>
            <a:r>
              <a:rPr lang="fr-CA" sz="1200" baseline="0" dirty="0" err="1" smtClean="0">
                <a:solidFill>
                  <a:srgbClr val="FF0000"/>
                </a:solidFill>
                <a:latin typeface="Calibri" pitchFamily="34" charset="0"/>
              </a:rPr>
              <a:t>ptérion</a:t>
            </a:r>
            <a:r>
              <a:rPr lang="fr-CA" sz="1200" baseline="0" dirty="0" smtClean="0">
                <a:solidFill>
                  <a:srgbClr val="FF0000"/>
                </a:solidFill>
                <a:latin typeface="Calibri" pitchFamily="34" charset="0"/>
              </a:rPr>
              <a:t> absent)</a:t>
            </a: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40000"/>
              </a:spcBef>
            </a:pP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1200" b="1" dirty="0" smtClean="0">
                <a:solidFill>
                  <a:srgbClr val="FF0000"/>
                </a:solidFill>
                <a:latin typeface="Calibri" charset="0"/>
                <a:ea typeface="Calibri" charset="0"/>
                <a:cs typeface="Calibri" charset="0"/>
              </a:rPr>
              <a:t>«Nez cassé»: nommez au moins trois os qui peuvent être fracturés par un coup sur le</a:t>
            </a:r>
            <a:r>
              <a:rPr lang="fr-CA" sz="1200" b="1" baseline="0" dirty="0" smtClean="0">
                <a:solidFill>
                  <a:srgbClr val="FF0000"/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CA" sz="1200" b="1" dirty="0" smtClean="0">
                <a:solidFill>
                  <a:srgbClr val="FF0000"/>
                </a:solidFill>
                <a:latin typeface="Calibri" charset="0"/>
                <a:ea typeface="Calibri" charset="0"/>
                <a:cs typeface="Calibri" charset="0"/>
              </a:rPr>
              <a:t>nez.</a:t>
            </a:r>
          </a:p>
          <a:p>
            <a:pPr marL="266700" indent="-266700" eaLnBrk="1" hangingPunct="1">
              <a:spcBef>
                <a:spcPct val="40000"/>
              </a:spcBef>
            </a:pP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1200" dirty="0" smtClean="0">
                <a:solidFill>
                  <a:srgbClr val="FF0000"/>
                </a:solidFill>
                <a:latin typeface="Calibri" pitchFamily="34" charset="0"/>
              </a:rPr>
              <a:t>Nasaux, maxillaire (latéralement), vomer (</a:t>
            </a:r>
            <a:r>
              <a:rPr lang="fr-CA" sz="1200" dirty="0" err="1" smtClean="0">
                <a:solidFill>
                  <a:srgbClr val="FF0000"/>
                </a:solidFill>
                <a:latin typeface="Calibri" pitchFamily="34" charset="0"/>
              </a:rPr>
              <a:t>inferieurement</a:t>
            </a:r>
            <a:r>
              <a:rPr lang="fr-CA" sz="1200" dirty="0" smtClean="0">
                <a:solidFill>
                  <a:srgbClr val="FF0000"/>
                </a:solidFill>
                <a:latin typeface="Calibri" pitchFamily="34" charset="0"/>
              </a:rPr>
              <a:t>), </a:t>
            </a:r>
            <a:r>
              <a:rPr lang="fr-CA" sz="1200" dirty="0" err="1" smtClean="0">
                <a:solidFill>
                  <a:srgbClr val="FF0000"/>
                </a:solidFill>
                <a:latin typeface="Calibri" pitchFamily="34" charset="0"/>
              </a:rPr>
              <a:t>ethmoide</a:t>
            </a:r>
            <a:r>
              <a:rPr lang="fr-CA" sz="1200" dirty="0" smtClean="0">
                <a:solidFill>
                  <a:srgbClr val="FF0000"/>
                </a:solidFill>
                <a:latin typeface="Calibri" pitchFamily="34" charset="0"/>
              </a:rPr>
              <a:t> (plus grave a cause de la lame criblé : fosse antérieur du</a:t>
            </a:r>
            <a:r>
              <a:rPr lang="fr-CA" sz="1200" baseline="0" dirty="0" smtClean="0">
                <a:solidFill>
                  <a:srgbClr val="FF0000"/>
                </a:solidFill>
                <a:latin typeface="Calibri" pitchFamily="34" charset="0"/>
              </a:rPr>
              <a:t> crane</a:t>
            </a:r>
            <a:r>
              <a:rPr lang="fr-CA" sz="1200" dirty="0" smtClean="0">
                <a:solidFill>
                  <a:srgbClr val="FF0000"/>
                </a:solidFill>
                <a:latin typeface="Calibri" pitchFamily="34" charset="0"/>
              </a:rPr>
              <a:t>)</a:t>
            </a:r>
          </a:p>
          <a:p>
            <a:pPr marL="266700" indent="-266700" eaLnBrk="1" hangingPunct="1">
              <a:spcBef>
                <a:spcPct val="40000"/>
              </a:spcBef>
            </a:pP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1200" b="1" dirty="0" smtClean="0">
                <a:solidFill>
                  <a:srgbClr val="FF0000"/>
                </a:solidFill>
                <a:latin typeface="Calibri" charset="0"/>
                <a:ea typeface="Calibri" charset="0"/>
                <a:cs typeface="Calibri" charset="0"/>
              </a:rPr>
              <a:t>Pourquoi les vertèbres lombaires sont-elles plus massives que les vertèbres cervicales?</a:t>
            </a:r>
          </a:p>
          <a:p>
            <a:pPr marL="266700" indent="-266700" eaLnBrk="1" hangingPunct="1">
              <a:spcBef>
                <a:spcPct val="40000"/>
              </a:spcBef>
            </a:pP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1200" dirty="0" smtClean="0">
                <a:solidFill>
                  <a:srgbClr val="FF0000"/>
                </a:solidFill>
                <a:latin typeface="Calibri" pitchFamily="34" charset="0"/>
              </a:rPr>
              <a:t>Supporte l’ensemble de</a:t>
            </a:r>
            <a:r>
              <a:rPr lang="fr-CA" sz="1200" baseline="0" dirty="0" smtClean="0">
                <a:solidFill>
                  <a:srgbClr val="FF0000"/>
                </a:solidFill>
                <a:latin typeface="Calibri" pitchFamily="34" charset="0"/>
              </a:rPr>
              <a:t> la partie supérieur du corps alors que cervicale ne soutiennent que la tête</a:t>
            </a: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40000"/>
              </a:spcBef>
            </a:pPr>
            <a:endParaRPr lang="fr-CA" sz="12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1200" b="1" dirty="0" smtClean="0">
                <a:solidFill>
                  <a:srgbClr val="FF0000"/>
                </a:solidFill>
                <a:latin typeface="Calibri" pitchFamily="34" charset="0"/>
              </a:rPr>
              <a:t>Quelles articulations permettent à la tête de faire le signe «oui» et le signe «non»?</a:t>
            </a:r>
          </a:p>
          <a:p>
            <a:endParaRPr lang="fr-FR" b="1" dirty="0" smtClean="0"/>
          </a:p>
          <a:p>
            <a:r>
              <a:rPr lang="fr-FR" dirty="0" smtClean="0"/>
              <a:t>« oui » : atlas + occipital</a:t>
            </a:r>
          </a:p>
          <a:p>
            <a:r>
              <a:rPr lang="fr-FR" dirty="0" smtClean="0"/>
              <a:t>« non »</a:t>
            </a:r>
            <a:r>
              <a:rPr lang="fr-FR" baseline="0" dirty="0" smtClean="0"/>
              <a:t> : atlas + axis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3BB9877-1CA2-4028-965E-95C6E7D36958}" type="slidenum">
              <a:rPr lang="en-CA" smtClean="0"/>
              <a:pPr>
                <a:defRPr/>
              </a:pPr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841148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A54CC0-CCF2-4DC5-ADDD-FAE8E6D9AE73}" type="slidenum">
              <a:rPr lang="en-CA"/>
              <a:pPr>
                <a:defRPr/>
              </a:pPr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070385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BEAC4-385E-41AF-938B-7A247F55D249}" type="slidenum">
              <a:rPr lang="en-CA"/>
              <a:pPr>
                <a:defRPr/>
              </a:pPr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785095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CC19E-2E12-4C85-ADD6-820927DFAB1E}" type="slidenum">
              <a:rPr lang="en-CA"/>
              <a:pPr>
                <a:defRPr/>
              </a:pPr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845280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Cliquez pour modifier les styles du texte du masque</a:t>
            </a:r>
          </a:p>
          <a:p>
            <a:pPr lvl="1"/>
            <a:r>
              <a:rPr lang="en-CA" smtClean="0"/>
              <a:t>Deuxième niveau</a:t>
            </a:r>
          </a:p>
          <a:p>
            <a:pPr lvl="2"/>
            <a:r>
              <a:rPr lang="en-CA" smtClean="0"/>
              <a:t>Troisième niveau</a:t>
            </a:r>
          </a:p>
          <a:p>
            <a:pPr lvl="3"/>
            <a:r>
              <a:rPr lang="en-CA" smtClean="0"/>
              <a:t>Quatrième niveau</a:t>
            </a:r>
          </a:p>
          <a:p>
            <a:pPr lvl="4"/>
            <a:r>
              <a:rPr lang="en-CA" smtClean="0"/>
              <a:t>Cinquième niveau</a:t>
            </a:r>
          </a:p>
        </p:txBody>
      </p:sp>
      <p:sp>
        <p:nvSpPr>
          <p:cNvPr id="4720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720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720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DC8804C-81F2-4D70-BC7D-B2AA91EB6E07}" type="slidenum">
              <a:rPr lang="en-CA"/>
              <a:pPr>
                <a:defRPr/>
              </a:pPr>
              <a:t>‹N°›</a:t>
            </a:fld>
            <a:endParaRPr lang="en-CA"/>
          </a:p>
        </p:txBody>
      </p:sp>
      <p:sp>
        <p:nvSpPr>
          <p:cNvPr id="1031" name="Line 7"/>
          <p:cNvSpPr>
            <a:spLocks noChangeShapeType="1"/>
          </p:cNvSpPr>
          <p:nvPr userDrawn="1"/>
        </p:nvSpPr>
        <p:spPr bwMode="auto">
          <a:xfrm>
            <a:off x="298450" y="173038"/>
            <a:ext cx="8586788" cy="0"/>
          </a:xfrm>
          <a:prstGeom prst="line">
            <a:avLst/>
          </a:prstGeom>
          <a:noFill/>
          <a:ln w="38100">
            <a:solidFill>
              <a:srgbClr val="D9E30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anchor="ctr"/>
          <a:lstStyle/>
          <a:p>
            <a:endParaRPr lang="fr-CA"/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293688" y="139700"/>
            <a:ext cx="85867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anchor="ctr"/>
          <a:lstStyle/>
          <a:p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280988" y="230188"/>
            <a:ext cx="86836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3600" b="1">
                <a:solidFill>
                  <a:srgbClr val="0000FF"/>
                </a:solidFill>
              </a:rPr>
              <a:t>LE SQUELETTE    </a:t>
            </a:r>
            <a:r>
              <a:rPr lang="fr-CA" sz="3200" b="1">
                <a:solidFill>
                  <a:srgbClr val="0000FF"/>
                </a:solidFill>
              </a:rPr>
              <a:t>(Chap. 7)</a:t>
            </a:r>
            <a:endParaRPr lang="fr-CA" sz="3200">
              <a:solidFill>
                <a:srgbClr val="0000FF"/>
              </a:solidFill>
            </a:endParaRPr>
          </a:p>
        </p:txBody>
      </p:sp>
      <p:sp>
        <p:nvSpPr>
          <p:cNvPr id="2051" name="Text Box 8"/>
          <p:cNvSpPr txBox="1">
            <a:spLocks noChangeArrowheads="1"/>
          </p:cNvSpPr>
          <p:nvPr/>
        </p:nvSpPr>
        <p:spPr bwMode="auto">
          <a:xfrm>
            <a:off x="231775" y="1009650"/>
            <a:ext cx="3763963" cy="230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2563" indent="-182563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357188" indent="-174625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90000"/>
              <a:buFont typeface="Arial" charset="0"/>
              <a:buChar char="−"/>
            </a:pPr>
            <a:r>
              <a:rPr lang="fr-CA" sz="2000"/>
              <a:t>206 os dans le squelette humain, (environ 20% du poids corporel).</a:t>
            </a:r>
          </a:p>
          <a:p>
            <a:pPr>
              <a:spcBef>
                <a:spcPts val="1800"/>
              </a:spcBef>
              <a:buSzPct val="90000"/>
              <a:buFont typeface="Arial" charset="0"/>
              <a:buChar char="−"/>
            </a:pPr>
            <a:r>
              <a:rPr lang="fr-CA" sz="2000"/>
              <a:t>2 divisions principales:</a:t>
            </a:r>
          </a:p>
          <a:p>
            <a:pPr lvl="1">
              <a:spcBef>
                <a:spcPct val="25000"/>
              </a:spcBef>
              <a:buSzPct val="85000"/>
              <a:buFont typeface="Wingdings" pitchFamily="2" charset="2"/>
              <a:buChar char="§"/>
            </a:pPr>
            <a:r>
              <a:rPr lang="fr-CA" sz="2000" b="1"/>
              <a:t>Squelette axial</a:t>
            </a:r>
          </a:p>
          <a:p>
            <a:pPr lvl="1">
              <a:spcBef>
                <a:spcPct val="25000"/>
              </a:spcBef>
              <a:buSzPct val="85000"/>
              <a:buFont typeface="Wingdings" pitchFamily="2" charset="2"/>
              <a:buChar char="§"/>
            </a:pPr>
            <a:r>
              <a:rPr lang="fr-CA" sz="2000" b="1"/>
              <a:t>Squelette appendiculaire</a:t>
            </a:r>
            <a:endParaRPr lang="fr-CA" sz="2000" b="1" u="sng"/>
          </a:p>
        </p:txBody>
      </p:sp>
      <p:pic>
        <p:nvPicPr>
          <p:cNvPr id="2052" name="Picture 2" descr="figure_07_01a_unlabel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744" r="21507"/>
          <a:stretch>
            <a:fillRect/>
          </a:stretch>
        </p:blipFill>
        <p:spPr bwMode="auto">
          <a:xfrm>
            <a:off x="3856038" y="1098550"/>
            <a:ext cx="2751137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figure_07_01b_unlabel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571" r="21187"/>
          <a:stretch>
            <a:fillRect/>
          </a:stretch>
        </p:blipFill>
        <p:spPr bwMode="auto">
          <a:xfrm>
            <a:off x="6618288" y="1098550"/>
            <a:ext cx="2525712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33475" y="5964238"/>
            <a:ext cx="111125" cy="111125"/>
          </a:xfrm>
          <a:prstGeom prst="rect">
            <a:avLst/>
          </a:prstGeom>
          <a:ln>
            <a:solidFill>
              <a:srgbClr val="99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55" name="TextBox 8"/>
          <p:cNvSpPr txBox="1">
            <a:spLocks noChangeArrowheads="1"/>
          </p:cNvSpPr>
          <p:nvPr/>
        </p:nvSpPr>
        <p:spPr bwMode="auto">
          <a:xfrm>
            <a:off x="1255713" y="5861050"/>
            <a:ext cx="15160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>
                <a:latin typeface="Verdana" pitchFamily="34" charset="0"/>
              </a:rPr>
              <a:t>Squelette axial</a:t>
            </a:r>
            <a:endParaRPr lang="en-US" sz="1400">
              <a:latin typeface="Verdana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33475" y="6362700"/>
            <a:ext cx="111125" cy="111125"/>
          </a:xfrm>
          <a:prstGeom prst="rect">
            <a:avLst/>
          </a:prstGeom>
          <a:solidFill>
            <a:srgbClr val="E8C56E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57" name="TextBox 10"/>
          <p:cNvSpPr txBox="1">
            <a:spLocks noChangeArrowheads="1"/>
          </p:cNvSpPr>
          <p:nvPr/>
        </p:nvSpPr>
        <p:spPr bwMode="auto">
          <a:xfrm>
            <a:off x="1255713" y="6265863"/>
            <a:ext cx="24003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>
                <a:latin typeface="Verdana" pitchFamily="34" charset="0"/>
              </a:rPr>
              <a:t>Squelette appendiculaire</a:t>
            </a:r>
            <a:endParaRPr lang="en-US" sz="14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9310"/>
            <a:ext cx="8229600" cy="403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184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9394"/>
            <a:ext cx="82296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3133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293688" y="1048178"/>
            <a:ext cx="2671762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10000"/>
              </a:spcBef>
            </a:pPr>
            <a:r>
              <a:rPr lang="fr-CA" sz="2000" dirty="0"/>
              <a:t>80 os répartis en trois régions principales: 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fr-CA" sz="2000" dirty="0"/>
              <a:t> </a:t>
            </a:r>
            <a:r>
              <a:rPr lang="fr-CA" sz="2000" b="1" dirty="0"/>
              <a:t>Tête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fr-CA" sz="2000" b="1" dirty="0"/>
              <a:t> Colonne vertébrale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fr-CA" sz="2000" b="1" dirty="0"/>
              <a:t> Thorax</a:t>
            </a:r>
          </a:p>
        </p:txBody>
      </p:sp>
      <p:sp>
        <p:nvSpPr>
          <p:cNvPr id="4099" name="Rectangle 6"/>
          <p:cNvSpPr>
            <a:spLocks noGrp="1" noChangeArrowheads="1"/>
          </p:cNvSpPr>
          <p:nvPr>
            <p:ph type="title"/>
          </p:nvPr>
        </p:nvSpPr>
        <p:spPr>
          <a:xfrm>
            <a:off x="190500" y="203295"/>
            <a:ext cx="8494713" cy="609600"/>
          </a:xfrm>
          <a:noFill/>
        </p:spPr>
        <p:txBody>
          <a:bodyPr/>
          <a:lstStyle/>
          <a:p>
            <a:pPr marL="752475" indent="-752475" algn="l" eaLnBrk="1" hangingPunct="1">
              <a:lnSpc>
                <a:spcPct val="90000"/>
              </a:lnSpc>
            </a:pPr>
            <a:r>
              <a:rPr lang="fr-CA" sz="3200" b="1" dirty="0" smtClean="0">
                <a:solidFill>
                  <a:srgbClr val="0000FF"/>
                </a:solidFill>
              </a:rPr>
              <a:t>2.4	LE SQUELETTE AXIAL</a:t>
            </a:r>
          </a:p>
        </p:txBody>
      </p:sp>
      <p:pic>
        <p:nvPicPr>
          <p:cNvPr id="4100" name="Picture 8" descr="07-01BonesAxial_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603"/>
          <a:stretch>
            <a:fillRect/>
          </a:stretch>
        </p:blipFill>
        <p:spPr bwMode="auto">
          <a:xfrm>
            <a:off x="3188493" y="958823"/>
            <a:ext cx="5533231" cy="5899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9"/>
          <p:cNvSpPr txBox="1">
            <a:spLocks noChangeArrowheads="1"/>
          </p:cNvSpPr>
          <p:nvPr/>
        </p:nvSpPr>
        <p:spPr bwMode="auto">
          <a:xfrm>
            <a:off x="5472342" y="1337094"/>
            <a:ext cx="436563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800" b="1">
                <a:latin typeface="Verdana" pitchFamily="34" charset="0"/>
              </a:rPr>
              <a:t>Tête</a:t>
            </a:r>
          </a:p>
        </p:txBody>
      </p:sp>
      <p:sp>
        <p:nvSpPr>
          <p:cNvPr id="4102" name="Text Box 10"/>
          <p:cNvSpPr txBox="1">
            <a:spLocks noChangeArrowheads="1"/>
          </p:cNvSpPr>
          <p:nvPr/>
        </p:nvSpPr>
        <p:spPr bwMode="auto">
          <a:xfrm>
            <a:off x="5524757" y="2438711"/>
            <a:ext cx="3175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800" b="1" dirty="0">
                <a:latin typeface="Verdana" pitchFamily="34" charset="0"/>
              </a:rPr>
              <a:t>Côtes</a:t>
            </a:r>
          </a:p>
        </p:txBody>
      </p:sp>
      <p:sp>
        <p:nvSpPr>
          <p:cNvPr id="4103" name="Text Box 11"/>
          <p:cNvSpPr txBox="1">
            <a:spLocks noChangeArrowheads="1"/>
          </p:cNvSpPr>
          <p:nvPr/>
        </p:nvSpPr>
        <p:spPr bwMode="auto">
          <a:xfrm>
            <a:off x="5486616" y="3181674"/>
            <a:ext cx="6540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sz="800" b="1" dirty="0">
                <a:latin typeface="Verdana" pitchFamily="34" charset="0"/>
              </a:rPr>
              <a:t>Vertèbres lombaires</a:t>
            </a:r>
          </a:p>
        </p:txBody>
      </p:sp>
      <p:sp>
        <p:nvSpPr>
          <p:cNvPr id="4104" name="Text Box 12"/>
          <p:cNvSpPr txBox="1">
            <a:spLocks noChangeArrowheads="1"/>
          </p:cNvSpPr>
          <p:nvPr/>
        </p:nvSpPr>
        <p:spPr bwMode="auto">
          <a:xfrm>
            <a:off x="5583481" y="3614994"/>
            <a:ext cx="4318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800" b="1" dirty="0">
                <a:latin typeface="Verdana" pitchFamily="34" charset="0"/>
              </a:rPr>
              <a:t>Sacrum</a:t>
            </a:r>
          </a:p>
        </p:txBody>
      </p:sp>
      <p:sp>
        <p:nvSpPr>
          <p:cNvPr id="4105" name="Text Box 13"/>
          <p:cNvSpPr txBox="1">
            <a:spLocks noChangeArrowheads="1"/>
          </p:cNvSpPr>
          <p:nvPr/>
        </p:nvSpPr>
        <p:spPr bwMode="auto">
          <a:xfrm>
            <a:off x="5584586" y="3855243"/>
            <a:ext cx="3984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800" b="1" dirty="0">
                <a:latin typeface="Verdana" pitchFamily="34" charset="0"/>
              </a:rPr>
              <a:t>Coccyx</a:t>
            </a:r>
          </a:p>
        </p:txBody>
      </p:sp>
      <p:sp>
        <p:nvSpPr>
          <p:cNvPr id="4106" name="Text Box 14"/>
          <p:cNvSpPr txBox="1">
            <a:spLocks noChangeArrowheads="1"/>
          </p:cNvSpPr>
          <p:nvPr/>
        </p:nvSpPr>
        <p:spPr bwMode="auto">
          <a:xfrm>
            <a:off x="7751803" y="1848278"/>
            <a:ext cx="495300" cy="10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700" b="1" dirty="0">
                <a:latin typeface="Verdana" pitchFamily="34" charset="0"/>
              </a:rPr>
              <a:t>cervicales</a:t>
            </a:r>
          </a:p>
        </p:txBody>
      </p:sp>
      <p:sp>
        <p:nvSpPr>
          <p:cNvPr id="4107" name="Text Box 15"/>
          <p:cNvSpPr txBox="1">
            <a:spLocks noChangeArrowheads="1"/>
          </p:cNvSpPr>
          <p:nvPr/>
        </p:nvSpPr>
        <p:spPr bwMode="auto">
          <a:xfrm>
            <a:off x="7754419" y="2576539"/>
            <a:ext cx="587375" cy="10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700" b="1" dirty="0">
                <a:latin typeface="Verdana" pitchFamily="34" charset="0"/>
              </a:rPr>
              <a:t>thoraciques</a:t>
            </a:r>
          </a:p>
        </p:txBody>
      </p:sp>
      <p:sp>
        <p:nvSpPr>
          <p:cNvPr id="4108" name="Text Box 16"/>
          <p:cNvSpPr txBox="1">
            <a:spLocks noChangeArrowheads="1"/>
          </p:cNvSpPr>
          <p:nvPr/>
        </p:nvSpPr>
        <p:spPr bwMode="auto">
          <a:xfrm>
            <a:off x="7891530" y="3334867"/>
            <a:ext cx="490538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700" b="1" dirty="0">
                <a:latin typeface="Verdana" pitchFamily="34" charset="0"/>
              </a:rPr>
              <a:t>lombaires</a:t>
            </a:r>
          </a:p>
        </p:txBody>
      </p:sp>
      <p:sp>
        <p:nvSpPr>
          <p:cNvPr id="4109" name="Text Box 17"/>
          <p:cNvSpPr txBox="1">
            <a:spLocks noChangeArrowheads="1"/>
          </p:cNvSpPr>
          <p:nvPr/>
        </p:nvSpPr>
        <p:spPr bwMode="auto">
          <a:xfrm>
            <a:off x="8182746" y="1383131"/>
            <a:ext cx="561975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800" b="1" dirty="0">
                <a:latin typeface="Verdana" pitchFamily="34" charset="0"/>
              </a:rPr>
              <a:t>Vertèbres</a:t>
            </a:r>
          </a:p>
        </p:txBody>
      </p:sp>
      <p:sp>
        <p:nvSpPr>
          <p:cNvPr id="4110" name="Text Box 18"/>
          <p:cNvSpPr txBox="1">
            <a:spLocks noChangeArrowheads="1"/>
          </p:cNvSpPr>
          <p:nvPr/>
        </p:nvSpPr>
        <p:spPr bwMode="auto">
          <a:xfrm>
            <a:off x="3256395" y="2418100"/>
            <a:ext cx="490537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800" b="1" dirty="0">
                <a:latin typeface="Verdana" pitchFamily="34" charset="0"/>
              </a:rPr>
              <a:t>Sternum</a:t>
            </a:r>
          </a:p>
        </p:txBody>
      </p:sp>
      <p:sp>
        <p:nvSpPr>
          <p:cNvPr id="4111" name="Text Box 19"/>
          <p:cNvSpPr txBox="1">
            <a:spLocks noChangeArrowheads="1"/>
          </p:cNvSpPr>
          <p:nvPr/>
        </p:nvSpPr>
        <p:spPr bwMode="auto">
          <a:xfrm>
            <a:off x="3097645" y="2730730"/>
            <a:ext cx="6905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800" b="1" dirty="0">
                <a:latin typeface="Verdana" pitchFamily="34" charset="0"/>
              </a:rPr>
              <a:t>Cartilages costaux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7175" y="260350"/>
            <a:ext cx="8524875" cy="492125"/>
          </a:xfrm>
          <a:noFill/>
        </p:spPr>
        <p:txBody>
          <a:bodyPr lIns="54000" tIns="10800" rIns="54000" bIns="10800"/>
          <a:lstStyle/>
          <a:p>
            <a:pPr marL="495300" indent="-495300" algn="l" eaLnBrk="1" hangingPunct="1"/>
            <a:r>
              <a:rPr lang="fr-CA" sz="3000" b="1" dirty="0" smtClean="0">
                <a:solidFill>
                  <a:srgbClr val="0000FF"/>
                </a:solidFill>
              </a:rPr>
              <a:t>2.4.1  LES OS DE LA TÊTE</a:t>
            </a:r>
          </a:p>
        </p:txBody>
      </p:sp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355600" y="869950"/>
            <a:ext cx="8575675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5738" indent="-185738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542925" indent="-17780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30000"/>
              </a:spcBef>
              <a:buSzPct val="90000"/>
              <a:buFont typeface="Arial" charset="0"/>
              <a:buChar char="−"/>
            </a:pPr>
            <a:r>
              <a:rPr lang="fr-CA" sz="1800" dirty="0"/>
              <a:t>22 os, maintenus en place par des articulations immobiles (</a:t>
            </a:r>
            <a:r>
              <a:rPr lang="fr-CA" sz="1800" b="1" i="1" dirty="0"/>
              <a:t>sutures</a:t>
            </a:r>
            <a:r>
              <a:rPr lang="fr-CA" sz="1800" dirty="0"/>
              <a:t>), sauf la mandibule.</a:t>
            </a:r>
          </a:p>
          <a:p>
            <a:pPr>
              <a:spcBef>
                <a:spcPct val="30000"/>
              </a:spcBef>
              <a:buSzPct val="90000"/>
              <a:buFont typeface="Arial" charset="0"/>
              <a:buChar char="−"/>
            </a:pPr>
            <a:r>
              <a:rPr lang="fr-CA" sz="1800" dirty="0"/>
              <a:t>Quelques 85 ouvertures (</a:t>
            </a:r>
            <a:r>
              <a:rPr lang="fr-CA" sz="1800" i="1" dirty="0"/>
              <a:t>foramens</a:t>
            </a:r>
            <a:r>
              <a:rPr lang="fr-CA" sz="1800" dirty="0"/>
              <a:t>, </a:t>
            </a:r>
            <a:r>
              <a:rPr lang="fr-CA" sz="1800" i="1" dirty="0"/>
              <a:t>fissures</a:t>
            </a:r>
            <a:r>
              <a:rPr lang="fr-CA" sz="1800" dirty="0"/>
              <a:t>, canaux, ...).</a:t>
            </a:r>
          </a:p>
          <a:p>
            <a:pPr>
              <a:spcBef>
                <a:spcPct val="30000"/>
              </a:spcBef>
              <a:buSzPct val="90000"/>
              <a:buFont typeface="Arial" charset="0"/>
              <a:buChar char="−"/>
            </a:pPr>
            <a:r>
              <a:rPr lang="fr-CA" sz="1800" dirty="0"/>
              <a:t>Se divisent en deux groupes:</a:t>
            </a:r>
          </a:p>
          <a:p>
            <a:pPr lvl="1">
              <a:spcBef>
                <a:spcPct val="25000"/>
              </a:spcBef>
              <a:buSzPct val="80000"/>
              <a:buFont typeface="Wingdings" pitchFamily="2" charset="2"/>
              <a:buChar char="§"/>
            </a:pPr>
            <a:r>
              <a:rPr lang="fr-CA" sz="1800" b="1" i="1" dirty="0"/>
              <a:t>Os du crâne</a:t>
            </a:r>
            <a:r>
              <a:rPr lang="fr-CA" sz="1800" dirty="0"/>
              <a:t> </a:t>
            </a:r>
            <a:r>
              <a:rPr lang="fr-CA" sz="1800" dirty="0" smtClean="0"/>
              <a:t>(8)</a:t>
            </a:r>
            <a:endParaRPr lang="fr-CA" sz="1800" dirty="0"/>
          </a:p>
          <a:p>
            <a:pPr lvl="1">
              <a:spcBef>
                <a:spcPct val="25000"/>
              </a:spcBef>
              <a:buSzPct val="80000"/>
              <a:buFont typeface="Wingdings" pitchFamily="2" charset="2"/>
              <a:buChar char="§"/>
            </a:pPr>
            <a:r>
              <a:rPr lang="fr-CA" sz="1800" b="1" i="1" dirty="0"/>
              <a:t>Os de la</a:t>
            </a:r>
            <a:r>
              <a:rPr lang="fr-CA" sz="1800" dirty="0"/>
              <a:t> </a:t>
            </a:r>
            <a:r>
              <a:rPr lang="fr-CA" sz="1800" b="1" i="1" dirty="0" smtClean="0"/>
              <a:t>face (14)</a:t>
            </a:r>
            <a:endParaRPr lang="fr-CA" sz="1800" dirty="0"/>
          </a:p>
        </p:txBody>
      </p:sp>
      <p:pic>
        <p:nvPicPr>
          <p:cNvPr id="5124" name="Picture 2" descr="figure_07_02a_unlabel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30" t="8426" r="4131" b="7825"/>
          <a:stretch>
            <a:fillRect/>
          </a:stretch>
        </p:blipFill>
        <p:spPr bwMode="auto">
          <a:xfrm>
            <a:off x="3908425" y="2422525"/>
            <a:ext cx="4995863" cy="404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Box 6"/>
          <p:cNvSpPr txBox="1">
            <a:spLocks noChangeArrowheads="1"/>
          </p:cNvSpPr>
          <p:nvPr/>
        </p:nvSpPr>
        <p:spPr bwMode="auto">
          <a:xfrm>
            <a:off x="3752850" y="5137150"/>
            <a:ext cx="15795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2000"/>
              <a:t>Os du crâne</a:t>
            </a:r>
            <a:endParaRPr lang="en-US" sz="2000"/>
          </a:p>
        </p:txBody>
      </p:sp>
      <p:sp>
        <p:nvSpPr>
          <p:cNvPr id="5126" name="TextBox 7"/>
          <p:cNvSpPr txBox="1">
            <a:spLocks noChangeArrowheads="1"/>
          </p:cNvSpPr>
          <p:nvPr/>
        </p:nvSpPr>
        <p:spPr bwMode="auto">
          <a:xfrm>
            <a:off x="6592888" y="6410325"/>
            <a:ext cx="1692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2000"/>
              <a:t>Os de la face</a:t>
            </a:r>
            <a:endParaRPr lang="en-US" sz="2000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5859463" y="2449513"/>
            <a:ext cx="842962" cy="4921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8" name="TextBox 6"/>
          <p:cNvSpPr txBox="1">
            <a:spLocks noChangeArrowheads="1"/>
          </p:cNvSpPr>
          <p:nvPr/>
        </p:nvSpPr>
        <p:spPr bwMode="auto">
          <a:xfrm>
            <a:off x="6632575" y="2236788"/>
            <a:ext cx="1619250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 dirty="0">
                <a:latin typeface="Verdana" pitchFamily="34" charset="0"/>
              </a:rPr>
              <a:t>Suture coronale</a:t>
            </a:r>
            <a:endParaRPr lang="en-US" sz="1400" dirty="0">
              <a:latin typeface="Verdana" pitchFamily="34" charset="0"/>
            </a:endParaRPr>
          </a:p>
        </p:txBody>
      </p:sp>
      <p:sp>
        <p:nvSpPr>
          <p:cNvPr id="5129" name="TextBox 6"/>
          <p:cNvSpPr txBox="1">
            <a:spLocks noChangeArrowheads="1"/>
          </p:cNvSpPr>
          <p:nvPr/>
        </p:nvSpPr>
        <p:spPr bwMode="auto">
          <a:xfrm>
            <a:off x="7000875" y="2873375"/>
            <a:ext cx="18748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>
                <a:latin typeface="Verdana" pitchFamily="34" charset="0"/>
              </a:rPr>
              <a:t>Suture squameuse</a:t>
            </a:r>
            <a:endParaRPr lang="en-US" sz="1400">
              <a:latin typeface="Verdana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5559425" y="3082925"/>
            <a:ext cx="1504950" cy="3619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1" name="Text Box 5"/>
          <p:cNvSpPr txBox="1">
            <a:spLocks noChangeArrowheads="1"/>
          </p:cNvSpPr>
          <p:nvPr/>
        </p:nvSpPr>
        <p:spPr bwMode="auto">
          <a:xfrm>
            <a:off x="3752850" y="6472238"/>
            <a:ext cx="12303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400" b="1" dirty="0">
                <a:solidFill>
                  <a:srgbClr val="0000FF"/>
                </a:solidFill>
              </a:rPr>
              <a:t>Figure 7.2a</a:t>
            </a:r>
          </a:p>
        </p:txBody>
      </p:sp>
      <p:cxnSp>
        <p:nvCxnSpPr>
          <p:cNvPr id="12" name="Straight Connector 8"/>
          <p:cNvCxnSpPr/>
          <p:nvPr/>
        </p:nvCxnSpPr>
        <p:spPr>
          <a:xfrm flipV="1">
            <a:off x="3450866" y="3955256"/>
            <a:ext cx="567111" cy="33893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726480" y="4127216"/>
            <a:ext cx="116169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 dirty="0">
                <a:latin typeface="Verdana" pitchFamily="34" charset="0"/>
              </a:rPr>
              <a:t>Suture </a:t>
            </a:r>
            <a:r>
              <a:rPr lang="fr-CA" sz="1400" dirty="0" smtClean="0">
                <a:latin typeface="Verdana" pitchFamily="34" charset="0"/>
              </a:rPr>
              <a:t>lambdoïde</a:t>
            </a:r>
            <a:endParaRPr lang="en-US" sz="14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7_01BA_AntSkull_A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755"/>
          <a:stretch>
            <a:fillRect/>
          </a:stretch>
        </p:blipFill>
        <p:spPr bwMode="auto">
          <a:xfrm>
            <a:off x="0" y="361950"/>
            <a:ext cx="91440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7112000" y="704850"/>
            <a:ext cx="77787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Os frontal</a:t>
            </a: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7097713" y="1052513"/>
            <a:ext cx="18129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Écaille du frontal (front)</a:t>
            </a:r>
          </a:p>
        </p:txBody>
      </p:sp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7105650" y="1457325"/>
            <a:ext cx="558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Glabelle</a:t>
            </a: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7121525" y="1865313"/>
            <a:ext cx="14573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Suture fronto-nasale</a:t>
            </a:r>
          </a:p>
        </p:txBody>
      </p:sp>
      <p:sp>
        <p:nvSpPr>
          <p:cNvPr id="6151" name="Text Box 9"/>
          <p:cNvSpPr txBox="1">
            <a:spLocks noChangeArrowheads="1"/>
          </p:cNvSpPr>
          <p:nvPr/>
        </p:nvSpPr>
        <p:spPr bwMode="auto">
          <a:xfrm>
            <a:off x="7118350" y="2319338"/>
            <a:ext cx="17859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Foramen supra-orbitaire</a:t>
            </a:r>
          </a:p>
        </p:txBody>
      </p:sp>
      <p:sp>
        <p:nvSpPr>
          <p:cNvPr id="6152" name="Text Box 10"/>
          <p:cNvSpPr txBox="1">
            <a:spLocks noChangeArrowheads="1"/>
          </p:cNvSpPr>
          <p:nvPr/>
        </p:nvSpPr>
        <p:spPr bwMode="auto">
          <a:xfrm>
            <a:off x="7108825" y="2732088"/>
            <a:ext cx="15462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Bord supra-orbitaire</a:t>
            </a:r>
          </a:p>
        </p:txBody>
      </p:sp>
      <p:sp>
        <p:nvSpPr>
          <p:cNvPr id="6153" name="Text Box 11"/>
          <p:cNvSpPr txBox="1">
            <a:spLocks noChangeArrowheads="1"/>
          </p:cNvSpPr>
          <p:nvPr/>
        </p:nvSpPr>
        <p:spPr bwMode="auto">
          <a:xfrm>
            <a:off x="7107238" y="3086100"/>
            <a:ext cx="6667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Os nasal</a:t>
            </a:r>
          </a:p>
        </p:txBody>
      </p:sp>
      <p:sp>
        <p:nvSpPr>
          <p:cNvPr id="6154" name="Text Box 12"/>
          <p:cNvSpPr txBox="1">
            <a:spLocks noChangeArrowheads="1"/>
          </p:cNvSpPr>
          <p:nvPr/>
        </p:nvSpPr>
        <p:spPr bwMode="auto">
          <a:xfrm>
            <a:off x="7110413" y="3368675"/>
            <a:ext cx="1522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Fissure orbitaire supérieure</a:t>
            </a:r>
          </a:p>
        </p:txBody>
      </p:sp>
      <p:sp>
        <p:nvSpPr>
          <p:cNvPr id="6155" name="Text Box 13"/>
          <p:cNvSpPr txBox="1">
            <a:spLocks noChangeArrowheads="1"/>
          </p:cNvSpPr>
          <p:nvPr/>
        </p:nvSpPr>
        <p:spPr bwMode="auto">
          <a:xfrm>
            <a:off x="7119938" y="3862388"/>
            <a:ext cx="1522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Fissure orbitaire inférieure</a:t>
            </a:r>
          </a:p>
        </p:txBody>
      </p:sp>
      <p:sp>
        <p:nvSpPr>
          <p:cNvPr id="6156" name="Text Box 14"/>
          <p:cNvSpPr txBox="1">
            <a:spLocks noChangeArrowheads="1"/>
          </p:cNvSpPr>
          <p:nvPr/>
        </p:nvSpPr>
        <p:spPr bwMode="auto">
          <a:xfrm>
            <a:off x="7110413" y="4445000"/>
            <a:ext cx="5143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Vomer</a:t>
            </a:r>
          </a:p>
        </p:txBody>
      </p:sp>
      <p:sp>
        <p:nvSpPr>
          <p:cNvPr id="6157" name="Text Box 15"/>
          <p:cNvSpPr txBox="1">
            <a:spLocks noChangeArrowheads="1"/>
          </p:cNvSpPr>
          <p:nvPr/>
        </p:nvSpPr>
        <p:spPr bwMode="auto">
          <a:xfrm>
            <a:off x="7119938" y="5372100"/>
            <a:ext cx="8683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Mandibule</a:t>
            </a:r>
          </a:p>
        </p:txBody>
      </p:sp>
      <p:sp>
        <p:nvSpPr>
          <p:cNvPr id="6158" name="Text Box 16"/>
          <p:cNvSpPr txBox="1">
            <a:spLocks noChangeArrowheads="1"/>
          </p:cNvSpPr>
          <p:nvPr/>
        </p:nvSpPr>
        <p:spPr bwMode="auto">
          <a:xfrm>
            <a:off x="7094538" y="6005513"/>
            <a:ext cx="157321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Foramen mentonnier</a:t>
            </a:r>
          </a:p>
        </p:txBody>
      </p:sp>
      <p:sp>
        <p:nvSpPr>
          <p:cNvPr id="6159" name="Text Box 18"/>
          <p:cNvSpPr txBox="1">
            <a:spLocks noChangeArrowheads="1"/>
          </p:cNvSpPr>
          <p:nvPr/>
        </p:nvSpPr>
        <p:spPr bwMode="auto">
          <a:xfrm>
            <a:off x="1009650" y="1693863"/>
            <a:ext cx="113347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Suture coronale</a:t>
            </a:r>
          </a:p>
        </p:txBody>
      </p:sp>
      <p:sp>
        <p:nvSpPr>
          <p:cNvPr id="6160" name="Text Box 19"/>
          <p:cNvSpPr txBox="1">
            <a:spLocks noChangeArrowheads="1"/>
          </p:cNvSpPr>
          <p:nvPr/>
        </p:nvSpPr>
        <p:spPr bwMode="auto">
          <a:xfrm>
            <a:off x="1722438" y="2125663"/>
            <a:ext cx="9906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Os pariétal</a:t>
            </a:r>
          </a:p>
        </p:txBody>
      </p:sp>
      <p:sp>
        <p:nvSpPr>
          <p:cNvPr id="6161" name="Text Box 20"/>
          <p:cNvSpPr txBox="1">
            <a:spLocks noChangeArrowheads="1"/>
          </p:cNvSpPr>
          <p:nvPr/>
        </p:nvSpPr>
        <p:spPr bwMode="auto">
          <a:xfrm>
            <a:off x="1681163" y="2386013"/>
            <a:ext cx="108108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Os sphénoïde</a:t>
            </a:r>
          </a:p>
        </p:txBody>
      </p:sp>
      <p:sp>
        <p:nvSpPr>
          <p:cNvPr id="6162" name="Text Box 21"/>
          <p:cNvSpPr txBox="1">
            <a:spLocks noChangeArrowheads="1"/>
          </p:cNvSpPr>
          <p:nvPr/>
        </p:nvSpPr>
        <p:spPr bwMode="auto">
          <a:xfrm>
            <a:off x="1757363" y="2846388"/>
            <a:ext cx="9604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Os temporal</a:t>
            </a:r>
          </a:p>
        </p:txBody>
      </p:sp>
      <p:sp>
        <p:nvSpPr>
          <p:cNvPr id="6163" name="Text Box 22"/>
          <p:cNvSpPr txBox="1">
            <a:spLocks noChangeArrowheads="1"/>
          </p:cNvSpPr>
          <p:nvPr/>
        </p:nvSpPr>
        <p:spPr bwMode="auto">
          <a:xfrm>
            <a:off x="1474788" y="3059113"/>
            <a:ext cx="97631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Canal optique</a:t>
            </a:r>
          </a:p>
        </p:txBody>
      </p:sp>
      <p:sp>
        <p:nvSpPr>
          <p:cNvPr id="6164" name="Text Box 23"/>
          <p:cNvSpPr txBox="1">
            <a:spLocks noChangeArrowheads="1"/>
          </p:cNvSpPr>
          <p:nvPr/>
        </p:nvSpPr>
        <p:spPr bwMode="auto">
          <a:xfrm>
            <a:off x="1743075" y="3286125"/>
            <a:ext cx="94297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Os lacrymal</a:t>
            </a:r>
          </a:p>
        </p:txBody>
      </p:sp>
      <p:sp>
        <p:nvSpPr>
          <p:cNvPr id="6165" name="Text Box 24"/>
          <p:cNvSpPr txBox="1">
            <a:spLocks noChangeArrowheads="1"/>
          </p:cNvSpPr>
          <p:nvPr/>
        </p:nvSpPr>
        <p:spPr bwMode="auto">
          <a:xfrm>
            <a:off x="1719263" y="3503613"/>
            <a:ext cx="150971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Cornet nasal moyen</a:t>
            </a:r>
          </a:p>
        </p:txBody>
      </p:sp>
      <p:sp>
        <p:nvSpPr>
          <p:cNvPr id="6166" name="Text Box 25"/>
          <p:cNvSpPr txBox="1">
            <a:spLocks noChangeArrowheads="1"/>
          </p:cNvSpPr>
          <p:nvPr/>
        </p:nvSpPr>
        <p:spPr bwMode="auto">
          <a:xfrm>
            <a:off x="1546225" y="3706813"/>
            <a:ext cx="16224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Lame perpendiculaire</a:t>
            </a:r>
          </a:p>
        </p:txBody>
      </p:sp>
      <p:sp>
        <p:nvSpPr>
          <p:cNvPr id="6167" name="Text Box 26"/>
          <p:cNvSpPr txBox="1">
            <a:spLocks noChangeArrowheads="1"/>
          </p:cNvSpPr>
          <p:nvPr/>
        </p:nvSpPr>
        <p:spPr bwMode="auto">
          <a:xfrm>
            <a:off x="333375" y="3576638"/>
            <a:ext cx="114458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Os ethmoïde</a:t>
            </a:r>
          </a:p>
        </p:txBody>
      </p:sp>
      <p:sp>
        <p:nvSpPr>
          <p:cNvPr id="6168" name="Text Box 27"/>
          <p:cNvSpPr txBox="1">
            <a:spLocks noChangeArrowheads="1"/>
          </p:cNvSpPr>
          <p:nvPr/>
        </p:nvSpPr>
        <p:spPr bwMode="auto">
          <a:xfrm>
            <a:off x="1539875" y="4054475"/>
            <a:ext cx="13303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Os zygomatique</a:t>
            </a:r>
          </a:p>
        </p:txBody>
      </p:sp>
      <p:sp>
        <p:nvSpPr>
          <p:cNvPr id="6169" name="Text Box 28"/>
          <p:cNvSpPr txBox="1">
            <a:spLocks noChangeArrowheads="1"/>
          </p:cNvSpPr>
          <p:nvPr/>
        </p:nvSpPr>
        <p:spPr bwMode="auto">
          <a:xfrm>
            <a:off x="1433513" y="4295775"/>
            <a:ext cx="18002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Foramen infra-orbitaire</a:t>
            </a:r>
          </a:p>
        </p:txBody>
      </p:sp>
      <p:sp>
        <p:nvSpPr>
          <p:cNvPr id="6170" name="Text Box 29"/>
          <p:cNvSpPr txBox="1">
            <a:spLocks noChangeArrowheads="1"/>
          </p:cNvSpPr>
          <p:nvPr/>
        </p:nvSpPr>
        <p:spPr bwMode="auto">
          <a:xfrm>
            <a:off x="1460500" y="4540250"/>
            <a:ext cx="1566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Processus mastoïde de l’os temporal</a:t>
            </a:r>
          </a:p>
        </p:txBody>
      </p:sp>
      <p:sp>
        <p:nvSpPr>
          <p:cNvPr id="6171" name="Text Box 30"/>
          <p:cNvSpPr txBox="1">
            <a:spLocks noChangeArrowheads="1"/>
          </p:cNvSpPr>
          <p:nvPr/>
        </p:nvSpPr>
        <p:spPr bwMode="auto">
          <a:xfrm>
            <a:off x="1482725" y="4987925"/>
            <a:ext cx="18256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Cornet nasal inférieur</a:t>
            </a:r>
          </a:p>
        </p:txBody>
      </p:sp>
      <p:sp>
        <p:nvSpPr>
          <p:cNvPr id="6172" name="Text Box 31"/>
          <p:cNvSpPr txBox="1">
            <a:spLocks noChangeArrowheads="1"/>
          </p:cNvSpPr>
          <p:nvPr/>
        </p:nvSpPr>
        <p:spPr bwMode="auto">
          <a:xfrm>
            <a:off x="1346200" y="5297488"/>
            <a:ext cx="77787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b="1">
                <a:solidFill>
                  <a:schemeClr val="bg1"/>
                </a:solidFill>
                <a:latin typeface="Verdana" pitchFamily="34" charset="0"/>
              </a:rPr>
              <a:t>Maxillaire</a:t>
            </a:r>
          </a:p>
        </p:txBody>
      </p:sp>
      <p:sp>
        <p:nvSpPr>
          <p:cNvPr id="6173" name="Text Box 33"/>
          <p:cNvSpPr txBox="1">
            <a:spLocks noChangeArrowheads="1"/>
          </p:cNvSpPr>
          <p:nvPr/>
        </p:nvSpPr>
        <p:spPr bwMode="auto">
          <a:xfrm>
            <a:off x="4021138" y="6362700"/>
            <a:ext cx="18034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solidFill>
                  <a:schemeClr val="bg1"/>
                </a:solidFill>
                <a:latin typeface="Verdana" pitchFamily="34" charset="0"/>
              </a:rPr>
              <a:t>Symphyse mentonnière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540000" y="417497"/>
            <a:ext cx="7525477" cy="6048000"/>
            <a:chOff x="540000" y="417497"/>
            <a:chExt cx="7525477" cy="6048000"/>
          </a:xfrm>
        </p:grpSpPr>
        <p:pic>
          <p:nvPicPr>
            <p:cNvPr id="3074" name="Picture 2" descr="H:\Figures\Avec légendes\Figures chapitre07\marieb-ch07_fig_04-1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057" r="19597" b="5240"/>
            <a:stretch/>
          </p:blipFill>
          <p:spPr bwMode="auto">
            <a:xfrm>
              <a:off x="540000" y="417497"/>
              <a:ext cx="7164000" cy="604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99" name="Text Box 34"/>
            <p:cNvSpPr txBox="1">
              <a:spLocks noChangeArrowheads="1"/>
            </p:cNvSpPr>
            <p:nvPr/>
          </p:nvSpPr>
          <p:spPr bwMode="auto">
            <a:xfrm>
              <a:off x="6835165" y="6084274"/>
              <a:ext cx="1230312" cy="304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400" b="1" dirty="0">
                  <a:solidFill>
                    <a:srgbClr val="0000FF"/>
                  </a:solidFill>
                </a:rPr>
                <a:t>Figure </a:t>
              </a:r>
              <a:r>
                <a:rPr lang="en-US" sz="1400" b="1" dirty="0" smtClean="0">
                  <a:solidFill>
                    <a:srgbClr val="0000FF"/>
                  </a:solidFill>
                </a:rPr>
                <a:t>7.4a</a:t>
              </a:r>
              <a:endParaRPr lang="en-US" sz="1400" b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5416" y="310104"/>
            <a:ext cx="48704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Figure 7.5a </a:t>
            </a:r>
            <a:r>
              <a:rPr lang="fr-CA" sz="1400" dirty="0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Anatomie externe de la face latérale droite de la tête</a:t>
            </a:r>
            <a:endParaRPr lang="fr-CA" sz="1400" dirty="0">
              <a:solidFill>
                <a:srgbClr val="0000FF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H:\Figures\Avec légendes\Figures chapitre07\marieb-ch07_fig_05-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27" b="10020"/>
          <a:stretch/>
        </p:blipFill>
        <p:spPr bwMode="auto">
          <a:xfrm>
            <a:off x="797169" y="853785"/>
            <a:ext cx="7862276" cy="5076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Figures\Avec légendes\Figures chapitre07\marieb-ch07_fig_05-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51" t="1618" r="2088" b="54353"/>
          <a:stretch/>
        </p:blipFill>
        <p:spPr bwMode="auto">
          <a:xfrm>
            <a:off x="1727200" y="641326"/>
            <a:ext cx="6877538" cy="4005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95416" y="239769"/>
            <a:ext cx="87984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b="1" dirty="0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Figure 7.5c  </a:t>
            </a:r>
            <a:r>
              <a:rPr lang="fr-CA" sz="1400" dirty="0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Coupe sagittale montrant l’anatomie interne de la face latérale gauche de la tête</a:t>
            </a:r>
            <a:endParaRPr lang="fr-CA" sz="1400" dirty="0">
              <a:solidFill>
                <a:srgbClr val="0000FF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 descr="H:\Figures\Avec légendes\Figures chapitre07\marieb-ch07_fig_05-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432" t="50468" r="4840" b="8536"/>
          <a:stretch/>
        </p:blipFill>
        <p:spPr bwMode="auto">
          <a:xfrm>
            <a:off x="95416" y="4362844"/>
            <a:ext cx="3992030" cy="241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14"/>
          <p:cNvGrpSpPr>
            <a:grpSpLocks/>
          </p:cNvGrpSpPr>
          <p:nvPr/>
        </p:nvGrpSpPr>
        <p:grpSpPr bwMode="auto">
          <a:xfrm>
            <a:off x="301625" y="768350"/>
            <a:ext cx="5670550" cy="3627438"/>
            <a:chOff x="455613" y="763588"/>
            <a:chExt cx="8231187" cy="5281612"/>
          </a:xfrm>
        </p:grpSpPr>
        <p:pic>
          <p:nvPicPr>
            <p:cNvPr id="10261" name="Picture 4" descr="figure_07_02c-jL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0008"/>
            <a:stretch>
              <a:fillRect/>
            </a:stretch>
          </p:blipFill>
          <p:spPr bwMode="auto">
            <a:xfrm>
              <a:off x="455613" y="763588"/>
              <a:ext cx="8231187" cy="5281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2" name="Freeform 8"/>
            <p:cNvSpPr>
              <a:spLocks/>
            </p:cNvSpPr>
            <p:nvPr/>
          </p:nvSpPr>
          <p:spPr bwMode="auto">
            <a:xfrm>
              <a:off x="3230563" y="3344863"/>
              <a:ext cx="349250" cy="1012825"/>
            </a:xfrm>
            <a:custGeom>
              <a:avLst/>
              <a:gdLst>
                <a:gd name="T0" fmla="*/ 0 w 220"/>
                <a:gd name="T1" fmla="*/ 1607859688 h 638"/>
                <a:gd name="T2" fmla="*/ 554434375 w 220"/>
                <a:gd name="T3" fmla="*/ 1607859688 h 638"/>
                <a:gd name="T4" fmla="*/ 554434375 w 220"/>
                <a:gd name="T5" fmla="*/ 0 h 638"/>
                <a:gd name="T6" fmla="*/ 0 60000 65536"/>
                <a:gd name="T7" fmla="*/ 0 60000 65536"/>
                <a:gd name="T8" fmla="*/ 0 60000 65536"/>
                <a:gd name="T9" fmla="*/ 0 w 220"/>
                <a:gd name="T10" fmla="*/ 0 h 638"/>
                <a:gd name="T11" fmla="*/ 220 w 220"/>
                <a:gd name="T12" fmla="*/ 638 h 6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0" h="638">
                  <a:moveTo>
                    <a:pt x="0" y="638"/>
                  </a:moveTo>
                  <a:lnTo>
                    <a:pt x="220" y="638"/>
                  </a:lnTo>
                  <a:lnTo>
                    <a:pt x="220" y="0"/>
                  </a:lnTo>
                </a:path>
              </a:pathLst>
            </a:custGeom>
            <a:noFill/>
            <a:ln w="19050">
              <a:solidFill>
                <a:srgbClr val="231F2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0263" name="Freeform 9"/>
            <p:cNvSpPr>
              <a:spLocks/>
            </p:cNvSpPr>
            <p:nvPr/>
          </p:nvSpPr>
          <p:spPr bwMode="auto">
            <a:xfrm>
              <a:off x="2884488" y="2962275"/>
              <a:ext cx="2008187" cy="1741488"/>
            </a:xfrm>
            <a:custGeom>
              <a:avLst/>
              <a:gdLst>
                <a:gd name="T0" fmla="*/ 0 w 1265"/>
                <a:gd name="T1" fmla="*/ 2147483647 h 1097"/>
                <a:gd name="T2" fmla="*/ 2147483647 w 1265"/>
                <a:gd name="T3" fmla="*/ 2147483647 h 1097"/>
                <a:gd name="T4" fmla="*/ 2147483647 w 1265"/>
                <a:gd name="T5" fmla="*/ 0 h 1097"/>
                <a:gd name="T6" fmla="*/ 0 60000 65536"/>
                <a:gd name="T7" fmla="*/ 0 60000 65536"/>
                <a:gd name="T8" fmla="*/ 0 60000 65536"/>
                <a:gd name="T9" fmla="*/ 0 w 1265"/>
                <a:gd name="T10" fmla="*/ 0 h 1097"/>
                <a:gd name="T11" fmla="*/ 1265 w 1265"/>
                <a:gd name="T12" fmla="*/ 1097 h 109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65" h="1097">
                  <a:moveTo>
                    <a:pt x="0" y="1097"/>
                  </a:moveTo>
                  <a:lnTo>
                    <a:pt x="1265" y="1097"/>
                  </a:lnTo>
                  <a:lnTo>
                    <a:pt x="1265" y="0"/>
                  </a:lnTo>
                </a:path>
              </a:pathLst>
            </a:custGeom>
            <a:noFill/>
            <a:ln w="19050">
              <a:solidFill>
                <a:srgbClr val="231F2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0264" name="Freeform 10"/>
            <p:cNvSpPr>
              <a:spLocks/>
            </p:cNvSpPr>
            <p:nvPr/>
          </p:nvSpPr>
          <p:spPr bwMode="auto">
            <a:xfrm>
              <a:off x="3081338" y="2000250"/>
              <a:ext cx="2776537" cy="3068638"/>
            </a:xfrm>
            <a:custGeom>
              <a:avLst/>
              <a:gdLst>
                <a:gd name="T0" fmla="*/ 0 w 1749"/>
                <a:gd name="T1" fmla="*/ 2147483647 h 1933"/>
                <a:gd name="T2" fmla="*/ 2147483647 w 1749"/>
                <a:gd name="T3" fmla="*/ 2147483647 h 1933"/>
                <a:gd name="T4" fmla="*/ 2147483647 w 1749"/>
                <a:gd name="T5" fmla="*/ 0 h 1933"/>
                <a:gd name="T6" fmla="*/ 0 60000 65536"/>
                <a:gd name="T7" fmla="*/ 0 60000 65536"/>
                <a:gd name="T8" fmla="*/ 0 60000 65536"/>
                <a:gd name="T9" fmla="*/ 0 w 1749"/>
                <a:gd name="T10" fmla="*/ 0 h 1933"/>
                <a:gd name="T11" fmla="*/ 1749 w 1749"/>
                <a:gd name="T12" fmla="*/ 1933 h 193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49" h="1933">
                  <a:moveTo>
                    <a:pt x="0" y="1933"/>
                  </a:moveTo>
                  <a:lnTo>
                    <a:pt x="1749" y="1933"/>
                  </a:lnTo>
                  <a:lnTo>
                    <a:pt x="1749" y="0"/>
                  </a:lnTo>
                </a:path>
              </a:pathLst>
            </a:custGeom>
            <a:noFill/>
            <a:ln w="19050">
              <a:solidFill>
                <a:srgbClr val="231F2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0265" name="Freeform 11"/>
            <p:cNvSpPr>
              <a:spLocks/>
            </p:cNvSpPr>
            <p:nvPr/>
          </p:nvSpPr>
          <p:spPr bwMode="auto">
            <a:xfrm>
              <a:off x="1709738" y="4103688"/>
              <a:ext cx="174625" cy="1123950"/>
            </a:xfrm>
            <a:custGeom>
              <a:avLst/>
              <a:gdLst>
                <a:gd name="T0" fmla="*/ 272176875 w 110"/>
                <a:gd name="T1" fmla="*/ 0 h 708"/>
                <a:gd name="T2" fmla="*/ 0 w 110"/>
                <a:gd name="T3" fmla="*/ 0 h 708"/>
                <a:gd name="T4" fmla="*/ 0 w 110"/>
                <a:gd name="T5" fmla="*/ 1784270625 h 708"/>
                <a:gd name="T6" fmla="*/ 277217188 w 110"/>
                <a:gd name="T7" fmla="*/ 1784270625 h 70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0"/>
                <a:gd name="T13" fmla="*/ 0 h 708"/>
                <a:gd name="T14" fmla="*/ 110 w 110"/>
                <a:gd name="T15" fmla="*/ 708 h 70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0" h="708">
                  <a:moveTo>
                    <a:pt x="108" y="0"/>
                  </a:moveTo>
                  <a:lnTo>
                    <a:pt x="0" y="0"/>
                  </a:lnTo>
                  <a:lnTo>
                    <a:pt x="0" y="708"/>
                  </a:lnTo>
                  <a:lnTo>
                    <a:pt x="110" y="708"/>
                  </a:lnTo>
                </a:path>
              </a:pathLst>
            </a:custGeom>
            <a:noFill/>
            <a:ln w="19050">
              <a:solidFill>
                <a:srgbClr val="231F2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0266" name="Line 12"/>
            <p:cNvSpPr>
              <a:spLocks noChangeShapeType="1"/>
            </p:cNvSpPr>
            <p:nvPr/>
          </p:nvSpPr>
          <p:spPr bwMode="auto">
            <a:xfrm flipH="1">
              <a:off x="1554163" y="4668838"/>
              <a:ext cx="158750" cy="1587"/>
            </a:xfrm>
            <a:prstGeom prst="line">
              <a:avLst/>
            </a:prstGeom>
            <a:noFill/>
            <a:ln w="1905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</p:grpSp>
      <p:sp>
        <p:nvSpPr>
          <p:cNvPr id="10243" name="Rectangle 16"/>
          <p:cNvSpPr>
            <a:spLocks noChangeArrowheads="1"/>
          </p:cNvSpPr>
          <p:nvPr/>
        </p:nvSpPr>
        <p:spPr bwMode="auto">
          <a:xfrm>
            <a:off x="1263650" y="3117850"/>
            <a:ext cx="915988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100" b="1">
                <a:solidFill>
                  <a:srgbClr val="231F20"/>
                </a:solidFill>
                <a:latin typeface="Verdana" pitchFamily="34" charset="0"/>
              </a:rPr>
              <a:t>Postérieure</a:t>
            </a:r>
            <a:endParaRPr lang="fr-CA" sz="1100" b="1">
              <a:latin typeface="Verdana" pitchFamily="34" charset="0"/>
            </a:endParaRPr>
          </a:p>
        </p:txBody>
      </p:sp>
      <p:sp>
        <p:nvSpPr>
          <p:cNvPr id="10244" name="Rectangle 17"/>
          <p:cNvSpPr>
            <a:spLocks noChangeArrowheads="1"/>
          </p:cNvSpPr>
          <p:nvPr/>
        </p:nvSpPr>
        <p:spPr bwMode="auto">
          <a:xfrm>
            <a:off x="1263650" y="3354388"/>
            <a:ext cx="708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100" b="1" dirty="0">
                <a:solidFill>
                  <a:srgbClr val="231F20"/>
                </a:solidFill>
                <a:latin typeface="Verdana" pitchFamily="34" charset="0"/>
              </a:rPr>
              <a:t>Moyenne</a:t>
            </a:r>
            <a:endParaRPr lang="fr-CA" sz="1100" b="1" dirty="0">
              <a:latin typeface="Verdana" pitchFamily="34" charset="0"/>
            </a:endParaRPr>
          </a:p>
        </p:txBody>
      </p:sp>
      <p:sp>
        <p:nvSpPr>
          <p:cNvPr id="10245" name="Rectangle 18"/>
          <p:cNvSpPr>
            <a:spLocks noChangeArrowheads="1"/>
          </p:cNvSpPr>
          <p:nvPr/>
        </p:nvSpPr>
        <p:spPr bwMode="auto">
          <a:xfrm>
            <a:off x="1247775" y="3598863"/>
            <a:ext cx="842963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100" b="1">
                <a:solidFill>
                  <a:srgbClr val="231F20"/>
                </a:solidFill>
                <a:latin typeface="Verdana" pitchFamily="34" charset="0"/>
              </a:rPr>
              <a:t>Antérieure</a:t>
            </a:r>
            <a:endParaRPr lang="fr-CA" sz="1100" b="1">
              <a:latin typeface="Verdana" pitchFamily="34" charset="0"/>
            </a:endParaRPr>
          </a:p>
        </p:txBody>
      </p:sp>
      <p:sp>
        <p:nvSpPr>
          <p:cNvPr id="10246" name="Rectangle 19"/>
          <p:cNvSpPr>
            <a:spLocks noChangeArrowheads="1"/>
          </p:cNvSpPr>
          <p:nvPr/>
        </p:nvSpPr>
        <p:spPr bwMode="auto">
          <a:xfrm>
            <a:off x="88900" y="3252788"/>
            <a:ext cx="103822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fr-CA" sz="1400">
                <a:solidFill>
                  <a:srgbClr val="231F20"/>
                </a:solidFill>
                <a:latin typeface="Verdana" pitchFamily="34" charset="0"/>
              </a:rPr>
              <a:t>Fosses</a:t>
            </a:r>
          </a:p>
          <a:p>
            <a:pPr algn="ctr">
              <a:lnSpc>
                <a:spcPct val="90000"/>
              </a:lnSpc>
            </a:pPr>
            <a:r>
              <a:rPr lang="fr-CA" sz="1400">
                <a:solidFill>
                  <a:srgbClr val="231F20"/>
                </a:solidFill>
                <a:latin typeface="Verdana" pitchFamily="34" charset="0"/>
              </a:rPr>
              <a:t>crâniennes </a:t>
            </a:r>
            <a:endParaRPr lang="fr-CA" sz="1400">
              <a:latin typeface="Verdana" pitchFamily="34" charset="0"/>
            </a:endParaRPr>
          </a:p>
        </p:txBody>
      </p:sp>
      <p:pic>
        <p:nvPicPr>
          <p:cNvPr id="10247" name="Picture 4" descr="figure_07_02b-j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00" r="48119" b="7362"/>
          <a:stretch>
            <a:fillRect/>
          </a:stretch>
        </p:blipFill>
        <p:spPr bwMode="auto">
          <a:xfrm>
            <a:off x="5721350" y="923925"/>
            <a:ext cx="2198688" cy="300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Box 16"/>
          <p:cNvSpPr txBox="1">
            <a:spLocks noChangeArrowheads="1"/>
          </p:cNvSpPr>
          <p:nvPr/>
        </p:nvSpPr>
        <p:spPr bwMode="auto">
          <a:xfrm>
            <a:off x="296863" y="4194175"/>
            <a:ext cx="43624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/>
              <a:t>Vue latérale de la cavité crânienne contenant l’encéphale qui repose sur la base du crâne</a:t>
            </a:r>
            <a:endParaRPr lang="en-US"/>
          </a:p>
        </p:txBody>
      </p:sp>
      <p:sp>
        <p:nvSpPr>
          <p:cNvPr id="10249" name="TextBox 17"/>
          <p:cNvSpPr txBox="1">
            <a:spLocks noChangeArrowheads="1"/>
          </p:cNvSpPr>
          <p:nvPr/>
        </p:nvSpPr>
        <p:spPr bwMode="auto">
          <a:xfrm>
            <a:off x="5418138" y="4171950"/>
            <a:ext cx="34274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/>
              <a:t>Vue supérieure de la base du crâne</a:t>
            </a:r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2905125" y="671513"/>
            <a:ext cx="363538" cy="193675"/>
          </a:xfrm>
          <a:prstGeom prst="line">
            <a:avLst/>
          </a:prstGeom>
          <a:ln w="127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1" name="TextBox 25"/>
          <p:cNvSpPr txBox="1">
            <a:spLocks noChangeArrowheads="1"/>
          </p:cNvSpPr>
          <p:nvPr/>
        </p:nvSpPr>
        <p:spPr bwMode="auto">
          <a:xfrm>
            <a:off x="3205163" y="493713"/>
            <a:ext cx="9096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>
                <a:solidFill>
                  <a:srgbClr val="0000FF"/>
                </a:solidFill>
                <a:latin typeface="Verdana" pitchFamily="34" charset="0"/>
              </a:rPr>
              <a:t>Calvaria</a:t>
            </a:r>
            <a:endParaRPr lang="en-US" sz="1400">
              <a:solidFill>
                <a:srgbClr val="0000FF"/>
              </a:solidFill>
              <a:latin typeface="Verdana" pitchFamily="34" charset="0"/>
            </a:endParaRPr>
          </a:p>
        </p:txBody>
      </p:sp>
      <p:sp>
        <p:nvSpPr>
          <p:cNvPr id="10252" name="Rectangle 18"/>
          <p:cNvSpPr>
            <a:spLocks noChangeArrowheads="1"/>
          </p:cNvSpPr>
          <p:nvPr/>
        </p:nvSpPr>
        <p:spPr bwMode="auto">
          <a:xfrm>
            <a:off x="7307263" y="725488"/>
            <a:ext cx="17145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400" u="sng">
                <a:solidFill>
                  <a:srgbClr val="231F20"/>
                </a:solidFill>
                <a:latin typeface="Verdana" pitchFamily="34" charset="0"/>
              </a:rPr>
              <a:t>Fosses crâniennes:</a:t>
            </a:r>
            <a:endParaRPr lang="fr-CA" sz="1400" u="sng">
              <a:latin typeface="Verdana" pitchFamily="34" charset="0"/>
            </a:endParaRPr>
          </a:p>
        </p:txBody>
      </p:sp>
      <p:sp>
        <p:nvSpPr>
          <p:cNvPr id="10253" name="Rectangle 18"/>
          <p:cNvSpPr>
            <a:spLocks noChangeArrowheads="1"/>
          </p:cNvSpPr>
          <p:nvPr/>
        </p:nvSpPr>
        <p:spPr bwMode="auto">
          <a:xfrm>
            <a:off x="7864475" y="1233488"/>
            <a:ext cx="842963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100" b="1">
                <a:solidFill>
                  <a:srgbClr val="231F20"/>
                </a:solidFill>
                <a:latin typeface="Verdana" pitchFamily="34" charset="0"/>
              </a:rPr>
              <a:t>Antérieure</a:t>
            </a:r>
            <a:endParaRPr lang="fr-CA" sz="1100" b="1">
              <a:latin typeface="Verdana" pitchFamily="34" charset="0"/>
            </a:endParaRPr>
          </a:p>
        </p:txBody>
      </p:sp>
      <p:sp>
        <p:nvSpPr>
          <p:cNvPr id="10254" name="Rectangle 17"/>
          <p:cNvSpPr>
            <a:spLocks noChangeArrowheads="1"/>
          </p:cNvSpPr>
          <p:nvPr/>
        </p:nvSpPr>
        <p:spPr bwMode="auto">
          <a:xfrm>
            <a:off x="7978775" y="2252663"/>
            <a:ext cx="708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100" b="1">
                <a:solidFill>
                  <a:srgbClr val="231F20"/>
                </a:solidFill>
                <a:latin typeface="Verdana" pitchFamily="34" charset="0"/>
              </a:rPr>
              <a:t>Moyenne</a:t>
            </a:r>
            <a:endParaRPr lang="fr-CA" sz="1100" b="1">
              <a:latin typeface="Verdana" pitchFamily="34" charset="0"/>
            </a:endParaRPr>
          </a:p>
        </p:txBody>
      </p:sp>
      <p:sp>
        <p:nvSpPr>
          <p:cNvPr id="10255" name="Rectangle 16"/>
          <p:cNvSpPr>
            <a:spLocks noChangeArrowheads="1"/>
          </p:cNvSpPr>
          <p:nvPr/>
        </p:nvSpPr>
        <p:spPr bwMode="auto">
          <a:xfrm>
            <a:off x="7866063" y="3311525"/>
            <a:ext cx="9144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100" b="1">
                <a:solidFill>
                  <a:srgbClr val="231F20"/>
                </a:solidFill>
                <a:latin typeface="Verdana" pitchFamily="34" charset="0"/>
              </a:rPr>
              <a:t>Postérieure</a:t>
            </a:r>
            <a:endParaRPr lang="fr-CA" sz="1100" b="1">
              <a:latin typeface="Verdana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>
            <a:off x="7250113" y="1335088"/>
            <a:ext cx="566737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7597775" y="2344738"/>
            <a:ext cx="339725" cy="158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248525" y="3389313"/>
            <a:ext cx="5667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 42"/>
          <p:cNvSpPr/>
          <p:nvPr/>
        </p:nvSpPr>
        <p:spPr>
          <a:xfrm>
            <a:off x="1824038" y="860425"/>
            <a:ext cx="2398712" cy="1700213"/>
          </a:xfrm>
          <a:custGeom>
            <a:avLst/>
            <a:gdLst>
              <a:gd name="connsiteX0" fmla="*/ 131197 w 2397319"/>
              <a:gd name="connsiteY0" fmla="*/ 1700254 h 1700254"/>
              <a:gd name="connsiteX1" fmla="*/ 51684 w 2397319"/>
              <a:gd name="connsiteY1" fmla="*/ 1509423 h 1700254"/>
              <a:gd name="connsiteX2" fmla="*/ 11927 w 2397319"/>
              <a:gd name="connsiteY2" fmla="*/ 1175468 h 1700254"/>
              <a:gd name="connsiteX3" fmla="*/ 11927 w 2397319"/>
              <a:gd name="connsiteY3" fmla="*/ 952831 h 1700254"/>
              <a:gd name="connsiteX4" fmla="*/ 83489 w 2397319"/>
              <a:gd name="connsiteY4" fmla="*/ 722244 h 1700254"/>
              <a:gd name="connsiteX5" fmla="*/ 234564 w 2397319"/>
              <a:gd name="connsiteY5" fmla="*/ 443948 h 1700254"/>
              <a:gd name="connsiteX6" fmla="*/ 425395 w 2397319"/>
              <a:gd name="connsiteY6" fmla="*/ 237214 h 1700254"/>
              <a:gd name="connsiteX7" fmla="*/ 648032 w 2397319"/>
              <a:gd name="connsiteY7" fmla="*/ 102042 h 1700254"/>
              <a:gd name="connsiteX8" fmla="*/ 822960 w 2397319"/>
              <a:gd name="connsiteY8" fmla="*/ 46383 h 1700254"/>
              <a:gd name="connsiteX9" fmla="*/ 1085353 w 2397319"/>
              <a:gd name="connsiteY9" fmla="*/ 6626 h 1700254"/>
              <a:gd name="connsiteX10" fmla="*/ 1236428 w 2397319"/>
              <a:gd name="connsiteY10" fmla="*/ 6626 h 1700254"/>
              <a:gd name="connsiteX11" fmla="*/ 1395454 w 2397319"/>
              <a:gd name="connsiteY11" fmla="*/ 14577 h 1700254"/>
              <a:gd name="connsiteX12" fmla="*/ 1522675 w 2397319"/>
              <a:gd name="connsiteY12" fmla="*/ 30480 h 1700254"/>
              <a:gd name="connsiteX13" fmla="*/ 1681701 w 2397319"/>
              <a:gd name="connsiteY13" fmla="*/ 78188 h 1700254"/>
              <a:gd name="connsiteX14" fmla="*/ 1848679 w 2397319"/>
              <a:gd name="connsiteY14" fmla="*/ 149750 h 1700254"/>
              <a:gd name="connsiteX15" fmla="*/ 2087218 w 2397319"/>
              <a:gd name="connsiteY15" fmla="*/ 292873 h 1700254"/>
              <a:gd name="connsiteX16" fmla="*/ 2206487 w 2397319"/>
              <a:gd name="connsiteY16" fmla="*/ 404191 h 1700254"/>
              <a:gd name="connsiteX17" fmla="*/ 2254195 w 2397319"/>
              <a:gd name="connsiteY17" fmla="*/ 451899 h 1700254"/>
              <a:gd name="connsiteX18" fmla="*/ 2309854 w 2397319"/>
              <a:gd name="connsiteY18" fmla="*/ 515510 h 1700254"/>
              <a:gd name="connsiteX19" fmla="*/ 2349611 w 2397319"/>
              <a:gd name="connsiteY19" fmla="*/ 563217 h 1700254"/>
              <a:gd name="connsiteX20" fmla="*/ 2373465 w 2397319"/>
              <a:gd name="connsiteY20" fmla="*/ 626828 h 1700254"/>
              <a:gd name="connsiteX21" fmla="*/ 2397319 w 2397319"/>
              <a:gd name="connsiteY21" fmla="*/ 801757 h 1700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397319" h="1700254">
                <a:moveTo>
                  <a:pt x="131197" y="1700254"/>
                </a:moveTo>
                <a:cubicBezTo>
                  <a:pt x="101379" y="1648570"/>
                  <a:pt x="71562" y="1596887"/>
                  <a:pt x="51684" y="1509423"/>
                </a:cubicBezTo>
                <a:cubicBezTo>
                  <a:pt x="31806" y="1421959"/>
                  <a:pt x="18553" y="1268233"/>
                  <a:pt x="11927" y="1175468"/>
                </a:cubicBezTo>
                <a:cubicBezTo>
                  <a:pt x="5301" y="1082703"/>
                  <a:pt x="0" y="1028368"/>
                  <a:pt x="11927" y="952831"/>
                </a:cubicBezTo>
                <a:cubicBezTo>
                  <a:pt x="23854" y="877294"/>
                  <a:pt x="46383" y="807058"/>
                  <a:pt x="83489" y="722244"/>
                </a:cubicBezTo>
                <a:cubicBezTo>
                  <a:pt x="120595" y="637430"/>
                  <a:pt x="177580" y="524786"/>
                  <a:pt x="234564" y="443948"/>
                </a:cubicBezTo>
                <a:cubicBezTo>
                  <a:pt x="291548" y="363110"/>
                  <a:pt x="356484" y="294198"/>
                  <a:pt x="425395" y="237214"/>
                </a:cubicBezTo>
                <a:cubicBezTo>
                  <a:pt x="494306" y="180230"/>
                  <a:pt x="581771" y="133847"/>
                  <a:pt x="648032" y="102042"/>
                </a:cubicBezTo>
                <a:cubicBezTo>
                  <a:pt x="714293" y="70237"/>
                  <a:pt x="750073" y="62286"/>
                  <a:pt x="822960" y="46383"/>
                </a:cubicBezTo>
                <a:cubicBezTo>
                  <a:pt x="895847" y="30480"/>
                  <a:pt x="1016442" y="13252"/>
                  <a:pt x="1085353" y="6626"/>
                </a:cubicBezTo>
                <a:cubicBezTo>
                  <a:pt x="1154264" y="0"/>
                  <a:pt x="1184745" y="5301"/>
                  <a:pt x="1236428" y="6626"/>
                </a:cubicBezTo>
                <a:cubicBezTo>
                  <a:pt x="1288111" y="7951"/>
                  <a:pt x="1347746" y="10601"/>
                  <a:pt x="1395454" y="14577"/>
                </a:cubicBezTo>
                <a:cubicBezTo>
                  <a:pt x="1443162" y="18553"/>
                  <a:pt x="1474967" y="19878"/>
                  <a:pt x="1522675" y="30480"/>
                </a:cubicBezTo>
                <a:cubicBezTo>
                  <a:pt x="1570383" y="41082"/>
                  <a:pt x="1627367" y="58310"/>
                  <a:pt x="1681701" y="78188"/>
                </a:cubicBezTo>
                <a:cubicBezTo>
                  <a:pt x="1736035" y="98066"/>
                  <a:pt x="1781093" y="113969"/>
                  <a:pt x="1848679" y="149750"/>
                </a:cubicBezTo>
                <a:cubicBezTo>
                  <a:pt x="1916265" y="185531"/>
                  <a:pt x="2027583" y="250466"/>
                  <a:pt x="2087218" y="292873"/>
                </a:cubicBezTo>
                <a:cubicBezTo>
                  <a:pt x="2146853" y="335280"/>
                  <a:pt x="2178658" y="377687"/>
                  <a:pt x="2206487" y="404191"/>
                </a:cubicBezTo>
                <a:cubicBezTo>
                  <a:pt x="2234316" y="430695"/>
                  <a:pt x="2236967" y="433346"/>
                  <a:pt x="2254195" y="451899"/>
                </a:cubicBezTo>
                <a:cubicBezTo>
                  <a:pt x="2271423" y="470452"/>
                  <a:pt x="2293951" y="496957"/>
                  <a:pt x="2309854" y="515510"/>
                </a:cubicBezTo>
                <a:cubicBezTo>
                  <a:pt x="2325757" y="534063"/>
                  <a:pt x="2339009" y="544664"/>
                  <a:pt x="2349611" y="563217"/>
                </a:cubicBezTo>
                <a:cubicBezTo>
                  <a:pt x="2360213" y="581770"/>
                  <a:pt x="2365514" y="587071"/>
                  <a:pt x="2373465" y="626828"/>
                </a:cubicBezTo>
                <a:cubicBezTo>
                  <a:pt x="2381416" y="666585"/>
                  <a:pt x="2389367" y="734171"/>
                  <a:pt x="2397319" y="801757"/>
                </a:cubicBezTo>
              </a:path>
            </a:pathLst>
          </a:custGeom>
          <a:ln w="28575">
            <a:solidFill>
              <a:srgbClr val="0000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190666" y="5041003"/>
            <a:ext cx="17842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400" b="1" dirty="0">
                <a:solidFill>
                  <a:srgbClr val="0000FF"/>
                </a:solidFill>
              </a:rPr>
              <a:t>Figure </a:t>
            </a:r>
            <a:r>
              <a:rPr lang="en-US" sz="1400" b="1" dirty="0" smtClean="0">
                <a:solidFill>
                  <a:srgbClr val="0000FF"/>
                </a:solidFill>
              </a:rPr>
              <a:t>7.2 b et c</a:t>
            </a:r>
            <a:endParaRPr lang="en-US" sz="1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94199" y="229769"/>
            <a:ext cx="52130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Figure 7.7a  </a:t>
            </a:r>
            <a:r>
              <a:rPr lang="fr-CA" sz="1400" dirty="0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Vue supérieure de la cavité crânienne, </a:t>
            </a:r>
            <a:r>
              <a:rPr lang="fr-CA" sz="1400" dirty="0" err="1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calvaria</a:t>
            </a:r>
            <a:r>
              <a:rPr lang="fr-CA" sz="1400" dirty="0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 enlevée </a:t>
            </a:r>
            <a:endParaRPr lang="fr-CA" sz="1400" dirty="0">
              <a:solidFill>
                <a:srgbClr val="0000FF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098" name="Picture 2" descr="H:\Figures\Avec légendes\Figures chapitre07\marieb-ch07_fig_0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1" r="2064" b="55740"/>
          <a:stretch/>
        </p:blipFill>
        <p:spPr bwMode="auto">
          <a:xfrm>
            <a:off x="228492" y="648000"/>
            <a:ext cx="7042544" cy="380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H:\Figures\Avec légendes\Figures chapitre07\marieb-ch07_fig_0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36" t="46728" r="2962" b="10227"/>
          <a:stretch/>
        </p:blipFill>
        <p:spPr bwMode="auto">
          <a:xfrm>
            <a:off x="5306642" y="4281553"/>
            <a:ext cx="3755694" cy="2545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7913688" y="6553200"/>
            <a:ext cx="12303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400" b="1" dirty="0">
                <a:solidFill>
                  <a:srgbClr val="0000FF"/>
                </a:solidFill>
              </a:rPr>
              <a:t>Figure </a:t>
            </a:r>
            <a:r>
              <a:rPr lang="en-US" sz="1400" b="1" dirty="0" smtClean="0">
                <a:solidFill>
                  <a:srgbClr val="0000FF"/>
                </a:solidFill>
              </a:rPr>
              <a:t>7.4b</a:t>
            </a:r>
            <a:endParaRPr lang="en-US" sz="1400" b="1" dirty="0">
              <a:solidFill>
                <a:srgbClr val="0000FF"/>
              </a:solidFill>
            </a:endParaRPr>
          </a:p>
        </p:txBody>
      </p:sp>
      <p:pic>
        <p:nvPicPr>
          <p:cNvPr id="5122" name="Picture 2" descr="H:\Figures\Avec légendes\Figures chapitre07\marieb-ch07_fig_04-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725" b="17587"/>
          <a:stretch/>
        </p:blipFill>
        <p:spPr bwMode="auto">
          <a:xfrm>
            <a:off x="836246" y="456861"/>
            <a:ext cx="7817644" cy="460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458" y="291962"/>
            <a:ext cx="61887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b="1" dirty="0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Figure 7.6a </a:t>
            </a:r>
            <a:r>
              <a:rPr lang="fr-CA" sz="1400" dirty="0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Anatomie externe de la partie inférieure de la tête, mandibule enlevée</a:t>
            </a:r>
            <a:endParaRPr lang="fr-CA" sz="1400" dirty="0">
              <a:solidFill>
                <a:srgbClr val="0000FF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147" name="Picture 3" descr="H:\Figures\Avec légendes\Figures chapitre07\marieb-ch07_fig_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59" b="55325"/>
          <a:stretch/>
        </p:blipFill>
        <p:spPr bwMode="auto">
          <a:xfrm>
            <a:off x="352536" y="661045"/>
            <a:ext cx="5779523" cy="372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:\Figures\Avec légendes\Figures chapitre07\marieb-ch07_fig_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79" t="48741" r="3316" b="8741"/>
          <a:stretch/>
        </p:blipFill>
        <p:spPr bwMode="auto">
          <a:xfrm>
            <a:off x="5822462" y="4327781"/>
            <a:ext cx="3138173" cy="237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Text Box 14"/>
          <p:cNvSpPr txBox="1">
            <a:spLocks noChangeArrowheads="1"/>
          </p:cNvSpPr>
          <p:nvPr/>
        </p:nvSpPr>
        <p:spPr bwMode="auto">
          <a:xfrm>
            <a:off x="323761" y="336306"/>
            <a:ext cx="787286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7.8   </a:t>
            </a:r>
            <a:r>
              <a:rPr lang="fr-CA" sz="2000" b="1" dirty="0">
                <a:solidFill>
                  <a:srgbClr val="0000FF"/>
                </a:solidFill>
              </a:rPr>
              <a:t>Os temporal. </a:t>
            </a:r>
            <a:r>
              <a:rPr lang="fr-CA" sz="2000" dirty="0">
                <a:solidFill>
                  <a:srgbClr val="0000FF"/>
                </a:solidFill>
              </a:rPr>
              <a:t>Vue latérale droite de la face externe</a:t>
            </a:r>
            <a:endParaRPr lang="fr-CA" sz="2000" b="1" dirty="0">
              <a:solidFill>
                <a:srgbClr val="0000FF"/>
              </a:solidFill>
            </a:endParaRPr>
          </a:p>
        </p:txBody>
      </p:sp>
      <p:pic>
        <p:nvPicPr>
          <p:cNvPr id="7170" name="Picture 2" descr="H:\Figures\Avec légendes\Figures chapitre07\marieb-ch07_fig_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7" t="2917" r="1967" b="14651"/>
          <a:stretch/>
        </p:blipFill>
        <p:spPr bwMode="auto">
          <a:xfrm>
            <a:off x="390767" y="1231570"/>
            <a:ext cx="8284061" cy="393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3" name="Text Box 19"/>
          <p:cNvSpPr txBox="1">
            <a:spLocks noChangeArrowheads="1"/>
          </p:cNvSpPr>
          <p:nvPr/>
        </p:nvSpPr>
        <p:spPr bwMode="auto">
          <a:xfrm>
            <a:off x="1887538" y="6361113"/>
            <a:ext cx="53673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7.9   </a:t>
            </a:r>
            <a:r>
              <a:rPr lang="fr-CA" sz="2000" b="1" dirty="0">
                <a:solidFill>
                  <a:srgbClr val="0000FF"/>
                </a:solidFill>
              </a:rPr>
              <a:t>Os sphénoïde </a:t>
            </a:r>
          </a:p>
        </p:txBody>
      </p:sp>
      <p:pic>
        <p:nvPicPr>
          <p:cNvPr id="8194" name="Picture 2" descr="H:\Figures\Avec légendes\Figures chapitre07\marieb-ch07_fig_0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11" t="3148" r="1360" b="9713"/>
          <a:stretch/>
        </p:blipFill>
        <p:spPr bwMode="auto">
          <a:xfrm>
            <a:off x="773723" y="333231"/>
            <a:ext cx="7456554" cy="5704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2" name="Text Box 13"/>
          <p:cNvSpPr txBox="1">
            <a:spLocks noChangeArrowheads="1"/>
          </p:cNvSpPr>
          <p:nvPr/>
        </p:nvSpPr>
        <p:spPr bwMode="auto">
          <a:xfrm>
            <a:off x="308830" y="335452"/>
            <a:ext cx="53673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7.10   </a:t>
            </a:r>
            <a:r>
              <a:rPr lang="fr-CA" sz="2000" b="1" dirty="0">
                <a:solidFill>
                  <a:srgbClr val="0000FF"/>
                </a:solidFill>
              </a:rPr>
              <a:t>Os ethmoïde.  </a:t>
            </a:r>
            <a:r>
              <a:rPr lang="fr-CA" sz="2000" dirty="0">
                <a:solidFill>
                  <a:srgbClr val="0000FF"/>
                </a:solidFill>
              </a:rPr>
              <a:t>Vue antérieure</a:t>
            </a:r>
            <a:endParaRPr lang="fr-CA" sz="2000" b="1" dirty="0">
              <a:solidFill>
                <a:srgbClr val="0000FF"/>
              </a:solidFill>
            </a:endParaRPr>
          </a:p>
        </p:txBody>
      </p:sp>
      <p:pic>
        <p:nvPicPr>
          <p:cNvPr id="9218" name="Picture 2" descr="H:\Figures\Avec légendes\Figures chapitre07\marieb-ch07_fig_1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00" t="3951" r="1575" b="17779"/>
          <a:stretch/>
        </p:blipFill>
        <p:spPr bwMode="auto">
          <a:xfrm>
            <a:off x="578337" y="972493"/>
            <a:ext cx="8163753" cy="343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07-08aMandibleMaxil_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04" t="4491" r="7230" b="13470"/>
          <a:stretch>
            <a:fillRect/>
          </a:stretch>
        </p:blipFill>
        <p:spPr bwMode="auto">
          <a:xfrm>
            <a:off x="0" y="323850"/>
            <a:ext cx="5510213" cy="390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6" descr="07_11BA_Mandible_A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20" t="3978" r="47887" b="40915"/>
          <a:stretch>
            <a:fillRect/>
          </a:stretch>
        </p:blipFill>
        <p:spPr bwMode="auto">
          <a:xfrm>
            <a:off x="5089525" y="3430588"/>
            <a:ext cx="3944938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 Box 7"/>
          <p:cNvSpPr txBox="1">
            <a:spLocks noChangeArrowheads="1"/>
          </p:cNvSpPr>
          <p:nvPr/>
        </p:nvSpPr>
        <p:spPr bwMode="auto">
          <a:xfrm>
            <a:off x="1981200" y="279400"/>
            <a:ext cx="13573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dirty="0">
                <a:latin typeface="Verdana" pitchFamily="34" charset="0"/>
              </a:rPr>
              <a:t>Fosse mandibulaire de l’os temporal</a:t>
            </a:r>
          </a:p>
        </p:txBody>
      </p:sp>
      <p:sp>
        <p:nvSpPr>
          <p:cNvPr id="19461" name="Text Box 8"/>
          <p:cNvSpPr txBox="1">
            <a:spLocks noChangeArrowheads="1"/>
          </p:cNvSpPr>
          <p:nvPr/>
        </p:nvSpPr>
        <p:spPr bwMode="auto">
          <a:xfrm>
            <a:off x="1196975" y="331788"/>
            <a:ext cx="3730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ATM</a:t>
            </a:r>
          </a:p>
        </p:txBody>
      </p:sp>
      <p:sp>
        <p:nvSpPr>
          <p:cNvPr id="19462" name="Text Box 9"/>
          <p:cNvSpPr txBox="1">
            <a:spLocks noChangeArrowheads="1"/>
          </p:cNvSpPr>
          <p:nvPr/>
        </p:nvSpPr>
        <p:spPr bwMode="auto">
          <a:xfrm>
            <a:off x="365125" y="585788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Incisure mandibulaire</a:t>
            </a:r>
          </a:p>
        </p:txBody>
      </p:sp>
      <p:sp>
        <p:nvSpPr>
          <p:cNvPr id="19463" name="Text Box 10"/>
          <p:cNvSpPr txBox="1">
            <a:spLocks noChangeArrowheads="1"/>
          </p:cNvSpPr>
          <p:nvPr/>
        </p:nvSpPr>
        <p:spPr bwMode="auto">
          <a:xfrm>
            <a:off x="41275" y="1038225"/>
            <a:ext cx="9366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dirty="0" smtClean="0">
                <a:latin typeface="Verdana" pitchFamily="34" charset="0"/>
              </a:rPr>
              <a:t>Condyle mandibulaire</a:t>
            </a:r>
            <a:endParaRPr lang="fr-CA" sz="1100" dirty="0">
              <a:latin typeface="Verdana" pitchFamily="34" charset="0"/>
            </a:endParaRPr>
          </a:p>
        </p:txBody>
      </p:sp>
      <p:sp>
        <p:nvSpPr>
          <p:cNvPr id="19464" name="Text Box 11"/>
          <p:cNvSpPr txBox="1">
            <a:spLocks noChangeArrowheads="1"/>
          </p:cNvSpPr>
          <p:nvPr/>
        </p:nvSpPr>
        <p:spPr bwMode="auto">
          <a:xfrm>
            <a:off x="84138" y="2514489"/>
            <a:ext cx="9892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dirty="0" smtClean="0">
                <a:latin typeface="Verdana" pitchFamily="34" charset="0"/>
              </a:rPr>
              <a:t>Ramus mandibulaire</a:t>
            </a:r>
            <a:endParaRPr lang="fr-CA" sz="1100" dirty="0">
              <a:latin typeface="Verdana" pitchFamily="34" charset="0"/>
            </a:endParaRPr>
          </a:p>
        </p:txBody>
      </p:sp>
      <p:sp>
        <p:nvSpPr>
          <p:cNvPr id="19465" name="Text Box 12"/>
          <p:cNvSpPr txBox="1">
            <a:spLocks noChangeArrowheads="1"/>
          </p:cNvSpPr>
          <p:nvPr/>
        </p:nvSpPr>
        <p:spPr bwMode="auto">
          <a:xfrm>
            <a:off x="1124765" y="3666948"/>
            <a:ext cx="94059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dirty="0" smtClean="0">
                <a:latin typeface="Verdana" pitchFamily="34" charset="0"/>
              </a:rPr>
              <a:t>Angle mandibulaire </a:t>
            </a:r>
            <a:endParaRPr lang="fr-CA" sz="1100" dirty="0">
              <a:latin typeface="Verdana" pitchFamily="34" charset="0"/>
            </a:endParaRPr>
          </a:p>
        </p:txBody>
      </p:sp>
      <p:sp>
        <p:nvSpPr>
          <p:cNvPr id="19466" name="Text Box 13"/>
          <p:cNvSpPr txBox="1">
            <a:spLocks noChangeArrowheads="1"/>
          </p:cNvSpPr>
          <p:nvPr/>
        </p:nvSpPr>
        <p:spPr bwMode="auto">
          <a:xfrm>
            <a:off x="2878138" y="3975100"/>
            <a:ext cx="16256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Corps de la mandibule </a:t>
            </a:r>
          </a:p>
        </p:txBody>
      </p:sp>
      <p:sp>
        <p:nvSpPr>
          <p:cNvPr id="19467" name="Text Box 14"/>
          <p:cNvSpPr txBox="1">
            <a:spLocks noChangeArrowheads="1"/>
          </p:cNvSpPr>
          <p:nvPr/>
        </p:nvSpPr>
        <p:spPr bwMode="auto">
          <a:xfrm>
            <a:off x="3792538" y="641350"/>
            <a:ext cx="1597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 Processus coronoïde de la mandibule </a:t>
            </a:r>
          </a:p>
        </p:txBody>
      </p:sp>
      <p:sp>
        <p:nvSpPr>
          <p:cNvPr id="19468" name="Text Box 15"/>
          <p:cNvSpPr txBox="1">
            <a:spLocks noChangeArrowheads="1"/>
          </p:cNvSpPr>
          <p:nvPr/>
        </p:nvSpPr>
        <p:spPr bwMode="auto">
          <a:xfrm>
            <a:off x="5140325" y="2751138"/>
            <a:ext cx="126047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Arcade alvéolaire </a:t>
            </a:r>
          </a:p>
        </p:txBody>
      </p:sp>
      <p:sp>
        <p:nvSpPr>
          <p:cNvPr id="19469" name="Text Box 16"/>
          <p:cNvSpPr txBox="1">
            <a:spLocks noChangeArrowheads="1"/>
          </p:cNvSpPr>
          <p:nvPr/>
        </p:nvSpPr>
        <p:spPr bwMode="auto">
          <a:xfrm>
            <a:off x="4184650" y="1681163"/>
            <a:ext cx="15970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Foramen mandibulaire</a:t>
            </a:r>
          </a:p>
        </p:txBody>
      </p:sp>
      <p:sp>
        <p:nvSpPr>
          <p:cNvPr id="19470" name="Text Box 17"/>
          <p:cNvSpPr txBox="1">
            <a:spLocks noChangeArrowheads="1"/>
          </p:cNvSpPr>
          <p:nvPr/>
        </p:nvSpPr>
        <p:spPr bwMode="auto">
          <a:xfrm>
            <a:off x="5140325" y="3159125"/>
            <a:ext cx="15970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Foramen mentonnier </a:t>
            </a:r>
          </a:p>
        </p:txBody>
      </p:sp>
      <p:sp>
        <p:nvSpPr>
          <p:cNvPr id="19471" name="Text Box 18"/>
          <p:cNvSpPr txBox="1">
            <a:spLocks noChangeArrowheads="1"/>
          </p:cNvSpPr>
          <p:nvPr/>
        </p:nvSpPr>
        <p:spPr bwMode="auto">
          <a:xfrm>
            <a:off x="7210425" y="4224338"/>
            <a:ext cx="1498600" cy="13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Foramen mandibulaire</a:t>
            </a:r>
          </a:p>
        </p:txBody>
      </p:sp>
      <p:sp>
        <p:nvSpPr>
          <p:cNvPr id="19472" name="Text Box 19"/>
          <p:cNvSpPr txBox="1">
            <a:spLocks noChangeArrowheads="1"/>
          </p:cNvSpPr>
          <p:nvPr/>
        </p:nvSpPr>
        <p:spPr bwMode="auto">
          <a:xfrm>
            <a:off x="7081838" y="3536950"/>
            <a:ext cx="1597025" cy="13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 Processus coronoïde</a:t>
            </a:r>
          </a:p>
        </p:txBody>
      </p:sp>
      <p:sp>
        <p:nvSpPr>
          <p:cNvPr id="19473" name="Text Box 20"/>
          <p:cNvSpPr txBox="1">
            <a:spLocks noChangeArrowheads="1"/>
          </p:cNvSpPr>
          <p:nvPr/>
        </p:nvSpPr>
        <p:spPr bwMode="auto">
          <a:xfrm>
            <a:off x="5280039" y="4095710"/>
            <a:ext cx="9935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 dirty="0" smtClean="0">
                <a:solidFill>
                  <a:schemeClr val="bg1"/>
                </a:solidFill>
                <a:latin typeface="Verdana" pitchFamily="34" charset="0"/>
              </a:rPr>
              <a:t>Condyle mandibulaire</a:t>
            </a:r>
            <a:endParaRPr lang="fr-CA" sz="900" b="1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9474" name="Text Box 21"/>
          <p:cNvSpPr txBox="1">
            <a:spLocks noChangeArrowheads="1"/>
          </p:cNvSpPr>
          <p:nvPr/>
        </p:nvSpPr>
        <p:spPr bwMode="auto">
          <a:xfrm>
            <a:off x="5288179" y="6003858"/>
            <a:ext cx="10763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 dirty="0" smtClean="0">
                <a:solidFill>
                  <a:schemeClr val="bg1"/>
                </a:solidFill>
                <a:latin typeface="Verdana" pitchFamily="34" charset="0"/>
              </a:rPr>
              <a:t>Ramus</a:t>
            </a:r>
            <a:endParaRPr lang="fr-CA" sz="900" b="1" dirty="0">
              <a:solidFill>
                <a:schemeClr val="bg1"/>
              </a:solidFill>
              <a:latin typeface="Verdana" pitchFamily="34" charset="0"/>
            </a:endParaRPr>
          </a:p>
          <a:p>
            <a:r>
              <a:rPr lang="fr-CA" sz="900" b="1" dirty="0" smtClean="0">
                <a:solidFill>
                  <a:schemeClr val="bg1"/>
                </a:solidFill>
                <a:latin typeface="Verdana" pitchFamily="34" charset="0"/>
              </a:rPr>
              <a:t>mandibulaire</a:t>
            </a:r>
            <a:endParaRPr lang="fr-CA" sz="900" b="1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9475" name="Text Box 22"/>
          <p:cNvSpPr txBox="1">
            <a:spLocks noChangeArrowheads="1"/>
          </p:cNvSpPr>
          <p:nvPr/>
        </p:nvSpPr>
        <p:spPr bwMode="auto">
          <a:xfrm>
            <a:off x="5360988" y="4816475"/>
            <a:ext cx="99377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Incisure mandibulaire</a:t>
            </a:r>
          </a:p>
        </p:txBody>
      </p:sp>
      <p:sp>
        <p:nvSpPr>
          <p:cNvPr id="19476" name="Text Box 23"/>
          <p:cNvSpPr txBox="1">
            <a:spLocks noChangeArrowheads="1"/>
          </p:cNvSpPr>
          <p:nvPr/>
        </p:nvSpPr>
        <p:spPr bwMode="auto">
          <a:xfrm>
            <a:off x="6405563" y="6383338"/>
            <a:ext cx="90168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 dirty="0" smtClean="0">
                <a:solidFill>
                  <a:schemeClr val="bg1"/>
                </a:solidFill>
                <a:latin typeface="Verdana" pitchFamily="34" charset="0"/>
              </a:rPr>
              <a:t>Angle mandibulaire</a:t>
            </a:r>
            <a:endParaRPr lang="fr-CA" sz="900" b="1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9477" name="Text Box 24"/>
          <p:cNvSpPr txBox="1">
            <a:spLocks noChangeArrowheads="1"/>
          </p:cNvSpPr>
          <p:nvPr/>
        </p:nvSpPr>
        <p:spPr bwMode="auto">
          <a:xfrm>
            <a:off x="7588250" y="6137275"/>
            <a:ext cx="8509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Corps de la mandibule </a:t>
            </a:r>
          </a:p>
        </p:txBody>
      </p:sp>
      <p:sp>
        <p:nvSpPr>
          <p:cNvPr id="19478" name="Text Box 25"/>
          <p:cNvSpPr txBox="1">
            <a:spLocks noChangeArrowheads="1"/>
          </p:cNvSpPr>
          <p:nvPr/>
        </p:nvSpPr>
        <p:spPr bwMode="auto">
          <a:xfrm>
            <a:off x="8280400" y="5175250"/>
            <a:ext cx="80962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Foramen mentonnier</a:t>
            </a:r>
          </a:p>
        </p:txBody>
      </p:sp>
      <p:sp>
        <p:nvSpPr>
          <p:cNvPr id="19479" name="Text Box 26"/>
          <p:cNvSpPr txBox="1">
            <a:spLocks noChangeArrowheads="1"/>
          </p:cNvSpPr>
          <p:nvPr/>
        </p:nvSpPr>
        <p:spPr bwMode="auto">
          <a:xfrm>
            <a:off x="8278813" y="4757738"/>
            <a:ext cx="66992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Arcade alvéolaire </a:t>
            </a:r>
          </a:p>
        </p:txBody>
      </p:sp>
      <p:sp>
        <p:nvSpPr>
          <p:cNvPr id="19480" name="Text Box 27"/>
          <p:cNvSpPr txBox="1">
            <a:spLocks noChangeArrowheads="1"/>
          </p:cNvSpPr>
          <p:nvPr/>
        </p:nvSpPr>
        <p:spPr bwMode="auto">
          <a:xfrm>
            <a:off x="228600" y="6329363"/>
            <a:ext cx="384246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7.11a   </a:t>
            </a:r>
            <a:r>
              <a:rPr lang="fr-CA" sz="2000" b="1" dirty="0">
                <a:solidFill>
                  <a:srgbClr val="0000FF"/>
                </a:solidFill>
              </a:rPr>
              <a:t>La mandibule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7" descr="07_12BA_Maxilla_A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264"/>
          <a:stretch>
            <a:fillRect/>
          </a:stretch>
        </p:blipFill>
        <p:spPr bwMode="auto">
          <a:xfrm>
            <a:off x="744538" y="280988"/>
            <a:ext cx="8399462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5" descr="07-08bMandibleMaxil_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516" r="3366" b="12865"/>
          <a:stretch>
            <a:fillRect/>
          </a:stretch>
        </p:blipFill>
        <p:spPr bwMode="auto">
          <a:xfrm>
            <a:off x="406400" y="3414713"/>
            <a:ext cx="4638675" cy="341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8"/>
          <p:cNvSpPr txBox="1">
            <a:spLocks noChangeArrowheads="1"/>
          </p:cNvSpPr>
          <p:nvPr/>
        </p:nvSpPr>
        <p:spPr bwMode="auto">
          <a:xfrm>
            <a:off x="3924300" y="4932363"/>
            <a:ext cx="10239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dirty="0">
                <a:latin typeface="Verdana" pitchFamily="34" charset="0"/>
              </a:rPr>
              <a:t>Foramen</a:t>
            </a:r>
          </a:p>
          <a:p>
            <a:r>
              <a:rPr lang="fr-CA" sz="1100" dirty="0" smtClean="0">
                <a:latin typeface="Verdana" pitchFamily="34" charset="0"/>
              </a:rPr>
              <a:t>infraorbitaire</a:t>
            </a:r>
            <a:endParaRPr lang="fr-CA" sz="1100" dirty="0">
              <a:latin typeface="Verdana" pitchFamily="34" charset="0"/>
            </a:endParaRPr>
          </a:p>
        </p:txBody>
      </p:sp>
      <p:sp>
        <p:nvSpPr>
          <p:cNvPr id="20485" name="Text Box 9"/>
          <p:cNvSpPr txBox="1">
            <a:spLocks noChangeArrowheads="1"/>
          </p:cNvSpPr>
          <p:nvPr/>
        </p:nvSpPr>
        <p:spPr bwMode="auto">
          <a:xfrm>
            <a:off x="3952875" y="5992813"/>
            <a:ext cx="126047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Arcade alvéolaire </a:t>
            </a:r>
          </a:p>
        </p:txBody>
      </p:sp>
      <p:sp>
        <p:nvSpPr>
          <p:cNvPr id="20486" name="Text Box 10"/>
          <p:cNvSpPr txBox="1">
            <a:spLocks noChangeArrowheads="1"/>
          </p:cNvSpPr>
          <p:nvPr/>
        </p:nvSpPr>
        <p:spPr bwMode="auto">
          <a:xfrm>
            <a:off x="3949700" y="5414963"/>
            <a:ext cx="9350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Épine nasale antérieure </a:t>
            </a:r>
          </a:p>
        </p:txBody>
      </p:sp>
      <p:sp>
        <p:nvSpPr>
          <p:cNvPr id="20487" name="Text Box 11"/>
          <p:cNvSpPr txBox="1">
            <a:spLocks noChangeArrowheads="1"/>
          </p:cNvSpPr>
          <p:nvPr/>
        </p:nvSpPr>
        <p:spPr bwMode="auto">
          <a:xfrm>
            <a:off x="3949700" y="3916363"/>
            <a:ext cx="779463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Processus frontal du maxillaire </a:t>
            </a:r>
          </a:p>
        </p:txBody>
      </p:sp>
      <p:sp>
        <p:nvSpPr>
          <p:cNvPr id="20488" name="Text Box 12"/>
          <p:cNvSpPr txBox="1">
            <a:spLocks noChangeArrowheads="1"/>
          </p:cNvSpPr>
          <p:nvPr/>
        </p:nvSpPr>
        <p:spPr bwMode="auto">
          <a:xfrm>
            <a:off x="2749550" y="3429000"/>
            <a:ext cx="19113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Articulation du maxillaire et de l’os frontal </a:t>
            </a:r>
          </a:p>
        </p:txBody>
      </p:sp>
      <p:sp>
        <p:nvSpPr>
          <p:cNvPr id="20489" name="Text Box 13"/>
          <p:cNvSpPr txBox="1">
            <a:spLocks noChangeArrowheads="1"/>
          </p:cNvSpPr>
          <p:nvPr/>
        </p:nvSpPr>
        <p:spPr bwMode="auto">
          <a:xfrm>
            <a:off x="90718" y="4244962"/>
            <a:ext cx="101123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dirty="0">
                <a:latin typeface="Verdana" pitchFamily="34" charset="0"/>
              </a:rPr>
              <a:t>Face orbitaire </a:t>
            </a:r>
          </a:p>
        </p:txBody>
      </p:sp>
      <p:sp>
        <p:nvSpPr>
          <p:cNvPr id="20490" name="Text Box 14"/>
          <p:cNvSpPr txBox="1">
            <a:spLocks noChangeArrowheads="1"/>
          </p:cNvSpPr>
          <p:nvPr/>
        </p:nvSpPr>
        <p:spPr bwMode="auto">
          <a:xfrm>
            <a:off x="90528" y="4710268"/>
            <a:ext cx="101123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100" dirty="0">
                <a:latin typeface="Verdana" pitchFamily="34" charset="0"/>
              </a:rPr>
              <a:t>Processus </a:t>
            </a:r>
            <a:r>
              <a:rPr lang="fr-CA" sz="1100" dirty="0" smtClean="0">
                <a:latin typeface="Verdana" pitchFamily="34" charset="0"/>
              </a:rPr>
              <a:t>zygomatique (sectionné)</a:t>
            </a:r>
            <a:endParaRPr lang="fr-CA" sz="1100" dirty="0">
              <a:latin typeface="Verdana" pitchFamily="34" charset="0"/>
            </a:endParaRPr>
          </a:p>
        </p:txBody>
      </p:sp>
      <p:sp>
        <p:nvSpPr>
          <p:cNvPr id="20491" name="Text Box 15"/>
          <p:cNvSpPr txBox="1">
            <a:spLocks noChangeArrowheads="1"/>
          </p:cNvSpPr>
          <p:nvPr/>
        </p:nvSpPr>
        <p:spPr bwMode="auto">
          <a:xfrm>
            <a:off x="142956" y="5234001"/>
            <a:ext cx="871538" cy="168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100" b="1" dirty="0">
                <a:latin typeface="Verdana" pitchFamily="34" charset="0"/>
              </a:rPr>
              <a:t>Maxillaire </a:t>
            </a:r>
          </a:p>
        </p:txBody>
      </p:sp>
      <p:sp>
        <p:nvSpPr>
          <p:cNvPr id="20492" name="Text Box 16"/>
          <p:cNvSpPr txBox="1">
            <a:spLocks noChangeArrowheads="1"/>
          </p:cNvSpPr>
          <p:nvPr/>
        </p:nvSpPr>
        <p:spPr bwMode="auto">
          <a:xfrm>
            <a:off x="1247775" y="1038225"/>
            <a:ext cx="63817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Face orbitaire </a:t>
            </a:r>
          </a:p>
        </p:txBody>
      </p:sp>
      <p:sp>
        <p:nvSpPr>
          <p:cNvPr id="20493" name="Text Box 17"/>
          <p:cNvSpPr txBox="1">
            <a:spLocks noChangeArrowheads="1"/>
          </p:cNvSpPr>
          <p:nvPr/>
        </p:nvSpPr>
        <p:spPr bwMode="auto">
          <a:xfrm>
            <a:off x="1150938" y="1866900"/>
            <a:ext cx="855662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Processus zygomatique</a:t>
            </a:r>
          </a:p>
        </p:txBody>
      </p:sp>
      <p:sp>
        <p:nvSpPr>
          <p:cNvPr id="20494" name="Text Box 18"/>
          <p:cNvSpPr txBox="1">
            <a:spLocks noChangeArrowheads="1"/>
          </p:cNvSpPr>
          <p:nvPr/>
        </p:nvSpPr>
        <p:spPr bwMode="auto">
          <a:xfrm>
            <a:off x="4032250" y="1863725"/>
            <a:ext cx="10239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 dirty="0">
                <a:solidFill>
                  <a:schemeClr val="bg1"/>
                </a:solidFill>
                <a:latin typeface="Verdana" pitchFamily="34" charset="0"/>
              </a:rPr>
              <a:t>Foramen</a:t>
            </a:r>
          </a:p>
          <a:p>
            <a:r>
              <a:rPr lang="fr-CA" sz="900" b="1" dirty="0" smtClean="0">
                <a:solidFill>
                  <a:schemeClr val="bg1"/>
                </a:solidFill>
                <a:latin typeface="Verdana" pitchFamily="34" charset="0"/>
              </a:rPr>
              <a:t>infraorbitaire</a:t>
            </a:r>
            <a:endParaRPr lang="fr-CA" sz="900" b="1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495" name="Text Box 19"/>
          <p:cNvSpPr txBox="1">
            <a:spLocks noChangeArrowheads="1"/>
          </p:cNvSpPr>
          <p:nvPr/>
        </p:nvSpPr>
        <p:spPr bwMode="auto">
          <a:xfrm>
            <a:off x="4051300" y="962025"/>
            <a:ext cx="11366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Processus frontal du maxillaire </a:t>
            </a:r>
          </a:p>
        </p:txBody>
      </p:sp>
      <p:sp>
        <p:nvSpPr>
          <p:cNvPr id="20496" name="Text Box 20"/>
          <p:cNvSpPr txBox="1">
            <a:spLocks noChangeArrowheads="1"/>
          </p:cNvSpPr>
          <p:nvPr/>
        </p:nvSpPr>
        <p:spPr bwMode="auto">
          <a:xfrm>
            <a:off x="4333875" y="3036888"/>
            <a:ext cx="1152525" cy="13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Arcade alvéolaire </a:t>
            </a:r>
          </a:p>
        </p:txBody>
      </p:sp>
      <p:sp>
        <p:nvSpPr>
          <p:cNvPr id="20497" name="Text Box 21"/>
          <p:cNvSpPr txBox="1">
            <a:spLocks noChangeArrowheads="1"/>
          </p:cNvSpPr>
          <p:nvPr/>
        </p:nvSpPr>
        <p:spPr bwMode="auto">
          <a:xfrm>
            <a:off x="5138738" y="4870450"/>
            <a:ext cx="63817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Fosse incisive </a:t>
            </a:r>
          </a:p>
        </p:txBody>
      </p:sp>
      <p:sp>
        <p:nvSpPr>
          <p:cNvPr id="20498" name="Text Box 22"/>
          <p:cNvSpPr txBox="1">
            <a:spLocks noChangeArrowheads="1"/>
          </p:cNvSpPr>
          <p:nvPr/>
        </p:nvSpPr>
        <p:spPr bwMode="auto">
          <a:xfrm>
            <a:off x="8154988" y="4989513"/>
            <a:ext cx="684212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Processus palatin </a:t>
            </a:r>
          </a:p>
        </p:txBody>
      </p:sp>
      <p:sp>
        <p:nvSpPr>
          <p:cNvPr id="20499" name="Text Box 23"/>
          <p:cNvSpPr txBox="1">
            <a:spLocks noChangeArrowheads="1"/>
          </p:cNvSpPr>
          <p:nvPr/>
        </p:nvSpPr>
        <p:spPr bwMode="auto">
          <a:xfrm>
            <a:off x="4144963" y="2373313"/>
            <a:ext cx="93503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Épine nasale antérieure </a:t>
            </a:r>
          </a:p>
        </p:txBody>
      </p:sp>
      <p:sp>
        <p:nvSpPr>
          <p:cNvPr id="20500" name="Text Box 24"/>
          <p:cNvSpPr txBox="1">
            <a:spLocks noChangeArrowheads="1"/>
          </p:cNvSpPr>
          <p:nvPr/>
        </p:nvSpPr>
        <p:spPr bwMode="auto">
          <a:xfrm>
            <a:off x="7007225" y="2540000"/>
            <a:ext cx="11366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Processus frontal du maxillaire </a:t>
            </a:r>
          </a:p>
        </p:txBody>
      </p:sp>
      <p:sp>
        <p:nvSpPr>
          <p:cNvPr id="20501" name="Text Box 25"/>
          <p:cNvSpPr txBox="1">
            <a:spLocks noChangeArrowheads="1"/>
          </p:cNvSpPr>
          <p:nvPr/>
        </p:nvSpPr>
        <p:spPr bwMode="auto">
          <a:xfrm>
            <a:off x="8102600" y="2757488"/>
            <a:ext cx="703263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Sinus maxillaire </a:t>
            </a:r>
          </a:p>
        </p:txBody>
      </p:sp>
      <p:sp>
        <p:nvSpPr>
          <p:cNvPr id="20502" name="Text Box 26"/>
          <p:cNvSpPr txBox="1">
            <a:spLocks noChangeArrowheads="1"/>
          </p:cNvSpPr>
          <p:nvPr/>
        </p:nvSpPr>
        <p:spPr bwMode="auto">
          <a:xfrm>
            <a:off x="5197475" y="3813175"/>
            <a:ext cx="935038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Épine nasale antérieure </a:t>
            </a:r>
          </a:p>
        </p:txBody>
      </p:sp>
      <p:sp>
        <p:nvSpPr>
          <p:cNvPr id="20503" name="Text Box 27"/>
          <p:cNvSpPr txBox="1">
            <a:spLocks noChangeArrowheads="1"/>
          </p:cNvSpPr>
          <p:nvPr/>
        </p:nvSpPr>
        <p:spPr bwMode="auto">
          <a:xfrm>
            <a:off x="5080000" y="6424613"/>
            <a:ext cx="39925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7.11b   </a:t>
            </a:r>
            <a:r>
              <a:rPr lang="fr-CA" sz="2000" b="1" dirty="0">
                <a:solidFill>
                  <a:srgbClr val="0000FF"/>
                </a:solidFill>
              </a:rPr>
              <a:t>Le maxillaire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07_13BA_PalatineBone_A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2480"/>
          <a:stretch>
            <a:fillRect/>
          </a:stretch>
        </p:blipFill>
        <p:spPr bwMode="auto">
          <a:xfrm>
            <a:off x="0" y="685800"/>
            <a:ext cx="9144000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6"/>
          <p:cNvSpPr txBox="1">
            <a:spLocks noChangeArrowheads="1"/>
          </p:cNvSpPr>
          <p:nvPr/>
        </p:nvSpPr>
        <p:spPr bwMode="auto">
          <a:xfrm>
            <a:off x="7597775" y="2035175"/>
            <a:ext cx="11366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Processus orbitaire</a:t>
            </a:r>
          </a:p>
        </p:txBody>
      </p:sp>
      <p:sp>
        <p:nvSpPr>
          <p:cNvPr id="21508" name="Text Box 7"/>
          <p:cNvSpPr txBox="1">
            <a:spLocks noChangeArrowheads="1"/>
          </p:cNvSpPr>
          <p:nvPr/>
        </p:nvSpPr>
        <p:spPr bwMode="auto">
          <a:xfrm>
            <a:off x="7750175" y="3576638"/>
            <a:ext cx="1055688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Lame perpendiculaire</a:t>
            </a:r>
          </a:p>
        </p:txBody>
      </p:sp>
      <p:sp>
        <p:nvSpPr>
          <p:cNvPr id="21509" name="Text Box 8"/>
          <p:cNvSpPr txBox="1">
            <a:spLocks noChangeArrowheads="1"/>
          </p:cNvSpPr>
          <p:nvPr/>
        </p:nvSpPr>
        <p:spPr bwMode="auto">
          <a:xfrm>
            <a:off x="5243513" y="4095750"/>
            <a:ext cx="105568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Lame horizontale</a:t>
            </a:r>
          </a:p>
        </p:txBody>
      </p:sp>
      <p:sp>
        <p:nvSpPr>
          <p:cNvPr id="21510" name="Text Box 9"/>
          <p:cNvSpPr txBox="1">
            <a:spLocks noChangeArrowheads="1"/>
          </p:cNvSpPr>
          <p:nvPr/>
        </p:nvSpPr>
        <p:spPr bwMode="auto">
          <a:xfrm>
            <a:off x="563563" y="3589338"/>
            <a:ext cx="105568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Lame perpendiculaire</a:t>
            </a:r>
          </a:p>
        </p:txBody>
      </p:sp>
      <p:sp>
        <p:nvSpPr>
          <p:cNvPr id="21511" name="Text Box 10"/>
          <p:cNvSpPr txBox="1">
            <a:spLocks noChangeArrowheads="1"/>
          </p:cNvSpPr>
          <p:nvPr/>
        </p:nvSpPr>
        <p:spPr bwMode="auto">
          <a:xfrm>
            <a:off x="7353300" y="4741863"/>
            <a:ext cx="1055688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Processus pyramidal</a:t>
            </a:r>
          </a:p>
        </p:txBody>
      </p:sp>
      <p:sp>
        <p:nvSpPr>
          <p:cNvPr id="21512" name="Text Box 11"/>
          <p:cNvSpPr txBox="1">
            <a:spLocks noChangeArrowheads="1"/>
          </p:cNvSpPr>
          <p:nvPr/>
        </p:nvSpPr>
        <p:spPr bwMode="auto">
          <a:xfrm>
            <a:off x="1820863" y="4570413"/>
            <a:ext cx="105568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Processus pyramidal</a:t>
            </a:r>
          </a:p>
        </p:txBody>
      </p:sp>
      <p:sp>
        <p:nvSpPr>
          <p:cNvPr id="21513" name="Text Box 12"/>
          <p:cNvSpPr txBox="1">
            <a:spLocks noChangeArrowheads="1"/>
          </p:cNvSpPr>
          <p:nvPr/>
        </p:nvSpPr>
        <p:spPr bwMode="auto">
          <a:xfrm>
            <a:off x="5114925" y="2797175"/>
            <a:ext cx="1055688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Processus sphénoïdal</a:t>
            </a:r>
          </a:p>
        </p:txBody>
      </p:sp>
      <p:sp>
        <p:nvSpPr>
          <p:cNvPr id="21514" name="Text Box 13"/>
          <p:cNvSpPr txBox="1">
            <a:spLocks noChangeArrowheads="1"/>
          </p:cNvSpPr>
          <p:nvPr/>
        </p:nvSpPr>
        <p:spPr bwMode="auto">
          <a:xfrm>
            <a:off x="342900" y="2779713"/>
            <a:ext cx="1055688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Processus sphénoïdal</a:t>
            </a:r>
          </a:p>
        </p:txBody>
      </p:sp>
      <p:sp>
        <p:nvSpPr>
          <p:cNvPr id="21515" name="Text Box 14"/>
          <p:cNvSpPr txBox="1">
            <a:spLocks noChangeArrowheads="1"/>
          </p:cNvSpPr>
          <p:nvPr/>
        </p:nvSpPr>
        <p:spPr bwMode="auto">
          <a:xfrm>
            <a:off x="2882900" y="2482850"/>
            <a:ext cx="11366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900" b="1">
                <a:solidFill>
                  <a:schemeClr val="bg1"/>
                </a:solidFill>
                <a:latin typeface="Verdana" pitchFamily="34" charset="0"/>
              </a:rPr>
              <a:t>Processus orbitaire</a:t>
            </a:r>
          </a:p>
        </p:txBody>
      </p:sp>
      <p:sp>
        <p:nvSpPr>
          <p:cNvPr id="21516" name="Text Box 15"/>
          <p:cNvSpPr txBox="1">
            <a:spLocks noChangeArrowheads="1"/>
          </p:cNvSpPr>
          <p:nvPr/>
        </p:nvSpPr>
        <p:spPr bwMode="auto">
          <a:xfrm>
            <a:off x="325438" y="234950"/>
            <a:ext cx="13620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b="1">
                <a:solidFill>
                  <a:srgbClr val="0000FF"/>
                </a:solidFill>
              </a:rPr>
              <a:t>L’os palatin </a:t>
            </a:r>
          </a:p>
        </p:txBody>
      </p:sp>
      <p:sp>
        <p:nvSpPr>
          <p:cNvPr id="21517" name="Text Box 16"/>
          <p:cNvSpPr txBox="1">
            <a:spLocks noChangeArrowheads="1"/>
          </p:cNvSpPr>
          <p:nvPr/>
        </p:nvSpPr>
        <p:spPr bwMode="auto">
          <a:xfrm>
            <a:off x="933450" y="5318125"/>
            <a:ext cx="18637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400" b="1"/>
              <a:t>Vue latérale droite </a:t>
            </a:r>
          </a:p>
        </p:txBody>
      </p:sp>
      <p:sp>
        <p:nvSpPr>
          <p:cNvPr id="21518" name="Text Box 17"/>
          <p:cNvSpPr txBox="1">
            <a:spLocks noChangeArrowheads="1"/>
          </p:cNvSpPr>
          <p:nvPr/>
        </p:nvSpPr>
        <p:spPr bwMode="auto">
          <a:xfrm>
            <a:off x="6321425" y="5303838"/>
            <a:ext cx="18637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400" b="1"/>
              <a:t>Vue postérieure de l’os palatin droit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07-09_Orbits_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83" b="3926"/>
          <a:stretch>
            <a:fillRect/>
          </a:stretch>
        </p:blipFill>
        <p:spPr bwMode="auto">
          <a:xfrm>
            <a:off x="2428875" y="246063"/>
            <a:ext cx="5591175" cy="661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6"/>
          <p:cNvSpPr txBox="1">
            <a:spLocks noChangeArrowheads="1"/>
          </p:cNvSpPr>
          <p:nvPr/>
        </p:nvSpPr>
        <p:spPr bwMode="auto">
          <a:xfrm>
            <a:off x="2530475" y="3103563"/>
            <a:ext cx="13239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 b="1"/>
              <a:t>Paroi supérieure de l’orbite</a:t>
            </a:r>
          </a:p>
        </p:txBody>
      </p:sp>
      <p:sp>
        <p:nvSpPr>
          <p:cNvPr id="22532" name="Text Box 7"/>
          <p:cNvSpPr txBox="1">
            <a:spLocks noChangeArrowheads="1"/>
          </p:cNvSpPr>
          <p:nvPr/>
        </p:nvSpPr>
        <p:spPr bwMode="auto">
          <a:xfrm>
            <a:off x="2536825" y="3392488"/>
            <a:ext cx="9969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Petite aile du sphénoïde</a:t>
            </a:r>
          </a:p>
        </p:txBody>
      </p:sp>
      <p:sp>
        <p:nvSpPr>
          <p:cNvPr id="22533" name="Text Box 8"/>
          <p:cNvSpPr txBox="1">
            <a:spLocks noChangeArrowheads="1"/>
          </p:cNvSpPr>
          <p:nvPr/>
        </p:nvSpPr>
        <p:spPr bwMode="auto">
          <a:xfrm>
            <a:off x="2535238" y="3748088"/>
            <a:ext cx="102711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Partie orbitaire</a:t>
            </a:r>
          </a:p>
          <a:p>
            <a:pPr eaLnBrk="1" hangingPunct="1">
              <a:lnSpc>
                <a:spcPct val="90000"/>
              </a:lnSpc>
            </a:pPr>
            <a:r>
              <a:rPr lang="fr-CA" sz="1000"/>
              <a:t>du frontal</a:t>
            </a:r>
          </a:p>
        </p:txBody>
      </p:sp>
      <p:sp>
        <p:nvSpPr>
          <p:cNvPr id="22534" name="Text Box 9"/>
          <p:cNvSpPr txBox="1">
            <a:spLocks noChangeArrowheads="1"/>
          </p:cNvSpPr>
          <p:nvPr/>
        </p:nvSpPr>
        <p:spPr bwMode="auto">
          <a:xfrm>
            <a:off x="2530475" y="4325938"/>
            <a:ext cx="13239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 b="1"/>
              <a:t>Paroi latérale de l’orbite</a:t>
            </a:r>
          </a:p>
        </p:txBody>
      </p:sp>
      <p:sp>
        <p:nvSpPr>
          <p:cNvPr id="22535" name="Text Box 10"/>
          <p:cNvSpPr txBox="1">
            <a:spLocks noChangeArrowheads="1"/>
          </p:cNvSpPr>
          <p:nvPr/>
        </p:nvSpPr>
        <p:spPr bwMode="auto">
          <a:xfrm>
            <a:off x="2513013" y="4659313"/>
            <a:ext cx="12588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Processus zygo-</a:t>
            </a:r>
          </a:p>
          <a:p>
            <a:pPr eaLnBrk="1" hangingPunct="1">
              <a:lnSpc>
                <a:spcPct val="90000"/>
              </a:lnSpc>
            </a:pPr>
            <a:r>
              <a:rPr lang="fr-CA" sz="1000"/>
              <a:t>matique du frontal</a:t>
            </a:r>
          </a:p>
        </p:txBody>
      </p:sp>
      <p:sp>
        <p:nvSpPr>
          <p:cNvPr id="22536" name="Text Box 11"/>
          <p:cNvSpPr txBox="1">
            <a:spLocks noChangeArrowheads="1"/>
          </p:cNvSpPr>
          <p:nvPr/>
        </p:nvSpPr>
        <p:spPr bwMode="auto">
          <a:xfrm>
            <a:off x="2516188" y="4987925"/>
            <a:ext cx="105886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Grande aile du sphénoïde</a:t>
            </a:r>
          </a:p>
        </p:txBody>
      </p:sp>
      <p:sp>
        <p:nvSpPr>
          <p:cNvPr id="22537" name="Text Box 12"/>
          <p:cNvSpPr txBox="1">
            <a:spLocks noChangeArrowheads="1"/>
          </p:cNvSpPr>
          <p:nvPr/>
        </p:nvSpPr>
        <p:spPr bwMode="auto">
          <a:xfrm>
            <a:off x="2516188" y="5297488"/>
            <a:ext cx="115093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Face orbitaire du zygomatique</a:t>
            </a:r>
          </a:p>
        </p:txBody>
      </p:sp>
      <p:sp>
        <p:nvSpPr>
          <p:cNvPr id="22538" name="Text Box 13"/>
          <p:cNvSpPr txBox="1">
            <a:spLocks noChangeArrowheads="1"/>
          </p:cNvSpPr>
          <p:nvPr/>
        </p:nvSpPr>
        <p:spPr bwMode="auto">
          <a:xfrm>
            <a:off x="6913563" y="3703638"/>
            <a:ext cx="101441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 b="1"/>
              <a:t>Paroi médiale</a:t>
            </a:r>
          </a:p>
          <a:p>
            <a:pPr eaLnBrk="1" hangingPunct="1">
              <a:lnSpc>
                <a:spcPct val="90000"/>
              </a:lnSpc>
            </a:pPr>
            <a:r>
              <a:rPr lang="fr-CA" sz="1000" b="1"/>
              <a:t>de l’orbite</a:t>
            </a:r>
          </a:p>
        </p:txBody>
      </p:sp>
      <p:sp>
        <p:nvSpPr>
          <p:cNvPr id="22539" name="Text Box 14"/>
          <p:cNvSpPr txBox="1">
            <a:spLocks noChangeArrowheads="1"/>
          </p:cNvSpPr>
          <p:nvPr/>
        </p:nvSpPr>
        <p:spPr bwMode="auto">
          <a:xfrm>
            <a:off x="6902450" y="4273550"/>
            <a:ext cx="102711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Lame orbitaire de l’ethmoïde</a:t>
            </a:r>
          </a:p>
        </p:txBody>
      </p:sp>
      <p:sp>
        <p:nvSpPr>
          <p:cNvPr id="22540" name="Text Box 15"/>
          <p:cNvSpPr txBox="1">
            <a:spLocks noChangeArrowheads="1"/>
          </p:cNvSpPr>
          <p:nvPr/>
        </p:nvSpPr>
        <p:spPr bwMode="auto">
          <a:xfrm>
            <a:off x="6902450" y="3978275"/>
            <a:ext cx="9969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Corps du sphénoïde</a:t>
            </a:r>
          </a:p>
        </p:txBody>
      </p:sp>
      <p:sp>
        <p:nvSpPr>
          <p:cNvPr id="22541" name="Text Box 16"/>
          <p:cNvSpPr txBox="1">
            <a:spLocks noChangeArrowheads="1"/>
          </p:cNvSpPr>
          <p:nvPr/>
        </p:nvSpPr>
        <p:spPr bwMode="auto">
          <a:xfrm>
            <a:off x="6902450" y="4598988"/>
            <a:ext cx="116681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Processus fron-</a:t>
            </a:r>
          </a:p>
          <a:p>
            <a:pPr eaLnBrk="1" hangingPunct="1">
              <a:lnSpc>
                <a:spcPct val="90000"/>
              </a:lnSpc>
            </a:pPr>
            <a:r>
              <a:rPr lang="fr-CA" sz="1000"/>
              <a:t>tal du maxillaire</a:t>
            </a:r>
          </a:p>
        </p:txBody>
      </p:sp>
      <p:sp>
        <p:nvSpPr>
          <p:cNvPr id="22542" name="Text Box 17"/>
          <p:cNvSpPr txBox="1">
            <a:spLocks noChangeArrowheads="1"/>
          </p:cNvSpPr>
          <p:nvPr/>
        </p:nvSpPr>
        <p:spPr bwMode="auto">
          <a:xfrm>
            <a:off x="6902450" y="4986338"/>
            <a:ext cx="8572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Os lacrymal</a:t>
            </a:r>
          </a:p>
        </p:txBody>
      </p:sp>
      <p:sp>
        <p:nvSpPr>
          <p:cNvPr id="22543" name="Text Box 18"/>
          <p:cNvSpPr txBox="1">
            <a:spLocks noChangeArrowheads="1"/>
          </p:cNvSpPr>
          <p:nvPr/>
        </p:nvSpPr>
        <p:spPr bwMode="auto">
          <a:xfrm>
            <a:off x="6708775" y="5607050"/>
            <a:ext cx="11239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 b="1"/>
              <a:t>Paroi inférieure</a:t>
            </a:r>
          </a:p>
          <a:p>
            <a:pPr eaLnBrk="1" hangingPunct="1">
              <a:lnSpc>
                <a:spcPct val="90000"/>
              </a:lnSpc>
            </a:pPr>
            <a:r>
              <a:rPr lang="fr-CA" sz="1000" b="1"/>
              <a:t>de l’orbite</a:t>
            </a:r>
          </a:p>
        </p:txBody>
      </p:sp>
      <p:sp>
        <p:nvSpPr>
          <p:cNvPr id="22544" name="Text Box 19"/>
          <p:cNvSpPr txBox="1">
            <a:spLocks noChangeArrowheads="1"/>
          </p:cNvSpPr>
          <p:nvPr/>
        </p:nvSpPr>
        <p:spPr bwMode="auto">
          <a:xfrm>
            <a:off x="6664325" y="5913438"/>
            <a:ext cx="12763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 dirty="0"/>
              <a:t>Processus orbitaire du palatin</a:t>
            </a:r>
          </a:p>
        </p:txBody>
      </p:sp>
      <p:sp>
        <p:nvSpPr>
          <p:cNvPr id="22545" name="Text Box 20"/>
          <p:cNvSpPr txBox="1">
            <a:spLocks noChangeArrowheads="1"/>
          </p:cNvSpPr>
          <p:nvPr/>
        </p:nvSpPr>
        <p:spPr bwMode="auto">
          <a:xfrm>
            <a:off x="6677025" y="6269038"/>
            <a:ext cx="12763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Face orbitaire du maxillaire</a:t>
            </a:r>
          </a:p>
        </p:txBody>
      </p:sp>
      <p:sp>
        <p:nvSpPr>
          <p:cNvPr id="22546" name="Text Box 21"/>
          <p:cNvSpPr txBox="1">
            <a:spLocks noChangeArrowheads="1"/>
          </p:cNvSpPr>
          <p:nvPr/>
        </p:nvSpPr>
        <p:spPr bwMode="auto">
          <a:xfrm>
            <a:off x="6670675" y="6580188"/>
            <a:ext cx="11064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Os zygomatique</a:t>
            </a:r>
          </a:p>
        </p:txBody>
      </p:sp>
      <p:sp>
        <p:nvSpPr>
          <p:cNvPr id="22547" name="Text Box 22"/>
          <p:cNvSpPr txBox="1">
            <a:spLocks noChangeArrowheads="1"/>
          </p:cNvSpPr>
          <p:nvPr/>
        </p:nvSpPr>
        <p:spPr bwMode="auto">
          <a:xfrm>
            <a:off x="6851650" y="5383213"/>
            <a:ext cx="11064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Os nasal</a:t>
            </a:r>
          </a:p>
        </p:txBody>
      </p:sp>
      <p:sp>
        <p:nvSpPr>
          <p:cNvPr id="22548" name="Text Box 23"/>
          <p:cNvSpPr txBox="1">
            <a:spLocks noChangeArrowheads="1"/>
          </p:cNvSpPr>
          <p:nvPr/>
        </p:nvSpPr>
        <p:spPr bwMode="auto">
          <a:xfrm>
            <a:off x="6199188" y="3246438"/>
            <a:ext cx="11064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Canal optique</a:t>
            </a:r>
          </a:p>
        </p:txBody>
      </p:sp>
      <p:sp>
        <p:nvSpPr>
          <p:cNvPr id="22549" name="Text Box 24"/>
          <p:cNvSpPr txBox="1">
            <a:spLocks noChangeArrowheads="1"/>
          </p:cNvSpPr>
          <p:nvPr/>
        </p:nvSpPr>
        <p:spPr bwMode="auto">
          <a:xfrm>
            <a:off x="5287963" y="2981325"/>
            <a:ext cx="11064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sz="1000"/>
              <a:t>Fissure orbitaire supérieure</a:t>
            </a:r>
          </a:p>
        </p:txBody>
      </p:sp>
      <p:sp>
        <p:nvSpPr>
          <p:cNvPr id="22550" name="Text Box 25"/>
          <p:cNvSpPr txBox="1">
            <a:spLocks noChangeArrowheads="1"/>
          </p:cNvSpPr>
          <p:nvPr/>
        </p:nvSpPr>
        <p:spPr bwMode="auto">
          <a:xfrm>
            <a:off x="4156075" y="3103563"/>
            <a:ext cx="11064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sz="1000"/>
              <a:t>Foramen</a:t>
            </a:r>
          </a:p>
          <a:p>
            <a:pPr algn="ctr" eaLnBrk="1" hangingPunct="1">
              <a:lnSpc>
                <a:spcPct val="90000"/>
              </a:lnSpc>
            </a:pPr>
            <a:r>
              <a:rPr lang="fr-CA" sz="1000"/>
              <a:t>supra-orbitaire</a:t>
            </a:r>
          </a:p>
        </p:txBody>
      </p:sp>
      <p:sp>
        <p:nvSpPr>
          <p:cNvPr id="22551" name="Text Box 26"/>
          <p:cNvSpPr txBox="1">
            <a:spLocks noChangeArrowheads="1"/>
          </p:cNvSpPr>
          <p:nvPr/>
        </p:nvSpPr>
        <p:spPr bwMode="auto">
          <a:xfrm>
            <a:off x="2232025" y="5722938"/>
            <a:ext cx="16811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Fissure orbitaire inférieure</a:t>
            </a:r>
          </a:p>
        </p:txBody>
      </p:sp>
      <p:sp>
        <p:nvSpPr>
          <p:cNvPr id="22552" name="Text Box 27"/>
          <p:cNvSpPr txBox="1">
            <a:spLocks noChangeArrowheads="1"/>
          </p:cNvSpPr>
          <p:nvPr/>
        </p:nvSpPr>
        <p:spPr bwMode="auto">
          <a:xfrm>
            <a:off x="2428875" y="5937250"/>
            <a:ext cx="1295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Sillon infra-orbitaire</a:t>
            </a:r>
          </a:p>
        </p:txBody>
      </p:sp>
      <p:sp>
        <p:nvSpPr>
          <p:cNvPr id="22553" name="Text Box 28"/>
          <p:cNvSpPr txBox="1">
            <a:spLocks noChangeArrowheads="1"/>
          </p:cNvSpPr>
          <p:nvPr/>
        </p:nvSpPr>
        <p:spPr bwMode="auto">
          <a:xfrm>
            <a:off x="2495550" y="6122988"/>
            <a:ext cx="11064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fr-CA" sz="1000"/>
              <a:t>Os zygomatique</a:t>
            </a:r>
          </a:p>
        </p:txBody>
      </p:sp>
      <p:sp>
        <p:nvSpPr>
          <p:cNvPr id="22554" name="Text Box 29"/>
          <p:cNvSpPr txBox="1">
            <a:spLocks noChangeArrowheads="1"/>
          </p:cNvSpPr>
          <p:nvPr/>
        </p:nvSpPr>
        <p:spPr bwMode="auto">
          <a:xfrm>
            <a:off x="4373563" y="6550025"/>
            <a:ext cx="18049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CA" sz="1000"/>
              <a:t>Foramen infra-orbitaire</a:t>
            </a:r>
          </a:p>
        </p:txBody>
      </p:sp>
      <p:sp>
        <p:nvSpPr>
          <p:cNvPr id="22555" name="Text Box 30"/>
          <p:cNvSpPr txBox="1">
            <a:spLocks noChangeArrowheads="1"/>
          </p:cNvSpPr>
          <p:nvPr/>
        </p:nvSpPr>
        <p:spPr bwMode="auto">
          <a:xfrm>
            <a:off x="79375" y="5887957"/>
            <a:ext cx="15398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7.12</a:t>
            </a:r>
            <a:endParaRPr lang="fr-CA" sz="2000" b="1" dirty="0">
              <a:solidFill>
                <a:srgbClr val="0000FF"/>
              </a:solidFill>
            </a:endParaRPr>
          </a:p>
          <a:p>
            <a:pPr algn="ctr">
              <a:lnSpc>
                <a:spcPct val="140000"/>
              </a:lnSpc>
            </a:pPr>
            <a:r>
              <a:rPr lang="fr-CA" sz="2000" b="1" dirty="0">
                <a:solidFill>
                  <a:srgbClr val="0000FF"/>
                </a:solidFill>
              </a:rPr>
              <a:t>Les orbites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Figures\Avec légendes\Figures chapitre07\marieb-ch07_fig_1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48" t="1532" r="11363" b="46503"/>
          <a:stretch/>
        </p:blipFill>
        <p:spPr bwMode="auto">
          <a:xfrm>
            <a:off x="287999" y="775020"/>
            <a:ext cx="4119877" cy="3958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:\Figures\Avec légendes\Figures chapitre07\marieb-ch07_fig_1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48" t="54931" r="2893" b="6221"/>
          <a:stretch/>
        </p:blipFill>
        <p:spPr bwMode="auto">
          <a:xfrm>
            <a:off x="4648543" y="1805354"/>
            <a:ext cx="4459848" cy="292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2290935" y="5940464"/>
            <a:ext cx="47114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7.13    </a:t>
            </a:r>
            <a:r>
              <a:rPr lang="fr-CA" sz="2000" b="1" dirty="0">
                <a:solidFill>
                  <a:srgbClr val="0000FF"/>
                </a:solidFill>
              </a:rPr>
              <a:t>La cavité </a:t>
            </a:r>
            <a:r>
              <a:rPr lang="fr-CA" sz="2000" b="1" dirty="0" smtClean="0">
                <a:solidFill>
                  <a:srgbClr val="0000FF"/>
                </a:solidFill>
              </a:rPr>
              <a:t>nasale</a:t>
            </a:r>
            <a:endParaRPr lang="fr-CA" sz="2000" b="1" dirty="0">
              <a:solidFill>
                <a:srgbClr val="0000FF"/>
              </a:solidFill>
            </a:endParaRPr>
          </a:p>
        </p:txBody>
      </p:sp>
      <p:sp>
        <p:nvSpPr>
          <p:cNvPr id="5" name="Text Box 21"/>
          <p:cNvSpPr txBox="1">
            <a:spLocks noChangeArrowheads="1"/>
          </p:cNvSpPr>
          <p:nvPr/>
        </p:nvSpPr>
        <p:spPr bwMode="auto">
          <a:xfrm>
            <a:off x="512936" y="4811141"/>
            <a:ext cx="2847679" cy="43704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fr-CA" b="1" dirty="0" smtClean="0">
                <a:solidFill>
                  <a:srgbClr val="0000FF"/>
                </a:solidFill>
              </a:rPr>
              <a:t>Paroi latérale gauche</a:t>
            </a:r>
            <a:endParaRPr lang="fr-CA" b="1" dirty="0">
              <a:solidFill>
                <a:srgbClr val="0000FF"/>
              </a:solidFill>
            </a:endParaRPr>
          </a:p>
        </p:txBody>
      </p:sp>
      <p:sp>
        <p:nvSpPr>
          <p:cNvPr id="6" name="Text Box 21"/>
          <p:cNvSpPr txBox="1">
            <a:spLocks noChangeArrowheads="1"/>
          </p:cNvSpPr>
          <p:nvPr/>
        </p:nvSpPr>
        <p:spPr bwMode="auto">
          <a:xfrm>
            <a:off x="4979428" y="4830889"/>
            <a:ext cx="2847679" cy="39754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fr-CA" b="1" dirty="0" smtClean="0">
                <a:solidFill>
                  <a:srgbClr val="0000FF"/>
                </a:solidFill>
              </a:rPr>
              <a:t>Septum nasal</a:t>
            </a:r>
            <a:endParaRPr lang="fr-CA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450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48" descr="figure_07_14_unlabel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872"/>
          <a:stretch>
            <a:fillRect/>
          </a:stretch>
        </p:blipFill>
        <p:spPr bwMode="auto">
          <a:xfrm>
            <a:off x="4045743" y="301603"/>
            <a:ext cx="4518025" cy="644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8" name="Freeform 77"/>
          <p:cNvSpPr>
            <a:spLocks/>
          </p:cNvSpPr>
          <p:nvPr/>
        </p:nvSpPr>
        <p:spPr bwMode="auto">
          <a:xfrm>
            <a:off x="5801518" y="4937103"/>
            <a:ext cx="1089025" cy="101600"/>
          </a:xfrm>
          <a:custGeom>
            <a:avLst/>
            <a:gdLst>
              <a:gd name="T0" fmla="*/ 0 w 686"/>
              <a:gd name="T1" fmla="*/ 0 h 64"/>
              <a:gd name="T2" fmla="*/ 2147483647 w 686"/>
              <a:gd name="T3" fmla="*/ 2147483647 h 64"/>
              <a:gd name="T4" fmla="*/ 2147483647 w 686"/>
              <a:gd name="T5" fmla="*/ 2147483647 h 64"/>
              <a:gd name="T6" fmla="*/ 0 60000 65536"/>
              <a:gd name="T7" fmla="*/ 0 60000 65536"/>
              <a:gd name="T8" fmla="*/ 0 60000 65536"/>
              <a:gd name="T9" fmla="*/ 0 w 686"/>
              <a:gd name="T10" fmla="*/ 0 h 64"/>
              <a:gd name="T11" fmla="*/ 686 w 686"/>
              <a:gd name="T12" fmla="*/ 64 h 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86" h="64">
                <a:moveTo>
                  <a:pt x="0" y="0"/>
                </a:moveTo>
                <a:lnTo>
                  <a:pt x="574" y="64"/>
                </a:lnTo>
                <a:lnTo>
                  <a:pt x="686" y="61"/>
                </a:lnTo>
              </a:path>
            </a:pathLst>
          </a:custGeom>
          <a:noFill/>
          <a:ln w="2540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69" name="Freeform 75"/>
          <p:cNvSpPr>
            <a:spLocks/>
          </p:cNvSpPr>
          <p:nvPr/>
        </p:nvSpPr>
        <p:spPr bwMode="auto">
          <a:xfrm>
            <a:off x="5410993" y="4551341"/>
            <a:ext cx="1477962" cy="180975"/>
          </a:xfrm>
          <a:custGeom>
            <a:avLst/>
            <a:gdLst>
              <a:gd name="T0" fmla="*/ 0 w 931"/>
              <a:gd name="T1" fmla="*/ 0 h 114"/>
              <a:gd name="T2" fmla="*/ 2147483647 w 931"/>
              <a:gd name="T3" fmla="*/ 2147483647 h 114"/>
              <a:gd name="T4" fmla="*/ 2147483647 w 931"/>
              <a:gd name="T5" fmla="*/ 2147483647 h 114"/>
              <a:gd name="T6" fmla="*/ 0 60000 65536"/>
              <a:gd name="T7" fmla="*/ 0 60000 65536"/>
              <a:gd name="T8" fmla="*/ 0 60000 65536"/>
              <a:gd name="T9" fmla="*/ 0 w 931"/>
              <a:gd name="T10" fmla="*/ 0 h 114"/>
              <a:gd name="T11" fmla="*/ 931 w 931"/>
              <a:gd name="T12" fmla="*/ 114 h 11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1" h="114">
                <a:moveTo>
                  <a:pt x="0" y="0"/>
                </a:moveTo>
                <a:lnTo>
                  <a:pt x="853" y="114"/>
                </a:lnTo>
                <a:lnTo>
                  <a:pt x="931" y="109"/>
                </a:lnTo>
              </a:path>
            </a:pathLst>
          </a:custGeom>
          <a:noFill/>
          <a:ln w="2540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70" name="Line 72"/>
          <p:cNvSpPr>
            <a:spLocks noChangeShapeType="1"/>
          </p:cNvSpPr>
          <p:nvPr/>
        </p:nvSpPr>
        <p:spPr bwMode="auto">
          <a:xfrm>
            <a:off x="5909468" y="4360841"/>
            <a:ext cx="974725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71" name="Line 73"/>
          <p:cNvSpPr>
            <a:spLocks noChangeShapeType="1"/>
          </p:cNvSpPr>
          <p:nvPr/>
        </p:nvSpPr>
        <p:spPr bwMode="auto">
          <a:xfrm flipV="1">
            <a:off x="5723730" y="4360841"/>
            <a:ext cx="736600" cy="134937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72" name="Line 69"/>
          <p:cNvSpPr>
            <a:spLocks noChangeShapeType="1"/>
          </p:cNvSpPr>
          <p:nvPr/>
        </p:nvSpPr>
        <p:spPr bwMode="auto">
          <a:xfrm>
            <a:off x="6190455" y="4089378"/>
            <a:ext cx="690563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73" name="Line 67"/>
          <p:cNvSpPr>
            <a:spLocks noChangeShapeType="1"/>
          </p:cNvSpPr>
          <p:nvPr/>
        </p:nvSpPr>
        <p:spPr bwMode="auto">
          <a:xfrm>
            <a:off x="5761830" y="1493816"/>
            <a:ext cx="1109663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74" name="Line 65"/>
          <p:cNvSpPr>
            <a:spLocks noChangeShapeType="1"/>
          </p:cNvSpPr>
          <p:nvPr/>
        </p:nvSpPr>
        <p:spPr bwMode="auto">
          <a:xfrm>
            <a:off x="5501480" y="1185841"/>
            <a:ext cx="1379538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75" name="Freeform 63"/>
          <p:cNvSpPr>
            <a:spLocks/>
          </p:cNvSpPr>
          <p:nvPr/>
        </p:nvSpPr>
        <p:spPr bwMode="auto">
          <a:xfrm>
            <a:off x="5495130" y="706416"/>
            <a:ext cx="1393825" cy="252412"/>
          </a:xfrm>
          <a:custGeom>
            <a:avLst/>
            <a:gdLst>
              <a:gd name="T0" fmla="*/ 0 w 878"/>
              <a:gd name="T1" fmla="*/ 2147483647 h 159"/>
              <a:gd name="T2" fmla="*/ 2147483647 w 878"/>
              <a:gd name="T3" fmla="*/ 0 h 159"/>
              <a:gd name="T4" fmla="*/ 2147483647 w 878"/>
              <a:gd name="T5" fmla="*/ 2147483647 h 159"/>
              <a:gd name="T6" fmla="*/ 0 60000 65536"/>
              <a:gd name="T7" fmla="*/ 0 60000 65536"/>
              <a:gd name="T8" fmla="*/ 0 60000 65536"/>
              <a:gd name="T9" fmla="*/ 0 w 878"/>
              <a:gd name="T10" fmla="*/ 0 h 159"/>
              <a:gd name="T11" fmla="*/ 878 w 878"/>
              <a:gd name="T12" fmla="*/ 159 h 15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8" h="159">
                <a:moveTo>
                  <a:pt x="0" y="159"/>
                </a:moveTo>
                <a:lnTo>
                  <a:pt x="784" y="0"/>
                </a:lnTo>
                <a:lnTo>
                  <a:pt x="878" y="4"/>
                </a:lnTo>
              </a:path>
            </a:pathLst>
          </a:custGeom>
          <a:noFill/>
          <a:ln w="2540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76" name="Freeform 61"/>
          <p:cNvSpPr>
            <a:spLocks/>
          </p:cNvSpPr>
          <p:nvPr/>
        </p:nvSpPr>
        <p:spPr bwMode="auto">
          <a:xfrm>
            <a:off x="5506243" y="454003"/>
            <a:ext cx="1384300" cy="244475"/>
          </a:xfrm>
          <a:custGeom>
            <a:avLst/>
            <a:gdLst>
              <a:gd name="T0" fmla="*/ 0 w 872"/>
              <a:gd name="T1" fmla="*/ 2147483647 h 154"/>
              <a:gd name="T2" fmla="*/ 2147483647 w 872"/>
              <a:gd name="T3" fmla="*/ 0 h 154"/>
              <a:gd name="T4" fmla="*/ 2147483647 w 872"/>
              <a:gd name="T5" fmla="*/ 2147483647 h 154"/>
              <a:gd name="T6" fmla="*/ 0 60000 65536"/>
              <a:gd name="T7" fmla="*/ 0 60000 65536"/>
              <a:gd name="T8" fmla="*/ 0 60000 65536"/>
              <a:gd name="T9" fmla="*/ 0 w 872"/>
              <a:gd name="T10" fmla="*/ 0 h 154"/>
              <a:gd name="T11" fmla="*/ 872 w 872"/>
              <a:gd name="T12" fmla="*/ 154 h 15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2" h="154">
                <a:moveTo>
                  <a:pt x="0" y="154"/>
                </a:moveTo>
                <a:lnTo>
                  <a:pt x="784" y="0"/>
                </a:lnTo>
                <a:lnTo>
                  <a:pt x="872" y="2"/>
                </a:lnTo>
              </a:path>
            </a:pathLst>
          </a:custGeom>
          <a:noFill/>
          <a:ln w="25400">
            <a:solidFill>
              <a:schemeClr val="bg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78" name="Rectangle 50"/>
          <p:cNvSpPr>
            <a:spLocks noChangeArrowheads="1"/>
          </p:cNvSpPr>
          <p:nvPr/>
        </p:nvSpPr>
        <p:spPr bwMode="auto">
          <a:xfrm>
            <a:off x="6857205" y="304778"/>
            <a:ext cx="12779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 dirty="0"/>
              <a:t>Sinus frontal</a:t>
            </a:r>
          </a:p>
        </p:txBody>
      </p:sp>
      <p:sp>
        <p:nvSpPr>
          <p:cNvPr id="62479" name="Rectangle 51"/>
          <p:cNvSpPr>
            <a:spLocks noChangeArrowheads="1"/>
          </p:cNvSpPr>
          <p:nvPr/>
        </p:nvSpPr>
        <p:spPr bwMode="auto">
          <a:xfrm>
            <a:off x="6847680" y="561953"/>
            <a:ext cx="19637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/>
              <a:t>Cellules ethmoïdales</a:t>
            </a:r>
          </a:p>
        </p:txBody>
      </p:sp>
      <p:sp>
        <p:nvSpPr>
          <p:cNvPr id="62480" name="Rectangle 52"/>
          <p:cNvSpPr>
            <a:spLocks noChangeArrowheads="1"/>
          </p:cNvSpPr>
          <p:nvPr/>
        </p:nvSpPr>
        <p:spPr bwMode="auto">
          <a:xfrm>
            <a:off x="6842918" y="1023916"/>
            <a:ext cx="166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/>
              <a:t>Sinus sphénoïdal</a:t>
            </a:r>
          </a:p>
        </p:txBody>
      </p:sp>
      <p:sp>
        <p:nvSpPr>
          <p:cNvPr id="62481" name="Rectangle 53"/>
          <p:cNvSpPr>
            <a:spLocks noChangeArrowheads="1"/>
          </p:cNvSpPr>
          <p:nvPr/>
        </p:nvSpPr>
        <p:spPr bwMode="auto">
          <a:xfrm>
            <a:off x="6847680" y="1333478"/>
            <a:ext cx="1549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/>
              <a:t>Sinus maxillaire</a:t>
            </a:r>
          </a:p>
        </p:txBody>
      </p:sp>
      <p:sp>
        <p:nvSpPr>
          <p:cNvPr id="62482" name="Rectangle 54"/>
          <p:cNvSpPr>
            <a:spLocks noChangeArrowheads="1"/>
          </p:cNvSpPr>
          <p:nvPr/>
        </p:nvSpPr>
        <p:spPr bwMode="auto">
          <a:xfrm>
            <a:off x="4323555" y="3116241"/>
            <a:ext cx="20653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latin typeface="Arial Black" pitchFamily="34" charset="0"/>
              </a:rPr>
              <a:t>(a) Face antérieure</a:t>
            </a:r>
          </a:p>
        </p:txBody>
      </p:sp>
      <p:sp>
        <p:nvSpPr>
          <p:cNvPr id="62483" name="Rectangle 55"/>
          <p:cNvSpPr>
            <a:spLocks noChangeArrowheads="1"/>
          </p:cNvSpPr>
          <p:nvPr/>
        </p:nvSpPr>
        <p:spPr bwMode="auto">
          <a:xfrm>
            <a:off x="6842918" y="3933803"/>
            <a:ext cx="12779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/>
              <a:t>Sinus frontal</a:t>
            </a:r>
          </a:p>
        </p:txBody>
      </p:sp>
      <p:sp>
        <p:nvSpPr>
          <p:cNvPr id="62484" name="Rectangle 56"/>
          <p:cNvSpPr>
            <a:spLocks noChangeArrowheads="1"/>
          </p:cNvSpPr>
          <p:nvPr/>
        </p:nvSpPr>
        <p:spPr bwMode="auto">
          <a:xfrm>
            <a:off x="6847680" y="4195741"/>
            <a:ext cx="19637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/>
              <a:t>Cellules ethmoïdales</a:t>
            </a:r>
          </a:p>
        </p:txBody>
      </p:sp>
      <p:sp>
        <p:nvSpPr>
          <p:cNvPr id="62485" name="Rectangle 57"/>
          <p:cNvSpPr>
            <a:spLocks noChangeArrowheads="1"/>
          </p:cNvSpPr>
          <p:nvPr/>
        </p:nvSpPr>
        <p:spPr bwMode="auto">
          <a:xfrm>
            <a:off x="6842918" y="4557691"/>
            <a:ext cx="166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/>
              <a:t>Sinus sphénoïdal</a:t>
            </a:r>
          </a:p>
        </p:txBody>
      </p:sp>
      <p:sp>
        <p:nvSpPr>
          <p:cNvPr id="62486" name="Rectangle 58"/>
          <p:cNvSpPr>
            <a:spLocks noChangeArrowheads="1"/>
          </p:cNvSpPr>
          <p:nvPr/>
        </p:nvSpPr>
        <p:spPr bwMode="auto">
          <a:xfrm>
            <a:off x="6842918" y="4891066"/>
            <a:ext cx="1549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1"/>
              <a:t>Sinus maxillaire</a:t>
            </a:r>
          </a:p>
        </p:txBody>
      </p:sp>
      <p:sp>
        <p:nvSpPr>
          <p:cNvPr id="62487" name="Rectangle 59"/>
          <p:cNvSpPr>
            <a:spLocks noChangeArrowheads="1"/>
          </p:cNvSpPr>
          <p:nvPr/>
        </p:nvSpPr>
        <p:spPr bwMode="auto">
          <a:xfrm>
            <a:off x="4323555" y="6476978"/>
            <a:ext cx="1819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latin typeface="Arial Black" pitchFamily="34" charset="0"/>
              </a:rPr>
              <a:t>(b) Face médiale</a:t>
            </a:r>
          </a:p>
        </p:txBody>
      </p:sp>
      <p:sp>
        <p:nvSpPr>
          <p:cNvPr id="62488" name="Freeform 60"/>
          <p:cNvSpPr>
            <a:spLocks/>
          </p:cNvSpPr>
          <p:nvPr/>
        </p:nvSpPr>
        <p:spPr bwMode="auto">
          <a:xfrm>
            <a:off x="5509418" y="454003"/>
            <a:ext cx="1384300" cy="244475"/>
          </a:xfrm>
          <a:custGeom>
            <a:avLst/>
            <a:gdLst>
              <a:gd name="T0" fmla="*/ 0 w 872"/>
              <a:gd name="T1" fmla="*/ 2147483647 h 154"/>
              <a:gd name="T2" fmla="*/ 2147483647 w 872"/>
              <a:gd name="T3" fmla="*/ 0 h 154"/>
              <a:gd name="T4" fmla="*/ 2147483647 w 872"/>
              <a:gd name="T5" fmla="*/ 2147483647 h 154"/>
              <a:gd name="T6" fmla="*/ 0 60000 65536"/>
              <a:gd name="T7" fmla="*/ 0 60000 65536"/>
              <a:gd name="T8" fmla="*/ 0 60000 65536"/>
              <a:gd name="T9" fmla="*/ 0 w 872"/>
              <a:gd name="T10" fmla="*/ 0 h 154"/>
              <a:gd name="T11" fmla="*/ 872 w 872"/>
              <a:gd name="T12" fmla="*/ 154 h 15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2" h="154">
                <a:moveTo>
                  <a:pt x="0" y="154"/>
                </a:moveTo>
                <a:lnTo>
                  <a:pt x="784" y="0"/>
                </a:lnTo>
                <a:lnTo>
                  <a:pt x="872" y="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89" name="Freeform 62"/>
          <p:cNvSpPr>
            <a:spLocks/>
          </p:cNvSpPr>
          <p:nvPr/>
        </p:nvSpPr>
        <p:spPr bwMode="auto">
          <a:xfrm>
            <a:off x="5499893" y="706416"/>
            <a:ext cx="1393825" cy="252412"/>
          </a:xfrm>
          <a:custGeom>
            <a:avLst/>
            <a:gdLst>
              <a:gd name="T0" fmla="*/ 0 w 878"/>
              <a:gd name="T1" fmla="*/ 2147483647 h 159"/>
              <a:gd name="T2" fmla="*/ 2147483647 w 878"/>
              <a:gd name="T3" fmla="*/ 0 h 159"/>
              <a:gd name="T4" fmla="*/ 2147483647 w 878"/>
              <a:gd name="T5" fmla="*/ 2147483647 h 159"/>
              <a:gd name="T6" fmla="*/ 0 60000 65536"/>
              <a:gd name="T7" fmla="*/ 0 60000 65536"/>
              <a:gd name="T8" fmla="*/ 0 60000 65536"/>
              <a:gd name="T9" fmla="*/ 0 w 878"/>
              <a:gd name="T10" fmla="*/ 0 h 159"/>
              <a:gd name="T11" fmla="*/ 878 w 878"/>
              <a:gd name="T12" fmla="*/ 159 h 15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8" h="159">
                <a:moveTo>
                  <a:pt x="0" y="159"/>
                </a:moveTo>
                <a:lnTo>
                  <a:pt x="784" y="0"/>
                </a:lnTo>
                <a:lnTo>
                  <a:pt x="878" y="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90" name="Line 64"/>
          <p:cNvSpPr>
            <a:spLocks noChangeShapeType="1"/>
          </p:cNvSpPr>
          <p:nvPr/>
        </p:nvSpPr>
        <p:spPr bwMode="auto">
          <a:xfrm>
            <a:off x="5504655" y="1185841"/>
            <a:ext cx="13795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91" name="Line 66"/>
          <p:cNvSpPr>
            <a:spLocks noChangeShapeType="1"/>
          </p:cNvSpPr>
          <p:nvPr/>
        </p:nvSpPr>
        <p:spPr bwMode="auto">
          <a:xfrm>
            <a:off x="5766593" y="1493816"/>
            <a:ext cx="11096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92" name="Line 70"/>
          <p:cNvSpPr>
            <a:spLocks noChangeShapeType="1"/>
          </p:cNvSpPr>
          <p:nvPr/>
        </p:nvSpPr>
        <p:spPr bwMode="auto">
          <a:xfrm>
            <a:off x="5914230" y="4360841"/>
            <a:ext cx="974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93" name="Line 71"/>
          <p:cNvSpPr>
            <a:spLocks noChangeShapeType="1"/>
          </p:cNvSpPr>
          <p:nvPr/>
        </p:nvSpPr>
        <p:spPr bwMode="auto">
          <a:xfrm flipV="1">
            <a:off x="5728493" y="4360841"/>
            <a:ext cx="736600" cy="1349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94" name="Freeform 74"/>
          <p:cNvSpPr>
            <a:spLocks/>
          </p:cNvSpPr>
          <p:nvPr/>
        </p:nvSpPr>
        <p:spPr bwMode="auto">
          <a:xfrm>
            <a:off x="5415755" y="4551341"/>
            <a:ext cx="1477963" cy="180975"/>
          </a:xfrm>
          <a:custGeom>
            <a:avLst/>
            <a:gdLst>
              <a:gd name="T0" fmla="*/ 0 w 931"/>
              <a:gd name="T1" fmla="*/ 0 h 114"/>
              <a:gd name="T2" fmla="*/ 2147483647 w 931"/>
              <a:gd name="T3" fmla="*/ 2147483647 h 114"/>
              <a:gd name="T4" fmla="*/ 2147483647 w 931"/>
              <a:gd name="T5" fmla="*/ 2147483647 h 114"/>
              <a:gd name="T6" fmla="*/ 0 60000 65536"/>
              <a:gd name="T7" fmla="*/ 0 60000 65536"/>
              <a:gd name="T8" fmla="*/ 0 60000 65536"/>
              <a:gd name="T9" fmla="*/ 0 w 931"/>
              <a:gd name="T10" fmla="*/ 0 h 114"/>
              <a:gd name="T11" fmla="*/ 931 w 931"/>
              <a:gd name="T12" fmla="*/ 114 h 11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1" h="114">
                <a:moveTo>
                  <a:pt x="0" y="0"/>
                </a:moveTo>
                <a:lnTo>
                  <a:pt x="853" y="114"/>
                </a:lnTo>
                <a:lnTo>
                  <a:pt x="931" y="109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95" name="Freeform 76"/>
          <p:cNvSpPr>
            <a:spLocks/>
          </p:cNvSpPr>
          <p:nvPr/>
        </p:nvSpPr>
        <p:spPr bwMode="auto">
          <a:xfrm>
            <a:off x="5804693" y="4937103"/>
            <a:ext cx="1089025" cy="101600"/>
          </a:xfrm>
          <a:custGeom>
            <a:avLst/>
            <a:gdLst>
              <a:gd name="T0" fmla="*/ 0 w 686"/>
              <a:gd name="T1" fmla="*/ 0 h 64"/>
              <a:gd name="T2" fmla="*/ 2147483647 w 686"/>
              <a:gd name="T3" fmla="*/ 2147483647 h 64"/>
              <a:gd name="T4" fmla="*/ 2147483647 w 686"/>
              <a:gd name="T5" fmla="*/ 2147483647 h 64"/>
              <a:gd name="T6" fmla="*/ 0 60000 65536"/>
              <a:gd name="T7" fmla="*/ 0 60000 65536"/>
              <a:gd name="T8" fmla="*/ 0 60000 65536"/>
              <a:gd name="T9" fmla="*/ 0 w 686"/>
              <a:gd name="T10" fmla="*/ 0 h 64"/>
              <a:gd name="T11" fmla="*/ 686 w 686"/>
              <a:gd name="T12" fmla="*/ 64 h 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86" h="64">
                <a:moveTo>
                  <a:pt x="0" y="0"/>
                </a:moveTo>
                <a:lnTo>
                  <a:pt x="574" y="64"/>
                </a:lnTo>
                <a:lnTo>
                  <a:pt x="686" y="6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96" name="Line 78"/>
          <p:cNvSpPr>
            <a:spLocks noChangeShapeType="1"/>
          </p:cNvSpPr>
          <p:nvPr/>
        </p:nvSpPr>
        <p:spPr bwMode="auto">
          <a:xfrm>
            <a:off x="6193630" y="4089378"/>
            <a:ext cx="690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97" name="Rectangle 32"/>
          <p:cNvSpPr>
            <a:spLocks noChangeArrowheads="1"/>
          </p:cNvSpPr>
          <p:nvPr/>
        </p:nvSpPr>
        <p:spPr bwMode="auto">
          <a:xfrm>
            <a:off x="4094955" y="3162278"/>
            <a:ext cx="304800" cy="228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endParaRPr lang="fr-CA" altLang="fr-FR"/>
          </a:p>
        </p:txBody>
      </p:sp>
      <p:sp>
        <p:nvSpPr>
          <p:cNvPr id="62498" name="Rectangle 33"/>
          <p:cNvSpPr>
            <a:spLocks noChangeArrowheads="1"/>
          </p:cNvSpPr>
          <p:nvPr/>
        </p:nvSpPr>
        <p:spPr bwMode="auto">
          <a:xfrm>
            <a:off x="4018755" y="6515078"/>
            <a:ext cx="381000" cy="3048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endParaRPr lang="fr-CA" altLang="fr-FR"/>
          </a:p>
        </p:txBody>
      </p:sp>
      <p:sp>
        <p:nvSpPr>
          <p:cNvPr id="36" name="Text Box 13"/>
          <p:cNvSpPr txBox="1">
            <a:spLocks noChangeArrowheads="1"/>
          </p:cNvSpPr>
          <p:nvPr/>
        </p:nvSpPr>
        <p:spPr bwMode="auto">
          <a:xfrm>
            <a:off x="300625" y="435608"/>
            <a:ext cx="46704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40000"/>
              </a:lnSpc>
            </a:pPr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7.14</a:t>
            </a:r>
          </a:p>
          <a:p>
            <a:pPr>
              <a:lnSpc>
                <a:spcPct val="140000"/>
              </a:lnSpc>
            </a:pPr>
            <a:r>
              <a:rPr lang="fr-CA" sz="2000" b="1" dirty="0" smtClean="0">
                <a:solidFill>
                  <a:srgbClr val="0000FF"/>
                </a:solidFill>
              </a:rPr>
              <a:t>Les </a:t>
            </a:r>
            <a:r>
              <a:rPr lang="fr-CA" sz="2000" b="1" dirty="0">
                <a:solidFill>
                  <a:srgbClr val="0000FF"/>
                </a:solidFill>
              </a:rPr>
              <a:t>sinus paranasaux</a:t>
            </a:r>
          </a:p>
        </p:txBody>
      </p:sp>
    </p:spTree>
    <p:extLst>
      <p:ext uri="{BB962C8B-B14F-4D97-AF65-F5344CB8AC3E}">
        <p14:creationId xmlns:p14="http://schemas.microsoft.com/office/powerpoint/2010/main" xmlns="" val="258112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Text Box 9"/>
          <p:cNvSpPr txBox="1">
            <a:spLocks noChangeArrowheads="1"/>
          </p:cNvSpPr>
          <p:nvPr/>
        </p:nvSpPr>
        <p:spPr bwMode="auto">
          <a:xfrm>
            <a:off x="1320800" y="4988536"/>
            <a:ext cx="35671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7.15    </a:t>
            </a:r>
            <a:r>
              <a:rPr lang="fr-CA" sz="2000" b="1" dirty="0">
                <a:solidFill>
                  <a:srgbClr val="0000FF"/>
                </a:solidFill>
              </a:rPr>
              <a:t>L’os hyoïde</a:t>
            </a:r>
          </a:p>
        </p:txBody>
      </p:sp>
      <p:pic>
        <p:nvPicPr>
          <p:cNvPr id="2050" name="Picture 2" descr="H:\Figures\Avec légendes\Figures chapitre07\marieb-ch07_fig_1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923" b="19519"/>
          <a:stretch/>
        </p:blipFill>
        <p:spPr bwMode="auto">
          <a:xfrm>
            <a:off x="449966" y="505662"/>
            <a:ext cx="6109653" cy="40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626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38"/>
          <p:cNvGrpSpPr>
            <a:grpSpLocks/>
          </p:cNvGrpSpPr>
          <p:nvPr/>
        </p:nvGrpSpPr>
        <p:grpSpPr bwMode="auto">
          <a:xfrm>
            <a:off x="1128713" y="542925"/>
            <a:ext cx="6030912" cy="4729163"/>
            <a:chOff x="463550" y="527050"/>
            <a:chExt cx="8231188" cy="5865813"/>
          </a:xfrm>
        </p:grpSpPr>
        <p:pic>
          <p:nvPicPr>
            <p:cNvPr id="25619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550" y="527050"/>
              <a:ext cx="8231188" cy="5865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20" name="Line 19"/>
            <p:cNvSpPr>
              <a:spLocks noChangeShapeType="1"/>
            </p:cNvSpPr>
            <p:nvPr/>
          </p:nvSpPr>
          <p:spPr bwMode="auto">
            <a:xfrm>
              <a:off x="2620963" y="990600"/>
              <a:ext cx="879475" cy="1588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21" name="Line 20"/>
            <p:cNvSpPr>
              <a:spLocks noChangeShapeType="1"/>
            </p:cNvSpPr>
            <p:nvPr/>
          </p:nvSpPr>
          <p:spPr bwMode="auto">
            <a:xfrm>
              <a:off x="2274074" y="1971923"/>
              <a:ext cx="954156" cy="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22" name="Line 21"/>
            <p:cNvSpPr>
              <a:spLocks noChangeShapeType="1"/>
            </p:cNvSpPr>
            <p:nvPr/>
          </p:nvSpPr>
          <p:spPr bwMode="auto">
            <a:xfrm>
              <a:off x="3249613" y="2838450"/>
              <a:ext cx="952500" cy="1588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23" name="Line 22"/>
            <p:cNvSpPr>
              <a:spLocks noChangeShapeType="1"/>
            </p:cNvSpPr>
            <p:nvPr/>
          </p:nvSpPr>
          <p:spPr bwMode="auto">
            <a:xfrm flipV="1">
              <a:off x="4478774" y="3005138"/>
              <a:ext cx="1096527" cy="4637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24" name="Line 23"/>
            <p:cNvSpPr>
              <a:spLocks noChangeShapeType="1"/>
            </p:cNvSpPr>
            <p:nvPr/>
          </p:nvSpPr>
          <p:spPr bwMode="auto">
            <a:xfrm>
              <a:off x="5001370" y="2441048"/>
              <a:ext cx="564543" cy="1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25" name="Line 24"/>
            <p:cNvSpPr>
              <a:spLocks noChangeShapeType="1"/>
            </p:cNvSpPr>
            <p:nvPr/>
          </p:nvSpPr>
          <p:spPr bwMode="auto">
            <a:xfrm>
              <a:off x="4262438" y="1003300"/>
              <a:ext cx="1312862" cy="1588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26" name="Line 25"/>
            <p:cNvSpPr>
              <a:spLocks noChangeShapeType="1"/>
            </p:cNvSpPr>
            <p:nvPr/>
          </p:nvSpPr>
          <p:spPr bwMode="auto">
            <a:xfrm>
              <a:off x="4230688" y="641350"/>
              <a:ext cx="1344612" cy="1588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27" name="Freeform 26"/>
            <p:cNvSpPr>
              <a:spLocks/>
            </p:cNvSpPr>
            <p:nvPr/>
          </p:nvSpPr>
          <p:spPr bwMode="auto">
            <a:xfrm>
              <a:off x="1992313" y="4719638"/>
              <a:ext cx="762000" cy="209550"/>
            </a:xfrm>
            <a:custGeom>
              <a:avLst/>
              <a:gdLst>
                <a:gd name="T0" fmla="*/ 0 w 480"/>
                <a:gd name="T1" fmla="*/ 332660625 h 132"/>
                <a:gd name="T2" fmla="*/ 312499375 w 480"/>
                <a:gd name="T3" fmla="*/ 332660625 h 132"/>
                <a:gd name="T4" fmla="*/ 1209675000 w 480"/>
                <a:gd name="T5" fmla="*/ 0 h 132"/>
                <a:gd name="T6" fmla="*/ 0 60000 65536"/>
                <a:gd name="T7" fmla="*/ 0 60000 65536"/>
                <a:gd name="T8" fmla="*/ 0 60000 65536"/>
                <a:gd name="T9" fmla="*/ 0 w 480"/>
                <a:gd name="T10" fmla="*/ 0 h 132"/>
                <a:gd name="T11" fmla="*/ 480 w 480"/>
                <a:gd name="T12" fmla="*/ 132 h 1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132">
                  <a:moveTo>
                    <a:pt x="0" y="132"/>
                  </a:moveTo>
                  <a:lnTo>
                    <a:pt x="124" y="132"/>
                  </a:lnTo>
                  <a:lnTo>
                    <a:pt x="480" y="0"/>
                  </a:lnTo>
                </a:path>
              </a:pathLst>
            </a:custGeom>
            <a:noFill/>
            <a:ln w="12700">
              <a:solidFill>
                <a:srgbClr val="231F2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28" name="Freeform 27"/>
            <p:cNvSpPr>
              <a:spLocks/>
            </p:cNvSpPr>
            <p:nvPr/>
          </p:nvSpPr>
          <p:spPr bwMode="auto">
            <a:xfrm>
              <a:off x="1833563" y="5453063"/>
              <a:ext cx="1558925" cy="114300"/>
            </a:xfrm>
            <a:custGeom>
              <a:avLst/>
              <a:gdLst>
                <a:gd name="T0" fmla="*/ 0 w 982"/>
                <a:gd name="T1" fmla="*/ 181451250 h 72"/>
                <a:gd name="T2" fmla="*/ 564515000 w 982"/>
                <a:gd name="T3" fmla="*/ 181451250 h 72"/>
                <a:gd name="T4" fmla="*/ 2147483647 w 982"/>
                <a:gd name="T5" fmla="*/ 0 h 72"/>
                <a:gd name="T6" fmla="*/ 0 60000 65536"/>
                <a:gd name="T7" fmla="*/ 0 60000 65536"/>
                <a:gd name="T8" fmla="*/ 0 60000 65536"/>
                <a:gd name="T9" fmla="*/ 0 w 982"/>
                <a:gd name="T10" fmla="*/ 0 h 72"/>
                <a:gd name="T11" fmla="*/ 982 w 982"/>
                <a:gd name="T12" fmla="*/ 72 h 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82" h="72">
                  <a:moveTo>
                    <a:pt x="0" y="72"/>
                  </a:moveTo>
                  <a:lnTo>
                    <a:pt x="224" y="72"/>
                  </a:lnTo>
                  <a:lnTo>
                    <a:pt x="982" y="0"/>
                  </a:lnTo>
                </a:path>
              </a:pathLst>
            </a:custGeom>
            <a:noFill/>
            <a:ln w="12700">
              <a:solidFill>
                <a:srgbClr val="231F2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29" name="Freeform 28"/>
            <p:cNvSpPr>
              <a:spLocks/>
            </p:cNvSpPr>
            <p:nvPr/>
          </p:nvSpPr>
          <p:spPr bwMode="auto">
            <a:xfrm>
              <a:off x="2309813" y="4208463"/>
              <a:ext cx="1222375" cy="57150"/>
            </a:xfrm>
            <a:custGeom>
              <a:avLst/>
              <a:gdLst>
                <a:gd name="T0" fmla="*/ 0 w 770"/>
                <a:gd name="T1" fmla="*/ 90725625 h 36"/>
                <a:gd name="T2" fmla="*/ 372983125 w 770"/>
                <a:gd name="T3" fmla="*/ 90725625 h 36"/>
                <a:gd name="T4" fmla="*/ 1940520313 w 770"/>
                <a:gd name="T5" fmla="*/ 0 h 36"/>
                <a:gd name="T6" fmla="*/ 0 60000 65536"/>
                <a:gd name="T7" fmla="*/ 0 60000 65536"/>
                <a:gd name="T8" fmla="*/ 0 60000 65536"/>
                <a:gd name="T9" fmla="*/ 0 w 770"/>
                <a:gd name="T10" fmla="*/ 0 h 36"/>
                <a:gd name="T11" fmla="*/ 770 w 770"/>
                <a:gd name="T12" fmla="*/ 36 h 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70" h="36">
                  <a:moveTo>
                    <a:pt x="0" y="36"/>
                  </a:moveTo>
                  <a:lnTo>
                    <a:pt x="148" y="36"/>
                  </a:lnTo>
                  <a:lnTo>
                    <a:pt x="770" y="0"/>
                  </a:lnTo>
                </a:path>
              </a:pathLst>
            </a:custGeom>
            <a:noFill/>
            <a:ln w="12700">
              <a:solidFill>
                <a:srgbClr val="231F2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30" name="Freeform 31"/>
            <p:cNvSpPr>
              <a:spLocks/>
            </p:cNvSpPr>
            <p:nvPr/>
          </p:nvSpPr>
          <p:spPr bwMode="auto">
            <a:xfrm>
              <a:off x="4629150" y="4433888"/>
              <a:ext cx="1247775" cy="561975"/>
            </a:xfrm>
            <a:custGeom>
              <a:avLst/>
              <a:gdLst>
                <a:gd name="T0" fmla="*/ 0 w 786"/>
                <a:gd name="T1" fmla="*/ 892135313 h 354"/>
                <a:gd name="T2" fmla="*/ 1461690625 w 786"/>
                <a:gd name="T3" fmla="*/ 0 h 354"/>
                <a:gd name="T4" fmla="*/ 1980842813 w 786"/>
                <a:gd name="T5" fmla="*/ 0 h 354"/>
                <a:gd name="T6" fmla="*/ 0 60000 65536"/>
                <a:gd name="T7" fmla="*/ 0 60000 65536"/>
                <a:gd name="T8" fmla="*/ 0 60000 65536"/>
                <a:gd name="T9" fmla="*/ 0 w 786"/>
                <a:gd name="T10" fmla="*/ 0 h 354"/>
                <a:gd name="T11" fmla="*/ 786 w 786"/>
                <a:gd name="T12" fmla="*/ 354 h 3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86" h="354">
                  <a:moveTo>
                    <a:pt x="0" y="354"/>
                  </a:moveTo>
                  <a:lnTo>
                    <a:pt x="580" y="0"/>
                  </a:lnTo>
                  <a:lnTo>
                    <a:pt x="786" y="0"/>
                  </a:lnTo>
                </a:path>
              </a:pathLst>
            </a:custGeom>
            <a:noFill/>
            <a:ln w="12700">
              <a:solidFill>
                <a:srgbClr val="231F2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25631" name="Freeform 33"/>
            <p:cNvSpPr>
              <a:spLocks/>
            </p:cNvSpPr>
            <p:nvPr/>
          </p:nvSpPr>
          <p:spPr bwMode="auto">
            <a:xfrm>
              <a:off x="3986213" y="5205413"/>
              <a:ext cx="1893887" cy="209550"/>
            </a:xfrm>
            <a:custGeom>
              <a:avLst/>
              <a:gdLst>
                <a:gd name="T0" fmla="*/ 2147483647 w 1193"/>
                <a:gd name="T1" fmla="*/ 0 h 132"/>
                <a:gd name="T2" fmla="*/ 2147483647 w 1193"/>
                <a:gd name="T3" fmla="*/ 0 h 132"/>
                <a:gd name="T4" fmla="*/ 0 w 1193"/>
                <a:gd name="T5" fmla="*/ 332660625 h 132"/>
                <a:gd name="T6" fmla="*/ 0 60000 65536"/>
                <a:gd name="T7" fmla="*/ 0 60000 65536"/>
                <a:gd name="T8" fmla="*/ 0 60000 65536"/>
                <a:gd name="T9" fmla="*/ 0 w 1193"/>
                <a:gd name="T10" fmla="*/ 0 h 132"/>
                <a:gd name="T11" fmla="*/ 1193 w 1193"/>
                <a:gd name="T12" fmla="*/ 132 h 1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93" h="132">
                  <a:moveTo>
                    <a:pt x="1193" y="0"/>
                  </a:moveTo>
                  <a:lnTo>
                    <a:pt x="1047" y="0"/>
                  </a:lnTo>
                  <a:lnTo>
                    <a:pt x="0" y="132"/>
                  </a:lnTo>
                </a:path>
              </a:pathLst>
            </a:custGeom>
            <a:noFill/>
            <a:ln w="12700">
              <a:solidFill>
                <a:srgbClr val="231F2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</p:grpSp>
      <p:sp>
        <p:nvSpPr>
          <p:cNvPr id="20" name="Rectangle 35"/>
          <p:cNvSpPr>
            <a:spLocks noChangeArrowheads="1"/>
          </p:cNvSpPr>
          <p:nvPr/>
        </p:nvSpPr>
        <p:spPr bwMode="auto">
          <a:xfrm>
            <a:off x="1671638" y="766763"/>
            <a:ext cx="1000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fr-CA" sz="1800" dirty="0">
                <a:solidFill>
                  <a:srgbClr val="231F20"/>
                </a:solidFill>
                <a:latin typeface="+mj-lt"/>
              </a:rPr>
              <a:t>Os frontal</a:t>
            </a:r>
            <a:endParaRPr lang="fr-CA" sz="1800" dirty="0">
              <a:latin typeface="+mj-lt"/>
            </a:endParaRPr>
          </a:p>
        </p:txBody>
      </p:sp>
      <p:sp>
        <p:nvSpPr>
          <p:cNvPr id="25604" name="Rectangle 36"/>
          <p:cNvSpPr>
            <a:spLocks noChangeArrowheads="1"/>
          </p:cNvSpPr>
          <p:nvPr/>
        </p:nvSpPr>
        <p:spPr bwMode="auto">
          <a:xfrm>
            <a:off x="2005013" y="1530350"/>
            <a:ext cx="10477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fr-CA" sz="1400">
                <a:solidFill>
                  <a:srgbClr val="231F20"/>
                </a:solidFill>
              </a:rPr>
              <a:t>Point d’ossification</a:t>
            </a:r>
          </a:p>
        </p:txBody>
      </p:sp>
      <p:sp>
        <p:nvSpPr>
          <p:cNvPr id="25605" name="Rectangle 37"/>
          <p:cNvSpPr>
            <a:spLocks noChangeArrowheads="1"/>
          </p:cNvSpPr>
          <p:nvPr/>
        </p:nvSpPr>
        <p:spPr bwMode="auto">
          <a:xfrm>
            <a:off x="4910138" y="2397125"/>
            <a:ext cx="11922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800">
                <a:solidFill>
                  <a:srgbClr val="231F20"/>
                </a:solidFill>
                <a:cs typeface="Arial" charset="0"/>
              </a:rPr>
              <a:t>Os occipital</a:t>
            </a:r>
            <a:endParaRPr lang="fr-CA" sz="1800">
              <a:cs typeface="Arial" charset="0"/>
            </a:endParaRPr>
          </a:p>
        </p:txBody>
      </p:sp>
      <p:sp>
        <p:nvSpPr>
          <p:cNvPr id="25606" name="Rectangle 38"/>
          <p:cNvSpPr>
            <a:spLocks noChangeArrowheads="1"/>
          </p:cNvSpPr>
          <p:nvPr/>
        </p:nvSpPr>
        <p:spPr bwMode="auto">
          <a:xfrm>
            <a:off x="196850" y="392113"/>
            <a:ext cx="190341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800" dirty="0">
                <a:solidFill>
                  <a:srgbClr val="0000FF"/>
                </a:solidFill>
                <a:cs typeface="Arial" charset="0"/>
              </a:rPr>
              <a:t>(a) Vue supérieure</a:t>
            </a:r>
          </a:p>
        </p:txBody>
      </p:sp>
      <p:sp>
        <p:nvSpPr>
          <p:cNvPr id="25607" name="Rectangle 39"/>
          <p:cNvSpPr>
            <a:spLocks noChangeArrowheads="1"/>
          </p:cNvSpPr>
          <p:nvPr/>
        </p:nvSpPr>
        <p:spPr bwMode="auto">
          <a:xfrm>
            <a:off x="1106488" y="2274888"/>
            <a:ext cx="2062162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500" b="1"/>
              <a:t>Fontanelle postérieure</a:t>
            </a:r>
          </a:p>
        </p:txBody>
      </p:sp>
      <p:sp>
        <p:nvSpPr>
          <p:cNvPr id="25" name="Rectangle 40"/>
          <p:cNvSpPr>
            <a:spLocks noChangeArrowheads="1"/>
          </p:cNvSpPr>
          <p:nvPr/>
        </p:nvSpPr>
        <p:spPr bwMode="auto">
          <a:xfrm>
            <a:off x="4894263" y="1941513"/>
            <a:ext cx="11160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fr-CA" sz="1800" dirty="0">
                <a:solidFill>
                  <a:srgbClr val="231F20"/>
                </a:solidFill>
                <a:latin typeface="+mn-lt"/>
              </a:rPr>
              <a:t>Os pariétal</a:t>
            </a:r>
            <a:endParaRPr lang="fr-CA" sz="1800" dirty="0">
              <a:latin typeface="+mn-lt"/>
            </a:endParaRPr>
          </a:p>
        </p:txBody>
      </p:sp>
      <p:sp>
        <p:nvSpPr>
          <p:cNvPr id="25609" name="Rectangle 45"/>
          <p:cNvSpPr>
            <a:spLocks noChangeArrowheads="1"/>
          </p:cNvSpPr>
          <p:nvPr/>
        </p:nvSpPr>
        <p:spPr bwMode="auto">
          <a:xfrm>
            <a:off x="1133475" y="4413250"/>
            <a:ext cx="12842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fr-CA" sz="1500" b="1"/>
              <a:t>Fontanelle mastoïdienne</a:t>
            </a:r>
          </a:p>
        </p:txBody>
      </p:sp>
      <p:sp>
        <p:nvSpPr>
          <p:cNvPr id="25610" name="Rectangle 47"/>
          <p:cNvSpPr>
            <a:spLocks noChangeArrowheads="1"/>
          </p:cNvSpPr>
          <p:nvPr/>
        </p:nvSpPr>
        <p:spPr bwMode="auto">
          <a:xfrm>
            <a:off x="985838" y="3422650"/>
            <a:ext cx="14954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fr-CA" sz="1400">
                <a:solidFill>
                  <a:srgbClr val="231F20"/>
                </a:solidFill>
              </a:rPr>
              <a:t>Point d’ossification</a:t>
            </a:r>
          </a:p>
        </p:txBody>
      </p:sp>
      <p:sp>
        <p:nvSpPr>
          <p:cNvPr id="25611" name="Rectangle 49"/>
          <p:cNvSpPr>
            <a:spLocks noChangeArrowheads="1"/>
          </p:cNvSpPr>
          <p:nvPr/>
        </p:nvSpPr>
        <p:spPr bwMode="auto">
          <a:xfrm>
            <a:off x="5116513" y="4168775"/>
            <a:ext cx="3382962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fr-CA" sz="1800">
                <a:solidFill>
                  <a:srgbClr val="231F20"/>
                </a:solidFill>
                <a:cs typeface="Arial" charset="0"/>
              </a:rPr>
              <a:t>Os temporal (partie squameuse)</a:t>
            </a:r>
            <a:endParaRPr lang="fr-CA" sz="1800">
              <a:cs typeface="Arial" charset="0"/>
            </a:endParaRPr>
          </a:p>
        </p:txBody>
      </p:sp>
      <p:sp>
        <p:nvSpPr>
          <p:cNvPr id="25612" name="Rectangle 52"/>
          <p:cNvSpPr>
            <a:spLocks noChangeArrowheads="1"/>
          </p:cNvSpPr>
          <p:nvPr/>
        </p:nvSpPr>
        <p:spPr bwMode="auto">
          <a:xfrm>
            <a:off x="5103813" y="3570288"/>
            <a:ext cx="213360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500" b="1"/>
              <a:t>Fontanelle sphénoïdale</a:t>
            </a:r>
          </a:p>
        </p:txBody>
      </p:sp>
      <p:sp>
        <p:nvSpPr>
          <p:cNvPr id="25613" name="Rectangle 39"/>
          <p:cNvSpPr>
            <a:spLocks noChangeArrowheads="1"/>
          </p:cNvSpPr>
          <p:nvPr/>
        </p:nvSpPr>
        <p:spPr bwMode="auto">
          <a:xfrm>
            <a:off x="4884738" y="517525"/>
            <a:ext cx="13684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500" b="1"/>
              <a:t>Suture frontale</a:t>
            </a:r>
          </a:p>
        </p:txBody>
      </p:sp>
      <p:sp>
        <p:nvSpPr>
          <p:cNvPr id="25614" name="Rectangle 39"/>
          <p:cNvSpPr>
            <a:spLocks noChangeArrowheads="1"/>
          </p:cNvSpPr>
          <p:nvPr/>
        </p:nvSpPr>
        <p:spPr bwMode="auto">
          <a:xfrm>
            <a:off x="4886325" y="814388"/>
            <a:ext cx="1944688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500" b="1"/>
              <a:t>Fontanelle antérieure</a:t>
            </a:r>
          </a:p>
        </p:txBody>
      </p:sp>
      <p:sp>
        <p:nvSpPr>
          <p:cNvPr id="25615" name="Rectangle 39"/>
          <p:cNvSpPr>
            <a:spLocks noChangeArrowheads="1"/>
          </p:cNvSpPr>
          <p:nvPr/>
        </p:nvSpPr>
        <p:spPr bwMode="auto">
          <a:xfrm>
            <a:off x="1282700" y="3921125"/>
            <a:ext cx="1095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fr-CA" sz="1500" b="1"/>
              <a:t>Fontanelle postérieure</a:t>
            </a:r>
          </a:p>
        </p:txBody>
      </p:sp>
      <p:sp>
        <p:nvSpPr>
          <p:cNvPr id="25616" name="Rectangle 38"/>
          <p:cNvSpPr>
            <a:spLocks noChangeArrowheads="1"/>
          </p:cNvSpPr>
          <p:nvPr/>
        </p:nvSpPr>
        <p:spPr bwMode="auto">
          <a:xfrm>
            <a:off x="214313" y="3009900"/>
            <a:ext cx="15684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CA" sz="1800" dirty="0">
                <a:solidFill>
                  <a:srgbClr val="0000FF"/>
                </a:solidFill>
                <a:cs typeface="Arial" charset="0"/>
              </a:rPr>
              <a:t>(b) Vue latérale</a:t>
            </a:r>
          </a:p>
        </p:txBody>
      </p:sp>
      <p:sp>
        <p:nvSpPr>
          <p:cNvPr id="25617" name="Text Box 9"/>
          <p:cNvSpPr txBox="1">
            <a:spLocks noChangeArrowheads="1"/>
          </p:cNvSpPr>
          <p:nvPr/>
        </p:nvSpPr>
        <p:spPr bwMode="auto">
          <a:xfrm>
            <a:off x="47624" y="5021263"/>
            <a:ext cx="46834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40000"/>
              </a:lnSpc>
            </a:pPr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7.36    </a:t>
            </a:r>
            <a:r>
              <a:rPr lang="fr-CA" sz="2000" b="1" dirty="0">
                <a:solidFill>
                  <a:srgbClr val="0000FF"/>
                </a:solidFill>
              </a:rPr>
              <a:t>Crâne du nouveau-né</a:t>
            </a:r>
          </a:p>
        </p:txBody>
      </p:sp>
      <p:sp>
        <p:nvSpPr>
          <p:cNvPr id="25618" name="TextBox 39"/>
          <p:cNvSpPr txBox="1">
            <a:spLocks noChangeArrowheads="1"/>
          </p:cNvSpPr>
          <p:nvPr/>
        </p:nvSpPr>
        <p:spPr bwMode="auto">
          <a:xfrm>
            <a:off x="150813" y="5739191"/>
            <a:ext cx="6411820" cy="107721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dirty="0">
                <a:solidFill>
                  <a:srgbClr val="FF0000"/>
                </a:solidFill>
                <a:latin typeface="Calibri" pitchFamily="34" charset="0"/>
              </a:rPr>
              <a:t>Que sont les fontanelles observées à la naissance?</a:t>
            </a:r>
          </a:p>
          <a:p>
            <a:pPr eaLnBrk="1" hangingPunct="1"/>
            <a:r>
              <a:rPr lang="fr-CA" dirty="0">
                <a:solidFill>
                  <a:srgbClr val="FF0000"/>
                </a:solidFill>
                <a:latin typeface="Calibri" pitchFamily="34" charset="0"/>
              </a:rPr>
              <a:t>Que sont leurs fonctions physiologiques?</a:t>
            </a:r>
          </a:p>
          <a:p>
            <a:pPr eaLnBrk="1" hangingPunct="1"/>
            <a:r>
              <a:rPr lang="fr-CA" dirty="0">
                <a:solidFill>
                  <a:srgbClr val="FF0000"/>
                </a:solidFill>
                <a:latin typeface="Calibri" pitchFamily="34" charset="0"/>
              </a:rPr>
              <a:t>À quel âge disparaissent-elles?</a:t>
            </a:r>
          </a:p>
          <a:p>
            <a:pPr eaLnBrk="1" hangingPunct="1"/>
            <a:r>
              <a:rPr lang="fr-CA" dirty="0">
                <a:solidFill>
                  <a:srgbClr val="FF0000"/>
                </a:solidFill>
                <a:latin typeface="Calibri" pitchFamily="34" charset="0"/>
              </a:rPr>
              <a:t>Vrai ou faux: la tête du nouveau-né contient plus d’os que celle de l’adulte?</a:t>
            </a:r>
            <a:endParaRPr lang="en-US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230188" y="217488"/>
            <a:ext cx="3981450" cy="1095375"/>
          </a:xfrm>
          <a:noFill/>
        </p:spPr>
        <p:txBody>
          <a:bodyPr lIns="54000" tIns="10800" rIns="54000" bIns="10800"/>
          <a:lstStyle/>
          <a:p>
            <a:pPr marL="1082675" indent="-1082675" algn="l" eaLnBrk="1" hangingPunct="1"/>
            <a:r>
              <a:rPr lang="fr-CA" sz="3000" b="1" dirty="0" smtClean="0">
                <a:solidFill>
                  <a:srgbClr val="0000FF"/>
                </a:solidFill>
              </a:rPr>
              <a:t>2.4.2  </a:t>
            </a:r>
            <a:r>
              <a:rPr lang="fr-FR" sz="3000" b="1" u="sng" dirty="0" smtClean="0">
                <a:solidFill>
                  <a:srgbClr val="0000FF"/>
                </a:solidFill>
              </a:rPr>
              <a:t>LA COLONNE VERTÉBRALE</a:t>
            </a:r>
            <a:endParaRPr lang="fr-CA" dirty="0" smtClean="0"/>
          </a:p>
        </p:txBody>
      </p:sp>
      <p:sp>
        <p:nvSpPr>
          <p:cNvPr id="27652" name="Text Box 3"/>
          <p:cNvSpPr txBox="1">
            <a:spLocks noChangeArrowheads="1"/>
          </p:cNvSpPr>
          <p:nvPr/>
        </p:nvSpPr>
        <p:spPr bwMode="auto">
          <a:xfrm>
            <a:off x="409575" y="1239838"/>
            <a:ext cx="4330700" cy="407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5738" indent="-185738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542925" indent="-17780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898525" indent="-176213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30000"/>
              </a:spcBef>
              <a:buFont typeface="Arial" charset="0"/>
              <a:buChar char="–"/>
            </a:pPr>
            <a:r>
              <a:rPr lang="fr-CA" sz="1800"/>
              <a:t>Constituée de:</a:t>
            </a:r>
          </a:p>
          <a:p>
            <a:pPr lvl="1">
              <a:buFontTx/>
              <a:buChar char="•"/>
            </a:pPr>
            <a:r>
              <a:rPr lang="fr-CA" sz="1800"/>
              <a:t>24 vertèbres mobiles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800"/>
              <a:t>7 cervicales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800"/>
              <a:t>12 thoraciques</a:t>
            </a:r>
          </a:p>
          <a:p>
            <a:pPr lvl="2">
              <a:buSzPct val="80000"/>
              <a:buFont typeface="Wingdings" pitchFamily="2" charset="2"/>
              <a:buChar char="§"/>
            </a:pPr>
            <a:r>
              <a:rPr lang="fr-CA" sz="1800"/>
              <a:t>5 lombaires</a:t>
            </a:r>
          </a:p>
          <a:p>
            <a:pPr lvl="1">
              <a:spcBef>
                <a:spcPct val="10000"/>
              </a:spcBef>
              <a:buFontTx/>
              <a:buChar char="•"/>
            </a:pPr>
            <a:r>
              <a:rPr lang="fr-CA" sz="1800"/>
              <a:t>1 sacrum</a:t>
            </a:r>
          </a:p>
          <a:p>
            <a:pPr lvl="1">
              <a:spcBef>
                <a:spcPct val="10000"/>
              </a:spcBef>
              <a:buFontTx/>
              <a:buChar char="•"/>
            </a:pPr>
            <a:r>
              <a:rPr lang="fr-CA" sz="1800"/>
              <a:t>1 coccyx</a:t>
            </a:r>
            <a:endParaRPr lang="fr-CA" sz="1800" u="sng"/>
          </a:p>
          <a:p>
            <a:pPr>
              <a:spcBef>
                <a:spcPct val="30000"/>
              </a:spcBef>
              <a:buFont typeface="Arial" charset="0"/>
              <a:buChar char="–"/>
            </a:pPr>
            <a:r>
              <a:rPr lang="fr-CA" sz="1800" u="sng"/>
              <a:t>Fonctions</a:t>
            </a:r>
            <a:r>
              <a:rPr lang="fr-CA" sz="1800"/>
              <a:t>:</a:t>
            </a:r>
          </a:p>
          <a:p>
            <a:pPr lvl="1">
              <a:buFontTx/>
              <a:buChar char="•"/>
            </a:pPr>
            <a:r>
              <a:rPr lang="fr-CA" sz="1800"/>
              <a:t>Protège la moelle épinière.</a:t>
            </a:r>
          </a:p>
          <a:p>
            <a:pPr lvl="1">
              <a:buFontTx/>
              <a:buChar char="•"/>
            </a:pPr>
            <a:r>
              <a:rPr lang="fr-CA" sz="1800"/>
              <a:t>Soutient la tête et offre un support axial au tronc.</a:t>
            </a:r>
          </a:p>
          <a:p>
            <a:pPr lvl="1">
              <a:buFontTx/>
              <a:buChar char="•"/>
            </a:pPr>
            <a:r>
              <a:rPr lang="fr-CA" sz="1800"/>
              <a:t>Fournit des points d’attache aux côtes et à la ceinture pelvienne, aux muscles du dos et du cou.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825875" y="6500813"/>
            <a:ext cx="15621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b="1" dirty="0">
                <a:solidFill>
                  <a:srgbClr val="0000FF"/>
                </a:solidFill>
              </a:rPr>
              <a:t>Figure </a:t>
            </a:r>
            <a:r>
              <a:rPr lang="fr-CA" b="1" dirty="0" smtClean="0">
                <a:solidFill>
                  <a:srgbClr val="0000FF"/>
                </a:solidFill>
              </a:rPr>
              <a:t>7.16</a:t>
            </a:r>
            <a:endParaRPr lang="fr-CA" sz="1400" b="1" dirty="0">
              <a:solidFill>
                <a:srgbClr val="0000FF"/>
              </a:solidFill>
            </a:endParaRPr>
          </a:p>
        </p:txBody>
      </p:sp>
      <p:sp>
        <p:nvSpPr>
          <p:cNvPr id="27654" name="Text Box 9"/>
          <p:cNvSpPr txBox="1">
            <a:spLocks noChangeArrowheads="1"/>
          </p:cNvSpPr>
          <p:nvPr/>
        </p:nvSpPr>
        <p:spPr bwMode="auto">
          <a:xfrm>
            <a:off x="187325" y="6067425"/>
            <a:ext cx="2986088" cy="5905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dirty="0">
                <a:solidFill>
                  <a:srgbClr val="FF0000"/>
                </a:solidFill>
                <a:latin typeface="Calibri" pitchFamily="34" charset="0"/>
              </a:rPr>
              <a:t>Qu’est-ce que l’épine dorsale? Qu’est-ce que le rachis?</a:t>
            </a:r>
          </a:p>
        </p:txBody>
      </p:sp>
      <p:pic>
        <p:nvPicPr>
          <p:cNvPr id="3074" name="Picture 2" descr="H:\Figures\Avec légendes\Figures chapitre07\marieb-ch07_fig_1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98" b="12016"/>
          <a:stretch/>
        </p:blipFill>
        <p:spPr bwMode="auto">
          <a:xfrm>
            <a:off x="5267569" y="217984"/>
            <a:ext cx="3727840" cy="6549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6"/>
          <p:cNvSpPr>
            <a:spLocks noGrp="1" noChangeArrowheads="1"/>
          </p:cNvSpPr>
          <p:nvPr>
            <p:ph type="title"/>
          </p:nvPr>
        </p:nvSpPr>
        <p:spPr>
          <a:xfrm>
            <a:off x="87313" y="217488"/>
            <a:ext cx="9056687" cy="363537"/>
          </a:xfrm>
          <a:noFill/>
        </p:spPr>
        <p:txBody>
          <a:bodyPr lIns="54000" tIns="10800" rIns="54000" bIns="10800"/>
          <a:lstStyle/>
          <a:p>
            <a:pPr marL="450850" indent="-450850" algn="l" eaLnBrk="1" hangingPunct="1"/>
            <a:r>
              <a:rPr lang="fr-CA" sz="2400" b="1" smtClean="0">
                <a:solidFill>
                  <a:srgbClr val="0000FF"/>
                </a:solidFill>
              </a:rPr>
              <a:t>A)	</a:t>
            </a:r>
            <a:r>
              <a:rPr lang="fr-FR" sz="2400" b="1" smtClean="0">
                <a:solidFill>
                  <a:srgbClr val="0000FF"/>
                </a:solidFill>
              </a:rPr>
              <a:t>ÉLEMENTS DE SOUTIEN DE LA COLONNE VERTÉBRALE</a:t>
            </a:r>
            <a:endParaRPr lang="fr-CA" sz="2400" b="1" smtClean="0">
              <a:solidFill>
                <a:srgbClr val="0000FF"/>
              </a:solidFill>
            </a:endParaRPr>
          </a:p>
        </p:txBody>
      </p:sp>
      <p:pic>
        <p:nvPicPr>
          <p:cNvPr id="28674" name="Picture 5" descr="07-14_VertibraeDisc_L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923" t="2124" r="27398" b="8089"/>
          <a:stretch/>
        </p:blipFill>
        <p:spPr bwMode="auto">
          <a:xfrm>
            <a:off x="1449008" y="1166385"/>
            <a:ext cx="2772000" cy="494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Text Box 8"/>
          <p:cNvSpPr txBox="1">
            <a:spLocks noChangeArrowheads="1"/>
          </p:cNvSpPr>
          <p:nvPr/>
        </p:nvSpPr>
        <p:spPr bwMode="auto">
          <a:xfrm>
            <a:off x="179876" y="1707029"/>
            <a:ext cx="1740798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Ligament supra-épineux</a:t>
            </a:r>
          </a:p>
        </p:txBody>
      </p:sp>
      <p:sp>
        <p:nvSpPr>
          <p:cNvPr id="28678" name="Text Box 9"/>
          <p:cNvSpPr txBox="1">
            <a:spLocks noChangeArrowheads="1"/>
          </p:cNvSpPr>
          <p:nvPr/>
        </p:nvSpPr>
        <p:spPr bwMode="auto">
          <a:xfrm>
            <a:off x="4161264" y="1583915"/>
            <a:ext cx="1718613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b="1" dirty="0">
                <a:latin typeface="Verdana" pitchFamily="34" charset="0"/>
              </a:rPr>
              <a:t>Disque intervertébral</a:t>
            </a:r>
          </a:p>
        </p:txBody>
      </p:sp>
      <p:sp>
        <p:nvSpPr>
          <p:cNvPr id="28679" name="Text Box 10"/>
          <p:cNvSpPr txBox="1">
            <a:spLocks noChangeArrowheads="1"/>
          </p:cNvSpPr>
          <p:nvPr/>
        </p:nvSpPr>
        <p:spPr bwMode="auto">
          <a:xfrm>
            <a:off x="4073780" y="1907080"/>
            <a:ext cx="185288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050" b="1" dirty="0">
                <a:latin typeface="Verdana" pitchFamily="34" charset="0"/>
              </a:rPr>
              <a:t>Ligament longitudinal antérieur</a:t>
            </a:r>
          </a:p>
        </p:txBody>
      </p:sp>
      <p:sp>
        <p:nvSpPr>
          <p:cNvPr id="28680" name="Text Box 11"/>
          <p:cNvSpPr txBox="1">
            <a:spLocks noChangeArrowheads="1"/>
          </p:cNvSpPr>
          <p:nvPr/>
        </p:nvSpPr>
        <p:spPr bwMode="auto">
          <a:xfrm>
            <a:off x="4161264" y="2565819"/>
            <a:ext cx="1693251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Foramen intervertébral</a:t>
            </a:r>
          </a:p>
        </p:txBody>
      </p:sp>
      <p:sp>
        <p:nvSpPr>
          <p:cNvPr id="28681" name="Text Box 12"/>
          <p:cNvSpPr txBox="1">
            <a:spLocks noChangeArrowheads="1"/>
          </p:cNvSpPr>
          <p:nvPr/>
        </p:nvSpPr>
        <p:spPr bwMode="auto">
          <a:xfrm>
            <a:off x="4129438" y="2739571"/>
            <a:ext cx="185288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b="1" dirty="0">
                <a:latin typeface="Verdana" pitchFamily="34" charset="0"/>
              </a:rPr>
              <a:t>Ligament longitudinal postérieur</a:t>
            </a:r>
          </a:p>
        </p:txBody>
      </p:sp>
      <p:sp>
        <p:nvSpPr>
          <p:cNvPr id="28682" name="Text Box 13"/>
          <p:cNvSpPr txBox="1">
            <a:spLocks noChangeArrowheads="1"/>
          </p:cNvSpPr>
          <p:nvPr/>
        </p:nvSpPr>
        <p:spPr bwMode="auto">
          <a:xfrm>
            <a:off x="4153313" y="3121350"/>
            <a:ext cx="1852880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Anneau fibreux du disque</a:t>
            </a:r>
          </a:p>
        </p:txBody>
      </p:sp>
      <p:sp>
        <p:nvSpPr>
          <p:cNvPr id="28683" name="Text Box 14"/>
          <p:cNvSpPr txBox="1">
            <a:spLocks noChangeArrowheads="1"/>
          </p:cNvSpPr>
          <p:nvPr/>
        </p:nvSpPr>
        <p:spPr bwMode="auto">
          <a:xfrm>
            <a:off x="4140324" y="3361531"/>
            <a:ext cx="1390406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Nucléus pulposus</a:t>
            </a:r>
          </a:p>
        </p:txBody>
      </p:sp>
      <p:sp>
        <p:nvSpPr>
          <p:cNvPr id="28684" name="Text Box 15"/>
          <p:cNvSpPr txBox="1">
            <a:spLocks noChangeArrowheads="1"/>
          </p:cNvSpPr>
          <p:nvPr/>
        </p:nvSpPr>
        <p:spPr bwMode="auto">
          <a:xfrm>
            <a:off x="4145339" y="3567100"/>
            <a:ext cx="2269346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Corps vertébral (sectionné)</a:t>
            </a:r>
          </a:p>
        </p:txBody>
      </p:sp>
      <p:sp>
        <p:nvSpPr>
          <p:cNvPr id="28685" name="Text Box 16"/>
          <p:cNvSpPr txBox="1">
            <a:spLocks noChangeArrowheads="1"/>
          </p:cNvSpPr>
          <p:nvPr/>
        </p:nvSpPr>
        <p:spPr bwMode="auto">
          <a:xfrm>
            <a:off x="177073" y="1953855"/>
            <a:ext cx="1478017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Processus transverse</a:t>
            </a:r>
          </a:p>
        </p:txBody>
      </p:sp>
      <p:sp>
        <p:nvSpPr>
          <p:cNvPr id="28686" name="Text Box 17"/>
          <p:cNvSpPr txBox="1">
            <a:spLocks noChangeArrowheads="1"/>
          </p:cNvSpPr>
          <p:nvPr/>
        </p:nvSpPr>
        <p:spPr bwMode="auto">
          <a:xfrm>
            <a:off x="191431" y="2283696"/>
            <a:ext cx="131133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Processus épineux (sectionné)</a:t>
            </a:r>
          </a:p>
        </p:txBody>
      </p:sp>
      <p:sp>
        <p:nvSpPr>
          <p:cNvPr id="28687" name="Text Box 18"/>
          <p:cNvSpPr txBox="1">
            <a:spLocks noChangeArrowheads="1"/>
          </p:cNvSpPr>
          <p:nvPr/>
        </p:nvSpPr>
        <p:spPr bwMode="auto">
          <a:xfrm>
            <a:off x="427352" y="2787543"/>
            <a:ext cx="1186022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Ligaments jaunes</a:t>
            </a:r>
          </a:p>
        </p:txBody>
      </p:sp>
      <p:sp>
        <p:nvSpPr>
          <p:cNvPr id="28688" name="Text Box 19"/>
          <p:cNvSpPr txBox="1">
            <a:spLocks noChangeArrowheads="1"/>
          </p:cNvSpPr>
          <p:nvPr/>
        </p:nvSpPr>
        <p:spPr bwMode="auto">
          <a:xfrm>
            <a:off x="755793" y="3052400"/>
            <a:ext cx="95604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Ligament </a:t>
            </a:r>
            <a:r>
              <a:rPr lang="fr-CA" sz="1050" dirty="0" err="1">
                <a:latin typeface="Verdana" pitchFamily="34" charset="0"/>
              </a:rPr>
              <a:t>interépineux</a:t>
            </a:r>
            <a:endParaRPr lang="fr-CA" sz="1050" dirty="0">
              <a:latin typeface="Verdana" pitchFamily="34" charset="0"/>
            </a:endParaRPr>
          </a:p>
        </p:txBody>
      </p:sp>
      <p:sp>
        <p:nvSpPr>
          <p:cNvPr id="28689" name="Text Box 20"/>
          <p:cNvSpPr txBox="1">
            <a:spLocks noChangeArrowheads="1"/>
          </p:cNvSpPr>
          <p:nvPr/>
        </p:nvSpPr>
        <p:spPr bwMode="auto">
          <a:xfrm>
            <a:off x="553500" y="3566626"/>
            <a:ext cx="144253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Processus articulaire inférieur</a:t>
            </a:r>
          </a:p>
        </p:txBody>
      </p:sp>
      <p:sp>
        <p:nvSpPr>
          <p:cNvPr id="28690" name="Text Box 21"/>
          <p:cNvSpPr txBox="1">
            <a:spLocks noChangeArrowheads="1"/>
          </p:cNvSpPr>
          <p:nvPr/>
        </p:nvSpPr>
        <p:spPr bwMode="auto">
          <a:xfrm>
            <a:off x="1103294" y="4117543"/>
            <a:ext cx="1244204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Processus épineux</a:t>
            </a:r>
          </a:p>
        </p:txBody>
      </p:sp>
      <p:sp>
        <p:nvSpPr>
          <p:cNvPr id="28691" name="Text Box 22"/>
          <p:cNvSpPr txBox="1">
            <a:spLocks noChangeArrowheads="1"/>
          </p:cNvSpPr>
          <p:nvPr/>
        </p:nvSpPr>
        <p:spPr bwMode="auto">
          <a:xfrm>
            <a:off x="3612511" y="4439132"/>
            <a:ext cx="1033853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Moelle épinière</a:t>
            </a:r>
          </a:p>
        </p:txBody>
      </p:sp>
      <p:sp>
        <p:nvSpPr>
          <p:cNvPr id="28692" name="Text Box 23"/>
          <p:cNvSpPr txBox="1">
            <a:spLocks noChangeArrowheads="1"/>
          </p:cNvSpPr>
          <p:nvPr/>
        </p:nvSpPr>
        <p:spPr bwMode="auto">
          <a:xfrm>
            <a:off x="456850" y="4605322"/>
            <a:ext cx="1666398" cy="16158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Racine d’un nerf spinal</a:t>
            </a:r>
          </a:p>
        </p:txBody>
      </p:sp>
      <p:sp>
        <p:nvSpPr>
          <p:cNvPr id="28693" name="Text Box 24"/>
          <p:cNvSpPr txBox="1">
            <a:spLocks noChangeArrowheads="1"/>
          </p:cNvSpPr>
          <p:nvPr/>
        </p:nvSpPr>
        <p:spPr bwMode="auto">
          <a:xfrm>
            <a:off x="723292" y="5138909"/>
            <a:ext cx="1086068" cy="16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b="1" i="1" dirty="0">
                <a:latin typeface="Verdana" pitchFamily="34" charset="0"/>
              </a:rPr>
              <a:t>Hernie discale</a:t>
            </a:r>
          </a:p>
        </p:txBody>
      </p:sp>
      <p:sp>
        <p:nvSpPr>
          <p:cNvPr id="28694" name="Text Box 25"/>
          <p:cNvSpPr txBox="1">
            <a:spLocks noChangeArrowheads="1"/>
          </p:cNvSpPr>
          <p:nvPr/>
        </p:nvSpPr>
        <p:spPr bwMode="auto">
          <a:xfrm>
            <a:off x="274164" y="5541318"/>
            <a:ext cx="175367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b="1" dirty="0">
                <a:latin typeface="Verdana" pitchFamily="34" charset="0"/>
              </a:rPr>
              <a:t>Anneau fibreux du disque intervertébral</a:t>
            </a:r>
          </a:p>
        </p:txBody>
      </p:sp>
      <p:sp>
        <p:nvSpPr>
          <p:cNvPr id="28695" name="Text Box 26"/>
          <p:cNvSpPr txBox="1">
            <a:spLocks noChangeArrowheads="1"/>
          </p:cNvSpPr>
          <p:nvPr/>
        </p:nvSpPr>
        <p:spPr bwMode="auto">
          <a:xfrm>
            <a:off x="4129438" y="5783691"/>
            <a:ext cx="78521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b="1" dirty="0">
                <a:latin typeface="Verdana" pitchFamily="34" charset="0"/>
              </a:rPr>
              <a:t>Nucléus pulposus</a:t>
            </a:r>
          </a:p>
        </p:txBody>
      </p:sp>
      <p:sp>
        <p:nvSpPr>
          <p:cNvPr id="28696" name="Text Box 27"/>
          <p:cNvSpPr txBox="1">
            <a:spLocks noChangeArrowheads="1"/>
          </p:cNvSpPr>
          <p:nvPr/>
        </p:nvSpPr>
        <p:spPr bwMode="auto">
          <a:xfrm>
            <a:off x="-57758" y="6445497"/>
            <a:ext cx="15621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b="1" dirty="0">
                <a:solidFill>
                  <a:srgbClr val="0000FF"/>
                </a:solidFill>
              </a:rPr>
              <a:t>Figure </a:t>
            </a:r>
            <a:r>
              <a:rPr lang="fr-CA" b="1" dirty="0" smtClean="0">
                <a:solidFill>
                  <a:srgbClr val="0000FF"/>
                </a:solidFill>
              </a:rPr>
              <a:t>7.18</a:t>
            </a:r>
            <a:endParaRPr lang="fr-CA" sz="1400" b="1" dirty="0">
              <a:solidFill>
                <a:srgbClr val="0000FF"/>
              </a:solidFill>
            </a:endParaRPr>
          </a:p>
        </p:txBody>
      </p:sp>
      <p:sp>
        <p:nvSpPr>
          <p:cNvPr id="28676" name="Text Box 7"/>
          <p:cNvSpPr txBox="1">
            <a:spLocks noChangeArrowheads="1"/>
          </p:cNvSpPr>
          <p:nvPr/>
        </p:nvSpPr>
        <p:spPr bwMode="auto">
          <a:xfrm>
            <a:off x="508000" y="577850"/>
            <a:ext cx="413836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85738" indent="-185738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spcBef>
                <a:spcPct val="25000"/>
              </a:spcBef>
            </a:pPr>
            <a:r>
              <a:rPr lang="fr-CA" sz="2200" b="1" dirty="0" smtClean="0">
                <a:solidFill>
                  <a:srgbClr val="0000FF"/>
                </a:solidFill>
                <a:latin typeface="Arial"/>
                <a:cs typeface="Arial"/>
              </a:rPr>
              <a:t>• </a:t>
            </a:r>
            <a:r>
              <a:rPr lang="fr-CA" sz="2200" b="1" dirty="0" smtClean="0">
                <a:solidFill>
                  <a:srgbClr val="0000FF"/>
                </a:solidFill>
              </a:rPr>
              <a:t>Ligaments  </a:t>
            </a:r>
            <a:r>
              <a:rPr lang="fr-CA" sz="2200" b="1" dirty="0" smtClean="0">
                <a:solidFill>
                  <a:srgbClr val="0000FF"/>
                </a:solidFill>
                <a:latin typeface="Arial"/>
                <a:cs typeface="Arial"/>
              </a:rPr>
              <a:t>• </a:t>
            </a:r>
            <a:r>
              <a:rPr lang="fr-CA" sz="2200" b="1" dirty="0" smtClean="0">
                <a:solidFill>
                  <a:srgbClr val="0000FF"/>
                </a:solidFill>
              </a:rPr>
              <a:t>Disques</a:t>
            </a:r>
            <a:endParaRPr lang="fr-CA" sz="2200" b="1" dirty="0">
              <a:solidFill>
                <a:srgbClr val="0000FF"/>
              </a:solidFill>
            </a:endParaRPr>
          </a:p>
        </p:txBody>
      </p:sp>
      <p:pic>
        <p:nvPicPr>
          <p:cNvPr id="28697" name="Picture 25" descr="C:\OLD_PC\backup\DriveD\michel\Marieb\HAP8e_IRDVD\Chapter_07\B_JPEG_Images_and_Tables\b_unlabeled\figure_07_17b_unlabeled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6" r="35190" b="18447"/>
          <a:stretch/>
        </p:blipFill>
        <p:spPr bwMode="auto">
          <a:xfrm>
            <a:off x="6361032" y="941698"/>
            <a:ext cx="2408382" cy="295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Connecteur droit 3"/>
          <p:cNvCxnSpPr/>
          <p:nvPr/>
        </p:nvCxnSpPr>
        <p:spPr>
          <a:xfrm flipH="1">
            <a:off x="5879877" y="2007327"/>
            <a:ext cx="1470991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5688932" y="847154"/>
            <a:ext cx="185288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b="1" dirty="0">
                <a:latin typeface="Verdana" pitchFamily="34" charset="0"/>
              </a:rPr>
              <a:t>Ligament longitudinal postérieur</a:t>
            </a:r>
          </a:p>
        </p:txBody>
      </p:sp>
      <p:cxnSp>
        <p:nvCxnSpPr>
          <p:cNvPr id="30" name="Connecteur droit 29"/>
          <p:cNvCxnSpPr/>
          <p:nvPr/>
        </p:nvCxnSpPr>
        <p:spPr>
          <a:xfrm flipH="1">
            <a:off x="6528029" y="1116141"/>
            <a:ext cx="90997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698" name="Picture 26" descr="C:\OLD_PC\backup\DriveD\michel\Marieb\HAP8e_IRDVD\Chapter_07\B_JPEG_Images_and_Tables\b_unlabeled\figure_07_17d_unlabeled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" r="40691" b="21260"/>
          <a:stretch/>
        </p:blipFill>
        <p:spPr bwMode="auto">
          <a:xfrm>
            <a:off x="5156097" y="3885162"/>
            <a:ext cx="2157996" cy="256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 Box 26"/>
          <p:cNvSpPr txBox="1">
            <a:spLocks noChangeArrowheads="1"/>
          </p:cNvSpPr>
          <p:nvPr/>
        </p:nvSpPr>
        <p:spPr bwMode="auto">
          <a:xfrm>
            <a:off x="7360730" y="4455034"/>
            <a:ext cx="1634106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Nucléus </a:t>
            </a:r>
            <a:r>
              <a:rPr lang="fr-CA" sz="1050" dirty="0" smtClean="0">
                <a:latin typeface="Verdana" pitchFamily="34" charset="0"/>
              </a:rPr>
              <a:t>pulposus d’un disque intact</a:t>
            </a:r>
            <a:endParaRPr lang="fr-CA" sz="1050" dirty="0">
              <a:latin typeface="Verdana" pitchFamily="34" charset="0"/>
            </a:endParaRPr>
          </a:p>
        </p:txBody>
      </p:sp>
      <p:sp>
        <p:nvSpPr>
          <p:cNvPr id="34" name="Text Box 26"/>
          <p:cNvSpPr txBox="1">
            <a:spLocks noChangeArrowheads="1"/>
          </p:cNvSpPr>
          <p:nvPr/>
        </p:nvSpPr>
        <p:spPr bwMode="auto">
          <a:xfrm>
            <a:off x="7447291" y="6097422"/>
            <a:ext cx="1634106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50" dirty="0">
                <a:latin typeface="Verdana" pitchFamily="34" charset="0"/>
              </a:rPr>
              <a:t>Nucléus </a:t>
            </a:r>
            <a:r>
              <a:rPr lang="fr-CA" sz="1050" dirty="0" smtClean="0">
                <a:latin typeface="Verdana" pitchFamily="34" charset="0"/>
              </a:rPr>
              <a:t>pulposus d’un disque hernié</a:t>
            </a:r>
            <a:endParaRPr lang="fr-CA" sz="1050" dirty="0">
              <a:latin typeface="Verdana" pitchFamily="34" charset="0"/>
            </a:endParaRPr>
          </a:p>
        </p:txBody>
      </p:sp>
      <p:sp>
        <p:nvSpPr>
          <p:cNvPr id="35" name="Text Box 9"/>
          <p:cNvSpPr txBox="1">
            <a:spLocks noChangeArrowheads="1"/>
          </p:cNvSpPr>
          <p:nvPr/>
        </p:nvSpPr>
        <p:spPr bwMode="auto">
          <a:xfrm>
            <a:off x="2212331" y="6463410"/>
            <a:ext cx="4017353" cy="33855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dirty="0" smtClean="0">
                <a:solidFill>
                  <a:srgbClr val="FF0000"/>
                </a:solidFill>
                <a:latin typeface="Calibri" pitchFamily="34" charset="0"/>
              </a:rPr>
              <a:t>Nous rapetissons durant la journée, pourquoi?</a:t>
            </a:r>
            <a:endParaRPr lang="fr-FR" dirty="0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36" name="Connecteur droit 35"/>
          <p:cNvCxnSpPr/>
          <p:nvPr/>
        </p:nvCxnSpPr>
        <p:spPr>
          <a:xfrm flipH="1">
            <a:off x="6458886" y="4543776"/>
            <a:ext cx="885942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38"/>
          <p:cNvCxnSpPr/>
          <p:nvPr/>
        </p:nvCxnSpPr>
        <p:spPr>
          <a:xfrm flipH="1">
            <a:off x="6468168" y="4529205"/>
            <a:ext cx="885942" cy="1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41"/>
          <p:cNvCxnSpPr/>
          <p:nvPr/>
        </p:nvCxnSpPr>
        <p:spPr>
          <a:xfrm flipH="1" flipV="1">
            <a:off x="6146358" y="5676550"/>
            <a:ext cx="1291651" cy="51751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/>
          <p:cNvCxnSpPr/>
          <p:nvPr/>
        </p:nvCxnSpPr>
        <p:spPr>
          <a:xfrm flipH="1" flipV="1">
            <a:off x="6147689" y="5685832"/>
            <a:ext cx="1291651" cy="517516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10" name="Picture 14" descr="C:\OLD_PC\backup\DriveD\michel\Marieb\HAP8e_IRDVD\Chapter_07\B_JPEG_Images_and_Tables\a_labeled\figure_07_18_labele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841" t="7675" r="14173" b="10211"/>
          <a:stretch/>
        </p:blipFill>
        <p:spPr bwMode="auto">
          <a:xfrm>
            <a:off x="2232000" y="1293231"/>
            <a:ext cx="5246365" cy="507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9698" name="Rectangle 3"/>
          <p:cNvSpPr>
            <a:spLocks noGrp="1" noChangeArrowheads="1"/>
          </p:cNvSpPr>
          <p:nvPr>
            <p:ph type="title"/>
          </p:nvPr>
        </p:nvSpPr>
        <p:spPr>
          <a:xfrm>
            <a:off x="230188" y="217488"/>
            <a:ext cx="8588375" cy="392112"/>
          </a:xfrm>
          <a:noFill/>
        </p:spPr>
        <p:txBody>
          <a:bodyPr lIns="54000" tIns="10800" rIns="54000" bIns="10800"/>
          <a:lstStyle/>
          <a:p>
            <a:pPr marL="357188" indent="-357188" algn="l" eaLnBrk="1" hangingPunct="1"/>
            <a:r>
              <a:rPr lang="fr-CA" sz="2400" b="1" smtClean="0">
                <a:solidFill>
                  <a:srgbClr val="0000FF"/>
                </a:solidFill>
              </a:rPr>
              <a:t>B) STRUCTURE GÉNÉRALE DES VERTÈBRES</a:t>
            </a:r>
            <a:endParaRPr lang="fr-CA" sz="2400" b="1" u="sng" smtClean="0">
              <a:solidFill>
                <a:srgbClr val="0000FF"/>
              </a:solidFill>
            </a:endParaRPr>
          </a:p>
        </p:txBody>
      </p:sp>
      <p:sp>
        <p:nvSpPr>
          <p:cNvPr id="29699" name="Text Box 24"/>
          <p:cNvSpPr txBox="1">
            <a:spLocks noChangeArrowheads="1"/>
          </p:cNvSpPr>
          <p:nvPr/>
        </p:nvSpPr>
        <p:spPr bwMode="auto">
          <a:xfrm>
            <a:off x="7581900" y="6550541"/>
            <a:ext cx="15621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b="1" dirty="0">
                <a:solidFill>
                  <a:srgbClr val="0000FF"/>
                </a:solidFill>
              </a:rPr>
              <a:t>Figure </a:t>
            </a:r>
            <a:r>
              <a:rPr lang="fr-CA" b="1" dirty="0" smtClean="0">
                <a:solidFill>
                  <a:srgbClr val="0000FF"/>
                </a:solidFill>
              </a:rPr>
              <a:t>7.19</a:t>
            </a:r>
            <a:endParaRPr lang="fr-CA" sz="1400" b="1" dirty="0">
              <a:solidFill>
                <a:srgbClr val="0000FF"/>
              </a:solidFill>
            </a:endParaRPr>
          </a:p>
        </p:txBody>
      </p:sp>
      <p:sp>
        <p:nvSpPr>
          <p:cNvPr id="29701" name="Text Box 27"/>
          <p:cNvSpPr txBox="1">
            <a:spLocks noChangeArrowheads="1"/>
          </p:cNvSpPr>
          <p:nvPr/>
        </p:nvSpPr>
        <p:spPr bwMode="auto">
          <a:xfrm>
            <a:off x="5369446" y="1420713"/>
            <a:ext cx="1468676" cy="7973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18000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2000" b="1" dirty="0">
                <a:latin typeface="Verdana" pitchFamily="34" charset="0"/>
              </a:rPr>
              <a:t>Processus </a:t>
            </a:r>
            <a:r>
              <a:rPr lang="fr-CA" sz="2000" b="1" dirty="0" smtClean="0">
                <a:latin typeface="Verdana" pitchFamily="34" charset="0"/>
              </a:rPr>
              <a:t>épineux</a:t>
            </a:r>
          </a:p>
        </p:txBody>
      </p:sp>
      <p:sp>
        <p:nvSpPr>
          <p:cNvPr id="29703" name="Text Box 29"/>
          <p:cNvSpPr txBox="1">
            <a:spLocks noChangeArrowheads="1"/>
          </p:cNvSpPr>
          <p:nvPr/>
        </p:nvSpPr>
        <p:spPr bwMode="auto">
          <a:xfrm>
            <a:off x="6590212" y="5015892"/>
            <a:ext cx="1496253" cy="7246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10800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2000" b="1" dirty="0" smtClean="0">
                <a:latin typeface="Verdana" pitchFamily="34" charset="0"/>
              </a:rPr>
              <a:t>Foramen </a:t>
            </a:r>
            <a:r>
              <a:rPr lang="fr-CA" sz="2000" b="1" dirty="0">
                <a:latin typeface="Verdana" pitchFamily="34" charset="0"/>
              </a:rPr>
              <a:t>vertébral</a:t>
            </a:r>
          </a:p>
        </p:txBody>
      </p:sp>
      <p:sp>
        <p:nvSpPr>
          <p:cNvPr id="29704" name="Text Box 30"/>
          <p:cNvSpPr txBox="1">
            <a:spLocks noChangeArrowheads="1"/>
          </p:cNvSpPr>
          <p:nvPr/>
        </p:nvSpPr>
        <p:spPr bwMode="auto">
          <a:xfrm>
            <a:off x="6590212" y="5788791"/>
            <a:ext cx="1480351" cy="6155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2000" b="1" dirty="0">
                <a:latin typeface="Verdana" pitchFamily="34" charset="0"/>
              </a:rPr>
              <a:t>Corps vertébral</a:t>
            </a:r>
          </a:p>
        </p:txBody>
      </p:sp>
      <p:sp>
        <p:nvSpPr>
          <p:cNvPr id="29705" name="Text Box 31"/>
          <p:cNvSpPr txBox="1">
            <a:spLocks noChangeArrowheads="1"/>
          </p:cNvSpPr>
          <p:nvPr/>
        </p:nvSpPr>
        <p:spPr bwMode="auto">
          <a:xfrm>
            <a:off x="952363" y="5647985"/>
            <a:ext cx="12551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2000" b="1" dirty="0">
                <a:latin typeface="Verdana" pitchFamily="34" charset="0"/>
              </a:rPr>
              <a:t>Pédicule</a:t>
            </a:r>
          </a:p>
        </p:txBody>
      </p:sp>
      <p:sp>
        <p:nvSpPr>
          <p:cNvPr id="29706" name="Text Box 32"/>
          <p:cNvSpPr txBox="1">
            <a:spLocks noChangeArrowheads="1"/>
          </p:cNvSpPr>
          <p:nvPr/>
        </p:nvSpPr>
        <p:spPr bwMode="auto">
          <a:xfrm>
            <a:off x="740465" y="3199374"/>
            <a:ext cx="1539241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2000" b="1" dirty="0">
                <a:latin typeface="Verdana" pitchFamily="34" charset="0"/>
              </a:rPr>
              <a:t>Processus articulaire supérieur</a:t>
            </a:r>
          </a:p>
        </p:txBody>
      </p:sp>
      <p:sp>
        <p:nvSpPr>
          <p:cNvPr id="29707" name="Text Box 33"/>
          <p:cNvSpPr txBox="1">
            <a:spLocks noChangeArrowheads="1"/>
          </p:cNvSpPr>
          <p:nvPr/>
        </p:nvSpPr>
        <p:spPr bwMode="auto">
          <a:xfrm>
            <a:off x="1078535" y="1623275"/>
            <a:ext cx="1563949" cy="6155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2000" b="1" dirty="0">
                <a:latin typeface="Verdana" pitchFamily="34" charset="0"/>
              </a:rPr>
              <a:t>Processus transverse</a:t>
            </a:r>
          </a:p>
        </p:txBody>
      </p:sp>
      <p:sp>
        <p:nvSpPr>
          <p:cNvPr id="29708" name="Text Box 34"/>
          <p:cNvSpPr txBox="1">
            <a:spLocks noChangeArrowheads="1"/>
          </p:cNvSpPr>
          <p:nvPr/>
        </p:nvSpPr>
        <p:spPr bwMode="auto">
          <a:xfrm>
            <a:off x="2286230" y="1167935"/>
            <a:ext cx="1196439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28800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2000" b="1" dirty="0" smtClean="0">
                <a:latin typeface="Verdana" pitchFamily="34" charset="0"/>
              </a:rPr>
              <a:t> Lame    </a:t>
            </a:r>
            <a:endParaRPr lang="fr-CA" sz="2000" b="1" dirty="0">
              <a:latin typeface="Verdana" pitchFamily="34" charset="0"/>
            </a:endParaRPr>
          </a:p>
        </p:txBody>
      </p:sp>
      <p:sp>
        <p:nvSpPr>
          <p:cNvPr id="29709" name="Text Box 14"/>
          <p:cNvSpPr txBox="1">
            <a:spLocks noChangeArrowheads="1"/>
          </p:cNvSpPr>
          <p:nvPr/>
        </p:nvSpPr>
        <p:spPr bwMode="auto">
          <a:xfrm>
            <a:off x="104775" y="6365875"/>
            <a:ext cx="17795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sz="1800">
                <a:latin typeface="Alba Super" pitchFamily="2" charset="0"/>
              </a:rPr>
              <a:t>( Animation )</a:t>
            </a:r>
          </a:p>
        </p:txBody>
      </p:sp>
      <p:sp>
        <p:nvSpPr>
          <p:cNvPr id="15" name="Text Box 31"/>
          <p:cNvSpPr txBox="1">
            <a:spLocks noChangeArrowheads="1"/>
          </p:cNvSpPr>
          <p:nvPr/>
        </p:nvSpPr>
        <p:spPr bwMode="auto">
          <a:xfrm>
            <a:off x="1127764" y="4638869"/>
            <a:ext cx="110423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2000" b="1" dirty="0" smtClean="0">
                <a:latin typeface="Verdana" pitchFamily="34" charset="0"/>
              </a:rPr>
              <a:t>Facette</a:t>
            </a:r>
          </a:p>
          <a:p>
            <a:r>
              <a:rPr lang="fr-CA" sz="2000" b="1" dirty="0" smtClean="0">
                <a:latin typeface="Verdana" pitchFamily="34" charset="0"/>
              </a:rPr>
              <a:t>(fosse)</a:t>
            </a:r>
            <a:endParaRPr lang="fr-CA" sz="2000" b="1" dirty="0">
              <a:latin typeface="Verdana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8953" y="1232452"/>
            <a:ext cx="450655" cy="645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7" name="Text Box 31"/>
          <p:cNvSpPr txBox="1">
            <a:spLocks noChangeArrowheads="1"/>
          </p:cNvSpPr>
          <p:nvPr/>
        </p:nvSpPr>
        <p:spPr bwMode="auto">
          <a:xfrm>
            <a:off x="3497376" y="750310"/>
            <a:ext cx="26943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2400" i="1" dirty="0" smtClean="0">
                <a:latin typeface="Verdana" pitchFamily="34" charset="0"/>
              </a:rPr>
              <a:t>Face postérieure</a:t>
            </a:r>
            <a:endParaRPr lang="fr-CA" sz="2400" i="1" dirty="0">
              <a:latin typeface="Verdana" pitchFamily="34" charset="0"/>
            </a:endParaRPr>
          </a:p>
        </p:txBody>
      </p:sp>
      <p:sp>
        <p:nvSpPr>
          <p:cNvPr id="18" name="Text Box 31"/>
          <p:cNvSpPr txBox="1">
            <a:spLocks noChangeArrowheads="1"/>
          </p:cNvSpPr>
          <p:nvPr/>
        </p:nvSpPr>
        <p:spPr bwMode="auto">
          <a:xfrm>
            <a:off x="3546279" y="6365875"/>
            <a:ext cx="26943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2400" i="1" dirty="0" smtClean="0">
                <a:latin typeface="Verdana" pitchFamily="34" charset="0"/>
              </a:rPr>
              <a:t>Face antérieure</a:t>
            </a:r>
            <a:endParaRPr lang="fr-CA" sz="2400" i="1" dirty="0">
              <a:latin typeface="Verdana" pitchFamily="34" charset="0"/>
            </a:endParaRPr>
          </a:p>
        </p:txBody>
      </p:sp>
      <p:sp>
        <p:nvSpPr>
          <p:cNvPr id="29702" name="Text Box 28"/>
          <p:cNvSpPr txBox="1">
            <a:spLocks noChangeArrowheads="1"/>
          </p:cNvSpPr>
          <p:nvPr/>
        </p:nvSpPr>
        <p:spPr bwMode="auto">
          <a:xfrm>
            <a:off x="7294176" y="1217596"/>
            <a:ext cx="152097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2000" b="1" dirty="0">
                <a:latin typeface="Verdana" pitchFamily="34" charset="0"/>
              </a:rPr>
              <a:t>Arc vertébral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30188" y="203200"/>
            <a:ext cx="8588375" cy="392113"/>
          </a:xfrm>
          <a:noFill/>
        </p:spPr>
        <p:txBody>
          <a:bodyPr lIns="54000" tIns="10800" rIns="54000" bIns="10800"/>
          <a:lstStyle/>
          <a:p>
            <a:pPr marL="357188" indent="-357188" algn="l" eaLnBrk="1" hangingPunct="1"/>
            <a:r>
              <a:rPr lang="fr-CA" sz="2400" b="1" smtClean="0">
                <a:solidFill>
                  <a:srgbClr val="0000FF"/>
                </a:solidFill>
              </a:rPr>
              <a:t>C) CARACTÉRISTIQUES RÉGIONALES DES VERTÈBRES</a:t>
            </a:r>
            <a:endParaRPr lang="fr-CA" sz="2400" b="1" u="sng" smtClean="0">
              <a:solidFill>
                <a:srgbClr val="0000FF"/>
              </a:solidFill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0" y="6466605"/>
            <a:ext cx="1562100" cy="32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7.21</a:t>
            </a:r>
            <a:endParaRPr lang="fr-CA" sz="2000" b="1" dirty="0">
              <a:solidFill>
                <a:srgbClr val="0000FF"/>
              </a:solidFill>
            </a:endParaRPr>
          </a:p>
        </p:txBody>
      </p:sp>
      <p:pic>
        <p:nvPicPr>
          <p:cNvPr id="30724" name="Picture 13" descr="Marieb_7_Page_0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473" t="16277" r="12930" b="9766"/>
          <a:stretch>
            <a:fillRect/>
          </a:stretch>
        </p:blipFill>
        <p:spPr bwMode="auto">
          <a:xfrm>
            <a:off x="1470025" y="712788"/>
            <a:ext cx="7167563" cy="614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8" name="Text Box 37"/>
          <p:cNvSpPr txBox="1">
            <a:spLocks noChangeArrowheads="1"/>
          </p:cNvSpPr>
          <p:nvPr/>
        </p:nvSpPr>
        <p:spPr bwMode="auto">
          <a:xfrm>
            <a:off x="207825" y="274638"/>
            <a:ext cx="1562100" cy="32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7.20</a:t>
            </a:r>
            <a:endParaRPr lang="fr-CA" sz="2000" b="1" dirty="0">
              <a:solidFill>
                <a:srgbClr val="0000FF"/>
              </a:solidFill>
            </a:endParaRPr>
          </a:p>
        </p:txBody>
      </p:sp>
      <p:pic>
        <p:nvPicPr>
          <p:cNvPr id="4098" name="Picture 2" descr="H:\Figures\Avec légendes\Figures chapitre07\marieb-ch07_fig_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56" b="5942"/>
          <a:stretch/>
        </p:blipFill>
        <p:spPr bwMode="auto">
          <a:xfrm>
            <a:off x="166260" y="872513"/>
            <a:ext cx="8729624" cy="529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07_18BAa-bAtlas_AU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335" r="17780" b="7291"/>
          <a:stretch>
            <a:fillRect/>
          </a:stretch>
        </p:blipFill>
        <p:spPr bwMode="auto">
          <a:xfrm>
            <a:off x="334963" y="566738"/>
            <a:ext cx="3151187" cy="491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7" descr="07_18BAc-eAxis_AU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49" r="10414" b="11217"/>
          <a:stretch>
            <a:fillRect/>
          </a:stretch>
        </p:blipFill>
        <p:spPr bwMode="auto">
          <a:xfrm>
            <a:off x="3648075" y="639763"/>
            <a:ext cx="521017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Text Box 8"/>
          <p:cNvSpPr txBox="1">
            <a:spLocks noChangeArrowheads="1"/>
          </p:cNvSpPr>
          <p:nvPr/>
        </p:nvSpPr>
        <p:spPr bwMode="auto">
          <a:xfrm>
            <a:off x="3673475" y="2563813"/>
            <a:ext cx="24653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200" b="1">
                <a:solidFill>
                  <a:schemeClr val="bg1"/>
                </a:solidFill>
              </a:rPr>
              <a:t>Vue supérieure de l’axis (C</a:t>
            </a:r>
            <a:r>
              <a:rPr lang="fr-CA" sz="1200" b="1" baseline="-10000">
                <a:solidFill>
                  <a:schemeClr val="bg1"/>
                </a:solidFill>
              </a:rPr>
              <a:t>2</a:t>
            </a:r>
            <a:r>
              <a:rPr lang="fr-CA" sz="1200" b="1">
                <a:solidFill>
                  <a:schemeClr val="bg1"/>
                </a:solidFill>
              </a:rPr>
              <a:t>)</a:t>
            </a:r>
            <a:endParaRPr lang="fr-CA" sz="1200" b="1" baseline="-10000">
              <a:solidFill>
                <a:schemeClr val="bg1"/>
              </a:solidFill>
            </a:endParaRPr>
          </a:p>
        </p:txBody>
      </p:sp>
      <p:sp>
        <p:nvSpPr>
          <p:cNvPr id="32773" name="Text Box 9"/>
          <p:cNvSpPr txBox="1">
            <a:spLocks noChangeArrowheads="1"/>
          </p:cNvSpPr>
          <p:nvPr/>
        </p:nvSpPr>
        <p:spPr bwMode="auto">
          <a:xfrm>
            <a:off x="6496050" y="2514600"/>
            <a:ext cx="24653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200" b="1">
                <a:solidFill>
                  <a:schemeClr val="bg1"/>
                </a:solidFill>
              </a:rPr>
              <a:t>Vue inférieure de l’axis (C</a:t>
            </a:r>
            <a:r>
              <a:rPr lang="fr-CA" sz="1200" b="1" baseline="-10000">
                <a:solidFill>
                  <a:schemeClr val="bg1"/>
                </a:solidFill>
              </a:rPr>
              <a:t>2</a:t>
            </a:r>
            <a:r>
              <a:rPr lang="fr-CA" sz="1200" b="1">
                <a:solidFill>
                  <a:schemeClr val="bg1"/>
                </a:solidFill>
              </a:rPr>
              <a:t>)</a:t>
            </a:r>
            <a:endParaRPr lang="fr-CA" sz="1200" b="1" baseline="-10000">
              <a:solidFill>
                <a:schemeClr val="bg1"/>
              </a:solidFill>
            </a:endParaRPr>
          </a:p>
        </p:txBody>
      </p:sp>
      <p:sp>
        <p:nvSpPr>
          <p:cNvPr id="32774" name="Text Box 10"/>
          <p:cNvSpPr txBox="1">
            <a:spLocks noChangeArrowheads="1"/>
          </p:cNvSpPr>
          <p:nvPr/>
        </p:nvSpPr>
        <p:spPr bwMode="auto">
          <a:xfrm>
            <a:off x="776288" y="4729163"/>
            <a:ext cx="24653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200" b="1">
                <a:solidFill>
                  <a:schemeClr val="bg1"/>
                </a:solidFill>
              </a:rPr>
              <a:t>Vue inférieure de l’atlas (C</a:t>
            </a:r>
            <a:r>
              <a:rPr lang="fr-CA" sz="1200" b="1" baseline="-10000">
                <a:solidFill>
                  <a:schemeClr val="bg1"/>
                </a:solidFill>
              </a:rPr>
              <a:t>1</a:t>
            </a:r>
            <a:r>
              <a:rPr lang="fr-CA" sz="1200" b="1">
                <a:solidFill>
                  <a:schemeClr val="bg1"/>
                </a:solidFill>
              </a:rPr>
              <a:t>)</a:t>
            </a:r>
            <a:endParaRPr lang="fr-CA" sz="1200" b="1" baseline="-10000">
              <a:solidFill>
                <a:schemeClr val="bg1"/>
              </a:solidFill>
            </a:endParaRPr>
          </a:p>
        </p:txBody>
      </p:sp>
      <p:sp>
        <p:nvSpPr>
          <p:cNvPr id="32775" name="Text Box 11"/>
          <p:cNvSpPr txBox="1">
            <a:spLocks noChangeArrowheads="1"/>
          </p:cNvSpPr>
          <p:nvPr/>
        </p:nvSpPr>
        <p:spPr bwMode="auto">
          <a:xfrm>
            <a:off x="911225" y="2374900"/>
            <a:ext cx="24653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200" b="1">
                <a:solidFill>
                  <a:schemeClr val="bg1"/>
                </a:solidFill>
              </a:rPr>
              <a:t>Vue supérieure de l’atlas (C</a:t>
            </a:r>
            <a:r>
              <a:rPr lang="fr-CA" sz="1200" b="1" baseline="-10000">
                <a:solidFill>
                  <a:schemeClr val="bg1"/>
                </a:solidFill>
              </a:rPr>
              <a:t>1</a:t>
            </a:r>
            <a:r>
              <a:rPr lang="fr-CA" sz="1200" b="1">
                <a:solidFill>
                  <a:schemeClr val="bg1"/>
                </a:solidFill>
              </a:rPr>
              <a:t>)</a:t>
            </a:r>
            <a:endParaRPr lang="fr-CA" sz="1200" b="1" baseline="-10000">
              <a:solidFill>
                <a:schemeClr val="bg1"/>
              </a:solidFill>
            </a:endParaRPr>
          </a:p>
        </p:txBody>
      </p:sp>
      <p:sp>
        <p:nvSpPr>
          <p:cNvPr id="32776" name="Text Box 12"/>
          <p:cNvSpPr txBox="1">
            <a:spLocks noChangeArrowheads="1"/>
          </p:cNvSpPr>
          <p:nvPr/>
        </p:nvSpPr>
        <p:spPr bwMode="auto">
          <a:xfrm>
            <a:off x="5097463" y="4560888"/>
            <a:ext cx="2465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200" b="1">
                <a:solidFill>
                  <a:schemeClr val="bg1"/>
                </a:solidFill>
              </a:rPr>
              <a:t>Articulation de l’atlas et de l’axis; vue supérieure</a:t>
            </a:r>
            <a:endParaRPr lang="fr-CA" sz="1200" b="1" baseline="-10000">
              <a:solidFill>
                <a:schemeClr val="bg1"/>
              </a:solidFill>
            </a:endParaRPr>
          </a:p>
        </p:txBody>
      </p:sp>
      <p:sp>
        <p:nvSpPr>
          <p:cNvPr id="32777" name="Text Box 13"/>
          <p:cNvSpPr txBox="1">
            <a:spLocks noChangeArrowheads="1"/>
          </p:cNvSpPr>
          <p:nvPr/>
        </p:nvSpPr>
        <p:spPr bwMode="auto">
          <a:xfrm>
            <a:off x="1277938" y="957263"/>
            <a:ext cx="16192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 i="1">
                <a:solidFill>
                  <a:schemeClr val="bg1"/>
                </a:solidFill>
              </a:rPr>
              <a:t>Face postérieure</a:t>
            </a:r>
          </a:p>
        </p:txBody>
      </p:sp>
      <p:sp>
        <p:nvSpPr>
          <p:cNvPr id="32778" name="Text Box 14"/>
          <p:cNvSpPr txBox="1">
            <a:spLocks noChangeArrowheads="1"/>
          </p:cNvSpPr>
          <p:nvPr/>
        </p:nvSpPr>
        <p:spPr bwMode="auto">
          <a:xfrm>
            <a:off x="3971925" y="863600"/>
            <a:ext cx="16192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 i="1">
                <a:solidFill>
                  <a:schemeClr val="bg1"/>
                </a:solidFill>
              </a:rPr>
              <a:t>Face postérieure</a:t>
            </a:r>
          </a:p>
        </p:txBody>
      </p:sp>
      <p:sp>
        <p:nvSpPr>
          <p:cNvPr id="32779" name="Text Box 15"/>
          <p:cNvSpPr txBox="1">
            <a:spLocks noChangeArrowheads="1"/>
          </p:cNvSpPr>
          <p:nvPr/>
        </p:nvSpPr>
        <p:spPr bwMode="auto">
          <a:xfrm>
            <a:off x="6948488" y="863600"/>
            <a:ext cx="16192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 i="1">
                <a:solidFill>
                  <a:schemeClr val="bg1"/>
                </a:solidFill>
              </a:rPr>
              <a:t>Face postérieure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10" name="Rectangle 22"/>
          <p:cNvSpPr>
            <a:spLocks noGrp="1" noChangeArrowheads="1"/>
          </p:cNvSpPr>
          <p:nvPr>
            <p:ph type="title"/>
          </p:nvPr>
        </p:nvSpPr>
        <p:spPr>
          <a:xfrm>
            <a:off x="230188" y="203200"/>
            <a:ext cx="8588375" cy="392113"/>
          </a:xfrm>
          <a:noFill/>
        </p:spPr>
        <p:txBody>
          <a:bodyPr lIns="54000" tIns="10800" rIns="54000" bIns="10800"/>
          <a:lstStyle/>
          <a:p>
            <a:pPr marL="182563" indent="-182563" algn="l" eaLnBrk="1" hangingPunct="1">
              <a:buFontTx/>
              <a:buChar char="•"/>
            </a:pPr>
            <a:r>
              <a:rPr lang="fr-CA" sz="2400" b="1" smtClean="0">
                <a:solidFill>
                  <a:srgbClr val="0000FF"/>
                </a:solidFill>
              </a:rPr>
              <a:t>Sacrum (S</a:t>
            </a:r>
            <a:r>
              <a:rPr lang="fr-CA" sz="2400" b="1" baseline="-10000" smtClean="0">
                <a:solidFill>
                  <a:srgbClr val="0000FF"/>
                </a:solidFill>
              </a:rPr>
              <a:t>1</a:t>
            </a:r>
            <a:r>
              <a:rPr lang="fr-CA" sz="2400" b="1" smtClean="0">
                <a:solidFill>
                  <a:srgbClr val="0000FF"/>
                </a:solidFill>
              </a:rPr>
              <a:t> à S</a:t>
            </a:r>
            <a:r>
              <a:rPr lang="fr-CA" sz="2400" b="1" baseline="-10000" smtClean="0">
                <a:solidFill>
                  <a:srgbClr val="0000FF"/>
                </a:solidFill>
              </a:rPr>
              <a:t>5</a:t>
            </a:r>
            <a:r>
              <a:rPr lang="fr-CA" sz="2400" b="1" smtClean="0">
                <a:solidFill>
                  <a:srgbClr val="0000FF"/>
                </a:solidFill>
              </a:rPr>
              <a:t>) et coccyx (Co</a:t>
            </a:r>
            <a:r>
              <a:rPr lang="fr-CA" sz="2400" b="1" baseline="-10000" smtClean="0">
                <a:solidFill>
                  <a:srgbClr val="0000FF"/>
                </a:solidFill>
              </a:rPr>
              <a:t>1</a:t>
            </a:r>
            <a:r>
              <a:rPr lang="fr-CA" sz="2400" b="1" smtClean="0">
                <a:solidFill>
                  <a:srgbClr val="0000FF"/>
                </a:solidFill>
              </a:rPr>
              <a:t> à Co</a:t>
            </a:r>
            <a:r>
              <a:rPr lang="fr-CA" sz="2400" b="1" baseline="-10000" smtClean="0">
                <a:solidFill>
                  <a:srgbClr val="0000FF"/>
                </a:solidFill>
              </a:rPr>
              <a:t>4</a:t>
            </a:r>
            <a:r>
              <a:rPr lang="fr-CA" sz="2400" b="1" smtClean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33811" name="Text Box 23"/>
          <p:cNvSpPr txBox="1">
            <a:spLocks noChangeArrowheads="1"/>
          </p:cNvSpPr>
          <p:nvPr/>
        </p:nvSpPr>
        <p:spPr bwMode="auto">
          <a:xfrm>
            <a:off x="431945" y="5590886"/>
            <a:ext cx="1562100" cy="32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2000" b="1" dirty="0">
                <a:solidFill>
                  <a:srgbClr val="0000FF"/>
                </a:solidFill>
              </a:rPr>
              <a:t>Figure </a:t>
            </a:r>
            <a:r>
              <a:rPr lang="fr-CA" sz="2000" b="1" dirty="0" smtClean="0">
                <a:solidFill>
                  <a:srgbClr val="0000FF"/>
                </a:solidFill>
              </a:rPr>
              <a:t>7.22</a:t>
            </a:r>
            <a:endParaRPr lang="fr-CA" sz="2000" b="1" dirty="0">
              <a:solidFill>
                <a:srgbClr val="0000FF"/>
              </a:solidFill>
            </a:endParaRPr>
          </a:p>
        </p:txBody>
      </p:sp>
      <p:pic>
        <p:nvPicPr>
          <p:cNvPr id="5122" name="Picture 2" descr="H:\Figures\Avec légendes\Figures chapitre07\marieb-ch07_fig_2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48" b="13541"/>
          <a:stretch/>
        </p:blipFill>
        <p:spPr bwMode="auto">
          <a:xfrm>
            <a:off x="182563" y="828000"/>
            <a:ext cx="8721654" cy="439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026400" y="2003871"/>
            <a:ext cx="837089" cy="4231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>
                <a:solidFill>
                  <a:srgbClr val="FF0000"/>
                </a:solidFill>
              </a:rPr>
              <a:t>--------</a:t>
            </a:r>
          </a:p>
          <a:p>
            <a:pPr>
              <a:lnSpc>
                <a:spcPct val="50000"/>
              </a:lnSpc>
            </a:pPr>
            <a:r>
              <a:rPr lang="fr-CA" sz="1100" dirty="0" smtClean="0">
                <a:solidFill>
                  <a:srgbClr val="FF0000"/>
                </a:solidFill>
              </a:rPr>
              <a:t>auriculaire</a:t>
            </a:r>
            <a:endParaRPr lang="en-US" sz="11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5"/>
          <p:cNvSpPr>
            <a:spLocks noGrp="1" noChangeArrowheads="1"/>
          </p:cNvSpPr>
          <p:nvPr>
            <p:ph type="title"/>
          </p:nvPr>
        </p:nvSpPr>
        <p:spPr>
          <a:xfrm>
            <a:off x="253224" y="185738"/>
            <a:ext cx="5655212" cy="661987"/>
          </a:xfrm>
          <a:noFill/>
        </p:spPr>
        <p:txBody>
          <a:bodyPr lIns="54000" tIns="10800" rIns="54000" bIns="10800"/>
          <a:lstStyle/>
          <a:p>
            <a:pPr marL="1082675" indent="-1082675" algn="l" eaLnBrk="1" hangingPunct="1"/>
            <a:r>
              <a:rPr lang="fr-CA" sz="3000" b="1" dirty="0" smtClean="0">
                <a:solidFill>
                  <a:srgbClr val="0000FF"/>
                </a:solidFill>
              </a:rPr>
              <a:t>2.4.3  </a:t>
            </a:r>
            <a:r>
              <a:rPr lang="fr-FR" sz="3000" b="1" dirty="0" smtClean="0">
                <a:solidFill>
                  <a:srgbClr val="0000FF"/>
                </a:solidFill>
              </a:rPr>
              <a:t>LA CAGE THORACIQUE </a:t>
            </a:r>
            <a:endParaRPr lang="fr-CA" sz="3000" b="1" dirty="0" smtClean="0">
              <a:solidFill>
                <a:srgbClr val="0000FF"/>
              </a:solidFill>
            </a:endParaRPr>
          </a:p>
        </p:txBody>
      </p:sp>
      <p:pic>
        <p:nvPicPr>
          <p:cNvPr id="6146" name="Picture 2" descr="H:\Figures\Avec légendes\Figures chapitre07\marieb-ch07_fig_2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26" b="9711"/>
          <a:stretch/>
        </p:blipFill>
        <p:spPr bwMode="auto">
          <a:xfrm>
            <a:off x="304798" y="885393"/>
            <a:ext cx="8214821" cy="582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4820" name="Text Box 6"/>
          <p:cNvSpPr txBox="1">
            <a:spLocks noChangeArrowheads="1"/>
          </p:cNvSpPr>
          <p:nvPr/>
        </p:nvSpPr>
        <p:spPr bwMode="auto">
          <a:xfrm>
            <a:off x="7316814" y="2863130"/>
            <a:ext cx="15621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b="1" dirty="0">
                <a:solidFill>
                  <a:srgbClr val="0000FF"/>
                </a:solidFill>
              </a:rPr>
              <a:t>Figure </a:t>
            </a:r>
            <a:r>
              <a:rPr lang="fr-CA" b="1" dirty="0" smtClean="0">
                <a:solidFill>
                  <a:srgbClr val="0000FF"/>
                </a:solidFill>
              </a:rPr>
              <a:t>7.23</a:t>
            </a:r>
            <a:endParaRPr lang="fr-CA" sz="1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Figures\Avec légendes\Figures chapitre07\marieb-ch07_fig_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01" b="34386"/>
          <a:stretch/>
        </p:blipFill>
        <p:spPr bwMode="auto">
          <a:xfrm>
            <a:off x="3394365" y="268687"/>
            <a:ext cx="4584331" cy="6558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 txBox="1">
            <a:spLocks noChangeArrowheads="1"/>
          </p:cNvSpPr>
          <p:nvPr/>
        </p:nvSpPr>
        <p:spPr>
          <a:xfrm>
            <a:off x="765857" y="6408517"/>
            <a:ext cx="2115905" cy="330993"/>
          </a:xfrm>
          <a:prstGeom prst="rect">
            <a:avLst/>
          </a:prstGeom>
          <a:noFill/>
        </p:spPr>
        <p:txBody>
          <a:bodyPr lIns="54000" tIns="10800" rIns="54000" bIns="108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1082675" indent="-1082675" algn="l" eaLnBrk="1" hangingPunct="1"/>
            <a:r>
              <a:rPr lang="fr-FR" sz="2000" b="1" kern="0" dirty="0" smtClean="0">
                <a:solidFill>
                  <a:srgbClr val="0000FF"/>
                </a:solidFill>
              </a:rPr>
              <a:t>Fig. 7.24  Côtes</a:t>
            </a:r>
            <a:endParaRPr lang="fr-CA" sz="2000" b="1" kern="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970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07_23BAe-fRibVertebra_A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14" t="3043" r="8835" b="11563"/>
          <a:stretch>
            <a:fillRect/>
          </a:stretch>
        </p:blipFill>
        <p:spPr bwMode="auto">
          <a:xfrm>
            <a:off x="76200" y="439738"/>
            <a:ext cx="8956675" cy="638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6"/>
          <p:cNvSpPr txBox="1">
            <a:spLocks noChangeArrowheads="1"/>
          </p:cNvSpPr>
          <p:nvPr/>
        </p:nvSpPr>
        <p:spPr bwMode="auto">
          <a:xfrm>
            <a:off x="3313113" y="2436813"/>
            <a:ext cx="24653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400" b="1">
                <a:solidFill>
                  <a:schemeClr val="bg1"/>
                </a:solidFill>
              </a:rPr>
              <a:t>Côte gauche, vue médiale</a:t>
            </a:r>
            <a:endParaRPr lang="fr-CA" sz="1400" b="1" baseline="-10000">
              <a:solidFill>
                <a:schemeClr val="bg1"/>
              </a:solidFill>
            </a:endParaRPr>
          </a:p>
        </p:txBody>
      </p:sp>
      <p:sp>
        <p:nvSpPr>
          <p:cNvPr id="35844" name="Text Box 7"/>
          <p:cNvSpPr txBox="1">
            <a:spLocks noChangeArrowheads="1"/>
          </p:cNvSpPr>
          <p:nvPr/>
        </p:nvSpPr>
        <p:spPr bwMode="auto">
          <a:xfrm>
            <a:off x="3246438" y="6197600"/>
            <a:ext cx="24653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400" b="1">
                <a:solidFill>
                  <a:schemeClr val="bg1"/>
                </a:solidFill>
              </a:rPr>
              <a:t>Articulation typique d’une côte et d’une vertèbre</a:t>
            </a:r>
            <a:endParaRPr lang="fr-CA" sz="1400" b="1" baseline="-10000">
              <a:solidFill>
                <a:schemeClr val="bg1"/>
              </a:solidFill>
            </a:endParaRPr>
          </a:p>
        </p:txBody>
      </p:sp>
      <p:sp>
        <p:nvSpPr>
          <p:cNvPr id="35845" name="Text Box 8"/>
          <p:cNvSpPr txBox="1">
            <a:spLocks noChangeArrowheads="1"/>
          </p:cNvSpPr>
          <p:nvPr/>
        </p:nvSpPr>
        <p:spPr bwMode="auto">
          <a:xfrm>
            <a:off x="639763" y="6197600"/>
            <a:ext cx="16192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 i="1">
                <a:solidFill>
                  <a:schemeClr val="bg1"/>
                </a:solidFill>
              </a:rPr>
              <a:t>Vue supérieure</a:t>
            </a:r>
          </a:p>
        </p:txBody>
      </p:sp>
      <p:sp>
        <p:nvSpPr>
          <p:cNvPr id="35846" name="Text Box 9"/>
          <p:cNvSpPr txBox="1">
            <a:spLocks noChangeArrowheads="1"/>
          </p:cNvSpPr>
          <p:nvPr/>
        </p:nvSpPr>
        <p:spPr bwMode="auto">
          <a:xfrm>
            <a:off x="6589713" y="6276975"/>
            <a:ext cx="16192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1400" i="1">
                <a:solidFill>
                  <a:schemeClr val="bg1"/>
                </a:solidFill>
              </a:rPr>
              <a:t>Vue latérale</a:t>
            </a:r>
          </a:p>
        </p:txBody>
      </p:sp>
      <p:sp>
        <p:nvSpPr>
          <p:cNvPr id="35847" name="Text Box 10"/>
          <p:cNvSpPr txBox="1">
            <a:spLocks noChangeArrowheads="1"/>
          </p:cNvSpPr>
          <p:nvPr/>
        </p:nvSpPr>
        <p:spPr bwMode="auto">
          <a:xfrm>
            <a:off x="7445375" y="2312988"/>
            <a:ext cx="9112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Extrémité sternale</a:t>
            </a:r>
          </a:p>
        </p:txBody>
      </p:sp>
      <p:sp>
        <p:nvSpPr>
          <p:cNvPr id="35848" name="Text Box 11"/>
          <p:cNvSpPr txBox="1">
            <a:spLocks noChangeArrowheads="1"/>
          </p:cNvSpPr>
          <p:nvPr/>
        </p:nvSpPr>
        <p:spPr bwMode="auto">
          <a:xfrm>
            <a:off x="4886325" y="1365250"/>
            <a:ext cx="11588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Corps de la côte</a:t>
            </a:r>
          </a:p>
        </p:txBody>
      </p:sp>
      <p:sp>
        <p:nvSpPr>
          <p:cNvPr id="35849" name="Text Box 12"/>
          <p:cNvSpPr txBox="1">
            <a:spLocks noChangeArrowheads="1"/>
          </p:cNvSpPr>
          <p:nvPr/>
        </p:nvSpPr>
        <p:spPr bwMode="auto">
          <a:xfrm>
            <a:off x="3846513" y="1006475"/>
            <a:ext cx="11588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Tête de la côte</a:t>
            </a:r>
          </a:p>
        </p:txBody>
      </p:sp>
      <p:sp>
        <p:nvSpPr>
          <p:cNvPr id="35850" name="Text Box 13"/>
          <p:cNvSpPr txBox="1">
            <a:spLocks noChangeArrowheads="1"/>
          </p:cNvSpPr>
          <p:nvPr/>
        </p:nvSpPr>
        <p:spPr bwMode="auto">
          <a:xfrm>
            <a:off x="2668588" y="557213"/>
            <a:ext cx="9715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Col de la côte</a:t>
            </a:r>
          </a:p>
        </p:txBody>
      </p:sp>
      <p:sp>
        <p:nvSpPr>
          <p:cNvPr id="35851" name="Text Box 14"/>
          <p:cNvSpPr txBox="1">
            <a:spLocks noChangeArrowheads="1"/>
          </p:cNvSpPr>
          <p:nvPr/>
        </p:nvSpPr>
        <p:spPr bwMode="auto">
          <a:xfrm>
            <a:off x="1023938" y="1054100"/>
            <a:ext cx="11588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Angle de la côte</a:t>
            </a:r>
          </a:p>
        </p:txBody>
      </p:sp>
      <p:sp>
        <p:nvSpPr>
          <p:cNvPr id="35852" name="Text Box 16"/>
          <p:cNvSpPr txBox="1">
            <a:spLocks noChangeArrowheads="1"/>
          </p:cNvSpPr>
          <p:nvPr/>
        </p:nvSpPr>
        <p:spPr bwMode="auto">
          <a:xfrm>
            <a:off x="1146175" y="1657350"/>
            <a:ext cx="11588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Sillon de la côte</a:t>
            </a:r>
          </a:p>
        </p:txBody>
      </p:sp>
      <p:sp>
        <p:nvSpPr>
          <p:cNvPr id="35853" name="Text Box 17"/>
          <p:cNvSpPr txBox="1">
            <a:spLocks noChangeArrowheads="1"/>
          </p:cNvSpPr>
          <p:nvPr/>
        </p:nvSpPr>
        <p:spPr bwMode="auto">
          <a:xfrm>
            <a:off x="2538413" y="1809750"/>
            <a:ext cx="1546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Tubercule de la côte</a:t>
            </a:r>
          </a:p>
        </p:txBody>
      </p:sp>
      <p:sp>
        <p:nvSpPr>
          <p:cNvPr id="35854" name="Text Box 18"/>
          <p:cNvSpPr txBox="1">
            <a:spLocks noChangeArrowheads="1"/>
          </p:cNvSpPr>
          <p:nvPr/>
        </p:nvSpPr>
        <p:spPr bwMode="auto">
          <a:xfrm>
            <a:off x="2868613" y="3206750"/>
            <a:ext cx="7858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Angle de la côte</a:t>
            </a:r>
          </a:p>
        </p:txBody>
      </p:sp>
      <p:sp>
        <p:nvSpPr>
          <p:cNvPr id="35855" name="Text Box 19"/>
          <p:cNvSpPr txBox="1">
            <a:spLocks noChangeArrowheads="1"/>
          </p:cNvSpPr>
          <p:nvPr/>
        </p:nvSpPr>
        <p:spPr bwMode="auto">
          <a:xfrm>
            <a:off x="3719513" y="3300413"/>
            <a:ext cx="11588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Corps de la côte</a:t>
            </a:r>
          </a:p>
        </p:txBody>
      </p:sp>
      <p:sp>
        <p:nvSpPr>
          <p:cNvPr id="35856" name="Text Box 20"/>
          <p:cNvSpPr txBox="1">
            <a:spLocks noChangeArrowheads="1"/>
          </p:cNvSpPr>
          <p:nvPr/>
        </p:nvSpPr>
        <p:spPr bwMode="auto">
          <a:xfrm>
            <a:off x="3435350" y="4008438"/>
            <a:ext cx="15462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Tubercule de la côte</a:t>
            </a:r>
          </a:p>
        </p:txBody>
      </p:sp>
      <p:sp>
        <p:nvSpPr>
          <p:cNvPr id="35857" name="Text Box 21"/>
          <p:cNvSpPr txBox="1">
            <a:spLocks noChangeArrowheads="1"/>
          </p:cNvSpPr>
          <p:nvPr/>
        </p:nvSpPr>
        <p:spPr bwMode="auto">
          <a:xfrm>
            <a:off x="3068638" y="4351338"/>
            <a:ext cx="9715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Col de la côte</a:t>
            </a:r>
          </a:p>
        </p:txBody>
      </p:sp>
      <p:sp>
        <p:nvSpPr>
          <p:cNvPr id="35858" name="Text Box 22"/>
          <p:cNvSpPr txBox="1">
            <a:spLocks noChangeArrowheads="1"/>
          </p:cNvSpPr>
          <p:nvPr/>
        </p:nvSpPr>
        <p:spPr bwMode="auto">
          <a:xfrm>
            <a:off x="2713038" y="4786313"/>
            <a:ext cx="11588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Tête de la côte</a:t>
            </a:r>
          </a:p>
        </p:txBody>
      </p:sp>
      <p:sp>
        <p:nvSpPr>
          <p:cNvPr id="35859" name="Text Box 23"/>
          <p:cNvSpPr txBox="1">
            <a:spLocks noChangeArrowheads="1"/>
          </p:cNvSpPr>
          <p:nvPr/>
        </p:nvSpPr>
        <p:spPr bwMode="auto">
          <a:xfrm>
            <a:off x="527050" y="5695950"/>
            <a:ext cx="8493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Corps de la vertèbre thoracique</a:t>
            </a:r>
          </a:p>
        </p:txBody>
      </p:sp>
      <p:sp>
        <p:nvSpPr>
          <p:cNvPr id="35860" name="Text Box 24"/>
          <p:cNvSpPr txBox="1">
            <a:spLocks noChangeArrowheads="1"/>
          </p:cNvSpPr>
          <p:nvPr/>
        </p:nvSpPr>
        <p:spPr bwMode="auto">
          <a:xfrm>
            <a:off x="198438" y="4679950"/>
            <a:ext cx="11588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Processus transverse</a:t>
            </a:r>
          </a:p>
        </p:txBody>
      </p:sp>
      <p:sp>
        <p:nvSpPr>
          <p:cNvPr id="35861" name="Text Box 25"/>
          <p:cNvSpPr txBox="1">
            <a:spLocks noChangeArrowheads="1"/>
          </p:cNvSpPr>
          <p:nvPr/>
        </p:nvSpPr>
        <p:spPr bwMode="auto">
          <a:xfrm>
            <a:off x="207963" y="3409950"/>
            <a:ext cx="11588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Facette costale transversaire</a:t>
            </a:r>
          </a:p>
        </p:txBody>
      </p:sp>
      <p:sp>
        <p:nvSpPr>
          <p:cNvPr id="35862" name="Text Box 26"/>
          <p:cNvSpPr txBox="1">
            <a:spLocks noChangeArrowheads="1"/>
          </p:cNvSpPr>
          <p:nvPr/>
        </p:nvSpPr>
        <p:spPr bwMode="auto">
          <a:xfrm>
            <a:off x="1538288" y="3035300"/>
            <a:ext cx="8334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Processus épineux</a:t>
            </a:r>
          </a:p>
        </p:txBody>
      </p:sp>
      <p:sp>
        <p:nvSpPr>
          <p:cNvPr id="35863" name="Text Box 27"/>
          <p:cNvSpPr txBox="1">
            <a:spLocks noChangeArrowheads="1"/>
          </p:cNvSpPr>
          <p:nvPr/>
        </p:nvSpPr>
        <p:spPr bwMode="auto">
          <a:xfrm>
            <a:off x="5070475" y="3076575"/>
            <a:ext cx="167163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Corps de la vertèbre</a:t>
            </a:r>
          </a:p>
        </p:txBody>
      </p:sp>
      <p:sp>
        <p:nvSpPr>
          <p:cNvPr id="35864" name="Text Box 28"/>
          <p:cNvSpPr txBox="1">
            <a:spLocks noChangeArrowheads="1"/>
          </p:cNvSpPr>
          <p:nvPr/>
        </p:nvSpPr>
        <p:spPr bwMode="auto">
          <a:xfrm>
            <a:off x="7188200" y="2809875"/>
            <a:ext cx="12985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Facette costale supérieure (pour la tête de la côte)</a:t>
            </a:r>
          </a:p>
        </p:txBody>
      </p:sp>
      <p:sp>
        <p:nvSpPr>
          <p:cNvPr id="35865" name="Text Box 29"/>
          <p:cNvSpPr txBox="1">
            <a:spLocks noChangeArrowheads="1"/>
          </p:cNvSpPr>
          <p:nvPr/>
        </p:nvSpPr>
        <p:spPr bwMode="auto">
          <a:xfrm>
            <a:off x="7881938" y="3440113"/>
            <a:ext cx="11588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Facette costale transversaire (pour le tubercule)</a:t>
            </a:r>
          </a:p>
        </p:txBody>
      </p:sp>
      <p:sp>
        <p:nvSpPr>
          <p:cNvPr id="35866" name="Text Box 30"/>
          <p:cNvSpPr txBox="1">
            <a:spLocks noChangeArrowheads="1"/>
          </p:cNvSpPr>
          <p:nvPr/>
        </p:nvSpPr>
        <p:spPr bwMode="auto">
          <a:xfrm>
            <a:off x="7937500" y="4241800"/>
            <a:ext cx="787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Tubercule</a:t>
            </a:r>
          </a:p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  de la côte</a:t>
            </a:r>
          </a:p>
        </p:txBody>
      </p:sp>
      <p:sp>
        <p:nvSpPr>
          <p:cNvPr id="35867" name="Text Box 31"/>
          <p:cNvSpPr txBox="1">
            <a:spLocks noChangeArrowheads="1"/>
          </p:cNvSpPr>
          <p:nvPr/>
        </p:nvSpPr>
        <p:spPr bwMode="auto">
          <a:xfrm>
            <a:off x="6045200" y="5688013"/>
            <a:ext cx="11588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Corps de la côte</a:t>
            </a:r>
          </a:p>
        </p:txBody>
      </p:sp>
      <p:sp>
        <p:nvSpPr>
          <p:cNvPr id="35868" name="Text Box 32"/>
          <p:cNvSpPr txBox="1">
            <a:spLocks noChangeArrowheads="1"/>
          </p:cNvSpPr>
          <p:nvPr/>
        </p:nvSpPr>
        <p:spPr bwMode="auto">
          <a:xfrm>
            <a:off x="4741863" y="4802188"/>
            <a:ext cx="9715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Col de la côte</a:t>
            </a:r>
          </a:p>
        </p:txBody>
      </p:sp>
      <p:sp>
        <p:nvSpPr>
          <p:cNvPr id="35869" name="Text Box 33"/>
          <p:cNvSpPr txBox="1">
            <a:spLocks noChangeArrowheads="1"/>
          </p:cNvSpPr>
          <p:nvPr/>
        </p:nvSpPr>
        <p:spPr bwMode="auto">
          <a:xfrm>
            <a:off x="4649788" y="4413250"/>
            <a:ext cx="11588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sz="1000" b="1">
                <a:solidFill>
                  <a:schemeClr val="bg1"/>
                </a:solidFill>
                <a:latin typeface="Verdana" pitchFamily="34" charset="0"/>
              </a:rPr>
              <a:t>Tête de la côte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2288" y="460375"/>
            <a:ext cx="7977187" cy="3752850"/>
          </a:xfrm>
          <a:noFill/>
          <a:ln>
            <a:solidFill>
              <a:srgbClr val="FF0000"/>
            </a:solidFill>
            <a:miter lim="800000"/>
            <a:headEnd/>
            <a:tailEnd/>
          </a:ln>
        </p:spPr>
        <p:txBody>
          <a:bodyPr tIns="82800"/>
          <a:lstStyle/>
          <a:p>
            <a:pPr marL="266700" indent="-266700" eaLnBrk="1" hangingPunct="1"/>
            <a:r>
              <a:rPr lang="fr-CA" sz="2000" dirty="0" smtClean="0">
                <a:solidFill>
                  <a:srgbClr val="FF0000"/>
                </a:solidFill>
                <a:latin typeface="Calibri" pitchFamily="34" charset="0"/>
              </a:rPr>
              <a:t>Trouvez l’erreur. « Le squelette axial comprend 80 os »:</a:t>
            </a:r>
          </a:p>
          <a:p>
            <a:pPr marL="266700" indent="-266700" eaLnBrk="1" hangingPunct="1">
              <a:spcBef>
                <a:spcPct val="0"/>
              </a:spcBef>
              <a:buFontTx/>
              <a:buNone/>
            </a:pPr>
            <a:r>
              <a:rPr lang="fr-CA" sz="2000" dirty="0" smtClean="0">
                <a:solidFill>
                  <a:srgbClr val="FF0000"/>
                </a:solidFill>
                <a:latin typeface="Calibri" pitchFamily="34" charset="0"/>
              </a:rPr>
              <a:t>	8 os du crâne + 14 os de la face + 1 os hyoïde + 24 vertèbres + 1 sacrum + 1 coccyx + 1 sternum + 24 côtes = 74 os ???</a:t>
            </a: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2000" dirty="0" smtClean="0">
                <a:solidFill>
                  <a:srgbClr val="FF0000"/>
                </a:solidFill>
                <a:latin typeface="Calibri" pitchFamily="34" charset="0"/>
              </a:rPr>
              <a:t>Avec quels os l’os temporal s’articule-t-il?</a:t>
            </a: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2000" dirty="0" smtClean="0">
                <a:solidFill>
                  <a:srgbClr val="FF0000"/>
                </a:solidFill>
                <a:latin typeface="Calibri" pitchFamily="34" charset="0"/>
              </a:rPr>
              <a:t>«Nez cassé»: nommez au moins trois os qui peuvent être fracturés par un coup sur le nez.</a:t>
            </a: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2000" dirty="0" smtClean="0">
                <a:solidFill>
                  <a:srgbClr val="FF0000"/>
                </a:solidFill>
                <a:latin typeface="Calibri" pitchFamily="34" charset="0"/>
              </a:rPr>
              <a:t>Pourquoi les vertèbres lombaires sont-elles plus massives que les vertèbres cervicales?</a:t>
            </a:r>
          </a:p>
          <a:p>
            <a:pPr marL="266700" indent="-266700" eaLnBrk="1" hangingPunct="1">
              <a:spcBef>
                <a:spcPct val="40000"/>
              </a:spcBef>
            </a:pPr>
            <a:r>
              <a:rPr lang="fr-CA" sz="2000" dirty="0" smtClean="0">
                <a:solidFill>
                  <a:srgbClr val="FF0000"/>
                </a:solidFill>
                <a:latin typeface="Calibri" pitchFamily="34" charset="0"/>
              </a:rPr>
              <a:t>Quelles articulations permettent à la tête de faire le signe «oui» et le signe «non»?</a:t>
            </a:r>
            <a:endParaRPr lang="fr-CA" sz="2000" b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6295</TotalTime>
  <Words>3066</Words>
  <Application>Microsoft Office PowerPoint</Application>
  <PresentationFormat>Affichage à l'écran (4:3)</PresentationFormat>
  <Paragraphs>569</Paragraphs>
  <Slides>35</Slides>
  <Notes>31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Modèle par défaut</vt:lpstr>
      <vt:lpstr>Diapositive 1</vt:lpstr>
      <vt:lpstr>Diapositive 2</vt:lpstr>
      <vt:lpstr>Diapositive 3</vt:lpstr>
      <vt:lpstr>2.4 LE SQUELETTE AXIAL</vt:lpstr>
      <vt:lpstr>2.4.1  LES OS DE LA TÊTE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2.4.2  LA COLONNE VERTÉBRALE</vt:lpstr>
      <vt:lpstr>A) ÉLEMENTS DE SOUTIEN DE LA COLONNE VERTÉBRALE</vt:lpstr>
      <vt:lpstr>B) STRUCTURE GÉNÉRALE DES VERTÈBRES</vt:lpstr>
      <vt:lpstr>C) CARACTÉRISTIQUES RÉGIONALES DES VERTÈBRES</vt:lpstr>
      <vt:lpstr>Diapositive 29</vt:lpstr>
      <vt:lpstr>Diapositive 30</vt:lpstr>
      <vt:lpstr>Sacrum (S1 à S5) et coccyx (Co1 à Co4)</vt:lpstr>
      <vt:lpstr>2.4.3  LA CAGE THORACIQUE 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29</dc:title>
  <dc:creator>Karl Miyajima</dc:creator>
  <cp:lastModifiedBy>Stephanie</cp:lastModifiedBy>
  <cp:revision>405</cp:revision>
  <dcterms:created xsi:type="dcterms:W3CDTF">2002-11-19T06:42:31Z</dcterms:created>
  <dcterms:modified xsi:type="dcterms:W3CDTF">2016-01-31T14:05:58Z</dcterms:modified>
</cp:coreProperties>
</file>