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0"/>
  </p:notesMasterIdLst>
  <p:handoutMasterIdLst>
    <p:handoutMasterId r:id="rId31"/>
  </p:handoutMasterIdLst>
  <p:sldIdLst>
    <p:sldId id="256" r:id="rId2"/>
    <p:sldId id="257" r:id="rId3"/>
    <p:sldId id="283" r:id="rId4"/>
    <p:sldId id="258" r:id="rId5"/>
    <p:sldId id="277" r:id="rId6"/>
    <p:sldId id="259" r:id="rId7"/>
    <p:sldId id="278" r:id="rId8"/>
    <p:sldId id="307" r:id="rId9"/>
    <p:sldId id="289" r:id="rId10"/>
    <p:sldId id="295" r:id="rId11"/>
    <p:sldId id="298" r:id="rId12"/>
    <p:sldId id="263" r:id="rId13"/>
    <p:sldId id="299" r:id="rId14"/>
    <p:sldId id="300" r:id="rId15"/>
    <p:sldId id="301" r:id="rId16"/>
    <p:sldId id="265" r:id="rId17"/>
    <p:sldId id="280" r:id="rId18"/>
    <p:sldId id="288" r:id="rId19"/>
    <p:sldId id="282" r:id="rId20"/>
    <p:sldId id="267" r:id="rId21"/>
    <p:sldId id="268" r:id="rId22"/>
    <p:sldId id="306" r:id="rId23"/>
    <p:sldId id="269" r:id="rId24"/>
    <p:sldId id="302" r:id="rId25"/>
    <p:sldId id="303" r:id="rId26"/>
    <p:sldId id="270" r:id="rId27"/>
    <p:sldId id="273" r:id="rId28"/>
    <p:sldId id="275" r:id="rId29"/>
  </p:sldIdLst>
  <p:sldSz cx="12192000" cy="6858000"/>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75061" autoAdjust="0"/>
  </p:normalViewPr>
  <p:slideViewPr>
    <p:cSldViewPr snapToGrid="0">
      <p:cViewPr varScale="1">
        <p:scale>
          <a:sx n="51" d="100"/>
          <a:sy n="51" d="100"/>
        </p:scale>
        <p:origin x="1416" y="66"/>
      </p:cViewPr>
      <p:guideLst/>
    </p:cSldViewPr>
  </p:slideViewPr>
  <p:notesTextViewPr>
    <p:cViewPr>
      <p:scale>
        <a:sx n="3" d="2"/>
        <a:sy n="3" d="2"/>
      </p:scale>
      <p:origin x="0" y="0"/>
    </p:cViewPr>
  </p:notesTextViewPr>
  <p:notesViewPr>
    <p:cSldViewPr snapToGrid="0">
      <p:cViewPr varScale="1">
        <p:scale>
          <a:sx n="82" d="100"/>
          <a:sy n="82" d="100"/>
        </p:scale>
        <p:origin x="3154" y="5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434"/>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3884613" y="0"/>
            <a:ext cx="2971800" cy="466434"/>
          </a:xfrm>
          <a:prstGeom prst="rect">
            <a:avLst/>
          </a:prstGeom>
        </p:spPr>
        <p:txBody>
          <a:bodyPr vert="horz" lIns="91440" tIns="45720" rIns="91440" bIns="45720" rtlCol="0"/>
          <a:lstStyle>
            <a:lvl1pPr algn="r">
              <a:defRPr sz="1200"/>
            </a:lvl1pPr>
          </a:lstStyle>
          <a:p>
            <a:fld id="{3844661F-928A-4163-B330-6BD9B517BF9B}" type="datetimeFigureOut">
              <a:rPr lang="en-CA" smtClean="0"/>
              <a:t>2017-10-10</a:t>
            </a:fld>
            <a:endParaRPr lang="en-CA"/>
          </a:p>
        </p:txBody>
      </p:sp>
      <p:sp>
        <p:nvSpPr>
          <p:cNvPr id="4" name="Footer Placeholder 3"/>
          <p:cNvSpPr>
            <a:spLocks noGrp="1"/>
          </p:cNvSpPr>
          <p:nvPr>
            <p:ph type="ftr" sz="quarter" idx="2"/>
          </p:nvPr>
        </p:nvSpPr>
        <p:spPr>
          <a:xfrm>
            <a:off x="0" y="8829967"/>
            <a:ext cx="2971800" cy="466433"/>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3884613" y="8829967"/>
            <a:ext cx="2971800" cy="466433"/>
          </a:xfrm>
          <a:prstGeom prst="rect">
            <a:avLst/>
          </a:prstGeom>
        </p:spPr>
        <p:txBody>
          <a:bodyPr vert="horz" lIns="91440" tIns="45720" rIns="91440" bIns="45720" rtlCol="0" anchor="b"/>
          <a:lstStyle>
            <a:lvl1pPr algn="r">
              <a:defRPr sz="1200"/>
            </a:lvl1pPr>
          </a:lstStyle>
          <a:p>
            <a:fld id="{76153DA7-CD99-42A6-8A1B-D364E57F66D5}" type="slidenum">
              <a:rPr lang="en-CA" smtClean="0"/>
              <a:t>‹#›</a:t>
            </a:fld>
            <a:endParaRPr lang="en-CA"/>
          </a:p>
        </p:txBody>
      </p:sp>
    </p:spTree>
    <p:extLst>
      <p:ext uri="{BB962C8B-B14F-4D97-AF65-F5344CB8AC3E}">
        <p14:creationId xmlns:p14="http://schemas.microsoft.com/office/powerpoint/2010/main" val="32108524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434"/>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66434"/>
          </a:xfrm>
          <a:prstGeom prst="rect">
            <a:avLst/>
          </a:prstGeom>
        </p:spPr>
        <p:txBody>
          <a:bodyPr vert="horz" lIns="91440" tIns="45720" rIns="91440" bIns="45720" rtlCol="0"/>
          <a:lstStyle>
            <a:lvl1pPr algn="r">
              <a:defRPr sz="1200"/>
            </a:lvl1pPr>
          </a:lstStyle>
          <a:p>
            <a:fld id="{00E0DF43-0D67-4701-BFDC-105069B0ED64}" type="datetimeFigureOut">
              <a:rPr lang="en-CA" smtClean="0"/>
              <a:t>2017-10-10</a:t>
            </a:fld>
            <a:endParaRPr lang="en-CA"/>
          </a:p>
        </p:txBody>
      </p:sp>
      <p:sp>
        <p:nvSpPr>
          <p:cNvPr id="4" name="Slide Image Placeholder 3"/>
          <p:cNvSpPr>
            <a:spLocks noGrp="1" noRot="1" noChangeAspect="1"/>
          </p:cNvSpPr>
          <p:nvPr>
            <p:ph type="sldImg" idx="2"/>
          </p:nvPr>
        </p:nvSpPr>
        <p:spPr>
          <a:xfrm>
            <a:off x="641350" y="1162050"/>
            <a:ext cx="5575300" cy="31369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73892"/>
            <a:ext cx="5486400" cy="366045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829967"/>
            <a:ext cx="2971800" cy="466433"/>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829967"/>
            <a:ext cx="2971800" cy="466433"/>
          </a:xfrm>
          <a:prstGeom prst="rect">
            <a:avLst/>
          </a:prstGeom>
        </p:spPr>
        <p:txBody>
          <a:bodyPr vert="horz" lIns="91440" tIns="45720" rIns="91440" bIns="45720" rtlCol="0" anchor="b"/>
          <a:lstStyle>
            <a:lvl1pPr algn="r">
              <a:defRPr sz="1200"/>
            </a:lvl1pPr>
          </a:lstStyle>
          <a:p>
            <a:fld id="{6516FC5B-1FA9-4F3D-90F6-FC8A05E2E0FE}" type="slidenum">
              <a:rPr lang="en-CA" smtClean="0"/>
              <a:t>‹#›</a:t>
            </a:fld>
            <a:endParaRPr lang="en-CA"/>
          </a:p>
        </p:txBody>
      </p:sp>
    </p:spTree>
    <p:extLst>
      <p:ext uri="{BB962C8B-B14F-4D97-AF65-F5344CB8AC3E}">
        <p14:creationId xmlns:p14="http://schemas.microsoft.com/office/powerpoint/2010/main" val="3317487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8:26    https://www.youtube.com/watch?v=BxBUYN1UBJ0</a:t>
            </a:r>
          </a:p>
          <a:p>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7</a:t>
            </a:fld>
            <a:endParaRPr lang="en-CA"/>
          </a:p>
        </p:txBody>
      </p:sp>
    </p:spTree>
    <p:extLst>
      <p:ext uri="{BB962C8B-B14F-4D97-AF65-F5344CB8AC3E}">
        <p14:creationId xmlns:p14="http://schemas.microsoft.com/office/powerpoint/2010/main" val="132625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In 1874   the first diploma school of nursing was started in St </a:t>
            </a:r>
            <a:r>
              <a:rPr lang="en-US" sz="1600" dirty="0" err="1"/>
              <a:t>Catherines</a:t>
            </a:r>
            <a:endParaRPr lang="en-US" sz="1600" dirty="0"/>
          </a:p>
          <a:p>
            <a:r>
              <a:rPr lang="en-US" sz="1600" dirty="0"/>
              <a:t>In 1898 Lady </a:t>
            </a:r>
            <a:r>
              <a:rPr lang="en-US" sz="1600" dirty="0" err="1"/>
              <a:t>Ishbel</a:t>
            </a:r>
            <a:r>
              <a:rPr lang="en-US" sz="1600" dirty="0"/>
              <a:t> Aberdeen who was wife of the governor general of Canada established the VON so that they could address the needs of women in the west who had to give birth in remote areas with no assistance.</a:t>
            </a:r>
          </a:p>
          <a:p>
            <a:r>
              <a:rPr lang="en-US" sz="1600" dirty="0" err="1"/>
              <a:t>Yhe</a:t>
            </a:r>
            <a:r>
              <a:rPr lang="en-US" sz="1600" dirty="0"/>
              <a:t> VON went on to advocate for improved education standards and legislation for nurses</a:t>
            </a:r>
          </a:p>
          <a:p>
            <a:endParaRPr lang="en-US" sz="1600" dirty="0"/>
          </a:p>
          <a:p>
            <a:r>
              <a:rPr lang="en-US" sz="1600" dirty="0"/>
              <a:t>In 1899 Bedford </a:t>
            </a:r>
            <a:r>
              <a:rPr lang="en-US" sz="1600" dirty="0" err="1"/>
              <a:t>Fenwich</a:t>
            </a:r>
            <a:r>
              <a:rPr lang="en-US" sz="1600" dirty="0"/>
              <a:t> founded the International Council for Nurses ICN</a:t>
            </a:r>
          </a:p>
          <a:p>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8</a:t>
            </a:fld>
            <a:endParaRPr lang="en-CA"/>
          </a:p>
        </p:txBody>
      </p:sp>
    </p:spTree>
    <p:extLst>
      <p:ext uri="{BB962C8B-B14F-4D97-AF65-F5344CB8AC3E}">
        <p14:creationId xmlns:p14="http://schemas.microsoft.com/office/powerpoint/2010/main" val="4180934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1854-1919      </a:t>
            </a:r>
            <a:r>
              <a:rPr lang="en-US" dirty="0"/>
              <a:t> Angel of Mercy…..Dickens character</a:t>
            </a:r>
            <a:r>
              <a:rPr lang="en-US" baseline="0" dirty="0"/>
              <a:t> of a nurse-hag, drunkenness, vs angel-lady with the lamp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490537" indent="-457200"/>
            <a:r>
              <a:rPr lang="en-US" dirty="0"/>
              <a:t>1920-1929   Girl Friday (female assistant)   nursing image really deteriorated. Nursing image deteriorated</a:t>
            </a:r>
          </a:p>
          <a:p>
            <a:pPr marL="928687" lvl="1" indent="-457200"/>
            <a:r>
              <a:rPr lang="en-US" sz="1800" dirty="0"/>
              <a:t>Single, reliable and worked until marriage *    Faithful, subservient and cooperative</a:t>
            </a:r>
          </a:p>
          <a:p>
            <a:pPr marL="928687" lvl="1" indent="-457200"/>
            <a:r>
              <a:rPr lang="en-US" sz="1800" dirty="0"/>
              <a:t>Education deteriorated        Poor working conditions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sz="1200" dirty="0"/>
              <a:t>1930-1945- economic crisis    </a:t>
            </a:r>
            <a:r>
              <a:rPr lang="en-US" sz="2400" dirty="0"/>
              <a:t>Image improved         True profession With education and skills</a:t>
            </a:r>
          </a:p>
          <a:p>
            <a:pPr lvl="2"/>
            <a:r>
              <a:rPr lang="en-US" sz="2400" dirty="0"/>
              <a:t>Brave, dedicated,    WWII    Women work increased by 57%    Nurses were prestigious- uniforms, strong, standing with soldier</a:t>
            </a:r>
          </a:p>
          <a:p>
            <a:pPr lvl="2"/>
            <a:endParaRPr lang="en-US" sz="1200" dirty="0"/>
          </a:p>
          <a:p>
            <a:pPr marL="0" indent="0">
              <a:buFont typeface="Wingdings" panose="05000000000000000000" pitchFamily="2" charset="2"/>
              <a:buNone/>
            </a:pPr>
            <a:r>
              <a:rPr lang="en-US" sz="1200" dirty="0"/>
              <a:t>Post war (1945-65ish)       MOTHER    Average age marriage &lt;20     Nursing remained a good job but involved much menial work supporting doctors</a:t>
            </a:r>
          </a:p>
          <a:p>
            <a:pPr marL="0" indent="0">
              <a:buFont typeface="Wingdings" panose="05000000000000000000" pitchFamily="2" charset="2"/>
              <a:buNone/>
            </a:pPr>
            <a:endParaRPr lang="en-US" sz="1200" dirty="0"/>
          </a:p>
          <a:p>
            <a:pPr marL="0" indent="0">
              <a:buNone/>
            </a:pPr>
            <a:r>
              <a:rPr lang="en-US" sz="2300" dirty="0"/>
              <a:t>1966-1982       2</a:t>
            </a:r>
            <a:r>
              <a:rPr lang="en-US" sz="2300" baseline="30000" dirty="0"/>
              <a:t>nd</a:t>
            </a:r>
            <a:r>
              <a:rPr lang="en-US" sz="2300" dirty="0"/>
              <a:t> wave of feminism    Contraception     Women taking action</a:t>
            </a:r>
          </a:p>
          <a:p>
            <a:r>
              <a:rPr lang="en-US" sz="2300" dirty="0"/>
              <a:t>            Mother image disappeared and nurse image declined ….Sexual, </a:t>
            </a:r>
            <a:r>
              <a:rPr lang="en-US" sz="2300" dirty="0" err="1"/>
              <a:t>rivolous</a:t>
            </a:r>
            <a:r>
              <a:rPr lang="en-US" sz="2300" dirty="0"/>
              <a:t>, irresponsible and promiscuous</a:t>
            </a:r>
          </a:p>
          <a:p>
            <a:pPr lvl="1"/>
            <a:r>
              <a:rPr lang="en-US" sz="2300" dirty="0"/>
              <a:t>73% of nurses roles were portrayed as a sex object        Counteracted nurse as a professional</a:t>
            </a:r>
          </a:p>
          <a:p>
            <a:pPr marL="0" indent="0">
              <a:buFont typeface="Wingdings" panose="05000000000000000000" pitchFamily="2" charset="2"/>
              <a:buNone/>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AB4953F8-6CAC-4AAE-9389-8B2A27AC826C}" type="slidenum">
              <a:rPr lang="en-US" smtClean="0"/>
              <a:pPr/>
              <a:t>9</a:t>
            </a:fld>
            <a:endParaRPr lang="en-US"/>
          </a:p>
        </p:txBody>
      </p:sp>
    </p:spTree>
    <p:extLst>
      <p:ext uri="{BB962C8B-B14F-4D97-AF65-F5344CB8AC3E}">
        <p14:creationId xmlns:p14="http://schemas.microsoft.com/office/powerpoint/2010/main" val="1478706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953F8-6CAC-4AAE-9389-8B2A27AC826C}" type="slidenum">
              <a:rPr lang="en-US" smtClean="0"/>
              <a:pPr/>
              <a:t>10</a:t>
            </a:fld>
            <a:endParaRPr lang="en-US"/>
          </a:p>
        </p:txBody>
      </p:sp>
    </p:spTree>
    <p:extLst>
      <p:ext uri="{BB962C8B-B14F-4D97-AF65-F5344CB8AC3E}">
        <p14:creationId xmlns:p14="http://schemas.microsoft.com/office/powerpoint/2010/main" val="3584765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953F8-6CAC-4AAE-9389-8B2A27AC826C}" type="slidenum">
              <a:rPr lang="en-US" smtClean="0"/>
              <a:pPr/>
              <a:t>11</a:t>
            </a:fld>
            <a:endParaRPr lang="en-US"/>
          </a:p>
        </p:txBody>
      </p:sp>
    </p:spTree>
    <p:extLst>
      <p:ext uri="{BB962C8B-B14F-4D97-AF65-F5344CB8AC3E}">
        <p14:creationId xmlns:p14="http://schemas.microsoft.com/office/powerpoint/2010/main" val="629571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Florence Nightingale defined nursing as the use of fresh air, light, warmth, cleanliness, quiet and the proper selection and administration of diet to care for the sick. </a:t>
            </a:r>
          </a:p>
          <a:p>
            <a:endParaRPr lang="en-US" dirty="0"/>
          </a:p>
          <a:p>
            <a:r>
              <a:rPr lang="en-US" dirty="0"/>
              <a:t>Virginia Henderson was one of the first modern nurses to define nursing. In 1960 she wrote: The unique function of the nurse is to assist the individual, sick or well, in the performance of those activities contributing to health or its recovery or to peaceful death, that he would not perform if he had the necessary strength, will or knowledge,  and to do it is such a way as to help him gain independence as rapidly as possible.</a:t>
            </a:r>
          </a:p>
          <a:p>
            <a:endParaRPr lang="en-US" dirty="0"/>
          </a:p>
          <a:p>
            <a:r>
              <a:rPr lang="en-US" dirty="0"/>
              <a:t>Like nightingale Henderson described nursing in relation to the client and the clients environment. But unlike Nightingale, Henderson saw the nurse as being concerned with well and ill individuals and  she acknowledged that nurses also assist those who are dying.</a:t>
            </a:r>
          </a:p>
          <a:p>
            <a:r>
              <a:rPr lang="en-US" dirty="0"/>
              <a:t>She also talked about teaching and advocacy as roles of the nurse.</a:t>
            </a:r>
          </a:p>
          <a:p>
            <a:endParaRPr lang="en-US" dirty="0"/>
          </a:p>
          <a:p>
            <a:endParaRPr lang="en-US" dirty="0"/>
          </a:p>
          <a:p>
            <a:r>
              <a:rPr lang="en-US" dirty="0"/>
              <a:t> </a:t>
            </a:r>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12</a:t>
            </a:fld>
            <a:endParaRPr lang="en-CA"/>
          </a:p>
        </p:txBody>
      </p:sp>
    </p:spTree>
    <p:extLst>
      <p:ext uri="{BB962C8B-B14F-4D97-AF65-F5344CB8AC3E}">
        <p14:creationId xmlns:p14="http://schemas.microsoft.com/office/powerpoint/2010/main" val="3266402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4953F8-6CAC-4AAE-9389-8B2A27AC826C}" type="slidenum">
              <a:rPr lang="en-US" smtClean="0"/>
              <a:pPr/>
              <a:t>13</a:t>
            </a:fld>
            <a:endParaRPr lang="en-US"/>
          </a:p>
        </p:txBody>
      </p:sp>
    </p:spTree>
    <p:extLst>
      <p:ext uri="{BB962C8B-B14F-4D97-AF65-F5344CB8AC3E}">
        <p14:creationId xmlns:p14="http://schemas.microsoft.com/office/powerpoint/2010/main" val="438088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4953F8-6CAC-4AAE-9389-8B2A27AC826C}" type="slidenum">
              <a:rPr lang="en-US" smtClean="0"/>
              <a:pPr/>
              <a:t>14</a:t>
            </a:fld>
            <a:endParaRPr lang="en-US"/>
          </a:p>
        </p:txBody>
      </p:sp>
    </p:spTree>
    <p:extLst>
      <p:ext uri="{BB962C8B-B14F-4D97-AF65-F5344CB8AC3E}">
        <p14:creationId xmlns:p14="http://schemas.microsoft.com/office/powerpoint/2010/main" val="4014471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953F8-6CAC-4AAE-9389-8B2A27AC826C}" type="slidenum">
              <a:rPr lang="en-US" smtClean="0"/>
              <a:pPr/>
              <a:t>15</a:t>
            </a:fld>
            <a:endParaRPr lang="en-US"/>
          </a:p>
        </p:txBody>
      </p:sp>
    </p:spTree>
    <p:extLst>
      <p:ext uri="{BB962C8B-B14F-4D97-AF65-F5344CB8AC3E}">
        <p14:creationId xmlns:p14="http://schemas.microsoft.com/office/powerpoint/2010/main" val="1993661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Restoring health includes rehabilitating clients to their optimal functioning level following physical or mental illness, injury or chemical addiction</a:t>
            </a:r>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17</a:t>
            </a:fld>
            <a:endParaRPr lang="en-CA"/>
          </a:p>
        </p:txBody>
      </p:sp>
    </p:spTree>
    <p:extLst>
      <p:ext uri="{BB962C8B-B14F-4D97-AF65-F5344CB8AC3E}">
        <p14:creationId xmlns:p14="http://schemas.microsoft.com/office/powerpoint/2010/main" val="3187229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B4953F8-6CAC-4AAE-9389-8B2A27AC826C}" type="slidenum">
              <a:rPr lang="en-US" smtClean="0"/>
              <a:pPr/>
              <a:t>18</a:t>
            </a:fld>
            <a:endParaRPr lang="en-US"/>
          </a:p>
        </p:txBody>
      </p:sp>
    </p:spTree>
    <p:extLst>
      <p:ext uri="{BB962C8B-B14F-4D97-AF65-F5344CB8AC3E}">
        <p14:creationId xmlns:p14="http://schemas.microsoft.com/office/powerpoint/2010/main" val="980033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Expanded nursing roles: NP advanced practice nurses, clinical nurse specialists, nurse midwives    nurse administrators, researchers, educators</a:t>
            </a:r>
          </a:p>
          <a:p>
            <a:endParaRPr lang="en-US" dirty="0"/>
          </a:p>
          <a:p>
            <a:r>
              <a:rPr lang="en-US" dirty="0"/>
              <a:t>Read about these roles on p. 12-13 posted reading</a:t>
            </a:r>
          </a:p>
          <a:p>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19</a:t>
            </a:fld>
            <a:endParaRPr lang="en-CA"/>
          </a:p>
        </p:txBody>
      </p:sp>
    </p:spTree>
    <p:extLst>
      <p:ext uri="{BB962C8B-B14F-4D97-AF65-F5344CB8AC3E}">
        <p14:creationId xmlns:p14="http://schemas.microsoft.com/office/powerpoint/2010/main" val="91882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Benner 1984 presented a model of 5 levels of proficiency or expertise in nursing.</a:t>
            </a:r>
          </a:p>
          <a:p>
            <a:endParaRPr lang="en-US" dirty="0"/>
          </a:p>
          <a:p>
            <a:r>
              <a:rPr lang="en-US" dirty="0"/>
              <a:t>Stage 1 is the novice…..no experience……….</a:t>
            </a:r>
          </a:p>
          <a:p>
            <a:endParaRPr lang="en-US" dirty="0"/>
          </a:p>
          <a:p>
            <a:r>
              <a:rPr lang="en-US" dirty="0"/>
              <a:t>Expert practitioner:  uses intuitive and analytical abilities in new situations and may take action because ‘it feels right”</a:t>
            </a:r>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22</a:t>
            </a:fld>
            <a:endParaRPr lang="en-CA"/>
          </a:p>
        </p:txBody>
      </p:sp>
    </p:spTree>
    <p:extLst>
      <p:ext uri="{BB962C8B-B14F-4D97-AF65-F5344CB8AC3E}">
        <p14:creationId xmlns:p14="http://schemas.microsoft.com/office/powerpoint/2010/main" val="513042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23</a:t>
            </a:fld>
            <a:endParaRPr lang="en-CA"/>
          </a:p>
        </p:txBody>
      </p:sp>
    </p:spTree>
    <p:extLst>
      <p:ext uri="{BB962C8B-B14F-4D97-AF65-F5344CB8AC3E}">
        <p14:creationId xmlns:p14="http://schemas.microsoft.com/office/powerpoint/2010/main" val="3830069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B4953F8-6CAC-4AAE-9389-8B2A27AC826C}" type="slidenum">
              <a:rPr lang="en-US" smtClean="0"/>
              <a:pPr/>
              <a:t>24</a:t>
            </a:fld>
            <a:endParaRPr lang="en-US"/>
          </a:p>
        </p:txBody>
      </p:sp>
    </p:spTree>
    <p:extLst>
      <p:ext uri="{BB962C8B-B14F-4D97-AF65-F5344CB8AC3E}">
        <p14:creationId xmlns:p14="http://schemas.microsoft.com/office/powerpoint/2010/main" val="39018572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953F8-6CAC-4AAE-9389-8B2A27AC826C}" type="slidenum">
              <a:rPr lang="en-US" smtClean="0"/>
              <a:pPr/>
              <a:t>25</a:t>
            </a:fld>
            <a:endParaRPr lang="en-US"/>
          </a:p>
        </p:txBody>
      </p:sp>
    </p:spTree>
    <p:extLst>
      <p:ext uri="{BB962C8B-B14F-4D97-AF65-F5344CB8AC3E}">
        <p14:creationId xmlns:p14="http://schemas.microsoft.com/office/powerpoint/2010/main" val="4516473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profession has been defined as an occupation that requires extensive education and requires special knowledge, skill and preparation.</a:t>
            </a:r>
          </a:p>
          <a:p>
            <a:r>
              <a:rPr lang="en-US" dirty="0"/>
              <a:t>Nursing meets the following key criteria for a profession: </a:t>
            </a:r>
          </a:p>
        </p:txBody>
      </p:sp>
      <p:sp>
        <p:nvSpPr>
          <p:cNvPr id="4" name="Slide Number Placeholder 3"/>
          <p:cNvSpPr>
            <a:spLocks noGrp="1"/>
          </p:cNvSpPr>
          <p:nvPr>
            <p:ph type="sldNum" sz="quarter" idx="10"/>
          </p:nvPr>
        </p:nvSpPr>
        <p:spPr/>
        <p:txBody>
          <a:bodyPr/>
          <a:lstStyle/>
          <a:p>
            <a:fld id="{6516FC5B-1FA9-4F3D-90F6-FC8A05E2E0FE}" type="slidenum">
              <a:rPr lang="en-CA" smtClean="0"/>
              <a:t>26</a:t>
            </a:fld>
            <a:endParaRPr lang="en-CA"/>
          </a:p>
        </p:txBody>
      </p:sp>
    </p:spTree>
    <p:extLst>
      <p:ext uri="{BB962C8B-B14F-4D97-AF65-F5344CB8AC3E}">
        <p14:creationId xmlns:p14="http://schemas.microsoft.com/office/powerpoint/2010/main" val="15250482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Many social factors influencing nursing practice: </a:t>
            </a:r>
            <a:endParaRPr lang="en-CA" dirty="0"/>
          </a:p>
        </p:txBody>
      </p:sp>
      <p:sp>
        <p:nvSpPr>
          <p:cNvPr id="4" name="Slide Number Placeholder 3"/>
          <p:cNvSpPr>
            <a:spLocks noGrp="1"/>
          </p:cNvSpPr>
          <p:nvPr>
            <p:ph type="sldNum" sz="quarter" idx="10"/>
          </p:nvPr>
        </p:nvSpPr>
        <p:spPr/>
        <p:txBody>
          <a:bodyPr/>
          <a:lstStyle/>
          <a:p>
            <a:fld id="{6516FC5B-1FA9-4F3D-90F6-FC8A05E2E0FE}" type="slidenum">
              <a:rPr lang="en-CA" smtClean="0"/>
              <a:t>27</a:t>
            </a:fld>
            <a:endParaRPr lang="en-CA"/>
          </a:p>
        </p:txBody>
      </p:sp>
    </p:spTree>
    <p:extLst>
      <p:ext uri="{BB962C8B-B14F-4D97-AF65-F5344CB8AC3E}">
        <p14:creationId xmlns:p14="http://schemas.microsoft.com/office/powerpoint/2010/main" val="1958951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10/10/2017</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monaghm@algonquincollege.com" TargetMode="External"/><Relationship Id="rId2" Type="http://schemas.openxmlformats.org/officeDocument/2006/relationships/hyperlink" Target="mailto:verstec@algonquincollege.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cno.org/globalassets/docs/reg/41037_entrytopracitic_final.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nurseone.ca/en"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8291" y="1706880"/>
            <a:ext cx="8285712" cy="2343956"/>
          </a:xfrm>
        </p:spPr>
        <p:txBody>
          <a:bodyPr/>
          <a:lstStyle/>
          <a:p>
            <a:r>
              <a:rPr lang="en-US" b="1" dirty="0"/>
              <a:t>NSG2113 </a:t>
            </a:r>
            <a:br>
              <a:rPr lang="en-US" b="1" dirty="0"/>
            </a:br>
            <a:r>
              <a:rPr lang="en-US" b="1" dirty="0"/>
              <a:t>Intro to Nursing Practice</a:t>
            </a:r>
            <a:br>
              <a:rPr lang="en-US" b="1" dirty="0"/>
            </a:br>
            <a:r>
              <a:rPr lang="en-US" sz="3200" b="1" dirty="0"/>
              <a:t>Sept. 7, 2017 </a:t>
            </a:r>
            <a:endParaRPr lang="en-CA" b="1" dirty="0"/>
          </a:p>
        </p:txBody>
      </p:sp>
      <p:sp>
        <p:nvSpPr>
          <p:cNvPr id="3" name="Subtitle 2"/>
          <p:cNvSpPr>
            <a:spLocks noGrp="1"/>
          </p:cNvSpPr>
          <p:nvPr>
            <p:ph type="subTitle" idx="1"/>
          </p:nvPr>
        </p:nvSpPr>
        <p:spPr>
          <a:xfrm>
            <a:off x="2003178" y="5660479"/>
            <a:ext cx="7766936" cy="567023"/>
          </a:xfrm>
        </p:spPr>
        <p:txBody>
          <a:bodyPr/>
          <a:lstStyle/>
          <a:p>
            <a:r>
              <a:rPr lang="en-US" dirty="0"/>
              <a:t>Presented by Cindy Versteeg RN </a:t>
            </a:r>
            <a:r>
              <a:rPr lang="en-US" dirty="0" err="1"/>
              <a:t>MScN</a:t>
            </a:r>
            <a:r>
              <a:rPr lang="en-US" dirty="0"/>
              <a:t> CCHN(c )</a:t>
            </a:r>
            <a:endParaRPr lang="en-CA" dirty="0"/>
          </a:p>
        </p:txBody>
      </p:sp>
    </p:spTree>
    <p:extLst>
      <p:ext uri="{BB962C8B-B14F-4D97-AF65-F5344CB8AC3E}">
        <p14:creationId xmlns:p14="http://schemas.microsoft.com/office/powerpoint/2010/main" val="3887194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t>Outline</a:t>
            </a:r>
            <a:endParaRPr lang="en-CA" sz="4000" b="1" dirty="0"/>
          </a:p>
        </p:txBody>
      </p:sp>
      <p:sp>
        <p:nvSpPr>
          <p:cNvPr id="3" name="Content Placeholder 2"/>
          <p:cNvSpPr>
            <a:spLocks noGrp="1"/>
          </p:cNvSpPr>
          <p:nvPr>
            <p:ph idx="1"/>
          </p:nvPr>
        </p:nvSpPr>
        <p:spPr>
          <a:xfrm>
            <a:off x="677334" y="1733007"/>
            <a:ext cx="8596668" cy="4308356"/>
          </a:xfrm>
        </p:spPr>
        <p:txBody>
          <a:bodyPr>
            <a:normAutofit/>
          </a:bodyPr>
          <a:lstStyle/>
          <a:p>
            <a:r>
              <a:rPr lang="en-US" sz="2400" dirty="0"/>
              <a:t>Introduction to the course &amp; expectations</a:t>
            </a:r>
          </a:p>
          <a:p>
            <a:endParaRPr lang="en-US" sz="2400" dirty="0"/>
          </a:p>
          <a:p>
            <a:r>
              <a:rPr lang="en-US" sz="2400" dirty="0"/>
              <a:t>Lecture on development of nursing, image of nursing &amp;  professional practice</a:t>
            </a:r>
          </a:p>
          <a:p>
            <a:endParaRPr lang="en-US" sz="2400" dirty="0"/>
          </a:p>
          <a:p>
            <a:endParaRPr lang="en-US" sz="2400" dirty="0"/>
          </a:p>
        </p:txBody>
      </p:sp>
    </p:spTree>
    <p:extLst>
      <p:ext uri="{BB962C8B-B14F-4D97-AF65-F5344CB8AC3E}">
        <p14:creationId xmlns:p14="http://schemas.microsoft.com/office/powerpoint/2010/main" val="2318343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to NSG2113</a:t>
            </a:r>
            <a:endParaRPr lang="en-CA" dirty="0"/>
          </a:p>
        </p:txBody>
      </p:sp>
      <p:sp>
        <p:nvSpPr>
          <p:cNvPr id="3" name="Content Placeholder 2"/>
          <p:cNvSpPr>
            <a:spLocks noGrp="1"/>
          </p:cNvSpPr>
          <p:nvPr>
            <p:ph idx="1"/>
          </p:nvPr>
        </p:nvSpPr>
        <p:spPr/>
        <p:txBody>
          <a:bodyPr/>
          <a:lstStyle/>
          <a:p>
            <a:pPr marL="0" indent="0">
              <a:buNone/>
            </a:pPr>
            <a:r>
              <a:rPr lang="en-US" dirty="0"/>
              <a:t>Professor Cindy Versteeg  RN </a:t>
            </a:r>
            <a:r>
              <a:rPr lang="en-US" dirty="0" err="1"/>
              <a:t>MScN</a:t>
            </a:r>
            <a:r>
              <a:rPr lang="en-US" dirty="0"/>
              <a:t>     office  B212a      </a:t>
            </a:r>
            <a:r>
              <a:rPr lang="en-US" dirty="0" err="1"/>
              <a:t>ext</a:t>
            </a:r>
            <a:r>
              <a:rPr lang="en-US" dirty="0"/>
              <a:t> 2450</a:t>
            </a:r>
          </a:p>
          <a:p>
            <a:pPr marL="0" indent="0">
              <a:buNone/>
            </a:pPr>
            <a:r>
              <a:rPr lang="en-US" dirty="0">
                <a:hlinkClick r:id="rId2"/>
              </a:rPr>
              <a:t>verstec@algonquincollege.com</a:t>
            </a:r>
            <a:endParaRPr lang="en-US" dirty="0"/>
          </a:p>
          <a:p>
            <a:pPr marL="0" indent="0">
              <a:buNone/>
            </a:pPr>
            <a:endParaRPr lang="en-US" dirty="0"/>
          </a:p>
          <a:p>
            <a:pPr marL="0" indent="0">
              <a:buNone/>
            </a:pPr>
            <a:r>
              <a:rPr lang="en-US" dirty="0"/>
              <a:t>Professor Mima Monaghan RN </a:t>
            </a:r>
            <a:r>
              <a:rPr lang="en-US" dirty="0" err="1"/>
              <a:t>BScN</a:t>
            </a:r>
            <a:r>
              <a:rPr lang="en-US" dirty="0"/>
              <a:t> Med</a:t>
            </a:r>
          </a:p>
          <a:p>
            <a:pPr marL="0" indent="0">
              <a:buNone/>
            </a:pPr>
            <a:r>
              <a:rPr lang="en-US" dirty="0">
                <a:hlinkClick r:id="rId3"/>
              </a:rPr>
              <a:t>monaghm@algonquincollege.com</a:t>
            </a:r>
            <a:endParaRPr lang="en-US" dirty="0"/>
          </a:p>
          <a:p>
            <a:endParaRPr lang="en-CA" dirty="0"/>
          </a:p>
        </p:txBody>
      </p:sp>
    </p:spTree>
    <p:extLst>
      <p:ext uri="{BB962C8B-B14F-4D97-AF65-F5344CB8AC3E}">
        <p14:creationId xmlns:p14="http://schemas.microsoft.com/office/powerpoint/2010/main" val="3303579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Course Outline &amp; Blackboard</a:t>
            </a:r>
            <a:endParaRPr lang="en-CA" sz="4000" dirty="0"/>
          </a:p>
        </p:txBody>
      </p:sp>
      <p:sp>
        <p:nvSpPr>
          <p:cNvPr id="3" name="Content Placeholder 2"/>
          <p:cNvSpPr>
            <a:spLocks noGrp="1"/>
          </p:cNvSpPr>
          <p:nvPr>
            <p:ph idx="1"/>
          </p:nvPr>
        </p:nvSpPr>
        <p:spPr>
          <a:xfrm>
            <a:off x="677334" y="1615643"/>
            <a:ext cx="9103975" cy="3880773"/>
          </a:xfrm>
        </p:spPr>
        <p:txBody>
          <a:bodyPr>
            <a:normAutofit/>
          </a:bodyPr>
          <a:lstStyle/>
          <a:p>
            <a:r>
              <a:rPr lang="en-US" sz="2400" dirty="0"/>
              <a:t>Lectures and class discussions   Thursdays   C144    1430-1730</a:t>
            </a:r>
          </a:p>
          <a:p>
            <a:pPr marL="0" indent="0">
              <a:buNone/>
            </a:pPr>
            <a:r>
              <a:rPr lang="en-US" sz="2400" dirty="0"/>
              <a:t>                                                                   1600  20 min break</a:t>
            </a:r>
          </a:p>
          <a:p>
            <a:endParaRPr lang="en-US" sz="2400" dirty="0"/>
          </a:p>
          <a:p>
            <a:r>
              <a:rPr lang="en-US" sz="2400" dirty="0"/>
              <a:t>Course Outline and topics</a:t>
            </a:r>
          </a:p>
          <a:p>
            <a:r>
              <a:rPr lang="en-US" sz="2400" dirty="0"/>
              <a:t>Text and resources</a:t>
            </a:r>
          </a:p>
          <a:p>
            <a:r>
              <a:rPr lang="en-US" sz="2400" dirty="0"/>
              <a:t>Requirements to pass</a:t>
            </a:r>
            <a:endParaRPr lang="en-CA" sz="2400" dirty="0"/>
          </a:p>
        </p:txBody>
      </p:sp>
      <p:sp>
        <p:nvSpPr>
          <p:cNvPr id="5" name="TextBox 4"/>
          <p:cNvSpPr txBox="1"/>
          <p:nvPr/>
        </p:nvSpPr>
        <p:spPr>
          <a:xfrm>
            <a:off x="4802909" y="4257963"/>
            <a:ext cx="5698835" cy="1938992"/>
          </a:xfrm>
          <a:prstGeom prst="rect">
            <a:avLst/>
          </a:prstGeom>
          <a:noFill/>
        </p:spPr>
        <p:txBody>
          <a:bodyPr wrap="square" rtlCol="0">
            <a:spAutoFit/>
          </a:bodyPr>
          <a:lstStyle/>
          <a:p>
            <a:r>
              <a:rPr lang="en-US" sz="2400" dirty="0"/>
              <a:t>Midterm 30%    Oct 19       65 mc</a:t>
            </a:r>
          </a:p>
          <a:p>
            <a:r>
              <a:rPr lang="en-US" sz="2400" dirty="0"/>
              <a:t>Paper 30%   (draft, peer review, final)</a:t>
            </a:r>
          </a:p>
          <a:p>
            <a:r>
              <a:rPr lang="en-US" sz="2400" dirty="0"/>
              <a:t>Final 40%    during exam period </a:t>
            </a:r>
          </a:p>
          <a:p>
            <a:endParaRPr lang="en-US" sz="2400" dirty="0"/>
          </a:p>
          <a:p>
            <a:r>
              <a:rPr lang="en-US" sz="2400" dirty="0"/>
              <a:t>PASS is 65%     </a:t>
            </a:r>
            <a:endParaRPr lang="en-CA" sz="2400" dirty="0"/>
          </a:p>
        </p:txBody>
      </p:sp>
    </p:spTree>
    <p:extLst>
      <p:ext uri="{BB962C8B-B14F-4D97-AF65-F5344CB8AC3E}">
        <p14:creationId xmlns:p14="http://schemas.microsoft.com/office/powerpoint/2010/main" val="1207616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298" y="249524"/>
            <a:ext cx="8596668" cy="1302327"/>
          </a:xfrm>
        </p:spPr>
        <p:txBody>
          <a:bodyPr/>
          <a:lstStyle/>
          <a:p>
            <a:r>
              <a:rPr lang="en-US" dirty="0"/>
              <a:t>Presenting the Basics….getting a taste</a:t>
            </a:r>
            <a:endParaRPr lang="en-C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37044542"/>
              </p:ext>
            </p:extLst>
          </p:nvPr>
        </p:nvGraphicFramePr>
        <p:xfrm>
          <a:off x="1038081" y="2973388"/>
          <a:ext cx="8596139" cy="3270392"/>
        </p:xfrm>
        <a:graphic>
          <a:graphicData uri="http://schemas.openxmlformats.org/drawingml/2006/table">
            <a:tbl>
              <a:tblPr firstRow="1" bandRow="1">
                <a:tableStyleId>{5C22544A-7EE6-4342-B048-85BDC9FD1C3A}</a:tableStyleId>
              </a:tblPr>
              <a:tblGrid>
                <a:gridCol w="8596139">
                  <a:extLst>
                    <a:ext uri="{9D8B030D-6E8A-4147-A177-3AD203B41FA5}">
                      <a16:colId xmlns:a16="http://schemas.microsoft.com/office/drawing/2014/main" val="3969275547"/>
                    </a:ext>
                  </a:extLst>
                </a:gridCol>
              </a:tblGrid>
              <a:tr h="408799">
                <a:tc>
                  <a:txBody>
                    <a:bodyPr/>
                    <a:lstStyle/>
                    <a:p>
                      <a:r>
                        <a:rPr lang="en-US" dirty="0"/>
                        <a:t>YRS 2-4 in </a:t>
                      </a:r>
                      <a:r>
                        <a:rPr lang="en-US" dirty="0" err="1"/>
                        <a:t>BScN</a:t>
                      </a:r>
                      <a:endParaRPr lang="en-CA" dirty="0"/>
                    </a:p>
                  </a:txBody>
                  <a:tcPr/>
                </a:tc>
                <a:extLst>
                  <a:ext uri="{0D108BD9-81ED-4DB2-BD59-A6C34878D82A}">
                    <a16:rowId xmlns:a16="http://schemas.microsoft.com/office/drawing/2014/main" val="1920756565"/>
                  </a:ext>
                </a:extLst>
              </a:tr>
              <a:tr h="408799">
                <a:tc>
                  <a:txBody>
                    <a:bodyPr/>
                    <a:lstStyle/>
                    <a:p>
                      <a:r>
                        <a:rPr lang="en-US" dirty="0"/>
                        <a:t>Health Assessment</a:t>
                      </a:r>
                      <a:endParaRPr lang="en-CA" dirty="0"/>
                    </a:p>
                  </a:txBody>
                  <a:tcPr/>
                </a:tc>
                <a:extLst>
                  <a:ext uri="{0D108BD9-81ED-4DB2-BD59-A6C34878D82A}">
                    <a16:rowId xmlns:a16="http://schemas.microsoft.com/office/drawing/2014/main" val="2285701934"/>
                  </a:ext>
                </a:extLst>
              </a:tr>
              <a:tr h="408799">
                <a:tc>
                  <a:txBody>
                    <a:bodyPr/>
                    <a:lstStyle/>
                    <a:p>
                      <a:r>
                        <a:rPr lang="en-US" dirty="0"/>
                        <a:t>Research      Statistics</a:t>
                      </a:r>
                      <a:endParaRPr lang="en-CA" dirty="0"/>
                    </a:p>
                  </a:txBody>
                  <a:tcPr/>
                </a:tc>
                <a:extLst>
                  <a:ext uri="{0D108BD9-81ED-4DB2-BD59-A6C34878D82A}">
                    <a16:rowId xmlns:a16="http://schemas.microsoft.com/office/drawing/2014/main" val="1907852388"/>
                  </a:ext>
                </a:extLst>
              </a:tr>
              <a:tr h="408799">
                <a:tc>
                  <a:txBody>
                    <a:bodyPr/>
                    <a:lstStyle/>
                    <a:p>
                      <a:r>
                        <a:rPr lang="en-US" dirty="0"/>
                        <a:t>Theory in Nursing Practice</a:t>
                      </a:r>
                      <a:endParaRPr lang="en-CA" dirty="0"/>
                    </a:p>
                  </a:txBody>
                  <a:tcPr/>
                </a:tc>
                <a:extLst>
                  <a:ext uri="{0D108BD9-81ED-4DB2-BD59-A6C34878D82A}">
                    <a16:rowId xmlns:a16="http://schemas.microsoft.com/office/drawing/2014/main" val="935773170"/>
                  </a:ext>
                </a:extLst>
              </a:tr>
              <a:tr h="408799">
                <a:tc>
                  <a:txBody>
                    <a:bodyPr/>
                    <a:lstStyle/>
                    <a:p>
                      <a:r>
                        <a:rPr lang="en-US" dirty="0"/>
                        <a:t>Ethics &amp; Professional Practice</a:t>
                      </a:r>
                      <a:endParaRPr lang="en-CA" dirty="0"/>
                    </a:p>
                  </a:txBody>
                  <a:tcPr/>
                </a:tc>
                <a:extLst>
                  <a:ext uri="{0D108BD9-81ED-4DB2-BD59-A6C34878D82A}">
                    <a16:rowId xmlns:a16="http://schemas.microsoft.com/office/drawing/2014/main" val="3014302051"/>
                  </a:ext>
                </a:extLst>
              </a:tr>
              <a:tr h="40879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LTC                </a:t>
                      </a:r>
                      <a:r>
                        <a:rPr lang="en-US" dirty="0" err="1"/>
                        <a:t>Peds</a:t>
                      </a:r>
                      <a:r>
                        <a:rPr lang="en-US" dirty="0"/>
                        <a:t>     Maternity     Mental Health      Acute care</a:t>
                      </a:r>
                      <a:endParaRPr lang="en-CA" dirty="0"/>
                    </a:p>
                  </a:txBody>
                  <a:tcPr/>
                </a:tc>
                <a:extLst>
                  <a:ext uri="{0D108BD9-81ED-4DB2-BD59-A6C34878D82A}">
                    <a16:rowId xmlns:a16="http://schemas.microsoft.com/office/drawing/2014/main" val="895054105"/>
                  </a:ext>
                </a:extLst>
              </a:tr>
              <a:tr h="40879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Community   Complex care </a:t>
                      </a:r>
                      <a:endParaRPr lang="en-CA" dirty="0"/>
                    </a:p>
                  </a:txBody>
                  <a:tcPr/>
                </a:tc>
                <a:extLst>
                  <a:ext uri="{0D108BD9-81ED-4DB2-BD59-A6C34878D82A}">
                    <a16:rowId xmlns:a16="http://schemas.microsoft.com/office/drawing/2014/main" val="2559399071"/>
                  </a:ext>
                </a:extLst>
              </a:tr>
              <a:tr h="408799">
                <a:tc>
                  <a:txBody>
                    <a:bodyPr/>
                    <a:lstStyle/>
                    <a:p>
                      <a:r>
                        <a:rPr lang="en-US" dirty="0"/>
                        <a:t>Political and Economic Context of Health care          </a:t>
                      </a:r>
                      <a:r>
                        <a:rPr lang="en-US" dirty="0" err="1"/>
                        <a:t>Interprofessional</a:t>
                      </a:r>
                      <a:r>
                        <a:rPr lang="en-US" dirty="0"/>
                        <a:t> Practice</a:t>
                      </a:r>
                      <a:endParaRPr lang="en-CA" dirty="0"/>
                    </a:p>
                  </a:txBody>
                  <a:tcPr/>
                </a:tc>
                <a:extLst>
                  <a:ext uri="{0D108BD9-81ED-4DB2-BD59-A6C34878D82A}">
                    <a16:rowId xmlns:a16="http://schemas.microsoft.com/office/drawing/2014/main" val="2641538214"/>
                  </a:ext>
                </a:extLst>
              </a:tr>
            </a:tbl>
          </a:graphicData>
        </a:graphic>
      </p:graphicFrame>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081" y="960582"/>
            <a:ext cx="8596139" cy="1865745"/>
          </a:xfrm>
          <a:prstGeom prst="rect">
            <a:avLst/>
          </a:prstGeom>
        </p:spPr>
      </p:pic>
      <p:sp>
        <p:nvSpPr>
          <p:cNvPr id="3" name="TextBox 2"/>
          <p:cNvSpPr txBox="1"/>
          <p:nvPr/>
        </p:nvSpPr>
        <p:spPr>
          <a:xfrm>
            <a:off x="2400891" y="6390841"/>
            <a:ext cx="5870518" cy="369332"/>
          </a:xfrm>
          <a:prstGeom prst="rect">
            <a:avLst/>
          </a:prstGeom>
          <a:noFill/>
        </p:spPr>
        <p:txBody>
          <a:bodyPr wrap="none" rtlCol="0">
            <a:spAutoFit/>
          </a:bodyPr>
          <a:lstStyle/>
          <a:p>
            <a:r>
              <a:rPr lang="en-US" dirty="0"/>
              <a:t>Excellent foundation for NCLEX    &amp;   practice as an RN</a:t>
            </a:r>
            <a:endParaRPr lang="en-CA" dirty="0"/>
          </a:p>
        </p:txBody>
      </p:sp>
    </p:spTree>
    <p:extLst>
      <p:ext uri="{BB962C8B-B14F-4D97-AF65-F5344CB8AC3E}">
        <p14:creationId xmlns:p14="http://schemas.microsoft.com/office/powerpoint/2010/main" val="1168852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Week One Objectives</a:t>
            </a:r>
            <a:endParaRPr lang="en-CA" dirty="0"/>
          </a:p>
        </p:txBody>
      </p:sp>
      <p:sp>
        <p:nvSpPr>
          <p:cNvPr id="3" name="Content Placeholder 2"/>
          <p:cNvSpPr>
            <a:spLocks noGrp="1"/>
          </p:cNvSpPr>
          <p:nvPr>
            <p:ph idx="1"/>
          </p:nvPr>
        </p:nvSpPr>
        <p:spPr>
          <a:xfrm>
            <a:off x="557260" y="1689535"/>
            <a:ext cx="9241729" cy="3880773"/>
          </a:xfrm>
        </p:spPr>
        <p:txBody>
          <a:bodyPr>
            <a:normAutofit fontScale="92500" lnSpcReduction="10000"/>
          </a:bodyPr>
          <a:lstStyle/>
          <a:p>
            <a:r>
              <a:rPr lang="en-US" sz="2600" dirty="0"/>
              <a:t>To explore the historical development of professional nursing and nursing education</a:t>
            </a:r>
          </a:p>
          <a:p>
            <a:r>
              <a:rPr lang="en-US" sz="2600" dirty="0"/>
              <a:t>To discuss nursing, nursing practice and the image of nursing</a:t>
            </a:r>
          </a:p>
          <a:p>
            <a:r>
              <a:rPr lang="en-US" sz="2600" dirty="0"/>
              <a:t>To explore nursing as a profession</a:t>
            </a:r>
          </a:p>
          <a:p>
            <a:endParaRPr lang="en-US" sz="2400" dirty="0"/>
          </a:p>
          <a:p>
            <a:endParaRPr lang="en-US" sz="2400" dirty="0"/>
          </a:p>
          <a:p>
            <a:r>
              <a:rPr lang="en-US" sz="2400" dirty="0"/>
              <a:t>Assigned Readings: </a:t>
            </a:r>
          </a:p>
          <a:p>
            <a:pPr lvl="1"/>
            <a:r>
              <a:rPr lang="en-US" sz="2400" dirty="0"/>
              <a:t>Potter &amp; Perry CH 3     </a:t>
            </a:r>
          </a:p>
          <a:p>
            <a:pPr lvl="1"/>
            <a:r>
              <a:rPr lang="en-US" sz="2400" dirty="0"/>
              <a:t>POSTED on BB     Contemporary Nursing Practice p. 7-18</a:t>
            </a:r>
          </a:p>
          <a:p>
            <a:endParaRPr lang="en-CA" dirty="0"/>
          </a:p>
        </p:txBody>
      </p:sp>
    </p:spTree>
    <p:extLst>
      <p:ext uri="{BB962C8B-B14F-4D97-AF65-F5344CB8AC3E}">
        <p14:creationId xmlns:p14="http://schemas.microsoft.com/office/powerpoint/2010/main" val="3197992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171" y="193964"/>
            <a:ext cx="8596668" cy="1320800"/>
          </a:xfrm>
        </p:spPr>
        <p:txBody>
          <a:bodyPr/>
          <a:lstStyle/>
          <a:p>
            <a:r>
              <a:rPr lang="en-US" dirty="0"/>
              <a:t>Historical Development of Nursing Part 2</a:t>
            </a:r>
            <a:endParaRPr lang="en-CA" dirty="0"/>
          </a:p>
        </p:txBody>
      </p:sp>
      <p:sp>
        <p:nvSpPr>
          <p:cNvPr id="3" name="Content Placeholder 2"/>
          <p:cNvSpPr>
            <a:spLocks noGrp="1"/>
          </p:cNvSpPr>
          <p:nvPr>
            <p:ph idx="1"/>
          </p:nvPr>
        </p:nvSpPr>
        <p:spPr/>
        <p:txBody>
          <a:bodyPr/>
          <a:lstStyle/>
          <a:p>
            <a:endParaRPr lang="en-CA"/>
          </a:p>
        </p:txBody>
      </p:sp>
    </p:spTree>
    <p:extLst>
      <p:ext uri="{BB962C8B-B14F-4D97-AF65-F5344CB8AC3E}">
        <p14:creationId xmlns:p14="http://schemas.microsoft.com/office/powerpoint/2010/main" val="34977133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227" y="176463"/>
            <a:ext cx="9092309" cy="1320800"/>
          </a:xfrm>
        </p:spPr>
        <p:txBody>
          <a:bodyPr/>
          <a:lstStyle/>
          <a:p>
            <a:r>
              <a:rPr lang="en-US" b="1" dirty="0"/>
              <a:t>Nursing Education</a:t>
            </a:r>
            <a:r>
              <a:rPr lang="en-US" dirty="0"/>
              <a:t>: Key Milestones</a:t>
            </a:r>
            <a:endParaRPr lang="en-CA" dirty="0"/>
          </a:p>
        </p:txBody>
      </p:sp>
      <p:sp>
        <p:nvSpPr>
          <p:cNvPr id="3" name="Content Placeholder 2"/>
          <p:cNvSpPr>
            <a:spLocks noGrp="1"/>
          </p:cNvSpPr>
          <p:nvPr>
            <p:ph idx="1"/>
          </p:nvPr>
        </p:nvSpPr>
        <p:spPr>
          <a:xfrm>
            <a:off x="769697" y="1393971"/>
            <a:ext cx="9519611" cy="5237738"/>
          </a:xfrm>
        </p:spPr>
        <p:txBody>
          <a:bodyPr>
            <a:normAutofit fontScale="85000" lnSpcReduction="20000"/>
          </a:bodyPr>
          <a:lstStyle/>
          <a:p>
            <a:r>
              <a:rPr lang="en-US" sz="2600" dirty="0"/>
              <a:t>1</a:t>
            </a:r>
            <a:r>
              <a:rPr lang="en-US" sz="2600" baseline="30000" dirty="0"/>
              <a:t>st</a:t>
            </a:r>
            <a:r>
              <a:rPr lang="en-US" sz="2600" dirty="0"/>
              <a:t> hospital school Diploma St </a:t>
            </a:r>
            <a:r>
              <a:rPr lang="en-US" sz="2600" dirty="0" err="1"/>
              <a:t>Catherines</a:t>
            </a:r>
            <a:r>
              <a:rPr lang="en-US" sz="2600" dirty="0"/>
              <a:t> 1874</a:t>
            </a:r>
          </a:p>
          <a:p>
            <a:r>
              <a:rPr lang="en-US" sz="2600" dirty="0"/>
              <a:t>Lady </a:t>
            </a:r>
            <a:r>
              <a:rPr lang="en-US" sz="2600" dirty="0" err="1"/>
              <a:t>Ishbel</a:t>
            </a:r>
            <a:r>
              <a:rPr lang="en-US" sz="2600" dirty="0"/>
              <a:t> Aberdeen 1898   formed VON to address needs of west</a:t>
            </a:r>
          </a:p>
          <a:p>
            <a:r>
              <a:rPr lang="en-US" sz="2600" dirty="0"/>
              <a:t>VON advocated for improved education standards and legislation</a:t>
            </a:r>
          </a:p>
          <a:p>
            <a:r>
              <a:rPr lang="en-US" sz="2600" dirty="0"/>
              <a:t>Bedford Fenwick 1899 founded ICN International Council of Nurses</a:t>
            </a:r>
          </a:p>
          <a:p>
            <a:r>
              <a:rPr lang="en-US" sz="2600" dirty="0"/>
              <a:t>CNATN  Canadian National Association for Trained Nurses 1907    </a:t>
            </a:r>
            <a:r>
              <a:rPr lang="en-US" sz="2600" dirty="0" err="1"/>
              <a:t>Snively</a:t>
            </a:r>
            <a:endParaRPr lang="en-US" sz="2600" dirty="0"/>
          </a:p>
          <a:p>
            <a:r>
              <a:rPr lang="en-US" sz="2600" dirty="0"/>
              <a:t>1909 Canada joins ICN       1924 CNATN became CNA</a:t>
            </a:r>
          </a:p>
          <a:p>
            <a:endParaRPr lang="en-US" sz="2600" dirty="0"/>
          </a:p>
          <a:p>
            <a:r>
              <a:rPr lang="en-US" sz="2600" dirty="0"/>
              <a:t>1</a:t>
            </a:r>
            <a:r>
              <a:rPr lang="en-US" sz="2600" baseline="30000" dirty="0"/>
              <a:t>st</a:t>
            </a:r>
            <a:r>
              <a:rPr lang="en-US" sz="2600" dirty="0"/>
              <a:t> University program UBC 1919   Director Ethel Johns</a:t>
            </a:r>
          </a:p>
          <a:p>
            <a:r>
              <a:rPr lang="en-US" sz="2600" dirty="0"/>
              <a:t>Weir Report 1932  1</a:t>
            </a:r>
            <a:r>
              <a:rPr lang="en-US" sz="2600" baseline="30000" dirty="0"/>
              <a:t>st</a:t>
            </a:r>
            <a:r>
              <a:rPr lang="en-US" sz="2600" dirty="0"/>
              <a:t> national study of nursing education     exploitation  no curriculum</a:t>
            </a:r>
          </a:p>
          <a:p>
            <a:r>
              <a:rPr lang="en-US" sz="2600" dirty="0"/>
              <a:t>Royal Commission on Health Services 1964    separate nursing education from hospitals</a:t>
            </a:r>
          </a:p>
          <a:p>
            <a:r>
              <a:rPr lang="en-US" sz="2600" dirty="0"/>
              <a:t>Now basic Baccalaureate needed for entry to practice</a:t>
            </a:r>
          </a:p>
          <a:p>
            <a:endParaRPr lang="en-CA" dirty="0"/>
          </a:p>
        </p:txBody>
      </p:sp>
    </p:spTree>
    <p:extLst>
      <p:ext uri="{BB962C8B-B14F-4D97-AF65-F5344CB8AC3E}">
        <p14:creationId xmlns:p14="http://schemas.microsoft.com/office/powerpoint/2010/main" val="1996592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Images of Nursing</a:t>
            </a: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826808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Gender Images</a:t>
            </a:r>
          </a:p>
        </p:txBody>
      </p:sp>
      <p:sp>
        <p:nvSpPr>
          <p:cNvPr id="4" name="Content Placeholder 3"/>
          <p:cNvSpPr>
            <a:spLocks noGrp="1"/>
          </p:cNvSpPr>
          <p:nvPr>
            <p:ph sz="quarter" idx="4294967295"/>
          </p:nvPr>
        </p:nvSpPr>
        <p:spPr>
          <a:xfrm>
            <a:off x="6376939" y="1930400"/>
            <a:ext cx="3838478" cy="4302125"/>
          </a:xfrm>
        </p:spPr>
        <p:txBody>
          <a:bodyPr/>
          <a:lstStyle/>
          <a:p>
            <a:r>
              <a:rPr lang="en-US" dirty="0"/>
              <a:t>Why are there so few men in nursing?</a:t>
            </a:r>
          </a:p>
          <a:p>
            <a:endParaRPr lang="en-US" dirty="0"/>
          </a:p>
          <a:p>
            <a:r>
              <a:rPr lang="en-US" dirty="0"/>
              <a:t>What is the image of men as nurses?</a:t>
            </a:r>
          </a:p>
          <a:p>
            <a:endParaRPr lang="en-US" dirty="0"/>
          </a:p>
          <a:p>
            <a:r>
              <a:rPr lang="en-US" dirty="0"/>
              <a:t>What are the benefits to the nursing profession if we could attract more men?</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109" y="1487056"/>
            <a:ext cx="5562600"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3359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189182" y="1948873"/>
            <a:ext cx="8229600" cy="4302125"/>
          </a:xfrm>
        </p:spPr>
        <p:txBody>
          <a:bodyPr/>
          <a:lstStyle/>
          <a:p>
            <a:r>
              <a:rPr lang="en-US" sz="2400" dirty="0"/>
              <a:t>Can you identify with any of these images?</a:t>
            </a:r>
          </a:p>
          <a:p>
            <a:endParaRPr lang="en-US" sz="2400" dirty="0"/>
          </a:p>
          <a:p>
            <a:r>
              <a:rPr lang="en-US" sz="2400" dirty="0"/>
              <a:t>What words would you use to describe the ideal image of the nurse</a:t>
            </a:r>
          </a:p>
          <a:p>
            <a:endParaRPr lang="en-US" sz="2400" dirty="0"/>
          </a:p>
          <a:p>
            <a:r>
              <a:rPr lang="en-US" sz="2400" dirty="0"/>
              <a:t>Why should we care about nursing image?</a:t>
            </a:r>
          </a:p>
          <a:p>
            <a:endParaRPr lang="en-US" sz="2400" dirty="0"/>
          </a:p>
          <a:p>
            <a:pPr marL="0" indent="0">
              <a:buNone/>
            </a:pPr>
            <a:endParaRPr lang="en-US" dirty="0"/>
          </a:p>
        </p:txBody>
      </p:sp>
      <p:sp>
        <p:nvSpPr>
          <p:cNvPr id="2" name="Title 1"/>
          <p:cNvSpPr>
            <a:spLocks noGrp="1"/>
          </p:cNvSpPr>
          <p:nvPr>
            <p:ph type="title"/>
          </p:nvPr>
        </p:nvSpPr>
        <p:spPr/>
        <p:txBody>
          <a:bodyPr/>
          <a:lstStyle/>
          <a:p>
            <a:r>
              <a:rPr lang="en-US" dirty="0"/>
              <a:t>Reflection: Contemporary Images</a:t>
            </a:r>
          </a:p>
        </p:txBody>
      </p:sp>
    </p:spTree>
    <p:extLst>
      <p:ext uri="{BB962C8B-B14F-4D97-AF65-F5344CB8AC3E}">
        <p14:creationId xmlns:p14="http://schemas.microsoft.com/office/powerpoint/2010/main" val="20662282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226" y="71675"/>
            <a:ext cx="8596668" cy="1320800"/>
          </a:xfrm>
        </p:spPr>
        <p:txBody>
          <a:bodyPr/>
          <a:lstStyle/>
          <a:p>
            <a:r>
              <a:rPr lang="en-US" dirty="0"/>
              <a:t>Definitions</a:t>
            </a:r>
            <a:endParaRPr lang="en-CA" dirty="0"/>
          </a:p>
        </p:txBody>
      </p:sp>
      <p:sp>
        <p:nvSpPr>
          <p:cNvPr id="3" name="Content Placeholder 2"/>
          <p:cNvSpPr>
            <a:spLocks noGrp="1"/>
          </p:cNvSpPr>
          <p:nvPr>
            <p:ph idx="1"/>
          </p:nvPr>
        </p:nvSpPr>
        <p:spPr>
          <a:xfrm>
            <a:off x="373012" y="979817"/>
            <a:ext cx="8596668" cy="3880773"/>
          </a:xfrm>
        </p:spPr>
        <p:txBody>
          <a:bodyPr>
            <a:normAutofit/>
          </a:bodyPr>
          <a:lstStyle/>
          <a:p>
            <a:r>
              <a:rPr lang="en-US" sz="2400" dirty="0"/>
              <a:t>Nightingale 1860</a:t>
            </a:r>
          </a:p>
          <a:p>
            <a:r>
              <a:rPr lang="en-US" sz="2400" dirty="0"/>
              <a:t>Henderson 1960</a:t>
            </a:r>
          </a:p>
          <a:p>
            <a:r>
              <a:rPr lang="en-US" sz="2400" dirty="0"/>
              <a:t>ICN 2015</a:t>
            </a:r>
          </a:p>
          <a:p>
            <a:endParaRPr lang="en-US" sz="2400" dirty="0"/>
          </a:p>
          <a:p>
            <a:r>
              <a:rPr lang="en-US" sz="2400" dirty="0"/>
              <a:t>Themes        </a:t>
            </a:r>
            <a:endParaRPr lang="en-CA" sz="2400" dirty="0"/>
          </a:p>
        </p:txBody>
      </p:sp>
      <p:sp>
        <p:nvSpPr>
          <p:cNvPr id="4" name="Rectangle 3"/>
          <p:cNvSpPr/>
          <p:nvPr/>
        </p:nvSpPr>
        <p:spPr>
          <a:xfrm>
            <a:off x="1056133" y="3367694"/>
            <a:ext cx="8517076"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client centered</a:t>
            </a:r>
          </a:p>
        </p:txBody>
      </p:sp>
      <p:sp>
        <p:nvSpPr>
          <p:cNvPr id="5" name="Rectangle 4"/>
          <p:cNvSpPr/>
          <p:nvPr/>
        </p:nvSpPr>
        <p:spPr>
          <a:xfrm>
            <a:off x="2213712" y="4176891"/>
            <a:ext cx="6322565"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adaptive</a:t>
            </a:r>
          </a:p>
        </p:txBody>
      </p:sp>
      <p:sp>
        <p:nvSpPr>
          <p:cNvPr id="6" name="Rectangle 5"/>
          <p:cNvSpPr/>
          <p:nvPr/>
        </p:nvSpPr>
        <p:spPr>
          <a:xfrm>
            <a:off x="-186418" y="4955365"/>
            <a:ext cx="12403395"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concerned </a:t>
            </a:r>
            <a:r>
              <a:rPr lang="en-US" sz="32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with</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n-US" sz="4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HP IP HM &amp; R</a:t>
            </a:r>
          </a:p>
        </p:txBody>
      </p:sp>
      <p:sp>
        <p:nvSpPr>
          <p:cNvPr id="7" name="Rectangle 6"/>
          <p:cNvSpPr/>
          <p:nvPr/>
        </p:nvSpPr>
        <p:spPr>
          <a:xfrm>
            <a:off x="1252146" y="5794676"/>
            <a:ext cx="10047943"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a helping profession</a:t>
            </a:r>
          </a:p>
        </p:txBody>
      </p:sp>
      <p:sp>
        <p:nvSpPr>
          <p:cNvPr id="8" name="Rectangle 7"/>
          <p:cNvSpPr/>
          <p:nvPr/>
        </p:nvSpPr>
        <p:spPr>
          <a:xfrm>
            <a:off x="3018420" y="56487"/>
            <a:ext cx="5517857"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caring</a:t>
            </a:r>
          </a:p>
        </p:txBody>
      </p:sp>
      <p:sp>
        <p:nvSpPr>
          <p:cNvPr id="9" name="Rectangle 8"/>
          <p:cNvSpPr/>
          <p:nvPr/>
        </p:nvSpPr>
        <p:spPr>
          <a:xfrm>
            <a:off x="3760807" y="887263"/>
            <a:ext cx="5460149"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an art</a:t>
            </a:r>
          </a:p>
        </p:txBody>
      </p:sp>
      <p:sp>
        <p:nvSpPr>
          <p:cNvPr id="10" name="Rectangle 9"/>
          <p:cNvSpPr/>
          <p:nvPr/>
        </p:nvSpPr>
        <p:spPr>
          <a:xfrm>
            <a:off x="3226204" y="1812130"/>
            <a:ext cx="6529353"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a science</a:t>
            </a:r>
          </a:p>
        </p:txBody>
      </p:sp>
      <p:sp>
        <p:nvSpPr>
          <p:cNvPr id="11" name="Rectangle 10"/>
          <p:cNvSpPr/>
          <p:nvPr/>
        </p:nvSpPr>
        <p:spPr>
          <a:xfrm>
            <a:off x="4134992" y="2615868"/>
            <a:ext cx="5880136"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Nursing is holistic</a:t>
            </a:r>
          </a:p>
        </p:txBody>
      </p:sp>
    </p:spTree>
    <p:extLst>
      <p:ext uri="{BB962C8B-B14F-4D97-AF65-F5344CB8AC3E}">
        <p14:creationId xmlns:p14="http://schemas.microsoft.com/office/powerpoint/2010/main" val="65491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498" y="1489435"/>
            <a:ext cx="8596668" cy="5024487"/>
          </a:xfrm>
        </p:spPr>
        <p:txBody>
          <a:bodyPr>
            <a:normAutofit/>
          </a:bodyPr>
          <a:lstStyle/>
          <a:p>
            <a:pPr>
              <a:spcAft>
                <a:spcPts val="600"/>
              </a:spcAft>
            </a:pPr>
            <a:r>
              <a:rPr lang="en-US" sz="2400" b="1" dirty="0"/>
              <a:t>Self-regulated</a:t>
            </a:r>
            <a:r>
              <a:rPr lang="en-US" sz="2400" dirty="0"/>
              <a:t> health care </a:t>
            </a:r>
            <a:r>
              <a:rPr lang="en-US" sz="2400" b="1" dirty="0"/>
              <a:t>professionals</a:t>
            </a:r>
            <a:r>
              <a:rPr lang="en-US" sz="2400" dirty="0"/>
              <a:t> who work </a:t>
            </a:r>
            <a:r>
              <a:rPr lang="en-US" sz="2400" b="1" dirty="0"/>
              <a:t>autonomously</a:t>
            </a:r>
            <a:r>
              <a:rPr lang="en-US" sz="2400" dirty="0"/>
              <a:t> and </a:t>
            </a:r>
            <a:r>
              <a:rPr lang="en-US" sz="2400" b="1" dirty="0"/>
              <a:t>in collaboration </a:t>
            </a:r>
            <a:r>
              <a:rPr lang="en-US" sz="2400" dirty="0"/>
              <a:t>with others</a:t>
            </a:r>
          </a:p>
          <a:p>
            <a:pPr>
              <a:spcAft>
                <a:spcPts val="600"/>
              </a:spcAft>
            </a:pPr>
            <a:r>
              <a:rPr lang="en-US" sz="2400" dirty="0"/>
              <a:t>RN’s enable i</a:t>
            </a:r>
            <a:r>
              <a:rPr lang="en-US" sz="2400" b="1" dirty="0"/>
              <a:t>ndividuals, families, groups, communities and populations </a:t>
            </a:r>
            <a:r>
              <a:rPr lang="en-US" sz="2400" dirty="0"/>
              <a:t>to achieve their optimal level of health</a:t>
            </a:r>
          </a:p>
          <a:p>
            <a:pPr>
              <a:spcAft>
                <a:spcPts val="600"/>
              </a:spcAft>
            </a:pPr>
            <a:r>
              <a:rPr lang="en-US" sz="2400" dirty="0"/>
              <a:t>RN’s coordinate health care, deliver </a:t>
            </a:r>
            <a:r>
              <a:rPr lang="en-US" sz="2400" b="1" dirty="0"/>
              <a:t>direct services</a:t>
            </a:r>
            <a:r>
              <a:rPr lang="en-US" sz="2400" dirty="0"/>
              <a:t>, and </a:t>
            </a:r>
            <a:r>
              <a:rPr lang="en-US" sz="2400" b="1" dirty="0"/>
              <a:t>support clients in their self-care decisions </a:t>
            </a:r>
            <a:r>
              <a:rPr lang="en-US" sz="2400" dirty="0"/>
              <a:t>and actions in situations of </a:t>
            </a:r>
            <a:r>
              <a:rPr lang="en-US" sz="2400" b="1" dirty="0"/>
              <a:t>health, illness, injury and disability</a:t>
            </a:r>
            <a:r>
              <a:rPr lang="en-US" sz="2400" dirty="0"/>
              <a:t> in all stages of life.</a:t>
            </a:r>
          </a:p>
          <a:p>
            <a:pPr>
              <a:spcAft>
                <a:spcPts val="600"/>
              </a:spcAft>
            </a:pPr>
            <a:r>
              <a:rPr lang="en-US" sz="2400" dirty="0"/>
              <a:t>RN’s contribute to the health care system through their work in </a:t>
            </a:r>
            <a:r>
              <a:rPr lang="en-US" sz="2400" b="1" dirty="0"/>
              <a:t>direct practice, education, administration, research and policy</a:t>
            </a:r>
            <a:r>
              <a:rPr lang="en-US" sz="2400" dirty="0"/>
              <a:t> in a wide array of settings. </a:t>
            </a:r>
          </a:p>
          <a:p>
            <a:pPr marL="0" indent="0">
              <a:buNone/>
            </a:pPr>
            <a:endParaRPr lang="en-US" sz="2000" dirty="0"/>
          </a:p>
        </p:txBody>
      </p:sp>
      <p:sp>
        <p:nvSpPr>
          <p:cNvPr id="2" name="Title 1"/>
          <p:cNvSpPr>
            <a:spLocks noGrp="1"/>
          </p:cNvSpPr>
          <p:nvPr>
            <p:ph type="title"/>
          </p:nvPr>
        </p:nvSpPr>
        <p:spPr/>
        <p:txBody>
          <a:bodyPr/>
          <a:lstStyle/>
          <a:p>
            <a:r>
              <a:rPr lang="en-US" dirty="0"/>
              <a:t>NURSE</a:t>
            </a:r>
          </a:p>
        </p:txBody>
      </p:sp>
    </p:spTree>
    <p:extLst>
      <p:ext uri="{BB962C8B-B14F-4D97-AF65-F5344CB8AC3E}">
        <p14:creationId xmlns:p14="http://schemas.microsoft.com/office/powerpoint/2010/main" val="1367011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7069" y="1466988"/>
            <a:ext cx="9995535" cy="3880773"/>
          </a:xfrm>
        </p:spPr>
        <p:txBody>
          <a:bodyPr>
            <a:normAutofit lnSpcReduction="10000"/>
          </a:bodyPr>
          <a:lstStyle/>
          <a:p>
            <a:r>
              <a:rPr lang="en-US" sz="2800" dirty="0"/>
              <a:t>Nursing is one profession with 4 regulated nursing groups</a:t>
            </a:r>
          </a:p>
          <a:p>
            <a:pPr lvl="1"/>
            <a:r>
              <a:rPr lang="en-US" sz="2400" dirty="0"/>
              <a:t>RN Registered Nurses</a:t>
            </a:r>
          </a:p>
          <a:p>
            <a:pPr lvl="1"/>
            <a:r>
              <a:rPr lang="en-US" sz="2400" dirty="0"/>
              <a:t>RPN/LPN  Registered Practical Nurses/Licensed Practical Nurses</a:t>
            </a:r>
          </a:p>
          <a:p>
            <a:pPr lvl="1"/>
            <a:r>
              <a:rPr lang="en-US" sz="2400" dirty="0"/>
              <a:t>RPNs Registered Psychiatric Nurses</a:t>
            </a:r>
          </a:p>
          <a:p>
            <a:pPr lvl="1"/>
            <a:r>
              <a:rPr lang="en-US" sz="2400" dirty="0"/>
              <a:t>NP  Nurse </a:t>
            </a:r>
            <a:r>
              <a:rPr lang="en-US" sz="2400" dirty="0" err="1"/>
              <a:t>Practictioners</a:t>
            </a:r>
            <a:endParaRPr lang="en-US" sz="2400" dirty="0"/>
          </a:p>
          <a:p>
            <a:r>
              <a:rPr lang="en-US" sz="2800" dirty="0"/>
              <a:t>RN’s make up ¾ of the regulated nursing work force</a:t>
            </a:r>
          </a:p>
          <a:p>
            <a:r>
              <a:rPr lang="en-US" sz="2800" dirty="0"/>
              <a:t>RN’s are the largest single group of healthcare providers in Canada</a:t>
            </a:r>
          </a:p>
        </p:txBody>
      </p:sp>
      <p:sp>
        <p:nvSpPr>
          <p:cNvPr id="2" name="Title 1"/>
          <p:cNvSpPr>
            <a:spLocks noGrp="1"/>
          </p:cNvSpPr>
          <p:nvPr>
            <p:ph type="title"/>
          </p:nvPr>
        </p:nvSpPr>
        <p:spPr/>
        <p:txBody>
          <a:bodyPr/>
          <a:lstStyle/>
          <a:p>
            <a:r>
              <a:rPr lang="en-US" dirty="0"/>
              <a:t>In Canada</a:t>
            </a:r>
          </a:p>
        </p:txBody>
      </p:sp>
    </p:spTree>
    <p:extLst>
      <p:ext uri="{BB962C8B-B14F-4D97-AF65-F5344CB8AC3E}">
        <p14:creationId xmlns:p14="http://schemas.microsoft.com/office/powerpoint/2010/main" val="2914571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3763" y="1186249"/>
            <a:ext cx="8596668" cy="5280539"/>
          </a:xfrm>
        </p:spPr>
        <p:txBody>
          <a:bodyPr>
            <a:normAutofit/>
          </a:bodyPr>
          <a:lstStyle/>
          <a:p>
            <a:r>
              <a:rPr lang="en-US" sz="2000" dirty="0"/>
              <a:t>RN’s in Canada – 415,864 (2015)</a:t>
            </a:r>
          </a:p>
          <a:p>
            <a:r>
              <a:rPr lang="en-US" sz="2000" dirty="0"/>
              <a:t>men in nursing 6.4% (highest in Quebec and </a:t>
            </a:r>
            <a:r>
              <a:rPr lang="en-US" sz="2000" dirty="0" err="1"/>
              <a:t>Ont</a:t>
            </a:r>
            <a:r>
              <a:rPr lang="en-US" sz="2000" dirty="0"/>
              <a:t>)</a:t>
            </a:r>
          </a:p>
          <a:p>
            <a:r>
              <a:rPr lang="en-US" sz="2000" dirty="0"/>
              <a:t>Average age- 45.4 (but increasing)</a:t>
            </a:r>
          </a:p>
          <a:p>
            <a:pPr marL="457200" lvl="1" indent="0">
              <a:buNone/>
            </a:pPr>
            <a:endParaRPr lang="en-US" sz="2000" dirty="0"/>
          </a:p>
          <a:p>
            <a:r>
              <a:rPr lang="en-US" sz="2000" dirty="0"/>
              <a:t>Education</a:t>
            </a:r>
          </a:p>
          <a:p>
            <a:pPr lvl="1"/>
            <a:r>
              <a:rPr lang="en-US" sz="2000" dirty="0"/>
              <a:t>Diploma- 57.6% (down </a:t>
            </a:r>
            <a:r>
              <a:rPr lang="en-US" sz="2000" dirty="0" err="1"/>
              <a:t>slighlty</a:t>
            </a:r>
            <a:r>
              <a:rPr lang="en-US" sz="2000" dirty="0"/>
              <a:t>)</a:t>
            </a:r>
          </a:p>
          <a:p>
            <a:pPr lvl="1"/>
            <a:r>
              <a:rPr lang="en-US" sz="2000" dirty="0" err="1"/>
              <a:t>BScN</a:t>
            </a:r>
            <a:r>
              <a:rPr lang="en-US" sz="2000" dirty="0"/>
              <a:t> – 38.8% (up slightly)</a:t>
            </a:r>
          </a:p>
          <a:p>
            <a:pPr lvl="1"/>
            <a:r>
              <a:rPr lang="en-US" sz="2000" dirty="0"/>
              <a:t>Masters- 3.3% (up slightly)</a:t>
            </a:r>
          </a:p>
          <a:p>
            <a:pPr lvl="1"/>
            <a:r>
              <a:rPr lang="en-US" sz="2000" dirty="0"/>
              <a:t>Doctorate- 0.2% (no change)</a:t>
            </a:r>
          </a:p>
          <a:p>
            <a:pPr lvl="1"/>
            <a:endParaRPr lang="en-US" sz="2000" dirty="0"/>
          </a:p>
          <a:p>
            <a:r>
              <a:rPr lang="en-US" sz="2000" dirty="0"/>
              <a:t>87.5% involved in direct care- includes all settings- NOT just hospitals</a:t>
            </a:r>
          </a:p>
          <a:p>
            <a:r>
              <a:rPr lang="en-US" sz="2000" dirty="0"/>
              <a:t>63% do work in hospitals</a:t>
            </a:r>
          </a:p>
          <a:p>
            <a:endParaRPr lang="en-US" sz="2000" dirty="0"/>
          </a:p>
          <a:p>
            <a:pPr lvl="1"/>
            <a:endParaRPr lang="en-US" sz="2000" dirty="0"/>
          </a:p>
        </p:txBody>
      </p:sp>
      <p:sp>
        <p:nvSpPr>
          <p:cNvPr id="2" name="Title 1"/>
          <p:cNvSpPr>
            <a:spLocks noGrp="1"/>
          </p:cNvSpPr>
          <p:nvPr>
            <p:ph type="title"/>
          </p:nvPr>
        </p:nvSpPr>
        <p:spPr>
          <a:xfrm>
            <a:off x="387927" y="392546"/>
            <a:ext cx="8229600" cy="707205"/>
          </a:xfrm>
        </p:spPr>
        <p:txBody>
          <a:bodyPr>
            <a:normAutofit fontScale="90000"/>
          </a:bodyPr>
          <a:lstStyle/>
          <a:p>
            <a:r>
              <a:rPr lang="en-US" dirty="0"/>
              <a:t>RN Profile in Canada 2016</a:t>
            </a:r>
            <a:br>
              <a:rPr lang="en-US" dirty="0"/>
            </a:br>
            <a:br>
              <a:rPr lang="en-US" dirty="0"/>
            </a:br>
            <a:br>
              <a:rPr lang="en-US" dirty="0"/>
            </a:br>
            <a:r>
              <a:rPr lang="en-US" dirty="0"/>
              <a:t>	</a:t>
            </a:r>
            <a:endParaRPr lang="en-US" sz="2400" dirty="0"/>
          </a:p>
        </p:txBody>
      </p:sp>
    </p:spTree>
    <p:extLst>
      <p:ext uri="{BB962C8B-B14F-4D97-AF65-F5344CB8AC3E}">
        <p14:creationId xmlns:p14="http://schemas.microsoft.com/office/powerpoint/2010/main" val="27282243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83491"/>
          </a:xfrm>
        </p:spPr>
        <p:txBody>
          <a:bodyPr/>
          <a:lstStyle/>
          <a:p>
            <a:r>
              <a:rPr lang="en-US" dirty="0"/>
              <a:t>Recipients of Nursing</a:t>
            </a:r>
            <a:endParaRPr lang="en-CA" dirty="0"/>
          </a:p>
        </p:txBody>
      </p:sp>
      <p:sp>
        <p:nvSpPr>
          <p:cNvPr id="3" name="Content Placeholder 2"/>
          <p:cNvSpPr>
            <a:spLocks noGrp="1"/>
          </p:cNvSpPr>
          <p:nvPr>
            <p:ph idx="1"/>
          </p:nvPr>
        </p:nvSpPr>
        <p:spPr>
          <a:xfrm>
            <a:off x="677335" y="1578698"/>
            <a:ext cx="9538084" cy="3880773"/>
          </a:xfrm>
        </p:spPr>
        <p:txBody>
          <a:bodyPr>
            <a:normAutofit/>
          </a:bodyPr>
          <a:lstStyle/>
          <a:p>
            <a:r>
              <a:rPr lang="en-US" sz="2400" dirty="0"/>
              <a:t>Individuals, families, groups &amp; communities</a:t>
            </a:r>
          </a:p>
          <a:p>
            <a:r>
              <a:rPr lang="en-US" sz="2400" dirty="0"/>
              <a:t>Consumers of health care service</a:t>
            </a:r>
          </a:p>
          <a:p>
            <a:endParaRPr lang="en-US" sz="2400" dirty="0"/>
          </a:p>
          <a:p>
            <a:r>
              <a:rPr lang="en-US" sz="2400" dirty="0"/>
              <a:t>Patient       medical treatment or care generally in acute care</a:t>
            </a:r>
          </a:p>
          <a:p>
            <a:r>
              <a:rPr lang="en-US" sz="2400" dirty="0"/>
              <a:t>Clients        receiver of health care as a collaborator and they </a:t>
            </a:r>
          </a:p>
          <a:p>
            <a:pPr marL="0" indent="0">
              <a:buNone/>
            </a:pPr>
            <a:r>
              <a:rPr lang="en-US" sz="2400" dirty="0"/>
              <a:t>                      are responsible for their own health</a:t>
            </a:r>
          </a:p>
          <a:p>
            <a:r>
              <a:rPr lang="en-US" sz="2400" dirty="0"/>
              <a:t>Residents    individual in long term care</a:t>
            </a:r>
            <a:endParaRPr lang="en-CA" sz="2400" dirty="0"/>
          </a:p>
        </p:txBody>
      </p:sp>
    </p:spTree>
    <p:extLst>
      <p:ext uri="{BB962C8B-B14F-4D97-AF65-F5344CB8AC3E}">
        <p14:creationId xmlns:p14="http://schemas.microsoft.com/office/powerpoint/2010/main" val="7116476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643" y="304800"/>
            <a:ext cx="8596668" cy="748145"/>
          </a:xfrm>
        </p:spPr>
        <p:txBody>
          <a:bodyPr/>
          <a:lstStyle/>
          <a:p>
            <a:r>
              <a:rPr lang="en-US" dirty="0"/>
              <a:t>Scope of Nursing </a:t>
            </a:r>
            <a:endParaRPr lang="en-CA" dirty="0"/>
          </a:p>
        </p:txBody>
      </p:sp>
      <p:sp>
        <p:nvSpPr>
          <p:cNvPr id="3" name="Content Placeholder 2"/>
          <p:cNvSpPr>
            <a:spLocks noGrp="1"/>
          </p:cNvSpPr>
          <p:nvPr>
            <p:ph idx="1"/>
          </p:nvPr>
        </p:nvSpPr>
        <p:spPr>
          <a:xfrm>
            <a:off x="511080" y="1403207"/>
            <a:ext cx="8596668" cy="3880773"/>
          </a:xfrm>
        </p:spPr>
        <p:txBody>
          <a:bodyPr>
            <a:normAutofit/>
          </a:bodyPr>
          <a:lstStyle/>
          <a:p>
            <a:r>
              <a:rPr lang="en-US" sz="2400" dirty="0"/>
              <a:t>Promoting Health and Wellness</a:t>
            </a:r>
          </a:p>
          <a:p>
            <a:r>
              <a:rPr lang="en-US" sz="2400" dirty="0"/>
              <a:t>Preventing Illness</a:t>
            </a:r>
          </a:p>
          <a:p>
            <a:r>
              <a:rPr lang="en-US" sz="2400" dirty="0"/>
              <a:t>Restoring Health</a:t>
            </a:r>
          </a:p>
          <a:p>
            <a:r>
              <a:rPr lang="en-US" sz="2400" dirty="0"/>
              <a:t>Caring for the Dying</a:t>
            </a:r>
            <a:endParaRPr lang="en-CA" sz="2400" dirty="0"/>
          </a:p>
        </p:txBody>
      </p:sp>
    </p:spTree>
    <p:extLst>
      <p:ext uri="{BB962C8B-B14F-4D97-AF65-F5344CB8AC3E}">
        <p14:creationId xmlns:p14="http://schemas.microsoft.com/office/powerpoint/2010/main" val="2625217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Types/ Specialties of Nursing</a:t>
            </a:r>
          </a:p>
        </p:txBody>
      </p:sp>
      <p:sp>
        <p:nvSpPr>
          <p:cNvPr id="5" name="Content Placeholder 4"/>
          <p:cNvSpPr>
            <a:spLocks noGrp="1"/>
          </p:cNvSpPr>
          <p:nvPr>
            <p:ph sz="quarter" idx="4294967295"/>
          </p:nvPr>
        </p:nvSpPr>
        <p:spPr>
          <a:xfrm>
            <a:off x="5083002" y="1747981"/>
            <a:ext cx="4191000" cy="3921125"/>
          </a:xfrm>
        </p:spPr>
        <p:txBody>
          <a:bodyPr>
            <a:normAutofit fontScale="92500" lnSpcReduction="20000"/>
          </a:bodyPr>
          <a:lstStyle/>
          <a:p>
            <a:r>
              <a:rPr lang="en-US" sz="2400" dirty="0"/>
              <a:t>International/global</a:t>
            </a:r>
          </a:p>
          <a:p>
            <a:r>
              <a:rPr lang="en-US" sz="2400" dirty="0"/>
              <a:t>Outreach/street</a:t>
            </a:r>
          </a:p>
          <a:p>
            <a:r>
              <a:rPr lang="en-US" sz="2400" dirty="0"/>
              <a:t>Environmental/occupational health</a:t>
            </a:r>
          </a:p>
          <a:p>
            <a:r>
              <a:rPr lang="en-US" sz="2400" dirty="0"/>
              <a:t>Mental health</a:t>
            </a:r>
          </a:p>
          <a:p>
            <a:r>
              <a:rPr lang="en-US" sz="2400" dirty="0"/>
              <a:t>Palliative care</a:t>
            </a:r>
          </a:p>
          <a:p>
            <a:r>
              <a:rPr lang="en-US" sz="2400" dirty="0"/>
              <a:t>Parish</a:t>
            </a:r>
          </a:p>
          <a:p>
            <a:r>
              <a:rPr lang="en-US" sz="2400" dirty="0"/>
              <a:t>Rural or outpost</a:t>
            </a:r>
          </a:p>
          <a:p>
            <a:r>
              <a:rPr lang="en-US" sz="2400" dirty="0"/>
              <a:t>Nurse practitioners</a:t>
            </a:r>
          </a:p>
          <a:p>
            <a:r>
              <a:rPr lang="en-US" sz="2400" dirty="0"/>
              <a:t>Advanced practice</a:t>
            </a:r>
          </a:p>
          <a:p>
            <a:pPr marL="0" indent="0">
              <a:buNone/>
            </a:pPr>
            <a:endParaRPr lang="en-US" sz="2400" dirty="0"/>
          </a:p>
        </p:txBody>
      </p:sp>
      <p:sp>
        <p:nvSpPr>
          <p:cNvPr id="6" name="Content Placeholder 4"/>
          <p:cNvSpPr>
            <a:spLocks noGrp="1"/>
          </p:cNvSpPr>
          <p:nvPr>
            <p:ph sz="quarter" idx="4294967295"/>
          </p:nvPr>
        </p:nvSpPr>
        <p:spPr>
          <a:xfrm>
            <a:off x="889000" y="1747982"/>
            <a:ext cx="4191000" cy="3921125"/>
          </a:xfrm>
        </p:spPr>
        <p:txBody>
          <a:bodyPr>
            <a:normAutofit fontScale="92500" lnSpcReduction="20000"/>
          </a:bodyPr>
          <a:lstStyle/>
          <a:p>
            <a:pPr>
              <a:buClr>
                <a:schemeClr val="accent2"/>
              </a:buClr>
              <a:buSzPct val="101000"/>
            </a:pPr>
            <a:r>
              <a:rPr lang="en-US" sz="2400" dirty="0"/>
              <a:t>Medical-surgical</a:t>
            </a:r>
          </a:p>
          <a:p>
            <a:pPr>
              <a:buClr>
                <a:schemeClr val="accent2"/>
              </a:buClr>
              <a:buSzPct val="101000"/>
            </a:pPr>
            <a:r>
              <a:rPr lang="en-US" sz="2400" dirty="0"/>
              <a:t>Geriatrics</a:t>
            </a:r>
          </a:p>
          <a:p>
            <a:pPr>
              <a:buClr>
                <a:schemeClr val="accent2"/>
              </a:buClr>
              <a:buSzPct val="101000"/>
            </a:pPr>
            <a:r>
              <a:rPr lang="en-US" sz="2400" dirty="0"/>
              <a:t>Obstetrics</a:t>
            </a:r>
          </a:p>
          <a:p>
            <a:pPr>
              <a:buClr>
                <a:schemeClr val="accent2"/>
              </a:buClr>
              <a:buSzPct val="101000"/>
            </a:pPr>
            <a:r>
              <a:rPr lang="en-US" sz="2400" dirty="0"/>
              <a:t>Pediatrics</a:t>
            </a:r>
          </a:p>
          <a:p>
            <a:pPr>
              <a:buClr>
                <a:schemeClr val="accent2"/>
              </a:buClr>
              <a:buSzPct val="101000"/>
            </a:pPr>
            <a:r>
              <a:rPr lang="en-US" sz="2400" dirty="0"/>
              <a:t>Community/public health</a:t>
            </a:r>
          </a:p>
          <a:p>
            <a:pPr>
              <a:buClr>
                <a:schemeClr val="accent2"/>
              </a:buClr>
              <a:buSzPct val="101000"/>
            </a:pPr>
            <a:r>
              <a:rPr lang="en-US" sz="2400" dirty="0"/>
              <a:t>Home care</a:t>
            </a:r>
          </a:p>
          <a:p>
            <a:pPr>
              <a:buClr>
                <a:schemeClr val="accent2"/>
              </a:buClr>
              <a:buSzPct val="101000"/>
            </a:pPr>
            <a:r>
              <a:rPr lang="en-US" sz="2400" dirty="0"/>
              <a:t>Intensive care</a:t>
            </a:r>
          </a:p>
          <a:p>
            <a:pPr>
              <a:buClr>
                <a:schemeClr val="accent2"/>
              </a:buClr>
              <a:buSzPct val="101000"/>
            </a:pPr>
            <a:r>
              <a:rPr lang="en-US" sz="2400" dirty="0"/>
              <a:t>Surgical</a:t>
            </a:r>
          </a:p>
          <a:p>
            <a:pPr>
              <a:buClr>
                <a:schemeClr val="accent2"/>
              </a:buClr>
              <a:buSzPct val="101000"/>
            </a:pPr>
            <a:r>
              <a:rPr lang="en-US" sz="2400" dirty="0"/>
              <a:t>Forensic</a:t>
            </a:r>
          </a:p>
          <a:p>
            <a:pPr>
              <a:buClr>
                <a:schemeClr val="accent2"/>
              </a:buClr>
              <a:buSzPct val="101000"/>
            </a:pPr>
            <a:r>
              <a:rPr lang="en-US" sz="2400" dirty="0"/>
              <a:t>Correctional</a:t>
            </a:r>
          </a:p>
          <a:p>
            <a:pPr marL="0" indent="0">
              <a:buNone/>
            </a:pPr>
            <a:endParaRPr lang="en-US" sz="2400" dirty="0"/>
          </a:p>
        </p:txBody>
      </p:sp>
    </p:spTree>
    <p:extLst>
      <p:ext uri="{BB962C8B-B14F-4D97-AF65-F5344CB8AC3E}">
        <p14:creationId xmlns:p14="http://schemas.microsoft.com/office/powerpoint/2010/main" val="1152748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33" y="175078"/>
            <a:ext cx="8596668" cy="738909"/>
          </a:xfrm>
        </p:spPr>
        <p:txBody>
          <a:bodyPr>
            <a:normAutofit/>
          </a:bodyPr>
          <a:lstStyle/>
          <a:p>
            <a:r>
              <a:rPr lang="en-US" sz="4000" b="1" dirty="0"/>
              <a:t>Roles and Functions</a:t>
            </a:r>
            <a:endParaRPr lang="en-CA" sz="4000" b="1" dirty="0"/>
          </a:p>
        </p:txBody>
      </p:sp>
      <p:sp>
        <p:nvSpPr>
          <p:cNvPr id="4" name="Rectangle 3"/>
          <p:cNvSpPr/>
          <p:nvPr/>
        </p:nvSpPr>
        <p:spPr>
          <a:xfrm>
            <a:off x="313383" y="1050038"/>
            <a:ext cx="3284875"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Caregiver</a:t>
            </a:r>
          </a:p>
        </p:txBody>
      </p:sp>
      <p:sp>
        <p:nvSpPr>
          <p:cNvPr id="5" name="Content Placeholder 4"/>
          <p:cNvSpPr>
            <a:spLocks noGrp="1"/>
          </p:cNvSpPr>
          <p:nvPr>
            <p:ph idx="1"/>
          </p:nvPr>
        </p:nvSpPr>
        <p:spPr>
          <a:xfrm>
            <a:off x="523377" y="5442356"/>
            <a:ext cx="3177473" cy="923330"/>
          </a:xfrm>
          <a:prstGeom prst="rect">
            <a:avLst/>
          </a:prstGeom>
          <a:noFill/>
        </p:spPr>
        <p:txBody>
          <a:bodyPr wrap="none" lIns="91440" tIns="45720" rIns="91440" bIns="45720">
            <a:spAutoFit/>
          </a:bodyPr>
          <a:lstStyle/>
          <a:p>
            <a:pPr marL="0" indent="0" algn="ctr">
              <a:buNone/>
            </a:pP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Advocate</a:t>
            </a:r>
          </a:p>
        </p:txBody>
      </p:sp>
      <p:sp>
        <p:nvSpPr>
          <p:cNvPr id="6" name="Rectangle 5"/>
          <p:cNvSpPr/>
          <p:nvPr/>
        </p:nvSpPr>
        <p:spPr>
          <a:xfrm>
            <a:off x="1123217" y="2388436"/>
            <a:ext cx="3607078"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Counsellor</a:t>
            </a:r>
          </a:p>
        </p:txBody>
      </p:sp>
      <p:sp>
        <p:nvSpPr>
          <p:cNvPr id="7" name="Rectangle 6"/>
          <p:cNvSpPr/>
          <p:nvPr/>
        </p:nvSpPr>
        <p:spPr>
          <a:xfrm>
            <a:off x="523377" y="3434843"/>
            <a:ext cx="3074881"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Educator</a:t>
            </a:r>
          </a:p>
        </p:txBody>
      </p:sp>
      <p:sp>
        <p:nvSpPr>
          <p:cNvPr id="8" name="Rectangle 7"/>
          <p:cNvSpPr/>
          <p:nvPr/>
        </p:nvSpPr>
        <p:spPr>
          <a:xfrm>
            <a:off x="1123217" y="4490635"/>
            <a:ext cx="2430474"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Leader</a:t>
            </a:r>
          </a:p>
        </p:txBody>
      </p:sp>
      <p:sp>
        <p:nvSpPr>
          <p:cNvPr id="9" name="Rectangle 8"/>
          <p:cNvSpPr/>
          <p:nvPr/>
        </p:nvSpPr>
        <p:spPr>
          <a:xfrm>
            <a:off x="5014092" y="646497"/>
            <a:ext cx="4584908"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Case Manager</a:t>
            </a:r>
          </a:p>
        </p:txBody>
      </p:sp>
      <p:sp>
        <p:nvSpPr>
          <p:cNvPr id="10" name="Rectangle 9"/>
          <p:cNvSpPr/>
          <p:nvPr/>
        </p:nvSpPr>
        <p:spPr>
          <a:xfrm>
            <a:off x="3697676" y="5848148"/>
            <a:ext cx="6489277"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Research consumer</a:t>
            </a:r>
          </a:p>
        </p:txBody>
      </p:sp>
      <p:sp>
        <p:nvSpPr>
          <p:cNvPr id="11" name="Rectangle 10"/>
          <p:cNvSpPr/>
          <p:nvPr/>
        </p:nvSpPr>
        <p:spPr>
          <a:xfrm>
            <a:off x="5036793" y="4814652"/>
            <a:ext cx="2888932"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Manager</a:t>
            </a:r>
          </a:p>
        </p:txBody>
      </p:sp>
      <p:sp>
        <p:nvSpPr>
          <p:cNvPr id="12" name="Rectangle 11"/>
          <p:cNvSpPr/>
          <p:nvPr/>
        </p:nvSpPr>
        <p:spPr>
          <a:xfrm>
            <a:off x="4062067" y="3778128"/>
            <a:ext cx="4578754"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Change Agent</a:t>
            </a:r>
          </a:p>
        </p:txBody>
      </p:sp>
      <p:sp>
        <p:nvSpPr>
          <p:cNvPr id="13" name="Rectangle 12"/>
          <p:cNvSpPr/>
          <p:nvPr/>
        </p:nvSpPr>
        <p:spPr>
          <a:xfrm>
            <a:off x="4730295" y="2794228"/>
            <a:ext cx="5261633"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Client Advocate</a:t>
            </a:r>
          </a:p>
        </p:txBody>
      </p:sp>
      <p:sp>
        <p:nvSpPr>
          <p:cNvPr id="14" name="Rectangle 13"/>
          <p:cNvSpPr/>
          <p:nvPr/>
        </p:nvSpPr>
        <p:spPr>
          <a:xfrm>
            <a:off x="3598258" y="1686575"/>
            <a:ext cx="4897495" cy="923330"/>
          </a:xfrm>
          <a:prstGeom prst="rect">
            <a:avLst/>
          </a:prstGeom>
          <a:noFill/>
        </p:spPr>
        <p:txBody>
          <a:bodyPr wrap="non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Communicator</a:t>
            </a:r>
          </a:p>
        </p:txBody>
      </p:sp>
    </p:spTree>
    <p:extLst>
      <p:ext uri="{BB962C8B-B14F-4D97-AF65-F5344CB8AC3E}">
        <p14:creationId xmlns:p14="http://schemas.microsoft.com/office/powerpoint/2010/main" val="658009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170" y="212437"/>
            <a:ext cx="8596668" cy="1320800"/>
          </a:xfrm>
        </p:spPr>
        <p:txBody>
          <a:bodyPr/>
          <a:lstStyle/>
          <a:p>
            <a:r>
              <a:rPr lang="en-US" b="1" dirty="0"/>
              <a:t>Nursing Acts </a:t>
            </a:r>
            <a:endParaRPr lang="en-CA" b="1" dirty="0"/>
          </a:p>
        </p:txBody>
      </p:sp>
      <p:sp>
        <p:nvSpPr>
          <p:cNvPr id="3" name="Content Placeholder 2"/>
          <p:cNvSpPr>
            <a:spLocks noGrp="1"/>
          </p:cNvSpPr>
          <p:nvPr>
            <p:ph idx="1"/>
          </p:nvPr>
        </p:nvSpPr>
        <p:spPr>
          <a:xfrm>
            <a:off x="455661" y="1116880"/>
            <a:ext cx="10794230" cy="5524065"/>
          </a:xfrm>
        </p:spPr>
        <p:txBody>
          <a:bodyPr>
            <a:normAutofit/>
          </a:bodyPr>
          <a:lstStyle/>
          <a:p>
            <a:r>
              <a:rPr lang="en-US" sz="2400" dirty="0"/>
              <a:t>Regulate the practice of nursing in Canada</a:t>
            </a:r>
          </a:p>
          <a:p>
            <a:r>
              <a:rPr lang="en-US" sz="2400" dirty="0"/>
              <a:t>Purpose is to protect the public</a:t>
            </a:r>
          </a:p>
          <a:p>
            <a:r>
              <a:rPr lang="en-US" sz="2400" dirty="0"/>
              <a:t>“To ensure the public is receiving safe ethical care from a competent qualified registered nurse” (CAN, 2007)</a:t>
            </a:r>
          </a:p>
          <a:p>
            <a:r>
              <a:rPr lang="en-US" sz="2400" b="1" dirty="0">
                <a:solidFill>
                  <a:schemeClr val="accent2">
                    <a:lumMod val="50000"/>
                  </a:schemeClr>
                </a:solidFill>
                <a:effectLst>
                  <a:outerShdw blurRad="38100" dist="38100" dir="2700000" algn="tl">
                    <a:srgbClr val="000000">
                      <a:alpha val="43137"/>
                    </a:srgbClr>
                  </a:outerShdw>
                </a:effectLst>
              </a:rPr>
              <a:t>Self-regulation</a:t>
            </a:r>
            <a:r>
              <a:rPr lang="en-US" sz="2400" dirty="0"/>
              <a:t> means regulated by the nursing profession (determines who enters and remains in the profession)</a:t>
            </a:r>
          </a:p>
          <a:p>
            <a:r>
              <a:rPr lang="en-US" sz="2400" dirty="0"/>
              <a:t>Only persons registered with a regulatory body can use term RN</a:t>
            </a:r>
          </a:p>
          <a:p>
            <a:r>
              <a:rPr lang="en-US" sz="2400" dirty="0"/>
              <a:t>The </a:t>
            </a:r>
            <a:r>
              <a:rPr lang="en-US" sz="2400" b="1" dirty="0"/>
              <a:t>Nursing Act 1991   </a:t>
            </a:r>
            <a:r>
              <a:rPr lang="en-US" sz="2400" dirty="0"/>
              <a:t>&amp;  the </a:t>
            </a:r>
            <a:r>
              <a:rPr lang="en-US" sz="2400" b="1" dirty="0"/>
              <a:t>Regulated Health Professions Act 199</a:t>
            </a:r>
            <a:r>
              <a:rPr lang="en-US" sz="2400" dirty="0"/>
              <a:t>1</a:t>
            </a:r>
            <a:endParaRPr lang="en-US" dirty="0"/>
          </a:p>
          <a:p>
            <a:endParaRPr lang="en-US" sz="2400" dirty="0"/>
          </a:p>
          <a:p>
            <a:r>
              <a:rPr lang="en-US" sz="2400" dirty="0"/>
              <a:t>CNO in Ontario    set the Entry to Practice standards and other standards</a:t>
            </a:r>
          </a:p>
          <a:p>
            <a:endParaRPr lang="en-CA" dirty="0"/>
          </a:p>
        </p:txBody>
      </p:sp>
    </p:spTree>
    <p:extLst>
      <p:ext uri="{BB962C8B-B14F-4D97-AF65-F5344CB8AC3E}">
        <p14:creationId xmlns:p14="http://schemas.microsoft.com/office/powerpoint/2010/main" val="42370119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Nursing Standards and Competencies</a:t>
            </a:r>
            <a:endParaRPr lang="en-CA" dirty="0"/>
          </a:p>
        </p:txBody>
      </p:sp>
      <p:sp>
        <p:nvSpPr>
          <p:cNvPr id="3" name="Content Placeholder 2"/>
          <p:cNvSpPr>
            <a:spLocks noGrp="1"/>
          </p:cNvSpPr>
          <p:nvPr>
            <p:ph idx="1"/>
          </p:nvPr>
        </p:nvSpPr>
        <p:spPr>
          <a:xfrm>
            <a:off x="677334" y="1542473"/>
            <a:ext cx="8596668" cy="4498889"/>
          </a:xfrm>
        </p:spPr>
        <p:txBody>
          <a:bodyPr>
            <a:normAutofit lnSpcReduction="10000"/>
          </a:bodyPr>
          <a:lstStyle/>
          <a:p>
            <a:r>
              <a:rPr lang="en-US" sz="2400" dirty="0"/>
              <a:t>Standards of practice reflect the values and expectations for the profession     </a:t>
            </a:r>
          </a:p>
          <a:p>
            <a:endParaRPr lang="en-US" sz="2400" dirty="0"/>
          </a:p>
          <a:p>
            <a:r>
              <a:rPr lang="en-US" sz="2400" dirty="0"/>
              <a:t>Benchmark the minimal level of acceptable practice</a:t>
            </a:r>
          </a:p>
          <a:p>
            <a:endParaRPr lang="en-US" sz="2400" dirty="0"/>
          </a:p>
          <a:p>
            <a:r>
              <a:rPr lang="en-US" sz="2400" dirty="0"/>
              <a:t>Competencies are the integrated knowledge, skills, abilities, judgment and personal attributes required to practice safely and ethically in nursing practice</a:t>
            </a:r>
          </a:p>
          <a:p>
            <a:r>
              <a:rPr lang="en-CA" dirty="0">
                <a:hlinkClick r:id="rId2"/>
              </a:rPr>
              <a:t>https://www.cno.org/globalassets/docs/reg/41037_entrytopracitic_final.pdf</a:t>
            </a:r>
            <a:endParaRPr lang="en-CA" dirty="0"/>
          </a:p>
          <a:p>
            <a:endParaRPr lang="en-US" dirty="0"/>
          </a:p>
          <a:p>
            <a:r>
              <a:rPr lang="en-US" dirty="0"/>
              <a:t>Explore CNO website to see their standards and to review the competencies</a:t>
            </a:r>
            <a:endParaRPr lang="en-CA" dirty="0"/>
          </a:p>
        </p:txBody>
      </p:sp>
    </p:spTree>
    <p:extLst>
      <p:ext uri="{BB962C8B-B14F-4D97-AF65-F5344CB8AC3E}">
        <p14:creationId xmlns:p14="http://schemas.microsoft.com/office/powerpoint/2010/main" val="23775510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2139" y="736600"/>
            <a:ext cx="10233986" cy="766618"/>
          </a:xfrm>
        </p:spPr>
        <p:txBody>
          <a:bodyPr>
            <a:normAutofit/>
          </a:bodyPr>
          <a:lstStyle/>
          <a:p>
            <a:r>
              <a:rPr lang="en-US" dirty="0"/>
              <a:t>Benner’s Stages of Nursing Expertise</a:t>
            </a:r>
            <a:endParaRPr lang="en-CA" dirty="0"/>
          </a:p>
        </p:txBody>
      </p:sp>
      <p:sp>
        <p:nvSpPr>
          <p:cNvPr id="3" name="Content Placeholder 2"/>
          <p:cNvSpPr>
            <a:spLocks noGrp="1"/>
          </p:cNvSpPr>
          <p:nvPr>
            <p:ph idx="1"/>
          </p:nvPr>
        </p:nvSpPr>
        <p:spPr>
          <a:xfrm>
            <a:off x="1273657" y="2029548"/>
            <a:ext cx="8596668" cy="3880773"/>
          </a:xfrm>
        </p:spPr>
        <p:txBody>
          <a:bodyPr>
            <a:normAutofit/>
          </a:bodyPr>
          <a:lstStyle/>
          <a:p>
            <a:pPr marL="342900" indent="-228600">
              <a:buFont typeface="Wingdings" panose="05000000000000000000" pitchFamily="2" charset="2"/>
              <a:buChar char="v"/>
            </a:pPr>
            <a:r>
              <a:rPr lang="en-US" sz="2400" dirty="0"/>
              <a:t>Novice  (student; governed by rules and regulations)</a:t>
            </a:r>
          </a:p>
          <a:p>
            <a:pPr marL="342900" indent="-228600">
              <a:buFont typeface="Wingdings" panose="05000000000000000000" pitchFamily="2" charset="2"/>
              <a:buChar char="v"/>
            </a:pPr>
            <a:r>
              <a:rPr lang="en-US" sz="2400" dirty="0"/>
              <a:t>Advanced Beginner (marginally acceptable)</a:t>
            </a:r>
          </a:p>
          <a:p>
            <a:pPr marL="342900" indent="-228600">
              <a:buFont typeface="Wingdings" panose="05000000000000000000" pitchFamily="2" charset="2"/>
              <a:buChar char="v"/>
            </a:pPr>
            <a:r>
              <a:rPr lang="en-US" sz="2400" dirty="0"/>
              <a:t>Competent Practitioner (2-3 </a:t>
            </a:r>
            <a:r>
              <a:rPr lang="en-US" sz="2400" dirty="0" err="1"/>
              <a:t>yrs</a:t>
            </a:r>
            <a:r>
              <a:rPr lang="en-US" sz="2400" dirty="0"/>
              <a:t> of experience)</a:t>
            </a:r>
          </a:p>
          <a:p>
            <a:pPr marL="342900" indent="-228600">
              <a:buFont typeface="Wingdings" panose="05000000000000000000" pitchFamily="2" charset="2"/>
              <a:buChar char="v"/>
            </a:pPr>
            <a:r>
              <a:rPr lang="en-US" sz="2400" dirty="0"/>
              <a:t>Proficient Practitioner (3-5 </a:t>
            </a:r>
            <a:r>
              <a:rPr lang="en-US" sz="2400" dirty="0" err="1"/>
              <a:t>yrs</a:t>
            </a:r>
            <a:r>
              <a:rPr lang="en-US" sz="2400" dirty="0"/>
              <a:t> of experience; holistic)</a:t>
            </a:r>
          </a:p>
          <a:p>
            <a:pPr marL="342900" indent="-228600">
              <a:buFont typeface="Wingdings" panose="05000000000000000000" pitchFamily="2" charset="2"/>
              <a:buChar char="v"/>
            </a:pPr>
            <a:r>
              <a:rPr lang="en-US" sz="2400" dirty="0"/>
              <a:t>Expert Practitioner (highly proficient)</a:t>
            </a:r>
          </a:p>
          <a:p>
            <a:endParaRPr lang="en-US" sz="2400" dirty="0"/>
          </a:p>
          <a:p>
            <a:pPr marL="0" indent="0">
              <a:buNone/>
            </a:pPr>
            <a:r>
              <a:rPr lang="en-US" sz="2400" i="1" dirty="0"/>
              <a:t>See posted reading </a:t>
            </a:r>
            <a:r>
              <a:rPr lang="en-US" sz="2400" i="1" dirty="0" err="1"/>
              <a:t>Kozier</a:t>
            </a:r>
            <a:r>
              <a:rPr lang="en-US" sz="2400" i="1" dirty="0"/>
              <a:t> et al…….p. 15</a:t>
            </a:r>
            <a:endParaRPr lang="en-CA" sz="2400" i="1" dirty="0"/>
          </a:p>
        </p:txBody>
      </p:sp>
    </p:spTree>
    <p:extLst>
      <p:ext uri="{BB962C8B-B14F-4D97-AF65-F5344CB8AC3E}">
        <p14:creationId xmlns:p14="http://schemas.microsoft.com/office/powerpoint/2010/main" val="27473768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8025" y="392784"/>
            <a:ext cx="8596668" cy="1320800"/>
          </a:xfrm>
        </p:spPr>
        <p:txBody>
          <a:bodyPr/>
          <a:lstStyle/>
          <a:p>
            <a:r>
              <a:rPr lang="en-US" dirty="0"/>
              <a:t>Nursing Organizations</a:t>
            </a:r>
            <a:endParaRPr lang="en-CA" dirty="0"/>
          </a:p>
        </p:txBody>
      </p:sp>
      <p:sp>
        <p:nvSpPr>
          <p:cNvPr id="3" name="Content Placeholder 2"/>
          <p:cNvSpPr>
            <a:spLocks noGrp="1"/>
          </p:cNvSpPr>
          <p:nvPr>
            <p:ph idx="1"/>
          </p:nvPr>
        </p:nvSpPr>
        <p:spPr>
          <a:xfrm>
            <a:off x="548025" y="1307416"/>
            <a:ext cx="8596668" cy="4894519"/>
          </a:xfrm>
        </p:spPr>
        <p:txBody>
          <a:bodyPr>
            <a:normAutofit/>
          </a:bodyPr>
          <a:lstStyle/>
          <a:p>
            <a:r>
              <a:rPr lang="en-US" sz="2400" dirty="0"/>
              <a:t>RNAO  Registered nurses Association of Ontario        </a:t>
            </a:r>
          </a:p>
          <a:p>
            <a:pPr marL="0" indent="0">
              <a:buNone/>
            </a:pPr>
            <a:r>
              <a:rPr lang="en-US" sz="2400" dirty="0"/>
              <a:t>                       check out student membership    </a:t>
            </a:r>
          </a:p>
          <a:p>
            <a:r>
              <a:rPr lang="en-US" sz="2400" dirty="0"/>
              <a:t>CNA     Canadian Nurses Association</a:t>
            </a:r>
          </a:p>
          <a:p>
            <a:r>
              <a:rPr lang="en-US" sz="2400" dirty="0"/>
              <a:t>ANA  American Nurses Association</a:t>
            </a:r>
          </a:p>
          <a:p>
            <a:r>
              <a:rPr lang="en-US" sz="2400" dirty="0"/>
              <a:t>ICN    International Council of Nurses</a:t>
            </a:r>
          </a:p>
          <a:p>
            <a:r>
              <a:rPr lang="en-US" sz="2400" dirty="0"/>
              <a:t>CFNU Canadian Federation of Nursing Unions</a:t>
            </a:r>
          </a:p>
          <a:p>
            <a:r>
              <a:rPr lang="en-US" sz="2400" dirty="0"/>
              <a:t>CASN Canadian Association of Schools of Nursing </a:t>
            </a:r>
          </a:p>
          <a:p>
            <a:endParaRPr lang="en-US" sz="2400" dirty="0"/>
          </a:p>
          <a:p>
            <a:r>
              <a:rPr lang="en-US" sz="2400" dirty="0"/>
              <a:t>Every specialty has an association </a:t>
            </a:r>
          </a:p>
          <a:p>
            <a:r>
              <a:rPr lang="en-US" sz="2400" dirty="0"/>
              <a:t>CHNC Community Health Nurses of Canada   </a:t>
            </a:r>
            <a:endParaRPr lang="en-CA" sz="2400" dirty="0"/>
          </a:p>
        </p:txBody>
      </p:sp>
    </p:spTree>
    <p:extLst>
      <p:ext uri="{BB962C8B-B14F-4D97-AF65-F5344CB8AC3E}">
        <p14:creationId xmlns:p14="http://schemas.microsoft.com/office/powerpoint/2010/main" val="26582440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idx="1"/>
          </p:nvPr>
        </p:nvSpPr>
        <p:spPr>
          <a:xfrm>
            <a:off x="677333" y="1847273"/>
            <a:ext cx="9048557" cy="4424218"/>
          </a:xfrm>
        </p:spPr>
        <p:txBody>
          <a:bodyPr>
            <a:normAutofit lnSpcReduction="10000"/>
          </a:bodyPr>
          <a:lstStyle/>
          <a:p>
            <a:pPr>
              <a:lnSpc>
                <a:spcPct val="90000"/>
              </a:lnSpc>
            </a:pPr>
            <a:r>
              <a:rPr lang="en-US" sz="2800" dirty="0"/>
              <a:t>The Provisional Society of the Canadian National </a:t>
            </a:r>
            <a:r>
              <a:rPr lang="en-US" sz="2800" dirty="0" err="1"/>
              <a:t>Assoc</a:t>
            </a:r>
            <a:r>
              <a:rPr lang="en-US" sz="2800" dirty="0"/>
              <a:t> of Trained Nurses(1908) were formed to advocate for educational standards and legislation to govern profession</a:t>
            </a:r>
          </a:p>
          <a:p>
            <a:pPr>
              <a:lnSpc>
                <a:spcPct val="90000"/>
              </a:lnSpc>
            </a:pPr>
            <a:r>
              <a:rPr lang="en-US" sz="2800" dirty="0"/>
              <a:t>The Canadian Nurses Association was formed in 1924 (name change) and became a provincial federation in 1930</a:t>
            </a:r>
          </a:p>
          <a:p>
            <a:pPr>
              <a:lnSpc>
                <a:spcPct val="90000"/>
              </a:lnSpc>
            </a:pPr>
            <a:r>
              <a:rPr lang="en-US" sz="2800" dirty="0"/>
              <a:t>They fought to have nurses registered, admission criteria, curriculum guidelines and discipline of practicing nurses</a:t>
            </a:r>
          </a:p>
          <a:p>
            <a:pPr marL="0" indent="0">
              <a:lnSpc>
                <a:spcPct val="90000"/>
              </a:lnSpc>
              <a:buNone/>
            </a:pPr>
            <a:r>
              <a:rPr lang="en-US" sz="2800" dirty="0">
                <a:hlinkClick r:id="rId3"/>
              </a:rPr>
              <a:t>http://nurseone.ca/en</a:t>
            </a:r>
            <a:endParaRPr lang="en-US" sz="2800" dirty="0"/>
          </a:p>
          <a:p>
            <a:pPr>
              <a:lnSpc>
                <a:spcPct val="90000"/>
              </a:lnSpc>
            </a:pPr>
            <a:endParaRPr lang="en-US" sz="2800" dirty="0"/>
          </a:p>
          <a:p>
            <a:pPr>
              <a:lnSpc>
                <a:spcPct val="90000"/>
              </a:lnSpc>
            </a:pPr>
            <a:endParaRPr lang="en-US" sz="2800" dirty="0"/>
          </a:p>
        </p:txBody>
      </p:sp>
      <p:sp>
        <p:nvSpPr>
          <p:cNvPr id="78850" name="Rectangle 2"/>
          <p:cNvSpPr>
            <a:spLocks noGrp="1" noChangeArrowheads="1"/>
          </p:cNvSpPr>
          <p:nvPr>
            <p:ph type="title"/>
          </p:nvPr>
        </p:nvSpPr>
        <p:spPr/>
        <p:txBody>
          <a:bodyPr/>
          <a:lstStyle/>
          <a:p>
            <a:r>
              <a:rPr lang="en-US" sz="4000" dirty="0"/>
              <a:t>Canadian Nurses Association</a:t>
            </a:r>
          </a:p>
        </p:txBody>
      </p:sp>
    </p:spTree>
    <p:extLst>
      <p:ext uri="{BB962C8B-B14F-4D97-AF65-F5344CB8AC3E}">
        <p14:creationId xmlns:p14="http://schemas.microsoft.com/office/powerpoint/2010/main" val="23820363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51563" y="1553293"/>
            <a:ext cx="5661891" cy="1692771"/>
          </a:xfrm>
          <a:prstGeom prst="rect">
            <a:avLst/>
          </a:prstGeom>
          <a:noFill/>
        </p:spPr>
        <p:txBody>
          <a:bodyPr wrap="square" rtlCol="0">
            <a:spAutoFit/>
          </a:bodyPr>
          <a:lstStyle/>
          <a:p>
            <a:r>
              <a:rPr lang="en-US" sz="3200" dirty="0">
                <a:solidFill>
                  <a:srgbClr val="FF0000"/>
                </a:solidFill>
                <a:latin typeface="Stencil" panose="040409050D0802020404" pitchFamily="82" charset="0"/>
              </a:rPr>
              <a:t>CNO</a:t>
            </a:r>
          </a:p>
          <a:p>
            <a:pPr marL="342900" indent="-342900">
              <a:buFont typeface="Wingdings" panose="05000000000000000000" pitchFamily="2" charset="2"/>
              <a:buChar char="Ø"/>
            </a:pPr>
            <a:r>
              <a:rPr lang="en-US" sz="2400" dirty="0"/>
              <a:t>Governs 145,000 RN’s, RPN’s and NPs</a:t>
            </a:r>
          </a:p>
          <a:p>
            <a:pPr marL="342900" indent="-342900">
              <a:buFont typeface="Wingdings" panose="05000000000000000000" pitchFamily="2" charset="2"/>
              <a:buChar char="Ø"/>
            </a:pPr>
            <a:r>
              <a:rPr lang="en-US" sz="2400" dirty="0"/>
              <a:t>Regulates the profession of nursing in the public interest</a:t>
            </a:r>
          </a:p>
        </p:txBody>
      </p:sp>
      <p:sp>
        <p:nvSpPr>
          <p:cNvPr id="5" name="TextBox 4"/>
          <p:cNvSpPr txBox="1"/>
          <p:nvPr/>
        </p:nvSpPr>
        <p:spPr>
          <a:xfrm>
            <a:off x="5510183" y="3960091"/>
            <a:ext cx="4575925" cy="1631216"/>
          </a:xfrm>
          <a:prstGeom prst="rect">
            <a:avLst/>
          </a:prstGeom>
          <a:noFill/>
        </p:spPr>
        <p:txBody>
          <a:bodyPr wrap="square" rtlCol="0">
            <a:spAutoFit/>
          </a:bodyPr>
          <a:lstStyle/>
          <a:p>
            <a:r>
              <a:rPr lang="en-US" sz="2800" dirty="0">
                <a:solidFill>
                  <a:srgbClr val="FF0000"/>
                </a:solidFill>
                <a:latin typeface="Stencil" panose="040409050D0802020404" pitchFamily="82" charset="0"/>
              </a:rPr>
              <a:t>ONA       </a:t>
            </a:r>
          </a:p>
          <a:p>
            <a:pPr marL="285750" indent="-285750">
              <a:buFont typeface="Wingdings" panose="05000000000000000000" pitchFamily="2" charset="2"/>
              <a:buChar char="Ø"/>
            </a:pPr>
            <a:r>
              <a:rPr lang="en-US" sz="2400" dirty="0"/>
              <a:t>Trade union- 54,000 members</a:t>
            </a:r>
          </a:p>
          <a:p>
            <a:pPr marL="285750" indent="-285750">
              <a:buFont typeface="Wingdings" panose="05000000000000000000" pitchFamily="2" charset="2"/>
              <a:buChar char="Ø"/>
            </a:pPr>
            <a:r>
              <a:rPr lang="en-US" sz="2400" dirty="0"/>
              <a:t>Looks after nurses’ economic and workplace interests</a:t>
            </a:r>
          </a:p>
        </p:txBody>
      </p:sp>
      <p:sp>
        <p:nvSpPr>
          <p:cNvPr id="6" name="TextBox 5"/>
          <p:cNvSpPr txBox="1"/>
          <p:nvPr/>
        </p:nvSpPr>
        <p:spPr>
          <a:xfrm>
            <a:off x="598054" y="3493654"/>
            <a:ext cx="4232563" cy="1938992"/>
          </a:xfrm>
          <a:prstGeom prst="rect">
            <a:avLst/>
          </a:prstGeom>
          <a:noFill/>
        </p:spPr>
        <p:txBody>
          <a:bodyPr wrap="square" rtlCol="0">
            <a:spAutoFit/>
          </a:bodyPr>
          <a:lstStyle/>
          <a:p>
            <a:r>
              <a:rPr lang="en-US" sz="2400" dirty="0">
                <a:solidFill>
                  <a:srgbClr val="FF0000"/>
                </a:solidFill>
                <a:latin typeface="Stencil" panose="040409050D0802020404" pitchFamily="82" charset="0"/>
              </a:rPr>
              <a:t>RNAO / RPNAO</a:t>
            </a:r>
          </a:p>
          <a:p>
            <a:r>
              <a:rPr lang="en-US" sz="2400" dirty="0"/>
              <a:t>“Speaking out for health. Speaking out for nursing”</a:t>
            </a:r>
          </a:p>
          <a:p>
            <a:r>
              <a:rPr lang="en-US" sz="2400" dirty="0"/>
              <a:t>Advances the interest of the profession</a:t>
            </a:r>
          </a:p>
        </p:txBody>
      </p:sp>
      <p:sp>
        <p:nvSpPr>
          <p:cNvPr id="7" name="Title 6"/>
          <p:cNvSpPr>
            <a:spLocks noGrp="1"/>
          </p:cNvSpPr>
          <p:nvPr>
            <p:ph type="title"/>
          </p:nvPr>
        </p:nvSpPr>
        <p:spPr/>
        <p:txBody>
          <a:bodyPr/>
          <a:lstStyle/>
          <a:p>
            <a:r>
              <a:rPr lang="en-US" dirty="0"/>
              <a:t>Ontario Nursing Organizations</a:t>
            </a:r>
          </a:p>
        </p:txBody>
      </p:sp>
    </p:spTree>
    <p:extLst>
      <p:ext uri="{BB962C8B-B14F-4D97-AF65-F5344CB8AC3E}">
        <p14:creationId xmlns:p14="http://schemas.microsoft.com/office/powerpoint/2010/main" val="40663554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Nursing as a Profession</a:t>
            </a:r>
            <a:endParaRPr lang="en-CA" dirty="0"/>
          </a:p>
        </p:txBody>
      </p:sp>
      <p:sp>
        <p:nvSpPr>
          <p:cNvPr id="3" name="Content Placeholder 2"/>
          <p:cNvSpPr>
            <a:spLocks noGrp="1"/>
          </p:cNvSpPr>
          <p:nvPr>
            <p:ph idx="1"/>
          </p:nvPr>
        </p:nvSpPr>
        <p:spPr>
          <a:xfrm>
            <a:off x="498225" y="1705056"/>
            <a:ext cx="9776992" cy="4620330"/>
          </a:xfrm>
        </p:spPr>
        <p:txBody>
          <a:bodyPr>
            <a:normAutofit/>
          </a:bodyPr>
          <a:lstStyle/>
          <a:p>
            <a:r>
              <a:rPr lang="en-US" sz="2400" dirty="0"/>
              <a:t>Formal body of Knowledge</a:t>
            </a:r>
          </a:p>
          <a:p>
            <a:r>
              <a:rPr lang="en-US" sz="2400" dirty="0"/>
              <a:t>Requires specialized education</a:t>
            </a:r>
          </a:p>
          <a:p>
            <a:r>
              <a:rPr lang="en-US" sz="2400" dirty="0"/>
              <a:t>Service oriented</a:t>
            </a:r>
          </a:p>
          <a:p>
            <a:r>
              <a:rPr lang="en-US" sz="2400" dirty="0"/>
              <a:t>Professional organization (CNA and CNO)</a:t>
            </a:r>
          </a:p>
          <a:p>
            <a:r>
              <a:rPr lang="en-US" sz="2400" dirty="0"/>
              <a:t>Autonomy and Self-regulation (sets our standards)</a:t>
            </a:r>
          </a:p>
          <a:p>
            <a:r>
              <a:rPr lang="en-US" sz="2400" dirty="0"/>
              <a:t>Code of ethics</a:t>
            </a:r>
          </a:p>
          <a:p>
            <a:endParaRPr lang="en-US" sz="2400" dirty="0"/>
          </a:p>
          <a:p>
            <a:pPr marL="0" indent="0" algn="ctr">
              <a:buNone/>
            </a:pPr>
            <a:r>
              <a:rPr lang="en-US" sz="2400" b="1" dirty="0"/>
              <a:t>RNAO BPG Professionalism in Nursing</a:t>
            </a:r>
          </a:p>
          <a:p>
            <a:pPr marL="0" indent="0" algn="ctr">
              <a:buNone/>
            </a:pPr>
            <a:r>
              <a:rPr lang="en-US" sz="2400" b="1" dirty="0"/>
              <a:t>CNO Practice Standard: Professional Standards (revised 2002)</a:t>
            </a:r>
            <a:endParaRPr lang="en-CA" sz="2400" b="1" dirty="0"/>
          </a:p>
          <a:p>
            <a:endParaRPr lang="en-US" sz="2400" dirty="0"/>
          </a:p>
          <a:p>
            <a:endParaRPr lang="en-CA" dirty="0"/>
          </a:p>
        </p:txBody>
      </p:sp>
    </p:spTree>
    <p:extLst>
      <p:ext uri="{BB962C8B-B14F-4D97-AF65-F5344CB8AC3E}">
        <p14:creationId xmlns:p14="http://schemas.microsoft.com/office/powerpoint/2010/main" val="6250906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697" y="332509"/>
            <a:ext cx="9094739" cy="1320800"/>
          </a:xfrm>
        </p:spPr>
        <p:txBody>
          <a:bodyPr/>
          <a:lstStyle/>
          <a:p>
            <a:r>
              <a:rPr lang="en-US" dirty="0"/>
              <a:t>Factors Influencing Contemporary Practice</a:t>
            </a:r>
            <a:endParaRPr lang="en-CA" dirty="0"/>
          </a:p>
        </p:txBody>
      </p:sp>
      <p:sp>
        <p:nvSpPr>
          <p:cNvPr id="3" name="Content Placeholder 2"/>
          <p:cNvSpPr>
            <a:spLocks noGrp="1"/>
          </p:cNvSpPr>
          <p:nvPr>
            <p:ph idx="1"/>
          </p:nvPr>
        </p:nvSpPr>
        <p:spPr>
          <a:xfrm>
            <a:off x="677334" y="1357745"/>
            <a:ext cx="9108692" cy="5247336"/>
          </a:xfrm>
        </p:spPr>
        <p:txBody>
          <a:bodyPr>
            <a:noAutofit/>
          </a:bodyPr>
          <a:lstStyle/>
          <a:p>
            <a:r>
              <a:rPr lang="en-US" sz="2800" dirty="0"/>
              <a:t>Economics and Politics</a:t>
            </a:r>
          </a:p>
          <a:p>
            <a:r>
              <a:rPr lang="en-US" sz="2800" dirty="0"/>
              <a:t>Consumer demands</a:t>
            </a:r>
          </a:p>
          <a:p>
            <a:r>
              <a:rPr lang="en-US" sz="2800" dirty="0"/>
              <a:t>Family structures</a:t>
            </a:r>
          </a:p>
          <a:p>
            <a:r>
              <a:rPr lang="en-US" sz="2800" dirty="0"/>
              <a:t>Science and technology (informatics)</a:t>
            </a:r>
          </a:p>
          <a:p>
            <a:r>
              <a:rPr lang="en-US" sz="2800" dirty="0"/>
              <a:t>Demographics</a:t>
            </a:r>
          </a:p>
          <a:p>
            <a:pPr lvl="1"/>
            <a:r>
              <a:rPr lang="en-US" sz="2400" dirty="0"/>
              <a:t>Increasing older adults</a:t>
            </a:r>
          </a:p>
          <a:p>
            <a:pPr lvl="1"/>
            <a:r>
              <a:rPr lang="en-US" sz="2400" dirty="0"/>
              <a:t>Increasing diversity</a:t>
            </a:r>
          </a:p>
          <a:p>
            <a:pPr lvl="1"/>
            <a:r>
              <a:rPr lang="en-US" sz="2400" dirty="0"/>
              <a:t>Shifting from rural to urban</a:t>
            </a:r>
          </a:p>
          <a:p>
            <a:pPr lvl="1"/>
            <a:r>
              <a:rPr lang="en-US" sz="2400" dirty="0"/>
              <a:t>Presence of many known risk factors </a:t>
            </a:r>
          </a:p>
          <a:p>
            <a:r>
              <a:rPr lang="en-US" sz="2800" dirty="0"/>
              <a:t>Women’s movement….equality in all areas</a:t>
            </a:r>
            <a:endParaRPr lang="en-CA" sz="2800" dirty="0"/>
          </a:p>
        </p:txBody>
      </p:sp>
    </p:spTree>
    <p:extLst>
      <p:ext uri="{BB962C8B-B14F-4D97-AF65-F5344CB8AC3E}">
        <p14:creationId xmlns:p14="http://schemas.microsoft.com/office/powerpoint/2010/main" val="11369368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Next Week</a:t>
            </a:r>
            <a:endParaRPr lang="en-CA" dirty="0"/>
          </a:p>
        </p:txBody>
      </p:sp>
      <p:sp>
        <p:nvSpPr>
          <p:cNvPr id="3" name="Content Placeholder 2"/>
          <p:cNvSpPr>
            <a:spLocks noGrp="1"/>
          </p:cNvSpPr>
          <p:nvPr>
            <p:ph idx="1"/>
          </p:nvPr>
        </p:nvSpPr>
        <p:spPr/>
        <p:txBody>
          <a:bodyPr>
            <a:normAutofit/>
          </a:bodyPr>
          <a:lstStyle/>
          <a:p>
            <a:r>
              <a:rPr lang="en-US" sz="2400" dirty="0"/>
              <a:t>Health and Health Care System</a:t>
            </a:r>
          </a:p>
          <a:p>
            <a:endParaRPr lang="en-US" sz="2400" dirty="0"/>
          </a:p>
          <a:p>
            <a:r>
              <a:rPr lang="en-US" sz="2400" dirty="0"/>
              <a:t>Come prepared…..do the readings prior to class</a:t>
            </a:r>
          </a:p>
          <a:p>
            <a:r>
              <a:rPr lang="en-US" sz="2400" dirty="0"/>
              <a:t>Potter &amp; Perry   CH 1 &amp; 2</a:t>
            </a:r>
            <a:endParaRPr lang="en-CA" sz="2400" dirty="0"/>
          </a:p>
        </p:txBody>
      </p:sp>
    </p:spTree>
    <p:extLst>
      <p:ext uri="{BB962C8B-B14F-4D97-AF65-F5344CB8AC3E}">
        <p14:creationId xmlns:p14="http://schemas.microsoft.com/office/powerpoint/2010/main" val="256610980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5361</TotalTime>
  <Words>1848</Words>
  <Application>Microsoft Office PowerPoint</Application>
  <PresentationFormat>Widescreen</PresentationFormat>
  <Paragraphs>291</Paragraphs>
  <Slides>28</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Stencil</vt:lpstr>
      <vt:lpstr>Trebuchet MS</vt:lpstr>
      <vt:lpstr>Wingdings</vt:lpstr>
      <vt:lpstr>Wingdings 3</vt:lpstr>
      <vt:lpstr>Facet</vt:lpstr>
      <vt:lpstr>NSG2113  Intro to Nursing Practice Sept. 7, 2017 </vt:lpstr>
      <vt:lpstr>Outline</vt:lpstr>
      <vt:lpstr>Welcome to NSG2113</vt:lpstr>
      <vt:lpstr>Course Outline &amp; Blackboard</vt:lpstr>
      <vt:lpstr>Presenting the Basics….getting a taste</vt:lpstr>
      <vt:lpstr>Week One Objectives</vt:lpstr>
      <vt:lpstr>Historical Development of Nursing Part 2</vt:lpstr>
      <vt:lpstr>Nursing Education: Key Milestones</vt:lpstr>
      <vt:lpstr>Images of Nursing</vt:lpstr>
      <vt:lpstr>Gender Images</vt:lpstr>
      <vt:lpstr>Reflection: Contemporary Images</vt:lpstr>
      <vt:lpstr>Definitions</vt:lpstr>
      <vt:lpstr>NURSE</vt:lpstr>
      <vt:lpstr>In Canada</vt:lpstr>
      <vt:lpstr>RN Profile in Canada 2016    </vt:lpstr>
      <vt:lpstr>Recipients of Nursing</vt:lpstr>
      <vt:lpstr>Scope of Nursing </vt:lpstr>
      <vt:lpstr>Types/ Specialties of Nursing</vt:lpstr>
      <vt:lpstr>Roles and Functions</vt:lpstr>
      <vt:lpstr>Nursing Acts </vt:lpstr>
      <vt:lpstr>Nursing Standards and Competencies</vt:lpstr>
      <vt:lpstr>Benner’s Stages of Nursing Expertise</vt:lpstr>
      <vt:lpstr>Nursing Organizations</vt:lpstr>
      <vt:lpstr>Canadian Nurses Association</vt:lpstr>
      <vt:lpstr>Ontario Nursing Organizations</vt:lpstr>
      <vt:lpstr>Nursing as a Profession</vt:lpstr>
      <vt:lpstr>Factors Influencing Contemporary Practice</vt:lpstr>
      <vt:lpstr>Next Week</vt:lpstr>
    </vt:vector>
  </TitlesOfParts>
  <Company>Algonquin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NSG2113  Intro to Nursing Practice Sept. 7th</dc:title>
  <dc:creator>Cindy Versteeg</dc:creator>
  <cp:lastModifiedBy>Kolton fillion</cp:lastModifiedBy>
  <cp:revision>68</cp:revision>
  <cp:lastPrinted>2017-09-05T01:06:32Z</cp:lastPrinted>
  <dcterms:created xsi:type="dcterms:W3CDTF">2017-07-31T16:58:14Z</dcterms:created>
  <dcterms:modified xsi:type="dcterms:W3CDTF">2017-10-10T18:41:12Z</dcterms:modified>
</cp:coreProperties>
</file>