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2" r:id="rId1"/>
  </p:sldMasterIdLst>
  <p:notesMasterIdLst>
    <p:notesMasterId r:id="rId35"/>
  </p:notesMasterIdLst>
  <p:sldIdLst>
    <p:sldId id="256" r:id="rId2"/>
    <p:sldId id="258" r:id="rId3"/>
    <p:sldId id="259" r:id="rId4"/>
    <p:sldId id="294" r:id="rId5"/>
    <p:sldId id="260" r:id="rId6"/>
    <p:sldId id="261" r:id="rId7"/>
    <p:sldId id="262" r:id="rId8"/>
    <p:sldId id="288" r:id="rId9"/>
    <p:sldId id="264" r:id="rId10"/>
    <p:sldId id="265" r:id="rId11"/>
    <p:sldId id="289" r:id="rId12"/>
    <p:sldId id="267" r:id="rId13"/>
    <p:sldId id="268" r:id="rId14"/>
    <p:sldId id="290" r:id="rId15"/>
    <p:sldId id="269" r:id="rId16"/>
    <p:sldId id="270" r:id="rId17"/>
    <p:sldId id="284" r:id="rId18"/>
    <p:sldId id="292" r:id="rId19"/>
    <p:sldId id="295" r:id="rId20"/>
    <p:sldId id="271" r:id="rId21"/>
    <p:sldId id="272" r:id="rId22"/>
    <p:sldId id="273" r:id="rId23"/>
    <p:sldId id="274" r:id="rId24"/>
    <p:sldId id="275" r:id="rId25"/>
    <p:sldId id="286" r:id="rId26"/>
    <p:sldId id="287" r:id="rId27"/>
    <p:sldId id="277" r:id="rId28"/>
    <p:sldId id="276" r:id="rId29"/>
    <p:sldId id="278" r:id="rId30"/>
    <p:sldId id="297" r:id="rId31"/>
    <p:sldId id="282" r:id="rId32"/>
    <p:sldId id="283" r:id="rId33"/>
    <p:sldId id="296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00"/>
    <a:srgbClr val="0060A8"/>
    <a:srgbClr val="E17509"/>
    <a:srgbClr val="FF0000"/>
    <a:srgbClr val="E29908"/>
    <a:srgbClr val="FFFF99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74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B0BA08C5-416C-4F42-BF86-96BB2B9D0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7344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BA08C5-416C-4F42-BF86-96BB2B9D0005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583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0F0708-B477-4BC9-B5DB-BC0B90ABD53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2DDB32-AF2E-4089-818D-3D3DD829DF3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275E4-6DCE-429A-8C5A-C4E5A891500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8444E9-2294-4610-A6A8-F48A272FE50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9E288C-8F3B-4CBE-8291-833D0DE8608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9F0D3C-A453-4D8E-B5EC-C0860BCE6A2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FD1A89-4081-4FB7-8319-F5EAAEE1152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674240-D975-4C2D-8236-5090C565F40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6BA99B-5270-446C-81F4-BD146EF4A12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29BE90-9D01-4E63-AB86-3458BCF11CB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05DE77-CA05-47A6-9203-F30DE32AA7B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9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0DD04-A545-4698-8B43-EA66E0C296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9175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9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7C769-572A-4950-A5B0-56C1DA9F89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8565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9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6473C-1865-4B89-A931-D1FCD1C5D5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161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Chapter 9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191A6-016E-4B0B-BB1B-C9195107C0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47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© Curtis-Irvine 2013 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Chapter 9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60714D1-99DB-4ED8-8939-D6EB6B57A63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37" r:id="rId15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w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219200"/>
            <a:ext cx="7620000" cy="1524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7200" b="1" dirty="0" smtClean="0">
                <a:solidFill>
                  <a:srgbClr val="960000"/>
                </a:solidFill>
              </a:rPr>
              <a:t>9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2800" b="1" dirty="0" smtClean="0">
                <a:solidFill>
                  <a:srgbClr val="960000"/>
                </a:solidFill>
              </a:rPr>
              <a:t>Financial Markets, Interest Rates, Exchange rates &amp; Aggregate Demand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1447800"/>
          </a:xfrm>
        </p:spPr>
        <p:txBody>
          <a:bodyPr>
            <a:normAutofit/>
          </a:bodyPr>
          <a:lstStyle/>
          <a:p>
            <a:pPr lvl="0">
              <a:lnSpc>
                <a:spcPct val="80000"/>
              </a:lnSpc>
              <a:buClr>
                <a:srgbClr val="93A299"/>
              </a:buClr>
              <a:defRPr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Macroeconomics</a:t>
            </a:r>
            <a:endParaRPr lang="en-US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endParaRPr lang="en-US" b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lv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r>
              <a:rPr lang="en-US" b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		</a:t>
            </a:r>
            <a:r>
              <a:rPr lang="en-US" b="1" dirty="0">
                <a:solidFill>
                  <a:srgbClr val="9A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Curtis, Irvine © 2013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838200"/>
            <a:ext cx="8229600" cy="4876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 this chapter we will explain: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3200" b="1" dirty="0" smtClean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Portfolio choices between money and other assets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3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Bond prices, yields and interest rates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3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demand for money balances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3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Financial market equilibrium and interest rates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rates and foreign exchange rates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rates, foreign exchange rates, and aggregate 		demand</a:t>
            </a: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rgbClr val="002060"/>
              </a:buClr>
              <a:buSzPct val="109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monetary transmission mechanism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800" dirty="0" smtClean="0"/>
          </a:p>
        </p:txBody>
      </p:sp>
      <p:sp>
        <p:nvSpPr>
          <p:cNvPr id="1126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1126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AF6108-7A06-4232-9252-FC449CCA074A}" type="slidenum">
              <a:rPr lang="en-US" smtClean="0"/>
              <a:pPr eaLnBrk="1" hangingPunct="1"/>
              <a:t>2</a:t>
            </a:fld>
            <a:endParaRPr lang="en-US" smtClean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381000" y="27709"/>
            <a:ext cx="2895600" cy="329184"/>
          </a:xfrm>
        </p:spPr>
        <p:txBody>
          <a:bodyPr/>
          <a:lstStyle/>
          <a:p>
            <a:pPr lvl="0"/>
            <a:r>
              <a:rPr lang="en-US" smtClean="0">
                <a:solidFill>
                  <a:srgbClr val="292934"/>
                </a:solidFill>
              </a:rPr>
              <a:t>© Curtis-Irvine 2013  Macroeconomics</a:t>
            </a:r>
            <a:endParaRPr lang="en-US" dirty="0">
              <a:solidFill>
                <a:srgbClr val="292934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102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24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534400" cy="911352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Portfolio Choices between Money &amp; Other Assets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47800"/>
            <a:ext cx="8229600" cy="4114800"/>
          </a:xfrm>
        </p:spPr>
        <p:txBody>
          <a:bodyPr/>
          <a:lstStyle/>
          <a:p>
            <a:pPr marL="609600" indent="-609600" eaLnBrk="1" hangingPunct="1">
              <a:buClr>
                <a:srgbClr val="002060"/>
              </a:buClr>
              <a:buSzPct val="109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financial portfolio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a basket of financial assets</a:t>
            </a:r>
          </a:p>
          <a:p>
            <a:pPr marL="609600" indent="-609600" eaLnBrk="1" hangingPunct="1">
              <a:buClr>
                <a:srgbClr val="002060"/>
              </a:buClr>
              <a:buSzPct val="109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structure of a financial portfolio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reflects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asset 	selection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based on:</a:t>
            </a:r>
          </a:p>
          <a:p>
            <a:pPr marL="990600" lvl="1" indent="-533400" eaLnBrk="1" hangingPunct="1">
              <a:buFontTx/>
              <a:buAutoNum type="arabicPeriod"/>
            </a:pP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990600" lvl="1" indent="-533400" eaLnBrk="1" hangingPunct="1">
              <a:buClr>
                <a:srgbClr val="002060"/>
              </a:buClr>
              <a:buSzPct val="100000"/>
              <a:buFontTx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expected returns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offered by different types 	of financial 	assets</a:t>
            </a:r>
          </a:p>
          <a:p>
            <a:pPr marL="990600" lvl="1" indent="-533400" eaLnBrk="1" hangingPunct="1">
              <a:buClr>
                <a:srgbClr val="002060"/>
              </a:buClr>
              <a:buSzPct val="100000"/>
              <a:buFontTx/>
              <a:buAutoNum type="arabicPeriod"/>
            </a:pPr>
            <a:endParaRPr lang="en-US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0600" lvl="1" indent="-533400" eaLnBrk="1" hangingPunct="1">
              <a:buClr>
                <a:srgbClr val="002060"/>
              </a:buClr>
              <a:buSzPct val="100000"/>
              <a:buFontTx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risk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arising from possible changes in the 	market prices of assets</a:t>
            </a:r>
          </a:p>
        </p:txBody>
      </p:sp>
      <p:sp>
        <p:nvSpPr>
          <p:cNvPr id="1229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1229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9B59AA8-FDDE-4B76-B413-B82309018A03}" type="slidenum">
              <a:rPr lang="en-US" smtClean="0"/>
              <a:pPr eaLnBrk="1" hangingPunct="1"/>
              <a:t>3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6858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Portfolio Choices between Money &amp; Other Assets</a:t>
            </a:r>
            <a:endParaRPr lang="en-US" sz="3200" dirty="0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320040" y="1447800"/>
            <a:ext cx="8503920" cy="47974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Money:</a:t>
            </a: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Medium of exchange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used directly in making payments</a:t>
            </a: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endParaRPr lang="en-US" sz="1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Pays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 interest income</a:t>
            </a: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endParaRPr lang="en-US" sz="1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‘Safe’ asset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with constant money price</a:t>
            </a:r>
          </a:p>
          <a:p>
            <a:pPr>
              <a:lnSpc>
                <a:spcPct val="80000"/>
              </a:lnSpc>
              <a:buClr>
                <a:srgbClr val="002060"/>
              </a:buClr>
              <a:buSzPct val="110000"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Other Assets: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(bonds, equities etc.)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Cannot be used as means of payment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—must convert to 	money</a:t>
            </a: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endParaRPr lang="en-US" sz="11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Offer a return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terms of interest, dividend or capital gain</a:t>
            </a: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endParaRPr lang="en-US" sz="11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‘Risky’ assets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—market price may rise or fall unpredictably 	with changing market conditions</a:t>
            </a: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endParaRPr lang="en-US" sz="11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May also carry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risk of default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by issuer</a:t>
            </a:r>
          </a:p>
          <a:p>
            <a:pPr lvl="1">
              <a:lnSpc>
                <a:spcPct val="80000"/>
              </a:lnSpc>
              <a:buClr>
                <a:srgbClr val="002060"/>
              </a:buClr>
              <a:buSzPct val="110000"/>
            </a:pPr>
            <a:endParaRPr lang="en-US" sz="2400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9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2DDB32-AF2E-4089-818D-3D3DD829DF38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09600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Bond Prices and Yields</a:t>
            </a:r>
            <a:endParaRPr lang="en-US" sz="3200" dirty="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71600"/>
            <a:ext cx="8147050" cy="4754563"/>
          </a:xfrm>
        </p:spPr>
        <p:txBody>
          <a:bodyPr>
            <a:normAutofit/>
          </a:bodyPr>
          <a:lstStyle/>
          <a:p>
            <a:pPr eaLnBrk="1" hangingPunct="1">
              <a:buClr>
                <a:srgbClr val="002060"/>
              </a:buClr>
              <a:buSzPct val="112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Consider a marketable bond,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eaLnBrk="1" hangingPunct="1"/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/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Bond Price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≡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PV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of future payments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discounted at 			   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market interest rate</a:t>
            </a:r>
          </a:p>
          <a:p>
            <a:pPr lvl="1" eaLnBrk="1" hangingPunct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Current market price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a bond depends on:</a:t>
            </a:r>
          </a:p>
          <a:p>
            <a:pPr lvl="2">
              <a:buClr>
                <a:srgbClr val="960000"/>
              </a:buClr>
              <a:buSzPct val="110000"/>
            </a:pP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current market interest rate 	</a:t>
            </a:r>
          </a:p>
          <a:p>
            <a:pPr lvl="2">
              <a:buClr>
                <a:srgbClr val="960000"/>
              </a:buClr>
              <a:buSzPct val="110000"/>
            </a:pP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bond coupon </a:t>
            </a:r>
            <a:endParaRPr lang="en-US" sz="2400" b="1" dirty="0" smtClean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Clr>
                <a:srgbClr val="960000"/>
              </a:buClr>
              <a:buSzPct val="110000"/>
            </a:pP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time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to maturity</a:t>
            </a:r>
          </a:p>
        </p:txBody>
      </p:sp>
      <p:sp>
        <p:nvSpPr>
          <p:cNvPr id="13315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1331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1EE021A-D731-48E7-B420-F1A867CCBE2E}" type="slidenum">
              <a:rPr lang="en-US" smtClean="0"/>
              <a:pPr eaLnBrk="1" hangingPunct="1"/>
              <a:t>5</a:t>
            </a:fld>
            <a:endParaRPr lang="en-US" smtClean="0"/>
          </a:p>
        </p:txBody>
      </p:sp>
      <p:graphicFrame>
        <p:nvGraphicFramePr>
          <p:cNvPr id="13341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216868"/>
              </p:ext>
            </p:extLst>
          </p:nvPr>
        </p:nvGraphicFramePr>
        <p:xfrm>
          <a:off x="990600" y="1981200"/>
          <a:ext cx="6781800" cy="1066800"/>
        </p:xfrm>
        <a:graphic>
          <a:graphicData uri="http://schemas.openxmlformats.org/drawingml/2006/table">
            <a:tbl>
              <a:tblPr/>
              <a:tblGrid>
                <a:gridCol w="2971800"/>
                <a:gridCol w="1219200"/>
                <a:gridCol w="2590800"/>
              </a:tblGrid>
              <a:tr h="4876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Issuer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Coupon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Maturity Date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2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Govt of Canada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June 1, 2016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229600" cy="7159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Bond Prices and Yields</a:t>
            </a:r>
            <a:endParaRPr lang="en-US" sz="3200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143000"/>
            <a:ext cx="7931150" cy="5029200"/>
          </a:xfrm>
        </p:spPr>
        <p:txBody>
          <a:bodyPr>
            <a:normAutofit/>
          </a:bodyPr>
          <a:lstStyle/>
          <a:p>
            <a:pPr marL="990600" lvl="1" indent="-533400" eaLnBrk="1" hangingPunct="1">
              <a:buFontTx/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Government of Canada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4.25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percent bond  issued in 2006 with maturity date of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2016-June-01</a:t>
            </a:r>
          </a:p>
          <a:p>
            <a:pPr indent="0">
              <a:buNone/>
            </a:pP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Assume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market interest rate at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June 1, 2013 is 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4.25%</a:t>
            </a:r>
          </a:p>
          <a:p>
            <a:pPr indent="0">
              <a:buNone/>
            </a:pP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Bond Price =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$100</a:t>
            </a:r>
          </a:p>
          <a:p>
            <a:pPr indent="0">
              <a:buNone/>
            </a:pP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en-US" sz="1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Alternatively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if market interest rate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June 1, 2013 is 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1.5%</a:t>
            </a:r>
          </a:p>
          <a:p>
            <a:pPr indent="0">
              <a:buNone/>
            </a:pP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Bond Price =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$108.25</a:t>
            </a:r>
          </a:p>
        </p:txBody>
      </p:sp>
      <p:graphicFrame>
        <p:nvGraphicFramePr>
          <p:cNvPr id="18436" name="Object 4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446998746"/>
              </p:ext>
            </p:extLst>
          </p:nvPr>
        </p:nvGraphicFramePr>
        <p:xfrm>
          <a:off x="4191000" y="2971800"/>
          <a:ext cx="4419600" cy="1112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" name="Equation" r:id="rId3" imgW="3225600" imgH="812520" progId="Equation.DSMT4">
                  <p:embed/>
                </p:oleObj>
              </mc:Choice>
              <mc:Fallback>
                <p:oleObj name="Equation" r:id="rId3" imgW="3225600" imgH="81252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2971800"/>
                        <a:ext cx="4419600" cy="1112838"/>
                      </a:xfrm>
                      <a:prstGeom prst="rect">
                        <a:avLst/>
                      </a:prstGeom>
                      <a:solidFill>
                        <a:schemeClr val="bg2">
                          <a:lumMod val="90000"/>
                        </a:schemeClr>
                      </a:solidFill>
                      <a:ln w="2222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1" name="Object 9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1913822525"/>
              </p:ext>
            </p:extLst>
          </p:nvPr>
        </p:nvGraphicFramePr>
        <p:xfrm>
          <a:off x="4191000" y="5181600"/>
          <a:ext cx="4560887" cy="110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9" name="Equation" r:id="rId5" imgW="3340080" imgH="812520" progId="Equation.DSMT4">
                  <p:embed/>
                </p:oleObj>
              </mc:Choice>
              <mc:Fallback>
                <p:oleObj name="Equation" r:id="rId5" imgW="3340080" imgH="81252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5181600"/>
                        <a:ext cx="4560887" cy="1109663"/>
                      </a:xfrm>
                      <a:prstGeom prst="rect">
                        <a:avLst/>
                      </a:prstGeom>
                      <a:solidFill>
                        <a:schemeClr val="bg2">
                          <a:lumMod val="90000"/>
                        </a:schemeClr>
                      </a:solidFill>
                      <a:ln w="2222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1030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40B4E6D-5CD2-44B7-86B2-35F51C668539}" type="slidenum">
              <a:rPr lang="en-US" smtClean="0"/>
              <a:pPr eaLnBrk="1" hangingPunct="1"/>
              <a:t>6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8229600" cy="8683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Bond Prices and Yields</a:t>
            </a:r>
            <a:endParaRPr lang="en-US" sz="3200" dirty="0" smtClean="0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931150" cy="4525963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Similarly a 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rise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current market interest rates 	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lower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bond prices </a:t>
            </a:r>
          </a:p>
          <a:p>
            <a:pPr marL="0" indent="0" eaLnBrk="1" hangingPunct="1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Assume current interest rate </a:t>
            </a:r>
            <a:r>
              <a:rPr 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rises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1.5%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2.5%</a:t>
            </a:r>
          </a:p>
          <a:p>
            <a:pPr marL="0" indent="0" eaLnBrk="1" hangingPunct="1">
              <a:buNone/>
            </a:pP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Bond price =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$105.00</a:t>
            </a:r>
            <a:endParaRPr lang="en-US" dirty="0"/>
          </a:p>
          <a:p>
            <a:pPr marL="0" indent="0" eaLnBrk="1" hangingPunct="1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increase in 3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yr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market interest rates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 1.5% to 2.5% 	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lowered current bond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price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 $108.25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$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105.00 </a:t>
            </a:r>
          </a:p>
        </p:txBody>
      </p:sp>
      <p:graphicFrame>
        <p:nvGraphicFramePr>
          <p:cNvPr id="114692" name="Object 4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362687053"/>
              </p:ext>
            </p:extLst>
          </p:nvPr>
        </p:nvGraphicFramePr>
        <p:xfrm>
          <a:off x="3657600" y="3124200"/>
          <a:ext cx="4310063" cy="123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7" name="Equation" r:id="rId3" imgW="3238200" imgH="812520" progId="Equation.DSMT4">
                  <p:embed/>
                </p:oleObj>
              </mc:Choice>
              <mc:Fallback>
                <p:oleObj name="Equation" r:id="rId3" imgW="3238200" imgH="81252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124200"/>
                        <a:ext cx="4310063" cy="1235075"/>
                      </a:xfrm>
                      <a:prstGeom prst="rect">
                        <a:avLst/>
                      </a:prstGeom>
                      <a:solidFill>
                        <a:schemeClr val="bg2">
                          <a:lumMod val="90000"/>
                        </a:schemeClr>
                      </a:solidFill>
                      <a:ln w="2222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2053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C28FEBD-2BBC-4AF1-A4F3-96A20281F0A4}" type="slidenum">
              <a:rPr lang="en-US" smtClean="0"/>
              <a:pPr eaLnBrk="1" hangingPunct="1"/>
              <a:t>7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4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146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1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Bond Prices and Yields</a:t>
            </a:r>
            <a:endParaRPr lang="en-US" sz="3200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2667000"/>
            <a:ext cx="8229600" cy="3505200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  <a:buSzPct val="112000"/>
            </a:pPr>
            <a:r>
              <a:rPr lang="en-US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Bond Yield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during period it is held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48640" lvl="2" indent="0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coupon + capital gain/loss from ∆P of bonds</a:t>
            </a:r>
          </a:p>
          <a:p>
            <a:pPr marL="548640" lvl="2" indent="0">
              <a:buNone/>
            </a:pPr>
            <a:endParaRPr lang="en-US" sz="1400" dirty="0" smtClean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lvl="1">
              <a:buClr>
                <a:srgbClr val="002060"/>
              </a:buClr>
              <a:buSzPct val="109000"/>
            </a:pPr>
            <a:r>
              <a:rPr lang="en-US" sz="3000" b="1" i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Rising</a:t>
            </a:r>
            <a:r>
              <a:rPr lang="en-US" sz="3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market interest rates impose </a:t>
            </a:r>
            <a:r>
              <a:rPr lang="en-US" sz="3000" b="1" i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capital losses </a:t>
            </a:r>
            <a:r>
              <a:rPr lang="en-US" sz="3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on bond holders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US" sz="3000" b="1" i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Falling </a:t>
            </a:r>
            <a:r>
              <a:rPr lang="en-US" sz="3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market interest rates create </a:t>
            </a:r>
            <a:r>
              <a:rPr lang="en-US" sz="3000" b="1" i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capital gains</a:t>
            </a:r>
            <a:r>
              <a:rPr lang="en-US" sz="3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for bond holders</a:t>
            </a:r>
            <a:endParaRPr lang="en-US" sz="3000" b="1" dirty="0" smtClean="0">
              <a:solidFill>
                <a:srgbClr val="002060"/>
              </a:solidFill>
              <a:cs typeface="Arial" charset="0"/>
            </a:endParaRPr>
          </a:p>
          <a:p>
            <a:pPr>
              <a:buFontTx/>
              <a:buNone/>
            </a:pPr>
            <a:endParaRPr lang="en-US" dirty="0" smtClean="0"/>
          </a:p>
          <a:p>
            <a:endParaRPr lang="en-US" dirty="0" smtClean="0"/>
          </a:p>
        </p:txBody>
      </p:sp>
      <p:sp>
        <p:nvSpPr>
          <p:cNvPr id="14341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14342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DA4D7C3-6D5C-4532-8458-F12DCD23FE8A}" type="slidenum">
              <a:rPr lang="en-US" smtClean="0"/>
              <a:pPr eaLnBrk="1" hangingPunct="1"/>
              <a:t>8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447800"/>
            <a:ext cx="7924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1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US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Uncertainty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future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market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market </a:t>
            </a:r>
            <a:r>
              <a:rPr lang="en-US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risk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 	holding a bond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33400"/>
            <a:ext cx="8229600" cy="6397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Demand for Money Balances</a:t>
            </a:r>
          </a:p>
        </p:txBody>
      </p:sp>
      <p:sp>
        <p:nvSpPr>
          <p:cNvPr id="16387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1638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CD0CB30-F2A0-4A32-9787-42ADA233CD9B}" type="slidenum">
              <a:rPr lang="en-US" smtClean="0"/>
              <a:pPr eaLnBrk="1" hangingPunct="1"/>
              <a:t>9</a:t>
            </a:fld>
            <a:endParaRPr lang="en-US" smtClean="0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-7374" y="1295400"/>
            <a:ext cx="8291513" cy="5715000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>
              <a:buNone/>
            </a:pPr>
            <a:r>
              <a:rPr lang="en-US" sz="3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Why hold money?</a:t>
            </a:r>
          </a:p>
          <a:p>
            <a:pPr eaLnBrk="1" hangingPunct="1"/>
            <a:endParaRPr lang="en-US" sz="1500" b="1" dirty="0" smtClean="0"/>
          </a:p>
          <a:p>
            <a:pPr lvl="1" eaLnBrk="1" hangingPunct="1">
              <a:buClr>
                <a:srgbClr val="960000"/>
              </a:buClr>
              <a:buSzPct val="107000"/>
            </a:pPr>
            <a:r>
              <a:rPr lang="en-US" sz="31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The Transaction Motive</a:t>
            </a:r>
          </a:p>
          <a:p>
            <a:pPr marL="274320" lvl="1" indent="0" eaLnBrk="1" hangingPunct="1">
              <a:buNone/>
            </a:pP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Funds to cover lack of sync between income &amp; 		spending.   Based on income Y:  </a:t>
            </a:r>
            <a:r>
              <a:rPr lang="en-US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∆L/∆Y &gt; 0</a:t>
            </a:r>
          </a:p>
          <a:p>
            <a:pPr lvl="1" eaLnBrk="1" hangingPunct="1"/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Clr>
                <a:srgbClr val="C00000"/>
              </a:buClr>
              <a:buSzPct val="110000"/>
            </a:pPr>
            <a:r>
              <a:rPr lang="en-US" sz="31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The Precautionary Motive</a:t>
            </a:r>
          </a:p>
          <a:p>
            <a:pPr marL="274320" lvl="1" indent="0">
              <a:buNone/>
            </a:pPr>
            <a:r>
              <a:rPr lang="en-US" sz="3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Funds to cover unexpected costs or opportunities.</a:t>
            </a:r>
          </a:p>
          <a:p>
            <a:pPr marL="274320" lvl="1" indent="0">
              <a:buNone/>
            </a:pPr>
            <a:r>
              <a:rPr lang="en-US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Based on Y and uncertainty: </a:t>
            </a:r>
            <a:r>
              <a:rPr lang="en-US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∆L/∆Y &gt; 0 </a:t>
            </a:r>
          </a:p>
          <a:p>
            <a:pPr marL="274320" lvl="1" indent="0" eaLnBrk="1" hangingPunct="1">
              <a:buNone/>
            </a:pPr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Clr>
                <a:srgbClr val="960000"/>
              </a:buClr>
              <a:buSzPct val="110000"/>
            </a:pPr>
            <a:r>
              <a:rPr lang="en-US" sz="31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The Asset Motive</a:t>
            </a:r>
          </a:p>
          <a:p>
            <a:pPr marL="274320" lvl="1" indent="0" eaLnBrk="1" hangingPunct="1">
              <a:buNone/>
            </a:pP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safe asset in a mixed portfolio of financial assets</a:t>
            </a:r>
          </a:p>
          <a:p>
            <a:pPr marL="274320" lvl="1" indent="0">
              <a:buNone/>
            </a:pPr>
            <a:r>
              <a:rPr lang="en-US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i = opportunity cost of holding money </a:t>
            </a:r>
            <a:r>
              <a:rPr lang="en-US" sz="31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vs</a:t>
            </a:r>
            <a:r>
              <a:rPr lang="en-US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bonds</a:t>
            </a:r>
          </a:p>
          <a:p>
            <a:pPr marL="274320" lvl="1" indent="0" eaLnBrk="1" hangingPunct="1">
              <a:buNone/>
            </a:pPr>
            <a:r>
              <a:rPr lang="en-US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Based on current interest rates</a:t>
            </a:r>
            <a:r>
              <a:rPr lang="en-US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1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∆L/∆i &lt; 0</a:t>
            </a:r>
          </a:p>
          <a:p>
            <a:pPr marL="274320" lvl="1" indent="0"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2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2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921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216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9216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>
          <a:xfrm>
            <a:off x="25400" y="457200"/>
            <a:ext cx="8229600" cy="7159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Demand for Money Balances</a:t>
            </a:r>
            <a:endParaRPr lang="en-US" sz="3200" dirty="0" smtClean="0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15131" y="1363560"/>
            <a:ext cx="8291513" cy="4525963"/>
          </a:xfrm>
        </p:spPr>
        <p:txBody>
          <a:bodyPr/>
          <a:lstStyle/>
          <a:p>
            <a:pPr eaLnBrk="1" hangingPunct="1"/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demand for real money balances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 lvl="1" eaLnBrk="1" hangingPunct="1">
              <a:buFontTx/>
              <a:buNone/>
            </a:pPr>
            <a:r>
              <a:rPr lang="en-US" sz="2400" b="1" dirty="0" smtClean="0">
                <a:solidFill>
                  <a:srgbClr val="C00000"/>
                </a:solidFill>
              </a:rPr>
              <a:t>	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L = </a:t>
            </a:r>
            <a:r>
              <a:rPr lang="en-US" sz="2400" b="1" dirty="0" err="1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kY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– hi,   </a:t>
            </a:r>
          </a:p>
          <a:p>
            <a:pPr lvl="1" eaLnBrk="1" hangingPunct="1">
              <a:buFontTx/>
              <a:buNone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 = ∆L/∆Y &gt; 0, </a:t>
            </a:r>
          </a:p>
          <a:p>
            <a:pPr lvl="1" eaLnBrk="1" hangingPunct="1">
              <a:buFontTx/>
              <a:buNone/>
            </a:pP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 = ∆L/∆i &lt; 0</a:t>
            </a:r>
          </a:p>
        </p:txBody>
      </p:sp>
      <p:sp>
        <p:nvSpPr>
          <p:cNvPr id="17411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1741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93F4D5-2D22-4795-B484-1AE0A19BA7CB}" type="slidenum">
              <a:rPr lang="en-US" smtClean="0"/>
              <a:pPr eaLnBrk="1" hangingPunct="1"/>
              <a:t>10</a:t>
            </a:fld>
            <a:endParaRPr lang="en-US" smtClean="0"/>
          </a:p>
        </p:txBody>
      </p:sp>
      <p:sp>
        <p:nvSpPr>
          <p:cNvPr id="116765" name="Line 29"/>
          <p:cNvSpPr>
            <a:spLocks noChangeShapeType="1"/>
          </p:cNvSpPr>
          <p:nvPr/>
        </p:nvSpPr>
        <p:spPr bwMode="auto">
          <a:xfrm>
            <a:off x="4140200" y="2362200"/>
            <a:ext cx="0" cy="35877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66" name="Line 30"/>
          <p:cNvSpPr>
            <a:spLocks noChangeShapeType="1"/>
          </p:cNvSpPr>
          <p:nvPr/>
        </p:nvSpPr>
        <p:spPr bwMode="auto">
          <a:xfrm>
            <a:off x="4140200" y="5949950"/>
            <a:ext cx="4013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67" name="Line 31"/>
          <p:cNvSpPr>
            <a:spLocks noChangeShapeType="1"/>
          </p:cNvSpPr>
          <p:nvPr/>
        </p:nvSpPr>
        <p:spPr bwMode="auto">
          <a:xfrm>
            <a:off x="4356100" y="2807367"/>
            <a:ext cx="3111500" cy="3142583"/>
          </a:xfrm>
          <a:prstGeom prst="line">
            <a:avLst/>
          </a:prstGeom>
          <a:noFill/>
          <a:ln w="38100">
            <a:solidFill>
              <a:srgbClr val="0060A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70" name="Line 34"/>
          <p:cNvSpPr>
            <a:spLocks noChangeShapeType="1"/>
          </p:cNvSpPr>
          <p:nvPr/>
        </p:nvSpPr>
        <p:spPr bwMode="auto">
          <a:xfrm>
            <a:off x="4140200" y="4437063"/>
            <a:ext cx="1803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71" name="Line 35"/>
          <p:cNvSpPr>
            <a:spLocks noChangeShapeType="1"/>
          </p:cNvSpPr>
          <p:nvPr/>
        </p:nvSpPr>
        <p:spPr bwMode="auto">
          <a:xfrm>
            <a:off x="5943600" y="4437063"/>
            <a:ext cx="0" cy="1512887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72" name="Line 36"/>
          <p:cNvSpPr>
            <a:spLocks noChangeShapeType="1"/>
          </p:cNvSpPr>
          <p:nvPr/>
        </p:nvSpPr>
        <p:spPr bwMode="auto">
          <a:xfrm flipV="1">
            <a:off x="4195833" y="3789362"/>
            <a:ext cx="1112694" cy="20637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73" name="Line 37"/>
          <p:cNvSpPr>
            <a:spLocks noChangeShapeType="1"/>
          </p:cNvSpPr>
          <p:nvPr/>
        </p:nvSpPr>
        <p:spPr bwMode="auto">
          <a:xfrm>
            <a:off x="5299365" y="3815246"/>
            <a:ext cx="0" cy="2139156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74" name="Text Box 38"/>
          <p:cNvSpPr txBox="1">
            <a:spLocks noChangeArrowheads="1"/>
          </p:cNvSpPr>
          <p:nvPr/>
        </p:nvSpPr>
        <p:spPr bwMode="auto">
          <a:xfrm>
            <a:off x="4560888" y="3897868"/>
            <a:ext cx="468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US" b="1" dirty="0" smtClean="0"/>
              <a:t>i</a:t>
            </a:r>
            <a:endParaRPr lang="en-US" b="1" dirty="0"/>
          </a:p>
        </p:txBody>
      </p:sp>
      <p:sp>
        <p:nvSpPr>
          <p:cNvPr id="116775" name="Line 39"/>
          <p:cNvSpPr>
            <a:spLocks noChangeShapeType="1"/>
          </p:cNvSpPr>
          <p:nvPr/>
        </p:nvSpPr>
        <p:spPr bwMode="auto">
          <a:xfrm flipH="1">
            <a:off x="5334000" y="5516563"/>
            <a:ext cx="527607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76" name="Line 40"/>
          <p:cNvSpPr>
            <a:spLocks noChangeShapeType="1"/>
          </p:cNvSpPr>
          <p:nvPr/>
        </p:nvSpPr>
        <p:spPr bwMode="auto">
          <a:xfrm flipV="1">
            <a:off x="4500563" y="3878082"/>
            <a:ext cx="0" cy="465318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77" name="Text Box 41"/>
          <p:cNvSpPr txBox="1">
            <a:spLocks noChangeArrowheads="1"/>
          </p:cNvSpPr>
          <p:nvPr/>
        </p:nvSpPr>
        <p:spPr bwMode="auto">
          <a:xfrm>
            <a:off x="7235825" y="5949950"/>
            <a:ext cx="5762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kY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16778" name="Text Box 42"/>
          <p:cNvSpPr txBox="1">
            <a:spLocks noChangeArrowheads="1"/>
          </p:cNvSpPr>
          <p:nvPr/>
        </p:nvSpPr>
        <p:spPr bwMode="auto">
          <a:xfrm>
            <a:off x="5138738" y="5949950"/>
            <a:ext cx="5762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16779" name="Text Box 43"/>
          <p:cNvSpPr txBox="1">
            <a:spLocks noChangeArrowheads="1"/>
          </p:cNvSpPr>
          <p:nvPr/>
        </p:nvSpPr>
        <p:spPr bwMode="auto">
          <a:xfrm>
            <a:off x="5791200" y="5936360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/>
              <a:t> </a:t>
            </a:r>
            <a:r>
              <a:rPr lang="en-US" dirty="0" smtClean="0"/>
              <a:t>     </a:t>
            </a:r>
            <a:endParaRPr lang="en-US" dirty="0"/>
          </a:p>
        </p:txBody>
      </p:sp>
      <p:sp>
        <p:nvSpPr>
          <p:cNvPr id="116780" name="Text Box 44"/>
          <p:cNvSpPr txBox="1">
            <a:spLocks noChangeArrowheads="1"/>
          </p:cNvSpPr>
          <p:nvPr/>
        </p:nvSpPr>
        <p:spPr bwMode="auto">
          <a:xfrm>
            <a:off x="3779838" y="3657600"/>
            <a:ext cx="5762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/>
              <a:t> </a:t>
            </a:r>
          </a:p>
        </p:txBody>
      </p:sp>
      <p:sp>
        <p:nvSpPr>
          <p:cNvPr id="116781" name="Text Box 45"/>
          <p:cNvSpPr txBox="1">
            <a:spLocks noChangeArrowheads="1"/>
          </p:cNvSpPr>
          <p:nvPr/>
        </p:nvSpPr>
        <p:spPr bwMode="auto">
          <a:xfrm>
            <a:off x="3779838" y="4149725"/>
            <a:ext cx="3603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02869" y="2362200"/>
            <a:ext cx="288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15712" y="2177534"/>
            <a:ext cx="1937688" cy="954107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Assume Y = 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CA" sz="2000" dirty="0">
              <a:latin typeface="+mn-lt"/>
            </a:endParaRP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L = kY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– hi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582696" y="2743200"/>
            <a:ext cx="516155" cy="469233"/>
          </a:xfrm>
          <a:prstGeom prst="ellipse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8" name="Oval 27"/>
          <p:cNvSpPr/>
          <p:nvPr/>
        </p:nvSpPr>
        <p:spPr>
          <a:xfrm>
            <a:off x="7256245" y="5936360"/>
            <a:ext cx="516155" cy="426575"/>
          </a:xfrm>
          <a:prstGeom prst="ellipse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6928184" y="3276600"/>
            <a:ext cx="595772" cy="25146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 flipV="1">
            <a:off x="5486400" y="3755623"/>
            <a:ext cx="548997" cy="49649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7086600" y="2743200"/>
            <a:ext cx="516155" cy="426575"/>
          </a:xfrm>
          <a:prstGeom prst="ellipse">
            <a:avLst/>
          </a:prstGeom>
          <a:noFill/>
          <a:ln w="22225">
            <a:solidFill>
              <a:srgbClr val="00B0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1" name="Straight Arrow Connector 10"/>
          <p:cNvCxnSpPr>
            <a:stCxn id="33" idx="4"/>
          </p:cNvCxnSpPr>
          <p:nvPr/>
        </p:nvCxnSpPr>
        <p:spPr>
          <a:xfrm flipH="1">
            <a:off x="5937468" y="3169775"/>
            <a:ext cx="1407210" cy="521681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486400" y="3657600"/>
            <a:ext cx="835485" cy="369332"/>
          </a:xfrm>
          <a:prstGeom prst="rect">
            <a:avLst/>
          </a:prstGeom>
          <a:noFill/>
          <a:ln w="22225">
            <a:noFill/>
          </a:ln>
        </p:spPr>
        <p:txBody>
          <a:bodyPr wrap="none" rtlCol="0">
            <a:spAutoFit/>
          </a:bodyPr>
          <a:lstStyle/>
          <a:p>
            <a:r>
              <a:rPr lang="en-CA" dirty="0" smtClean="0"/>
              <a:t>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− </a:t>
            </a:r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h∆</a:t>
            </a:r>
            <a:r>
              <a:rPr lang="en-CA" b="1" dirty="0" err="1" smtClean="0"/>
              <a:t>i</a:t>
            </a:r>
            <a:r>
              <a:rPr lang="en-CA" b="1" dirty="0" smtClean="0"/>
              <a:t> </a:t>
            </a:r>
            <a:endParaRPr lang="en-CA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410200" y="5173436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∆L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01000" y="5867400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16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6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6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6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6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16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16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16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16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16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116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 uiExpand="1" build="p"/>
      <p:bldP spid="116765" grpId="0" animBg="1"/>
      <p:bldP spid="116766" grpId="0" animBg="1"/>
      <p:bldP spid="116767" grpId="0" animBg="1"/>
      <p:bldP spid="116770" grpId="0" animBg="1"/>
      <p:bldP spid="116771" grpId="0" animBg="1"/>
      <p:bldP spid="116772" grpId="0" animBg="1"/>
      <p:bldP spid="116773" grpId="0" animBg="1"/>
      <p:bldP spid="116775" grpId="0" animBg="1"/>
      <p:bldP spid="116776" grpId="0" animBg="1"/>
      <p:bldP spid="2" grpId="0"/>
      <p:bldP spid="4" grpId="0" animBg="1"/>
      <p:bldP spid="5" grpId="0" animBg="1"/>
      <p:bldP spid="28" grpId="0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7206" y="533400"/>
            <a:ext cx="8229600" cy="715962"/>
          </a:xfrm>
        </p:spPr>
        <p:txBody>
          <a:bodyPr/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Demand for Money Balances</a:t>
            </a:r>
            <a:endParaRPr lang="en-US" sz="4000" dirty="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676400"/>
            <a:ext cx="8229600" cy="4449763"/>
          </a:xfrm>
        </p:spPr>
        <p:txBody>
          <a:bodyPr>
            <a:normAutofit/>
          </a:bodyPr>
          <a:lstStyle/>
          <a:p>
            <a:pPr marL="609600" indent="-609600">
              <a:lnSpc>
                <a:spcPct val="90000"/>
              </a:lnSpc>
              <a:buFontTx/>
              <a:buNone/>
            </a:pPr>
            <a:r>
              <a:rPr lang="en-US" b="1" dirty="0" smtClean="0"/>
              <a:t>   </a:t>
            </a: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L = </a:t>
            </a:r>
            <a:r>
              <a:rPr lang="en-US" sz="2800" b="1" dirty="0" err="1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kY</a:t>
            </a: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– hi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 for real money balances</a:t>
            </a:r>
          </a:p>
          <a:p>
            <a:pPr lvl="1" indent="0">
              <a:lnSpc>
                <a:spcPct val="90000"/>
              </a:lnSpc>
              <a:buNone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0600" lvl="1" indent="-533400">
              <a:lnSpc>
                <a:spcPct val="90000"/>
              </a:lnSpc>
              <a:buClr>
                <a:srgbClr val="002060"/>
              </a:buClr>
              <a:buSzPct val="113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 constant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90600" lvl="1" indent="-533400">
              <a:lnSpc>
                <a:spcPct val="90000"/>
              </a:lnSpc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0600" lvl="1" indent="-533400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↑Y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↑L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the money demand curve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shifts right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990600" lvl="1" indent="-533400">
              <a:lnSpc>
                <a:spcPct val="90000"/>
              </a:lnSpc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990600" lvl="1" indent="-533400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↓i 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↑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L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move along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the 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money demand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curve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1" indent="0">
              <a:lnSpc>
                <a:spcPct val="90000"/>
              </a:lnSpc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		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ssuming Y, k and h constant, </a:t>
            </a:r>
          </a:p>
          <a:p>
            <a:pPr marL="990600" lvl="1" indent="-533400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Higher h</a:t>
            </a: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flatter real money demand curve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8437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18438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3EDA22E-FB7D-4178-A74A-D1DE28FC932E}" type="slidenum">
              <a:rPr lang="en-US" smtClean="0"/>
              <a:pPr eaLnBrk="1" hangingPunct="1"/>
              <a:t>11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"/>
          <p:cNvSpPr>
            <a:spLocks noGrp="1" noChangeArrowheads="1"/>
          </p:cNvSpPr>
          <p:nvPr>
            <p:ph type="title"/>
          </p:nvPr>
        </p:nvSpPr>
        <p:spPr>
          <a:xfrm>
            <a:off x="19665" y="304800"/>
            <a:ext cx="8229600" cy="792162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Financial Market Equilibrium &amp; Interest Rates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24000"/>
            <a:ext cx="8002588" cy="4525963"/>
          </a:xfrm>
          <a:ln>
            <a:noFill/>
          </a:ln>
        </p:spPr>
        <p:txBody>
          <a:bodyPr/>
          <a:lstStyle/>
          <a:p>
            <a:pPr eaLnBrk="1" hangingPunct="1">
              <a:buClr>
                <a:srgbClr val="002060"/>
              </a:buClr>
              <a:buSzPct val="113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Nominal money supply</a:t>
            </a:r>
          </a:p>
          <a:p>
            <a:pPr eaLnBrk="1" hangingPunct="1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Real money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supply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M/P</a:t>
            </a:r>
          </a:p>
          <a:p>
            <a:pPr eaLnBrk="1" hangingPunct="1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3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 for 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real money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balances</a:t>
            </a:r>
          </a:p>
          <a:p>
            <a:pPr eaLnBrk="1" hangingPunct="1"/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1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market equilibrium      M/P = L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8313" name="Object 9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48869776"/>
              </p:ext>
            </p:extLst>
          </p:nvPr>
        </p:nvGraphicFramePr>
        <p:xfrm>
          <a:off x="5638800" y="3886201"/>
          <a:ext cx="2895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2" name="Equation" r:id="rId3" imgW="1002960" imgH="190440" progId="Equation.DSMT4">
                  <p:embed/>
                </p:oleObj>
              </mc:Choice>
              <mc:Fallback>
                <p:oleObj name="Equation" r:id="rId3" imgW="1002960" imgH="19044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3886201"/>
                        <a:ext cx="2895600" cy="381000"/>
                      </a:xfrm>
                      <a:prstGeom prst="rect">
                        <a:avLst/>
                      </a:prstGeom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ln w="2222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310" name="Object 6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2304249392"/>
              </p:ext>
            </p:extLst>
          </p:nvPr>
        </p:nvGraphicFramePr>
        <p:xfrm>
          <a:off x="4191000" y="1371600"/>
          <a:ext cx="2701925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43" name="Equation" r:id="rId5" imgW="1511280" imgH="545760" progId="Equation.DSMT4">
                  <p:embed/>
                </p:oleObj>
              </mc:Choice>
              <mc:Fallback>
                <p:oleObj name="Equation" r:id="rId5" imgW="1511280" imgH="54576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1371600"/>
                        <a:ext cx="2701925" cy="976313"/>
                      </a:xfrm>
                      <a:prstGeom prst="rect">
                        <a:avLst/>
                      </a:prstGeom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ln w="2222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  <a:endParaRPr lang="en-US" dirty="0" smtClean="0"/>
          </a:p>
        </p:txBody>
      </p:sp>
      <p:sp>
        <p:nvSpPr>
          <p:cNvPr id="3078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B8AD549-1AD0-4143-AA5F-21B79F1E38DE}" type="slidenum">
              <a:rPr lang="en-US" smtClean="0"/>
              <a:pPr eaLnBrk="1" hangingPunct="1"/>
              <a:t>12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83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83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229600" cy="715962"/>
          </a:xfrm>
        </p:spPr>
        <p:txBody>
          <a:bodyPr/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Financial Market Equilibrium &amp; Interest Rates</a:t>
            </a:r>
            <a:endParaRPr lang="en-US" dirty="0" smtClean="0"/>
          </a:p>
        </p:txBody>
      </p:sp>
      <p:sp>
        <p:nvSpPr>
          <p:cNvPr id="20483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20484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1B9A14E-7EFC-492B-B781-D7434B04FEF1}" type="slidenum">
              <a:rPr lang="en-US" smtClean="0"/>
              <a:pPr eaLnBrk="1" hangingPunct="1"/>
              <a:t>13</a:t>
            </a:fld>
            <a:endParaRPr lang="en-US" smtClean="0"/>
          </a:p>
        </p:txBody>
      </p:sp>
      <p:sp>
        <p:nvSpPr>
          <p:cNvPr id="20486" name="Line 4"/>
          <p:cNvSpPr>
            <a:spLocks noChangeShapeType="1"/>
          </p:cNvSpPr>
          <p:nvPr/>
        </p:nvSpPr>
        <p:spPr bwMode="auto">
          <a:xfrm>
            <a:off x="2627313" y="2060575"/>
            <a:ext cx="0" cy="34559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87" name="Line 5"/>
          <p:cNvSpPr>
            <a:spLocks noChangeShapeType="1"/>
          </p:cNvSpPr>
          <p:nvPr/>
        </p:nvSpPr>
        <p:spPr bwMode="auto">
          <a:xfrm>
            <a:off x="2627313" y="5516563"/>
            <a:ext cx="356473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88" name="Line 6"/>
          <p:cNvSpPr>
            <a:spLocks noChangeShapeType="1"/>
          </p:cNvSpPr>
          <p:nvPr/>
        </p:nvSpPr>
        <p:spPr bwMode="auto">
          <a:xfrm>
            <a:off x="4140200" y="2420938"/>
            <a:ext cx="0" cy="3095625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55" name="Line 7"/>
          <p:cNvSpPr>
            <a:spLocks noChangeShapeType="1"/>
          </p:cNvSpPr>
          <p:nvPr/>
        </p:nvSpPr>
        <p:spPr bwMode="auto">
          <a:xfrm>
            <a:off x="2916238" y="2781300"/>
            <a:ext cx="2808287" cy="23050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56" name="Line 8"/>
          <p:cNvSpPr>
            <a:spLocks noChangeShapeType="1"/>
          </p:cNvSpPr>
          <p:nvPr/>
        </p:nvSpPr>
        <p:spPr bwMode="auto">
          <a:xfrm>
            <a:off x="2700338" y="3789363"/>
            <a:ext cx="1439862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491" name="Text Box 15"/>
          <p:cNvSpPr txBox="1">
            <a:spLocks noChangeArrowheads="1"/>
          </p:cNvSpPr>
          <p:nvPr/>
        </p:nvSpPr>
        <p:spPr bwMode="auto">
          <a:xfrm>
            <a:off x="1643857" y="1676400"/>
            <a:ext cx="132794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Nominal Interest Rate i</a:t>
            </a:r>
          </a:p>
        </p:txBody>
      </p:sp>
      <p:sp>
        <p:nvSpPr>
          <p:cNvPr id="20492" name="Text Box 16"/>
          <p:cNvSpPr txBox="1">
            <a:spLocks noChangeArrowheads="1"/>
          </p:cNvSpPr>
          <p:nvPr/>
        </p:nvSpPr>
        <p:spPr bwMode="auto">
          <a:xfrm>
            <a:off x="3851275" y="5516563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04465" name="Text Box 17"/>
          <p:cNvSpPr txBox="1">
            <a:spLocks noChangeArrowheads="1"/>
          </p:cNvSpPr>
          <p:nvPr/>
        </p:nvSpPr>
        <p:spPr bwMode="auto">
          <a:xfrm>
            <a:off x="4787900" y="5516563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20494" name="Text Box 23"/>
          <p:cNvSpPr txBox="1">
            <a:spLocks noChangeArrowheads="1"/>
          </p:cNvSpPr>
          <p:nvPr/>
        </p:nvSpPr>
        <p:spPr bwMode="auto">
          <a:xfrm>
            <a:off x="3779838" y="1989138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04472" name="Text Box 24"/>
          <p:cNvSpPr txBox="1">
            <a:spLocks noChangeArrowheads="1"/>
          </p:cNvSpPr>
          <p:nvPr/>
        </p:nvSpPr>
        <p:spPr bwMode="auto">
          <a:xfrm>
            <a:off x="5795963" y="5013325"/>
            <a:ext cx="792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L(Y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473" name="Text Box 25"/>
          <p:cNvSpPr txBox="1">
            <a:spLocks noChangeArrowheads="1"/>
          </p:cNvSpPr>
          <p:nvPr/>
        </p:nvSpPr>
        <p:spPr bwMode="auto">
          <a:xfrm>
            <a:off x="2289320" y="3573463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04474" name="Text Box 26"/>
          <p:cNvSpPr txBox="1">
            <a:spLocks noChangeArrowheads="1"/>
          </p:cNvSpPr>
          <p:nvPr/>
        </p:nvSpPr>
        <p:spPr bwMode="auto">
          <a:xfrm>
            <a:off x="2362200" y="4253707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/>
              <a:t> </a:t>
            </a:r>
          </a:p>
        </p:txBody>
      </p:sp>
      <p:sp>
        <p:nvSpPr>
          <p:cNvPr id="104475" name="Line 27"/>
          <p:cNvSpPr>
            <a:spLocks noChangeShapeType="1"/>
          </p:cNvSpPr>
          <p:nvPr/>
        </p:nvSpPr>
        <p:spPr bwMode="auto">
          <a:xfrm>
            <a:off x="2627313" y="4437063"/>
            <a:ext cx="2232025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4476" name="Line 28"/>
          <p:cNvSpPr>
            <a:spLocks noChangeShapeType="1"/>
          </p:cNvSpPr>
          <p:nvPr/>
        </p:nvSpPr>
        <p:spPr bwMode="auto">
          <a:xfrm>
            <a:off x="4859338" y="4437063"/>
            <a:ext cx="0" cy="107950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500" name="Text Box 29"/>
          <p:cNvSpPr txBox="1">
            <a:spLocks noChangeArrowheads="1"/>
          </p:cNvSpPr>
          <p:nvPr/>
        </p:nvSpPr>
        <p:spPr bwMode="auto">
          <a:xfrm>
            <a:off x="5466378" y="5530228"/>
            <a:ext cx="28082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Real Money Balances</a:t>
            </a:r>
          </a:p>
        </p:txBody>
      </p:sp>
      <p:sp>
        <p:nvSpPr>
          <p:cNvPr id="104479" name="Text Box 31"/>
          <p:cNvSpPr txBox="1">
            <a:spLocks noChangeArrowheads="1"/>
          </p:cNvSpPr>
          <p:nvPr/>
        </p:nvSpPr>
        <p:spPr bwMode="auto">
          <a:xfrm>
            <a:off x="5483514" y="1297742"/>
            <a:ext cx="3313112" cy="3139321"/>
          </a:xfrm>
          <a:prstGeom prst="rect">
            <a:avLst/>
          </a:prstGeom>
          <a:solidFill>
            <a:schemeClr val="bg2">
              <a:lumMod val="90000"/>
            </a:schemeClr>
          </a:solidFill>
          <a:ln w="222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At 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money market is in equilibrium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Demand for real money balances equals supply of real money balances.</a:t>
            </a:r>
          </a:p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At any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 &lt; 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like 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L &gt; M/P</a:t>
            </a:r>
          </a:p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Sell bonds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↓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US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bonds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= ↑i</a:t>
            </a:r>
          </a:p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Market adjusts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equil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	M/P = L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485" name="Line 37"/>
          <p:cNvSpPr>
            <a:spLocks noChangeShapeType="1"/>
          </p:cNvSpPr>
          <p:nvPr/>
        </p:nvSpPr>
        <p:spPr bwMode="auto">
          <a:xfrm flipH="1" flipV="1">
            <a:off x="4140200" y="3933825"/>
            <a:ext cx="503238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4247356" y="5380038"/>
            <a:ext cx="540544" cy="0"/>
          </a:xfrm>
          <a:prstGeom prst="straightConnector1">
            <a:avLst/>
          </a:prstGeom>
          <a:ln w="2222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140701" y="5086350"/>
            <a:ext cx="7360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L&gt;M/P</a:t>
            </a:r>
            <a:endParaRPr lang="en-CA" sz="1400" b="1" dirty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4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4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44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44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44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44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4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04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044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44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44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044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044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44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104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 animBg="1"/>
      <p:bldP spid="20487" grpId="0" animBg="1"/>
      <p:bldP spid="20488" grpId="0" animBg="1"/>
      <p:bldP spid="104455" grpId="0" animBg="1"/>
      <p:bldP spid="104456" grpId="0" animBg="1"/>
      <p:bldP spid="104475" grpId="0" animBg="1"/>
      <p:bldP spid="104476" grpId="0" animBg="1"/>
      <p:bldP spid="104479" grpId="0" animBg="1"/>
      <p:bldP spid="104485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Financial Market Equilibrium &amp; Interest Rates</a:t>
            </a:r>
            <a:endParaRPr lang="en-US" sz="3600" dirty="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85800" y="1447800"/>
            <a:ext cx="8001000" cy="4906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market adjustments:</a:t>
            </a:r>
          </a:p>
          <a:p>
            <a:pPr marL="0" indent="0">
              <a:buNone/>
            </a:pPr>
            <a:endParaRPr lang="en-US" sz="105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Starting from equilibrium L = M/P @ i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Central bank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↓MB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↓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M/P 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M/P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&lt;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L @ i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sell bonds 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US" sz="24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bonds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=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market i </a:t>
            </a:r>
          </a:p>
          <a:p>
            <a:pPr marL="0" indent="0">
              <a:buNone/>
            </a:pPr>
            <a:endParaRPr lang="en-US" sz="2400" dirty="0" smtClean="0">
              <a:latin typeface="Times New Roman"/>
              <a:cs typeface="Times New Roman"/>
              <a:sym typeface="Wingdings" pitchFamily="2" charset="2"/>
            </a:endParaRPr>
          </a:p>
          <a:p>
            <a:pPr>
              <a:buClr>
                <a:srgbClr val="002060"/>
              </a:buClr>
              <a:buSzPct val="107000"/>
            </a:pPr>
            <a:r>
              <a:rPr lang="en-US" sz="24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Central bank </a:t>
            </a:r>
            <a:r>
              <a:rPr lang="en-US" sz="2400" b="1" dirty="0" smtClean="0">
                <a:solidFill>
                  <a:srgbClr val="C00000"/>
                </a:solidFill>
                <a:latin typeface="Times New Roman"/>
                <a:cs typeface="Times New Roman"/>
                <a:sym typeface="Wingdings" pitchFamily="2" charset="2"/>
              </a:rPr>
              <a:t>↑MB  ↑M/P</a:t>
            </a:r>
            <a:endParaRPr lang="en-US" sz="2400" dirty="0" smtClean="0">
              <a:solidFill>
                <a:schemeClr val="tx1"/>
              </a:solidFill>
              <a:cs typeface="Times New Roman"/>
              <a:sym typeface="Wingdings" pitchFamily="2" charset="2"/>
            </a:endParaRPr>
          </a:p>
          <a:p>
            <a:pPr lvl="1">
              <a:buClr>
                <a:srgbClr val="002060"/>
              </a:buClr>
              <a:buSzPct val="107000"/>
            </a:pPr>
            <a:r>
              <a:rPr lang="en-US" sz="2400" dirty="0" smtClean="0">
                <a:solidFill>
                  <a:schemeClr val="tx1"/>
                </a:solidFill>
                <a:cs typeface="Times New Roman"/>
                <a:sym typeface="Wingdings" pitchFamily="2" charset="2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cs typeface="Times New Roman"/>
                <a:sym typeface="Wingdings" pitchFamily="2" charset="2"/>
              </a:rPr>
              <a:t></a:t>
            </a:r>
            <a:r>
              <a:rPr lang="en-US" sz="2400" dirty="0" smtClean="0">
                <a:solidFill>
                  <a:srgbClr val="002060"/>
                </a:solidFill>
                <a:cs typeface="Times New Roman"/>
                <a:sym typeface="Wingdings" pitchFamily="2" charset="2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M/P &gt; L @ i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</a:p>
          <a:p>
            <a:pPr lvl="1">
              <a:buClr>
                <a:srgbClr val="002060"/>
              </a:buClr>
              <a:buSzPct val="107000"/>
            </a:pP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buy bonds 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US" sz="24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bond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=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market i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21509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21510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30D645B-11B2-41C6-BD7A-51735B6B7641}" type="slidenum">
              <a:rPr lang="en-US" smtClean="0"/>
              <a:pPr eaLnBrk="1" hangingPunct="1"/>
              <a:t>14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>
          <a:xfrm>
            <a:off x="25400" y="457200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Financial Market Equilibrium &amp; Interest Rates</a:t>
            </a:r>
            <a:endParaRPr lang="en-US" sz="3600" dirty="0" smtClean="0"/>
          </a:p>
        </p:txBody>
      </p:sp>
      <p:sp>
        <p:nvSpPr>
          <p:cNvPr id="22531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22532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FA7A0A6-1479-4E65-94B2-87D31D1036CF}" type="slidenum">
              <a:rPr lang="en-US" smtClean="0"/>
              <a:pPr eaLnBrk="1" hangingPunct="1"/>
              <a:t>15</a:t>
            </a:fld>
            <a:endParaRPr lang="en-US" smtClean="0"/>
          </a:p>
        </p:txBody>
      </p:sp>
      <p:sp>
        <p:nvSpPr>
          <p:cNvPr id="22534" name="Line 3"/>
          <p:cNvSpPr>
            <a:spLocks noChangeShapeType="1"/>
          </p:cNvSpPr>
          <p:nvPr/>
        </p:nvSpPr>
        <p:spPr bwMode="auto">
          <a:xfrm>
            <a:off x="2627313" y="2060575"/>
            <a:ext cx="0" cy="34559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2535" name="Line 4"/>
          <p:cNvSpPr>
            <a:spLocks noChangeShapeType="1"/>
          </p:cNvSpPr>
          <p:nvPr/>
        </p:nvSpPr>
        <p:spPr bwMode="auto">
          <a:xfrm>
            <a:off x="2627313" y="5516563"/>
            <a:ext cx="44656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2536" name="Line 5"/>
          <p:cNvSpPr>
            <a:spLocks noChangeShapeType="1"/>
          </p:cNvSpPr>
          <p:nvPr/>
        </p:nvSpPr>
        <p:spPr bwMode="auto">
          <a:xfrm>
            <a:off x="4140200" y="2420938"/>
            <a:ext cx="0" cy="3095625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2537" name="Line 6"/>
          <p:cNvSpPr>
            <a:spLocks noChangeShapeType="1"/>
          </p:cNvSpPr>
          <p:nvPr/>
        </p:nvSpPr>
        <p:spPr bwMode="auto">
          <a:xfrm>
            <a:off x="2916238" y="2781300"/>
            <a:ext cx="2808287" cy="23050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0839" name="Line 7"/>
          <p:cNvSpPr>
            <a:spLocks noChangeShapeType="1"/>
          </p:cNvSpPr>
          <p:nvPr/>
        </p:nvSpPr>
        <p:spPr bwMode="auto">
          <a:xfrm>
            <a:off x="2700338" y="3789363"/>
            <a:ext cx="1439862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2539" name="Text Box 8"/>
          <p:cNvSpPr txBox="1">
            <a:spLocks noChangeArrowheads="1"/>
          </p:cNvSpPr>
          <p:nvPr/>
        </p:nvSpPr>
        <p:spPr bwMode="auto">
          <a:xfrm>
            <a:off x="1595355" y="1946276"/>
            <a:ext cx="114784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Nominal Interest Rate i</a:t>
            </a:r>
          </a:p>
        </p:txBody>
      </p:sp>
      <p:sp>
        <p:nvSpPr>
          <p:cNvPr id="22540" name="Text Box 9"/>
          <p:cNvSpPr txBox="1">
            <a:spLocks noChangeArrowheads="1"/>
          </p:cNvSpPr>
          <p:nvPr/>
        </p:nvSpPr>
        <p:spPr bwMode="auto">
          <a:xfrm>
            <a:off x="3851275" y="5516563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41" name="Text Box 11"/>
          <p:cNvSpPr txBox="1">
            <a:spLocks noChangeArrowheads="1"/>
          </p:cNvSpPr>
          <p:nvPr/>
        </p:nvSpPr>
        <p:spPr bwMode="auto">
          <a:xfrm>
            <a:off x="3924300" y="1989138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42" name="Text Box 12"/>
          <p:cNvSpPr txBox="1">
            <a:spLocks noChangeArrowheads="1"/>
          </p:cNvSpPr>
          <p:nvPr/>
        </p:nvSpPr>
        <p:spPr bwMode="auto">
          <a:xfrm>
            <a:off x="5795963" y="5013325"/>
            <a:ext cx="792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L(Y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845" name="Text Box 13"/>
          <p:cNvSpPr txBox="1">
            <a:spLocks noChangeArrowheads="1"/>
          </p:cNvSpPr>
          <p:nvPr/>
        </p:nvSpPr>
        <p:spPr bwMode="auto">
          <a:xfrm>
            <a:off x="2319338" y="3579741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0846" name="Text Box 14"/>
          <p:cNvSpPr txBox="1">
            <a:spLocks noChangeArrowheads="1"/>
          </p:cNvSpPr>
          <p:nvPr/>
        </p:nvSpPr>
        <p:spPr bwMode="auto">
          <a:xfrm>
            <a:off x="2286000" y="3141663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/>
              <a:t> </a:t>
            </a:r>
          </a:p>
        </p:txBody>
      </p:sp>
      <p:sp>
        <p:nvSpPr>
          <p:cNvPr id="120847" name="Line 15"/>
          <p:cNvSpPr>
            <a:spLocks noChangeShapeType="1"/>
          </p:cNvSpPr>
          <p:nvPr/>
        </p:nvSpPr>
        <p:spPr bwMode="auto">
          <a:xfrm>
            <a:off x="2627313" y="3284538"/>
            <a:ext cx="936625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2546" name="Text Box 17"/>
          <p:cNvSpPr txBox="1">
            <a:spLocks noChangeArrowheads="1"/>
          </p:cNvSpPr>
          <p:nvPr/>
        </p:nvSpPr>
        <p:spPr bwMode="auto">
          <a:xfrm>
            <a:off x="5907881" y="5522264"/>
            <a:ext cx="25193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Real Money Balances</a:t>
            </a:r>
          </a:p>
        </p:txBody>
      </p:sp>
      <p:sp>
        <p:nvSpPr>
          <p:cNvPr id="120850" name="Text Box 18"/>
          <p:cNvSpPr txBox="1">
            <a:spLocks noChangeArrowheads="1"/>
          </p:cNvSpPr>
          <p:nvPr/>
        </p:nvSpPr>
        <p:spPr bwMode="auto">
          <a:xfrm>
            <a:off x="5105400" y="1627893"/>
            <a:ext cx="3744912" cy="1785104"/>
          </a:xfrm>
          <a:prstGeom prst="rect">
            <a:avLst/>
          </a:prstGeom>
          <a:noFill/>
          <a:ln w="222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↓ MB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↓M/P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M</a:t>
            </a:r>
            <a:r>
              <a:rPr lang="en-US" sz="20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/P</a:t>
            </a:r>
            <a:endParaRPr lang="en-US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L &gt; M</a:t>
            </a:r>
            <a:r>
              <a:rPr lang="en-US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1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/P @ i</a:t>
            </a:r>
            <a:r>
              <a:rPr lang="en-US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Sell </a:t>
            </a: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bonds, </a:t>
            </a:r>
            <a:r>
              <a:rPr lang="en-US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000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bond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↓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↑i to i</a:t>
            </a:r>
            <a:r>
              <a:rPr lang="en-US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New Equilibrium L = M</a:t>
            </a:r>
            <a:r>
              <a:rPr lang="en-US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/P @ i</a:t>
            </a:r>
            <a:r>
              <a:rPr lang="en-US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baseline="-25000" dirty="0" smtClean="0">
                <a:solidFill>
                  <a:srgbClr val="002060"/>
                </a:solidFill>
                <a:latin typeface="+mn-lt"/>
              </a:rPr>
              <a:t> </a:t>
            </a:r>
            <a:endParaRPr lang="en-US" sz="20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20856" name="Line 24"/>
          <p:cNvSpPr>
            <a:spLocks noChangeShapeType="1"/>
          </p:cNvSpPr>
          <p:nvPr/>
        </p:nvSpPr>
        <p:spPr bwMode="auto">
          <a:xfrm flipH="1" flipV="1">
            <a:off x="3203575" y="3284538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0857" name="Line 25"/>
          <p:cNvSpPr>
            <a:spLocks noChangeShapeType="1"/>
          </p:cNvSpPr>
          <p:nvPr/>
        </p:nvSpPr>
        <p:spPr bwMode="auto">
          <a:xfrm>
            <a:off x="3563938" y="2420938"/>
            <a:ext cx="0" cy="3095625"/>
          </a:xfrm>
          <a:prstGeom prst="line">
            <a:avLst/>
          </a:prstGeom>
          <a:noFill/>
          <a:ln w="38100">
            <a:solidFill>
              <a:srgbClr val="80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0858" name="Text Box 26"/>
          <p:cNvSpPr txBox="1">
            <a:spLocks noChangeArrowheads="1"/>
          </p:cNvSpPr>
          <p:nvPr/>
        </p:nvSpPr>
        <p:spPr bwMode="auto">
          <a:xfrm>
            <a:off x="3203575" y="1989138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52" name="Text Box 27"/>
          <p:cNvSpPr txBox="1">
            <a:spLocks noChangeArrowheads="1"/>
          </p:cNvSpPr>
          <p:nvPr/>
        </p:nvSpPr>
        <p:spPr bwMode="auto">
          <a:xfrm>
            <a:off x="3059113" y="5522264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0860" name="Line 28"/>
          <p:cNvSpPr>
            <a:spLocks noChangeShapeType="1"/>
          </p:cNvSpPr>
          <p:nvPr/>
        </p:nvSpPr>
        <p:spPr bwMode="auto">
          <a:xfrm flipH="1" flipV="1">
            <a:off x="3635375" y="4724400"/>
            <a:ext cx="431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4993097" y="1163980"/>
            <a:ext cx="3843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Adjustment to a fall in M/P 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0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0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0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20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0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0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0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0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0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0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0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0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20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20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0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0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46" grpId="0"/>
      <p:bldP spid="120847" grpId="0" animBg="1"/>
      <p:bldP spid="120856" grpId="0" animBg="1"/>
      <p:bldP spid="120857" grpId="0" animBg="1"/>
      <p:bldP spid="12086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2"/>
          <p:cNvSpPr>
            <a:spLocks noGrp="1" noChangeArrowheads="1"/>
          </p:cNvSpPr>
          <p:nvPr>
            <p:ph type="title"/>
          </p:nvPr>
        </p:nvSpPr>
        <p:spPr>
          <a:xfrm>
            <a:off x="25400" y="457200"/>
            <a:ext cx="8229600" cy="762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Financial Market Equilibrium &amp; Interest Rates</a:t>
            </a:r>
            <a:endParaRPr lang="en-US" sz="3600" dirty="0" smtClean="0">
              <a:solidFill>
                <a:srgbClr val="960000"/>
              </a:solidFill>
            </a:endParaRPr>
          </a:p>
        </p:txBody>
      </p:sp>
      <p:sp>
        <p:nvSpPr>
          <p:cNvPr id="24579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24580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6D5B5B4-055C-431F-88E8-53EAD6C5779D}" type="slidenum">
              <a:rPr lang="en-US" smtClean="0"/>
              <a:pPr eaLnBrk="1" hangingPunct="1"/>
              <a:t>16</a:t>
            </a:fld>
            <a:endParaRPr lang="en-US" smtClean="0"/>
          </a:p>
        </p:txBody>
      </p:sp>
      <p:sp>
        <p:nvSpPr>
          <p:cNvPr id="24582" name="Line 3"/>
          <p:cNvSpPr>
            <a:spLocks noChangeShapeType="1"/>
          </p:cNvSpPr>
          <p:nvPr/>
        </p:nvSpPr>
        <p:spPr bwMode="auto">
          <a:xfrm>
            <a:off x="2627313" y="2060575"/>
            <a:ext cx="0" cy="34559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583" name="Line 4"/>
          <p:cNvSpPr>
            <a:spLocks noChangeShapeType="1"/>
          </p:cNvSpPr>
          <p:nvPr/>
        </p:nvSpPr>
        <p:spPr bwMode="auto">
          <a:xfrm>
            <a:off x="2627313" y="5516563"/>
            <a:ext cx="44656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584" name="Line 5"/>
          <p:cNvSpPr>
            <a:spLocks noChangeShapeType="1"/>
          </p:cNvSpPr>
          <p:nvPr/>
        </p:nvSpPr>
        <p:spPr bwMode="auto">
          <a:xfrm>
            <a:off x="4140200" y="2420938"/>
            <a:ext cx="0" cy="3095625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585" name="Line 6"/>
          <p:cNvSpPr>
            <a:spLocks noChangeShapeType="1"/>
          </p:cNvSpPr>
          <p:nvPr/>
        </p:nvSpPr>
        <p:spPr bwMode="auto">
          <a:xfrm>
            <a:off x="2916238" y="2781300"/>
            <a:ext cx="2808287" cy="23050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sp>
        <p:nvSpPr>
          <p:cNvPr id="123911" name="Line 7"/>
          <p:cNvSpPr>
            <a:spLocks noChangeShapeType="1"/>
          </p:cNvSpPr>
          <p:nvPr/>
        </p:nvSpPr>
        <p:spPr bwMode="auto">
          <a:xfrm>
            <a:off x="2700338" y="3789363"/>
            <a:ext cx="1439862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587" name="Text Box 8"/>
          <p:cNvSpPr txBox="1">
            <a:spLocks noChangeArrowheads="1"/>
          </p:cNvSpPr>
          <p:nvPr/>
        </p:nvSpPr>
        <p:spPr bwMode="auto">
          <a:xfrm>
            <a:off x="1565192" y="1815950"/>
            <a:ext cx="12353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Nominal Interest Rate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24588" name="Text Box 9"/>
          <p:cNvSpPr txBox="1">
            <a:spLocks noChangeArrowheads="1"/>
          </p:cNvSpPr>
          <p:nvPr/>
        </p:nvSpPr>
        <p:spPr bwMode="auto">
          <a:xfrm>
            <a:off x="3851275" y="5516563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89" name="Text Box 10"/>
          <p:cNvSpPr txBox="1">
            <a:spLocks noChangeArrowheads="1"/>
          </p:cNvSpPr>
          <p:nvPr/>
        </p:nvSpPr>
        <p:spPr bwMode="auto">
          <a:xfrm>
            <a:off x="3924300" y="1989138"/>
            <a:ext cx="792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/P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90" name="Text Box 11"/>
          <p:cNvSpPr txBox="1">
            <a:spLocks noChangeArrowheads="1"/>
          </p:cNvSpPr>
          <p:nvPr/>
        </p:nvSpPr>
        <p:spPr bwMode="auto">
          <a:xfrm>
            <a:off x="5795963" y="5013325"/>
            <a:ext cx="792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L(Y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916" name="Text Box 12"/>
          <p:cNvSpPr txBox="1">
            <a:spLocks noChangeArrowheads="1"/>
          </p:cNvSpPr>
          <p:nvPr/>
        </p:nvSpPr>
        <p:spPr bwMode="auto">
          <a:xfrm>
            <a:off x="2268538" y="3573463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/>
              <a:t> </a:t>
            </a:r>
          </a:p>
        </p:txBody>
      </p:sp>
      <p:sp>
        <p:nvSpPr>
          <p:cNvPr id="123917" name="Text Box 13"/>
          <p:cNvSpPr txBox="1">
            <a:spLocks noChangeArrowheads="1"/>
          </p:cNvSpPr>
          <p:nvPr/>
        </p:nvSpPr>
        <p:spPr bwMode="auto">
          <a:xfrm>
            <a:off x="2286000" y="2971800"/>
            <a:ext cx="357814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3918" name="Line 14"/>
          <p:cNvSpPr>
            <a:spLocks noChangeShapeType="1"/>
          </p:cNvSpPr>
          <p:nvPr/>
        </p:nvSpPr>
        <p:spPr bwMode="auto">
          <a:xfrm>
            <a:off x="2627313" y="3213100"/>
            <a:ext cx="1512887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594" name="Text Box 15"/>
          <p:cNvSpPr txBox="1">
            <a:spLocks noChangeArrowheads="1"/>
          </p:cNvSpPr>
          <p:nvPr/>
        </p:nvSpPr>
        <p:spPr bwMode="auto">
          <a:xfrm>
            <a:off x="5940425" y="5661025"/>
            <a:ext cx="25193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Real Money Balances</a:t>
            </a:r>
          </a:p>
        </p:txBody>
      </p:sp>
      <p:sp>
        <p:nvSpPr>
          <p:cNvPr id="123920" name="Text Box 16"/>
          <p:cNvSpPr txBox="1">
            <a:spLocks noChangeArrowheads="1"/>
          </p:cNvSpPr>
          <p:nvPr/>
        </p:nvSpPr>
        <p:spPr bwMode="auto">
          <a:xfrm>
            <a:off x="5320942" y="1390973"/>
            <a:ext cx="3744912" cy="258532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Rise in Real Income</a:t>
            </a:r>
          </a:p>
          <a:p>
            <a:pPr eaLnBrk="1" hangingPunct="1">
              <a:spcBef>
                <a:spcPct val="50000"/>
              </a:spcBef>
              <a:buClr>
                <a:srgbClr val="002060"/>
              </a:buClr>
              <a:buFont typeface="Wingdings" pitchFamily="2" charset="2"/>
              <a:buChar char="ð"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Increase in demand for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</a:t>
            </a:r>
          </a:p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∆L= 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k∆Y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Font typeface="Wingdings" pitchFamily="2" charset="2"/>
              <a:buChar char="ð"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Sell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bonds,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bond price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falls &amp; 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	rises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Font typeface="Wingdings" pitchFamily="2" charset="2"/>
              <a:buChar char="ð"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Equilibrium is restored at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higher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 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922" name="Line 18"/>
          <p:cNvSpPr>
            <a:spLocks noChangeShapeType="1"/>
          </p:cNvSpPr>
          <p:nvPr/>
        </p:nvSpPr>
        <p:spPr bwMode="auto">
          <a:xfrm flipH="1" flipV="1">
            <a:off x="3203575" y="3284538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923" name="Line 19"/>
          <p:cNvSpPr>
            <a:spLocks noChangeShapeType="1"/>
          </p:cNvSpPr>
          <p:nvPr/>
        </p:nvSpPr>
        <p:spPr bwMode="auto">
          <a:xfrm>
            <a:off x="3348038" y="2565400"/>
            <a:ext cx="2736850" cy="2160588"/>
          </a:xfrm>
          <a:prstGeom prst="line">
            <a:avLst/>
          </a:prstGeom>
          <a:noFill/>
          <a:ln w="38100">
            <a:solidFill>
              <a:srgbClr val="003366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926" name="Line 22"/>
          <p:cNvSpPr>
            <a:spLocks noChangeShapeType="1"/>
          </p:cNvSpPr>
          <p:nvPr/>
        </p:nvSpPr>
        <p:spPr bwMode="auto">
          <a:xfrm flipV="1">
            <a:off x="5211763" y="4572000"/>
            <a:ext cx="5032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928" name="Text Box 24"/>
          <p:cNvSpPr txBox="1">
            <a:spLocks noChangeArrowheads="1"/>
          </p:cNvSpPr>
          <p:nvPr/>
        </p:nvSpPr>
        <p:spPr bwMode="auto">
          <a:xfrm>
            <a:off x="6084888" y="4581525"/>
            <a:ext cx="792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L(Y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72936" y="1207529"/>
            <a:ext cx="2826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 of ∆Y &gt; 0 on i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54741" y="4126468"/>
            <a:ext cx="620683" cy="369332"/>
          </a:xfrm>
          <a:prstGeom prst="rect">
            <a:avLst/>
          </a:prstGeom>
          <a:noFill/>
          <a:ln w="19050">
            <a:noFill/>
          </a:ln>
        </p:spPr>
        <p:txBody>
          <a:bodyPr wrap="none" rtlCol="0">
            <a:spAutoFit/>
          </a:bodyPr>
          <a:lstStyle/>
          <a:p>
            <a:r>
              <a:rPr lang="en-CA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k∆Y</a:t>
            </a:r>
            <a:endParaRPr lang="en-CA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953000" y="4074081"/>
            <a:ext cx="567771" cy="469233"/>
          </a:xfrm>
          <a:prstGeom prst="ellipse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pull/>
      </p:transition>
    </mc:Choice>
    <mc:Fallback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3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3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39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39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39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39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39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39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3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3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39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39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39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23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23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239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39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39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18" grpId="0" animBg="1"/>
      <p:bldP spid="123922" grpId="0" animBg="1"/>
      <p:bldP spid="123923" grpId="0" animBg="1"/>
      <p:bldP spid="123926" grpId="0" animBg="1"/>
      <p:bldP spid="3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229600" cy="639762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 and Foreign Exchange Rates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447800"/>
            <a:ext cx="8305800" cy="48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international trade in financial assets: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portfolio choices increase to:</a:t>
            </a:r>
          </a:p>
          <a:p>
            <a:pPr marL="0" indent="0">
              <a:buNone/>
            </a:pP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 money,</a:t>
            </a:r>
          </a:p>
          <a:p>
            <a:pPr marL="0" indent="0">
              <a:buNone/>
            </a:pP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 domestic bonds &amp;</a:t>
            </a:r>
          </a:p>
          <a:p>
            <a:pPr marL="0" indent="0">
              <a:buNone/>
            </a:pP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 </a:t>
            </a:r>
            <a:r>
              <a:rPr lang="en-US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foreign bonds</a:t>
            </a:r>
          </a:p>
          <a:p>
            <a:pPr>
              <a:buClr>
                <a:srgbClr val="002060"/>
              </a:buClr>
              <a:buSzPct val="113000"/>
            </a:pP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portfolio managers adjust asset mix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highest 			returns for given risk: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US" sz="2800" b="1" baseline="-25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dom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&gt;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US" sz="2800" b="1" baseline="-25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foreign</a:t>
            </a:r>
            <a:r>
              <a:rPr lang="en-US" sz="28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buy 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domestic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bonds &amp; sell 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foreign</a:t>
            </a:r>
            <a:endParaRPr lang="en-US" sz="2800" i="1" baseline="-25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0" indent="0">
              <a:buNone/>
            </a:pPr>
            <a:r>
              <a:rPr lang="en-US" sz="28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US" sz="2800" b="1" baseline="-25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dom</a:t>
            </a:r>
            <a:r>
              <a:rPr lang="en-US" sz="2800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&lt;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US" sz="2800" b="1" baseline="-25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foreign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buy 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foreign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bonds &amp; sell </a:t>
            </a:r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domestic</a:t>
            </a:r>
            <a:endParaRPr lang="en-US" sz="2800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5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25606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E9F9BF0-3613-4408-A541-B79F930EE014}" type="slidenum">
              <a:rPr lang="en-US" smtClean="0"/>
              <a:pPr eaLnBrk="1" hangingPunct="1"/>
              <a:t>17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 and Foreign Exchange Rates</a:t>
            </a:r>
            <a:endParaRPr lang="en-US" sz="3200" dirty="0" smtClean="0">
              <a:solidFill>
                <a:srgbClr val="960000"/>
              </a:solidFill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533400" y="1219200"/>
            <a:ext cx="7924800" cy="47545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Foreign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exchange market:</a:t>
            </a: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supply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and demand for foreign currency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 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foreign exchange rate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.</a:t>
            </a:r>
          </a:p>
          <a:p>
            <a:pPr marL="0" indent="0">
              <a:buNone/>
            </a:pP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for foreign goods, services &amp; bonds:</a:t>
            </a:r>
          </a:p>
          <a:p>
            <a:pPr marL="0" indent="0"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demand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for foreign currency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ie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US$, euros, etc.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Sales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of goods, services &amp; bonds to foreign countries: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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supply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of foreign currency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ie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US$, euros, etc.</a:t>
            </a:r>
          </a:p>
          <a:p>
            <a:pPr marL="0" indent="0">
              <a:buNone/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Foreign exchange rate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 ≡ domestic currency price of 	a 	unit of 	foreign currency 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($0.98CDN buys $1US)</a:t>
            </a:r>
            <a:endParaRPr lang="en-US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26629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  <a:endParaRPr lang="en-US" dirty="0" smtClean="0"/>
          </a:p>
        </p:txBody>
      </p:sp>
      <p:sp>
        <p:nvSpPr>
          <p:cNvPr id="26630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CAB6AF1-BFA8-410C-A18B-513550E7F759}" type="slidenum">
              <a:rPr lang="en-US" smtClean="0"/>
              <a:pPr eaLnBrk="1" hangingPunct="1"/>
              <a:t>18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002060"/>
                </a:solidFill>
              </a:rPr>
              <a:t>© Curtis-Irvine 2013  Macroeconomics</a:t>
            </a:r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381000"/>
            <a:ext cx="8229600" cy="6858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</a:t>
            </a:r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rates and Foreign Exchange </a:t>
            </a: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Rates</a:t>
            </a:r>
            <a:b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endParaRPr lang="en-CA" sz="3200" dirty="0">
              <a:solidFill>
                <a:srgbClr val="960000"/>
              </a:solidFill>
            </a:endParaRP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  <a:endParaRPr lang="en-US" dirty="0" smtClean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990600" y="2133600"/>
            <a:ext cx="0" cy="2819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990600" y="4953000"/>
            <a:ext cx="28956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53000" y="2133600"/>
            <a:ext cx="0" cy="2819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53000" y="4953000"/>
            <a:ext cx="31242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286000" y="2286000"/>
            <a:ext cx="0" cy="2743200"/>
          </a:xfrm>
          <a:prstGeom prst="line">
            <a:avLst/>
          </a:prstGeom>
          <a:ln w="3492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371600" y="2590800"/>
            <a:ext cx="2057400" cy="198120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990600" y="3505200"/>
            <a:ext cx="12954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819400" y="2362200"/>
            <a:ext cx="0" cy="2590800"/>
          </a:xfrm>
          <a:prstGeom prst="line">
            <a:avLst/>
          </a:prstGeom>
          <a:ln w="34925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990600" y="3962400"/>
            <a:ext cx="18288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257800" y="2514600"/>
            <a:ext cx="2514600" cy="2133600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5562600" y="2362200"/>
            <a:ext cx="2209800" cy="205740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 flipV="1">
            <a:off x="4953000" y="3519055"/>
            <a:ext cx="1562100" cy="381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6116862" y="2851666"/>
            <a:ext cx="1707831" cy="1396484"/>
          </a:xfrm>
          <a:prstGeom prst="line">
            <a:avLst/>
          </a:prstGeom>
          <a:ln w="349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029200" y="2895600"/>
            <a:ext cx="1828800" cy="1600200"/>
          </a:xfrm>
          <a:prstGeom prst="line">
            <a:avLst/>
          </a:prstGeom>
          <a:ln w="349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515100" y="3543300"/>
            <a:ext cx="0" cy="14097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>
            <a:off x="4894259" y="4073235"/>
            <a:ext cx="1475232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6352310" y="4088521"/>
            <a:ext cx="0" cy="864479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H="1">
            <a:off x="2286000" y="4419600"/>
            <a:ext cx="5334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V="1">
            <a:off x="1371600" y="3505200"/>
            <a:ext cx="0" cy="4572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H="1">
            <a:off x="5638800" y="3390900"/>
            <a:ext cx="6096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6737556" y="3390900"/>
            <a:ext cx="3810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685800" y="2057400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05000" y="1905000"/>
            <a:ext cx="756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514600" y="2057400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14400" y="1611868"/>
            <a:ext cx="2634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Domestic Money Market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105400" y="1688068"/>
            <a:ext cx="2770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Foreign Exchange Market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85800" y="3276600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5800" y="3733800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286000" y="4572000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∆M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447800" y="3593068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∆i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352800" y="442999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L(Y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910806" y="4953000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552700" y="4941332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581400" y="495300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M/P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626526" y="1905000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er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495800" y="3276600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495800" y="3821668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1" name="Straight Arrow Connector 70"/>
          <p:cNvCxnSpPr/>
          <p:nvPr/>
        </p:nvCxnSpPr>
        <p:spPr>
          <a:xfrm>
            <a:off x="5257800" y="3637002"/>
            <a:ext cx="0" cy="32539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7664278" y="2133600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b="1" baseline="-25000" dirty="0" err="1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(i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696200" y="2667000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b="1" baseline="-25000" dirty="0" err="1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(i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696200" y="4419600"/>
            <a:ext cx="854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CA" b="1" baseline="-25000" dirty="0" err="1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(i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705600" y="4429990"/>
            <a:ext cx="790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CA" b="1" baseline="-25000" dirty="0" err="1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(i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824693" y="4953000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US$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421662" y="4964668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116862" y="4964668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14826" y="5322332"/>
            <a:ext cx="8381141" cy="123110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</a:rPr>
              <a:t>∆M </a:t>
            </a:r>
            <a:r>
              <a:rPr lang="en-CA" b="1" dirty="0" smtClean="0">
                <a:solidFill>
                  <a:srgbClr val="002060"/>
                </a:solidFill>
                <a:sym typeface="Wingdings" pitchFamily="2" charset="2"/>
              </a:rPr>
              <a:t> </a:t>
            </a:r>
            <a:r>
              <a:rPr lang="en-CA" sz="3600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↑</a:t>
            </a:r>
            <a:r>
              <a:rPr lang="en-CA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i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d</a:t>
            </a:r>
            <a:r>
              <a:rPr lang="en-CA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 /i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f</a:t>
            </a:r>
            <a:r>
              <a:rPr lang="en-CA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  </a:t>
            </a:r>
            <a:r>
              <a:rPr lang="en-CA" sz="2800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↑</a:t>
            </a:r>
            <a:r>
              <a:rPr lang="en-CA" b="1" dirty="0" err="1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S</a:t>
            </a:r>
            <a:r>
              <a:rPr lang="en-CA" b="1" baseline="-25000" dirty="0" err="1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fe</a:t>
            </a:r>
            <a:r>
              <a:rPr lang="en-CA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 from sales of bonds to foreigners &amp; </a:t>
            </a:r>
            <a:r>
              <a:rPr lang="en-CA" sz="2800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↓</a:t>
            </a:r>
            <a:r>
              <a:rPr lang="en-CA" b="1" dirty="0" err="1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D</a:t>
            </a:r>
            <a:r>
              <a:rPr lang="en-CA" b="1" baseline="-25000" dirty="0" err="1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fe</a:t>
            </a:r>
            <a:r>
              <a:rPr lang="en-CA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 to buy foreign bonds</a:t>
            </a:r>
          </a:p>
          <a:p>
            <a:endParaRPr lang="en-CA" sz="1000" b="1" dirty="0">
              <a:solidFill>
                <a:srgbClr val="002060"/>
              </a:solidFill>
              <a:latin typeface="Times New Roman"/>
              <a:cs typeface="Times New Roman"/>
              <a:sym typeface="Wingdings" pitchFamily="2" charset="2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 </a:t>
            </a:r>
            <a:r>
              <a:rPr lang="en-CA" sz="2800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↓</a:t>
            </a:r>
            <a:r>
              <a:rPr lang="en-CA" b="1" dirty="0" err="1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er</a:t>
            </a:r>
            <a:r>
              <a:rPr lang="en-CA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  cheaper </a:t>
            </a:r>
            <a:r>
              <a:rPr lang="en-CA" b="1" dirty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I</a:t>
            </a:r>
            <a:r>
              <a:rPr lang="en-CA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M&amp; less profitable X  </a:t>
            </a:r>
            <a:r>
              <a:rPr lang="en-CA" sz="2800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↓</a:t>
            </a:r>
            <a:r>
              <a:rPr lang="en-CA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(X – IM) </a:t>
            </a:r>
            <a:r>
              <a:rPr lang="en-CA" sz="2800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↓</a:t>
            </a:r>
            <a:r>
              <a:rPr lang="en-CA" b="1" dirty="0" smtClean="0">
                <a:solidFill>
                  <a:srgbClr val="002060"/>
                </a:solidFill>
                <a:latin typeface="Times New Roman"/>
                <a:cs typeface="Times New Roman"/>
                <a:sym typeface="Wingdings" pitchFamily="2" charset="2"/>
              </a:rPr>
              <a:t>A in AE</a:t>
            </a:r>
            <a:endParaRPr lang="en-CA" b="1" dirty="0">
              <a:solidFill>
                <a:srgbClr val="00206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9F0D3C-A453-4D8E-B5EC-C0860BCE6A2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19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32088" y="1104781"/>
            <a:ext cx="59987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spc="-10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Effects of a change in the domestic money supply</a:t>
            </a:r>
            <a:r>
              <a:rPr lang="en-US" sz="24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en-US" sz="24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426544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2"/>
          <p:cNvSpPr>
            <a:spLocks noGrp="1" noChangeArrowheads="1"/>
          </p:cNvSpPr>
          <p:nvPr>
            <p:ph type="title"/>
          </p:nvPr>
        </p:nvSpPr>
        <p:spPr>
          <a:xfrm>
            <a:off x="20782" y="304800"/>
            <a:ext cx="8534400" cy="838200"/>
          </a:xfrm>
        </p:spPr>
        <p:txBody>
          <a:bodyPr>
            <a:noAutofit/>
          </a:bodyPr>
          <a:lstStyle/>
          <a:p>
            <a:pPr eaLnBrk="1" hangingPunct="1"/>
            <a:r>
              <a:rPr lang="en-US" sz="28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Exchange Rates, and Aggregate Demand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8229600" cy="48768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Monetary Transmission Mechanism: 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Impact interest rates, &amp; exchange rates on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AE, AD,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&amp; real 	GDP.</a:t>
            </a:r>
          </a:p>
          <a:p>
            <a:pPr eaLnBrk="1" hangingPunct="1">
              <a:lnSpc>
                <a:spcPct val="80000"/>
              </a:lnSpc>
            </a:pP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Three important channels: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005840" lvl="2" indent="-457200">
              <a:lnSpc>
                <a:spcPct val="80000"/>
              </a:lnSpc>
              <a:buClr>
                <a:srgbClr val="002060"/>
              </a:buClr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 of 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&amp; ∆i on C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005840" lvl="2" indent="-457200">
              <a:lnSpc>
                <a:spcPct val="80000"/>
              </a:lnSpc>
              <a:buClr>
                <a:srgbClr val="002060"/>
              </a:buClr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 of 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&amp; ∆i on I</a:t>
            </a:r>
          </a:p>
          <a:p>
            <a:pPr marL="1005840" lvl="2" indent="-457200">
              <a:lnSpc>
                <a:spcPct val="80000"/>
              </a:lnSpc>
              <a:buClr>
                <a:srgbClr val="002060"/>
              </a:buClr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 of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&amp; ∆i on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&amp; (X – IM)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dirty="0" smtClean="0">
              <a:sym typeface="Symbol" pitchFamily="18" charset="2"/>
            </a:endParaRPr>
          </a:p>
        </p:txBody>
      </p:sp>
      <p:sp>
        <p:nvSpPr>
          <p:cNvPr id="27651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276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A79FF64-11E8-4F26-AF5F-F1450617393F}" type="slidenum">
              <a:rPr lang="en-US" smtClean="0"/>
              <a:pPr eaLnBrk="1" hangingPunct="1"/>
              <a:t>20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24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49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249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2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249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53340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Exchange Rates, and Aggregate Demand</a:t>
            </a:r>
            <a:endParaRPr lang="en-US" sz="2800" dirty="0" smtClean="0">
              <a:solidFill>
                <a:srgbClr val="960000"/>
              </a:solidFill>
            </a:endParaRPr>
          </a:p>
        </p:txBody>
      </p:sp>
      <p:sp>
        <p:nvSpPr>
          <p:cNvPr id="1259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Rates and Consumption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Expenditure</a:t>
            </a:r>
          </a:p>
          <a:p>
            <a:pPr marL="0" indent="0">
              <a:buNone/>
            </a:pPr>
            <a:endParaRPr lang="en-US" sz="1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09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rates affect C through two links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eaLnBrk="1" hangingPunct="1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Wealth effect: </a:t>
            </a:r>
          </a:p>
          <a:p>
            <a:pPr marL="0" indent="0" eaLnBrk="1" hangingPunct="1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∆i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∆financial asset prices, ∆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</a:t>
            </a:r>
            <a:r>
              <a:rPr lang="en-US" b="1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assets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/∆i &lt;0</a:t>
            </a:r>
          </a:p>
          <a:p>
            <a:pPr marL="0" indent="0" eaLnBrk="1" hangingPunct="1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 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Cost of credit:</a:t>
            </a:r>
          </a:p>
          <a:p>
            <a:pPr marL="0" indent="0" eaLnBrk="1" hangingPunct="1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∆i  ∆costs of financing durables purchases</a:t>
            </a:r>
          </a:p>
          <a:p>
            <a:pPr marL="0" indent="0" eaLnBrk="1" hangingPunct="1"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∆i  ∆carrying costs of lines of credit etc.</a:t>
            </a: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As a result C = C(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Y,i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),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∆C/∆i &lt; 0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∆i  shifts C function</a:t>
            </a:r>
          </a:p>
          <a:p>
            <a:pPr marL="0" indent="0">
              <a:buNone/>
            </a:pPr>
            <a:endParaRPr lang="en-US" dirty="0" smtClean="0"/>
          </a:p>
          <a:p>
            <a:pPr lvl="1" eaLnBrk="1" hangingPunct="1"/>
            <a:endParaRPr lang="en-US" dirty="0" smtClean="0">
              <a:sym typeface="Symbol" pitchFamily="18" charset="2"/>
            </a:endParaRPr>
          </a:p>
        </p:txBody>
      </p:sp>
      <p:sp>
        <p:nvSpPr>
          <p:cNvPr id="2867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2867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C87FB5D-627C-4A69-8F16-1BCBE0A33A6F}" type="slidenum">
              <a:rPr lang="en-US" smtClean="0"/>
              <a:pPr eaLnBrk="1" hangingPunct="1"/>
              <a:t>21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5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5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5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5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9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59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59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59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59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9</a:t>
            </a:r>
          </a:p>
        </p:txBody>
      </p:sp>
      <p:sp>
        <p:nvSpPr>
          <p:cNvPr id="297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22AD6C3-8914-4F1A-BE09-5C17E3FDF459}" type="slidenum">
              <a:rPr lang="en-US" smtClean="0"/>
              <a:pPr eaLnBrk="1" hangingPunct="1"/>
              <a:t>22</a:t>
            </a:fld>
            <a:endParaRPr lang="en-US" smtClean="0"/>
          </a:p>
        </p:txBody>
      </p:sp>
      <p:sp>
        <p:nvSpPr>
          <p:cNvPr id="29702" name="Line 17"/>
          <p:cNvSpPr>
            <a:spLocks noChangeShapeType="1"/>
          </p:cNvSpPr>
          <p:nvPr/>
        </p:nvSpPr>
        <p:spPr bwMode="auto">
          <a:xfrm>
            <a:off x="1331913" y="1767648"/>
            <a:ext cx="0" cy="317424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9703" name="Line 18"/>
          <p:cNvSpPr>
            <a:spLocks noChangeShapeType="1"/>
          </p:cNvSpPr>
          <p:nvPr/>
        </p:nvSpPr>
        <p:spPr bwMode="auto">
          <a:xfrm>
            <a:off x="1331913" y="4941888"/>
            <a:ext cx="28797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9705" name="Line 20"/>
          <p:cNvSpPr>
            <a:spLocks noChangeShapeType="1"/>
          </p:cNvSpPr>
          <p:nvPr/>
        </p:nvSpPr>
        <p:spPr bwMode="auto">
          <a:xfrm>
            <a:off x="1331913" y="3200400"/>
            <a:ext cx="1295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9706" name="Line 21"/>
          <p:cNvSpPr>
            <a:spLocks noChangeShapeType="1"/>
          </p:cNvSpPr>
          <p:nvPr/>
        </p:nvSpPr>
        <p:spPr bwMode="auto">
          <a:xfrm>
            <a:off x="2627313" y="3200400"/>
            <a:ext cx="0" cy="1741488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6998" name="Line 22"/>
          <p:cNvSpPr>
            <a:spLocks noChangeShapeType="1"/>
          </p:cNvSpPr>
          <p:nvPr/>
        </p:nvSpPr>
        <p:spPr bwMode="auto">
          <a:xfrm>
            <a:off x="1331913" y="3581400"/>
            <a:ext cx="1655762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6999" name="Line 23"/>
          <p:cNvSpPr>
            <a:spLocks noChangeShapeType="1"/>
          </p:cNvSpPr>
          <p:nvPr/>
        </p:nvSpPr>
        <p:spPr bwMode="auto">
          <a:xfrm>
            <a:off x="2700338" y="4508500"/>
            <a:ext cx="287337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7000" name="Line 24"/>
          <p:cNvSpPr>
            <a:spLocks noChangeShapeType="1"/>
          </p:cNvSpPr>
          <p:nvPr/>
        </p:nvSpPr>
        <p:spPr bwMode="auto">
          <a:xfrm>
            <a:off x="1692275" y="3276600"/>
            <a:ext cx="0" cy="21590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9710" name="Text Box 25"/>
          <p:cNvSpPr txBox="1">
            <a:spLocks noChangeArrowheads="1"/>
          </p:cNvSpPr>
          <p:nvPr/>
        </p:nvSpPr>
        <p:spPr bwMode="auto">
          <a:xfrm>
            <a:off x="3851275" y="4941888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C </a:t>
            </a:r>
          </a:p>
        </p:txBody>
      </p:sp>
      <p:sp>
        <p:nvSpPr>
          <p:cNvPr id="127002" name="Text Box 26"/>
          <p:cNvSpPr txBox="1">
            <a:spLocks noChangeArrowheads="1"/>
          </p:cNvSpPr>
          <p:nvPr/>
        </p:nvSpPr>
        <p:spPr bwMode="auto">
          <a:xfrm>
            <a:off x="2844006" y="4941888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2" name="Text Box 27"/>
          <p:cNvSpPr txBox="1">
            <a:spLocks noChangeArrowheads="1"/>
          </p:cNvSpPr>
          <p:nvPr/>
        </p:nvSpPr>
        <p:spPr bwMode="auto">
          <a:xfrm>
            <a:off x="2411413" y="4941888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27004" name="Text Box 28"/>
          <p:cNvSpPr txBox="1">
            <a:spLocks noChangeArrowheads="1"/>
          </p:cNvSpPr>
          <p:nvPr/>
        </p:nvSpPr>
        <p:spPr bwMode="auto">
          <a:xfrm>
            <a:off x="971550" y="3429000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4" name="Text Box 29"/>
          <p:cNvSpPr txBox="1">
            <a:spLocks noChangeArrowheads="1"/>
          </p:cNvSpPr>
          <p:nvPr/>
        </p:nvSpPr>
        <p:spPr bwMode="auto">
          <a:xfrm>
            <a:off x="971550" y="2971800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5" name="Line 44"/>
          <p:cNvSpPr>
            <a:spLocks noChangeShapeType="1"/>
          </p:cNvSpPr>
          <p:nvPr/>
        </p:nvSpPr>
        <p:spPr bwMode="auto">
          <a:xfrm>
            <a:off x="5580063" y="1905000"/>
            <a:ext cx="0" cy="29654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9716" name="Line 45"/>
          <p:cNvSpPr>
            <a:spLocks noChangeShapeType="1"/>
          </p:cNvSpPr>
          <p:nvPr/>
        </p:nvSpPr>
        <p:spPr bwMode="auto">
          <a:xfrm>
            <a:off x="5580063" y="4870450"/>
            <a:ext cx="32400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9718" name="Text Box 52"/>
          <p:cNvSpPr txBox="1">
            <a:spLocks noChangeArrowheads="1"/>
          </p:cNvSpPr>
          <p:nvPr/>
        </p:nvSpPr>
        <p:spPr bwMode="auto">
          <a:xfrm>
            <a:off x="8567737" y="4870450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27031" name="Text Box 55"/>
          <p:cNvSpPr txBox="1">
            <a:spLocks noChangeArrowheads="1"/>
          </p:cNvSpPr>
          <p:nvPr/>
        </p:nvSpPr>
        <p:spPr bwMode="auto">
          <a:xfrm>
            <a:off x="5214938" y="2743200"/>
            <a:ext cx="5762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9720" name="Text Box 56"/>
          <p:cNvSpPr txBox="1">
            <a:spLocks noChangeArrowheads="1"/>
          </p:cNvSpPr>
          <p:nvPr/>
        </p:nvSpPr>
        <p:spPr bwMode="auto">
          <a:xfrm>
            <a:off x="5214937" y="3429000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27033" name="Line 57"/>
          <p:cNvSpPr>
            <a:spLocks noChangeShapeType="1"/>
          </p:cNvSpPr>
          <p:nvPr/>
        </p:nvSpPr>
        <p:spPr bwMode="auto">
          <a:xfrm>
            <a:off x="3059113" y="3581400"/>
            <a:ext cx="0" cy="1360488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9722" name="Line 58"/>
          <p:cNvSpPr>
            <a:spLocks noChangeShapeType="1"/>
          </p:cNvSpPr>
          <p:nvPr/>
        </p:nvSpPr>
        <p:spPr bwMode="auto">
          <a:xfrm>
            <a:off x="1547813" y="2209800"/>
            <a:ext cx="2376487" cy="2089150"/>
          </a:xfrm>
          <a:prstGeom prst="line">
            <a:avLst/>
          </a:prstGeom>
          <a:noFill/>
          <a:ln w="38100">
            <a:solidFill>
              <a:srgbClr val="E1750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9723" name="Text Box 59"/>
          <p:cNvSpPr txBox="1">
            <a:spLocks noChangeArrowheads="1"/>
          </p:cNvSpPr>
          <p:nvPr/>
        </p:nvSpPr>
        <p:spPr bwMode="auto">
          <a:xfrm>
            <a:off x="3637828" y="4359442"/>
            <a:ext cx="13636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C= C(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,i)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24" name="Text Box 60"/>
          <p:cNvSpPr txBox="1">
            <a:spLocks noChangeArrowheads="1"/>
          </p:cNvSpPr>
          <p:nvPr/>
        </p:nvSpPr>
        <p:spPr bwMode="auto">
          <a:xfrm>
            <a:off x="449695" y="1504890"/>
            <a:ext cx="334875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Autonomous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Consumption 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26" name="Line 62"/>
          <p:cNvSpPr>
            <a:spLocks noChangeShapeType="1"/>
          </p:cNvSpPr>
          <p:nvPr/>
        </p:nvSpPr>
        <p:spPr bwMode="auto">
          <a:xfrm flipV="1">
            <a:off x="5562600" y="3002755"/>
            <a:ext cx="2806700" cy="949324"/>
          </a:xfrm>
          <a:prstGeom prst="line">
            <a:avLst/>
          </a:prstGeom>
          <a:noFill/>
          <a:ln w="34925">
            <a:solidFill>
              <a:srgbClr val="E1750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7039" name="Line 63"/>
          <p:cNvSpPr>
            <a:spLocks noChangeShapeType="1"/>
          </p:cNvSpPr>
          <p:nvPr/>
        </p:nvSpPr>
        <p:spPr bwMode="auto">
          <a:xfrm flipV="1">
            <a:off x="5580063" y="2479840"/>
            <a:ext cx="2789237" cy="949159"/>
          </a:xfrm>
          <a:prstGeom prst="line">
            <a:avLst/>
          </a:prstGeom>
          <a:noFill/>
          <a:ln w="34925">
            <a:solidFill>
              <a:srgbClr val="E17509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7040" name="Text Box 64"/>
          <p:cNvSpPr txBox="1">
            <a:spLocks noChangeArrowheads="1"/>
          </p:cNvSpPr>
          <p:nvPr/>
        </p:nvSpPr>
        <p:spPr bwMode="auto">
          <a:xfrm>
            <a:off x="1763713" y="3200400"/>
            <a:ext cx="720725" cy="36671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l-G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041" name="Text Box 65"/>
          <p:cNvSpPr txBox="1">
            <a:spLocks noChangeArrowheads="1"/>
          </p:cNvSpPr>
          <p:nvPr/>
        </p:nvSpPr>
        <p:spPr bwMode="auto">
          <a:xfrm>
            <a:off x="2627313" y="4076700"/>
            <a:ext cx="7207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C</a:t>
            </a:r>
            <a:endParaRPr lang="el-G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042" name="Text Box 66"/>
          <p:cNvSpPr txBox="1">
            <a:spLocks noChangeArrowheads="1"/>
          </p:cNvSpPr>
          <p:nvPr/>
        </p:nvSpPr>
        <p:spPr bwMode="auto">
          <a:xfrm>
            <a:off x="6975475" y="3048000"/>
            <a:ext cx="720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C</a:t>
            </a:r>
            <a:endParaRPr lang="el-G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043" name="Line 67"/>
          <p:cNvSpPr>
            <a:spLocks noChangeShapeType="1"/>
          </p:cNvSpPr>
          <p:nvPr/>
        </p:nvSpPr>
        <p:spPr bwMode="auto">
          <a:xfrm flipV="1">
            <a:off x="6841158" y="3034145"/>
            <a:ext cx="0" cy="358775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9732" name="Text Box 68"/>
          <p:cNvSpPr txBox="1">
            <a:spLocks noChangeArrowheads="1"/>
          </p:cNvSpPr>
          <p:nvPr/>
        </p:nvSpPr>
        <p:spPr bwMode="auto">
          <a:xfrm>
            <a:off x="7924800" y="2286000"/>
            <a:ext cx="1295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C(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7045" name="Text Box 69"/>
          <p:cNvSpPr txBox="1">
            <a:spLocks noChangeArrowheads="1"/>
          </p:cNvSpPr>
          <p:nvPr/>
        </p:nvSpPr>
        <p:spPr bwMode="auto">
          <a:xfrm>
            <a:off x="7924800" y="2743200"/>
            <a:ext cx="1295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C(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14938" y="18288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6877050" y="3540126"/>
            <a:ext cx="0" cy="141287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629400" y="488846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5653088" y="2971800"/>
            <a:ext cx="118807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5580063" y="3540126"/>
            <a:ext cx="1296987" cy="4127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994565" y="3821668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C(</a:t>
            </a: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1490" y="3200400"/>
            <a:ext cx="743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C(</a:t>
            </a:r>
            <a:r>
              <a:rPr lang="en-C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35600" y="1535668"/>
            <a:ext cx="2635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Consumption C = C(Y, 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17749" y="5708710"/>
            <a:ext cx="7022051" cy="461665"/>
          </a:xfrm>
          <a:prstGeom prst="rect">
            <a:avLst/>
          </a:prstGeom>
          <a:solidFill>
            <a:srgbClr val="FFFF99"/>
          </a:solidFill>
          <a:ln w="22225">
            <a:solidFill>
              <a:schemeClr val="tx1"/>
            </a:solidFill>
            <a:prstDash val="solid"/>
          </a:ln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∆i 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∆Autonomous C  shift in C(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Y,i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).    ∆C/∆i &lt; 0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152400"/>
            <a:ext cx="8820150" cy="9906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Exchange Rates, and Aggregate Demand</a:t>
            </a:r>
            <a:endParaRPr lang="en-CA" dirty="0">
              <a:solidFill>
                <a:srgbClr val="96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46614" y="17526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4000" y="1090539"/>
            <a:ext cx="62656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 of interest rate changes on consumption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27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6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7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7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98" grpId="0" animBg="1"/>
      <p:bldP spid="126999" grpId="0" animBg="1"/>
      <p:bldP spid="127000" grpId="0" animBg="1"/>
      <p:bldP spid="127033" grpId="0" animBg="1"/>
      <p:bldP spid="127039" grpId="0" animBg="1"/>
      <p:bldP spid="127043" grpId="0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8534400" cy="865909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Exchange Rates, and Aggregate Demand</a:t>
            </a:r>
            <a:endParaRPr lang="en-US" sz="2800" dirty="0" smtClean="0"/>
          </a:p>
        </p:txBody>
      </p:sp>
      <p:sp>
        <p:nvSpPr>
          <p:cNvPr id="12800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2362200"/>
            <a:ext cx="8229600" cy="3886200"/>
          </a:xfrm>
        </p:spPr>
        <p:txBody>
          <a:bodyPr/>
          <a:lstStyle/>
          <a:p>
            <a:pPr eaLnBrk="1" hangingPunct="1">
              <a:buClr>
                <a:srgbClr val="002060"/>
              </a:buClr>
              <a:buSzPct val="105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rates affect I in two ways:</a:t>
            </a:r>
          </a:p>
          <a:p>
            <a:pPr lvl="1" eaLnBrk="1" hangingPunct="1">
              <a:buClr>
                <a:srgbClr val="002060"/>
              </a:buClr>
              <a:buSzPct val="105000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cost of financing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expansions in fixed capital </a:t>
            </a:r>
          </a:p>
          <a:p>
            <a:pPr lvl="1" eaLnBrk="1" hangingPunct="1">
              <a:buClr>
                <a:srgbClr val="002060"/>
              </a:buClr>
              <a:buSzPct val="105000"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cost of carrying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inventories of materials &amp; finished 			goods</a:t>
            </a:r>
          </a:p>
          <a:p>
            <a:pPr>
              <a:buClr>
                <a:srgbClr val="002060"/>
              </a:buClr>
              <a:buSzPct val="105000"/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∆I/∆i &lt; 0</a:t>
            </a:r>
          </a:p>
          <a:p>
            <a:pPr>
              <a:buClr>
                <a:srgbClr val="002060"/>
              </a:buClr>
              <a:buSzPct val="105000"/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5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 = 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bi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 ∆i shifts the I function vertically  </a:t>
            </a:r>
          </a:p>
          <a:p>
            <a:pPr lvl="1" eaLnBrk="1" hangingPunct="1">
              <a:buClr>
                <a:srgbClr val="002060"/>
              </a:buClr>
              <a:buSzPct val="105000"/>
            </a:pPr>
            <a:endParaRPr lang="en-US" sz="2800" dirty="0" smtClean="0">
              <a:solidFill>
                <a:schemeClr val="tx1"/>
              </a:solidFill>
              <a:cs typeface="Arial" charset="0"/>
            </a:endParaRPr>
          </a:p>
          <a:p>
            <a:pPr lvl="1" eaLnBrk="1" hangingPunct="1">
              <a:buFontTx/>
              <a:buNone/>
            </a:pPr>
            <a:endParaRPr lang="en-US" sz="3200" dirty="0" smtClean="0">
              <a:cs typeface="Arial" charset="0"/>
            </a:endParaRPr>
          </a:p>
          <a:p>
            <a:pPr marL="0" indent="0" eaLnBrk="1" hangingPunct="1">
              <a:spcBef>
                <a:spcPct val="0"/>
              </a:spcBef>
              <a:buNone/>
            </a:pPr>
            <a:endParaRPr lang="en-US" dirty="0" smtClean="0"/>
          </a:p>
        </p:txBody>
      </p:sp>
      <p:sp>
        <p:nvSpPr>
          <p:cNvPr id="3072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307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6535ED-49A6-44CF-80B2-3007D4524515}" type="slidenum">
              <a:rPr lang="en-US" smtClean="0"/>
              <a:pPr eaLnBrk="1" hangingPunct="1"/>
              <a:t>23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537846"/>
            <a:ext cx="57824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rates and investment expenditures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280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2"/>
          <p:cNvSpPr>
            <a:spLocks noGrp="1" noChangeArrowheads="1"/>
          </p:cNvSpPr>
          <p:nvPr>
            <p:ph type="title"/>
          </p:nvPr>
        </p:nvSpPr>
        <p:spPr>
          <a:xfrm>
            <a:off x="230188" y="304800"/>
            <a:ext cx="8229600" cy="99060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Exchange Rates, and Aggregate Demand</a:t>
            </a:r>
            <a:endParaRPr lang="en-US" sz="3200" dirty="0" smtClean="0"/>
          </a:p>
        </p:txBody>
      </p:sp>
      <p:sp>
        <p:nvSpPr>
          <p:cNvPr id="3174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317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8B13A24-57E1-4E17-AA0B-64A795C284A1}" type="slidenum">
              <a:rPr lang="en-US" smtClean="0"/>
              <a:pPr eaLnBrk="1" hangingPunct="1"/>
              <a:t>24</a:t>
            </a:fld>
            <a:endParaRPr lang="en-US" smtClean="0"/>
          </a:p>
        </p:txBody>
      </p:sp>
      <p:sp>
        <p:nvSpPr>
          <p:cNvPr id="31750" name="Line 3"/>
          <p:cNvSpPr>
            <a:spLocks noChangeShapeType="1"/>
          </p:cNvSpPr>
          <p:nvPr/>
        </p:nvSpPr>
        <p:spPr bwMode="auto">
          <a:xfrm>
            <a:off x="1331913" y="2205038"/>
            <a:ext cx="0" cy="27368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1" name="Line 4"/>
          <p:cNvSpPr>
            <a:spLocks noChangeShapeType="1"/>
          </p:cNvSpPr>
          <p:nvPr/>
        </p:nvSpPr>
        <p:spPr bwMode="auto">
          <a:xfrm>
            <a:off x="1331913" y="4941888"/>
            <a:ext cx="28797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2" name="Text Box 5"/>
          <p:cNvSpPr txBox="1">
            <a:spLocks noChangeArrowheads="1"/>
          </p:cNvSpPr>
          <p:nvPr/>
        </p:nvSpPr>
        <p:spPr bwMode="auto">
          <a:xfrm>
            <a:off x="536574" y="1792069"/>
            <a:ext cx="11914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53" name="Line 6"/>
          <p:cNvSpPr>
            <a:spLocks noChangeShapeType="1"/>
          </p:cNvSpPr>
          <p:nvPr/>
        </p:nvSpPr>
        <p:spPr bwMode="auto">
          <a:xfrm>
            <a:off x="1331913" y="3429000"/>
            <a:ext cx="1295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4" name="Line 7"/>
          <p:cNvSpPr>
            <a:spLocks noChangeShapeType="1"/>
          </p:cNvSpPr>
          <p:nvPr/>
        </p:nvSpPr>
        <p:spPr bwMode="auto">
          <a:xfrm>
            <a:off x="2627313" y="3429000"/>
            <a:ext cx="0" cy="1512888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9032" name="Line 8"/>
          <p:cNvSpPr>
            <a:spLocks noChangeShapeType="1"/>
          </p:cNvSpPr>
          <p:nvPr/>
        </p:nvSpPr>
        <p:spPr bwMode="auto">
          <a:xfrm>
            <a:off x="1331913" y="2997200"/>
            <a:ext cx="792162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9033" name="Line 9"/>
          <p:cNvSpPr>
            <a:spLocks noChangeShapeType="1"/>
          </p:cNvSpPr>
          <p:nvPr/>
        </p:nvSpPr>
        <p:spPr bwMode="auto">
          <a:xfrm flipH="1">
            <a:off x="2124075" y="4508500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9034" name="Line 10"/>
          <p:cNvSpPr>
            <a:spLocks noChangeShapeType="1"/>
          </p:cNvSpPr>
          <p:nvPr/>
        </p:nvSpPr>
        <p:spPr bwMode="auto">
          <a:xfrm flipV="1">
            <a:off x="1692275" y="3068638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8" name="Text Box 11"/>
          <p:cNvSpPr txBox="1">
            <a:spLocks noChangeArrowheads="1"/>
          </p:cNvSpPr>
          <p:nvPr/>
        </p:nvSpPr>
        <p:spPr bwMode="auto">
          <a:xfrm>
            <a:off x="3851275" y="4941888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dirty="0"/>
              <a:t> </a:t>
            </a:r>
          </a:p>
        </p:txBody>
      </p:sp>
      <p:sp>
        <p:nvSpPr>
          <p:cNvPr id="129036" name="Text Box 12"/>
          <p:cNvSpPr txBox="1">
            <a:spLocks noChangeArrowheads="1"/>
          </p:cNvSpPr>
          <p:nvPr/>
        </p:nvSpPr>
        <p:spPr bwMode="auto">
          <a:xfrm>
            <a:off x="1835150" y="4941888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60" name="Text Box 13"/>
          <p:cNvSpPr txBox="1">
            <a:spLocks noChangeArrowheads="1"/>
          </p:cNvSpPr>
          <p:nvPr/>
        </p:nvSpPr>
        <p:spPr bwMode="auto">
          <a:xfrm>
            <a:off x="2411413" y="4941888"/>
            <a:ext cx="5762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29038" name="Text Box 14"/>
          <p:cNvSpPr txBox="1">
            <a:spLocks noChangeArrowheads="1"/>
          </p:cNvSpPr>
          <p:nvPr/>
        </p:nvSpPr>
        <p:spPr bwMode="auto">
          <a:xfrm>
            <a:off x="900113" y="2781300"/>
            <a:ext cx="5762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62" name="Text Box 15"/>
          <p:cNvSpPr txBox="1">
            <a:spLocks noChangeArrowheads="1"/>
          </p:cNvSpPr>
          <p:nvPr/>
        </p:nvSpPr>
        <p:spPr bwMode="auto">
          <a:xfrm>
            <a:off x="900113" y="3197658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1763" name="Line 16"/>
          <p:cNvSpPr>
            <a:spLocks noChangeShapeType="1"/>
          </p:cNvSpPr>
          <p:nvPr/>
        </p:nvSpPr>
        <p:spPr bwMode="auto">
          <a:xfrm>
            <a:off x="5580063" y="2133600"/>
            <a:ext cx="0" cy="27368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64" name="Line 17"/>
          <p:cNvSpPr>
            <a:spLocks noChangeShapeType="1"/>
          </p:cNvSpPr>
          <p:nvPr/>
        </p:nvSpPr>
        <p:spPr bwMode="auto">
          <a:xfrm>
            <a:off x="5580063" y="4870450"/>
            <a:ext cx="324008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65" name="Text Box 18"/>
          <p:cNvSpPr txBox="1">
            <a:spLocks noChangeArrowheads="1"/>
          </p:cNvSpPr>
          <p:nvPr/>
        </p:nvSpPr>
        <p:spPr bwMode="auto">
          <a:xfrm>
            <a:off x="5029200" y="1828800"/>
            <a:ext cx="1414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Investment</a:t>
            </a:r>
          </a:p>
        </p:txBody>
      </p:sp>
      <p:sp>
        <p:nvSpPr>
          <p:cNvPr id="31766" name="Text Box 19"/>
          <p:cNvSpPr txBox="1">
            <a:spLocks noChangeArrowheads="1"/>
          </p:cNvSpPr>
          <p:nvPr/>
        </p:nvSpPr>
        <p:spPr bwMode="auto">
          <a:xfrm>
            <a:off x="8262937" y="4870450"/>
            <a:ext cx="5762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/>
              <a:t>   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129044" name="Text Box 20"/>
          <p:cNvSpPr txBox="1">
            <a:spLocks noChangeArrowheads="1"/>
          </p:cNvSpPr>
          <p:nvPr/>
        </p:nvSpPr>
        <p:spPr bwMode="auto">
          <a:xfrm>
            <a:off x="5076825" y="3716338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I(i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31768" name="Text Box 21"/>
          <p:cNvSpPr txBox="1">
            <a:spLocks noChangeArrowheads="1"/>
          </p:cNvSpPr>
          <p:nvPr/>
        </p:nvSpPr>
        <p:spPr bwMode="auto">
          <a:xfrm>
            <a:off x="5076825" y="3284538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I(i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solidFill>
                  <a:srgbClr val="002060"/>
                </a:solidFill>
              </a:rPr>
              <a:t>)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129046" name="Line 22"/>
          <p:cNvSpPr>
            <a:spLocks noChangeShapeType="1"/>
          </p:cNvSpPr>
          <p:nvPr/>
        </p:nvSpPr>
        <p:spPr bwMode="auto">
          <a:xfrm>
            <a:off x="2051050" y="2997200"/>
            <a:ext cx="0" cy="1944688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70" name="Line 23"/>
          <p:cNvSpPr>
            <a:spLocks noChangeShapeType="1"/>
          </p:cNvSpPr>
          <p:nvPr/>
        </p:nvSpPr>
        <p:spPr bwMode="auto">
          <a:xfrm>
            <a:off x="1547813" y="2492375"/>
            <a:ext cx="2376487" cy="2089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71" name="Text Box 24"/>
          <p:cNvSpPr txBox="1">
            <a:spLocks noChangeArrowheads="1"/>
          </p:cNvSpPr>
          <p:nvPr/>
        </p:nvSpPr>
        <p:spPr bwMode="auto">
          <a:xfrm>
            <a:off x="3581400" y="4507468"/>
            <a:ext cx="12255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 =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bi  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72" name="Text Box 25"/>
          <p:cNvSpPr txBox="1">
            <a:spLocks noChangeArrowheads="1"/>
          </p:cNvSpPr>
          <p:nvPr/>
        </p:nvSpPr>
        <p:spPr bwMode="auto">
          <a:xfrm>
            <a:off x="919163" y="5314497"/>
            <a:ext cx="38877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Planned Investment Expenditure</a:t>
            </a:r>
          </a:p>
        </p:txBody>
      </p:sp>
      <p:sp>
        <p:nvSpPr>
          <p:cNvPr id="31773" name="Text Box 26"/>
          <p:cNvSpPr txBox="1">
            <a:spLocks noChangeArrowheads="1"/>
          </p:cNvSpPr>
          <p:nvPr/>
        </p:nvSpPr>
        <p:spPr bwMode="auto">
          <a:xfrm>
            <a:off x="5903912" y="4884354"/>
            <a:ext cx="29162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Real GDP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74" name="Line 27"/>
          <p:cNvSpPr>
            <a:spLocks noChangeShapeType="1"/>
          </p:cNvSpPr>
          <p:nvPr/>
        </p:nvSpPr>
        <p:spPr bwMode="auto">
          <a:xfrm>
            <a:off x="5580063" y="3430588"/>
            <a:ext cx="2420937" cy="4762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9052" name="Line 28"/>
          <p:cNvSpPr>
            <a:spLocks noChangeShapeType="1"/>
          </p:cNvSpPr>
          <p:nvPr/>
        </p:nvSpPr>
        <p:spPr bwMode="auto">
          <a:xfrm flipV="1">
            <a:off x="5580063" y="3932238"/>
            <a:ext cx="2420937" cy="1587"/>
          </a:xfrm>
          <a:prstGeom prst="line">
            <a:avLst/>
          </a:prstGeom>
          <a:noFill/>
          <a:ln w="38100">
            <a:solidFill>
              <a:srgbClr val="FF33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9053" name="Text Box 29"/>
          <p:cNvSpPr txBox="1">
            <a:spLocks noChangeArrowheads="1"/>
          </p:cNvSpPr>
          <p:nvPr/>
        </p:nvSpPr>
        <p:spPr bwMode="auto">
          <a:xfrm>
            <a:off x="1676400" y="3068638"/>
            <a:ext cx="720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l-GR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9054" name="Text Box 30"/>
          <p:cNvSpPr txBox="1">
            <a:spLocks noChangeArrowheads="1"/>
          </p:cNvSpPr>
          <p:nvPr/>
        </p:nvSpPr>
        <p:spPr bwMode="auto">
          <a:xfrm>
            <a:off x="2051050" y="4076700"/>
            <a:ext cx="7207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l-GR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9055" name="Text Box 31"/>
          <p:cNvSpPr txBox="1">
            <a:spLocks noChangeArrowheads="1"/>
          </p:cNvSpPr>
          <p:nvPr/>
        </p:nvSpPr>
        <p:spPr bwMode="auto">
          <a:xfrm>
            <a:off x="6443663" y="3500438"/>
            <a:ext cx="15573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 = - </a:t>
            </a:r>
            <a:r>
              <a:rPr lang="en-US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b∆I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l-GR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9056" name="Line 32"/>
          <p:cNvSpPr>
            <a:spLocks noChangeShapeType="1"/>
          </p:cNvSpPr>
          <p:nvPr/>
        </p:nvSpPr>
        <p:spPr bwMode="auto">
          <a:xfrm>
            <a:off x="6156325" y="3500438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6" name="Text Box 24"/>
          <p:cNvSpPr txBox="1">
            <a:spLocks noChangeArrowheads="1"/>
          </p:cNvSpPr>
          <p:nvPr/>
        </p:nvSpPr>
        <p:spPr bwMode="auto">
          <a:xfrm>
            <a:off x="7613650" y="3059668"/>
            <a:ext cx="12255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 =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bi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 Box 24"/>
          <p:cNvSpPr txBox="1">
            <a:spLocks noChangeArrowheads="1"/>
          </p:cNvSpPr>
          <p:nvPr/>
        </p:nvSpPr>
        <p:spPr bwMode="auto">
          <a:xfrm>
            <a:off x="7594600" y="3969544"/>
            <a:ext cx="12255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 = 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bi</a:t>
            </a:r>
            <a:r>
              <a:rPr lang="en-US" b="1" baseline="-25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en-US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95876" y="1285202"/>
            <a:ext cx="8012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Effects of interest rates changes on investment expenditures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5683829"/>
            <a:ext cx="8748292" cy="70788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n-CA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∆I/</a:t>
            </a:r>
            <a:r>
              <a:rPr lang="en-C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CA" sz="2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&lt; </a:t>
            </a:r>
            <a:r>
              <a:rPr lang="en-C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C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increase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interest rates </a:t>
            </a:r>
            <a:r>
              <a:rPr lang="en-CA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reduces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business planned investment expenditures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9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9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9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29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29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29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29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32" grpId="0" animBg="1"/>
      <p:bldP spid="129033" grpId="0" animBg="1"/>
      <p:bldP spid="129034" grpId="0" animBg="1"/>
      <p:bldP spid="129038" grpId="0"/>
      <p:bldP spid="129046" grpId="0" animBg="1"/>
      <p:bldP spid="129052" grpId="0" animBg="1"/>
      <p:bldP spid="129056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8229600" cy="68580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Exchange Rates, and Aggregate Demand</a:t>
            </a:r>
            <a:endParaRPr lang="en-US" sz="3200" dirty="0" smtClean="0"/>
          </a:p>
        </p:txBody>
      </p:sp>
      <p:sp>
        <p:nvSpPr>
          <p:cNvPr id="32773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32774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40FE21-9C99-4982-B03B-4778872900CD}" type="slidenum">
              <a:rPr lang="en-US" smtClean="0"/>
              <a:pPr eaLnBrk="1" hangingPunct="1"/>
              <a:t>25</a:t>
            </a:fld>
            <a:endParaRPr lang="en-US" smtClean="0"/>
          </a:p>
        </p:txBody>
      </p:sp>
      <p:sp>
        <p:nvSpPr>
          <p:cNvPr id="2" name="TextBox 1"/>
          <p:cNvSpPr txBox="1"/>
          <p:nvPr/>
        </p:nvSpPr>
        <p:spPr>
          <a:xfrm>
            <a:off x="152400" y="1295400"/>
            <a:ext cx="8839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Effects of interest rates changes on imports &amp; exports</a:t>
            </a:r>
          </a:p>
          <a:p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≡ domestic currency price of foreign currency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C$/US$</a:t>
            </a:r>
            <a:endParaRPr lang="en-CA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CA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rgbClr val="002060"/>
              </a:buClr>
              <a:buSzPct val="105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∆i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 foreign exchange market, 	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/∆i &lt; 0</a:t>
            </a:r>
          </a:p>
          <a:p>
            <a:pPr marL="342900" indent="-342900">
              <a:buClr>
                <a:srgbClr val="002060"/>
              </a:buClr>
              <a:buSzPct val="105000"/>
              <a:buFont typeface="Arial" pitchFamily="34" charset="0"/>
              <a:buChar char="•"/>
            </a:pPr>
            <a:endParaRPr lang="en-CA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rgbClr val="002060"/>
              </a:buClr>
              <a:buSzPct val="105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</a:t>
            </a: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∆P</a:t>
            </a:r>
            <a:r>
              <a:rPr lang="en-CA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/P</a:t>
            </a:r>
            <a:r>
              <a:rPr lang="en-CA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GDP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∆IM, 	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∆IM/∆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&lt; 0</a:t>
            </a:r>
          </a:p>
          <a:p>
            <a:pPr marL="342900" indent="-342900">
              <a:buClr>
                <a:srgbClr val="002060"/>
              </a:buClr>
              <a:buSzPct val="105000"/>
              <a:buFont typeface="Arial" pitchFamily="34" charset="0"/>
              <a:buChar char="•"/>
            </a:pPr>
            <a:endParaRPr lang="en-CA" sz="2000" dirty="0" smtClean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342900" indent="-342900">
              <a:buClr>
                <a:srgbClr val="002060"/>
              </a:buClr>
              <a:buSzPct val="105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</a:t>
            </a: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 ∆profitability of X, 		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∆profitability of X/∆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&gt;0</a:t>
            </a:r>
          </a:p>
          <a:p>
            <a:pPr marL="342900" indent="-342900">
              <a:buClr>
                <a:srgbClr val="002060"/>
              </a:buClr>
              <a:buSzPct val="105000"/>
              <a:buFont typeface="Arial" pitchFamily="34" charset="0"/>
              <a:buChar char="•"/>
            </a:pPr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457200" indent="-457200">
              <a:buClr>
                <a:srgbClr val="002060"/>
              </a:buClr>
              <a:buSzPct val="105000"/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↑i ↓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er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↑IM + ↓X  ↓NX</a:t>
            </a:r>
          </a:p>
          <a:p>
            <a:pPr marL="457200" indent="-457200">
              <a:buClr>
                <a:srgbClr val="002060"/>
              </a:buClr>
              <a:buSzPct val="105000"/>
              <a:buFont typeface="Arial" pitchFamily="34" charset="0"/>
              <a:buChar char="•"/>
            </a:pP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457200" indent="-457200">
              <a:buClr>
                <a:srgbClr val="002060"/>
              </a:buClr>
              <a:buSzPct val="105000"/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∆NX/∆</a:t>
            </a:r>
            <a:r>
              <a:rPr lang="en-CA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C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&lt; 0</a:t>
            </a:r>
            <a:r>
              <a:rPr lang="en-CA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534400" cy="38100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Rates, Exchange Rates, and Aggregate Demand</a:t>
            </a:r>
            <a:endParaRPr lang="en-US" sz="2800" dirty="0" smtClean="0"/>
          </a:p>
        </p:txBody>
      </p:sp>
      <p:sp>
        <p:nvSpPr>
          <p:cNvPr id="34821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34822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1B5FECB-AA8B-4A8C-B669-C5F12B43447D}" type="slidenum">
              <a:rPr lang="en-US" smtClean="0"/>
              <a:pPr eaLnBrk="1" hangingPunct="1"/>
              <a:t>26</a:t>
            </a:fld>
            <a:endParaRPr lang="en-US" smtClean="0"/>
          </a:p>
        </p:txBody>
      </p:sp>
      <p:cxnSp>
        <p:nvCxnSpPr>
          <p:cNvPr id="3" name="Straight Connector 2"/>
          <p:cNvCxnSpPr/>
          <p:nvPr/>
        </p:nvCxnSpPr>
        <p:spPr>
          <a:xfrm>
            <a:off x="4038600" y="1752600"/>
            <a:ext cx="0" cy="3962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038600" y="5715000"/>
            <a:ext cx="44196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029200" y="2133600"/>
            <a:ext cx="2209800" cy="3200400"/>
          </a:xfrm>
          <a:prstGeom prst="line">
            <a:avLst/>
          </a:prstGeom>
          <a:ln w="3492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038600" y="3429000"/>
            <a:ext cx="19050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914104" y="3429000"/>
            <a:ext cx="0" cy="22860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038600" y="4114800"/>
            <a:ext cx="2362200" cy="0"/>
          </a:xfrm>
          <a:prstGeom prst="line">
            <a:avLst/>
          </a:prstGeom>
          <a:ln w="2222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00800" y="4114800"/>
            <a:ext cx="0" cy="1600200"/>
          </a:xfrm>
          <a:prstGeom prst="line">
            <a:avLst/>
          </a:prstGeom>
          <a:ln w="2222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789814" y="17526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04854" y="3288268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81054" y="3962400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62600" y="5791200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96000" y="5791200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4267200" y="3537466"/>
            <a:ext cx="0" cy="50113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5943600" y="5410200"/>
            <a:ext cx="4572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8229600" y="5715000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A(i)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140622" y="1937266"/>
            <a:ext cx="2755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A(i) = C(i)+I(i)+NX[(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(i)]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62800" y="5181600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343400" y="3657600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∆i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43600" y="5040868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∆A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682" y="2106305"/>
            <a:ext cx="371351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Changes in interest rates cause </a:t>
            </a:r>
          </a:p>
          <a:p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hanges in autonomous expenditure</a:t>
            </a:r>
          </a:p>
          <a:p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∆A/∆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 0</a:t>
            </a:r>
          </a:p>
          <a:p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 diagram ∆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&gt; 0 from i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to i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educes A(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from A(i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to A(i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slope of the A(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line shows the</a:t>
            </a:r>
          </a:p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sensitivity of  A to ∆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1154668"/>
            <a:ext cx="84642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effect of a rise in interest rates on autonomous expenditure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70318" y="6139934"/>
            <a:ext cx="2726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Autonomous Expenditure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Transmission Mechanism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3400" indent="-533400" eaLnBrk="1" hangingPunct="1">
              <a:buClr>
                <a:srgbClr val="002060"/>
              </a:buClr>
              <a:buFontTx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P constant, ∆M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interest rate</a:t>
            </a:r>
          </a:p>
          <a:p>
            <a:pPr marL="533400" indent="-533400" eaLnBrk="1" hangingPunct="1">
              <a:buClr>
                <a:srgbClr val="002060"/>
              </a:buClr>
              <a:buFontTx/>
              <a:buAutoNum type="arabicPeriod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 eaLnBrk="1" hangingPunct="1">
              <a:buClr>
                <a:srgbClr val="002060"/>
              </a:buClr>
              <a:buFontTx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∆interest rate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∆C, plus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 eaLnBrk="1" hangingPunct="1">
              <a:buClr>
                <a:srgbClr val="002060"/>
              </a:buClr>
              <a:buFontTx/>
              <a:buAutoNum type="arabicPeriod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 eaLnBrk="1" hangingPunct="1">
              <a:buClr>
                <a:srgbClr val="002060"/>
              </a:buClr>
              <a:buFontTx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∆interest rate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∆I, plus</a:t>
            </a:r>
          </a:p>
          <a:p>
            <a:pPr marL="533400" indent="-533400" eaLnBrk="1" hangingPunct="1">
              <a:buClr>
                <a:srgbClr val="002060"/>
              </a:buClr>
              <a:buFontTx/>
              <a:buAutoNum type="arabicPeriod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 eaLnBrk="1" hangingPunct="1">
              <a:buClr>
                <a:srgbClr val="002060"/>
              </a:buClr>
              <a:buFontTx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∆interest rate 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rate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∆IM &amp; ∆X</a:t>
            </a:r>
          </a:p>
          <a:p>
            <a:pPr marL="533400" indent="-533400" eaLnBrk="1" hangingPunct="1">
              <a:buClr>
                <a:srgbClr val="002060"/>
              </a:buClr>
              <a:buFontTx/>
              <a:buAutoNum type="arabicPeriod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533400" indent="-533400" eaLnBrk="1" hangingPunct="1">
              <a:buClr>
                <a:srgbClr val="002060"/>
              </a:buClr>
              <a:buFontTx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Thus ∆M ∆i ∆AE &amp; ∆AD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3584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101B4F8-CDC7-4D25-BA48-60104F55411C}" type="slidenum">
              <a:rPr lang="en-US" smtClean="0"/>
              <a:pPr eaLnBrk="1" hangingPunct="1"/>
              <a:t>27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2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2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609600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Transmission Mechanism</a:t>
            </a:r>
            <a:endParaRPr lang="en-US" sz="3600" dirty="0" smtClean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427913" cy="4525963"/>
          </a:xfrm>
        </p:spPr>
        <p:txBody>
          <a:bodyPr/>
          <a:lstStyle/>
          <a:p>
            <a:pPr eaLnBrk="1" hangingPunct="1">
              <a:buClr>
                <a:srgbClr val="002060"/>
              </a:buClr>
              <a:buSzPct val="108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summary of the transmission mechanism</a:t>
            </a: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graphicFrame>
        <p:nvGraphicFramePr>
          <p:cNvPr id="130052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22961994"/>
              </p:ext>
            </p:extLst>
          </p:nvPr>
        </p:nvGraphicFramePr>
        <p:xfrm>
          <a:off x="457200" y="2743200"/>
          <a:ext cx="7848600" cy="954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3" name="Equation" r:id="rId3" imgW="6070320" imgH="660240" progId="Equation.3">
                  <p:embed/>
                </p:oleObj>
              </mc:Choice>
              <mc:Fallback>
                <p:oleObj name="Equation" r:id="rId3" imgW="6070320" imgH="6602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743200"/>
                        <a:ext cx="7848600" cy="954087"/>
                      </a:xfrm>
                      <a:prstGeom prst="rect">
                        <a:avLst/>
                      </a:prstGeom>
                      <a:noFill/>
                      <a:ln w="2857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0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410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A0E14F0-7144-44E2-B017-2B989EC45C2B}" type="slidenum">
              <a:rPr lang="en-US" smtClean="0"/>
              <a:pPr eaLnBrk="1" hangingPunct="1"/>
              <a:t>28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130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1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Footer Placeholder 6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36868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728AEB3-9E79-4292-854E-FBD091AF4D50}" type="slidenum">
              <a:rPr lang="en-US" smtClean="0"/>
              <a:pPr eaLnBrk="1" hangingPunct="1"/>
              <a:t>29</a:t>
            </a:fld>
            <a:endParaRPr lang="en-US" smtClean="0"/>
          </a:p>
        </p:txBody>
      </p:sp>
      <p:sp>
        <p:nvSpPr>
          <p:cNvPr id="3686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7653" y="309273"/>
            <a:ext cx="8001000" cy="563563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Transmission Mechanism</a:t>
            </a:r>
            <a:endParaRPr lang="en-US" sz="2400" i="1" dirty="0" smtClean="0">
              <a:solidFill>
                <a:schemeClr val="tx1"/>
              </a:solidFill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1219200" y="990600"/>
            <a:ext cx="0" cy="2057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876800" y="990600"/>
            <a:ext cx="0" cy="2057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219200" y="3771900"/>
            <a:ext cx="0" cy="2286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876800" y="3626428"/>
            <a:ext cx="0" cy="2424545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219200" y="3048000"/>
            <a:ext cx="24384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76800" y="3048000"/>
            <a:ext cx="25908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219200" y="6050973"/>
            <a:ext cx="2743200" cy="692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876800" y="6050973"/>
            <a:ext cx="2819400" cy="346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1219200" y="4038600"/>
            <a:ext cx="2209800" cy="201237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590800" y="1143000"/>
            <a:ext cx="0" cy="190500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600200" y="1143000"/>
            <a:ext cx="1828800" cy="1600200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105400" y="1143000"/>
            <a:ext cx="1752600" cy="1600200"/>
          </a:xfrm>
          <a:prstGeom prst="line">
            <a:avLst/>
          </a:prstGeom>
          <a:ln w="34925">
            <a:solidFill>
              <a:srgbClr val="D6A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177" name="Straight Connector 134176"/>
          <p:cNvCxnSpPr/>
          <p:nvPr/>
        </p:nvCxnSpPr>
        <p:spPr>
          <a:xfrm flipV="1">
            <a:off x="4876800" y="4781550"/>
            <a:ext cx="2590800" cy="57150"/>
          </a:xfrm>
          <a:prstGeom prst="line">
            <a:avLst/>
          </a:prstGeom>
          <a:ln w="349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180" name="Straight Connector 134179"/>
          <p:cNvCxnSpPr/>
          <p:nvPr/>
        </p:nvCxnSpPr>
        <p:spPr>
          <a:xfrm>
            <a:off x="1219200" y="2019300"/>
            <a:ext cx="13716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187" name="Straight Connector 134186"/>
          <p:cNvCxnSpPr/>
          <p:nvPr/>
        </p:nvCxnSpPr>
        <p:spPr>
          <a:xfrm>
            <a:off x="4876800" y="2095500"/>
            <a:ext cx="12954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189" name="Straight Connector 134188"/>
          <p:cNvCxnSpPr/>
          <p:nvPr/>
        </p:nvCxnSpPr>
        <p:spPr>
          <a:xfrm>
            <a:off x="6172200" y="2095500"/>
            <a:ext cx="0" cy="9525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191" name="Straight Connector 134190"/>
          <p:cNvCxnSpPr/>
          <p:nvPr/>
        </p:nvCxnSpPr>
        <p:spPr>
          <a:xfrm flipV="1">
            <a:off x="1219200" y="4648200"/>
            <a:ext cx="2209800" cy="68580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193" name="Straight Connector 134192"/>
          <p:cNvCxnSpPr/>
          <p:nvPr/>
        </p:nvCxnSpPr>
        <p:spPr>
          <a:xfrm>
            <a:off x="2438400" y="4991100"/>
            <a:ext cx="0" cy="10633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195" name="Straight Connector 134194"/>
          <p:cNvCxnSpPr/>
          <p:nvPr/>
        </p:nvCxnSpPr>
        <p:spPr>
          <a:xfrm>
            <a:off x="5524500" y="3771900"/>
            <a:ext cx="1028700" cy="2095500"/>
          </a:xfrm>
          <a:prstGeom prst="line">
            <a:avLst/>
          </a:prstGeom>
          <a:ln w="3492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197" name="Straight Connector 134196"/>
          <p:cNvCxnSpPr/>
          <p:nvPr/>
        </p:nvCxnSpPr>
        <p:spPr>
          <a:xfrm>
            <a:off x="6023265" y="4781550"/>
            <a:ext cx="0" cy="127635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199" name="TextBox 134198"/>
          <p:cNvSpPr txBox="1"/>
          <p:nvPr/>
        </p:nvSpPr>
        <p:spPr>
          <a:xfrm>
            <a:off x="1905000" y="838200"/>
            <a:ext cx="14798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market</a:t>
            </a:r>
            <a:endParaRPr lang="en-CA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200" name="TextBox 134199"/>
          <p:cNvSpPr txBox="1"/>
          <p:nvPr/>
        </p:nvSpPr>
        <p:spPr>
          <a:xfrm>
            <a:off x="4800600" y="762000"/>
            <a:ext cx="26731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Interest rates &amp; expenditure</a:t>
            </a:r>
            <a:endParaRPr lang="en-CA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201" name="TextBox 134200"/>
          <p:cNvSpPr txBox="1"/>
          <p:nvPr/>
        </p:nvSpPr>
        <p:spPr>
          <a:xfrm>
            <a:off x="1930604" y="3593068"/>
            <a:ext cx="8823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AE &amp; Y</a:t>
            </a:r>
            <a:endParaRPr lang="en-CA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202" name="TextBox 134201"/>
          <p:cNvSpPr txBox="1"/>
          <p:nvPr/>
        </p:nvSpPr>
        <p:spPr>
          <a:xfrm>
            <a:off x="5715000" y="3593068"/>
            <a:ext cx="10549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AD &amp; AS</a:t>
            </a:r>
            <a:r>
              <a:rPr lang="en-CA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CA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203" name="Arc 134202"/>
          <p:cNvSpPr/>
          <p:nvPr/>
        </p:nvSpPr>
        <p:spPr>
          <a:xfrm>
            <a:off x="1371600" y="5791200"/>
            <a:ext cx="304800" cy="457200"/>
          </a:xfrm>
          <a:prstGeom prst="arc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4204" name="TextBox 134203"/>
          <p:cNvSpPr txBox="1"/>
          <p:nvPr/>
        </p:nvSpPr>
        <p:spPr>
          <a:xfrm>
            <a:off x="1295400" y="5819001"/>
            <a:ext cx="3898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en-CA" sz="1200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205" name="TextBox 134204"/>
          <p:cNvSpPr txBox="1"/>
          <p:nvPr/>
        </p:nvSpPr>
        <p:spPr>
          <a:xfrm>
            <a:off x="990600" y="838200"/>
            <a:ext cx="2423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206" name="TextBox 134205"/>
          <p:cNvSpPr txBox="1"/>
          <p:nvPr/>
        </p:nvSpPr>
        <p:spPr>
          <a:xfrm>
            <a:off x="914400" y="1840468"/>
            <a:ext cx="380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4207" name="TextBox 134206"/>
          <p:cNvSpPr txBox="1"/>
          <p:nvPr/>
        </p:nvSpPr>
        <p:spPr>
          <a:xfrm>
            <a:off x="4619254" y="1905000"/>
            <a:ext cx="317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192" name="TextBox 136191"/>
          <p:cNvSpPr txBox="1"/>
          <p:nvPr/>
        </p:nvSpPr>
        <p:spPr>
          <a:xfrm>
            <a:off x="4619254" y="914400"/>
            <a:ext cx="2423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193" name="TextBox 136192"/>
          <p:cNvSpPr txBox="1"/>
          <p:nvPr/>
        </p:nvSpPr>
        <p:spPr>
          <a:xfrm>
            <a:off x="6781800" y="2590800"/>
            <a:ext cx="5277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A(i)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194" name="TextBox 136193"/>
          <p:cNvSpPr txBox="1"/>
          <p:nvPr/>
        </p:nvSpPr>
        <p:spPr>
          <a:xfrm>
            <a:off x="866333" y="3505200"/>
            <a:ext cx="4683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195" name="TextBox 136194"/>
          <p:cNvSpPr txBox="1"/>
          <p:nvPr/>
        </p:nvSpPr>
        <p:spPr>
          <a:xfrm>
            <a:off x="3082640" y="3814738"/>
            <a:ext cx="8289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Y = AE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196" name="TextBox 136195"/>
          <p:cNvSpPr txBox="1"/>
          <p:nvPr/>
        </p:nvSpPr>
        <p:spPr>
          <a:xfrm>
            <a:off x="2215606" y="2971800"/>
            <a:ext cx="6254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sz="1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/P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197" name="TextBox 136196"/>
          <p:cNvSpPr txBox="1"/>
          <p:nvPr/>
        </p:nvSpPr>
        <p:spPr>
          <a:xfrm>
            <a:off x="5791200" y="3059668"/>
            <a:ext cx="6030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CA" sz="1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198" name="TextBox 136197"/>
          <p:cNvSpPr txBox="1"/>
          <p:nvPr/>
        </p:nvSpPr>
        <p:spPr>
          <a:xfrm>
            <a:off x="3429000" y="2971800"/>
            <a:ext cx="5613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M/P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199" name="TextBox 136198"/>
          <p:cNvSpPr txBox="1"/>
          <p:nvPr/>
        </p:nvSpPr>
        <p:spPr>
          <a:xfrm>
            <a:off x="7239000" y="3048000"/>
            <a:ext cx="5277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A(i)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200" name="TextBox 136199"/>
          <p:cNvSpPr txBox="1"/>
          <p:nvPr/>
        </p:nvSpPr>
        <p:spPr>
          <a:xfrm>
            <a:off x="641054" y="5181600"/>
            <a:ext cx="6030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A(i</a:t>
            </a:r>
            <a:r>
              <a:rPr lang="en-CA" sz="1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203" name="TextBox 136202"/>
          <p:cNvSpPr txBox="1"/>
          <p:nvPr/>
        </p:nvSpPr>
        <p:spPr>
          <a:xfrm>
            <a:off x="2243486" y="6031468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1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204" name="TextBox 136203"/>
          <p:cNvSpPr txBox="1"/>
          <p:nvPr/>
        </p:nvSpPr>
        <p:spPr>
          <a:xfrm>
            <a:off x="3810000" y="6019800"/>
            <a:ext cx="3321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211" name="TextBox 136210"/>
          <p:cNvSpPr txBox="1"/>
          <p:nvPr/>
        </p:nvSpPr>
        <p:spPr>
          <a:xfrm>
            <a:off x="4538246" y="3505200"/>
            <a:ext cx="3209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212" name="TextBox 136211"/>
          <p:cNvSpPr txBox="1"/>
          <p:nvPr/>
        </p:nvSpPr>
        <p:spPr>
          <a:xfrm>
            <a:off x="4538246" y="4648200"/>
            <a:ext cx="3786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sz="1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214" name="TextBox 136213"/>
          <p:cNvSpPr txBox="1"/>
          <p:nvPr/>
        </p:nvSpPr>
        <p:spPr>
          <a:xfrm>
            <a:off x="7523693" y="4572000"/>
            <a:ext cx="445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216" name="TextBox 136215"/>
          <p:cNvSpPr txBox="1"/>
          <p:nvPr/>
        </p:nvSpPr>
        <p:spPr>
          <a:xfrm>
            <a:off x="6559750" y="5638800"/>
            <a:ext cx="5549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sz="1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221" name="TextBox 136220"/>
          <p:cNvSpPr txBox="1"/>
          <p:nvPr/>
        </p:nvSpPr>
        <p:spPr>
          <a:xfrm>
            <a:off x="5824886" y="6031468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16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6222" name="TextBox 136221"/>
          <p:cNvSpPr txBox="1"/>
          <p:nvPr/>
        </p:nvSpPr>
        <p:spPr>
          <a:xfrm>
            <a:off x="7620000" y="5867400"/>
            <a:ext cx="3321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3120" name="Straight Connector 133119"/>
          <p:cNvCxnSpPr/>
          <p:nvPr/>
        </p:nvCxnSpPr>
        <p:spPr>
          <a:xfrm>
            <a:off x="2971800" y="1283732"/>
            <a:ext cx="0" cy="1764268"/>
          </a:xfrm>
          <a:prstGeom prst="line">
            <a:avLst/>
          </a:prstGeom>
          <a:ln w="349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22" name="Straight Connector 133121"/>
          <p:cNvCxnSpPr/>
          <p:nvPr/>
        </p:nvCxnSpPr>
        <p:spPr>
          <a:xfrm>
            <a:off x="1219200" y="2362200"/>
            <a:ext cx="17526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24" name="Straight Connector 133123"/>
          <p:cNvCxnSpPr/>
          <p:nvPr/>
        </p:nvCxnSpPr>
        <p:spPr>
          <a:xfrm>
            <a:off x="4876800" y="2438400"/>
            <a:ext cx="16764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26" name="Straight Connector 133125"/>
          <p:cNvCxnSpPr/>
          <p:nvPr/>
        </p:nvCxnSpPr>
        <p:spPr>
          <a:xfrm>
            <a:off x="6553200" y="2438400"/>
            <a:ext cx="0" cy="6096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29" name="Straight Connector 133128"/>
          <p:cNvCxnSpPr/>
          <p:nvPr/>
        </p:nvCxnSpPr>
        <p:spPr>
          <a:xfrm flipV="1">
            <a:off x="1295399" y="4371110"/>
            <a:ext cx="1988236" cy="570222"/>
          </a:xfrm>
          <a:prstGeom prst="line">
            <a:avLst/>
          </a:prstGeom>
          <a:ln w="34925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31" name="Straight Connector 133130"/>
          <p:cNvCxnSpPr/>
          <p:nvPr/>
        </p:nvCxnSpPr>
        <p:spPr>
          <a:xfrm>
            <a:off x="2971800" y="4533900"/>
            <a:ext cx="0" cy="15621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36" name="Straight Connector 133135"/>
          <p:cNvCxnSpPr/>
          <p:nvPr/>
        </p:nvCxnSpPr>
        <p:spPr>
          <a:xfrm>
            <a:off x="6172200" y="3962400"/>
            <a:ext cx="894293" cy="1588532"/>
          </a:xfrm>
          <a:prstGeom prst="line">
            <a:avLst/>
          </a:prstGeom>
          <a:ln w="349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46" name="Straight Connector 133145"/>
          <p:cNvCxnSpPr/>
          <p:nvPr/>
        </p:nvCxnSpPr>
        <p:spPr>
          <a:xfrm>
            <a:off x="6626125" y="4810125"/>
            <a:ext cx="0" cy="1285875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48" name="Straight Arrow Connector 133147"/>
          <p:cNvCxnSpPr/>
          <p:nvPr/>
        </p:nvCxnSpPr>
        <p:spPr>
          <a:xfrm>
            <a:off x="2667000" y="2895600"/>
            <a:ext cx="304800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150" name="Straight Arrow Connector 133149"/>
          <p:cNvCxnSpPr/>
          <p:nvPr/>
        </p:nvCxnSpPr>
        <p:spPr>
          <a:xfrm>
            <a:off x="1501546" y="2025134"/>
            <a:ext cx="0" cy="337066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168" name="Straight Arrow Connector 135167"/>
          <p:cNvCxnSpPr/>
          <p:nvPr/>
        </p:nvCxnSpPr>
        <p:spPr>
          <a:xfrm>
            <a:off x="4961760" y="2095500"/>
            <a:ext cx="0" cy="34290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170" name="Straight Arrow Connector 135169"/>
          <p:cNvCxnSpPr/>
          <p:nvPr/>
        </p:nvCxnSpPr>
        <p:spPr>
          <a:xfrm>
            <a:off x="6247390" y="2960132"/>
            <a:ext cx="319138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174" name="Straight Arrow Connector 135173"/>
          <p:cNvCxnSpPr/>
          <p:nvPr/>
        </p:nvCxnSpPr>
        <p:spPr>
          <a:xfrm flipV="1">
            <a:off x="1371600" y="4949535"/>
            <a:ext cx="0" cy="32385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177" name="Straight Arrow Connector 135176"/>
          <p:cNvCxnSpPr/>
          <p:nvPr/>
        </p:nvCxnSpPr>
        <p:spPr>
          <a:xfrm>
            <a:off x="2455243" y="5791200"/>
            <a:ext cx="516557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179" name="Straight Arrow Connector 135178"/>
          <p:cNvCxnSpPr/>
          <p:nvPr/>
        </p:nvCxnSpPr>
        <p:spPr>
          <a:xfrm>
            <a:off x="6038850" y="4648200"/>
            <a:ext cx="514350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181" name="Straight Arrow Connector 135180"/>
          <p:cNvCxnSpPr/>
          <p:nvPr/>
        </p:nvCxnSpPr>
        <p:spPr>
          <a:xfrm>
            <a:off x="6096000" y="5957500"/>
            <a:ext cx="457200" cy="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183" name="TextBox 135182"/>
          <p:cNvSpPr txBox="1"/>
          <p:nvPr/>
        </p:nvSpPr>
        <p:spPr>
          <a:xfrm>
            <a:off x="914400" y="2133600"/>
            <a:ext cx="3113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187" name="TextBox 135186"/>
          <p:cNvSpPr txBox="1"/>
          <p:nvPr/>
        </p:nvSpPr>
        <p:spPr>
          <a:xfrm>
            <a:off x="2743200" y="2990393"/>
            <a:ext cx="6254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sz="16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/P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194" name="TextBox 135193"/>
          <p:cNvSpPr txBox="1"/>
          <p:nvPr/>
        </p:nvSpPr>
        <p:spPr>
          <a:xfrm>
            <a:off x="4619254" y="2286000"/>
            <a:ext cx="3177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196" name="TextBox 135195"/>
          <p:cNvSpPr txBox="1"/>
          <p:nvPr/>
        </p:nvSpPr>
        <p:spPr>
          <a:xfrm>
            <a:off x="6324600" y="3048000"/>
            <a:ext cx="596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A(</a:t>
            </a:r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197" name="TextBox 135196"/>
          <p:cNvSpPr txBox="1"/>
          <p:nvPr/>
        </p:nvSpPr>
        <p:spPr>
          <a:xfrm>
            <a:off x="641054" y="4800600"/>
            <a:ext cx="6030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A(</a:t>
            </a:r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198" name="TextBox 135197"/>
          <p:cNvSpPr txBox="1"/>
          <p:nvPr/>
        </p:nvSpPr>
        <p:spPr>
          <a:xfrm>
            <a:off x="3276600" y="4572000"/>
            <a:ext cx="7393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AE(i</a:t>
            </a:r>
            <a:r>
              <a:rPr lang="en-CA" sz="16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5199" name="TextBox 135198"/>
          <p:cNvSpPr txBox="1"/>
          <p:nvPr/>
        </p:nvSpPr>
        <p:spPr>
          <a:xfrm>
            <a:off x="3200400" y="4191000"/>
            <a:ext cx="7393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AE(</a:t>
            </a:r>
            <a:r>
              <a:rPr lang="en-CA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baseline="-25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en-CA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4" name="TextBox 36863"/>
          <p:cNvSpPr txBox="1"/>
          <p:nvPr/>
        </p:nvSpPr>
        <p:spPr>
          <a:xfrm>
            <a:off x="2743200" y="6019800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16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5" name="TextBox 36864"/>
          <p:cNvSpPr txBox="1"/>
          <p:nvPr/>
        </p:nvSpPr>
        <p:spPr>
          <a:xfrm>
            <a:off x="6477000" y="6019800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16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74" name="TextBox 36873"/>
          <p:cNvSpPr txBox="1"/>
          <p:nvPr/>
        </p:nvSpPr>
        <p:spPr>
          <a:xfrm>
            <a:off x="3341744" y="2526268"/>
            <a:ext cx="6964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L(</a:t>
            </a:r>
            <a:r>
              <a:rPr lang="en-CA" sz="1600" b="1" dirty="0" err="1" smtClean="0">
                <a:latin typeface="Times New Roman" pitchFamily="18" charset="0"/>
                <a:cs typeface="Times New Roman" pitchFamily="18" charset="0"/>
              </a:rPr>
              <a:t>Y,i</a:t>
            </a:r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81" name="TextBox 36880"/>
          <p:cNvSpPr txBox="1"/>
          <p:nvPr/>
        </p:nvSpPr>
        <p:spPr>
          <a:xfrm>
            <a:off x="2555098" y="2450068"/>
            <a:ext cx="4651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∆M</a:t>
            </a:r>
            <a:endParaRPr lang="en-CA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83" name="TextBox 36882"/>
          <p:cNvSpPr txBox="1"/>
          <p:nvPr/>
        </p:nvSpPr>
        <p:spPr>
          <a:xfrm>
            <a:off x="1524000" y="1981200"/>
            <a:ext cx="3674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∆i</a:t>
            </a:r>
            <a:endParaRPr lang="en-C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84" name="TextBox 36883"/>
          <p:cNvSpPr txBox="1"/>
          <p:nvPr/>
        </p:nvSpPr>
        <p:spPr>
          <a:xfrm>
            <a:off x="5029200" y="2057400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</a:rPr>
              <a:t>∆i</a:t>
            </a:r>
            <a:endParaRPr lang="en-CA" b="1" dirty="0">
              <a:solidFill>
                <a:srgbClr val="FF0000"/>
              </a:solidFill>
            </a:endParaRPr>
          </a:p>
        </p:txBody>
      </p:sp>
      <p:sp>
        <p:nvSpPr>
          <p:cNvPr id="36885" name="TextBox 36884"/>
          <p:cNvSpPr txBox="1"/>
          <p:nvPr/>
        </p:nvSpPr>
        <p:spPr>
          <a:xfrm>
            <a:off x="6096000" y="2526268"/>
            <a:ext cx="4571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∆A</a:t>
            </a:r>
            <a:endParaRPr lang="en-C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86" name="TextBox 36885"/>
          <p:cNvSpPr txBox="1"/>
          <p:nvPr/>
        </p:nvSpPr>
        <p:spPr>
          <a:xfrm>
            <a:off x="1447800" y="4842165"/>
            <a:ext cx="4571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∆A</a:t>
            </a:r>
            <a:endParaRPr lang="en-C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88" name="TextBox 36887"/>
          <p:cNvSpPr txBox="1"/>
          <p:nvPr/>
        </p:nvSpPr>
        <p:spPr>
          <a:xfrm>
            <a:off x="2438400" y="5410200"/>
            <a:ext cx="4571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∆Y</a:t>
            </a:r>
            <a:endParaRPr lang="en-C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90" name="TextBox 36889"/>
          <p:cNvSpPr txBox="1"/>
          <p:nvPr/>
        </p:nvSpPr>
        <p:spPr>
          <a:xfrm>
            <a:off x="6036643" y="5574268"/>
            <a:ext cx="4571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∆Y</a:t>
            </a:r>
            <a:endParaRPr lang="en-C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91" name="TextBox 36890"/>
          <p:cNvSpPr txBox="1"/>
          <p:nvPr/>
        </p:nvSpPr>
        <p:spPr>
          <a:xfrm>
            <a:off x="7010400" y="5334000"/>
            <a:ext cx="5549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CA" sz="16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CA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3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3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5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3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3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3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35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35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35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13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83" grpId="0"/>
      <p:bldP spid="3688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9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FD1A89-4081-4FB7-8319-F5EAAEE11526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30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" y="457200"/>
            <a:ext cx="51048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spc="-100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The Transmission Mechanism</a:t>
            </a:r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1215213" y="1040211"/>
            <a:ext cx="6092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importance of the slopes of L(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 and A(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219200" y="1828800"/>
            <a:ext cx="0" cy="2438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219200" y="4267200"/>
            <a:ext cx="28194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800600" y="1905000"/>
            <a:ext cx="0" cy="23622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800600" y="4267200"/>
            <a:ext cx="25908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514600" y="2057400"/>
            <a:ext cx="0" cy="22098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828800" y="2474826"/>
            <a:ext cx="1371600" cy="160020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447800" y="3034145"/>
            <a:ext cx="1905000" cy="457200"/>
          </a:xfrm>
          <a:prstGeom prst="line">
            <a:avLst/>
          </a:prstGeom>
          <a:ln w="254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895600" y="2057400"/>
            <a:ext cx="0" cy="220980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219200" y="3276600"/>
            <a:ext cx="1295400" cy="0"/>
          </a:xfrm>
          <a:prstGeom prst="line">
            <a:avLst/>
          </a:prstGeom>
          <a:ln w="158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1219200" y="3394365"/>
            <a:ext cx="1676400" cy="0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1219200" y="3733800"/>
            <a:ext cx="1676400" cy="0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5472545" y="2209800"/>
            <a:ext cx="1143000" cy="1835730"/>
          </a:xfrm>
          <a:prstGeom prst="line">
            <a:avLst/>
          </a:prstGeom>
          <a:ln w="25400">
            <a:solidFill>
              <a:srgbClr val="E1750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105400" y="2680855"/>
            <a:ext cx="2133600" cy="1219200"/>
          </a:xfrm>
          <a:prstGeom prst="line">
            <a:avLst/>
          </a:prstGeom>
          <a:ln w="31750">
            <a:solidFill>
              <a:srgbClr val="E1750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4800600" y="3276600"/>
            <a:ext cx="12954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00600" y="3394360"/>
            <a:ext cx="1371600" cy="0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6130635" y="3276600"/>
            <a:ext cx="0" cy="99060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213765" y="3394365"/>
            <a:ext cx="0" cy="872835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934200" y="3733800"/>
            <a:ext cx="0" cy="5334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H="1">
            <a:off x="4800600" y="3771900"/>
            <a:ext cx="2133600" cy="0"/>
          </a:xfrm>
          <a:prstGeom prst="line">
            <a:avLst/>
          </a:prstGeom>
          <a:ln w="158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1676400" y="1517955"/>
            <a:ext cx="1600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a) Money Market</a:t>
            </a:r>
            <a:endParaRPr lang="en-CA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932218" y="1533343"/>
            <a:ext cx="27605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(b) Interest rates and expenditure</a:t>
            </a:r>
            <a:endParaRPr lang="en-CA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133600" y="1828800"/>
            <a:ext cx="572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/P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676215" y="1814944"/>
            <a:ext cx="572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/P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23940" y="1721078"/>
            <a:ext cx="7809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Interest</a:t>
            </a:r>
          </a:p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rate </a:t>
            </a:r>
            <a:r>
              <a:rPr lang="en-CA" sz="14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25530" y="3136566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11684" y="3295891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914400" y="3581400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276518" y="3404756"/>
            <a:ext cx="5325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14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24200" y="3886200"/>
            <a:ext cx="5325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14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246807" y="4264223"/>
            <a:ext cx="572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CA" sz="1400" b="1" dirty="0">
                <a:solidFill>
                  <a:srgbClr val="292934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sz="1400" b="1" baseline="-25000" dirty="0">
                <a:solidFill>
                  <a:srgbClr val="292934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1400" b="1" dirty="0">
                <a:solidFill>
                  <a:srgbClr val="292934"/>
                </a:solidFill>
                <a:latin typeface="Times New Roman" pitchFamily="18" charset="0"/>
                <a:cs typeface="Times New Roman" pitchFamily="18" charset="0"/>
              </a:rPr>
              <a:t>/P</a:t>
            </a:r>
          </a:p>
        </p:txBody>
      </p:sp>
      <p:sp>
        <p:nvSpPr>
          <p:cNvPr id="82" name="Rectangle 81"/>
          <p:cNvSpPr/>
          <p:nvPr/>
        </p:nvSpPr>
        <p:spPr>
          <a:xfrm>
            <a:off x="2720048" y="4267200"/>
            <a:ext cx="5725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CA" sz="1400" b="1" dirty="0">
                <a:solidFill>
                  <a:srgbClr val="292934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sz="1400" b="1" baseline="-25000" dirty="0">
                <a:solidFill>
                  <a:srgbClr val="292934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400" b="1" dirty="0">
                <a:solidFill>
                  <a:srgbClr val="292934"/>
                </a:solidFill>
                <a:latin typeface="Times New Roman" pitchFamily="18" charset="0"/>
                <a:cs typeface="Times New Roman" pitchFamily="18" charset="0"/>
              </a:rPr>
              <a:t>/P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796179" y="4267200"/>
            <a:ext cx="3545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4080165" y="1798022"/>
            <a:ext cx="7809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Interest</a:t>
            </a:r>
          </a:p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rate </a:t>
            </a:r>
            <a:r>
              <a:rPr lang="en-CA" sz="14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558145" y="3276600"/>
            <a:ext cx="444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548265" y="3121223"/>
            <a:ext cx="3770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553560" y="3635328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5105400" y="4267200"/>
            <a:ext cx="22437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              A(i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) A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(i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)    A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(i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7120332" y="3699650"/>
            <a:ext cx="5421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14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477000" y="3852050"/>
            <a:ext cx="5421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sz="14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14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CA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973350" y="5339208"/>
            <a:ext cx="3293850" cy="107721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∆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caused by ∆(M/P) </a:t>
            </a: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depends on the slope of L(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  </a:t>
            </a: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L</a:t>
            </a:r>
            <a:r>
              <a:rPr lang="en-CA" sz="1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∆M/P causes a small ∆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L</a:t>
            </a:r>
            <a:r>
              <a:rPr lang="en-CA" sz="1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∆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is much larger 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4814552" y="5334376"/>
            <a:ext cx="2805448" cy="107721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∆A caused by ∆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depends </a:t>
            </a: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 the slope of A(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A</a:t>
            </a:r>
            <a:r>
              <a:rPr lang="en-CA" sz="1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∆A is larger than </a:t>
            </a: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A</a:t>
            </a:r>
            <a:r>
              <a:rPr lang="en-CA" sz="1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en-CA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4432" y="4876800"/>
            <a:ext cx="7772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Slopes of  L(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and A(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determine the strength of the transmission mechanism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585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8229600" cy="533400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The Transmission Mechanism</a:t>
            </a:r>
            <a:endParaRPr lang="en-CA" sz="1800" spc="0" dirty="0">
              <a:solidFill>
                <a:srgbClr val="292934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905000"/>
            <a:ext cx="7696200" cy="4525963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Two sources of business cycles:</a:t>
            </a:r>
          </a:p>
          <a:p>
            <a:pPr marL="0" indent="0" eaLnBrk="1" hangingPunct="1">
              <a:buNone/>
            </a:pP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eaLnBrk="1" hangingPunct="1">
              <a:buClr>
                <a:srgbClr val="002060"/>
              </a:buClr>
              <a:buSzPct val="96000"/>
              <a:buAutoNum type="arabicPeriod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Instability in M &amp; financial markets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eaLnBrk="1" hangingPunct="1">
              <a:buNone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instability in Y &amp; employment</a:t>
            </a:r>
          </a:p>
          <a:p>
            <a:pPr lvl="1">
              <a:buClr>
                <a:srgbClr val="C00000"/>
              </a:buClr>
              <a:buSzPct val="104000"/>
            </a:pP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Should monetary policy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set M or </a:t>
            </a:r>
            <a:r>
              <a:rPr lang="en-US" sz="2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2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Instability in A from I and X </a:t>
            </a:r>
          </a:p>
          <a:p>
            <a:pPr marL="0" indent="0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instability in Y &amp; employment </a:t>
            </a:r>
          </a:p>
          <a:p>
            <a:pPr lvl="1">
              <a:buClr>
                <a:srgbClr val="C00000"/>
              </a:buClr>
              <a:buSzPct val="103000"/>
            </a:pP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Should monetary policy set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 or </a:t>
            </a:r>
            <a:r>
              <a:rPr lang="en-US" sz="2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en-US" sz="2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central bank 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must choose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between 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 or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control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2800" dirty="0"/>
          </a:p>
          <a:p>
            <a:pPr lvl="1" eaLnBrk="1" hangingPunct="1">
              <a:buFontTx/>
              <a:buNone/>
            </a:pPr>
            <a:endParaRPr lang="en-US" sz="2400" dirty="0" smtClean="0">
              <a:sym typeface="Symbol" pitchFamily="18" charset="2"/>
            </a:endParaRPr>
          </a:p>
        </p:txBody>
      </p:sp>
      <p:sp>
        <p:nvSpPr>
          <p:cNvPr id="40963" name="Footer Placeholder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Chapter 9</a:t>
            </a:r>
          </a:p>
        </p:txBody>
      </p:sp>
      <p:sp>
        <p:nvSpPr>
          <p:cNvPr id="4096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E12E7C0-2F16-481F-958F-7BCF40AD7558}" type="slidenum">
              <a:rPr lang="en-US" smtClean="0"/>
              <a:pPr eaLnBrk="1" hangingPunct="1"/>
              <a:t>31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150373"/>
            <a:ext cx="50545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cycles and output gaps</a:t>
            </a:r>
            <a:endParaRPr lang="en-CA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7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7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7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7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7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7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7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7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7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7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7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9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financial portfolio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is a mixed holding of money and other financial assets (bonds)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05000"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05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market price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a bond is the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present value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future payments the bond will make.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Current market interest rates and bond prices are inversely related.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Bonds are risky assets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endParaRPr lang="en-US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 for money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comes from its function as a medium of exchange, a store of value  and a safe asset in a financial portfolio</a:t>
            </a:r>
            <a:endParaRPr lang="en-US" sz="2400" i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05000"/>
            </a:pPr>
            <a:endParaRPr lang="en-US" sz="2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05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demand for money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 = </a:t>
            </a:r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kY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hi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rises with Y but falls with rising i, the opportunity cost of holding money balances</a:t>
            </a:r>
            <a:endParaRPr lang="en-US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en-US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</p:txBody>
      </p:sp>
      <p:sp>
        <p:nvSpPr>
          <p:cNvPr id="41987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9</a:t>
            </a:r>
          </a:p>
        </p:txBody>
      </p:sp>
      <p:sp>
        <p:nvSpPr>
          <p:cNvPr id="419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F63AF54-5526-42D6-B50B-70543C7C06FA}" type="slidenum">
              <a:rPr lang="en-US" smtClean="0"/>
              <a:pPr eaLnBrk="1" hangingPunct="1"/>
              <a:t>32</a:t>
            </a:fld>
            <a:endParaRPr lang="en-US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Chapter 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4018" y="1467886"/>
            <a:ext cx="8686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1000"/>
              <a:buFont typeface="Arial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market 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interest rate (i) </a:t>
            </a:r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is determined by supply and demand in the money market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1000"/>
              <a:buFont typeface="Arial" pitchFamily="34" charset="0"/>
              <a:buChar char="•"/>
            </a:pP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1000"/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Changes in interest rates cause changes in C, I, X and IM,</a:t>
            </a: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directly and through the exchange rate.</a:t>
            </a: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1000"/>
              <a:buFont typeface="Arial" pitchFamily="34" charset="0"/>
              <a:buChar char="•"/>
            </a:pP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1000"/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transmission mechanism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links money, financial markets, AE and AD through interest rates and exchange rates</a:t>
            </a: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1000"/>
              <a:buFont typeface="Arial" pitchFamily="34" charset="0"/>
              <a:buChar char="•"/>
            </a:pPr>
            <a:endParaRPr lang="en-US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1000"/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The effects of money, interest rates and exchange rates on AE and AD raises questions for the objectives and design of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monetary policy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9F0D3C-A453-4D8E-B5EC-C0860BCE6A2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33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Curtis-Irvine 2013  Macroeconomics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14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2631</TotalTime>
  <Words>1801</Words>
  <Application>Microsoft Office PowerPoint</Application>
  <PresentationFormat>On-screen Show (4:3)</PresentationFormat>
  <Paragraphs>570</Paragraphs>
  <Slides>33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Clarity</vt:lpstr>
      <vt:lpstr>Equation</vt:lpstr>
      <vt:lpstr>9 Financial Markets, Interest Rates, Exchange rates &amp; Aggregate Demand</vt:lpstr>
      <vt:lpstr>PowerPoint Presentation</vt:lpstr>
      <vt:lpstr>Portfolio Choices between Money &amp; Other Assets</vt:lpstr>
      <vt:lpstr>Portfolio Choices between Money &amp; Other Assets</vt:lpstr>
      <vt:lpstr>Interest Rates, Bond Prices and Yields</vt:lpstr>
      <vt:lpstr>Interest Rates, Bond Prices and Yields</vt:lpstr>
      <vt:lpstr>Interest Rates, Bond Prices and Yields</vt:lpstr>
      <vt:lpstr>Interest Rates, Bond Prices and Yields</vt:lpstr>
      <vt:lpstr>The Demand for Money Balances</vt:lpstr>
      <vt:lpstr>The Demand for Money Balances</vt:lpstr>
      <vt:lpstr>The Demand for Money Balances</vt:lpstr>
      <vt:lpstr>Financial Market Equilibrium &amp; Interest Rates</vt:lpstr>
      <vt:lpstr>Financial Market Equilibrium &amp; Interest Rates</vt:lpstr>
      <vt:lpstr>Financial Market Equilibrium &amp; Interest Rates</vt:lpstr>
      <vt:lpstr>Financial Market Equilibrium &amp; Interest Rates</vt:lpstr>
      <vt:lpstr>Financial Market Equilibrium &amp; Interest Rates</vt:lpstr>
      <vt:lpstr>Interest rates and Foreign Exchange Rates</vt:lpstr>
      <vt:lpstr>Interest rates and Foreign Exchange Rates</vt:lpstr>
      <vt:lpstr> Interest rates and Foreign Exchange Rates  </vt:lpstr>
      <vt:lpstr>Interest Rates, Exchange Rates, and Aggregate Demand</vt:lpstr>
      <vt:lpstr>Interest Rates, Exchange Rates, and Aggregate Demand</vt:lpstr>
      <vt:lpstr>Interest Rates, Exchange Rates, and Aggregate Demand</vt:lpstr>
      <vt:lpstr>Interest Rates, Exchange Rates, and Aggregate Demand</vt:lpstr>
      <vt:lpstr>Interest Rates, Exchange Rates, and Aggregate Demand</vt:lpstr>
      <vt:lpstr>Interest Rates, Exchange Rates, and Aggregate Demand</vt:lpstr>
      <vt:lpstr>Interest Rates, Exchange Rates, and Aggregate Demand</vt:lpstr>
      <vt:lpstr>The Transmission Mechanism</vt:lpstr>
      <vt:lpstr>The Transmission Mechanism</vt:lpstr>
      <vt:lpstr>The Transmission Mechanism</vt:lpstr>
      <vt:lpstr>PowerPoint Presentation</vt:lpstr>
      <vt:lpstr>The Transmission Mechanism</vt:lpstr>
      <vt:lpstr>Chapter Summary</vt:lpstr>
      <vt:lpstr>Chapter Summary</vt:lpstr>
    </vt:vector>
  </TitlesOfParts>
  <Company>The McGraw-Hill Companies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I Economics and the Economy</dc:title>
  <dc:creator>User Name</dc:creator>
  <cp:lastModifiedBy>Doug Curtis</cp:lastModifiedBy>
  <cp:revision>220</cp:revision>
  <dcterms:created xsi:type="dcterms:W3CDTF">2010-06-04T16:19:13Z</dcterms:created>
  <dcterms:modified xsi:type="dcterms:W3CDTF">2013-02-12T16:52:16Z</dcterms:modified>
</cp:coreProperties>
</file>