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89" r:id="rId3"/>
    <p:sldId id="257" r:id="rId4"/>
    <p:sldId id="258" r:id="rId5"/>
    <p:sldId id="259" r:id="rId6"/>
    <p:sldId id="260" r:id="rId7"/>
    <p:sldId id="262" r:id="rId8"/>
    <p:sldId id="290" r:id="rId9"/>
    <p:sldId id="261" r:id="rId10"/>
    <p:sldId id="264" r:id="rId11"/>
    <p:sldId id="291" r:id="rId12"/>
    <p:sldId id="265" r:id="rId13"/>
    <p:sldId id="266" r:id="rId14"/>
    <p:sldId id="267" r:id="rId15"/>
    <p:sldId id="269" r:id="rId16"/>
    <p:sldId id="271" r:id="rId17"/>
    <p:sldId id="270" r:id="rId18"/>
    <p:sldId id="272" r:id="rId19"/>
    <p:sldId id="273" r:id="rId20"/>
    <p:sldId id="274" r:id="rId21"/>
    <p:sldId id="292" r:id="rId22"/>
    <p:sldId id="275" r:id="rId23"/>
    <p:sldId id="277" r:id="rId24"/>
    <p:sldId id="276" r:id="rId25"/>
    <p:sldId id="279" r:id="rId26"/>
    <p:sldId id="280" r:id="rId27"/>
    <p:sldId id="297" r:id="rId28"/>
    <p:sldId id="281" r:id="rId29"/>
    <p:sldId id="282" r:id="rId30"/>
    <p:sldId id="283" r:id="rId31"/>
    <p:sldId id="294" r:id="rId32"/>
    <p:sldId id="285" r:id="rId33"/>
    <p:sldId id="286" r:id="rId34"/>
    <p:sldId id="287" r:id="rId35"/>
    <p:sldId id="288" r:id="rId36"/>
    <p:sldId id="295" r:id="rId37"/>
  </p:sldIdLst>
  <p:sldSz cx="9144000" cy="6858000" type="screen4x3"/>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10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71048" autoAdjust="0"/>
  </p:normalViewPr>
  <p:slideViewPr>
    <p:cSldViewPr>
      <p:cViewPr>
        <p:scale>
          <a:sx n="100" d="100"/>
          <a:sy n="100" d="100"/>
        </p:scale>
        <p:origin x="-444" y="3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578D83-A93C-45DB-AC3E-6CF7A980BD2C}" type="datetimeFigureOut">
              <a:rPr lang="en-CA" smtClean="0"/>
              <a:t>12/11/2013</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AE7FA-676A-4935-A310-2B3A8747B9FF}" type="slidenum">
              <a:rPr lang="en-CA" smtClean="0"/>
              <a:t>‹#›</a:t>
            </a:fld>
            <a:endParaRPr lang="en-CA" dirty="0"/>
          </a:p>
        </p:txBody>
      </p:sp>
    </p:spTree>
    <p:extLst>
      <p:ext uri="{BB962C8B-B14F-4D97-AF65-F5344CB8AC3E}">
        <p14:creationId xmlns:p14="http://schemas.microsoft.com/office/powerpoint/2010/main" val="2867908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3</a:t>
            </a:fld>
            <a:endParaRPr lang="en-CA" dirty="0"/>
          </a:p>
        </p:txBody>
      </p:sp>
    </p:spTree>
    <p:extLst>
      <p:ext uri="{BB962C8B-B14F-4D97-AF65-F5344CB8AC3E}">
        <p14:creationId xmlns:p14="http://schemas.microsoft.com/office/powerpoint/2010/main" val="4163360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6</a:t>
            </a:fld>
            <a:endParaRPr lang="en-CA" dirty="0"/>
          </a:p>
        </p:txBody>
      </p:sp>
    </p:spTree>
    <p:extLst>
      <p:ext uri="{BB962C8B-B14F-4D97-AF65-F5344CB8AC3E}">
        <p14:creationId xmlns:p14="http://schemas.microsoft.com/office/powerpoint/2010/main" val="3498464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10</a:t>
            </a:fld>
            <a:endParaRPr lang="en-CA" dirty="0"/>
          </a:p>
        </p:txBody>
      </p:sp>
    </p:spTree>
    <p:extLst>
      <p:ext uri="{BB962C8B-B14F-4D97-AF65-F5344CB8AC3E}">
        <p14:creationId xmlns:p14="http://schemas.microsoft.com/office/powerpoint/2010/main" val="1562778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11</a:t>
            </a:fld>
            <a:endParaRPr lang="en-CA" dirty="0"/>
          </a:p>
        </p:txBody>
      </p:sp>
    </p:spTree>
    <p:extLst>
      <p:ext uri="{BB962C8B-B14F-4D97-AF65-F5344CB8AC3E}">
        <p14:creationId xmlns:p14="http://schemas.microsoft.com/office/powerpoint/2010/main" val="1562778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19</a:t>
            </a:fld>
            <a:endParaRPr lang="en-CA" dirty="0"/>
          </a:p>
        </p:txBody>
      </p:sp>
    </p:spTree>
    <p:extLst>
      <p:ext uri="{BB962C8B-B14F-4D97-AF65-F5344CB8AC3E}">
        <p14:creationId xmlns:p14="http://schemas.microsoft.com/office/powerpoint/2010/main" val="412580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p:txBody>
      </p:sp>
      <p:sp>
        <p:nvSpPr>
          <p:cNvPr id="4" name="Slide Number Placeholder 3"/>
          <p:cNvSpPr>
            <a:spLocks noGrp="1"/>
          </p:cNvSpPr>
          <p:nvPr>
            <p:ph type="sldNum" sz="quarter" idx="10"/>
          </p:nvPr>
        </p:nvSpPr>
        <p:spPr/>
        <p:txBody>
          <a:bodyPr/>
          <a:lstStyle/>
          <a:p>
            <a:fld id="{2CFAE7FA-676A-4935-A310-2B3A8747B9FF}" type="slidenum">
              <a:rPr lang="en-CA" smtClean="0"/>
              <a:t>30</a:t>
            </a:fld>
            <a:endParaRPr lang="en-CA" dirty="0"/>
          </a:p>
        </p:txBody>
      </p:sp>
    </p:spTree>
    <p:extLst>
      <p:ext uri="{BB962C8B-B14F-4D97-AF65-F5344CB8AC3E}">
        <p14:creationId xmlns:p14="http://schemas.microsoft.com/office/powerpoint/2010/main" val="467054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31</a:t>
            </a:fld>
            <a:endParaRPr lang="en-CA" dirty="0"/>
          </a:p>
        </p:txBody>
      </p:sp>
    </p:spTree>
    <p:extLst>
      <p:ext uri="{BB962C8B-B14F-4D97-AF65-F5344CB8AC3E}">
        <p14:creationId xmlns:p14="http://schemas.microsoft.com/office/powerpoint/2010/main" val="467054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77102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3200" b="1">
                <a:solidFill>
                  <a:schemeClr val="bg1"/>
                </a:solidFill>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2400">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4" name="Date Placeholder 3"/>
          <p:cNvSpPr>
            <a:spLocks noGrp="1"/>
          </p:cNvSpPr>
          <p:nvPr>
            <p:ph type="dt" sz="half" idx="10"/>
          </p:nvPr>
        </p:nvSpPr>
        <p:spPr/>
        <p:txBody>
          <a:bodyPr/>
          <a:lstStyle>
            <a:lvl1pPr>
              <a:defRPr sz="800">
                <a:solidFill>
                  <a:schemeClr val="bg1">
                    <a:lumMod val="95000"/>
                  </a:schemeClr>
                </a:solidFill>
              </a:defRPr>
            </a:lvl1pPr>
          </a:lstStyle>
          <a:p>
            <a:fld id="{18B02721-F412-427E-B374-9D060C239A55}" type="datetimeFigureOut">
              <a:rPr lang="en-CA" smtClean="0"/>
              <a:pPr/>
              <a:t>12/11/2013</a:t>
            </a:fld>
            <a:endParaRPr lang="en-CA" dirty="0"/>
          </a:p>
        </p:txBody>
      </p:sp>
      <p:sp>
        <p:nvSpPr>
          <p:cNvPr id="5" name="Footer Placeholder 4"/>
          <p:cNvSpPr>
            <a:spLocks noGrp="1"/>
          </p:cNvSpPr>
          <p:nvPr>
            <p:ph type="ftr" sz="quarter" idx="11"/>
          </p:nvPr>
        </p:nvSpPr>
        <p:spPr/>
        <p:txBody>
          <a:bodyPr/>
          <a:lstStyle>
            <a:lvl1pPr>
              <a:defRPr sz="800">
                <a:solidFill>
                  <a:schemeClr val="bg1">
                    <a:lumMod val="95000"/>
                  </a:schemeClr>
                </a:solidFill>
              </a:defRPr>
            </a:lvl1pPr>
          </a:lstStyle>
          <a:p>
            <a:endParaRPr lang="en-CA" dirty="0"/>
          </a:p>
        </p:txBody>
      </p:sp>
      <p:sp>
        <p:nvSpPr>
          <p:cNvPr id="6" name="Slide Number Placeholder 5"/>
          <p:cNvSpPr>
            <a:spLocks noGrp="1"/>
          </p:cNvSpPr>
          <p:nvPr>
            <p:ph type="sldNum" sz="quarter" idx="12"/>
          </p:nvPr>
        </p:nvSpPr>
        <p:spPr/>
        <p:txBody>
          <a:bodyPr/>
          <a:lstStyle>
            <a:lvl1pPr>
              <a:defRPr sz="800">
                <a:solidFill>
                  <a:schemeClr val="bg1">
                    <a:lumMod val="95000"/>
                  </a:schemeClr>
                </a:solidFill>
              </a:defRPr>
            </a:lvl1pPr>
          </a:lstStyle>
          <a:p>
            <a:fld id="{C37F0EC0-8E15-4193-B387-6EE52045529D}" type="slidenum">
              <a:rPr lang="en-CA" smtClean="0"/>
              <a:pPr/>
              <a:t>‹#›</a:t>
            </a:fld>
            <a:endParaRPr lang="en-CA" dirty="0"/>
          </a:p>
        </p:txBody>
      </p:sp>
      <p:pic>
        <p:nvPicPr>
          <p:cNvPr id="1026" name="Picture 2" descr="Telfer School of Management - Linked with Leadership"/>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0" y="-163"/>
            <a:ext cx="9144000"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67486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idx="1"/>
          </p:nvPr>
        </p:nvSpPr>
        <p:spPr/>
        <p:txBody>
          <a:bodyPr/>
          <a:lstStyle>
            <a:lvl1pPr marL="342900" indent="-342900">
              <a:buClr>
                <a:schemeClr val="tx2"/>
              </a:buClr>
              <a:buFont typeface="Wingdings" pitchFamily="2" charset="2"/>
              <a:buChar char="Ø"/>
              <a:defRPr/>
            </a:lvl1pPr>
            <a:lvl2pPr marL="742950" indent="-285750">
              <a:buClr>
                <a:schemeClr val="tx2"/>
              </a:buClr>
              <a:buFont typeface="Wingdings" pitchFamily="2" charset="2"/>
              <a:buChar char="§"/>
              <a:defRPr/>
            </a:lvl2pPr>
            <a:lvl3pPr marL="1143000" indent="-228600">
              <a:buClr>
                <a:schemeClr val="tx2"/>
              </a:buClr>
              <a:buFont typeface="Wingdings" pitchFamily="2" charset="2"/>
              <a:buChar char="§"/>
              <a:defRPr/>
            </a:lvl3pPr>
            <a:lvl4pPr>
              <a:buClr>
                <a:schemeClr val="tx2"/>
              </a:buCl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10"/>
          </p:nvPr>
        </p:nvSpPr>
        <p:spPr/>
        <p:txBody>
          <a:bodyPr/>
          <a:lstStyle>
            <a:lvl1pPr>
              <a:defRPr sz="900"/>
            </a:lvl1pPr>
          </a:lstStyle>
          <a:p>
            <a:fld id="{18B02721-F412-427E-B374-9D060C239A55}" type="datetimeFigureOut">
              <a:rPr lang="en-CA" smtClean="0"/>
              <a:pPr/>
              <a:t>12/11/2013</a:t>
            </a:fld>
            <a:endParaRPr lang="en-CA" dirty="0"/>
          </a:p>
        </p:txBody>
      </p:sp>
      <p:sp>
        <p:nvSpPr>
          <p:cNvPr id="5" name="Footer Placeholder 4"/>
          <p:cNvSpPr>
            <a:spLocks noGrp="1"/>
          </p:cNvSpPr>
          <p:nvPr>
            <p:ph type="ftr" sz="quarter" idx="11"/>
          </p:nvPr>
        </p:nvSpPr>
        <p:spPr/>
        <p:txBody>
          <a:bodyPr/>
          <a:lstStyle>
            <a:lvl1pPr>
              <a:defRPr sz="900"/>
            </a:lvl1pPr>
          </a:lstStyle>
          <a:p>
            <a:endParaRPr lang="en-CA" dirty="0"/>
          </a:p>
        </p:txBody>
      </p:sp>
      <p:sp>
        <p:nvSpPr>
          <p:cNvPr id="6" name="Slide Number Placeholder 5"/>
          <p:cNvSpPr>
            <a:spLocks noGrp="1"/>
          </p:cNvSpPr>
          <p:nvPr>
            <p:ph type="sldNum" sz="quarter" idx="12"/>
          </p:nvPr>
        </p:nvSpPr>
        <p:spPr/>
        <p:txBody>
          <a:bodyPr/>
          <a:lstStyle/>
          <a:p>
            <a:fld id="{C37F0EC0-8E15-4193-B387-6EE52045529D}" type="slidenum">
              <a:rPr lang="en-CA" smtClean="0"/>
              <a:t>‹#›</a:t>
            </a:fld>
            <a:endParaRPr lang="en-CA" dirty="0"/>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0155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457200" y="1600200"/>
            <a:ext cx="4038600" cy="4525963"/>
          </a:xfrm>
        </p:spPr>
        <p:txBody>
          <a:bodyPr/>
          <a:lstStyle>
            <a:lvl1pPr marL="342900" indent="-342900">
              <a:buClr>
                <a:schemeClr val="tx2"/>
              </a:buClr>
              <a:buFont typeface="Wingdings" pitchFamily="2" charset="2"/>
              <a:buChar char="Ø"/>
              <a:defRPr sz="2800"/>
            </a:lvl1pPr>
            <a:lvl2pPr marL="742950" indent="-285750">
              <a:buClr>
                <a:schemeClr val="tx2"/>
              </a:buClr>
              <a:buFont typeface="Wingdings" pitchFamily="2" charset="2"/>
              <a:buChar char="§"/>
              <a:defRPr sz="2400"/>
            </a:lvl2pPr>
            <a:lvl3pPr marL="1143000" indent="-228600">
              <a:buClr>
                <a:schemeClr val="tx2"/>
              </a:buClr>
              <a:buFont typeface="Wingdings" pitchFamily="2" charset="2"/>
              <a:buChar char="§"/>
              <a:defRPr sz="2000"/>
            </a:lvl3pPr>
            <a:lvl4pPr>
              <a:buClr>
                <a:schemeClr val="tx2"/>
              </a:buClr>
              <a:defRPr sz="1800"/>
            </a:lvl4pPr>
            <a:lvl5pPr>
              <a:buClr>
                <a:schemeClr val="tx2"/>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4648200" y="1600200"/>
            <a:ext cx="4038600" cy="4525963"/>
          </a:xfrm>
        </p:spPr>
        <p:txBody>
          <a:bodyPr/>
          <a:lstStyle>
            <a:lvl1pPr marL="342900" indent="-342900">
              <a:buClr>
                <a:schemeClr val="tx2"/>
              </a:buClr>
              <a:buFont typeface="Wingdings" pitchFamily="2" charset="2"/>
              <a:buChar char="Ø"/>
              <a:defRPr sz="2800"/>
            </a:lvl1pPr>
            <a:lvl2pPr marL="742950" indent="-285750">
              <a:buClr>
                <a:schemeClr val="tx2"/>
              </a:buClr>
              <a:buFont typeface="Wingdings" pitchFamily="2" charset="2"/>
              <a:buChar char="§"/>
              <a:defRPr sz="2400"/>
            </a:lvl2pPr>
            <a:lvl3pPr marL="1143000" indent="-228600">
              <a:buClr>
                <a:schemeClr val="tx2"/>
              </a:buClr>
              <a:buFont typeface="Wingdings" pitchFamily="2" charset="2"/>
              <a:buChar char="§"/>
              <a:defRPr sz="2000"/>
            </a:lvl3pPr>
            <a:lvl4pPr>
              <a:buClr>
                <a:schemeClr val="tx2"/>
              </a:buClr>
              <a:defRPr sz="1800"/>
            </a:lvl4pPr>
            <a:lvl5pPr>
              <a:buClr>
                <a:schemeClr val="tx2"/>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12/11/2013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lvl1pPr>
              <a:defRPr sz="1000"/>
            </a:lvl1pPr>
          </a:lstStyle>
          <a:p>
            <a:fld id="{C37F0EC0-8E15-4193-B387-6EE52045529D}" type="slidenum">
              <a:rPr lang="en-CA" smtClean="0"/>
              <a:pPr/>
              <a:t>‹#›</a:t>
            </a:fld>
            <a:endParaRPr lang="en-CA" dirty="0"/>
          </a:p>
        </p:txBody>
      </p:sp>
    </p:spTree>
    <p:extLst>
      <p:ext uri="{BB962C8B-B14F-4D97-AF65-F5344CB8AC3E}">
        <p14:creationId xmlns:p14="http://schemas.microsoft.com/office/powerpoint/2010/main" val="285001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marL="342900" indent="-342900">
              <a:buClr>
                <a:schemeClr val="tx2"/>
              </a:buClr>
              <a:buFont typeface="Wingdings" pitchFamily="2" charset="2"/>
              <a:buChar char="Ø"/>
              <a:defRPr sz="2400"/>
            </a:lvl1pPr>
            <a:lvl2pPr marL="742950" indent="-285750">
              <a:buClr>
                <a:schemeClr val="tx2"/>
              </a:buClr>
              <a:buFont typeface="Wingdings" pitchFamily="2" charset="2"/>
              <a:buChar char="§"/>
              <a:defRPr sz="2000"/>
            </a:lvl2pPr>
            <a:lvl3pPr marL="1143000" indent="-228600">
              <a:buClr>
                <a:schemeClr val="tx2"/>
              </a:buClr>
              <a:buFont typeface="Wingdings" pitchFamily="2" charset="2"/>
              <a:buChar char="§"/>
              <a:defRPr sz="1800"/>
            </a:lvl3pPr>
            <a:lvl4pPr>
              <a:buClr>
                <a:schemeClr val="tx2"/>
              </a:buClr>
              <a:defRPr sz="1600"/>
            </a:lvl4pPr>
            <a:lvl5pPr>
              <a:buClr>
                <a:schemeClr val="tx2"/>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marL="342900" indent="-342900">
              <a:buClr>
                <a:schemeClr val="tx2"/>
              </a:buClr>
              <a:buFont typeface="Wingdings" pitchFamily="2" charset="2"/>
              <a:buChar char="Ø"/>
              <a:defRPr sz="2400"/>
            </a:lvl1pPr>
            <a:lvl2pPr marL="742950" indent="-285750">
              <a:buClr>
                <a:schemeClr val="tx2"/>
              </a:buClr>
              <a:buFont typeface="Wingdings" pitchFamily="2" charset="2"/>
              <a:buChar char="§"/>
              <a:defRPr sz="2000"/>
            </a:lvl2pPr>
            <a:lvl3pPr marL="1143000" indent="-228600">
              <a:buClr>
                <a:schemeClr val="tx2"/>
              </a:buClr>
              <a:buFont typeface="Wingdings" pitchFamily="2" charset="2"/>
              <a:buChar char="§"/>
              <a:defRPr sz="1800"/>
            </a:lvl3pPr>
            <a:lvl4pPr marL="1600200" indent="-228600">
              <a:buClr>
                <a:schemeClr val="tx2"/>
              </a:buClr>
              <a:buFont typeface="Arial" pitchFamily="34" charset="0"/>
              <a:buChar char="–"/>
              <a:defRPr sz="1600"/>
            </a:lvl4pPr>
            <a:lvl5pPr>
              <a:buClr>
                <a:schemeClr val="tx2"/>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Date Placeholder 6"/>
          <p:cNvSpPr>
            <a:spLocks noGrp="1"/>
          </p:cNvSpPr>
          <p:nvPr>
            <p:ph type="dt" sz="half" idx="10"/>
          </p:nvPr>
        </p:nvSpPr>
        <p:spPr/>
        <p:txBody>
          <a:bodyPr/>
          <a:lstStyle>
            <a:lvl1pPr>
              <a:defRPr sz="900"/>
            </a:lvl1pPr>
          </a:lstStyle>
          <a:p>
            <a:fld id="{18B02721-F412-427E-B374-9D060C239A55}" type="datetimeFigureOut">
              <a:rPr lang="en-CA" smtClean="0"/>
              <a:pPr/>
              <a:t>12/11/2013</a:t>
            </a:fld>
            <a:endParaRPr lang="en-CA" dirty="0"/>
          </a:p>
        </p:txBody>
      </p:sp>
      <p:sp>
        <p:nvSpPr>
          <p:cNvPr id="8" name="Footer Placeholder 7"/>
          <p:cNvSpPr>
            <a:spLocks noGrp="1"/>
          </p:cNvSpPr>
          <p:nvPr>
            <p:ph type="ftr" sz="quarter" idx="11"/>
          </p:nvPr>
        </p:nvSpPr>
        <p:spPr/>
        <p:txBody>
          <a:bodyPr/>
          <a:lstStyle>
            <a:lvl1pPr>
              <a:defRPr sz="900"/>
            </a:lvl1pPr>
          </a:lstStyle>
          <a:p>
            <a:endParaRPr lang="en-CA" dirty="0"/>
          </a:p>
        </p:txBody>
      </p:sp>
      <p:sp>
        <p:nvSpPr>
          <p:cNvPr id="9" name="Slide Number Placeholder 8"/>
          <p:cNvSpPr>
            <a:spLocks noGrp="1"/>
          </p:cNvSpPr>
          <p:nvPr>
            <p:ph type="sldNum" sz="quarter" idx="12"/>
          </p:nvPr>
        </p:nvSpPr>
        <p:spPr/>
        <p:txBody>
          <a:bodyPr/>
          <a:lstStyle/>
          <a:p>
            <a:fld id="{C37F0EC0-8E15-4193-B387-6EE52045529D}" type="slidenum">
              <a:rPr lang="en-CA" smtClean="0"/>
              <a:t>‹#›</a:t>
            </a:fld>
            <a:endParaRPr lang="en-CA" dirty="0"/>
          </a:p>
        </p:txBody>
      </p:sp>
      <p:pic>
        <p:nvPicPr>
          <p:cNvPr id="1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2519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900"/>
            </a:lvl1pPr>
          </a:lstStyle>
          <a:p>
            <a:fld id="{18B02721-F412-427E-B374-9D060C239A55}" type="datetimeFigureOut">
              <a:rPr lang="en-CA" smtClean="0"/>
              <a:pPr/>
              <a:t>12/11/2013</a:t>
            </a:fld>
            <a:endParaRPr lang="en-CA" dirty="0"/>
          </a:p>
        </p:txBody>
      </p:sp>
      <p:sp>
        <p:nvSpPr>
          <p:cNvPr id="3" name="Footer Placeholder 2"/>
          <p:cNvSpPr>
            <a:spLocks noGrp="1"/>
          </p:cNvSpPr>
          <p:nvPr>
            <p:ph type="ftr" sz="quarter" idx="11"/>
          </p:nvPr>
        </p:nvSpPr>
        <p:spPr/>
        <p:txBody>
          <a:bodyPr/>
          <a:lstStyle>
            <a:lvl1pPr>
              <a:defRPr sz="900"/>
            </a:lvl1pPr>
          </a:lstStyle>
          <a:p>
            <a:endParaRPr lang="en-CA" dirty="0"/>
          </a:p>
        </p:txBody>
      </p:sp>
      <p:sp>
        <p:nvSpPr>
          <p:cNvPr id="4" name="Slide Number Placeholder 3"/>
          <p:cNvSpPr>
            <a:spLocks noGrp="1"/>
          </p:cNvSpPr>
          <p:nvPr>
            <p:ph type="sldNum" sz="quarter" idx="12"/>
          </p:nvPr>
        </p:nvSpPr>
        <p:spPr/>
        <p:txBody>
          <a:bodyPr/>
          <a:lstStyle>
            <a:lvl1pPr>
              <a:defRPr sz="900"/>
            </a:lvl1pPr>
          </a:lstStyle>
          <a:p>
            <a:fld id="{C37F0EC0-8E15-4193-B387-6EE52045529D}" type="slidenum">
              <a:rPr lang="en-CA" smtClean="0"/>
              <a:pPr/>
              <a:t>‹#›</a:t>
            </a:fld>
            <a:endParaRPr lang="en-CA" dirty="0"/>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6312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CA" dirty="0"/>
          </a:p>
        </p:txBody>
      </p:sp>
      <p:sp>
        <p:nvSpPr>
          <p:cNvPr id="3" name="Picture Placeholder 2"/>
          <p:cNvSpPr>
            <a:spLocks noGrp="1"/>
          </p:cNvSpPr>
          <p:nvPr>
            <p:ph type="pic" idx="1"/>
          </p:nvPr>
        </p:nvSpPr>
        <p:spPr>
          <a:xfrm>
            <a:off x="1792288" y="764703"/>
            <a:ext cx="5486400" cy="3962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12/11/2013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p>
            <a:fld id="{C37F0EC0-8E15-4193-B387-6EE52045529D}" type="slidenum">
              <a:rPr lang="en-CA" smtClean="0"/>
              <a:t>‹#›</a:t>
            </a:fld>
            <a:endParaRPr lang="en-CA" dirty="0"/>
          </a:p>
        </p:txBody>
      </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18467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B02721-F412-427E-B374-9D060C239A55}" type="datetimeFigureOut">
              <a:rPr lang="en-CA" smtClean="0"/>
              <a:t>12/11/2013</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7F0EC0-8E15-4193-B387-6EE52045529D}" type="slidenum">
              <a:rPr lang="en-CA" smtClean="0"/>
              <a:t>‹#›</a:t>
            </a:fld>
            <a:endParaRPr lang="en-CA" dirty="0"/>
          </a:p>
        </p:txBody>
      </p:sp>
    </p:spTree>
    <p:extLst>
      <p:ext uri="{BB962C8B-B14F-4D97-AF65-F5344CB8AC3E}">
        <p14:creationId xmlns:p14="http://schemas.microsoft.com/office/powerpoint/2010/main" val="2167272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7"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CA" dirty="0" smtClean="0"/>
              <a:t/>
            </a:r>
            <a:br>
              <a:rPr lang="en-CA" dirty="0" smtClean="0"/>
            </a:br>
            <a:r>
              <a:rPr lang="en-CA" dirty="0"/>
              <a:t/>
            </a:r>
            <a:br>
              <a:rPr lang="en-CA" dirty="0"/>
            </a:br>
            <a:r>
              <a:rPr lang="en-CA" dirty="0" smtClean="0"/>
              <a:t>CHAPTER </a:t>
            </a:r>
            <a:r>
              <a:rPr lang="en-CA" dirty="0"/>
              <a:t>11</a:t>
            </a:r>
            <a:br>
              <a:rPr lang="en-CA" dirty="0"/>
            </a:br>
            <a:r>
              <a:rPr lang="en-CA" dirty="0"/>
              <a:t> </a:t>
            </a:r>
            <a:br>
              <a:rPr lang="en-CA" dirty="0"/>
            </a:br>
            <a:r>
              <a:rPr lang="en-CA" cap="all" dirty="0"/>
              <a:t>Reporting and </a:t>
            </a:r>
            <a:r>
              <a:rPr lang="en-CA" cap="all" dirty="0" smtClean="0"/>
              <a:t>Analyzing </a:t>
            </a:r>
            <a:r>
              <a:rPr lang="en-CA" cap="all" dirty="0"/>
              <a:t>Shareholders’ Equity</a:t>
            </a:r>
            <a:r>
              <a:rPr lang="en-CA" dirty="0"/>
              <a:t/>
            </a:r>
            <a:br>
              <a:rPr lang="en-CA" dirty="0"/>
            </a:br>
            <a:endParaRPr lang="en-US" dirty="0"/>
          </a:p>
        </p:txBody>
      </p:sp>
      <p:sp>
        <p:nvSpPr>
          <p:cNvPr id="3" name="Subtitle 2"/>
          <p:cNvSpPr>
            <a:spLocks noGrp="1"/>
          </p:cNvSpPr>
          <p:nvPr>
            <p:ph type="subTitle" idx="1"/>
          </p:nvPr>
        </p:nvSpPr>
        <p:spPr/>
        <p:txBody>
          <a:bodyPr/>
          <a:lstStyle/>
          <a:p>
            <a:endParaRPr lang="en-US" dirty="0" smtClean="0"/>
          </a:p>
          <a:p>
            <a:r>
              <a:rPr lang="en-US" dirty="0" smtClean="0"/>
              <a:t>Professor Lamia </a:t>
            </a:r>
            <a:r>
              <a:rPr lang="en-US" dirty="0" err="1" smtClean="0"/>
              <a:t>Chourou</a:t>
            </a:r>
            <a:endParaRPr lang="en-US" dirty="0"/>
          </a:p>
        </p:txBody>
      </p:sp>
    </p:spTree>
    <p:extLst>
      <p:ext uri="{BB962C8B-B14F-4D97-AF65-F5344CB8AC3E}">
        <p14:creationId xmlns:p14="http://schemas.microsoft.com/office/powerpoint/2010/main" val="3141566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
            </a:r>
            <a:br>
              <a:rPr lang="en-CA" dirty="0" smtClean="0"/>
            </a:br>
            <a:r>
              <a:rPr lang="en-CA" dirty="0" smtClean="0"/>
              <a:t>Common </a:t>
            </a:r>
            <a:r>
              <a:rPr lang="en-CA" dirty="0"/>
              <a:t>Shares</a:t>
            </a:r>
            <a:br>
              <a:rPr lang="en-CA" dirty="0"/>
            </a:br>
            <a:r>
              <a:rPr lang="en-CA" dirty="0"/>
              <a:t/>
            </a:r>
            <a:br>
              <a:rPr lang="en-CA" dirty="0"/>
            </a:br>
            <a:endParaRPr lang="en-CA" dirty="0"/>
          </a:p>
        </p:txBody>
      </p:sp>
      <p:sp>
        <p:nvSpPr>
          <p:cNvPr id="3" name="Content Placeholder 2"/>
          <p:cNvSpPr>
            <a:spLocks noGrp="1"/>
          </p:cNvSpPr>
          <p:nvPr>
            <p:ph idx="1"/>
          </p:nvPr>
        </p:nvSpPr>
        <p:spPr>
          <a:xfrm>
            <a:off x="457200" y="1600200"/>
            <a:ext cx="8229600" cy="3845024"/>
          </a:xfrm>
        </p:spPr>
        <p:txBody>
          <a:bodyPr>
            <a:normAutofit fontScale="70000" lnSpcReduction="20000"/>
          </a:bodyPr>
          <a:lstStyle/>
          <a:p>
            <a:pPr lvl="1"/>
            <a:r>
              <a:rPr lang="en-CA" dirty="0"/>
              <a:t>Common shares are commonly issued for cash, but may also be issued for other considerations (e.g., services</a:t>
            </a:r>
            <a:r>
              <a:rPr lang="en-CA" dirty="0" smtClean="0"/>
              <a:t>).</a:t>
            </a:r>
          </a:p>
          <a:p>
            <a:pPr marL="457200" lvl="1" indent="0">
              <a:buNone/>
            </a:pPr>
            <a:endParaRPr lang="en-CA" dirty="0" smtClean="0"/>
          </a:p>
          <a:p>
            <a:pPr lvl="1"/>
            <a:r>
              <a:rPr lang="en-CA" dirty="0" smtClean="0"/>
              <a:t>When </a:t>
            </a:r>
            <a:r>
              <a:rPr lang="en-CA" dirty="0"/>
              <a:t>the issue of common shares for cash is recorded, all of the proceeds received upon issue are considered to be legal capital and this amount is credited to Common Shares</a:t>
            </a:r>
            <a:r>
              <a:rPr lang="en-CA" dirty="0" smtClean="0"/>
              <a:t>.</a:t>
            </a:r>
          </a:p>
          <a:p>
            <a:pPr lvl="1"/>
            <a:endParaRPr lang="en-CA" dirty="0"/>
          </a:p>
          <a:p>
            <a:pPr marL="457200" lvl="1" indent="0">
              <a:buNone/>
            </a:pPr>
            <a:r>
              <a:rPr lang="en-CA" b="1" dirty="0" smtClean="0"/>
              <a:t>Example: </a:t>
            </a:r>
          </a:p>
          <a:p>
            <a:pPr marL="457200" lvl="1" indent="0">
              <a:buNone/>
            </a:pPr>
            <a:r>
              <a:rPr lang="en-CA" dirty="0" smtClean="0"/>
              <a:t>Hydro-Slide</a:t>
            </a:r>
            <a:r>
              <a:rPr lang="en-CA" dirty="0"/>
              <a:t>, Inc., issues 1,000 shares common shares for cash at $6 per share. </a:t>
            </a:r>
          </a:p>
          <a:p>
            <a:pPr marL="457200" lvl="1" indent="0">
              <a:buNone/>
            </a:pPr>
            <a:r>
              <a:rPr lang="en-CA" dirty="0"/>
              <a:t> </a:t>
            </a:r>
          </a:p>
          <a:p>
            <a:pPr marL="457200" lvl="1" indent="0">
              <a:buNone/>
            </a:pPr>
            <a:r>
              <a:rPr lang="en-CA" dirty="0" smtClean="0"/>
              <a:t>	</a:t>
            </a:r>
            <a:r>
              <a:rPr lang="en-CA" b="1" dirty="0"/>
              <a:t> </a:t>
            </a:r>
            <a:endParaRPr lang="en-CA" dirty="0"/>
          </a:p>
          <a:p>
            <a:pPr marL="0" indent="0">
              <a:buNone/>
            </a:pPr>
            <a:endParaRPr lang="en-CA" dirty="0"/>
          </a:p>
        </p:txBody>
      </p:sp>
    </p:spTree>
    <p:extLst>
      <p:ext uri="{BB962C8B-B14F-4D97-AF65-F5344CB8AC3E}">
        <p14:creationId xmlns:p14="http://schemas.microsoft.com/office/powerpoint/2010/main" val="40934249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
            </a:r>
            <a:br>
              <a:rPr lang="en-CA" dirty="0" smtClean="0"/>
            </a:br>
            <a:r>
              <a:rPr lang="en-CA" dirty="0" smtClean="0"/>
              <a:t>Common Shares Cont’d.</a:t>
            </a:r>
            <a:r>
              <a:rPr lang="en-CA" dirty="0"/>
              <a:t/>
            </a:r>
            <a:br>
              <a:rPr lang="en-CA" dirty="0"/>
            </a:br>
            <a:r>
              <a:rPr lang="en-CA" dirty="0"/>
              <a:t/>
            </a:r>
            <a:br>
              <a:rPr lang="en-CA" dirty="0"/>
            </a:br>
            <a:endParaRPr lang="en-CA" dirty="0"/>
          </a:p>
        </p:txBody>
      </p:sp>
      <p:sp>
        <p:nvSpPr>
          <p:cNvPr id="3" name="Content Placeholder 2"/>
          <p:cNvSpPr>
            <a:spLocks noGrp="1"/>
          </p:cNvSpPr>
          <p:nvPr>
            <p:ph idx="1"/>
          </p:nvPr>
        </p:nvSpPr>
        <p:spPr>
          <a:xfrm>
            <a:off x="457200" y="1600200"/>
            <a:ext cx="8229600" cy="3773016"/>
          </a:xfrm>
        </p:spPr>
        <p:txBody>
          <a:bodyPr>
            <a:normAutofit fontScale="77500" lnSpcReduction="20000"/>
          </a:bodyPr>
          <a:lstStyle/>
          <a:p>
            <a:pPr lvl="1"/>
            <a:r>
              <a:rPr lang="en-CA" sz="2400" dirty="0" smtClean="0"/>
              <a:t>When </a:t>
            </a:r>
            <a:r>
              <a:rPr lang="en-CA" sz="2400" dirty="0"/>
              <a:t>shares are issued for a noncash consideration, they should be recorded at their </a:t>
            </a:r>
            <a:r>
              <a:rPr lang="en-CA" sz="2400" b="1" dirty="0"/>
              <a:t>cash equivalent price</a:t>
            </a:r>
            <a:r>
              <a:rPr lang="en-CA" sz="2400" dirty="0"/>
              <a:t>. </a:t>
            </a:r>
            <a:endParaRPr lang="en-CA" sz="2400" dirty="0" smtClean="0"/>
          </a:p>
          <a:p>
            <a:pPr lvl="1"/>
            <a:endParaRPr lang="en-CA" sz="2400" dirty="0" smtClean="0"/>
          </a:p>
          <a:p>
            <a:pPr lvl="2"/>
            <a:r>
              <a:rPr lang="en-CA" dirty="0" smtClean="0"/>
              <a:t>Under IFRS: The </a:t>
            </a:r>
            <a:r>
              <a:rPr lang="en-CA" dirty="0"/>
              <a:t>cash equivalent price is the fair value of the consideration received. If the fair value of the consideration received cannot be reliably determined, the fair value of the consideration given up is used</a:t>
            </a:r>
            <a:r>
              <a:rPr lang="en-CA" dirty="0" smtClean="0"/>
              <a:t>.</a:t>
            </a:r>
          </a:p>
          <a:p>
            <a:pPr lvl="2"/>
            <a:endParaRPr lang="en-CA" dirty="0" smtClean="0"/>
          </a:p>
          <a:p>
            <a:pPr lvl="2"/>
            <a:r>
              <a:rPr lang="en-CA" dirty="0" smtClean="0"/>
              <a:t>Under ASPE: record the most reliable of the two values- the </a:t>
            </a:r>
            <a:r>
              <a:rPr lang="en-CA" dirty="0"/>
              <a:t>fair value of the consideration received or the fair value of the consideration given up</a:t>
            </a:r>
            <a:r>
              <a:rPr lang="en-CA" dirty="0" smtClean="0"/>
              <a:t>.</a:t>
            </a:r>
          </a:p>
          <a:p>
            <a:pPr marL="914400" lvl="2" indent="0">
              <a:buNone/>
            </a:pPr>
            <a:endParaRPr lang="en-CA" dirty="0"/>
          </a:p>
          <a:p>
            <a:pPr marL="914400" lvl="2" indent="0">
              <a:buNone/>
            </a:pPr>
            <a:r>
              <a:rPr lang="en-CA" b="1" dirty="0" smtClean="0"/>
              <a:t>Example: BRIEF </a:t>
            </a:r>
            <a:r>
              <a:rPr lang="en-CA" b="1" dirty="0"/>
              <a:t>EXERCISE 11-5 </a:t>
            </a:r>
            <a:r>
              <a:rPr lang="en-CA" dirty="0" smtClean="0"/>
              <a:t> </a:t>
            </a:r>
            <a:endParaRPr lang="en-CA" dirty="0"/>
          </a:p>
          <a:p>
            <a:pPr marL="0" indent="0">
              <a:buNone/>
            </a:pPr>
            <a:endParaRPr lang="en-CA" dirty="0"/>
          </a:p>
        </p:txBody>
      </p:sp>
    </p:spTree>
    <p:extLst>
      <p:ext uri="{BB962C8B-B14F-4D97-AF65-F5344CB8AC3E}">
        <p14:creationId xmlns:p14="http://schemas.microsoft.com/office/powerpoint/2010/main" val="3246261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Common Shares Cont’d.</a:t>
            </a:r>
          </a:p>
        </p:txBody>
      </p:sp>
      <p:sp>
        <p:nvSpPr>
          <p:cNvPr id="3" name="Content Placeholder 2"/>
          <p:cNvSpPr>
            <a:spLocks noGrp="1"/>
          </p:cNvSpPr>
          <p:nvPr>
            <p:ph idx="1"/>
          </p:nvPr>
        </p:nvSpPr>
        <p:spPr/>
        <p:txBody>
          <a:bodyPr>
            <a:normAutofit fontScale="62500" lnSpcReduction="20000"/>
          </a:bodyPr>
          <a:lstStyle/>
          <a:p>
            <a:pPr marL="0" lvl="0" indent="0">
              <a:buNone/>
            </a:pPr>
            <a:r>
              <a:rPr lang="en-CA" b="1" dirty="0"/>
              <a:t>Reacquisition of Shares</a:t>
            </a:r>
            <a:endParaRPr lang="en-CA" dirty="0"/>
          </a:p>
          <a:p>
            <a:pPr lvl="1"/>
            <a:r>
              <a:rPr lang="en-CA" dirty="0"/>
              <a:t>Companies can purchase their own shares on the open market</a:t>
            </a:r>
            <a:r>
              <a:rPr lang="en-CA" dirty="0" smtClean="0"/>
              <a:t>.</a:t>
            </a:r>
          </a:p>
          <a:p>
            <a:pPr marL="457200" lvl="1" indent="0">
              <a:buNone/>
            </a:pPr>
            <a:r>
              <a:rPr lang="en-CA" dirty="0" smtClean="0"/>
              <a:t> </a:t>
            </a:r>
          </a:p>
          <a:p>
            <a:pPr lvl="1"/>
            <a:r>
              <a:rPr lang="en-CA" dirty="0" smtClean="0"/>
              <a:t>A </a:t>
            </a:r>
            <a:r>
              <a:rPr lang="en-CA" dirty="0"/>
              <a:t>corporation may acquire its own shares to:</a:t>
            </a:r>
          </a:p>
          <a:p>
            <a:pPr lvl="2"/>
            <a:r>
              <a:rPr lang="en-CA" sz="2700" dirty="0"/>
              <a:t>increase trading of company’s shares in the securities market in the hope of enhancing the company’s market value;</a:t>
            </a:r>
          </a:p>
          <a:p>
            <a:pPr marL="914400" lvl="2" indent="0">
              <a:buNone/>
            </a:pPr>
            <a:endParaRPr lang="en-CA" sz="2700" dirty="0"/>
          </a:p>
          <a:p>
            <a:pPr lvl="2"/>
            <a:r>
              <a:rPr lang="en-CA" sz="2700" dirty="0"/>
              <a:t>reduce the number of shares issued and thereby increase earnings per share and return on equity;</a:t>
            </a:r>
          </a:p>
          <a:p>
            <a:pPr marL="914400" lvl="2" indent="0">
              <a:buNone/>
            </a:pPr>
            <a:endParaRPr lang="en-CA" sz="2700" dirty="0"/>
          </a:p>
          <a:p>
            <a:pPr lvl="2"/>
            <a:r>
              <a:rPr lang="en-CA" sz="2700" dirty="0"/>
              <a:t>have additional shares available to reissue to officers and employees under stock compensation plans;</a:t>
            </a:r>
          </a:p>
          <a:p>
            <a:pPr marL="914400" lvl="2" indent="0">
              <a:buNone/>
            </a:pPr>
            <a:endParaRPr lang="en-CA" dirty="0" smtClean="0"/>
          </a:p>
          <a:p>
            <a:pPr lvl="1"/>
            <a:r>
              <a:rPr lang="en-CA" dirty="0"/>
              <a:t>T</a:t>
            </a:r>
            <a:r>
              <a:rPr lang="en-CA" dirty="0" smtClean="0"/>
              <a:t>he </a:t>
            </a:r>
            <a:r>
              <a:rPr lang="en-CA" dirty="0"/>
              <a:t>repurchased shares must be </a:t>
            </a:r>
            <a:r>
              <a:rPr lang="en-CA" b="1" dirty="0"/>
              <a:t>retired</a:t>
            </a:r>
            <a:r>
              <a:rPr lang="en-CA" dirty="0"/>
              <a:t> and </a:t>
            </a:r>
            <a:r>
              <a:rPr lang="en-CA" b="1" dirty="0" smtClean="0"/>
              <a:t>cancelled</a:t>
            </a:r>
            <a:r>
              <a:rPr lang="en-CA" dirty="0" smtClean="0"/>
              <a:t>.</a:t>
            </a:r>
          </a:p>
          <a:p>
            <a:pPr marL="457200" lvl="1" indent="0">
              <a:buNone/>
            </a:pPr>
            <a:endParaRPr lang="en-CA" dirty="0" smtClean="0"/>
          </a:p>
          <a:p>
            <a:pPr lvl="1"/>
            <a:r>
              <a:rPr lang="en-CA" dirty="0" smtClean="0"/>
              <a:t>If </a:t>
            </a:r>
            <a:r>
              <a:rPr lang="en-CA" dirty="0"/>
              <a:t>the shares are not retired and cancelled they are considered </a:t>
            </a:r>
            <a:r>
              <a:rPr lang="en-CA" b="1" dirty="0"/>
              <a:t>treasury shares</a:t>
            </a:r>
            <a:r>
              <a:rPr lang="en-CA" dirty="0"/>
              <a:t>. </a:t>
            </a:r>
            <a:endParaRPr lang="en-CA" dirty="0" smtClean="0"/>
          </a:p>
          <a:p>
            <a:pPr marL="914400" lvl="2" indent="0">
              <a:buNone/>
            </a:pPr>
            <a:endParaRPr lang="en-CA" sz="2700" dirty="0"/>
          </a:p>
          <a:p>
            <a:pPr lvl="1"/>
            <a:endParaRPr lang="en-CA" dirty="0"/>
          </a:p>
          <a:p>
            <a:pPr marL="0" indent="0">
              <a:buNone/>
            </a:pPr>
            <a:endParaRPr lang="en-CA" dirty="0"/>
          </a:p>
        </p:txBody>
      </p:sp>
    </p:spTree>
    <p:extLst>
      <p:ext uri="{BB962C8B-B14F-4D97-AF65-F5344CB8AC3E}">
        <p14:creationId xmlns:p14="http://schemas.microsoft.com/office/powerpoint/2010/main" val="3638772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Common Shares Cont’d.</a:t>
            </a:r>
          </a:p>
        </p:txBody>
      </p:sp>
      <p:sp>
        <p:nvSpPr>
          <p:cNvPr id="3" name="Content Placeholder 2"/>
          <p:cNvSpPr>
            <a:spLocks noGrp="1"/>
          </p:cNvSpPr>
          <p:nvPr>
            <p:ph idx="1"/>
          </p:nvPr>
        </p:nvSpPr>
        <p:spPr>
          <a:xfrm>
            <a:off x="457200" y="1600200"/>
            <a:ext cx="8229600" cy="4637112"/>
          </a:xfrm>
        </p:spPr>
        <p:txBody>
          <a:bodyPr>
            <a:normAutofit fontScale="85000" lnSpcReduction="20000"/>
          </a:bodyPr>
          <a:lstStyle/>
          <a:p>
            <a:pPr marL="0" lvl="0" indent="0">
              <a:buNone/>
            </a:pPr>
            <a:r>
              <a:rPr lang="en-CA" sz="2400" dirty="0" smtClean="0"/>
              <a:t>Steps to </a:t>
            </a:r>
            <a:r>
              <a:rPr lang="en-CA" sz="2400" dirty="0"/>
              <a:t>record the reacquisition of </a:t>
            </a:r>
            <a:r>
              <a:rPr lang="en-CA" sz="2400" dirty="0" smtClean="0"/>
              <a:t>shares:</a:t>
            </a:r>
          </a:p>
          <a:p>
            <a:pPr marL="0" lvl="0" indent="0">
              <a:buNone/>
            </a:pPr>
            <a:endParaRPr lang="en-CA" sz="2400" dirty="0"/>
          </a:p>
          <a:p>
            <a:pPr marL="0" lvl="0" indent="0">
              <a:buNone/>
            </a:pPr>
            <a:r>
              <a:rPr lang="en-CA" sz="2400" dirty="0" smtClean="0"/>
              <a:t>1. remove </a:t>
            </a:r>
            <a:r>
              <a:rPr lang="en-CA" sz="2400" dirty="0"/>
              <a:t>the cost of the shares from the share capital account</a:t>
            </a:r>
          </a:p>
          <a:p>
            <a:pPr lvl="1"/>
            <a:r>
              <a:rPr lang="en-CA" sz="2000" dirty="0"/>
              <a:t>To determine the cost of the share reacquired, it is necessary to calculate an </a:t>
            </a:r>
            <a:r>
              <a:rPr lang="en-CA" sz="2000" b="1" dirty="0"/>
              <a:t>average cost per share</a:t>
            </a:r>
            <a:r>
              <a:rPr lang="en-CA" sz="2000" dirty="0"/>
              <a:t>. </a:t>
            </a:r>
            <a:endParaRPr lang="en-CA" sz="2000" dirty="0" smtClean="0"/>
          </a:p>
          <a:p>
            <a:pPr lvl="2"/>
            <a:r>
              <a:rPr lang="en-CA" sz="2100" dirty="0" smtClean="0"/>
              <a:t>average </a:t>
            </a:r>
            <a:r>
              <a:rPr lang="en-CA" sz="2100" dirty="0"/>
              <a:t>cost per </a:t>
            </a:r>
            <a:r>
              <a:rPr lang="en-CA" sz="2100" dirty="0" smtClean="0"/>
              <a:t>share=the </a:t>
            </a:r>
            <a:r>
              <a:rPr lang="en-CA" sz="2100" dirty="0"/>
              <a:t>balance in the Common Shares </a:t>
            </a:r>
            <a:r>
              <a:rPr lang="en-CA" sz="2100" dirty="0" smtClean="0"/>
              <a:t>account/the </a:t>
            </a:r>
            <a:r>
              <a:rPr lang="en-CA" sz="2100" dirty="0"/>
              <a:t>number of shares issued.</a:t>
            </a:r>
          </a:p>
          <a:p>
            <a:pPr marL="457200" lvl="1" indent="0">
              <a:buNone/>
            </a:pPr>
            <a:r>
              <a:rPr lang="en-CA" sz="2000" dirty="0" smtClean="0"/>
              <a:t> </a:t>
            </a:r>
            <a:endParaRPr lang="en-CA" sz="2000" dirty="0"/>
          </a:p>
          <a:p>
            <a:pPr marL="0" lvl="0" indent="0">
              <a:buNone/>
            </a:pPr>
            <a:r>
              <a:rPr lang="en-CA" sz="2400" dirty="0" smtClean="0"/>
              <a:t>2. record </a:t>
            </a:r>
            <a:r>
              <a:rPr lang="en-CA" sz="2400" dirty="0"/>
              <a:t>the cash </a:t>
            </a:r>
            <a:r>
              <a:rPr lang="en-CA" sz="2400" dirty="0" smtClean="0"/>
              <a:t>paid</a:t>
            </a:r>
          </a:p>
          <a:p>
            <a:pPr marL="0" lvl="0" indent="0">
              <a:buNone/>
            </a:pPr>
            <a:endParaRPr lang="en-CA" sz="2400" dirty="0"/>
          </a:p>
          <a:p>
            <a:pPr marL="0" lvl="0" indent="0">
              <a:buNone/>
            </a:pPr>
            <a:r>
              <a:rPr lang="en-CA" sz="2400" dirty="0" smtClean="0"/>
              <a:t>3. record </a:t>
            </a:r>
            <a:r>
              <a:rPr lang="en-CA" sz="2400" dirty="0"/>
              <a:t>the gain or loss on reacquisition</a:t>
            </a:r>
          </a:p>
          <a:p>
            <a:pPr lvl="1"/>
            <a:r>
              <a:rPr lang="en-CA" sz="2100" dirty="0"/>
              <a:t>The difference between the price paid to reacquire the shares and their original cost is the gain or loss. </a:t>
            </a:r>
          </a:p>
          <a:p>
            <a:pPr marL="457200" lvl="1" indent="0">
              <a:buNone/>
            </a:pPr>
            <a:endParaRPr lang="en-CA" sz="2100" dirty="0"/>
          </a:p>
          <a:p>
            <a:pPr lvl="1"/>
            <a:r>
              <a:rPr lang="en-CA" sz="2100" dirty="0"/>
              <a:t>The gain or loss is reported in a separate contributed capital account in the shareholders’ equity section.</a:t>
            </a:r>
          </a:p>
          <a:p>
            <a:pPr marL="0" indent="0">
              <a:buNone/>
            </a:pPr>
            <a:endParaRPr lang="en-CA" dirty="0"/>
          </a:p>
        </p:txBody>
      </p:sp>
    </p:spTree>
    <p:extLst>
      <p:ext uri="{BB962C8B-B14F-4D97-AF65-F5344CB8AC3E}">
        <p14:creationId xmlns:p14="http://schemas.microsoft.com/office/powerpoint/2010/main" val="2978220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Common Shares Cont’d.</a:t>
            </a:r>
          </a:p>
        </p:txBody>
      </p:sp>
      <p:sp>
        <p:nvSpPr>
          <p:cNvPr id="3" name="Content Placeholder 2"/>
          <p:cNvSpPr>
            <a:spLocks noGrp="1"/>
          </p:cNvSpPr>
          <p:nvPr>
            <p:ph idx="1"/>
          </p:nvPr>
        </p:nvSpPr>
        <p:spPr/>
        <p:txBody>
          <a:bodyPr>
            <a:normAutofit/>
          </a:bodyPr>
          <a:lstStyle/>
          <a:p>
            <a:pPr marL="0" lvl="0" indent="0">
              <a:buNone/>
            </a:pPr>
            <a:r>
              <a:rPr lang="en-CA" sz="2000" b="1" dirty="0" smtClean="0"/>
              <a:t>Example:</a:t>
            </a:r>
          </a:p>
          <a:p>
            <a:pPr marL="0" lvl="0" indent="0">
              <a:buNone/>
            </a:pPr>
            <a:r>
              <a:rPr lang="en-CA" sz="2000" dirty="0"/>
              <a:t>Assume Hydro-Slide has a balance in Common Shares of $50,000 and 25,000 common shares; the average cost is $2 per share.</a:t>
            </a:r>
          </a:p>
          <a:p>
            <a:pPr marL="0" lvl="0" indent="0">
              <a:buNone/>
            </a:pPr>
            <a:r>
              <a:rPr lang="en-CA" sz="2000" dirty="0"/>
              <a:t>1. Hydro-Slide reacquired 5,000 shares at a price of $1.50</a:t>
            </a:r>
          </a:p>
          <a:p>
            <a:pPr marL="0" indent="0">
              <a:buNone/>
            </a:pPr>
            <a:r>
              <a:rPr lang="en-CA" sz="2000" dirty="0"/>
              <a:t>2. Hydro-Slide reacquired 5,000 shares at a price of $2.50</a:t>
            </a:r>
          </a:p>
          <a:p>
            <a:pPr marL="0" lvl="0" indent="0">
              <a:buNone/>
            </a:pPr>
            <a:endParaRPr lang="en-CA" dirty="0" smtClean="0"/>
          </a:p>
          <a:p>
            <a:pPr marL="0" indent="0">
              <a:buNone/>
            </a:pPr>
            <a:endParaRPr lang="en-CA" dirty="0"/>
          </a:p>
        </p:txBody>
      </p:sp>
    </p:spTree>
    <p:extLst>
      <p:ext uri="{BB962C8B-B14F-4D97-AF65-F5344CB8AC3E}">
        <p14:creationId xmlns:p14="http://schemas.microsoft.com/office/powerpoint/2010/main" val="2391939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Preferred Shares</a:t>
            </a:r>
            <a:endParaRPr lang="en-CA" dirty="0"/>
          </a:p>
        </p:txBody>
      </p:sp>
      <p:sp>
        <p:nvSpPr>
          <p:cNvPr id="3" name="Content Placeholder 2"/>
          <p:cNvSpPr>
            <a:spLocks noGrp="1"/>
          </p:cNvSpPr>
          <p:nvPr>
            <p:ph idx="1"/>
          </p:nvPr>
        </p:nvSpPr>
        <p:spPr/>
        <p:txBody>
          <a:bodyPr>
            <a:normAutofit fontScale="55000" lnSpcReduction="20000"/>
          </a:bodyPr>
          <a:lstStyle/>
          <a:p>
            <a:pPr marL="0" lvl="0" indent="0">
              <a:buNone/>
            </a:pPr>
            <a:r>
              <a:rPr lang="en-CA" b="1" dirty="0"/>
              <a:t>Preferred Shares</a:t>
            </a:r>
            <a:endParaRPr lang="en-CA" dirty="0"/>
          </a:p>
          <a:p>
            <a:pPr lvl="1"/>
            <a:r>
              <a:rPr lang="en-CA" dirty="0"/>
              <a:t>Preferred shares may also be issued in addition to common shares</a:t>
            </a:r>
            <a:r>
              <a:rPr lang="en-CA" dirty="0" smtClean="0"/>
              <a:t>.</a:t>
            </a:r>
          </a:p>
          <a:p>
            <a:pPr marL="457200" lvl="1" indent="0">
              <a:buNone/>
            </a:pPr>
            <a:endParaRPr lang="en-CA" dirty="0"/>
          </a:p>
          <a:p>
            <a:pPr lvl="1"/>
            <a:r>
              <a:rPr lang="en-CA" dirty="0"/>
              <a:t>They may be issued for cash or for noncash consideration and the entries for these transactions are similar to the entries for common shares</a:t>
            </a:r>
            <a:r>
              <a:rPr lang="en-CA" dirty="0" smtClean="0"/>
              <a:t>.</a:t>
            </a:r>
          </a:p>
          <a:p>
            <a:pPr marL="457200" lvl="1" indent="0">
              <a:buNone/>
            </a:pPr>
            <a:endParaRPr lang="en-CA" dirty="0"/>
          </a:p>
          <a:p>
            <a:pPr lvl="1"/>
            <a:r>
              <a:rPr lang="en-CA" b="1" dirty="0"/>
              <a:t>Dividend preference </a:t>
            </a:r>
            <a:r>
              <a:rPr lang="en-CA" dirty="0"/>
              <a:t>is a contractual preference</a:t>
            </a:r>
            <a:r>
              <a:rPr lang="en-CA" b="1" dirty="0"/>
              <a:t> </a:t>
            </a:r>
            <a:r>
              <a:rPr lang="en-CA" dirty="0"/>
              <a:t>that gives preferred shareholders the right to share in the distribution of dividends before common shareholders do.</a:t>
            </a:r>
          </a:p>
          <a:p>
            <a:pPr lvl="2"/>
            <a:r>
              <a:rPr lang="en-CA" sz="2700" dirty="0"/>
              <a:t>This preference does not guarantee dividends.</a:t>
            </a:r>
          </a:p>
          <a:p>
            <a:pPr marL="914400" lvl="2" indent="0">
              <a:buNone/>
            </a:pPr>
            <a:endParaRPr lang="en-CA" dirty="0"/>
          </a:p>
          <a:p>
            <a:pPr lvl="1"/>
            <a:r>
              <a:rPr lang="en-CA" dirty="0"/>
              <a:t>A </a:t>
            </a:r>
            <a:r>
              <a:rPr lang="en-CA" b="1" dirty="0"/>
              <a:t>cumulative dividend </a:t>
            </a:r>
            <a:r>
              <a:rPr lang="en-CA" dirty="0"/>
              <a:t>feature means the preferred shareholders must be paid both the current-year dividend and all unpaid prior-year dividends before the common shareholders receive dividends</a:t>
            </a:r>
            <a:r>
              <a:rPr lang="en-CA" dirty="0" smtClean="0"/>
              <a:t>.</a:t>
            </a:r>
          </a:p>
          <a:p>
            <a:pPr marL="457200" lvl="1" indent="0">
              <a:buNone/>
            </a:pPr>
            <a:endParaRPr lang="en-CA" dirty="0"/>
          </a:p>
          <a:p>
            <a:pPr lvl="1"/>
            <a:r>
              <a:rPr lang="en-CA" dirty="0"/>
              <a:t>Any dividend that is not declared on </a:t>
            </a:r>
            <a:r>
              <a:rPr lang="en-CA" b="1" dirty="0"/>
              <a:t>noncumulative </a:t>
            </a:r>
            <a:r>
              <a:rPr lang="en-CA" dirty="0"/>
              <a:t>preferred shares in any given year is lost forever</a:t>
            </a:r>
            <a:r>
              <a:rPr lang="en-CA" dirty="0" smtClean="0"/>
              <a:t>.</a:t>
            </a:r>
          </a:p>
          <a:p>
            <a:pPr marL="457200" lvl="1" indent="0">
              <a:buNone/>
            </a:pPr>
            <a:endParaRPr lang="en-CA" dirty="0"/>
          </a:p>
          <a:p>
            <a:pPr lvl="1"/>
            <a:r>
              <a:rPr lang="en-CA" dirty="0"/>
              <a:t>When preferred shares are cumulative, preferred dividends that are not declared in a period are called </a:t>
            </a:r>
            <a:r>
              <a:rPr lang="en-CA" b="1" dirty="0"/>
              <a:t>dividends in arrears.</a:t>
            </a:r>
            <a:r>
              <a:rPr lang="en-CA" dirty="0"/>
              <a:t> They are not considered a liability.</a:t>
            </a:r>
          </a:p>
          <a:p>
            <a:pPr marL="0" indent="0">
              <a:buNone/>
            </a:pPr>
            <a:endParaRPr lang="en-CA" dirty="0"/>
          </a:p>
        </p:txBody>
      </p:sp>
    </p:spTree>
    <p:extLst>
      <p:ext uri="{BB962C8B-B14F-4D97-AF65-F5344CB8AC3E}">
        <p14:creationId xmlns:p14="http://schemas.microsoft.com/office/powerpoint/2010/main" val="14754523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Preferred </a:t>
            </a:r>
            <a:r>
              <a:rPr lang="en-CA" dirty="0" smtClean="0"/>
              <a:t>Shares Cont’d.</a:t>
            </a:r>
            <a:endParaRPr lang="en-CA" dirty="0"/>
          </a:p>
        </p:txBody>
      </p:sp>
      <p:sp>
        <p:nvSpPr>
          <p:cNvPr id="3" name="Content Placeholder 2"/>
          <p:cNvSpPr>
            <a:spLocks noGrp="1"/>
          </p:cNvSpPr>
          <p:nvPr>
            <p:ph idx="1"/>
          </p:nvPr>
        </p:nvSpPr>
        <p:spPr/>
        <p:txBody>
          <a:bodyPr>
            <a:normAutofit fontScale="70000" lnSpcReduction="20000"/>
          </a:bodyPr>
          <a:lstStyle/>
          <a:p>
            <a:pPr lvl="1"/>
            <a:r>
              <a:rPr lang="en-CA" sz="2900" dirty="0"/>
              <a:t>Li</a:t>
            </a:r>
            <a:r>
              <a:rPr lang="en-CA" dirty="0" smtClean="0"/>
              <a:t>quidity </a:t>
            </a:r>
            <a:r>
              <a:rPr lang="en-CA" dirty="0"/>
              <a:t>preference </a:t>
            </a:r>
            <a:endParaRPr lang="en-CA" dirty="0" smtClean="0"/>
          </a:p>
          <a:p>
            <a:pPr lvl="2"/>
            <a:r>
              <a:rPr lang="en-CA" dirty="0" smtClean="0"/>
              <a:t>gives </a:t>
            </a:r>
            <a:r>
              <a:rPr lang="en-CA" dirty="0"/>
              <a:t>preferred shareholders priority over common shareholders in the distribution of assets in the case of bankruptcy</a:t>
            </a:r>
            <a:r>
              <a:rPr lang="en-CA" dirty="0" smtClean="0"/>
              <a:t>.</a:t>
            </a:r>
          </a:p>
          <a:p>
            <a:pPr marL="457200" lvl="1" indent="0">
              <a:buNone/>
            </a:pPr>
            <a:endParaRPr lang="en-CA" dirty="0"/>
          </a:p>
          <a:p>
            <a:pPr lvl="1"/>
            <a:r>
              <a:rPr lang="en-CA" dirty="0"/>
              <a:t>Convertible preferred shares </a:t>
            </a:r>
            <a:endParaRPr lang="en-CA" dirty="0" smtClean="0"/>
          </a:p>
          <a:p>
            <a:pPr lvl="2"/>
            <a:r>
              <a:rPr lang="en-CA" dirty="0" smtClean="0"/>
              <a:t>allow </a:t>
            </a:r>
            <a:r>
              <a:rPr lang="en-CA" dirty="0"/>
              <a:t>the exchange of preferred shares for common shares at the shareholders option, and at a specified ratio</a:t>
            </a:r>
            <a:r>
              <a:rPr lang="en-CA" dirty="0" smtClean="0"/>
              <a:t>.</a:t>
            </a:r>
          </a:p>
          <a:p>
            <a:pPr marL="457200" lvl="1" indent="0">
              <a:buNone/>
            </a:pPr>
            <a:endParaRPr lang="en-CA" dirty="0"/>
          </a:p>
          <a:p>
            <a:pPr lvl="1"/>
            <a:r>
              <a:rPr lang="en-CA" dirty="0"/>
              <a:t>Redeemable (or callable) preferred shares </a:t>
            </a:r>
            <a:endParaRPr lang="en-CA" dirty="0" smtClean="0"/>
          </a:p>
          <a:p>
            <a:pPr lvl="2"/>
            <a:r>
              <a:rPr lang="en-CA" dirty="0" smtClean="0"/>
              <a:t>give </a:t>
            </a:r>
            <a:r>
              <a:rPr lang="en-CA" dirty="0"/>
              <a:t>the issuing corporation the right to purchase the shares from the shareholders at specified dates and prices</a:t>
            </a:r>
            <a:r>
              <a:rPr lang="en-CA" dirty="0" smtClean="0"/>
              <a:t>.</a:t>
            </a:r>
          </a:p>
          <a:p>
            <a:pPr marL="457200" lvl="1" indent="0">
              <a:buNone/>
            </a:pPr>
            <a:endParaRPr lang="en-CA" dirty="0"/>
          </a:p>
          <a:p>
            <a:pPr lvl="1"/>
            <a:r>
              <a:rPr lang="en-CA" dirty="0"/>
              <a:t>Retractable preferred shares </a:t>
            </a:r>
            <a:endParaRPr lang="en-CA" dirty="0" smtClean="0"/>
          </a:p>
          <a:p>
            <a:pPr lvl="2"/>
            <a:r>
              <a:rPr lang="en-CA" dirty="0" smtClean="0"/>
              <a:t>are </a:t>
            </a:r>
            <a:r>
              <a:rPr lang="en-CA" dirty="0"/>
              <a:t>similar to redeemable shares, except that it is at the shareholder’s option.</a:t>
            </a:r>
          </a:p>
          <a:p>
            <a:pPr marL="0" indent="0">
              <a:buNone/>
            </a:pPr>
            <a:endParaRPr lang="en-CA" dirty="0"/>
          </a:p>
        </p:txBody>
      </p:sp>
    </p:spTree>
    <p:extLst>
      <p:ext uri="{BB962C8B-B14F-4D97-AF65-F5344CB8AC3E}">
        <p14:creationId xmlns:p14="http://schemas.microsoft.com/office/powerpoint/2010/main" val="14829387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
            </a:r>
            <a:br>
              <a:rPr lang="en-CA" dirty="0"/>
            </a:br>
            <a:r>
              <a:rPr lang="en-CA" dirty="0" smtClean="0"/>
              <a:t>Dividends </a:t>
            </a:r>
            <a:r>
              <a:rPr lang="en-CA" dirty="0"/>
              <a:t>and Stock </a:t>
            </a:r>
            <a:r>
              <a:rPr lang="en-CA" dirty="0" smtClean="0"/>
              <a:t>Splits</a:t>
            </a:r>
            <a:r>
              <a:rPr lang="en-CA" dirty="0"/>
              <a:t> </a:t>
            </a:r>
            <a:br>
              <a:rPr lang="en-CA" dirty="0"/>
            </a:br>
            <a:endParaRPr lang="en-CA" dirty="0"/>
          </a:p>
        </p:txBody>
      </p:sp>
      <p:sp>
        <p:nvSpPr>
          <p:cNvPr id="3" name="Content Placeholder 2"/>
          <p:cNvSpPr>
            <a:spLocks noGrp="1"/>
          </p:cNvSpPr>
          <p:nvPr>
            <p:ph idx="1"/>
          </p:nvPr>
        </p:nvSpPr>
        <p:spPr>
          <a:xfrm>
            <a:off x="457200" y="1600200"/>
            <a:ext cx="8229600" cy="4349080"/>
          </a:xfrm>
        </p:spPr>
        <p:txBody>
          <a:bodyPr>
            <a:normAutofit fontScale="55000" lnSpcReduction="20000"/>
          </a:bodyPr>
          <a:lstStyle/>
          <a:p>
            <a:pPr marL="0" lvl="1" indent="0">
              <a:buNone/>
            </a:pPr>
            <a:r>
              <a:rPr lang="en-CA" b="1" dirty="0" smtClean="0"/>
              <a:t>Dividends</a:t>
            </a:r>
          </a:p>
          <a:p>
            <a:pPr lvl="1"/>
            <a:r>
              <a:rPr lang="en-CA" sz="2900" dirty="0"/>
              <a:t>A dividend is a distribution of </a:t>
            </a:r>
            <a:r>
              <a:rPr lang="en-CA" sz="2900" b="1" dirty="0"/>
              <a:t>retained earnings </a:t>
            </a:r>
            <a:r>
              <a:rPr lang="en-CA" sz="2900" dirty="0"/>
              <a:t>by a corporation to its shareholders on a </a:t>
            </a:r>
            <a:r>
              <a:rPr lang="en-CA" sz="2900" b="1" dirty="0"/>
              <a:t>pro rata </a:t>
            </a:r>
            <a:r>
              <a:rPr lang="en-CA" sz="2900" dirty="0"/>
              <a:t>basis. </a:t>
            </a:r>
          </a:p>
          <a:p>
            <a:pPr lvl="3" indent="-342900"/>
            <a:r>
              <a:rPr lang="en-CA" sz="2900" dirty="0"/>
              <a:t>Pro rata means that if you own 10% of the common shares, you will receive 10% of the dividend</a:t>
            </a:r>
            <a:r>
              <a:rPr lang="en-CA" sz="2900" dirty="0" smtClean="0"/>
              <a:t>.</a:t>
            </a:r>
          </a:p>
          <a:p>
            <a:pPr marL="1257300" lvl="3" indent="0">
              <a:buNone/>
            </a:pPr>
            <a:endParaRPr lang="en-CA" sz="2900" dirty="0"/>
          </a:p>
          <a:p>
            <a:pPr lvl="3" indent="-342900"/>
            <a:r>
              <a:rPr lang="en-CA" sz="2900" dirty="0"/>
              <a:t>Retained earnings are the cumulative profits since incorporation that have not been distributed to the shareholders in the form of dividends.</a:t>
            </a:r>
          </a:p>
          <a:p>
            <a:pPr marL="1257300" lvl="3" indent="0">
              <a:buNone/>
            </a:pPr>
            <a:r>
              <a:rPr lang="en-CA" sz="2900" dirty="0"/>
              <a:t> </a:t>
            </a:r>
          </a:p>
          <a:p>
            <a:pPr lvl="1"/>
            <a:r>
              <a:rPr lang="en-CA" sz="2900" dirty="0"/>
              <a:t>Dividends are generally reported as an annual dollar amount per share, even though it is usual to pay dividends quarterly</a:t>
            </a:r>
            <a:r>
              <a:rPr lang="en-CA" sz="2900" dirty="0" smtClean="0"/>
              <a:t>.</a:t>
            </a:r>
          </a:p>
          <a:p>
            <a:pPr lvl="1"/>
            <a:endParaRPr lang="en-CA" sz="2900" dirty="0"/>
          </a:p>
          <a:p>
            <a:pPr lvl="1"/>
            <a:r>
              <a:rPr lang="en-CA" sz="2900" dirty="0"/>
              <a:t>Cash dividends are the most common in practice, but stock dividends are also declared fairly often.</a:t>
            </a:r>
          </a:p>
          <a:p>
            <a:pPr marL="457200" lvl="1" indent="0">
              <a:buNone/>
            </a:pPr>
            <a:endParaRPr lang="en-CA" sz="2900" dirty="0"/>
          </a:p>
          <a:p>
            <a:pPr marL="457200" lvl="1" indent="0">
              <a:buNone/>
            </a:pPr>
            <a:r>
              <a:rPr lang="en-CA" sz="2900" dirty="0"/>
              <a:t> </a:t>
            </a:r>
          </a:p>
          <a:p>
            <a:pPr marL="0" indent="0">
              <a:buNone/>
            </a:pPr>
            <a:endParaRPr lang="en-CA" dirty="0"/>
          </a:p>
        </p:txBody>
      </p:sp>
    </p:spTree>
    <p:extLst>
      <p:ext uri="{BB962C8B-B14F-4D97-AF65-F5344CB8AC3E}">
        <p14:creationId xmlns:p14="http://schemas.microsoft.com/office/powerpoint/2010/main" val="25990139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a:t>
            </a:r>
            <a:r>
              <a:rPr lang="en-CA" dirty="0" smtClean="0"/>
              <a:t>Splits Cont’d.</a:t>
            </a:r>
            <a:endParaRPr lang="en-CA" dirty="0"/>
          </a:p>
        </p:txBody>
      </p:sp>
      <p:sp>
        <p:nvSpPr>
          <p:cNvPr id="3" name="Content Placeholder 2"/>
          <p:cNvSpPr>
            <a:spLocks noGrp="1"/>
          </p:cNvSpPr>
          <p:nvPr>
            <p:ph idx="1"/>
          </p:nvPr>
        </p:nvSpPr>
        <p:spPr>
          <a:xfrm>
            <a:off x="457200" y="1600201"/>
            <a:ext cx="8229600" cy="4133056"/>
          </a:xfrm>
        </p:spPr>
        <p:txBody>
          <a:bodyPr>
            <a:normAutofit fontScale="55000" lnSpcReduction="20000"/>
          </a:bodyPr>
          <a:lstStyle/>
          <a:p>
            <a:pPr marL="400050" lvl="2" indent="0">
              <a:buNone/>
            </a:pPr>
            <a:r>
              <a:rPr lang="en-CA" sz="3300" b="1" dirty="0" smtClean="0"/>
              <a:t>Cash dividends</a:t>
            </a:r>
          </a:p>
          <a:p>
            <a:pPr marL="742950" lvl="2" indent="-342900"/>
            <a:r>
              <a:rPr lang="en-CA" sz="2500" dirty="0" smtClean="0"/>
              <a:t>Cash </a:t>
            </a:r>
            <a:r>
              <a:rPr lang="en-CA" sz="2500" dirty="0"/>
              <a:t>dividends are the distribution of cash to shareholders. </a:t>
            </a:r>
            <a:endParaRPr lang="en-CA" sz="2500" dirty="0" smtClean="0"/>
          </a:p>
          <a:p>
            <a:pPr marL="400050" lvl="2" indent="0">
              <a:buNone/>
            </a:pPr>
            <a:endParaRPr lang="en-CA" sz="2500" dirty="0" smtClean="0"/>
          </a:p>
          <a:p>
            <a:pPr marL="742950" lvl="2" indent="-342900"/>
            <a:r>
              <a:rPr lang="en-CA" sz="2500" dirty="0" smtClean="0"/>
              <a:t>For </a:t>
            </a:r>
            <a:r>
              <a:rPr lang="en-CA" sz="2500" dirty="0"/>
              <a:t>a corporation to pay a cash dividend, it must meet a two-part solvency test and be declared by the board of directors:</a:t>
            </a:r>
          </a:p>
          <a:p>
            <a:pPr marL="1371600" lvl="2" indent="-457200">
              <a:buFont typeface="+mj-lt"/>
              <a:buAutoNum type="arabicPeriod"/>
            </a:pPr>
            <a:r>
              <a:rPr lang="en-CA" sz="2500" dirty="0" smtClean="0"/>
              <a:t>It </a:t>
            </a:r>
            <a:r>
              <a:rPr lang="en-CA" sz="2500" dirty="0"/>
              <a:t>must have sufficient cash or other resources to be able to pay its liabilities as they come due after the dividend is declared and paid</a:t>
            </a:r>
            <a:r>
              <a:rPr lang="en-CA" sz="2500" dirty="0" smtClean="0"/>
              <a:t>.</a:t>
            </a:r>
          </a:p>
          <a:p>
            <a:pPr marL="1371600" lvl="2" indent="-457200">
              <a:buFont typeface="+mj-lt"/>
              <a:buAutoNum type="arabicPeriod"/>
            </a:pPr>
            <a:endParaRPr lang="en-CA" sz="2500" dirty="0"/>
          </a:p>
          <a:p>
            <a:pPr marL="1371600" lvl="2" indent="-457200">
              <a:buFont typeface="+mj-lt"/>
              <a:buAutoNum type="arabicPeriod"/>
            </a:pPr>
            <a:r>
              <a:rPr lang="en-CA" sz="2500" dirty="0" smtClean="0"/>
              <a:t>The </a:t>
            </a:r>
            <a:r>
              <a:rPr lang="en-CA" sz="2500" dirty="0"/>
              <a:t>net realizable value of its assets must exceed the total of its liabilities and share </a:t>
            </a:r>
            <a:r>
              <a:rPr lang="en-CA" sz="2500" dirty="0" smtClean="0"/>
              <a:t>capital.</a:t>
            </a:r>
          </a:p>
          <a:p>
            <a:pPr lvl="1"/>
            <a:endParaRPr lang="en-CA" sz="2900" dirty="0" smtClean="0"/>
          </a:p>
          <a:p>
            <a:pPr marL="857250" lvl="2" indent="-457200"/>
            <a:r>
              <a:rPr lang="en-CA" sz="2500" dirty="0" smtClean="0"/>
              <a:t>Declaration of dividends</a:t>
            </a:r>
          </a:p>
          <a:p>
            <a:pPr lvl="2"/>
            <a:r>
              <a:rPr lang="en-CA" sz="2500" dirty="0" smtClean="0"/>
              <a:t>The </a:t>
            </a:r>
            <a:r>
              <a:rPr lang="en-CA" sz="2500" dirty="0"/>
              <a:t>board of directors has full authority to determine the amount of retained earnings to be distributed in the form of dividends and the amount to be retained in the business</a:t>
            </a:r>
            <a:r>
              <a:rPr lang="en-CA" sz="2500" dirty="0" smtClean="0"/>
              <a:t>.</a:t>
            </a:r>
          </a:p>
          <a:p>
            <a:pPr marL="914400" lvl="2" indent="0">
              <a:buNone/>
            </a:pPr>
            <a:endParaRPr lang="en-CA" sz="2500" dirty="0"/>
          </a:p>
          <a:p>
            <a:pPr lvl="2"/>
            <a:r>
              <a:rPr lang="en-CA" sz="2500" dirty="0"/>
              <a:t>Dividends do not accrue like interest on a note payable – they are not a </a:t>
            </a:r>
            <a:r>
              <a:rPr lang="en-CA" sz="2500" dirty="0" smtClean="0"/>
              <a:t>liability until </a:t>
            </a:r>
            <a:r>
              <a:rPr lang="en-CA" sz="2500" dirty="0"/>
              <a:t>declared.</a:t>
            </a:r>
          </a:p>
          <a:p>
            <a:pPr marL="0" indent="0">
              <a:buNone/>
            </a:pPr>
            <a:endParaRPr lang="en-CA" dirty="0"/>
          </a:p>
        </p:txBody>
      </p:sp>
    </p:spTree>
    <p:extLst>
      <p:ext uri="{BB962C8B-B14F-4D97-AF65-F5344CB8AC3E}">
        <p14:creationId xmlns:p14="http://schemas.microsoft.com/office/powerpoint/2010/main" val="11662621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0"/>
            <a:ext cx="8229600" cy="5357192"/>
          </a:xfrm>
        </p:spPr>
        <p:txBody>
          <a:bodyPr>
            <a:normAutofit fontScale="55000" lnSpcReduction="20000"/>
          </a:bodyPr>
          <a:lstStyle/>
          <a:p>
            <a:pPr marL="0" lvl="0" indent="0">
              <a:buNone/>
            </a:pPr>
            <a:r>
              <a:rPr lang="en-CA" b="1" dirty="0"/>
              <a:t>Entries for cash dividends</a:t>
            </a:r>
            <a:r>
              <a:rPr lang="en-CA" dirty="0"/>
              <a:t>—Three dates are important in connection with dividends</a:t>
            </a:r>
            <a:r>
              <a:rPr lang="en-CA" dirty="0" smtClean="0"/>
              <a:t>:</a:t>
            </a:r>
          </a:p>
          <a:p>
            <a:pPr marL="0" lvl="0" indent="0">
              <a:buNone/>
            </a:pPr>
            <a:endParaRPr lang="en-CA" dirty="0"/>
          </a:p>
          <a:p>
            <a:pPr marL="0" lvl="0" indent="0">
              <a:buNone/>
            </a:pPr>
            <a:r>
              <a:rPr lang="en-CA" b="1" dirty="0" smtClean="0"/>
              <a:t>1. The </a:t>
            </a:r>
            <a:r>
              <a:rPr lang="en-CA" b="1" dirty="0"/>
              <a:t>declaration date</a:t>
            </a:r>
            <a:endParaRPr lang="en-CA" dirty="0"/>
          </a:p>
          <a:p>
            <a:pPr lvl="1"/>
            <a:r>
              <a:rPr lang="en-CA" sz="3200" dirty="0"/>
              <a:t>T</a:t>
            </a:r>
            <a:r>
              <a:rPr lang="en-CA" sz="3200" dirty="0" smtClean="0"/>
              <a:t>he </a:t>
            </a:r>
            <a:r>
              <a:rPr lang="en-CA" sz="3200" dirty="0"/>
              <a:t>date the board of directors formally authorizes the dividend and announces it to shareholders</a:t>
            </a:r>
            <a:r>
              <a:rPr lang="en-CA" sz="3200" dirty="0" smtClean="0"/>
              <a:t>.</a:t>
            </a:r>
          </a:p>
          <a:p>
            <a:pPr marL="457200" lvl="1" indent="0">
              <a:buNone/>
            </a:pPr>
            <a:r>
              <a:rPr lang="en-CA" sz="3200" dirty="0" smtClean="0"/>
              <a:t> </a:t>
            </a:r>
            <a:endParaRPr lang="en-CA" sz="3200" dirty="0"/>
          </a:p>
          <a:p>
            <a:pPr lvl="1"/>
            <a:r>
              <a:rPr lang="en-CA" sz="3200" dirty="0"/>
              <a:t>The declaration of a cash dividend commits the corporation to a binding legal obligation that cannot be rescinded</a:t>
            </a:r>
            <a:r>
              <a:rPr lang="en-CA" sz="3200" dirty="0" smtClean="0"/>
              <a:t>.</a:t>
            </a:r>
          </a:p>
          <a:p>
            <a:pPr marL="457200" lvl="1" indent="0">
              <a:buNone/>
            </a:pPr>
            <a:endParaRPr lang="en-CA" sz="3200" dirty="0"/>
          </a:p>
          <a:p>
            <a:pPr lvl="1"/>
            <a:r>
              <a:rPr lang="en-CA" sz="3200" dirty="0"/>
              <a:t>An entry is required to recognize the increase in Cash Dividends (which results in a decrease in Retained Earnings) and the increase in the liability Dividends Payable</a:t>
            </a:r>
            <a:r>
              <a:rPr lang="en-CA" sz="3200" dirty="0" smtClean="0"/>
              <a:t>.</a:t>
            </a:r>
          </a:p>
          <a:p>
            <a:pPr marL="457200" lvl="1" indent="0">
              <a:buNone/>
            </a:pPr>
            <a:endParaRPr lang="en-CA" sz="3200" dirty="0"/>
          </a:p>
          <a:p>
            <a:pPr marL="0" indent="0">
              <a:buNone/>
            </a:pPr>
            <a:r>
              <a:rPr lang="en-CA" dirty="0"/>
              <a:t>	Dr. Cash Dividends 				</a:t>
            </a:r>
          </a:p>
          <a:p>
            <a:pPr marL="0" indent="0">
              <a:buNone/>
            </a:pPr>
            <a:r>
              <a:rPr lang="en-CA" dirty="0"/>
              <a:t>		Cr. Dividends Payable	  	 </a:t>
            </a:r>
          </a:p>
          <a:p>
            <a:pPr marL="800100" lvl="2" indent="0">
              <a:buNone/>
            </a:pPr>
            <a:r>
              <a:rPr lang="en-CA" sz="3200" dirty="0"/>
              <a:t>(To record declaration of cash dividend)</a:t>
            </a:r>
          </a:p>
          <a:p>
            <a:pPr lvl="1"/>
            <a:endParaRPr lang="en-CA" sz="3200" dirty="0"/>
          </a:p>
          <a:p>
            <a:endParaRPr lang="en-CA" dirty="0"/>
          </a:p>
          <a:p>
            <a:pPr marL="0" indent="0">
              <a:buNone/>
            </a:pPr>
            <a:endParaRPr lang="en-CA" dirty="0"/>
          </a:p>
        </p:txBody>
      </p:sp>
    </p:spTree>
    <p:extLst>
      <p:ext uri="{BB962C8B-B14F-4D97-AF65-F5344CB8AC3E}">
        <p14:creationId xmlns:p14="http://schemas.microsoft.com/office/powerpoint/2010/main" val="3936495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Learning objectives</a:t>
            </a:r>
            <a:endParaRPr lang="en-CA" dirty="0"/>
          </a:p>
        </p:txBody>
      </p:sp>
      <p:sp>
        <p:nvSpPr>
          <p:cNvPr id="3" name="Content Placeholder 2"/>
          <p:cNvSpPr>
            <a:spLocks noGrp="1"/>
          </p:cNvSpPr>
          <p:nvPr>
            <p:ph idx="1"/>
          </p:nvPr>
        </p:nvSpPr>
        <p:spPr>
          <a:xfrm>
            <a:off x="457200" y="1600201"/>
            <a:ext cx="8229600" cy="4061048"/>
          </a:xfrm>
        </p:spPr>
        <p:txBody>
          <a:bodyPr>
            <a:normAutofit fontScale="70000" lnSpcReduction="20000"/>
          </a:bodyPr>
          <a:lstStyle/>
          <a:p>
            <a:pPr lvl="0"/>
            <a:r>
              <a:rPr lang="en-CA" dirty="0"/>
              <a:t>Identify and discuss the major characteristics of a corporation.</a:t>
            </a:r>
          </a:p>
          <a:p>
            <a:endParaRPr lang="en-CA" dirty="0"/>
          </a:p>
          <a:p>
            <a:pPr lvl="0"/>
            <a:r>
              <a:rPr lang="en-CA" dirty="0"/>
              <a:t>Record </a:t>
            </a:r>
            <a:r>
              <a:rPr lang="en-CA" dirty="0" smtClean="0"/>
              <a:t>share </a:t>
            </a:r>
            <a:r>
              <a:rPr lang="en-CA" dirty="0"/>
              <a:t>transactions.</a:t>
            </a:r>
          </a:p>
          <a:p>
            <a:pPr marL="0" indent="0">
              <a:buNone/>
            </a:pPr>
            <a:r>
              <a:rPr lang="en-CA" dirty="0"/>
              <a:t>  </a:t>
            </a:r>
          </a:p>
          <a:p>
            <a:pPr lvl="0"/>
            <a:r>
              <a:rPr lang="en-CA" dirty="0"/>
              <a:t>Prepare the entries for cash dividends, stock dividends, and stock </a:t>
            </a:r>
            <a:r>
              <a:rPr lang="en-CA" dirty="0" smtClean="0"/>
              <a:t>splits. </a:t>
            </a:r>
          </a:p>
          <a:p>
            <a:pPr marL="0" lvl="0" indent="0">
              <a:buNone/>
            </a:pPr>
            <a:endParaRPr lang="en-CA" dirty="0"/>
          </a:p>
          <a:p>
            <a:pPr lvl="0"/>
            <a:r>
              <a:rPr lang="en-CA" dirty="0"/>
              <a:t>Indicate how shareholders’ equity is presented in the financial statements.</a:t>
            </a:r>
          </a:p>
          <a:p>
            <a:endParaRPr lang="en-CA" dirty="0"/>
          </a:p>
          <a:p>
            <a:pPr lvl="0"/>
            <a:r>
              <a:rPr lang="en-CA" dirty="0"/>
              <a:t>Evaluate dividend and earnings performance.</a:t>
            </a:r>
          </a:p>
          <a:p>
            <a:pPr marL="0" indent="0">
              <a:buNone/>
            </a:pPr>
            <a:endParaRPr lang="en-CA" dirty="0"/>
          </a:p>
        </p:txBody>
      </p:sp>
    </p:spTree>
    <p:extLst>
      <p:ext uri="{BB962C8B-B14F-4D97-AF65-F5344CB8AC3E}">
        <p14:creationId xmlns:p14="http://schemas.microsoft.com/office/powerpoint/2010/main" val="16338612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p:txBody>
          <a:bodyPr>
            <a:normAutofit fontScale="55000" lnSpcReduction="20000"/>
          </a:bodyPr>
          <a:lstStyle/>
          <a:p>
            <a:pPr marL="0" lvl="0" indent="0">
              <a:buNone/>
            </a:pPr>
            <a:r>
              <a:rPr lang="en-CA" b="1" dirty="0" smtClean="0"/>
              <a:t>2. The </a:t>
            </a:r>
            <a:r>
              <a:rPr lang="en-CA" b="1" dirty="0"/>
              <a:t>record date</a:t>
            </a:r>
            <a:endParaRPr lang="en-CA" dirty="0"/>
          </a:p>
          <a:p>
            <a:pPr lvl="1"/>
            <a:r>
              <a:rPr lang="en-CA" dirty="0"/>
              <a:t>The record date marks the time when ownership of the shares is determined for dividend purposes. </a:t>
            </a:r>
            <a:endParaRPr lang="en-CA" dirty="0" smtClean="0"/>
          </a:p>
          <a:p>
            <a:pPr marL="457200" lvl="1" indent="0">
              <a:buNone/>
            </a:pPr>
            <a:endParaRPr lang="en-CA" dirty="0"/>
          </a:p>
          <a:p>
            <a:pPr lvl="1"/>
            <a:r>
              <a:rPr lang="en-CA" dirty="0"/>
              <a:t>The purpose of the record date is to identify the persons or entities that will receive the dividend, not to determine the amount of the dividend liability</a:t>
            </a:r>
            <a:r>
              <a:rPr lang="en-CA" dirty="0" smtClean="0"/>
              <a:t>.</a:t>
            </a:r>
          </a:p>
          <a:p>
            <a:pPr marL="457200" lvl="1" indent="0">
              <a:buNone/>
            </a:pPr>
            <a:endParaRPr lang="en-CA" dirty="0"/>
          </a:p>
          <a:p>
            <a:pPr lvl="1"/>
            <a:r>
              <a:rPr lang="en-CA" dirty="0"/>
              <a:t>No entry is required on the record date.</a:t>
            </a:r>
          </a:p>
          <a:p>
            <a:pPr marL="0" indent="0">
              <a:buNone/>
            </a:pPr>
            <a:r>
              <a:rPr lang="en-CA" dirty="0"/>
              <a:t> </a:t>
            </a:r>
          </a:p>
          <a:p>
            <a:pPr marL="0" lvl="0" indent="0">
              <a:buNone/>
            </a:pPr>
            <a:r>
              <a:rPr lang="en-CA" b="1" dirty="0" smtClean="0"/>
              <a:t>3. The </a:t>
            </a:r>
            <a:r>
              <a:rPr lang="en-CA" b="1" dirty="0"/>
              <a:t>payment date</a:t>
            </a:r>
            <a:endParaRPr lang="en-CA" dirty="0"/>
          </a:p>
          <a:p>
            <a:pPr lvl="1"/>
            <a:r>
              <a:rPr lang="en-CA" dirty="0"/>
              <a:t>On the payment date, dividend cheques are mailed to the shareholders and the payment of the dividend is recorded</a:t>
            </a:r>
            <a:r>
              <a:rPr lang="en-CA" dirty="0" smtClean="0"/>
              <a:t>.</a:t>
            </a:r>
          </a:p>
          <a:p>
            <a:pPr lvl="1"/>
            <a:endParaRPr lang="en-CA" dirty="0"/>
          </a:p>
          <a:p>
            <a:pPr lvl="1"/>
            <a:r>
              <a:rPr lang="en-CA" dirty="0"/>
              <a:t>The entry on the </a:t>
            </a:r>
            <a:r>
              <a:rPr lang="en-CA" dirty="0" smtClean="0"/>
              <a:t>payment </a:t>
            </a:r>
            <a:r>
              <a:rPr lang="en-CA" dirty="0"/>
              <a:t>date is:				</a:t>
            </a:r>
          </a:p>
          <a:p>
            <a:pPr marL="0" indent="0">
              <a:buNone/>
            </a:pPr>
            <a:r>
              <a:rPr lang="en-CA" dirty="0"/>
              <a:t> </a:t>
            </a:r>
          </a:p>
          <a:p>
            <a:pPr marL="0" indent="0">
              <a:buNone/>
            </a:pPr>
            <a:r>
              <a:rPr lang="en-CA" dirty="0" smtClean="0"/>
              <a:t>		Dr. Dividends </a:t>
            </a:r>
            <a:r>
              <a:rPr lang="en-CA" dirty="0"/>
              <a:t>Payable	</a:t>
            </a:r>
            <a:endParaRPr lang="en-CA" dirty="0" smtClean="0"/>
          </a:p>
          <a:p>
            <a:pPr marL="0" indent="0">
              <a:buNone/>
            </a:pPr>
            <a:r>
              <a:rPr lang="en-CA" dirty="0"/>
              <a:t>	</a:t>
            </a:r>
            <a:r>
              <a:rPr lang="en-CA" dirty="0" smtClean="0"/>
              <a:t>		Cr. Cash</a:t>
            </a:r>
            <a:r>
              <a:rPr lang="en-CA" dirty="0"/>
              <a:t>				 </a:t>
            </a:r>
            <a:endParaRPr lang="en-CA" dirty="0" smtClean="0"/>
          </a:p>
          <a:p>
            <a:pPr marL="0" indent="0">
              <a:buNone/>
            </a:pPr>
            <a:r>
              <a:rPr lang="en-CA" dirty="0" smtClean="0"/>
              <a:t>	(</a:t>
            </a:r>
            <a:r>
              <a:rPr lang="en-CA" dirty="0"/>
              <a:t>To record payment of cash dividend)</a:t>
            </a:r>
          </a:p>
          <a:p>
            <a:pPr marL="0" indent="0">
              <a:buNone/>
            </a:pPr>
            <a:endParaRPr lang="en-CA" dirty="0"/>
          </a:p>
        </p:txBody>
      </p:sp>
    </p:spTree>
    <p:extLst>
      <p:ext uri="{BB962C8B-B14F-4D97-AF65-F5344CB8AC3E}">
        <p14:creationId xmlns:p14="http://schemas.microsoft.com/office/powerpoint/2010/main" val="39399677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0"/>
            <a:ext cx="8229600" cy="1324744"/>
          </a:xfrm>
        </p:spPr>
        <p:txBody>
          <a:bodyPr>
            <a:normAutofit fontScale="55000" lnSpcReduction="20000"/>
          </a:bodyPr>
          <a:lstStyle/>
          <a:p>
            <a:pPr marL="0" lvl="1" indent="0">
              <a:buNone/>
            </a:pPr>
            <a:r>
              <a:rPr lang="en-CA" sz="3200" b="1" dirty="0"/>
              <a:t>Example: </a:t>
            </a:r>
          </a:p>
          <a:p>
            <a:pPr marL="0" lvl="1" indent="0">
              <a:buNone/>
            </a:pPr>
            <a:r>
              <a:rPr lang="en-CA" sz="3200" dirty="0"/>
              <a:t>On December 1, 2012, the directors of IBR Inc. declare a $0.50 per share cash dividend on 100,000 common shares. </a:t>
            </a:r>
            <a:r>
              <a:rPr lang="en-CA" sz="3200" dirty="0" smtClean="0"/>
              <a:t>On January 20, IBR Inc. pays the dividends. Prepare the journal entries.</a:t>
            </a:r>
            <a:endParaRPr lang="en-CA" sz="3200" dirty="0"/>
          </a:p>
          <a:p>
            <a:pPr marL="457200" lvl="1" indent="0">
              <a:buNone/>
            </a:pPr>
            <a:endParaRPr lang="en-CA" sz="3200" dirty="0"/>
          </a:p>
          <a:p>
            <a:pPr marL="0" indent="0">
              <a:buNone/>
            </a:pPr>
            <a:endParaRPr lang="en-CA" dirty="0"/>
          </a:p>
          <a:p>
            <a:pPr marL="0" indent="0">
              <a:buNone/>
            </a:pPr>
            <a:endParaRPr lang="en-CA" dirty="0"/>
          </a:p>
        </p:txBody>
      </p:sp>
    </p:spTree>
    <p:extLst>
      <p:ext uri="{BB962C8B-B14F-4D97-AF65-F5344CB8AC3E}">
        <p14:creationId xmlns:p14="http://schemas.microsoft.com/office/powerpoint/2010/main" val="90049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0"/>
            <a:ext cx="8229600" cy="4781128"/>
          </a:xfrm>
        </p:spPr>
        <p:txBody>
          <a:bodyPr>
            <a:normAutofit fontScale="62500" lnSpcReduction="20000"/>
          </a:bodyPr>
          <a:lstStyle/>
          <a:p>
            <a:pPr marL="0" lvl="0" indent="0">
              <a:buNone/>
            </a:pPr>
            <a:r>
              <a:rPr lang="en-CA" b="1" dirty="0"/>
              <a:t>S</a:t>
            </a:r>
            <a:r>
              <a:rPr lang="en-CA" b="1" dirty="0" smtClean="0"/>
              <a:t>tock dividends</a:t>
            </a:r>
            <a:endParaRPr lang="en-CA" dirty="0" smtClean="0"/>
          </a:p>
          <a:p>
            <a:pPr marL="857250" lvl="1" indent="-457200"/>
            <a:r>
              <a:rPr lang="en-CA" dirty="0" smtClean="0"/>
              <a:t>distribution </a:t>
            </a:r>
            <a:r>
              <a:rPr lang="en-CA" dirty="0"/>
              <a:t>of the corporation’s own shares to shareholders. </a:t>
            </a:r>
            <a:endParaRPr lang="en-CA" dirty="0" smtClean="0"/>
          </a:p>
          <a:p>
            <a:pPr marL="400050" lvl="1" indent="0">
              <a:buNone/>
            </a:pPr>
            <a:endParaRPr lang="en-CA" dirty="0"/>
          </a:p>
          <a:p>
            <a:pPr marL="857250" lvl="1" indent="-457200"/>
            <a:r>
              <a:rPr lang="en-CA" sz="2900" dirty="0"/>
              <a:t>results in a decrease in </a:t>
            </a:r>
            <a:r>
              <a:rPr lang="en-CA" sz="2900" dirty="0" smtClean="0"/>
              <a:t>RE and </a:t>
            </a:r>
            <a:r>
              <a:rPr lang="en-CA" sz="2900" dirty="0"/>
              <a:t>an increase in share capital</a:t>
            </a:r>
            <a:r>
              <a:rPr lang="en-CA" sz="2900" dirty="0" smtClean="0"/>
              <a:t>.</a:t>
            </a:r>
          </a:p>
          <a:p>
            <a:pPr marL="400050" lvl="1" indent="0">
              <a:buNone/>
            </a:pPr>
            <a:endParaRPr lang="en-CA" sz="2900" dirty="0"/>
          </a:p>
          <a:p>
            <a:pPr marL="857250" lvl="1" indent="-457200"/>
            <a:r>
              <a:rPr lang="en-CA" dirty="0" smtClean="0"/>
              <a:t>does </a:t>
            </a:r>
            <a:r>
              <a:rPr lang="en-CA" dirty="0"/>
              <a:t>not decrease total shareholders’ equity or total assets</a:t>
            </a:r>
            <a:r>
              <a:rPr lang="en-CA" dirty="0" smtClean="0"/>
              <a:t>.</a:t>
            </a:r>
          </a:p>
          <a:p>
            <a:pPr marL="400050" lvl="1" indent="0">
              <a:buNone/>
            </a:pPr>
            <a:endParaRPr lang="en-CA" dirty="0"/>
          </a:p>
          <a:p>
            <a:pPr marL="857250" lvl="1" indent="-457200"/>
            <a:r>
              <a:rPr lang="en-CA" dirty="0" smtClean="0"/>
              <a:t>generally issued</a:t>
            </a:r>
            <a:r>
              <a:rPr lang="en-CA" dirty="0"/>
              <a:t>:</a:t>
            </a:r>
          </a:p>
          <a:p>
            <a:pPr lvl="2"/>
            <a:r>
              <a:rPr lang="en-CA" dirty="0"/>
              <a:t>by companies that do not have adequate cash to issue a cash dividend.</a:t>
            </a:r>
          </a:p>
          <a:p>
            <a:pPr lvl="2"/>
            <a:r>
              <a:rPr lang="en-CA" dirty="0"/>
              <a:t>to increase the marketability of shares.</a:t>
            </a:r>
          </a:p>
          <a:p>
            <a:pPr marL="0" indent="0">
              <a:buNone/>
            </a:pPr>
            <a:r>
              <a:rPr lang="en-CA" dirty="0"/>
              <a:t> </a:t>
            </a:r>
          </a:p>
          <a:p>
            <a:pPr marL="857250" lvl="1" indent="-457200"/>
            <a:r>
              <a:rPr lang="en-CA" sz="2700" dirty="0"/>
              <a:t>valued using the fair value per share at the declaration date </a:t>
            </a:r>
            <a:r>
              <a:rPr lang="en-CA" sz="2700" dirty="0" smtClean="0"/>
              <a:t>(because </a:t>
            </a:r>
            <a:r>
              <a:rPr lang="en-CA" sz="2700" dirty="0"/>
              <a:t>this is what the corporation would have received if the shares had been issued for cash rather than a stock </a:t>
            </a:r>
            <a:r>
              <a:rPr lang="en-CA" sz="2700" dirty="0" smtClean="0"/>
              <a:t>dividend).</a:t>
            </a:r>
            <a:endParaRPr lang="en-CA" sz="2700" dirty="0"/>
          </a:p>
          <a:p>
            <a:pPr marL="0" indent="0">
              <a:buNone/>
            </a:pPr>
            <a:endParaRPr lang="en-CA" dirty="0" smtClean="0"/>
          </a:p>
          <a:p>
            <a:pPr marL="0" indent="0">
              <a:buNone/>
            </a:pPr>
            <a:endParaRPr lang="en-CA" dirty="0"/>
          </a:p>
        </p:txBody>
      </p:sp>
    </p:spTree>
    <p:extLst>
      <p:ext uri="{BB962C8B-B14F-4D97-AF65-F5344CB8AC3E}">
        <p14:creationId xmlns:p14="http://schemas.microsoft.com/office/powerpoint/2010/main" val="31167138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0"/>
            <a:ext cx="8229600" cy="4637112"/>
          </a:xfrm>
        </p:spPr>
        <p:txBody>
          <a:bodyPr>
            <a:normAutofit fontScale="55000" lnSpcReduction="20000"/>
          </a:bodyPr>
          <a:lstStyle/>
          <a:p>
            <a:pPr lvl="1"/>
            <a:r>
              <a:rPr lang="en-CA" sz="2900" dirty="0"/>
              <a:t>Common Stock Dividends Distributable is a shareholders’ equity account; it is not a liability account because assets will not be used to pay the dividend. </a:t>
            </a:r>
          </a:p>
          <a:p>
            <a:pPr marL="457200" lvl="1" indent="0">
              <a:buNone/>
            </a:pPr>
            <a:endParaRPr lang="en-CA" sz="2900" dirty="0"/>
          </a:p>
          <a:p>
            <a:pPr lvl="1"/>
            <a:r>
              <a:rPr lang="en-CA" sz="2900" dirty="0"/>
              <a:t>If a </a:t>
            </a:r>
            <a:r>
              <a:rPr lang="en-CA" sz="2900" dirty="0" smtClean="0"/>
              <a:t>SFP is </a:t>
            </a:r>
            <a:r>
              <a:rPr lang="en-CA" sz="2900" dirty="0"/>
              <a:t>prepared before the dividend shares are issued, the distributable amount is reported as share capital in the shareholder equity section of </a:t>
            </a:r>
            <a:r>
              <a:rPr lang="en-CA" sz="2900" dirty="0" smtClean="0"/>
              <a:t>the SFP.</a:t>
            </a:r>
            <a:endParaRPr lang="en-CA" sz="2900" dirty="0"/>
          </a:p>
          <a:p>
            <a:pPr lvl="1"/>
            <a:endParaRPr lang="en-CA" sz="2900" dirty="0"/>
          </a:p>
          <a:p>
            <a:pPr lvl="1"/>
            <a:r>
              <a:rPr lang="en-CA" sz="2900" dirty="0"/>
              <a:t>When the dividend shares are </a:t>
            </a:r>
            <a:r>
              <a:rPr lang="en-CA" sz="2900" dirty="0" smtClean="0"/>
              <a:t>issued, </a:t>
            </a:r>
            <a:r>
              <a:rPr lang="en-CA" sz="2900" dirty="0"/>
              <a:t>Common Stock Dividends Distributable is decreased and Common Shares is increased as follows</a:t>
            </a:r>
            <a:r>
              <a:rPr lang="en-CA" sz="2900" dirty="0" smtClean="0"/>
              <a:t>:</a:t>
            </a:r>
          </a:p>
          <a:p>
            <a:pPr marL="0" lvl="0" indent="0">
              <a:buNone/>
            </a:pPr>
            <a:endParaRPr lang="en-CA" sz="2900" dirty="0" smtClean="0"/>
          </a:p>
          <a:p>
            <a:pPr marL="0" indent="0">
              <a:buNone/>
            </a:pPr>
            <a:r>
              <a:rPr lang="en-CA" sz="2900" dirty="0"/>
              <a:t>	Dr. Common Stock Dividends Distributable				</a:t>
            </a:r>
            <a:r>
              <a:rPr lang="en-CA" sz="2900" dirty="0" smtClean="0"/>
              <a:t>	Cr</a:t>
            </a:r>
            <a:r>
              <a:rPr lang="en-CA" sz="2900" dirty="0"/>
              <a:t>. Common Shares 					</a:t>
            </a:r>
          </a:p>
          <a:p>
            <a:pPr marL="0" indent="0" algn="ctr">
              <a:buNone/>
            </a:pPr>
            <a:r>
              <a:rPr lang="en-CA" sz="2900" dirty="0"/>
              <a:t> (To record issue of common shares in a stock dividend</a:t>
            </a:r>
            <a:r>
              <a:rPr lang="en-CA" sz="2900" dirty="0" smtClean="0"/>
              <a:t>)</a:t>
            </a:r>
          </a:p>
          <a:p>
            <a:pPr marL="0" indent="0" algn="ctr">
              <a:buNone/>
            </a:pPr>
            <a:endParaRPr lang="en-CA" sz="2900" dirty="0" smtClean="0"/>
          </a:p>
          <a:p>
            <a:pPr lvl="1"/>
            <a:r>
              <a:rPr lang="en-CA" sz="2900" dirty="0" smtClean="0"/>
              <a:t>A </a:t>
            </a:r>
            <a:r>
              <a:rPr lang="en-CA" sz="2900" dirty="0"/>
              <a:t>share dividend changes the composition of shareholders’ equity because a portion of retained earnings is transferred to share capital.</a:t>
            </a:r>
          </a:p>
          <a:p>
            <a:pPr marL="400050" lvl="1" indent="0">
              <a:buNone/>
            </a:pPr>
            <a:endParaRPr lang="en-CA" sz="2500" dirty="0"/>
          </a:p>
          <a:p>
            <a:pPr marL="400050" lvl="1" indent="0">
              <a:buNone/>
            </a:pPr>
            <a:endParaRPr lang="en-CA" dirty="0"/>
          </a:p>
          <a:p>
            <a:pPr marL="0" indent="0">
              <a:buNone/>
            </a:pPr>
            <a:endParaRPr lang="en-CA" dirty="0"/>
          </a:p>
          <a:p>
            <a:pPr marL="0" indent="0">
              <a:buNone/>
            </a:pPr>
            <a:endParaRPr lang="en-CA" dirty="0"/>
          </a:p>
        </p:txBody>
      </p:sp>
    </p:spTree>
    <p:extLst>
      <p:ext uri="{BB962C8B-B14F-4D97-AF65-F5344CB8AC3E}">
        <p14:creationId xmlns:p14="http://schemas.microsoft.com/office/powerpoint/2010/main" val="25847034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1"/>
            <a:ext cx="8229600" cy="2692895"/>
          </a:xfrm>
        </p:spPr>
        <p:txBody>
          <a:bodyPr>
            <a:normAutofit fontScale="55000" lnSpcReduction="20000"/>
          </a:bodyPr>
          <a:lstStyle/>
          <a:p>
            <a:pPr marL="0" indent="0">
              <a:buNone/>
            </a:pPr>
            <a:r>
              <a:rPr lang="en-CA" b="1" dirty="0" smtClean="0"/>
              <a:t>Example:</a:t>
            </a:r>
          </a:p>
          <a:p>
            <a:pPr marL="0" lvl="0" indent="0">
              <a:buNone/>
            </a:pPr>
            <a:r>
              <a:rPr lang="en-CA" dirty="0"/>
              <a:t>O</a:t>
            </a:r>
            <a:r>
              <a:rPr lang="en-CA" dirty="0" smtClean="0"/>
              <a:t>n </a:t>
            </a:r>
            <a:r>
              <a:rPr lang="en-CA" dirty="0"/>
              <a:t>June 30, IBR Inc. declares a 10% stock dividend on its 50,000 common shares, to be distributed on August 5. </a:t>
            </a:r>
            <a:endParaRPr lang="en-CA" dirty="0" smtClean="0"/>
          </a:p>
          <a:p>
            <a:pPr marL="0" lvl="0" indent="0">
              <a:buNone/>
            </a:pPr>
            <a:r>
              <a:rPr lang="en-CA" dirty="0" smtClean="0"/>
              <a:t>On </a:t>
            </a:r>
            <a:r>
              <a:rPr lang="en-CA" dirty="0"/>
              <a:t>June 30, the market value of its shares is $15 per share</a:t>
            </a:r>
            <a:r>
              <a:rPr lang="en-CA" dirty="0" smtClean="0"/>
              <a:t>.</a:t>
            </a:r>
          </a:p>
          <a:p>
            <a:pPr marL="514350" lvl="0" indent="-514350">
              <a:buAutoNum type="arabicPeriod"/>
            </a:pPr>
            <a:r>
              <a:rPr lang="en-CA" dirty="0" smtClean="0"/>
              <a:t>Prepare </a:t>
            </a:r>
            <a:r>
              <a:rPr lang="en-CA" dirty="0"/>
              <a:t>the </a:t>
            </a:r>
            <a:r>
              <a:rPr lang="en-CA" dirty="0" smtClean="0"/>
              <a:t>journal entry </a:t>
            </a:r>
            <a:r>
              <a:rPr lang="en-CA" dirty="0"/>
              <a:t>to record the declaration of the stock dividend</a:t>
            </a:r>
            <a:r>
              <a:rPr lang="en-CA" dirty="0" smtClean="0"/>
              <a:t>.</a:t>
            </a:r>
          </a:p>
          <a:p>
            <a:pPr marL="514350" indent="-514350">
              <a:buFont typeface="Wingdings" pitchFamily="2" charset="2"/>
              <a:buAutoNum type="arabicPeriod"/>
            </a:pPr>
            <a:r>
              <a:rPr lang="en-CA" dirty="0"/>
              <a:t>Dividend shares of IBR’s  are issued on August </a:t>
            </a:r>
            <a:r>
              <a:rPr lang="en-CA" dirty="0" smtClean="0"/>
              <a:t>5.</a:t>
            </a:r>
          </a:p>
          <a:p>
            <a:pPr marL="514350" indent="-514350">
              <a:buFont typeface="Wingdings" pitchFamily="2" charset="2"/>
              <a:buAutoNum type="arabicPeriod"/>
            </a:pPr>
            <a:r>
              <a:rPr lang="en-CA" dirty="0" smtClean="0"/>
              <a:t>What is the effect of composition </a:t>
            </a:r>
            <a:r>
              <a:rPr lang="en-CA" dirty="0"/>
              <a:t>of </a:t>
            </a:r>
            <a:r>
              <a:rPr lang="en-CA" dirty="0" smtClean="0"/>
              <a:t>share dividends on shareholders</a:t>
            </a:r>
            <a:r>
              <a:rPr lang="en-CA" dirty="0"/>
              <a:t>’ </a:t>
            </a:r>
            <a:r>
              <a:rPr lang="en-CA" dirty="0" smtClean="0"/>
              <a:t>equity? </a:t>
            </a:r>
            <a:endParaRPr lang="en-CA" dirty="0"/>
          </a:p>
          <a:p>
            <a:pPr marL="0" indent="0">
              <a:buNone/>
            </a:pPr>
            <a:r>
              <a:rPr lang="en-CA" dirty="0"/>
              <a:t> </a:t>
            </a:r>
          </a:p>
          <a:p>
            <a:pPr marL="0" lvl="0" indent="0">
              <a:buNone/>
            </a:pPr>
            <a:endParaRPr lang="en-CA" dirty="0"/>
          </a:p>
          <a:p>
            <a:pPr marL="0" indent="0">
              <a:buNone/>
            </a:pPr>
            <a:endParaRPr lang="en-CA" dirty="0"/>
          </a:p>
        </p:txBody>
      </p:sp>
    </p:spTree>
    <p:extLst>
      <p:ext uri="{BB962C8B-B14F-4D97-AF65-F5344CB8AC3E}">
        <p14:creationId xmlns:p14="http://schemas.microsoft.com/office/powerpoint/2010/main" val="17165868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p:txBody>
          <a:bodyPr>
            <a:normAutofit fontScale="55000" lnSpcReduction="20000"/>
          </a:bodyPr>
          <a:lstStyle/>
          <a:p>
            <a:pPr marL="0" lvl="0" indent="0">
              <a:buNone/>
            </a:pPr>
            <a:r>
              <a:rPr lang="en-CA" b="1" dirty="0"/>
              <a:t>Stock Splits</a:t>
            </a:r>
            <a:endParaRPr lang="en-CA" dirty="0"/>
          </a:p>
          <a:p>
            <a:pPr lvl="1"/>
            <a:r>
              <a:rPr lang="en-CA" dirty="0" smtClean="0"/>
              <a:t>like </a:t>
            </a:r>
            <a:r>
              <a:rPr lang="en-CA" dirty="0"/>
              <a:t>a stock </a:t>
            </a:r>
            <a:r>
              <a:rPr lang="en-CA" dirty="0" smtClean="0"/>
              <a:t>dividend, it </a:t>
            </a:r>
            <a:r>
              <a:rPr lang="en-CA" dirty="0"/>
              <a:t>involves the issue of additional shares to shareholders according to their percentage ownership</a:t>
            </a:r>
            <a:r>
              <a:rPr lang="en-CA" dirty="0" smtClean="0"/>
              <a:t>.</a:t>
            </a:r>
          </a:p>
          <a:p>
            <a:pPr marL="457200" lvl="1" indent="0">
              <a:buNone/>
            </a:pPr>
            <a:endParaRPr lang="en-CA" dirty="0"/>
          </a:p>
          <a:p>
            <a:pPr lvl="1"/>
            <a:r>
              <a:rPr lang="en-CA" dirty="0"/>
              <a:t>However, a stock split results in a reduction in the legal capital per share and is usually much larger than a stock dividend</a:t>
            </a:r>
            <a:r>
              <a:rPr lang="en-CA" dirty="0" smtClean="0"/>
              <a:t>.</a:t>
            </a:r>
          </a:p>
          <a:p>
            <a:pPr marL="457200" lvl="1" indent="0">
              <a:buNone/>
            </a:pPr>
            <a:endParaRPr lang="en-CA" dirty="0"/>
          </a:p>
          <a:p>
            <a:pPr lvl="1"/>
            <a:r>
              <a:rPr lang="en-CA" dirty="0"/>
              <a:t>The purpose of a stock split is to increase the marketability of the shares by lowering the share price, making it easier for the corporation to issue additional shares and also to increase investor interest</a:t>
            </a:r>
            <a:r>
              <a:rPr lang="en-CA" dirty="0" smtClean="0"/>
              <a:t>.</a:t>
            </a:r>
          </a:p>
          <a:p>
            <a:pPr lvl="1"/>
            <a:endParaRPr lang="en-CA" dirty="0"/>
          </a:p>
          <a:p>
            <a:pPr lvl="1"/>
            <a:r>
              <a:rPr lang="en-CA" dirty="0"/>
              <a:t>In a stock split, the number shares is increased in the same proportion that the legal capital per share is decreased. (i.e., in a 2-for-1 split, one no par value share is exchanged for two no par value shares</a:t>
            </a:r>
            <a:r>
              <a:rPr lang="en-CA" dirty="0" smtClean="0"/>
              <a:t>.)</a:t>
            </a:r>
          </a:p>
          <a:p>
            <a:pPr lvl="1"/>
            <a:endParaRPr lang="en-CA" dirty="0"/>
          </a:p>
          <a:p>
            <a:pPr lvl="1"/>
            <a:r>
              <a:rPr lang="en-CA" sz="2700" dirty="0"/>
              <a:t>A stock split does not have any effect on total share capital, retained earnings, and total shareholders’ equity. However, the number of shares increases.</a:t>
            </a:r>
          </a:p>
          <a:p>
            <a:pPr marL="457200" lvl="1" indent="0">
              <a:buNone/>
            </a:pPr>
            <a:endParaRPr lang="en-CA" sz="2700" dirty="0"/>
          </a:p>
          <a:p>
            <a:pPr lvl="1"/>
            <a:r>
              <a:rPr lang="en-CA" sz="2700" dirty="0"/>
              <a:t>Because a stock split does not affect the balances in shareholders’ equity accounts, it is not necessary to journalize a stock split.</a:t>
            </a:r>
          </a:p>
          <a:p>
            <a:pPr marL="457200" lvl="1" indent="0">
              <a:buNone/>
            </a:pPr>
            <a:endParaRPr lang="en-CA" dirty="0" smtClean="0"/>
          </a:p>
        </p:txBody>
      </p:sp>
    </p:spTree>
    <p:extLst>
      <p:ext uri="{BB962C8B-B14F-4D97-AF65-F5344CB8AC3E}">
        <p14:creationId xmlns:p14="http://schemas.microsoft.com/office/powerpoint/2010/main" val="21486362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1"/>
            <a:ext cx="8229600" cy="1756791"/>
          </a:xfrm>
        </p:spPr>
        <p:txBody>
          <a:bodyPr>
            <a:normAutofit fontScale="62500" lnSpcReduction="20000"/>
          </a:bodyPr>
          <a:lstStyle/>
          <a:p>
            <a:pPr marL="0" lvl="1" indent="0">
              <a:buNone/>
            </a:pPr>
            <a:r>
              <a:rPr lang="en-CA" b="1" dirty="0"/>
              <a:t>Example: </a:t>
            </a:r>
            <a:endParaRPr lang="en-CA" b="1" dirty="0" smtClean="0"/>
          </a:p>
          <a:p>
            <a:pPr marL="0" lvl="1" indent="0">
              <a:buNone/>
            </a:pPr>
            <a:r>
              <a:rPr lang="en-CA" dirty="0" smtClean="0"/>
              <a:t>Assume </a:t>
            </a:r>
            <a:r>
              <a:rPr lang="en-CA" dirty="0"/>
              <a:t>that instead of issuing a 10% share dividend IBR splits its 50,000 common shares on a 2-for-1 basis. </a:t>
            </a:r>
            <a:endParaRPr lang="en-CA" dirty="0" smtClean="0"/>
          </a:p>
          <a:p>
            <a:pPr marL="0" lvl="1" indent="0">
              <a:buNone/>
            </a:pPr>
            <a:r>
              <a:rPr lang="en-CA" dirty="0" smtClean="0"/>
              <a:t>What is</a:t>
            </a:r>
            <a:r>
              <a:rPr lang="en-CA" dirty="0"/>
              <a:t> </a:t>
            </a:r>
            <a:r>
              <a:rPr lang="en-CA" dirty="0" smtClean="0"/>
              <a:t>the effect </a:t>
            </a:r>
            <a:r>
              <a:rPr lang="en-CA" dirty="0"/>
              <a:t>of IBR’s stock split </a:t>
            </a:r>
            <a:r>
              <a:rPr lang="en-CA" dirty="0" smtClean="0"/>
              <a:t>on shareholders’ equity?</a:t>
            </a:r>
            <a:endParaRPr lang="en-CA" dirty="0"/>
          </a:p>
          <a:p>
            <a:pPr lvl="1"/>
            <a:endParaRPr lang="en-CA" dirty="0"/>
          </a:p>
          <a:p>
            <a:pPr marL="0" indent="0">
              <a:buNone/>
            </a:pPr>
            <a:r>
              <a:rPr lang="en-CA" dirty="0"/>
              <a:t>	</a:t>
            </a:r>
          </a:p>
        </p:txBody>
      </p:sp>
    </p:spTree>
    <p:extLst>
      <p:ext uri="{BB962C8B-B14F-4D97-AF65-F5344CB8AC3E}">
        <p14:creationId xmlns:p14="http://schemas.microsoft.com/office/powerpoint/2010/main" val="20193077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p:txBody>
          <a:bodyPr/>
          <a:lstStyle/>
          <a:p>
            <a:pPr marL="0" indent="0">
              <a:buNone/>
            </a:pPr>
            <a:r>
              <a:rPr lang="en-CA" sz="2000" b="1" dirty="0" smtClean="0"/>
              <a:t>Comparison between dividends and stock splits</a:t>
            </a:r>
          </a:p>
          <a:p>
            <a:pPr marL="0" indent="0">
              <a:buNone/>
            </a:pPr>
            <a:endParaRPr lang="en-CA" dirty="0" smtClean="0"/>
          </a:p>
          <a:p>
            <a:endParaRPr lang="en-CA" dirty="0"/>
          </a:p>
          <a:p>
            <a:endParaRPr lang="en-CA" dirty="0" smtClean="0"/>
          </a:p>
          <a:p>
            <a:endParaRPr lang="en-CA" dirty="0"/>
          </a:p>
        </p:txBody>
      </p:sp>
      <p:pic>
        <p:nvPicPr>
          <p:cNvPr id="5" name="Picture 4" descr="Ch11_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41" y="2624336"/>
            <a:ext cx="9144000" cy="1844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97738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Dividends and Stock Splits Cont’d.</a:t>
            </a:r>
          </a:p>
        </p:txBody>
      </p:sp>
      <p:sp>
        <p:nvSpPr>
          <p:cNvPr id="3" name="Content Placeholder 2"/>
          <p:cNvSpPr>
            <a:spLocks noGrp="1"/>
          </p:cNvSpPr>
          <p:nvPr>
            <p:ph idx="1"/>
          </p:nvPr>
        </p:nvSpPr>
        <p:spPr>
          <a:xfrm>
            <a:off x="457200" y="1600201"/>
            <a:ext cx="8229600" cy="3917032"/>
          </a:xfrm>
        </p:spPr>
        <p:txBody>
          <a:bodyPr>
            <a:normAutofit fontScale="62500" lnSpcReduction="20000"/>
          </a:bodyPr>
          <a:lstStyle/>
          <a:p>
            <a:pPr marL="0" lvl="0" indent="0">
              <a:buNone/>
            </a:pPr>
            <a:r>
              <a:rPr lang="en-CA" b="1" dirty="0"/>
              <a:t>Retained Earnings </a:t>
            </a:r>
            <a:r>
              <a:rPr lang="en-CA" b="1" dirty="0" smtClean="0"/>
              <a:t>Restrictions</a:t>
            </a:r>
            <a:endParaRPr lang="en-CA" sz="2400" dirty="0"/>
          </a:p>
          <a:p>
            <a:r>
              <a:rPr lang="en-CA" dirty="0" smtClean="0"/>
              <a:t>Restrictions </a:t>
            </a:r>
            <a:r>
              <a:rPr lang="en-CA" dirty="0"/>
              <a:t>may result from one or more of the following causes:</a:t>
            </a:r>
            <a:endParaRPr lang="en-CA" sz="2400" dirty="0"/>
          </a:p>
          <a:p>
            <a:pPr lvl="2"/>
            <a:r>
              <a:rPr lang="en-CA" b="1" dirty="0"/>
              <a:t>Legal restrictions</a:t>
            </a:r>
            <a:r>
              <a:rPr lang="en-CA" dirty="0"/>
              <a:t>-the portion of retained earnings equal to the cost of any treasury shares purchased must be restricted from being paying dividends</a:t>
            </a:r>
            <a:r>
              <a:rPr lang="en-CA" dirty="0" smtClean="0"/>
              <a:t>.</a:t>
            </a:r>
          </a:p>
          <a:p>
            <a:pPr marL="914400" lvl="2" indent="0">
              <a:buNone/>
            </a:pPr>
            <a:endParaRPr lang="en-CA" sz="2000" dirty="0"/>
          </a:p>
          <a:p>
            <a:pPr lvl="2"/>
            <a:r>
              <a:rPr lang="en-CA" b="1" dirty="0"/>
              <a:t>Contractual restrictions</a:t>
            </a:r>
            <a:r>
              <a:rPr lang="en-CA" dirty="0"/>
              <a:t>-long-term debt contracts may restrict retained earnings as a condition for the loan. </a:t>
            </a:r>
            <a:endParaRPr lang="en-CA" dirty="0" smtClean="0"/>
          </a:p>
          <a:p>
            <a:pPr lvl="3"/>
            <a:r>
              <a:rPr lang="en-CA" b="1" dirty="0" smtClean="0"/>
              <a:t>Debt </a:t>
            </a:r>
            <a:r>
              <a:rPr lang="en-CA" b="1" dirty="0"/>
              <a:t>covenants</a:t>
            </a:r>
            <a:r>
              <a:rPr lang="en-CA" dirty="0"/>
              <a:t> may restrict the payment of dividends</a:t>
            </a:r>
            <a:r>
              <a:rPr lang="en-CA" dirty="0" smtClean="0"/>
              <a:t>.</a:t>
            </a:r>
          </a:p>
          <a:p>
            <a:pPr lvl="3"/>
            <a:endParaRPr lang="en-CA" sz="1600" dirty="0"/>
          </a:p>
          <a:p>
            <a:pPr lvl="2"/>
            <a:r>
              <a:rPr lang="en-CA" b="1" dirty="0"/>
              <a:t>Voluntary restrictions</a:t>
            </a:r>
            <a:r>
              <a:rPr lang="en-CA" dirty="0"/>
              <a:t>-the board of directors may voluntarily create retained earnings restrictions for specific purposes, which sets aside more money for that purpose</a:t>
            </a:r>
            <a:r>
              <a:rPr lang="en-CA" dirty="0" smtClean="0"/>
              <a:t>.</a:t>
            </a:r>
          </a:p>
          <a:p>
            <a:pPr lvl="2"/>
            <a:endParaRPr lang="en-CA" sz="2000" dirty="0"/>
          </a:p>
          <a:p>
            <a:pPr marL="342900" lvl="1" indent="-342900">
              <a:buFont typeface="Wingdings" pitchFamily="2" charset="2"/>
              <a:buChar char="Ø"/>
            </a:pPr>
            <a:r>
              <a:rPr lang="en-CA" sz="3200" dirty="0"/>
              <a:t>Retained earnings restrictions are generally disclosed in the notes to the financial statements.</a:t>
            </a:r>
          </a:p>
          <a:p>
            <a:pPr marL="0" indent="0">
              <a:buNone/>
            </a:pPr>
            <a:endParaRPr lang="en-CA" dirty="0"/>
          </a:p>
        </p:txBody>
      </p:sp>
    </p:spTree>
    <p:extLst>
      <p:ext uri="{BB962C8B-B14F-4D97-AF65-F5344CB8AC3E}">
        <p14:creationId xmlns:p14="http://schemas.microsoft.com/office/powerpoint/2010/main" val="4960229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Financial Statement Presentation</a:t>
            </a:r>
            <a:endParaRPr lang="en-CA" dirty="0"/>
          </a:p>
        </p:txBody>
      </p:sp>
      <p:sp>
        <p:nvSpPr>
          <p:cNvPr id="3" name="Content Placeholder 2"/>
          <p:cNvSpPr>
            <a:spLocks noGrp="1"/>
          </p:cNvSpPr>
          <p:nvPr>
            <p:ph idx="1"/>
          </p:nvPr>
        </p:nvSpPr>
        <p:spPr>
          <a:xfrm>
            <a:off x="457200" y="1600201"/>
            <a:ext cx="8229600" cy="3989039"/>
          </a:xfrm>
        </p:spPr>
        <p:txBody>
          <a:bodyPr>
            <a:normAutofit fontScale="55000" lnSpcReduction="20000"/>
          </a:bodyPr>
          <a:lstStyle/>
          <a:p>
            <a:pPr marL="0" lvl="0" indent="0">
              <a:buNone/>
            </a:pPr>
            <a:r>
              <a:rPr lang="en-CA" b="1" dirty="0"/>
              <a:t>Statement of Financial Position Presentation</a:t>
            </a:r>
            <a:endParaRPr lang="en-CA" dirty="0"/>
          </a:p>
          <a:p>
            <a:pPr marL="0" lvl="0" indent="0">
              <a:buNone/>
            </a:pPr>
            <a:r>
              <a:rPr lang="en-CA" sz="3300" dirty="0"/>
              <a:t>In the shareholders’ equity section of the statement of financial position, </a:t>
            </a:r>
            <a:r>
              <a:rPr lang="en-CA" sz="3300" dirty="0" smtClean="0"/>
              <a:t>we report:</a:t>
            </a:r>
          </a:p>
          <a:p>
            <a:pPr lvl="1"/>
            <a:r>
              <a:rPr lang="en-CA" sz="3300" dirty="0" smtClean="0"/>
              <a:t>contributed </a:t>
            </a:r>
            <a:r>
              <a:rPr lang="en-CA" sz="3300" dirty="0"/>
              <a:t>capital, </a:t>
            </a:r>
            <a:endParaRPr lang="en-CA" sz="3300" dirty="0" smtClean="0"/>
          </a:p>
          <a:p>
            <a:pPr lvl="1"/>
            <a:r>
              <a:rPr lang="en-CA" sz="3300" dirty="0" smtClean="0"/>
              <a:t>retained earnings,</a:t>
            </a:r>
          </a:p>
          <a:p>
            <a:pPr lvl="1"/>
            <a:r>
              <a:rPr lang="en-CA" sz="3300" dirty="0" smtClean="0"/>
              <a:t>accumulated </a:t>
            </a:r>
            <a:r>
              <a:rPr lang="en-CA" sz="3300" dirty="0"/>
              <a:t>other comprehensive </a:t>
            </a:r>
            <a:r>
              <a:rPr lang="en-CA" sz="3300" dirty="0" smtClean="0"/>
              <a:t>income.</a:t>
            </a:r>
            <a:endParaRPr lang="en-CA" sz="3300" dirty="0"/>
          </a:p>
          <a:p>
            <a:pPr marL="0" indent="0">
              <a:buNone/>
            </a:pPr>
            <a:r>
              <a:rPr lang="en-CA" dirty="0"/>
              <a:t> </a:t>
            </a:r>
            <a:endParaRPr lang="en-CA" dirty="0" smtClean="0"/>
          </a:p>
          <a:p>
            <a:pPr marL="0" lvl="0" indent="0">
              <a:buNone/>
            </a:pPr>
            <a:r>
              <a:rPr lang="en-CA" b="1" dirty="0"/>
              <a:t>Statement of Changes in Equity</a:t>
            </a:r>
            <a:endParaRPr lang="en-CA" dirty="0"/>
          </a:p>
          <a:p>
            <a:pPr marL="0" lvl="0" indent="0">
              <a:buNone/>
            </a:pPr>
            <a:r>
              <a:rPr lang="en-CA" sz="3300" dirty="0"/>
              <a:t>This statement discloses changes in total shareholders’ equity for the period, as well as changes in each shareholders’ equity account, </a:t>
            </a:r>
            <a:r>
              <a:rPr lang="en-CA" sz="3300" dirty="0" smtClean="0"/>
              <a:t>including:</a:t>
            </a:r>
          </a:p>
          <a:p>
            <a:pPr lvl="1"/>
            <a:r>
              <a:rPr lang="en-CA" sz="3300" dirty="0" smtClean="0"/>
              <a:t>contributed </a:t>
            </a:r>
            <a:r>
              <a:rPr lang="en-CA" sz="3300" dirty="0"/>
              <a:t>capital, </a:t>
            </a:r>
            <a:endParaRPr lang="en-CA" sz="3300" dirty="0" smtClean="0"/>
          </a:p>
          <a:p>
            <a:pPr lvl="1"/>
            <a:r>
              <a:rPr lang="en-CA" sz="3300" dirty="0" smtClean="0"/>
              <a:t>retained </a:t>
            </a:r>
            <a:r>
              <a:rPr lang="en-CA" sz="3300" dirty="0"/>
              <a:t>earnings, </a:t>
            </a:r>
            <a:endParaRPr lang="en-CA" sz="3300" dirty="0" smtClean="0"/>
          </a:p>
          <a:p>
            <a:pPr lvl="1"/>
            <a:r>
              <a:rPr lang="en-CA" sz="3300" dirty="0" smtClean="0"/>
              <a:t>accumulated </a:t>
            </a:r>
            <a:r>
              <a:rPr lang="en-CA" sz="3300" dirty="0"/>
              <a:t>other comprehensive income.</a:t>
            </a:r>
          </a:p>
          <a:p>
            <a:pPr marL="0" indent="0">
              <a:buNone/>
            </a:pPr>
            <a:endParaRPr lang="en-CA" dirty="0"/>
          </a:p>
          <a:p>
            <a:pPr marL="0" lvl="0" indent="0">
              <a:buNone/>
            </a:pPr>
            <a:endParaRPr lang="en-CA" dirty="0"/>
          </a:p>
          <a:p>
            <a:pPr marL="0" indent="0">
              <a:buNone/>
            </a:pPr>
            <a:endParaRPr lang="en-CA" dirty="0"/>
          </a:p>
        </p:txBody>
      </p:sp>
    </p:spTree>
    <p:extLst>
      <p:ext uri="{BB962C8B-B14F-4D97-AF65-F5344CB8AC3E}">
        <p14:creationId xmlns:p14="http://schemas.microsoft.com/office/powerpoint/2010/main" val="28604800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CA" dirty="0" smtClean="0"/>
              <a:t>Corporate form of an organization</a:t>
            </a:r>
            <a:endParaRPr lang="en-CA" dirty="0"/>
          </a:p>
        </p:txBody>
      </p:sp>
      <p:sp>
        <p:nvSpPr>
          <p:cNvPr id="16" name="Content Placeholder 15"/>
          <p:cNvSpPr>
            <a:spLocks noGrp="1"/>
          </p:cNvSpPr>
          <p:nvPr>
            <p:ph idx="1"/>
          </p:nvPr>
        </p:nvSpPr>
        <p:spPr>
          <a:xfrm>
            <a:off x="457200" y="1600200"/>
            <a:ext cx="8229600" cy="4133056"/>
          </a:xfrm>
        </p:spPr>
        <p:txBody>
          <a:bodyPr>
            <a:normAutofit fontScale="70000" lnSpcReduction="20000"/>
          </a:bodyPr>
          <a:lstStyle/>
          <a:p>
            <a:pPr marL="0" lvl="0" indent="0">
              <a:buNone/>
            </a:pPr>
            <a:r>
              <a:rPr lang="en-CA" sz="2200" b="1" dirty="0"/>
              <a:t>Corporation  </a:t>
            </a:r>
            <a:endParaRPr lang="en-CA" sz="2200" dirty="0"/>
          </a:p>
          <a:p>
            <a:pPr lvl="1"/>
            <a:r>
              <a:rPr lang="en-CA" sz="2200" dirty="0"/>
              <a:t>Legal entity </a:t>
            </a:r>
            <a:r>
              <a:rPr lang="en-CA" sz="2200" dirty="0" smtClean="0"/>
              <a:t>that is separate and distinct from its owners.</a:t>
            </a:r>
          </a:p>
          <a:p>
            <a:pPr marL="457200" lvl="1" indent="0">
              <a:buNone/>
            </a:pPr>
            <a:endParaRPr lang="en-CA" sz="2200" dirty="0"/>
          </a:p>
          <a:p>
            <a:pPr lvl="1"/>
            <a:r>
              <a:rPr lang="en-CA" sz="2200" dirty="0" smtClean="0"/>
              <a:t>Classified </a:t>
            </a:r>
            <a:r>
              <a:rPr lang="en-CA" sz="2200" dirty="0"/>
              <a:t>by purpose and by ownership</a:t>
            </a:r>
          </a:p>
          <a:p>
            <a:pPr lvl="2"/>
            <a:r>
              <a:rPr lang="en-CA" sz="2200" b="1" dirty="0" smtClean="0"/>
              <a:t>Purpose</a:t>
            </a:r>
            <a:endParaRPr lang="en-CA" sz="2200" dirty="0"/>
          </a:p>
          <a:p>
            <a:pPr lvl="3"/>
            <a:r>
              <a:rPr lang="en-CA" sz="2200" dirty="0"/>
              <a:t>profit </a:t>
            </a:r>
            <a:r>
              <a:rPr lang="en-CA" dirty="0" smtClean="0"/>
              <a:t>(McDonald’s</a:t>
            </a:r>
            <a:r>
              <a:rPr lang="en-CA" dirty="0"/>
              <a:t>, Sears Canada, Research in Motion, etc.) </a:t>
            </a:r>
            <a:endParaRPr lang="en-CA" dirty="0" smtClean="0"/>
          </a:p>
          <a:p>
            <a:pPr marL="1371600" lvl="3" indent="0">
              <a:buNone/>
            </a:pPr>
            <a:endParaRPr lang="en-CA" sz="2200" dirty="0"/>
          </a:p>
          <a:p>
            <a:pPr lvl="3"/>
            <a:r>
              <a:rPr lang="en-CA" sz="2200" dirty="0"/>
              <a:t>not for </a:t>
            </a:r>
            <a:r>
              <a:rPr lang="en-CA" sz="2200" dirty="0" smtClean="0"/>
              <a:t>profit </a:t>
            </a:r>
            <a:r>
              <a:rPr lang="en-CA" dirty="0" smtClean="0"/>
              <a:t>(United </a:t>
            </a:r>
            <a:r>
              <a:rPr lang="en-CA" dirty="0"/>
              <a:t>Way, Canadian Cancer Society, university of Ottawa, etc.)</a:t>
            </a:r>
          </a:p>
          <a:p>
            <a:pPr marL="1371600" lvl="3" indent="0">
              <a:buNone/>
            </a:pPr>
            <a:endParaRPr lang="en-CA" sz="2200" dirty="0"/>
          </a:p>
          <a:p>
            <a:pPr lvl="2"/>
            <a:r>
              <a:rPr lang="en-CA" sz="2200" b="1" dirty="0" smtClean="0"/>
              <a:t>Ownership</a:t>
            </a:r>
            <a:endParaRPr lang="en-CA" sz="2200" dirty="0"/>
          </a:p>
          <a:p>
            <a:pPr lvl="3"/>
            <a:r>
              <a:rPr lang="en-CA" sz="2200" dirty="0"/>
              <a:t>Publicly held </a:t>
            </a:r>
            <a:r>
              <a:rPr lang="en-CA" sz="2200" dirty="0" smtClean="0"/>
              <a:t>corporation</a:t>
            </a:r>
          </a:p>
          <a:p>
            <a:pPr marL="1828800" lvl="4" indent="0">
              <a:buNone/>
            </a:pPr>
            <a:r>
              <a:rPr lang="en-CA" sz="2200" dirty="0" smtClean="0"/>
              <a:t>shares </a:t>
            </a:r>
            <a:r>
              <a:rPr lang="en-CA" sz="2200" dirty="0"/>
              <a:t>traded on organized stock exchange and may have thousands of shareholders</a:t>
            </a:r>
            <a:r>
              <a:rPr lang="en-CA" sz="2200" dirty="0" smtClean="0"/>
              <a:t>.</a:t>
            </a:r>
          </a:p>
          <a:p>
            <a:pPr marL="1828800" lvl="4" indent="0">
              <a:buNone/>
            </a:pPr>
            <a:endParaRPr lang="en-CA" sz="2200" dirty="0"/>
          </a:p>
          <a:p>
            <a:pPr lvl="3"/>
            <a:r>
              <a:rPr lang="en-CA" sz="2200" dirty="0" smtClean="0"/>
              <a:t>Privately </a:t>
            </a:r>
            <a:r>
              <a:rPr lang="en-CA" sz="2200" dirty="0"/>
              <a:t>held </a:t>
            </a:r>
            <a:r>
              <a:rPr lang="en-CA" sz="2200" dirty="0" smtClean="0"/>
              <a:t>corporation</a:t>
            </a:r>
          </a:p>
          <a:p>
            <a:pPr marL="1828800" lvl="4" indent="0">
              <a:buNone/>
            </a:pPr>
            <a:r>
              <a:rPr lang="en-CA" sz="2200" dirty="0" smtClean="0"/>
              <a:t>shares </a:t>
            </a:r>
            <a:r>
              <a:rPr lang="en-CA" sz="2200" dirty="0"/>
              <a:t>not traded on organized stock exchange and may have only a few shareholders.</a:t>
            </a:r>
          </a:p>
          <a:p>
            <a:endParaRPr lang="fr-CA" dirty="0" smtClean="0"/>
          </a:p>
        </p:txBody>
      </p:sp>
    </p:spTree>
    <p:extLst>
      <p:ext uri="{BB962C8B-B14F-4D97-AF65-F5344CB8AC3E}">
        <p14:creationId xmlns:p14="http://schemas.microsoft.com/office/powerpoint/2010/main" val="10279002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Financial Statement Presentation</a:t>
            </a:r>
          </a:p>
        </p:txBody>
      </p:sp>
      <p:sp>
        <p:nvSpPr>
          <p:cNvPr id="3" name="Content Placeholder 2"/>
          <p:cNvSpPr>
            <a:spLocks noGrp="1"/>
          </p:cNvSpPr>
          <p:nvPr>
            <p:ph idx="1"/>
          </p:nvPr>
        </p:nvSpPr>
        <p:spPr>
          <a:xfrm>
            <a:off x="457200" y="1600200"/>
            <a:ext cx="8229600" cy="4925144"/>
          </a:xfrm>
        </p:spPr>
        <p:txBody>
          <a:bodyPr>
            <a:normAutofit fontScale="62500" lnSpcReduction="20000"/>
          </a:bodyPr>
          <a:lstStyle/>
          <a:p>
            <a:pPr marL="0" lvl="0" indent="0">
              <a:buNone/>
            </a:pPr>
            <a:r>
              <a:rPr lang="en-CA" b="1" dirty="0"/>
              <a:t>1. Contributed capital </a:t>
            </a:r>
          </a:p>
          <a:p>
            <a:pPr lvl="1"/>
            <a:r>
              <a:rPr lang="en-CA" b="1" dirty="0" smtClean="0"/>
              <a:t>Share </a:t>
            </a:r>
            <a:r>
              <a:rPr lang="en-CA" b="1" dirty="0"/>
              <a:t>Capital</a:t>
            </a:r>
            <a:r>
              <a:rPr lang="en-CA" dirty="0"/>
              <a:t>—consists of preferred and common shares.</a:t>
            </a:r>
          </a:p>
          <a:p>
            <a:pPr lvl="2"/>
            <a:r>
              <a:rPr lang="en-CA" sz="2700" dirty="0"/>
              <a:t>Preferred shares are shown before common shares because of their additional rights.</a:t>
            </a:r>
          </a:p>
          <a:p>
            <a:pPr lvl="2"/>
            <a:r>
              <a:rPr lang="en-CA" sz="2700" dirty="0"/>
              <a:t>Information about the legal capital, number of shares authorized, number of shares issued, and any particular share preferences is reported for each class of shares.</a:t>
            </a:r>
          </a:p>
          <a:p>
            <a:pPr marL="914400" lvl="2" indent="0">
              <a:buNone/>
            </a:pPr>
            <a:endParaRPr lang="en-CA" dirty="0"/>
          </a:p>
          <a:p>
            <a:pPr lvl="1"/>
            <a:r>
              <a:rPr lang="en-CA" b="1" dirty="0"/>
              <a:t>Additional Contributed Capital </a:t>
            </a:r>
            <a:r>
              <a:rPr lang="en-CA" dirty="0"/>
              <a:t>includes amounts contributed from reacquiring and retiring shares, or from other shareholder </a:t>
            </a:r>
            <a:r>
              <a:rPr lang="en-CA" dirty="0" smtClean="0"/>
              <a:t>transactions. </a:t>
            </a:r>
          </a:p>
          <a:p>
            <a:pPr marL="457200" lvl="1" indent="0">
              <a:buNone/>
            </a:pPr>
            <a:endParaRPr lang="en-CA" b="1" dirty="0"/>
          </a:p>
          <a:p>
            <a:pPr marL="0" indent="0">
              <a:buNone/>
            </a:pPr>
            <a:r>
              <a:rPr lang="en-CA" sz="3300" b="1" dirty="0"/>
              <a:t>2. Retained Earnings </a:t>
            </a:r>
          </a:p>
          <a:p>
            <a:pPr marL="857250" lvl="1" indent="-457200"/>
            <a:r>
              <a:rPr lang="en-CA" sz="2500" dirty="0"/>
              <a:t>are derived from the statement of retained earnings. </a:t>
            </a:r>
          </a:p>
          <a:p>
            <a:pPr marL="857250" lvl="1" indent="-457200"/>
            <a:r>
              <a:rPr lang="en-CA" sz="2500" dirty="0"/>
              <a:t>The notes to the financial statements are required to explain any restricted retained earnings and any dividends in arrears.</a:t>
            </a:r>
          </a:p>
          <a:p>
            <a:pPr marL="857250" lvl="1" indent="-457200"/>
            <a:r>
              <a:rPr lang="en-CA" sz="2500" dirty="0"/>
              <a:t>The normal balance is a credit, but if a deficit (debit balance) exists it is reported as a deduction from shareholders’ equity.</a:t>
            </a:r>
          </a:p>
          <a:p>
            <a:pPr marL="0" indent="0">
              <a:buNone/>
            </a:pPr>
            <a:r>
              <a:rPr lang="en-CA" dirty="0"/>
              <a:t> </a:t>
            </a:r>
          </a:p>
          <a:p>
            <a:pPr marL="0" indent="0">
              <a:buNone/>
            </a:pPr>
            <a:endParaRPr lang="en-CA" dirty="0"/>
          </a:p>
        </p:txBody>
      </p:sp>
    </p:spTree>
    <p:extLst>
      <p:ext uri="{BB962C8B-B14F-4D97-AF65-F5344CB8AC3E}">
        <p14:creationId xmlns:p14="http://schemas.microsoft.com/office/powerpoint/2010/main" val="14017838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Financial Statement Presentation</a:t>
            </a:r>
          </a:p>
        </p:txBody>
      </p:sp>
      <p:sp>
        <p:nvSpPr>
          <p:cNvPr id="3" name="Content Placeholder 2"/>
          <p:cNvSpPr>
            <a:spLocks noGrp="1"/>
          </p:cNvSpPr>
          <p:nvPr>
            <p:ph idx="1"/>
          </p:nvPr>
        </p:nvSpPr>
        <p:spPr>
          <a:xfrm>
            <a:off x="457200" y="1600200"/>
            <a:ext cx="8229600" cy="4709120"/>
          </a:xfrm>
        </p:spPr>
        <p:txBody>
          <a:bodyPr>
            <a:normAutofit fontScale="47500" lnSpcReduction="20000"/>
          </a:bodyPr>
          <a:lstStyle/>
          <a:p>
            <a:pPr marL="0" lvl="0" indent="0">
              <a:buNone/>
            </a:pPr>
            <a:r>
              <a:rPr lang="en-CA" sz="4200" b="1" dirty="0" smtClean="0"/>
              <a:t>3. Accumulated </a:t>
            </a:r>
            <a:r>
              <a:rPr lang="en-CA" sz="4200" b="1" dirty="0"/>
              <a:t>Other Comprehensive Income </a:t>
            </a:r>
            <a:r>
              <a:rPr lang="en-CA" sz="4200" b="1" dirty="0" smtClean="0"/>
              <a:t>(AOCI)</a:t>
            </a:r>
          </a:p>
          <a:p>
            <a:pPr lvl="1"/>
            <a:r>
              <a:rPr lang="en-CA" sz="3200" dirty="0"/>
              <a:t>includes the gains and losses that bypass profits but affect shareholders’ equity</a:t>
            </a:r>
            <a:r>
              <a:rPr lang="en-CA" sz="3200" dirty="0" smtClean="0"/>
              <a:t>.</a:t>
            </a:r>
          </a:p>
          <a:p>
            <a:pPr marL="457200" lvl="1" indent="0">
              <a:buNone/>
            </a:pPr>
            <a:endParaRPr lang="en-CA" sz="3200" dirty="0"/>
          </a:p>
          <a:p>
            <a:pPr lvl="1"/>
            <a:r>
              <a:rPr lang="en-CA" sz="3200" dirty="0"/>
              <a:t>Comprehensive income includes all changes in shareholders’ equity during a period except changes that result from the sale or repurchase of shares or the payment of dividends</a:t>
            </a:r>
            <a:r>
              <a:rPr lang="en-CA" sz="3200" dirty="0" smtClean="0"/>
              <a:t>.</a:t>
            </a:r>
          </a:p>
          <a:p>
            <a:pPr lvl="1"/>
            <a:endParaRPr lang="en-CA" sz="3200" dirty="0"/>
          </a:p>
          <a:p>
            <a:pPr lvl="1"/>
            <a:r>
              <a:rPr lang="en-CA" sz="3200" dirty="0"/>
              <a:t>Examples of comprehensive income include certain translation gains and losses on foreign currency, unrealized gains and losses from cash flow hedges, and unrealized pension cost from a minimum pension liability adjustment</a:t>
            </a:r>
            <a:r>
              <a:rPr lang="en-CA" sz="3200" dirty="0" smtClean="0"/>
              <a:t>.</a:t>
            </a:r>
          </a:p>
          <a:p>
            <a:pPr marL="457200" lvl="1" indent="0">
              <a:buNone/>
            </a:pPr>
            <a:endParaRPr lang="en-CA" sz="3200" dirty="0"/>
          </a:p>
          <a:p>
            <a:pPr lvl="1"/>
            <a:r>
              <a:rPr lang="en-CA" sz="3200" dirty="0"/>
              <a:t>Not all companies will have examples of other comprehensive income. However, if they do, they must report comprehensive income separately in a statement of comprehensive income, and accumulated other comprehensive income as a separate component of shareholders’ equity.</a:t>
            </a:r>
          </a:p>
          <a:p>
            <a:pPr marL="0" indent="0">
              <a:buNone/>
            </a:pPr>
            <a:endParaRPr lang="en-CA" dirty="0"/>
          </a:p>
        </p:txBody>
      </p:sp>
    </p:spTree>
    <p:extLst>
      <p:ext uri="{BB962C8B-B14F-4D97-AF65-F5344CB8AC3E}">
        <p14:creationId xmlns:p14="http://schemas.microsoft.com/office/powerpoint/2010/main" val="21006340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Evaluate </a:t>
            </a:r>
            <a:r>
              <a:rPr lang="en-CA" dirty="0"/>
              <a:t>Dividend and Earnings Performance </a:t>
            </a:r>
            <a:br>
              <a:rPr lang="en-CA" dirty="0"/>
            </a:br>
            <a:endParaRPr lang="en-CA" dirty="0"/>
          </a:p>
        </p:txBody>
      </p:sp>
      <p:sp>
        <p:nvSpPr>
          <p:cNvPr id="3" name="Content Placeholder 2"/>
          <p:cNvSpPr>
            <a:spLocks noGrp="1"/>
          </p:cNvSpPr>
          <p:nvPr>
            <p:ph idx="1"/>
          </p:nvPr>
        </p:nvSpPr>
        <p:spPr>
          <a:xfrm>
            <a:off x="457200" y="1600201"/>
            <a:ext cx="8229600" cy="4565103"/>
          </a:xfrm>
        </p:spPr>
        <p:txBody>
          <a:bodyPr>
            <a:normAutofit fontScale="25000" lnSpcReduction="20000"/>
          </a:bodyPr>
          <a:lstStyle/>
          <a:p>
            <a:pPr marL="0" lvl="0" indent="0">
              <a:buNone/>
            </a:pPr>
            <a:r>
              <a:rPr lang="en-CA" sz="7200" b="1" dirty="0" smtClean="0"/>
              <a:t>Dividend </a:t>
            </a:r>
            <a:r>
              <a:rPr lang="en-CA" sz="7200" b="1" dirty="0"/>
              <a:t>Record</a:t>
            </a:r>
            <a:endParaRPr lang="en-CA" sz="7200" dirty="0"/>
          </a:p>
          <a:p>
            <a:pPr marL="857250" lvl="1" indent="-457200"/>
            <a:r>
              <a:rPr lang="en-CA" sz="6400" b="1" dirty="0"/>
              <a:t>The payout ratio </a:t>
            </a:r>
          </a:p>
          <a:p>
            <a:pPr marL="1257300" lvl="2" indent="-457200"/>
            <a:r>
              <a:rPr lang="en-CA" sz="6400" dirty="0" smtClean="0"/>
              <a:t>measures </a:t>
            </a:r>
            <a:r>
              <a:rPr lang="en-CA" sz="6400" dirty="0"/>
              <a:t>the percentage of profits distributed in the form of cash dividends to common shareholders.  </a:t>
            </a:r>
            <a:endParaRPr lang="en-CA" sz="6400" dirty="0" smtClean="0"/>
          </a:p>
          <a:p>
            <a:pPr marL="857250" lvl="1" indent="-457200"/>
            <a:endParaRPr lang="en-CA" sz="6400" dirty="0" smtClean="0"/>
          </a:p>
          <a:p>
            <a:pPr marL="400050" lvl="1" indent="0">
              <a:buNone/>
            </a:pPr>
            <a:r>
              <a:rPr lang="en-CA" sz="6400" dirty="0" smtClean="0"/>
              <a:t>	</a:t>
            </a:r>
            <a:endParaRPr lang="en-CA" sz="6400" dirty="0"/>
          </a:p>
          <a:p>
            <a:pPr lvl="1"/>
            <a:endParaRPr lang="en-CA" sz="6400" dirty="0" smtClean="0"/>
          </a:p>
          <a:p>
            <a:pPr marL="457200" lvl="1" indent="0">
              <a:buNone/>
            </a:pPr>
            <a:r>
              <a:rPr lang="en-CA" altLang="en-US" sz="6400" dirty="0" smtClean="0">
                <a:latin typeface="Calibri" pitchFamily="34" charset="0"/>
              </a:rPr>
              <a:t>	Higher </a:t>
            </a:r>
            <a:r>
              <a:rPr lang="en-CA" altLang="en-US" sz="6400" dirty="0">
                <a:latin typeface="Calibri" pitchFamily="34" charset="0"/>
              </a:rPr>
              <a:t>is better if investor looking for income</a:t>
            </a:r>
          </a:p>
          <a:p>
            <a:pPr lvl="1"/>
            <a:endParaRPr lang="en-CA" sz="6400" b="1" dirty="0" smtClean="0"/>
          </a:p>
          <a:p>
            <a:pPr marL="457200" lvl="1" indent="0">
              <a:buNone/>
            </a:pPr>
            <a:endParaRPr lang="en-CA" sz="6400" b="1" dirty="0" smtClean="0"/>
          </a:p>
          <a:p>
            <a:pPr lvl="1"/>
            <a:r>
              <a:rPr lang="en-CA" sz="6400" b="1" dirty="0" smtClean="0"/>
              <a:t>The </a:t>
            </a:r>
            <a:r>
              <a:rPr lang="en-CA" sz="6400" b="1" dirty="0"/>
              <a:t>dividend </a:t>
            </a:r>
            <a:r>
              <a:rPr lang="en-CA" sz="6400" b="1" dirty="0" smtClean="0"/>
              <a:t>yield</a:t>
            </a:r>
          </a:p>
          <a:p>
            <a:pPr lvl="2"/>
            <a:r>
              <a:rPr lang="en-US" altLang="en-US" sz="6400" dirty="0"/>
              <a:t>m</a:t>
            </a:r>
            <a:r>
              <a:rPr lang="en-US" altLang="en-US" sz="6400" dirty="0" smtClean="0"/>
              <a:t>easures </a:t>
            </a:r>
            <a:r>
              <a:rPr lang="en-US" altLang="en-US" sz="6400" dirty="0"/>
              <a:t>the profit generated by each share, based on the market price of the </a:t>
            </a:r>
            <a:r>
              <a:rPr lang="en-US" altLang="en-US" sz="6400" dirty="0" smtClean="0"/>
              <a:t>shares</a:t>
            </a:r>
          </a:p>
          <a:p>
            <a:pPr lvl="2"/>
            <a:endParaRPr lang="en-US" altLang="en-US" sz="6400" dirty="0"/>
          </a:p>
          <a:p>
            <a:pPr lvl="2"/>
            <a:endParaRPr lang="en-US" altLang="en-US" sz="6400" dirty="0" smtClean="0"/>
          </a:p>
          <a:p>
            <a:pPr lvl="2"/>
            <a:endParaRPr lang="en-US" altLang="en-US" sz="6400" dirty="0"/>
          </a:p>
          <a:p>
            <a:pPr lvl="2"/>
            <a:endParaRPr lang="en-US" altLang="en-US" sz="6400" dirty="0" smtClean="0"/>
          </a:p>
          <a:p>
            <a:pPr lvl="2"/>
            <a:endParaRPr lang="en-US" altLang="en-US" sz="6400" dirty="0"/>
          </a:p>
          <a:p>
            <a:pPr marL="914400" lvl="2" indent="0">
              <a:buNone/>
            </a:pPr>
            <a:r>
              <a:rPr lang="en-CA" altLang="en-US" sz="6400" dirty="0">
                <a:latin typeface="Calibri" pitchFamily="34" charset="0"/>
              </a:rPr>
              <a:t>Higher is better if investor looking for income</a:t>
            </a:r>
          </a:p>
          <a:p>
            <a:pPr lvl="2"/>
            <a:endParaRPr lang="en-US" altLang="en-US" sz="4900" dirty="0"/>
          </a:p>
          <a:p>
            <a:pPr lvl="1"/>
            <a:endParaRPr lang="en-CA" b="1" dirty="0"/>
          </a:p>
          <a:p>
            <a:pPr marL="0" indent="0">
              <a:buNone/>
            </a:pPr>
            <a:r>
              <a:rPr lang="en-CA" dirty="0"/>
              <a:t> </a:t>
            </a:r>
          </a:p>
          <a:p>
            <a:pPr marL="0" indent="0">
              <a:buNone/>
            </a:pPr>
            <a:r>
              <a:rPr lang="en-CA" dirty="0"/>
              <a:t> </a:t>
            </a:r>
          </a:p>
          <a:p>
            <a:pPr marL="0" lvl="1" indent="0">
              <a:buFont typeface="Wingdings" pitchFamily="2" charset="2"/>
              <a:buNone/>
            </a:pPr>
            <a:r>
              <a:rPr lang="en-CA" dirty="0"/>
              <a:t>	</a:t>
            </a:r>
          </a:p>
          <a:p>
            <a:pPr marL="0" indent="0">
              <a:buNone/>
            </a:pPr>
            <a:endParaRPr lang="en-CA" dirty="0"/>
          </a:p>
        </p:txBody>
      </p:sp>
      <p:pic>
        <p:nvPicPr>
          <p:cNvPr id="4" name="table"/>
          <p:cNvPicPr>
            <a:picLocks noChangeAspect="1"/>
          </p:cNvPicPr>
          <p:nvPr/>
        </p:nvPicPr>
        <p:blipFill>
          <a:blip r:embed="rId2"/>
          <a:stretch>
            <a:fillRect/>
          </a:stretch>
        </p:blipFill>
        <p:spPr>
          <a:xfrm>
            <a:off x="1187621" y="4653136"/>
            <a:ext cx="6488013" cy="1029816"/>
          </a:xfrm>
          <a:prstGeom prst="rect">
            <a:avLst/>
          </a:prstGeom>
        </p:spPr>
      </p:pic>
      <p:pic>
        <p:nvPicPr>
          <p:cNvPr id="5" name="table"/>
          <p:cNvPicPr>
            <a:picLocks noChangeAspect="1"/>
          </p:cNvPicPr>
          <p:nvPr/>
        </p:nvPicPr>
        <p:blipFill>
          <a:blip r:embed="rId3"/>
          <a:stretch>
            <a:fillRect/>
          </a:stretch>
        </p:blipFill>
        <p:spPr>
          <a:xfrm>
            <a:off x="1403648" y="2420888"/>
            <a:ext cx="5638800" cy="1094184"/>
          </a:xfrm>
          <a:prstGeom prst="rect">
            <a:avLst/>
          </a:prstGeom>
        </p:spPr>
      </p:pic>
    </p:spTree>
    <p:extLst>
      <p:ext uri="{BB962C8B-B14F-4D97-AF65-F5344CB8AC3E}">
        <p14:creationId xmlns:p14="http://schemas.microsoft.com/office/powerpoint/2010/main" val="32879371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Evaluate </a:t>
            </a:r>
            <a:r>
              <a:rPr lang="en-CA" dirty="0"/>
              <a:t>Dividend and Earnings Performance </a:t>
            </a:r>
            <a:r>
              <a:rPr lang="en-CA" dirty="0" smtClean="0"/>
              <a:t>Cont’d.</a:t>
            </a:r>
            <a:r>
              <a:rPr lang="en-CA" dirty="0"/>
              <a:t/>
            </a:r>
            <a:br>
              <a:rPr lang="en-CA" dirty="0"/>
            </a:br>
            <a:endParaRPr lang="en-CA" dirty="0"/>
          </a:p>
        </p:txBody>
      </p:sp>
      <p:sp>
        <p:nvSpPr>
          <p:cNvPr id="3" name="Content Placeholder 2"/>
          <p:cNvSpPr>
            <a:spLocks noGrp="1"/>
          </p:cNvSpPr>
          <p:nvPr>
            <p:ph idx="1"/>
          </p:nvPr>
        </p:nvSpPr>
        <p:spPr>
          <a:xfrm>
            <a:off x="457200" y="1600200"/>
            <a:ext cx="8229600" cy="4709120"/>
          </a:xfrm>
        </p:spPr>
        <p:txBody>
          <a:bodyPr>
            <a:normAutofit fontScale="62500" lnSpcReduction="20000"/>
          </a:bodyPr>
          <a:lstStyle/>
          <a:p>
            <a:pPr marL="0" indent="0">
              <a:buNone/>
            </a:pPr>
            <a:r>
              <a:rPr lang="en-CA" sz="3400" b="1" dirty="0"/>
              <a:t>Earnings </a:t>
            </a:r>
            <a:r>
              <a:rPr lang="en-CA" sz="3400" b="1" dirty="0" smtClean="0"/>
              <a:t>Performance</a:t>
            </a:r>
          </a:p>
          <a:p>
            <a:pPr marL="0" indent="0">
              <a:buNone/>
            </a:pPr>
            <a:r>
              <a:rPr lang="en-CA" sz="2600" b="1" dirty="0" smtClean="0"/>
              <a:t>1. Earnings per share EPS</a:t>
            </a:r>
            <a:endParaRPr lang="en-CA" sz="2600" b="1" dirty="0"/>
          </a:p>
          <a:p>
            <a:pPr marL="0" indent="0">
              <a:buNone/>
            </a:pPr>
            <a:endParaRPr lang="en-CA" dirty="0" smtClean="0"/>
          </a:p>
          <a:p>
            <a:pPr marL="0" indent="0">
              <a:buNone/>
            </a:pPr>
            <a:endParaRPr lang="en-CA" dirty="0" smtClean="0"/>
          </a:p>
          <a:p>
            <a:pPr marL="0" indent="0">
              <a:buNone/>
            </a:pPr>
            <a:endParaRPr lang="en-CA" dirty="0"/>
          </a:p>
          <a:p>
            <a:pPr marL="0" indent="0">
              <a:buNone/>
            </a:pPr>
            <a:endParaRPr lang="en-CA" dirty="0" smtClean="0"/>
          </a:p>
          <a:p>
            <a:pPr marL="0" indent="0">
              <a:buNone/>
            </a:pPr>
            <a:r>
              <a:rPr lang="en-CA" dirty="0"/>
              <a:t> </a:t>
            </a:r>
            <a:endParaRPr lang="en-CA" sz="2900" dirty="0"/>
          </a:p>
          <a:p>
            <a:pPr lvl="1" indent="-342900"/>
            <a:r>
              <a:rPr lang="en-CA" sz="2500" dirty="0" smtClean="0"/>
              <a:t>The </a:t>
            </a:r>
            <a:r>
              <a:rPr lang="en-CA" sz="2500" dirty="0"/>
              <a:t>weighted average number of common shares is calculated by multiplying the number of shares issued by the fraction of the year that they have been </a:t>
            </a:r>
            <a:r>
              <a:rPr lang="en-CA" sz="2500" dirty="0" smtClean="0"/>
              <a:t>issued.</a:t>
            </a:r>
          </a:p>
          <a:p>
            <a:pPr marL="400050" lvl="1" indent="0">
              <a:buNone/>
            </a:pPr>
            <a:endParaRPr lang="en-CA" sz="2900" dirty="0" smtClean="0"/>
          </a:p>
          <a:p>
            <a:pPr marL="857250" lvl="1" indent="-457200"/>
            <a:r>
              <a:rPr lang="en-CA" sz="2600" dirty="0"/>
              <a:t>When a corporation has securities that may be converted into common shares, it must report basic earnings per share and diluted earnings per share.</a:t>
            </a:r>
          </a:p>
          <a:p>
            <a:pPr lvl="2" indent="-342900"/>
            <a:r>
              <a:rPr lang="en-CA" sz="2600" dirty="0"/>
              <a:t>The diluted earnings per share is a hypothetical figure that assumes all securities that can be converted into, or exchanged for, common shares have actually been converted or exchanged.</a:t>
            </a:r>
          </a:p>
          <a:p>
            <a:pPr marL="0" indent="0">
              <a:buNone/>
            </a:pPr>
            <a:endParaRPr lang="en-CA" sz="2900" dirty="0"/>
          </a:p>
        </p:txBody>
      </p:sp>
      <p:pic>
        <p:nvPicPr>
          <p:cNvPr id="4" name="table"/>
          <p:cNvPicPr>
            <a:picLocks noChangeAspect="1"/>
          </p:cNvPicPr>
          <p:nvPr/>
        </p:nvPicPr>
        <p:blipFill>
          <a:blip r:embed="rId2"/>
          <a:stretch>
            <a:fillRect/>
          </a:stretch>
        </p:blipFill>
        <p:spPr>
          <a:xfrm>
            <a:off x="1691680" y="2132856"/>
            <a:ext cx="5688632" cy="1440160"/>
          </a:xfrm>
          <a:prstGeom prst="rect">
            <a:avLst/>
          </a:prstGeom>
        </p:spPr>
      </p:pic>
    </p:spTree>
    <p:extLst>
      <p:ext uri="{BB962C8B-B14F-4D97-AF65-F5344CB8AC3E}">
        <p14:creationId xmlns:p14="http://schemas.microsoft.com/office/powerpoint/2010/main" val="11277346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Evaluate Dividend and Earnings Performance Cont’d.</a:t>
            </a:r>
          </a:p>
        </p:txBody>
      </p:sp>
      <p:sp>
        <p:nvSpPr>
          <p:cNvPr id="3" name="Content Placeholder 2"/>
          <p:cNvSpPr>
            <a:spLocks noGrp="1"/>
          </p:cNvSpPr>
          <p:nvPr>
            <p:ph idx="1"/>
          </p:nvPr>
        </p:nvSpPr>
        <p:spPr>
          <a:xfrm>
            <a:off x="457200" y="1600200"/>
            <a:ext cx="8229600" cy="2476872"/>
          </a:xfrm>
        </p:spPr>
        <p:txBody>
          <a:bodyPr>
            <a:normAutofit fontScale="47500" lnSpcReduction="20000"/>
          </a:bodyPr>
          <a:lstStyle/>
          <a:p>
            <a:pPr marL="0" lvl="0" indent="0">
              <a:buNone/>
            </a:pPr>
            <a:r>
              <a:rPr lang="en-CA" b="1" dirty="0" smtClean="0"/>
              <a:t>2. Return </a:t>
            </a:r>
            <a:r>
              <a:rPr lang="en-CA" b="1" dirty="0"/>
              <a:t>on common shareholders’ equity</a:t>
            </a:r>
            <a:r>
              <a:rPr lang="en-CA" dirty="0"/>
              <a:t> </a:t>
            </a:r>
            <a:endParaRPr lang="en-CA" dirty="0" smtClean="0"/>
          </a:p>
          <a:p>
            <a:pPr marL="857250" lvl="1" indent="-457200"/>
            <a:r>
              <a:rPr lang="en-CA" sz="3400" dirty="0" smtClean="0"/>
              <a:t>widely </a:t>
            </a:r>
            <a:r>
              <a:rPr lang="en-CA" sz="3400" dirty="0"/>
              <a:t>used ratio that measures profitability from the common shareholders’ </a:t>
            </a:r>
            <a:r>
              <a:rPr lang="en-CA" sz="3400" dirty="0" smtClean="0"/>
              <a:t>viewpoint.</a:t>
            </a:r>
          </a:p>
          <a:p>
            <a:pPr marL="857250" lvl="1" indent="-457200"/>
            <a:r>
              <a:rPr lang="en-CA" sz="3400" dirty="0" smtClean="0"/>
              <a:t>Profits </a:t>
            </a:r>
            <a:r>
              <a:rPr lang="en-CA" sz="3400" dirty="0"/>
              <a:t>available to the common shareholders is profits less any preferred dividend</a:t>
            </a:r>
            <a:r>
              <a:rPr lang="en-CA" dirty="0"/>
              <a:t>s.</a:t>
            </a:r>
          </a:p>
          <a:p>
            <a:pPr marL="0" indent="0">
              <a:buNone/>
            </a:pPr>
            <a:r>
              <a:rPr lang="en-CA" dirty="0"/>
              <a:t> </a:t>
            </a:r>
          </a:p>
          <a:p>
            <a:pPr marL="0" indent="0">
              <a:buNone/>
            </a:pPr>
            <a:endParaRPr lang="en-CA" sz="2500" dirty="0" smtClean="0"/>
          </a:p>
          <a:p>
            <a:pPr marL="0" indent="0" algn="ctr">
              <a:buNone/>
            </a:pPr>
            <a:r>
              <a:rPr kumimoji="1" lang="en-US" altLang="en-US" dirty="0" smtClean="0">
                <a:solidFill>
                  <a:srgbClr val="CC3300"/>
                </a:solidFill>
                <a:latin typeface="Cambria" pitchFamily="18" charset="0"/>
              </a:rPr>
              <a:t>Return </a:t>
            </a:r>
            <a:r>
              <a:rPr kumimoji="1" lang="en-US" altLang="en-US" dirty="0">
                <a:solidFill>
                  <a:srgbClr val="CC3300"/>
                </a:solidFill>
                <a:latin typeface="Cambria" pitchFamily="18" charset="0"/>
              </a:rPr>
              <a:t>on common shareholders’ equity </a:t>
            </a:r>
            <a:r>
              <a:rPr kumimoji="1" lang="en-US" altLang="en-US" dirty="0" smtClean="0">
                <a:solidFill>
                  <a:srgbClr val="CC3300"/>
                </a:solidFill>
                <a:latin typeface="Cambria" pitchFamily="18" charset="0"/>
              </a:rPr>
              <a:t>= </a:t>
            </a:r>
            <a:r>
              <a:rPr kumimoji="1" lang="en-US" altLang="en-US" u="sng" dirty="0" smtClean="0">
                <a:solidFill>
                  <a:srgbClr val="CC3300"/>
                </a:solidFill>
                <a:latin typeface="Cambria" pitchFamily="18" charset="0"/>
              </a:rPr>
              <a:t>Profit </a:t>
            </a:r>
            <a:r>
              <a:rPr kumimoji="1" lang="en-US" altLang="en-US" u="sng" dirty="0">
                <a:solidFill>
                  <a:srgbClr val="CC3300"/>
                </a:solidFill>
                <a:latin typeface="Cambria" pitchFamily="18" charset="0"/>
              </a:rPr>
              <a:t>available to common shareholders</a:t>
            </a:r>
          </a:p>
          <a:p>
            <a:pPr marL="0" indent="0" algn="ctr">
              <a:buNone/>
            </a:pPr>
            <a:r>
              <a:rPr kumimoji="1" lang="en-US" altLang="en-US" dirty="0" smtClean="0">
                <a:solidFill>
                  <a:srgbClr val="CC3300"/>
                </a:solidFill>
                <a:latin typeface="Cambria" pitchFamily="18" charset="0"/>
              </a:rPr>
              <a:t>				Average </a:t>
            </a:r>
            <a:r>
              <a:rPr kumimoji="1" lang="en-US" altLang="en-US" dirty="0">
                <a:solidFill>
                  <a:srgbClr val="CC3300"/>
                </a:solidFill>
                <a:latin typeface="Cambria" pitchFamily="18" charset="0"/>
              </a:rPr>
              <a:t>common shareholders’ equity</a:t>
            </a:r>
          </a:p>
          <a:p>
            <a:pPr marL="0" lvl="0" indent="0">
              <a:buNone/>
            </a:pPr>
            <a:endParaRPr lang="en-CA" dirty="0"/>
          </a:p>
          <a:p>
            <a:pPr marL="0" lvl="0" indent="0">
              <a:buNone/>
            </a:pPr>
            <a:endParaRPr lang="en-CA" b="1" dirty="0" smtClean="0"/>
          </a:p>
          <a:p>
            <a:pPr marL="0" lvl="0" indent="0">
              <a:buNone/>
            </a:pPr>
            <a:endParaRPr lang="en-CA" b="1" dirty="0"/>
          </a:p>
        </p:txBody>
      </p:sp>
      <p:sp>
        <p:nvSpPr>
          <p:cNvPr id="4" name="TextBox 22"/>
          <p:cNvSpPr txBox="1">
            <a:spLocks noChangeArrowheads="1"/>
          </p:cNvSpPr>
          <p:nvPr/>
        </p:nvSpPr>
        <p:spPr bwMode="auto">
          <a:xfrm>
            <a:off x="2339752" y="3717032"/>
            <a:ext cx="4800600" cy="466725"/>
          </a:xfrm>
          <a:prstGeom prst="rect">
            <a:avLst/>
          </a:prstGeom>
          <a:noFill/>
          <a:ln w="952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defPPr>
              <a:defRPr lang="en-US"/>
            </a:defPPr>
            <a:lvl1pPr algn="l" rtl="0" fontAlgn="base">
              <a:spcBef>
                <a:spcPct val="0"/>
              </a:spcBef>
              <a:spcAft>
                <a:spcPct val="0"/>
              </a:spcAft>
              <a:defRPr sz="2400" kern="1200">
                <a:solidFill>
                  <a:schemeClr val="tx1"/>
                </a:solidFill>
                <a:latin typeface="Arial" pitchFamily="34" charset="0"/>
                <a:ea typeface="HYGothic-Extra" charset="0"/>
                <a:cs typeface="HYGothic-Extra" charset="0"/>
              </a:defRPr>
            </a:lvl1pPr>
            <a:lvl2pPr marL="457200" algn="l" rtl="0" fontAlgn="base">
              <a:spcBef>
                <a:spcPct val="0"/>
              </a:spcBef>
              <a:spcAft>
                <a:spcPct val="0"/>
              </a:spcAft>
              <a:defRPr sz="2400" kern="1200">
                <a:solidFill>
                  <a:schemeClr val="tx1"/>
                </a:solidFill>
                <a:latin typeface="Arial" pitchFamily="34" charset="0"/>
                <a:ea typeface="HYGothic-Extra" charset="0"/>
                <a:cs typeface="HYGothic-Extra" charset="0"/>
              </a:defRPr>
            </a:lvl2pPr>
            <a:lvl3pPr marL="914400" algn="l" rtl="0" fontAlgn="base">
              <a:spcBef>
                <a:spcPct val="0"/>
              </a:spcBef>
              <a:spcAft>
                <a:spcPct val="0"/>
              </a:spcAft>
              <a:defRPr sz="2400" kern="1200">
                <a:solidFill>
                  <a:schemeClr val="tx1"/>
                </a:solidFill>
                <a:latin typeface="Arial" pitchFamily="34" charset="0"/>
                <a:ea typeface="HYGothic-Extra" charset="0"/>
                <a:cs typeface="HYGothic-Extra" charset="0"/>
              </a:defRPr>
            </a:lvl3pPr>
            <a:lvl4pPr marL="1371600" algn="l" rtl="0" fontAlgn="base">
              <a:spcBef>
                <a:spcPct val="0"/>
              </a:spcBef>
              <a:spcAft>
                <a:spcPct val="0"/>
              </a:spcAft>
              <a:defRPr sz="2400" kern="1200">
                <a:solidFill>
                  <a:schemeClr val="tx1"/>
                </a:solidFill>
                <a:latin typeface="Arial" pitchFamily="34" charset="0"/>
                <a:ea typeface="HYGothic-Extra" charset="0"/>
                <a:cs typeface="HYGothic-Extra" charset="0"/>
              </a:defRPr>
            </a:lvl4pPr>
            <a:lvl5pPr marL="1828800" algn="l" rtl="0" fontAlgn="base">
              <a:spcBef>
                <a:spcPct val="0"/>
              </a:spcBef>
              <a:spcAft>
                <a:spcPct val="0"/>
              </a:spcAft>
              <a:defRPr sz="2400" kern="1200">
                <a:solidFill>
                  <a:schemeClr val="tx1"/>
                </a:solidFill>
                <a:latin typeface="Arial" pitchFamily="34" charset="0"/>
                <a:ea typeface="HYGothic-Extra" charset="0"/>
                <a:cs typeface="HYGothic-Extra" charset="0"/>
              </a:defRPr>
            </a:lvl5pPr>
            <a:lvl6pPr marL="2286000" algn="l" defTabSz="914400" rtl="0" eaLnBrk="1" latinLnBrk="0" hangingPunct="1">
              <a:defRPr sz="2400" kern="1200">
                <a:solidFill>
                  <a:schemeClr val="tx1"/>
                </a:solidFill>
                <a:latin typeface="Arial" pitchFamily="34" charset="0"/>
                <a:ea typeface="HYGothic-Extra" charset="0"/>
                <a:cs typeface="HYGothic-Extra" charset="0"/>
              </a:defRPr>
            </a:lvl6pPr>
            <a:lvl7pPr marL="2743200" algn="l" defTabSz="914400" rtl="0" eaLnBrk="1" latinLnBrk="0" hangingPunct="1">
              <a:defRPr sz="2400" kern="1200">
                <a:solidFill>
                  <a:schemeClr val="tx1"/>
                </a:solidFill>
                <a:latin typeface="Arial" pitchFamily="34" charset="0"/>
                <a:ea typeface="HYGothic-Extra" charset="0"/>
                <a:cs typeface="HYGothic-Extra" charset="0"/>
              </a:defRPr>
            </a:lvl7pPr>
            <a:lvl8pPr marL="3200400" algn="l" defTabSz="914400" rtl="0" eaLnBrk="1" latinLnBrk="0" hangingPunct="1">
              <a:defRPr sz="2400" kern="1200">
                <a:solidFill>
                  <a:schemeClr val="tx1"/>
                </a:solidFill>
                <a:latin typeface="Arial" pitchFamily="34" charset="0"/>
                <a:ea typeface="HYGothic-Extra" charset="0"/>
                <a:cs typeface="HYGothic-Extra" charset="0"/>
              </a:defRPr>
            </a:lvl8pPr>
            <a:lvl9pPr marL="3657600" algn="l" defTabSz="914400" rtl="0" eaLnBrk="1" latinLnBrk="0" hangingPunct="1">
              <a:defRPr sz="2400" kern="1200">
                <a:solidFill>
                  <a:schemeClr val="tx1"/>
                </a:solidFill>
                <a:latin typeface="Arial" pitchFamily="34" charset="0"/>
                <a:ea typeface="HYGothic-Extra" charset="0"/>
                <a:cs typeface="HYGothic-Extra" charset="0"/>
              </a:defRPr>
            </a:lvl9pPr>
          </a:lstStyle>
          <a:p>
            <a:pPr algn="ctr" eaLnBrk="1" hangingPunct="1"/>
            <a:r>
              <a:rPr lang="en-CA" altLang="en-US" dirty="0">
                <a:latin typeface="Calibri" pitchFamily="34" charset="0"/>
              </a:rPr>
              <a:t>Higher is better</a:t>
            </a:r>
          </a:p>
        </p:txBody>
      </p:sp>
    </p:spTree>
    <p:extLst>
      <p:ext uri="{BB962C8B-B14F-4D97-AF65-F5344CB8AC3E}">
        <p14:creationId xmlns:p14="http://schemas.microsoft.com/office/powerpoint/2010/main" val="36217965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Evaluate Dividend and Earnings Performance Cont’d.</a:t>
            </a:r>
          </a:p>
        </p:txBody>
      </p:sp>
      <p:sp>
        <p:nvSpPr>
          <p:cNvPr id="3" name="Content Placeholder 2"/>
          <p:cNvSpPr>
            <a:spLocks noGrp="1"/>
          </p:cNvSpPr>
          <p:nvPr>
            <p:ph idx="1"/>
          </p:nvPr>
        </p:nvSpPr>
        <p:spPr>
          <a:xfrm>
            <a:off x="457200" y="1600201"/>
            <a:ext cx="8229600" cy="3845023"/>
          </a:xfrm>
        </p:spPr>
        <p:txBody>
          <a:bodyPr>
            <a:normAutofit/>
          </a:bodyPr>
          <a:lstStyle/>
          <a:p>
            <a:pPr marL="0" indent="0" algn="just">
              <a:spcAft>
                <a:spcPts val="0"/>
              </a:spcAft>
              <a:buNone/>
            </a:pPr>
            <a:r>
              <a:rPr lang="en-CA" sz="2000" b="1" dirty="0"/>
              <a:t>PROBLEM 11-11A </a:t>
            </a:r>
            <a:endParaRPr lang="en-CA" sz="2000" dirty="0" smtClean="0">
              <a:latin typeface="Arial"/>
              <a:ea typeface="Times New Roman"/>
              <a:cs typeface="Times New Roman"/>
            </a:endParaRPr>
          </a:p>
          <a:p>
            <a:pPr marL="0" indent="0" algn="just">
              <a:spcAft>
                <a:spcPts val="0"/>
              </a:spcAft>
              <a:buNone/>
            </a:pPr>
            <a:r>
              <a:rPr lang="en-CA" sz="4000" b="1" cap="all" dirty="0">
                <a:latin typeface="Arial"/>
                <a:ea typeface="Times New Roman"/>
              </a:rPr>
              <a:t> </a:t>
            </a:r>
            <a:endParaRPr lang="en-CA" sz="2800" dirty="0">
              <a:latin typeface="Times New Roman"/>
              <a:ea typeface="Times New Roman"/>
            </a:endParaRPr>
          </a:p>
          <a:p>
            <a:pPr marL="0" indent="0">
              <a:buNone/>
            </a:pPr>
            <a:endParaRPr lang="en-CA" dirty="0"/>
          </a:p>
        </p:txBody>
      </p:sp>
    </p:spTree>
    <p:extLst>
      <p:ext uri="{BB962C8B-B14F-4D97-AF65-F5344CB8AC3E}">
        <p14:creationId xmlns:p14="http://schemas.microsoft.com/office/powerpoint/2010/main" val="2388503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descr="Ch11_9.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600200"/>
            <a:ext cx="8136904"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1500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Characteristics </a:t>
            </a:r>
            <a:r>
              <a:rPr lang="en-CA" dirty="0"/>
              <a:t>of C</a:t>
            </a:r>
            <a:r>
              <a:rPr lang="en-CA" dirty="0" smtClean="0"/>
              <a:t>orporations</a:t>
            </a:r>
            <a:r>
              <a:rPr lang="en-CA" dirty="0"/>
              <a:t/>
            </a:r>
            <a:br>
              <a:rPr lang="en-CA" dirty="0"/>
            </a:br>
            <a:endParaRPr lang="en-CA" dirty="0"/>
          </a:p>
        </p:txBody>
      </p:sp>
      <p:sp>
        <p:nvSpPr>
          <p:cNvPr id="3" name="Content Placeholder 2"/>
          <p:cNvSpPr>
            <a:spLocks noGrp="1"/>
          </p:cNvSpPr>
          <p:nvPr>
            <p:ph idx="1"/>
          </p:nvPr>
        </p:nvSpPr>
        <p:spPr/>
        <p:txBody>
          <a:bodyPr>
            <a:normAutofit fontScale="55000" lnSpcReduction="20000"/>
          </a:bodyPr>
          <a:lstStyle/>
          <a:p>
            <a:pPr marL="0" lvl="0" indent="0">
              <a:buNone/>
            </a:pPr>
            <a:r>
              <a:rPr lang="en-CA" b="1" dirty="0" smtClean="0"/>
              <a:t>Separate </a:t>
            </a:r>
            <a:r>
              <a:rPr lang="en-CA" b="1" dirty="0"/>
              <a:t>legal existence</a:t>
            </a:r>
            <a:endParaRPr lang="en-CA" dirty="0"/>
          </a:p>
          <a:p>
            <a:pPr lvl="1"/>
            <a:r>
              <a:rPr lang="en-CA" sz="2900" dirty="0"/>
              <a:t>An entity separate and distinct from owners.</a:t>
            </a:r>
          </a:p>
          <a:p>
            <a:pPr lvl="1"/>
            <a:r>
              <a:rPr lang="en-CA" sz="2900" dirty="0"/>
              <a:t>Acts under its own name rather than in the name of shareholders.</a:t>
            </a:r>
          </a:p>
          <a:p>
            <a:pPr lvl="1"/>
            <a:r>
              <a:rPr lang="en-CA" sz="2900" dirty="0"/>
              <a:t>May buy, own, and sell property; borrow money; </a:t>
            </a:r>
            <a:r>
              <a:rPr lang="en-CA" sz="2900" dirty="0" smtClean="0"/>
              <a:t>may </a:t>
            </a:r>
            <a:r>
              <a:rPr lang="en-CA" sz="2900" dirty="0"/>
              <a:t>sue or be sued; and pays its own income tax.</a:t>
            </a:r>
          </a:p>
          <a:p>
            <a:pPr marL="0" indent="0">
              <a:buNone/>
            </a:pPr>
            <a:r>
              <a:rPr lang="en-CA" dirty="0"/>
              <a:t> </a:t>
            </a:r>
          </a:p>
          <a:p>
            <a:pPr marL="0" lvl="0" indent="0">
              <a:buNone/>
            </a:pPr>
            <a:r>
              <a:rPr lang="en-CA" b="1" dirty="0"/>
              <a:t>Limited liability of shareholders</a:t>
            </a:r>
            <a:endParaRPr lang="en-CA" dirty="0"/>
          </a:p>
          <a:p>
            <a:pPr lvl="1"/>
            <a:r>
              <a:rPr lang="en-CA" sz="2900" dirty="0"/>
              <a:t>Creditors have recourse only to corporate assets to satisfy claims.</a:t>
            </a:r>
          </a:p>
          <a:p>
            <a:pPr lvl="1"/>
            <a:r>
              <a:rPr lang="en-CA" sz="2900" dirty="0"/>
              <a:t>Liability of shareholders limited to investment in corporation.</a:t>
            </a:r>
          </a:p>
          <a:p>
            <a:pPr lvl="1"/>
            <a:r>
              <a:rPr lang="en-CA" sz="2900" dirty="0" smtClean="0"/>
              <a:t>Creditors </a:t>
            </a:r>
            <a:r>
              <a:rPr lang="en-CA" sz="2900" dirty="0"/>
              <a:t>may demand a personal guarantee from a controlling shareholder, which enables the creditor to satisfy their claim with the shareholder’s assets. </a:t>
            </a:r>
          </a:p>
          <a:p>
            <a:pPr marL="0" lvl="0" indent="0">
              <a:buNone/>
            </a:pPr>
            <a:endParaRPr lang="en-CA" b="1" dirty="0" smtClean="0"/>
          </a:p>
          <a:p>
            <a:pPr marL="0" lvl="0" indent="0">
              <a:buNone/>
            </a:pPr>
            <a:r>
              <a:rPr lang="en-CA" b="1" dirty="0" smtClean="0"/>
              <a:t>Transferable </a:t>
            </a:r>
            <a:r>
              <a:rPr lang="en-CA" b="1" dirty="0"/>
              <a:t>ownership rights</a:t>
            </a:r>
            <a:endParaRPr lang="en-CA" dirty="0"/>
          </a:p>
          <a:p>
            <a:pPr lvl="1"/>
            <a:r>
              <a:rPr lang="en-CA" sz="2900" dirty="0"/>
              <a:t>Ownership is evidenced by shares, which are transferable units.</a:t>
            </a:r>
          </a:p>
          <a:p>
            <a:pPr lvl="1"/>
            <a:r>
              <a:rPr lang="en-CA" sz="2900" dirty="0"/>
              <a:t>Transfer of ownership rights among shareholders has no effect on operating activities of the corporation or on a corporation’s assets, liabilities, or shareholders’ equity.</a:t>
            </a:r>
          </a:p>
          <a:p>
            <a:pPr marL="400050" lvl="1" indent="0">
              <a:buNone/>
            </a:pPr>
            <a:endParaRPr lang="en-CA" dirty="0"/>
          </a:p>
        </p:txBody>
      </p:sp>
    </p:spTree>
    <p:extLst>
      <p:ext uri="{BB962C8B-B14F-4D97-AF65-F5344CB8AC3E}">
        <p14:creationId xmlns:p14="http://schemas.microsoft.com/office/powerpoint/2010/main" val="16595228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Characteristics of </a:t>
            </a:r>
            <a:r>
              <a:rPr lang="en-CA" dirty="0" smtClean="0"/>
              <a:t>corporations Cont’d.</a:t>
            </a:r>
            <a:endParaRPr lang="en-CA" dirty="0"/>
          </a:p>
        </p:txBody>
      </p:sp>
      <p:sp>
        <p:nvSpPr>
          <p:cNvPr id="3" name="Content Placeholder 2"/>
          <p:cNvSpPr>
            <a:spLocks noGrp="1"/>
          </p:cNvSpPr>
          <p:nvPr>
            <p:ph idx="1"/>
          </p:nvPr>
        </p:nvSpPr>
        <p:spPr/>
        <p:txBody>
          <a:bodyPr>
            <a:normAutofit fontScale="55000" lnSpcReduction="20000"/>
          </a:bodyPr>
          <a:lstStyle/>
          <a:p>
            <a:pPr marL="0" lvl="0" indent="0">
              <a:buNone/>
            </a:pPr>
            <a:r>
              <a:rPr lang="en-CA" b="1" dirty="0"/>
              <a:t>Ability to acquire capital</a:t>
            </a:r>
            <a:endParaRPr lang="en-CA" dirty="0"/>
          </a:p>
          <a:p>
            <a:pPr lvl="1"/>
            <a:r>
              <a:rPr lang="en-CA" dirty="0"/>
              <a:t>E</a:t>
            </a:r>
            <a:r>
              <a:rPr lang="en-CA" dirty="0" smtClean="0"/>
              <a:t>asy </a:t>
            </a:r>
            <a:r>
              <a:rPr lang="en-CA" dirty="0"/>
              <a:t>for corporations to raise capital.</a:t>
            </a:r>
          </a:p>
          <a:p>
            <a:pPr lvl="1"/>
            <a:r>
              <a:rPr lang="en-CA" dirty="0"/>
              <a:t>Only small amounts of money need </a:t>
            </a:r>
            <a:r>
              <a:rPr lang="en-CA" dirty="0" smtClean="0"/>
              <a:t>to be </a:t>
            </a:r>
            <a:r>
              <a:rPr lang="en-CA" dirty="0"/>
              <a:t>invested making shares attractive to many individuals.</a:t>
            </a:r>
          </a:p>
          <a:p>
            <a:pPr marL="0" indent="0">
              <a:buNone/>
            </a:pPr>
            <a:r>
              <a:rPr lang="en-CA" dirty="0"/>
              <a:t> </a:t>
            </a:r>
          </a:p>
          <a:p>
            <a:pPr marL="0" lvl="0" indent="0">
              <a:buNone/>
            </a:pPr>
            <a:r>
              <a:rPr lang="en-CA" b="1" dirty="0"/>
              <a:t>Continuous life</a:t>
            </a:r>
            <a:endParaRPr lang="en-CA" dirty="0"/>
          </a:p>
          <a:p>
            <a:pPr lvl="1"/>
            <a:r>
              <a:rPr lang="en-CA" dirty="0"/>
              <a:t>Corporations have an unlimited life.</a:t>
            </a:r>
          </a:p>
          <a:p>
            <a:pPr lvl="1"/>
            <a:r>
              <a:rPr lang="en-CA" dirty="0" smtClean="0"/>
              <a:t>The continuance of a corporation is </a:t>
            </a:r>
            <a:r>
              <a:rPr lang="en-CA" dirty="0"/>
              <a:t>not affected by withdrawal, death, or incapacity of a shareholder, employee, or officer.</a:t>
            </a:r>
          </a:p>
          <a:p>
            <a:pPr marL="0" indent="0">
              <a:buNone/>
            </a:pPr>
            <a:r>
              <a:rPr lang="en-CA" dirty="0"/>
              <a:t> </a:t>
            </a:r>
          </a:p>
          <a:p>
            <a:pPr marL="0" lvl="0" indent="0">
              <a:buNone/>
            </a:pPr>
            <a:r>
              <a:rPr lang="en-CA" b="1" dirty="0"/>
              <a:t>Corporation management</a:t>
            </a:r>
            <a:endParaRPr lang="en-CA" dirty="0"/>
          </a:p>
          <a:p>
            <a:pPr lvl="1"/>
            <a:r>
              <a:rPr lang="en-CA" dirty="0"/>
              <a:t>Shareholders manage a corporation indirectly through a board of directors, which they elect.</a:t>
            </a:r>
          </a:p>
          <a:p>
            <a:pPr lvl="1"/>
            <a:r>
              <a:rPr lang="en-CA" dirty="0"/>
              <a:t>Board of directors formulates operating policies and selects officers to execute policy and to perform daily management functions.</a:t>
            </a:r>
          </a:p>
          <a:p>
            <a:pPr lvl="1"/>
            <a:r>
              <a:rPr lang="en-CA" dirty="0"/>
              <a:t>The corporation hires professional managers to run the business, so the owners are not required to have managerial expertise.</a:t>
            </a:r>
          </a:p>
          <a:p>
            <a:pPr lvl="1"/>
            <a:r>
              <a:rPr lang="en-CA" dirty="0"/>
              <a:t>This separation of ownership and management can be viewed as an advantage or as a weakness.</a:t>
            </a:r>
          </a:p>
          <a:p>
            <a:pPr marL="0" indent="0">
              <a:buNone/>
            </a:pPr>
            <a:endParaRPr lang="en-CA" dirty="0"/>
          </a:p>
        </p:txBody>
      </p:sp>
    </p:spTree>
    <p:extLst>
      <p:ext uri="{BB962C8B-B14F-4D97-AF65-F5344CB8AC3E}">
        <p14:creationId xmlns:p14="http://schemas.microsoft.com/office/powerpoint/2010/main" val="3764553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Characteristics of corporations Cont’d.</a:t>
            </a:r>
          </a:p>
        </p:txBody>
      </p:sp>
      <p:sp>
        <p:nvSpPr>
          <p:cNvPr id="3" name="Content Placeholder 2"/>
          <p:cNvSpPr>
            <a:spLocks noGrp="1"/>
          </p:cNvSpPr>
          <p:nvPr>
            <p:ph idx="1"/>
          </p:nvPr>
        </p:nvSpPr>
        <p:spPr>
          <a:xfrm>
            <a:off x="457200" y="1600201"/>
            <a:ext cx="8229600" cy="3412975"/>
          </a:xfrm>
        </p:spPr>
        <p:txBody>
          <a:bodyPr>
            <a:normAutofit fontScale="55000" lnSpcReduction="20000"/>
          </a:bodyPr>
          <a:lstStyle/>
          <a:p>
            <a:pPr marL="0" lvl="0" indent="0">
              <a:buNone/>
            </a:pPr>
            <a:r>
              <a:rPr lang="en-CA" b="1" dirty="0"/>
              <a:t>Government regulations</a:t>
            </a:r>
            <a:endParaRPr lang="en-CA" dirty="0"/>
          </a:p>
          <a:p>
            <a:pPr lvl="1"/>
            <a:r>
              <a:rPr lang="en-CA" dirty="0" smtClean="0"/>
              <a:t>Federal </a:t>
            </a:r>
            <a:r>
              <a:rPr lang="en-CA" dirty="0"/>
              <a:t>and provincial laws usually prescribe the requirements for issuing shares and the distributions of profits permitted to shareholders.</a:t>
            </a:r>
          </a:p>
          <a:p>
            <a:pPr lvl="1"/>
            <a:r>
              <a:rPr lang="en-CA" dirty="0"/>
              <a:t>Provincial securities regulations govern the sale of share capital to the general public, and corporations listed in foreign security markets must also respect their requirements. </a:t>
            </a:r>
          </a:p>
          <a:p>
            <a:pPr lvl="1"/>
            <a:r>
              <a:rPr lang="en-CA" dirty="0"/>
              <a:t>Complying with securities regulations increases the cost and complexity of the corporate form of organization.</a:t>
            </a:r>
          </a:p>
          <a:p>
            <a:pPr marL="0" indent="0">
              <a:buNone/>
            </a:pPr>
            <a:r>
              <a:rPr lang="en-CA" dirty="0"/>
              <a:t> </a:t>
            </a:r>
          </a:p>
          <a:p>
            <a:pPr marL="0" lvl="0" indent="0">
              <a:buNone/>
            </a:pPr>
            <a:r>
              <a:rPr lang="en-CA" b="1" dirty="0"/>
              <a:t>Income tax</a:t>
            </a:r>
            <a:endParaRPr lang="en-CA" dirty="0"/>
          </a:p>
          <a:p>
            <a:pPr lvl="1"/>
            <a:r>
              <a:rPr lang="en-CA" dirty="0"/>
              <a:t>Corporations, as separate legal entities, must pay federal and provincial income tax.</a:t>
            </a:r>
          </a:p>
          <a:p>
            <a:pPr lvl="1"/>
            <a:r>
              <a:rPr lang="en-CA" dirty="0"/>
              <a:t>Shareholders must pay taxes on cash dividends. </a:t>
            </a:r>
          </a:p>
        </p:txBody>
      </p:sp>
    </p:spTree>
    <p:extLst>
      <p:ext uri="{BB962C8B-B14F-4D97-AF65-F5344CB8AC3E}">
        <p14:creationId xmlns:p14="http://schemas.microsoft.com/office/powerpoint/2010/main" val="36087578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Share </a:t>
            </a:r>
            <a:r>
              <a:rPr lang="en-CA" dirty="0"/>
              <a:t>Issue Considerations</a:t>
            </a:r>
            <a:br>
              <a:rPr lang="en-CA" dirty="0"/>
            </a:br>
            <a:endParaRPr lang="en-CA" dirty="0"/>
          </a:p>
        </p:txBody>
      </p:sp>
      <p:sp>
        <p:nvSpPr>
          <p:cNvPr id="3" name="Content Placeholder 2"/>
          <p:cNvSpPr>
            <a:spLocks noGrp="1"/>
          </p:cNvSpPr>
          <p:nvPr>
            <p:ph idx="1"/>
          </p:nvPr>
        </p:nvSpPr>
        <p:spPr>
          <a:xfrm>
            <a:off x="457200" y="1600200"/>
            <a:ext cx="8229600" cy="4853136"/>
          </a:xfrm>
        </p:spPr>
        <p:txBody>
          <a:bodyPr>
            <a:normAutofit fontScale="62500" lnSpcReduction="20000"/>
          </a:bodyPr>
          <a:lstStyle/>
          <a:p>
            <a:pPr marL="0" lvl="1" indent="0">
              <a:buNone/>
            </a:pPr>
            <a:r>
              <a:rPr lang="en-CA" sz="2900" dirty="0" smtClean="0"/>
              <a:t>Ownership rights of shareholders:</a:t>
            </a:r>
          </a:p>
          <a:p>
            <a:pPr marL="971550" lvl="1" indent="-514350">
              <a:buAutoNum type="arabicPeriod"/>
            </a:pPr>
            <a:r>
              <a:rPr lang="en-CA" sz="2900" dirty="0" smtClean="0"/>
              <a:t>Vote</a:t>
            </a:r>
          </a:p>
          <a:p>
            <a:pPr marL="971550" lvl="1" indent="-514350">
              <a:buAutoNum type="arabicPeriod"/>
            </a:pPr>
            <a:r>
              <a:rPr lang="en-CA" sz="2900" dirty="0" smtClean="0"/>
              <a:t>Dividends</a:t>
            </a:r>
          </a:p>
          <a:p>
            <a:pPr marL="971550" lvl="1" indent="-514350">
              <a:buAutoNum type="arabicPeriod"/>
            </a:pPr>
            <a:r>
              <a:rPr lang="en-CA" sz="2900" dirty="0" smtClean="0"/>
              <a:t>Residual claim</a:t>
            </a:r>
          </a:p>
          <a:p>
            <a:pPr marL="457200" lvl="1" indent="0">
              <a:buNone/>
            </a:pPr>
            <a:endParaRPr lang="en-CA" sz="2900" dirty="0"/>
          </a:p>
          <a:p>
            <a:pPr marL="0" lvl="1" indent="0">
              <a:buNone/>
            </a:pPr>
            <a:r>
              <a:rPr lang="en-CA" sz="2900" dirty="0" smtClean="0"/>
              <a:t>When </a:t>
            </a:r>
            <a:r>
              <a:rPr lang="en-CA" sz="2900" dirty="0"/>
              <a:t>a corporation decides to issue shares it must answer the following questions: </a:t>
            </a:r>
            <a:endParaRPr lang="en-CA" sz="2900" dirty="0" smtClean="0"/>
          </a:p>
          <a:p>
            <a:pPr lvl="1"/>
            <a:r>
              <a:rPr lang="en-CA" sz="2900" dirty="0"/>
              <a:t>How many shares should be authorized for sale? </a:t>
            </a:r>
          </a:p>
          <a:p>
            <a:pPr lvl="1"/>
            <a:r>
              <a:rPr lang="en-CA" sz="2900" dirty="0"/>
              <a:t>At what price should the shares be issued? </a:t>
            </a:r>
          </a:p>
          <a:p>
            <a:pPr marL="914400" lvl="2" indent="0">
              <a:buNone/>
            </a:pPr>
            <a:endParaRPr lang="en-CA" sz="2900" dirty="0"/>
          </a:p>
          <a:p>
            <a:pPr marL="0" lvl="1" indent="0">
              <a:buNone/>
            </a:pPr>
            <a:r>
              <a:rPr lang="en-CA" sz="2900" dirty="0"/>
              <a:t>The shares of company are divided into different classes such as Class </a:t>
            </a:r>
            <a:r>
              <a:rPr lang="en-CA" sz="2900" dirty="0" smtClean="0"/>
              <a:t>A </a:t>
            </a:r>
            <a:r>
              <a:rPr lang="en-CA" sz="2900" dirty="0"/>
              <a:t>and Class B.</a:t>
            </a:r>
          </a:p>
          <a:p>
            <a:pPr lvl="2"/>
            <a:r>
              <a:rPr lang="en-CA" sz="2900" dirty="0"/>
              <a:t>The rights and privileges for each class of shares are stated in the articles of incorporation.</a:t>
            </a:r>
          </a:p>
          <a:p>
            <a:pPr lvl="2"/>
            <a:r>
              <a:rPr lang="en-CA" sz="2900" dirty="0"/>
              <a:t>The classes are usually identified by the generic terms common shares and preferred shares</a:t>
            </a:r>
          </a:p>
          <a:p>
            <a:pPr marL="0" indent="0">
              <a:buNone/>
            </a:pPr>
            <a:r>
              <a:rPr lang="en-CA" sz="2900" dirty="0"/>
              <a:t> </a:t>
            </a:r>
          </a:p>
          <a:p>
            <a:pPr marL="0" indent="0">
              <a:buNone/>
            </a:pPr>
            <a:endParaRPr lang="en-CA" dirty="0"/>
          </a:p>
        </p:txBody>
      </p:sp>
    </p:spTree>
    <p:extLst>
      <p:ext uri="{BB962C8B-B14F-4D97-AF65-F5344CB8AC3E}">
        <p14:creationId xmlns:p14="http://schemas.microsoft.com/office/powerpoint/2010/main" val="13634502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CA" dirty="0" smtClean="0"/>
              <a:t/>
            </a:r>
            <a:br>
              <a:rPr lang="en-CA" dirty="0" smtClean="0"/>
            </a:br>
            <a:r>
              <a:rPr lang="en-CA" dirty="0" smtClean="0"/>
              <a:t>Share </a:t>
            </a:r>
            <a:r>
              <a:rPr lang="en-CA" dirty="0"/>
              <a:t>Issue </a:t>
            </a:r>
            <a:r>
              <a:rPr lang="en-CA" dirty="0" smtClean="0"/>
              <a:t>Considerations Cont’d.</a:t>
            </a:r>
            <a:r>
              <a:rPr lang="en-CA" dirty="0"/>
              <a:t/>
            </a:r>
            <a:br>
              <a:rPr lang="en-CA" dirty="0"/>
            </a:br>
            <a:endParaRPr lang="en-CA" dirty="0"/>
          </a:p>
        </p:txBody>
      </p:sp>
      <p:sp>
        <p:nvSpPr>
          <p:cNvPr id="3" name="Content Placeholder 2"/>
          <p:cNvSpPr>
            <a:spLocks noGrp="1"/>
          </p:cNvSpPr>
          <p:nvPr>
            <p:ph idx="1"/>
          </p:nvPr>
        </p:nvSpPr>
        <p:spPr>
          <a:xfrm>
            <a:off x="457200" y="1600200"/>
            <a:ext cx="8229600" cy="5141167"/>
          </a:xfrm>
        </p:spPr>
        <p:txBody>
          <a:bodyPr>
            <a:normAutofit fontScale="55000" lnSpcReduction="20000"/>
          </a:bodyPr>
          <a:lstStyle/>
          <a:p>
            <a:pPr marL="0" indent="0">
              <a:buNone/>
            </a:pPr>
            <a:r>
              <a:rPr lang="en-CA" sz="2900" dirty="0"/>
              <a:t> </a:t>
            </a:r>
            <a:r>
              <a:rPr lang="en-CA" sz="2900" b="1" dirty="0" smtClean="0"/>
              <a:t>Authorized </a:t>
            </a:r>
            <a:r>
              <a:rPr lang="en-CA" sz="2900" b="1" dirty="0"/>
              <a:t>Share Capital </a:t>
            </a:r>
            <a:endParaRPr lang="en-CA" sz="2900" dirty="0"/>
          </a:p>
          <a:p>
            <a:pPr lvl="1"/>
            <a:r>
              <a:rPr lang="en-CA" sz="2900" dirty="0"/>
              <a:t>The number of authorized shares a corporation is authorized to sell is indicated in </a:t>
            </a:r>
            <a:r>
              <a:rPr lang="en-CA" sz="2900" dirty="0" smtClean="0"/>
              <a:t>its </a:t>
            </a:r>
            <a:r>
              <a:rPr lang="en-CA" sz="2900" dirty="0"/>
              <a:t>articles of incorporation</a:t>
            </a:r>
            <a:r>
              <a:rPr lang="en-CA" sz="2900" dirty="0" smtClean="0"/>
              <a:t>.</a:t>
            </a:r>
          </a:p>
          <a:p>
            <a:pPr lvl="1"/>
            <a:endParaRPr lang="en-CA" sz="2900" dirty="0" smtClean="0"/>
          </a:p>
          <a:p>
            <a:pPr lvl="1"/>
            <a:r>
              <a:rPr lang="en-CA" sz="2900" dirty="0" smtClean="0"/>
              <a:t>It </a:t>
            </a:r>
            <a:r>
              <a:rPr lang="en-CA" sz="2900" dirty="0"/>
              <a:t>may be specified as an unlimited amount or a certain number. </a:t>
            </a:r>
            <a:endParaRPr lang="en-CA" sz="2900" dirty="0" smtClean="0"/>
          </a:p>
          <a:p>
            <a:pPr lvl="1"/>
            <a:endParaRPr lang="en-CA" sz="2900" dirty="0"/>
          </a:p>
          <a:p>
            <a:pPr lvl="1"/>
            <a:r>
              <a:rPr lang="en-CA" sz="2900" dirty="0"/>
              <a:t>Most Canadian public companies have an unlimited number of authorized shares</a:t>
            </a:r>
            <a:r>
              <a:rPr lang="en-CA" sz="2900" dirty="0" smtClean="0"/>
              <a:t>.</a:t>
            </a:r>
          </a:p>
          <a:p>
            <a:pPr lvl="1"/>
            <a:endParaRPr lang="en-CA" sz="2900" dirty="0"/>
          </a:p>
          <a:p>
            <a:pPr lvl="1"/>
            <a:r>
              <a:rPr lang="en-CA" sz="2900" dirty="0"/>
              <a:t>The authorization of share capital does not result in a formal accounting entry, however the number of </a:t>
            </a:r>
            <a:r>
              <a:rPr lang="en-CA" sz="2900" dirty="0" smtClean="0"/>
              <a:t>shares authorized </a:t>
            </a:r>
            <a:r>
              <a:rPr lang="en-CA" sz="2900" dirty="0"/>
              <a:t>must be disclosed in the shareholders’ equity section of the statement of financial position. </a:t>
            </a:r>
            <a:endParaRPr lang="en-CA" sz="2900" dirty="0" smtClean="0"/>
          </a:p>
          <a:p>
            <a:pPr marL="0" lvl="0" indent="0">
              <a:buNone/>
            </a:pPr>
            <a:endParaRPr lang="en-CA" sz="2900" b="1" dirty="0" smtClean="0"/>
          </a:p>
          <a:p>
            <a:pPr marL="0" lvl="0" indent="0">
              <a:buNone/>
            </a:pPr>
            <a:r>
              <a:rPr lang="en-CA" sz="2900" b="1" dirty="0" smtClean="0"/>
              <a:t>Issue </a:t>
            </a:r>
            <a:r>
              <a:rPr lang="en-CA" sz="2900" b="1" dirty="0"/>
              <a:t>of Shares</a:t>
            </a:r>
            <a:endParaRPr lang="en-CA" sz="2900" dirty="0"/>
          </a:p>
          <a:p>
            <a:pPr lvl="1"/>
            <a:r>
              <a:rPr lang="en-CA" sz="2900" dirty="0"/>
              <a:t>The first time a corporation’s shares are offered to the public, the offer is called an initial public offering (IPO). The company receives the cash (less any financing or issue fees) from the sale of IPO shares.</a:t>
            </a:r>
          </a:p>
          <a:p>
            <a:pPr marL="457200" lvl="1" indent="0">
              <a:buNone/>
            </a:pPr>
            <a:endParaRPr lang="en-CA" sz="2900" dirty="0"/>
          </a:p>
          <a:p>
            <a:pPr lvl="1"/>
            <a:r>
              <a:rPr lang="en-CA" sz="2900" dirty="0"/>
              <a:t>Once these shares have been initially issued, they continue trading on the secondary market. Investors buy and sell shares from each other, rather than from the company.</a:t>
            </a:r>
          </a:p>
          <a:p>
            <a:pPr lvl="1"/>
            <a:endParaRPr lang="en-CA" sz="2600" dirty="0"/>
          </a:p>
          <a:p>
            <a:pPr marL="0" indent="0">
              <a:buNone/>
            </a:pPr>
            <a:endParaRPr lang="en-CA" dirty="0"/>
          </a:p>
        </p:txBody>
      </p:sp>
    </p:spTree>
    <p:extLst>
      <p:ext uri="{BB962C8B-B14F-4D97-AF65-F5344CB8AC3E}">
        <p14:creationId xmlns:p14="http://schemas.microsoft.com/office/powerpoint/2010/main" val="34758583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 Issue Considerations Cont’d.</a:t>
            </a:r>
          </a:p>
        </p:txBody>
      </p:sp>
      <p:sp>
        <p:nvSpPr>
          <p:cNvPr id="3" name="Content Placeholder 2"/>
          <p:cNvSpPr>
            <a:spLocks noGrp="1"/>
          </p:cNvSpPr>
          <p:nvPr>
            <p:ph idx="1"/>
          </p:nvPr>
        </p:nvSpPr>
        <p:spPr>
          <a:xfrm>
            <a:off x="457200" y="1600200"/>
            <a:ext cx="8229600" cy="4853136"/>
          </a:xfrm>
        </p:spPr>
        <p:txBody>
          <a:bodyPr>
            <a:normAutofit fontScale="55000" lnSpcReduction="20000"/>
          </a:bodyPr>
          <a:lstStyle/>
          <a:p>
            <a:pPr marL="0" lvl="0" indent="0">
              <a:buNone/>
            </a:pPr>
            <a:r>
              <a:rPr lang="en-CA" sz="2900" b="1" dirty="0" smtClean="0"/>
              <a:t>Fair </a:t>
            </a:r>
            <a:r>
              <a:rPr lang="en-CA" sz="2900" b="1" dirty="0"/>
              <a:t>Value of Shares</a:t>
            </a:r>
            <a:endParaRPr lang="en-CA" sz="2900" dirty="0"/>
          </a:p>
          <a:p>
            <a:pPr lvl="1"/>
            <a:r>
              <a:rPr lang="en-CA" sz="2900" dirty="0"/>
              <a:t>After the initial issue of new shares, the subsequent market price per share is established by the interaction between buyers and sellers</a:t>
            </a:r>
            <a:r>
              <a:rPr lang="en-CA" sz="2900" dirty="0" smtClean="0"/>
              <a:t>.</a:t>
            </a:r>
          </a:p>
          <a:p>
            <a:pPr lvl="1"/>
            <a:endParaRPr lang="en-CA" sz="2900" dirty="0"/>
          </a:p>
          <a:p>
            <a:pPr lvl="1"/>
            <a:r>
              <a:rPr lang="en-CA" sz="2900" dirty="0"/>
              <a:t>Generally, the price follows the trend of a company’s profits and dividends</a:t>
            </a:r>
            <a:r>
              <a:rPr lang="en-CA" sz="2900" dirty="0" smtClean="0"/>
              <a:t>.</a:t>
            </a:r>
          </a:p>
          <a:p>
            <a:pPr lvl="1"/>
            <a:endParaRPr lang="en-CA" sz="2900" dirty="0"/>
          </a:p>
          <a:p>
            <a:pPr lvl="1"/>
            <a:r>
              <a:rPr lang="en-CA" sz="2900" dirty="0" smtClean="0"/>
              <a:t>A </a:t>
            </a:r>
            <a:r>
              <a:rPr lang="en-CA" sz="2900" dirty="0"/>
              <a:t>commonly reported measure of fair value of a company’s total equity is its market capitalization. </a:t>
            </a:r>
            <a:endParaRPr lang="en-CA" sz="2900" dirty="0" smtClean="0"/>
          </a:p>
          <a:p>
            <a:pPr lvl="2"/>
            <a:r>
              <a:rPr lang="en-CA" sz="2900" dirty="0" smtClean="0"/>
              <a:t>The </a:t>
            </a:r>
            <a:r>
              <a:rPr lang="en-CA" sz="2900" b="1" dirty="0"/>
              <a:t>market capitalization</a:t>
            </a:r>
            <a:r>
              <a:rPr lang="en-CA" sz="2900" dirty="0"/>
              <a:t> of a company is calculated by multiplying the number of shares issued by the share price at any given date.</a:t>
            </a:r>
          </a:p>
          <a:p>
            <a:pPr marL="457200" lvl="1" indent="0">
              <a:buNone/>
            </a:pPr>
            <a:r>
              <a:rPr lang="en-CA" sz="2900" dirty="0" smtClean="0"/>
              <a:t> </a:t>
            </a:r>
            <a:endParaRPr lang="en-CA" sz="2900" dirty="0"/>
          </a:p>
          <a:p>
            <a:pPr marL="0" lvl="0" indent="0">
              <a:buNone/>
            </a:pPr>
            <a:r>
              <a:rPr lang="en-CA" sz="2900" b="1" dirty="0"/>
              <a:t>Legal Capital</a:t>
            </a:r>
            <a:endParaRPr lang="en-CA" sz="2900" dirty="0"/>
          </a:p>
          <a:p>
            <a:pPr lvl="1"/>
            <a:r>
              <a:rPr lang="en-CA" sz="2900" dirty="0"/>
              <a:t>Retained earnings can be distributed to the shareholders as dividends or retained in the company for operating needs</a:t>
            </a:r>
            <a:r>
              <a:rPr lang="en-CA" sz="2900" dirty="0" smtClean="0"/>
              <a:t>.</a:t>
            </a:r>
          </a:p>
          <a:p>
            <a:pPr marL="457200" lvl="1" indent="0">
              <a:buNone/>
            </a:pPr>
            <a:endParaRPr lang="en-CA" sz="2900" dirty="0"/>
          </a:p>
          <a:p>
            <a:pPr lvl="1"/>
            <a:r>
              <a:rPr lang="en-CA" sz="2900" dirty="0"/>
              <a:t>Share capital is legal capital that cannot be distributed to the shareholders.</a:t>
            </a:r>
          </a:p>
          <a:p>
            <a:pPr marL="0" indent="0">
              <a:buNone/>
            </a:pPr>
            <a:endParaRPr lang="en-CA" dirty="0"/>
          </a:p>
        </p:txBody>
      </p:sp>
    </p:spTree>
    <p:extLst>
      <p:ext uri="{BB962C8B-B14F-4D97-AF65-F5344CB8AC3E}">
        <p14:creationId xmlns:p14="http://schemas.microsoft.com/office/powerpoint/2010/main" val="232873264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4fd1182e3dceaba91c889686347b176eb20"/>
</p:tagLst>
</file>

<file path=ppt/theme/theme1.xml><?xml version="1.0" encoding="utf-8"?>
<a:theme xmlns:a="http://schemas.openxmlformats.org/drawingml/2006/main" name="Office Theme">
  <a:themeElements>
    <a:clrScheme name="Telfer">
      <a:dk1>
        <a:srgbClr val="000000"/>
      </a:dk1>
      <a:lt1>
        <a:sysClr val="window" lastClr="FFFFFF"/>
      </a:lt1>
      <a:dk2>
        <a:srgbClr val="771025"/>
      </a:dk2>
      <a:lt2>
        <a:srgbClr val="EEECE1"/>
      </a:lt2>
      <a:accent1>
        <a:srgbClr val="273F6A"/>
      </a:accent1>
      <a:accent2>
        <a:srgbClr val="3A75C4"/>
      </a:accent2>
      <a:accent3>
        <a:srgbClr val="006B77"/>
      </a:accent3>
      <a:accent4>
        <a:srgbClr val="696F2B"/>
      </a:accent4>
      <a:accent5>
        <a:srgbClr val="406B2E"/>
      </a:accent5>
      <a:accent6>
        <a:srgbClr val="BF910C"/>
      </a:accent6>
      <a:hlink>
        <a:srgbClr val="771025"/>
      </a:hlink>
      <a:folHlink>
        <a:srgbClr val="A6163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TotalTime>
  <Words>2575</Words>
  <Application>Microsoft Office PowerPoint</Application>
  <PresentationFormat>On-screen Show (4:3)</PresentationFormat>
  <Paragraphs>400</Paragraphs>
  <Slides>36</Slides>
  <Notes>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  CHAPTER 11   Reporting and Analyzing Shareholders’ Equity </vt:lpstr>
      <vt:lpstr>Learning objectives</vt:lpstr>
      <vt:lpstr>Corporate form of an organization</vt:lpstr>
      <vt:lpstr> Characteristics of Corporations </vt:lpstr>
      <vt:lpstr>Characteristics of corporations Cont’d.</vt:lpstr>
      <vt:lpstr>Characteristics of corporations Cont’d.</vt:lpstr>
      <vt:lpstr> Share Issue Considerations </vt:lpstr>
      <vt:lpstr> Share Issue Considerations Cont’d. </vt:lpstr>
      <vt:lpstr>Share Issue Considerations Cont’d.</vt:lpstr>
      <vt:lpstr>  Common Shares  </vt:lpstr>
      <vt:lpstr>  Common Shares Cont’d.  </vt:lpstr>
      <vt:lpstr>Common Shares Cont’d.</vt:lpstr>
      <vt:lpstr>Common Shares Cont’d.</vt:lpstr>
      <vt:lpstr>Common Shares Cont’d.</vt:lpstr>
      <vt:lpstr>Preferred Shares</vt:lpstr>
      <vt:lpstr>Preferred Shares Cont’d.</vt:lpstr>
      <vt:lpstr> Dividends and Stock Splits  </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Dividends and Stock Splits Cont’d.</vt:lpstr>
      <vt:lpstr>Financial Statement Presentation</vt:lpstr>
      <vt:lpstr>Financial Statement Presentation</vt:lpstr>
      <vt:lpstr>Financial Statement Presentation</vt:lpstr>
      <vt:lpstr> Evaluate Dividend and Earnings Performance  </vt:lpstr>
      <vt:lpstr> Evaluate Dividend and Earnings Performance Cont’d. </vt:lpstr>
      <vt:lpstr>Evaluate Dividend and Earnings Performance Cont’d.</vt:lpstr>
      <vt:lpstr>Evaluate Dividend and Earnings Performance Cont’d.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Telfer School of Management</dc:creator>
  <cp:lastModifiedBy>lamia</cp:lastModifiedBy>
  <cp:revision>108</cp:revision>
  <dcterms:created xsi:type="dcterms:W3CDTF">2013-04-03T14:37:54Z</dcterms:created>
  <dcterms:modified xsi:type="dcterms:W3CDTF">2013-11-12T12:16:54Z</dcterms:modified>
</cp:coreProperties>
</file>