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1"/>
  </p:notesMasterIdLst>
  <p:sldIdLst>
    <p:sldId id="256" r:id="rId2"/>
    <p:sldId id="265" r:id="rId3"/>
    <p:sldId id="266" r:id="rId4"/>
    <p:sldId id="268" r:id="rId5"/>
    <p:sldId id="267" r:id="rId6"/>
    <p:sldId id="257" r:id="rId7"/>
    <p:sldId id="258" r:id="rId8"/>
    <p:sldId id="259" r:id="rId9"/>
    <p:sldId id="260" r:id="rId10"/>
    <p:sldId id="276" r:id="rId11"/>
    <p:sldId id="277" r:id="rId12"/>
    <p:sldId id="261" r:id="rId13"/>
    <p:sldId id="264" r:id="rId14"/>
    <p:sldId id="272" r:id="rId15"/>
    <p:sldId id="278" r:id="rId16"/>
    <p:sldId id="271" r:id="rId17"/>
    <p:sldId id="270" r:id="rId18"/>
    <p:sldId id="274" r:id="rId19"/>
    <p:sldId id="275" r:id="rId20"/>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29" d="100"/>
          <a:sy n="29" d="100"/>
        </p:scale>
        <p:origin x="-292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notesMaster" Target="notesMasters/notesMaster1.xml"/><Relationship Id="rId22" Type="http://schemas.openxmlformats.org/officeDocument/2006/relationships/printerSettings" Target="printerSettings/printerSettings1.bin"/><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5A90AC-59CC-4FA2-B4A5-7CBE27723060}" type="datetimeFigureOut">
              <a:rPr lang="en-US" smtClean="0"/>
              <a:t>4/9/13</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73FDD0-2F2B-4364-B395-63B5102C7B25}" type="slidenum">
              <a:rPr lang="en-CA" smtClean="0"/>
              <a:t>‹#›</a:t>
            </a:fld>
            <a:endParaRPr lang="en-CA"/>
          </a:p>
        </p:txBody>
      </p:sp>
    </p:spTree>
    <p:extLst>
      <p:ext uri="{BB962C8B-B14F-4D97-AF65-F5344CB8AC3E}">
        <p14:creationId xmlns:p14="http://schemas.microsoft.com/office/powerpoint/2010/main" val="504419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3D73FDD0-2F2B-4364-B395-63B5102C7B25}" type="slidenum">
              <a:rPr lang="en-CA" smtClean="0"/>
              <a:t>13</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w="9525">
              <a:noFill/>
              <a:miter lim="800000"/>
              <a:headEnd/>
              <a:tailEnd/>
            </a:ln>
            <a:effectLst/>
          </p:spPr>
          <p:txBody>
            <a:bodyPr wrap="none" anchor="ctr"/>
            <a:lstStyle/>
            <a:p>
              <a:pPr algn="ctr">
                <a:defRPr/>
              </a:pPr>
              <a:endParaRPr kumimoji="1" lang="en-US" sz="2400">
                <a:latin typeface="Times New Roman"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headEnd/>
              <a:tailEnd/>
            </a:ln>
            <a:effectLst/>
          </p:spPr>
          <p:txBody>
            <a:bodyPr wrap="none" anchor="ctr"/>
            <a:lstStyle/>
            <a:p>
              <a:pPr algn="ctr">
                <a:defRPr/>
              </a:pPr>
              <a:endParaRPr kumimoji="1" lang="en-US" sz="2400">
                <a:latin typeface="Times New Roman"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headEnd/>
              <a:tailEnd/>
            </a:ln>
            <a:effectLst/>
          </p:spPr>
          <p:txBody>
            <a:bodyPr wrap="none" anchor="ctr"/>
            <a:lstStyle/>
            <a:p>
              <a:pPr>
                <a:defRPr/>
              </a:pPr>
              <a:endParaRPr lang="en-CA"/>
            </a:p>
          </p:txBody>
        </p:sp>
        <p:sp>
          <p:nvSpPr>
            <p:cNvPr id="9" name="AutoShape 7"/>
            <p:cNvSpPr>
              <a:spLocks noChangeArrowheads="1"/>
            </p:cNvSpPr>
            <p:nvPr/>
          </p:nvSpPr>
          <p:spPr bwMode="auto">
            <a:xfrm>
              <a:off x="5196" y="3080"/>
              <a:ext cx="164" cy="201"/>
            </a:xfrm>
            <a:prstGeom prst="flowChartDelay">
              <a:avLst/>
            </a:prstGeom>
            <a:solidFill>
              <a:schemeClr val="hlink"/>
            </a:solidFill>
            <a:ln w="9525">
              <a:noFill/>
              <a:miter lim="800000"/>
              <a:headEnd/>
              <a:tailEnd/>
            </a:ln>
            <a:effectLst/>
          </p:spPr>
          <p:txBody>
            <a:bodyPr wrap="none" anchor="ctr"/>
            <a:lstStyle/>
            <a:p>
              <a:pPr>
                <a:defRPr/>
              </a:pPr>
              <a:endParaRPr lang="en-CA"/>
            </a:p>
          </p:txBody>
        </p:sp>
      </p:grpSp>
      <p:sp>
        <p:nvSpPr>
          <p:cNvPr id="5128" name="Rectangle 8"/>
          <p:cNvSpPr>
            <a:spLocks noGrp="1" noChangeArrowheads="1"/>
          </p:cNvSpPr>
          <p:nvPr>
            <p:ph type="subTitle" idx="1"/>
          </p:nvPr>
        </p:nvSpPr>
        <p:spPr>
          <a:xfrm>
            <a:off x="4673600" y="2927350"/>
            <a:ext cx="4013200" cy="1822450"/>
          </a:xfrm>
        </p:spPr>
        <p:txBody>
          <a:bodyPr anchor="b"/>
          <a:lstStyle>
            <a:lvl1pPr marL="0" indent="0">
              <a:buFont typeface="Wingdings" pitchFamily="2" charset="2"/>
              <a:buNone/>
              <a:defRPr>
                <a:solidFill>
                  <a:schemeClr val="tx2"/>
                </a:solidFill>
              </a:defRPr>
            </a:lvl1pPr>
          </a:lstStyle>
          <a:p>
            <a:pPr lvl="0"/>
            <a:r>
              <a:rPr lang="en-GB" noProof="0" smtClean="0"/>
              <a:t>Click to edit Master subtitle style</a:t>
            </a:r>
          </a:p>
        </p:txBody>
      </p:sp>
      <p:sp>
        <p:nvSpPr>
          <p:cNvPr id="5132"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pPr lvl="0"/>
            <a:r>
              <a:rPr lang="en-GB" noProof="0" smtClean="0"/>
              <a:t>Click to edit Master title style</a:t>
            </a:r>
          </a:p>
        </p:txBody>
      </p:sp>
      <p:sp>
        <p:nvSpPr>
          <p:cNvPr id="10" name="Rectangle 9"/>
          <p:cNvSpPr>
            <a:spLocks noGrp="1" noChangeArrowheads="1"/>
          </p:cNvSpPr>
          <p:nvPr>
            <p:ph type="dt" sz="quarter" idx="10"/>
          </p:nvPr>
        </p:nvSpPr>
        <p:spPr/>
        <p:txBody>
          <a:bodyPr/>
          <a:lstStyle>
            <a:lvl1pPr>
              <a:defRPr>
                <a:solidFill>
                  <a:schemeClr val="bg1"/>
                </a:solidFill>
              </a:defRPr>
            </a:lvl1pPr>
          </a:lstStyle>
          <a:p>
            <a:pPr>
              <a:defRPr/>
            </a:pPr>
            <a:endParaRPr lang="en-GB"/>
          </a:p>
        </p:txBody>
      </p:sp>
      <p:sp>
        <p:nvSpPr>
          <p:cNvPr id="11" name="Rectangle 10"/>
          <p:cNvSpPr>
            <a:spLocks noGrp="1" noChangeArrowheads="1"/>
          </p:cNvSpPr>
          <p:nvPr>
            <p:ph type="ftr" sz="quarter" idx="11"/>
          </p:nvPr>
        </p:nvSpPr>
        <p:spPr/>
        <p:txBody>
          <a:bodyPr/>
          <a:lstStyle>
            <a:lvl1pPr algn="r">
              <a:defRPr/>
            </a:lvl1pPr>
          </a:lstStyle>
          <a:p>
            <a:pPr>
              <a:defRPr/>
            </a:pPr>
            <a:endParaRPr lang="en-GB"/>
          </a:p>
        </p:txBody>
      </p:sp>
      <p:sp>
        <p:nvSpPr>
          <p:cNvPr id="12" name="Rectangle 11"/>
          <p:cNvSpPr>
            <a:spLocks noGrp="1" noChangeArrowheads="1"/>
          </p:cNvSpPr>
          <p:nvPr>
            <p:ph type="sldNum" sz="quarter" idx="12"/>
          </p:nvPr>
        </p:nvSpPr>
        <p:spPr>
          <a:xfrm>
            <a:off x="76200" y="6248400"/>
            <a:ext cx="587375" cy="488950"/>
          </a:xfrm>
        </p:spPr>
        <p:txBody>
          <a:bodyPr anchorCtr="0"/>
          <a:lstStyle>
            <a:lvl1pPr>
              <a:defRPr/>
            </a:lvl1pPr>
          </a:lstStyle>
          <a:p>
            <a:pPr>
              <a:defRPr/>
            </a:pPr>
            <a:fld id="{AA9A0FFC-29EB-4744-94BB-1580CA0F15FA}"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F284EFB8-F22E-4E81-8C4E-EF76C7C0BA89}"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FDFB5C4C-897F-47B6-AD80-EB989C5CCA2E}"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48F7AC07-4567-47AE-BDEE-B76D3D60FFBA}"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11"/>
          <p:cNvSpPr>
            <a:spLocks noGrp="1" noChangeArrowheads="1"/>
          </p:cNvSpPr>
          <p:nvPr>
            <p:ph type="dt" sz="half" idx="10"/>
          </p:nvPr>
        </p:nvSpPr>
        <p:spPr>
          <a:ln/>
        </p:spPr>
        <p:txBody>
          <a:bodyPr/>
          <a:lstStyle>
            <a:lvl1pPr>
              <a:defRPr/>
            </a:lvl1pPr>
          </a:lstStyle>
          <a:p>
            <a:pPr>
              <a:defRPr/>
            </a:pPr>
            <a:endParaRPr lang="en-GB"/>
          </a:p>
        </p:txBody>
      </p:sp>
      <p:sp>
        <p:nvSpPr>
          <p:cNvPr id="8" name="Rectangle 12"/>
          <p:cNvSpPr>
            <a:spLocks noGrp="1" noChangeArrowheads="1"/>
          </p:cNvSpPr>
          <p:nvPr>
            <p:ph type="ftr" sz="quarter" idx="11"/>
          </p:nvPr>
        </p:nvSpPr>
        <p:spPr>
          <a:ln/>
        </p:spPr>
        <p:txBody>
          <a:bodyPr/>
          <a:lstStyle>
            <a:lvl1pPr>
              <a:defRPr/>
            </a:lvl1pPr>
          </a:lstStyle>
          <a:p>
            <a:pPr>
              <a:defRPr/>
            </a:pPr>
            <a:endParaRPr lang="en-GB"/>
          </a:p>
        </p:txBody>
      </p:sp>
      <p:sp>
        <p:nvSpPr>
          <p:cNvPr id="9" name="Rectangle 13"/>
          <p:cNvSpPr>
            <a:spLocks noGrp="1" noChangeArrowheads="1"/>
          </p:cNvSpPr>
          <p:nvPr>
            <p:ph type="sldNum" sz="quarter" idx="12"/>
          </p:nvPr>
        </p:nvSpPr>
        <p:spPr>
          <a:ln/>
        </p:spPr>
        <p:txBody>
          <a:bodyPr/>
          <a:lstStyle>
            <a:lvl1pPr>
              <a:defRPr/>
            </a:lvl1pPr>
          </a:lstStyle>
          <a:p>
            <a:pPr>
              <a:defRPr/>
            </a:pPr>
            <a:fld id="{834F17FC-3955-4D84-B8FF-C6EFC05D6E38}"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11"/>
          <p:cNvSpPr>
            <a:spLocks noGrp="1" noChangeArrowheads="1"/>
          </p:cNvSpPr>
          <p:nvPr>
            <p:ph type="dt" sz="half" idx="10"/>
          </p:nvPr>
        </p:nvSpPr>
        <p:spPr>
          <a:ln/>
        </p:spPr>
        <p:txBody>
          <a:bodyPr/>
          <a:lstStyle>
            <a:lvl1pPr>
              <a:defRPr/>
            </a:lvl1pPr>
          </a:lstStyle>
          <a:p>
            <a:pPr>
              <a:defRPr/>
            </a:pPr>
            <a:endParaRPr lang="en-GB"/>
          </a:p>
        </p:txBody>
      </p:sp>
      <p:sp>
        <p:nvSpPr>
          <p:cNvPr id="4" name="Rectangle 12"/>
          <p:cNvSpPr>
            <a:spLocks noGrp="1" noChangeArrowheads="1"/>
          </p:cNvSpPr>
          <p:nvPr>
            <p:ph type="ftr" sz="quarter" idx="11"/>
          </p:nvPr>
        </p:nvSpPr>
        <p:spPr>
          <a:ln/>
        </p:spPr>
        <p:txBody>
          <a:bodyPr/>
          <a:lstStyle>
            <a:lvl1pPr>
              <a:defRPr/>
            </a:lvl1pPr>
          </a:lstStyle>
          <a:p>
            <a:pPr>
              <a:defRPr/>
            </a:pPr>
            <a:endParaRPr lang="en-GB"/>
          </a:p>
        </p:txBody>
      </p:sp>
      <p:sp>
        <p:nvSpPr>
          <p:cNvPr id="5" name="Rectangle 13"/>
          <p:cNvSpPr>
            <a:spLocks noGrp="1" noChangeArrowheads="1"/>
          </p:cNvSpPr>
          <p:nvPr>
            <p:ph type="sldNum" sz="quarter" idx="12"/>
          </p:nvPr>
        </p:nvSpPr>
        <p:spPr>
          <a:ln/>
        </p:spPr>
        <p:txBody>
          <a:bodyPr/>
          <a:lstStyle>
            <a:lvl1pPr>
              <a:defRPr/>
            </a:lvl1pPr>
          </a:lstStyle>
          <a:p>
            <a:pPr>
              <a:defRPr/>
            </a:pPr>
            <a:fld id="{F6A3D84D-17CD-4EB2-8DC8-13D8421A06BE}"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GB"/>
          </a:p>
        </p:txBody>
      </p:sp>
      <p:sp>
        <p:nvSpPr>
          <p:cNvPr id="3" name="Rectangle 12"/>
          <p:cNvSpPr>
            <a:spLocks noGrp="1" noChangeArrowheads="1"/>
          </p:cNvSpPr>
          <p:nvPr>
            <p:ph type="ftr" sz="quarter" idx="11"/>
          </p:nvPr>
        </p:nvSpPr>
        <p:spPr>
          <a:ln/>
        </p:spPr>
        <p:txBody>
          <a:bodyPr/>
          <a:lstStyle>
            <a:lvl1pPr>
              <a:defRPr/>
            </a:lvl1pPr>
          </a:lstStyle>
          <a:p>
            <a:pPr>
              <a:defRPr/>
            </a:pPr>
            <a:endParaRPr lang="en-GB"/>
          </a:p>
        </p:txBody>
      </p:sp>
      <p:sp>
        <p:nvSpPr>
          <p:cNvPr id="4" name="Rectangle 13"/>
          <p:cNvSpPr>
            <a:spLocks noGrp="1" noChangeArrowheads="1"/>
          </p:cNvSpPr>
          <p:nvPr>
            <p:ph type="sldNum" sz="quarter" idx="12"/>
          </p:nvPr>
        </p:nvSpPr>
        <p:spPr>
          <a:ln/>
        </p:spPr>
        <p:txBody>
          <a:bodyPr/>
          <a:lstStyle>
            <a:lvl1pPr>
              <a:defRPr/>
            </a:lvl1pPr>
          </a:lstStyle>
          <a:p>
            <a:pPr>
              <a:defRPr/>
            </a:pPr>
            <a:fld id="{88D5ED74-197F-467B-B2A0-8A06FA3D734C}"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243A74A4-C0A5-4454-9E18-00ED1AB2F5E7}"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A60DB20B-7787-49DC-BBD4-1B8F8D29308F}"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475B170C-5FBC-44F3-8E67-B457CBA1E582}"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1"/>
          <p:cNvSpPr>
            <a:spLocks noGrp="1" noChangeArrowheads="1"/>
          </p:cNvSpPr>
          <p:nvPr>
            <p:ph type="dt" sz="half" idx="10"/>
          </p:nvPr>
        </p:nvSpPr>
        <p:spPr>
          <a:ln/>
        </p:spPr>
        <p:txBody>
          <a:bodyPr/>
          <a:lstStyle>
            <a:lvl1pPr>
              <a:defRPr/>
            </a:lvl1pPr>
          </a:lstStyle>
          <a:p>
            <a:pPr>
              <a:defRPr/>
            </a:pPr>
            <a:endParaRPr lang="en-GB"/>
          </a:p>
        </p:txBody>
      </p:sp>
      <p:sp>
        <p:nvSpPr>
          <p:cNvPr id="5" name="Rectangle 12"/>
          <p:cNvSpPr>
            <a:spLocks noGrp="1" noChangeArrowheads="1"/>
          </p:cNvSpPr>
          <p:nvPr>
            <p:ph type="ftr" sz="quarter" idx="11"/>
          </p:nvPr>
        </p:nvSpPr>
        <p:spPr>
          <a:ln/>
        </p:spPr>
        <p:txBody>
          <a:bodyPr/>
          <a:lstStyle>
            <a:lvl1pPr>
              <a:defRPr/>
            </a:lvl1pPr>
          </a:lstStyle>
          <a:p>
            <a:pPr>
              <a:defRPr/>
            </a:pPr>
            <a:endParaRPr lang="en-GB"/>
          </a:p>
        </p:txBody>
      </p:sp>
      <p:sp>
        <p:nvSpPr>
          <p:cNvPr id="6" name="Rectangle 13"/>
          <p:cNvSpPr>
            <a:spLocks noGrp="1" noChangeArrowheads="1"/>
          </p:cNvSpPr>
          <p:nvPr>
            <p:ph type="sldNum" sz="quarter" idx="12"/>
          </p:nvPr>
        </p:nvSpPr>
        <p:spPr>
          <a:ln/>
        </p:spPr>
        <p:txBody>
          <a:bodyPr/>
          <a:lstStyle>
            <a:lvl1pPr>
              <a:defRPr/>
            </a:lvl1pPr>
          </a:lstStyle>
          <a:p>
            <a:pPr>
              <a:defRPr/>
            </a:pPr>
            <a:fld id="{25932E31-F2E9-425D-A094-04640E248FDB}"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620000" cy="6858000"/>
            <a:chOff x="0" y="0"/>
            <a:chExt cx="4800" cy="4320"/>
          </a:xfrm>
        </p:grpSpPr>
        <p:grpSp>
          <p:nvGrpSpPr>
            <p:cNvPr id="1032" name="Group 3"/>
            <p:cNvGrpSpPr>
              <a:grpSpLocks/>
            </p:cNvGrpSpPr>
            <p:nvPr userDrawn="1"/>
          </p:nvGrpSpPr>
          <p:grpSpPr bwMode="auto">
            <a:xfrm>
              <a:off x="0" y="0"/>
              <a:ext cx="2016" cy="4320"/>
              <a:chOff x="0" y="0"/>
              <a:chExt cx="2016" cy="4320"/>
            </a:xfrm>
          </p:grpSpPr>
          <p:sp>
            <p:nvSpPr>
              <p:cNvPr id="1036" name="Rectangle 4"/>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pPr>
                  <a:defRPr/>
                </a:pPr>
                <a:endParaRPr lang="en-CA"/>
              </a:p>
            </p:txBody>
          </p:sp>
          <p:sp>
            <p:nvSpPr>
              <p:cNvPr id="1037" name="Freeform 5"/>
              <p:cNvSpPr>
                <a:spLocks/>
              </p:cNvSpPr>
              <p:nvPr userDrawn="1"/>
            </p:nvSpPr>
            <p:spPr bwMode="auto">
              <a:xfrm>
                <a:off x="288" y="0"/>
                <a:ext cx="1728" cy="735"/>
              </a:xfrm>
              <a:custGeom>
                <a:avLst/>
                <a:gdLst>
                  <a:gd name="T0" fmla="*/ 1728 w 1728"/>
                  <a:gd name="T1" fmla="*/ 0 h 735"/>
                  <a:gd name="T2" fmla="*/ 1728 w 1728"/>
                  <a:gd name="T3" fmla="*/ 480 h 735"/>
                  <a:gd name="T4" fmla="*/ 380 w 1728"/>
                  <a:gd name="T5" fmla="*/ 482 h 735"/>
                  <a:gd name="T6" fmla="*/ 354 w 1728"/>
                  <a:gd name="T7" fmla="*/ 480 h 735"/>
                  <a:gd name="T8" fmla="*/ 308 w 1728"/>
                  <a:gd name="T9" fmla="*/ 489 h 735"/>
                  <a:gd name="T10" fmla="*/ 246 w 1728"/>
                  <a:gd name="T11" fmla="*/ 531 h 735"/>
                  <a:gd name="T12" fmla="*/ 206 w 1728"/>
                  <a:gd name="T13" fmla="*/ 597 h 735"/>
                  <a:gd name="T14" fmla="*/ 192 w 1728"/>
                  <a:gd name="T15" fmla="*/ 666 h 735"/>
                  <a:gd name="T16" fmla="*/ 192 w 1728"/>
                  <a:gd name="T17" fmla="*/ 735 h 735"/>
                  <a:gd name="T18" fmla="*/ 0 w 1728"/>
                  <a:gd name="T19" fmla="*/ 735 h 735"/>
                  <a:gd name="T20" fmla="*/ 0 w 1728"/>
                  <a:gd name="T21" fmla="*/ 480 h 735"/>
                  <a:gd name="T22" fmla="*/ 0 w 1728"/>
                  <a:gd name="T23" fmla="*/ 0 h 735"/>
                  <a:gd name="T24" fmla="*/ 1728 w 1728"/>
                  <a:gd name="T25" fmla="*/ 0 h 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pPr>
                  <a:defRPr/>
                </a:pPr>
                <a:endParaRPr lang="en-CA"/>
              </a:p>
            </p:txBody>
          </p:sp>
        </p:grpSp>
        <p:grpSp>
          <p:nvGrpSpPr>
            <p:cNvPr id="1033" name="Group 6"/>
            <p:cNvGrpSpPr>
              <a:grpSpLocks/>
            </p:cNvGrpSpPr>
            <p:nvPr/>
          </p:nvGrpSpPr>
          <p:grpSpPr bwMode="auto">
            <a:xfrm>
              <a:off x="144" y="1248"/>
              <a:ext cx="4656" cy="201"/>
              <a:chOff x="144" y="1248"/>
              <a:chExt cx="4656" cy="201"/>
            </a:xfrm>
          </p:grpSpPr>
          <p:sp>
            <p:nvSpPr>
              <p:cNvPr id="1034" name="AutoShape 7"/>
              <p:cNvSpPr>
                <a:spLocks noChangeArrowheads="1"/>
              </p:cNvSpPr>
              <p:nvPr/>
            </p:nvSpPr>
            <p:spPr bwMode="auto">
              <a:xfrm>
                <a:off x="384" y="1248"/>
                <a:ext cx="4416" cy="200"/>
              </a:xfrm>
              <a:prstGeom prst="roundRect">
                <a:avLst>
                  <a:gd name="adj" fmla="val 0"/>
                </a:avLst>
              </a:prstGeom>
              <a:solidFill>
                <a:schemeClr val="hlink"/>
              </a:solidFill>
              <a:ln w="9525">
                <a:noFill/>
                <a:round/>
                <a:headEnd/>
                <a:tailEnd/>
              </a:ln>
              <a:effectLst/>
            </p:spPr>
            <p:txBody>
              <a:bodyPr wrap="none" anchor="ctr"/>
              <a:lstStyle/>
              <a:p>
                <a:pPr>
                  <a:defRPr/>
                </a:pPr>
                <a:endParaRPr lang="en-CA"/>
              </a:p>
            </p:txBody>
          </p:sp>
          <p:sp>
            <p:nvSpPr>
              <p:cNvPr id="1035" name="AutoShape 8"/>
              <p:cNvSpPr>
                <a:spLocks noChangeArrowheads="1"/>
              </p:cNvSpPr>
              <p:nvPr/>
            </p:nvSpPr>
            <p:spPr bwMode="auto">
              <a:xfrm flipH="1">
                <a:off x="144" y="1248"/>
                <a:ext cx="248" cy="201"/>
              </a:xfrm>
              <a:prstGeom prst="flowChartDelay">
                <a:avLst/>
              </a:prstGeom>
              <a:solidFill>
                <a:schemeClr val="hlink"/>
              </a:solidFill>
              <a:ln w="9525">
                <a:noFill/>
                <a:miter lim="800000"/>
                <a:headEnd/>
                <a:tailEnd/>
              </a:ln>
              <a:effectLst/>
            </p:spPr>
            <p:txBody>
              <a:bodyPr wrap="none" anchor="ctr"/>
              <a:lstStyle/>
              <a:p>
                <a:pPr>
                  <a:defRPr/>
                </a:pPr>
                <a:endParaRPr lang="en-CA"/>
              </a:p>
            </p:txBody>
          </p:sp>
        </p:grpSp>
      </p:grpSp>
      <p:sp>
        <p:nvSpPr>
          <p:cNvPr id="1027" name="AutoShape 9"/>
          <p:cNvSpPr>
            <a:spLocks noGrp="1" noChangeArrowheads="1"/>
          </p:cNvSpPr>
          <p:nvPr>
            <p:ph type="title"/>
          </p:nvPr>
        </p:nvSpPr>
        <p:spPr bwMode="auto">
          <a:xfrm>
            <a:off x="762000" y="762000"/>
            <a:ext cx="7924800" cy="1143000"/>
          </a:xfrm>
          <a:prstGeom prst="roundRect">
            <a:avLst>
              <a:gd name="adj" fmla="val 21667"/>
            </a:avLst>
          </a:prstGeom>
          <a:noFill/>
          <a:ln w="9525">
            <a:noFill/>
            <a:round/>
            <a:headEnd/>
            <a:tailEnd/>
          </a:ln>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10"/>
          <p:cNvSpPr>
            <a:spLocks noGrp="1" noChangeArrowheads="1"/>
          </p:cNvSpPr>
          <p:nvPr>
            <p:ph type="body" idx="1"/>
          </p:nvPr>
        </p:nvSpPr>
        <p:spPr bwMode="auto">
          <a:xfrm>
            <a:off x="838200" y="2362200"/>
            <a:ext cx="7693025" cy="3724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4107" name="Rectangle 11"/>
          <p:cNvSpPr>
            <a:spLocks noGrp="1" noChangeArrowheads="1"/>
          </p:cNvSpPr>
          <p:nvPr>
            <p:ph type="dt" sz="half" idx="2"/>
          </p:nvPr>
        </p:nvSpPr>
        <p:spPr bwMode="auto">
          <a:xfrm>
            <a:off x="2438400" y="6248400"/>
            <a:ext cx="2130425" cy="4746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400"/>
            </a:lvl1pPr>
          </a:lstStyle>
          <a:p>
            <a:pPr>
              <a:defRPr/>
            </a:pPr>
            <a:endParaRPr lang="en-GB"/>
          </a:p>
        </p:txBody>
      </p:sp>
      <p:sp>
        <p:nvSpPr>
          <p:cNvPr id="4108" name="Rectangle 12"/>
          <p:cNvSpPr>
            <a:spLocks noGrp="1" noChangeArrowheads="1"/>
          </p:cNvSpPr>
          <p:nvPr>
            <p:ph type="ftr" sz="quarter" idx="3"/>
          </p:nvPr>
        </p:nvSpPr>
        <p:spPr bwMode="auto">
          <a:xfrm>
            <a:off x="5791200" y="6248400"/>
            <a:ext cx="2897188" cy="474663"/>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ctr">
              <a:defRPr sz="1400"/>
            </a:lvl1pPr>
          </a:lstStyle>
          <a:p>
            <a:pPr>
              <a:defRPr/>
            </a:pPr>
            <a:endParaRPr lang="en-GB"/>
          </a:p>
        </p:txBody>
      </p:sp>
      <p:sp>
        <p:nvSpPr>
          <p:cNvPr id="4109" name="Rectangle 13"/>
          <p:cNvSpPr>
            <a:spLocks noGrp="1" noChangeArrowheads="1"/>
          </p:cNvSpPr>
          <p:nvPr>
            <p:ph type="sldNum" sz="quarter" idx="4"/>
          </p:nvPr>
        </p:nvSpPr>
        <p:spPr bwMode="auto">
          <a:xfrm>
            <a:off x="84138" y="6242050"/>
            <a:ext cx="587375" cy="488950"/>
          </a:xfrm>
          <a:prstGeom prst="rect">
            <a:avLst/>
          </a:prstGeom>
          <a:noFill/>
          <a:ln>
            <a:noFill/>
          </a:ln>
          <a:effectLst/>
          <a:extLst/>
        </p:spPr>
        <p:txBody>
          <a:bodyPr vert="horz" wrap="square" lIns="91440" tIns="45720" rIns="91440" bIns="45720" numCol="1" anchor="b" anchorCtr="1" compatLnSpc="1">
            <a:prstTxWarp prst="textNoShape">
              <a:avLst/>
            </a:prstTxWarp>
          </a:bodyPr>
          <a:lstStyle>
            <a:lvl1pPr>
              <a:defRPr sz="2600" b="1">
                <a:solidFill>
                  <a:schemeClr val="bg1"/>
                </a:solidFill>
              </a:defRPr>
            </a:lvl1pPr>
          </a:lstStyle>
          <a:p>
            <a:pPr>
              <a:defRPr/>
            </a:pPr>
            <a:fld id="{0F6A78C0-C090-4F9F-861D-F35E77D2E0D4}"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8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3600" b="1">
          <a:solidFill>
            <a:schemeClr val="tx2"/>
          </a:solidFill>
          <a:latin typeface="+mj-lt"/>
          <a:ea typeface="+mj-ea"/>
          <a:cs typeface="+mj-cs"/>
        </a:defRPr>
      </a:lvl1pPr>
      <a:lvl2pPr algn="l" rtl="0" eaLnBrk="0" fontAlgn="base" hangingPunct="0">
        <a:lnSpc>
          <a:spcPct val="90000"/>
        </a:lnSpc>
        <a:spcBef>
          <a:spcPct val="0"/>
        </a:spcBef>
        <a:spcAft>
          <a:spcPct val="0"/>
        </a:spcAft>
        <a:defRPr sz="3600" b="1">
          <a:solidFill>
            <a:schemeClr val="tx2"/>
          </a:solidFill>
          <a:latin typeface="Arial" charset="0"/>
        </a:defRPr>
      </a:lvl2pPr>
      <a:lvl3pPr algn="l" rtl="0" eaLnBrk="0" fontAlgn="base" hangingPunct="0">
        <a:lnSpc>
          <a:spcPct val="90000"/>
        </a:lnSpc>
        <a:spcBef>
          <a:spcPct val="0"/>
        </a:spcBef>
        <a:spcAft>
          <a:spcPct val="0"/>
        </a:spcAft>
        <a:defRPr sz="3600" b="1">
          <a:solidFill>
            <a:schemeClr val="tx2"/>
          </a:solidFill>
          <a:latin typeface="Arial" charset="0"/>
        </a:defRPr>
      </a:lvl3pPr>
      <a:lvl4pPr algn="l" rtl="0" eaLnBrk="0" fontAlgn="base" hangingPunct="0">
        <a:lnSpc>
          <a:spcPct val="90000"/>
        </a:lnSpc>
        <a:spcBef>
          <a:spcPct val="0"/>
        </a:spcBef>
        <a:spcAft>
          <a:spcPct val="0"/>
        </a:spcAft>
        <a:defRPr sz="3600" b="1">
          <a:solidFill>
            <a:schemeClr val="tx2"/>
          </a:solidFill>
          <a:latin typeface="Arial" charset="0"/>
        </a:defRPr>
      </a:lvl4pPr>
      <a:lvl5pPr algn="l" rtl="0" eaLnBrk="0" fontAlgn="base" hangingPunct="0">
        <a:lnSpc>
          <a:spcPct val="90000"/>
        </a:lnSpc>
        <a:spcBef>
          <a:spcPct val="0"/>
        </a:spcBef>
        <a:spcAft>
          <a:spcPct val="0"/>
        </a:spcAft>
        <a:defRPr sz="3600" b="1">
          <a:solidFill>
            <a:schemeClr val="tx2"/>
          </a:solidFill>
          <a:latin typeface="Arial" charset="0"/>
        </a:defRPr>
      </a:lvl5pPr>
      <a:lvl6pPr marL="457200" algn="l" rtl="0" fontAlgn="base">
        <a:lnSpc>
          <a:spcPct val="90000"/>
        </a:lnSpc>
        <a:spcBef>
          <a:spcPct val="0"/>
        </a:spcBef>
        <a:spcAft>
          <a:spcPct val="0"/>
        </a:spcAft>
        <a:defRPr sz="3600" b="1">
          <a:solidFill>
            <a:schemeClr val="tx2"/>
          </a:solidFill>
          <a:latin typeface="Arial" charset="0"/>
        </a:defRPr>
      </a:lvl6pPr>
      <a:lvl7pPr marL="914400" algn="l" rtl="0" fontAlgn="base">
        <a:lnSpc>
          <a:spcPct val="90000"/>
        </a:lnSpc>
        <a:spcBef>
          <a:spcPct val="0"/>
        </a:spcBef>
        <a:spcAft>
          <a:spcPct val="0"/>
        </a:spcAft>
        <a:defRPr sz="3600" b="1">
          <a:solidFill>
            <a:schemeClr val="tx2"/>
          </a:solidFill>
          <a:latin typeface="Arial" charset="0"/>
        </a:defRPr>
      </a:lvl7pPr>
      <a:lvl8pPr marL="1371600" algn="l" rtl="0" fontAlgn="base">
        <a:lnSpc>
          <a:spcPct val="90000"/>
        </a:lnSpc>
        <a:spcBef>
          <a:spcPct val="0"/>
        </a:spcBef>
        <a:spcAft>
          <a:spcPct val="0"/>
        </a:spcAft>
        <a:defRPr sz="3600" b="1">
          <a:solidFill>
            <a:schemeClr val="tx2"/>
          </a:solidFill>
          <a:latin typeface="Arial" charset="0"/>
        </a:defRPr>
      </a:lvl8pPr>
      <a:lvl9pPr marL="1828800" algn="l" rtl="0" fontAlgn="base">
        <a:lnSpc>
          <a:spcPct val="90000"/>
        </a:lnSpc>
        <a:spcBef>
          <a:spcPct val="0"/>
        </a:spcBef>
        <a:spcAft>
          <a:spcPct val="0"/>
        </a:spcAft>
        <a:defRPr sz="36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5000"/>
        <a:buFont typeface="Wingdings" pitchFamily="2" charset="2"/>
        <a:buChar char="l"/>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pitchFamily="2" charset="2"/>
        <a:buChar char="l"/>
        <a:defRPr sz="2000">
          <a:solidFill>
            <a:schemeClr val="tx1"/>
          </a:solidFill>
          <a:latin typeface="+mn-lt"/>
        </a:defRPr>
      </a:lvl3pPr>
      <a:lvl4pPr marL="1600200" indent="-228600" algn="l" rtl="0" eaLnBrk="0" fontAlgn="base" hangingPunct="0">
        <a:spcBef>
          <a:spcPct val="20000"/>
        </a:spcBef>
        <a:spcAft>
          <a:spcPct val="0"/>
        </a:spcAft>
        <a:buClr>
          <a:schemeClr val="tx1"/>
        </a:buClr>
        <a:buSzPct val="80000"/>
        <a:buChar char="–"/>
        <a:defRPr sz="2000">
          <a:solidFill>
            <a:schemeClr val="tx1"/>
          </a:solidFill>
          <a:latin typeface="+mn-lt"/>
        </a:defRPr>
      </a:lvl4pPr>
      <a:lvl5pPr marL="2057400" indent="-228600" algn="l" rtl="0" eaLnBrk="0" fontAlgn="base" hangingPunct="0">
        <a:spcBef>
          <a:spcPct val="20000"/>
        </a:spcBef>
        <a:spcAft>
          <a:spcPct val="0"/>
        </a:spcAft>
        <a:buClr>
          <a:schemeClr val="tx1"/>
        </a:buClr>
        <a:buSzPct val="65000"/>
        <a:buFont typeface="Wingdings" pitchFamily="2" charset="2"/>
        <a:buChar char="l"/>
        <a:defRPr sz="2000">
          <a:solidFill>
            <a:schemeClr val="tx1"/>
          </a:solidFill>
          <a:latin typeface="+mn-lt"/>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AutoShape 2"/>
          <p:cNvSpPr>
            <a:spLocks noGrp="1" noChangeArrowheads="1"/>
          </p:cNvSpPr>
          <p:nvPr>
            <p:ph type="ctrTitle"/>
          </p:nvPr>
        </p:nvSpPr>
        <p:spPr/>
        <p:txBody>
          <a:bodyPr/>
          <a:lstStyle/>
          <a:p>
            <a:pPr eaLnBrk="1" hangingPunct="1"/>
            <a:r>
              <a:rPr lang="en-GB" smtClean="0"/>
              <a:t>Non-State Policing Forms: The Private Security</a:t>
            </a:r>
          </a:p>
        </p:txBody>
      </p:sp>
      <p:sp>
        <p:nvSpPr>
          <p:cNvPr id="3075" name="Rectangle 3"/>
          <p:cNvSpPr>
            <a:spLocks noGrp="1" noChangeArrowheads="1"/>
          </p:cNvSpPr>
          <p:nvPr>
            <p:ph type="subTitle" idx="1"/>
          </p:nvPr>
        </p:nvSpPr>
        <p:spPr/>
        <p:txBody>
          <a:bodyPr/>
          <a:lstStyle/>
          <a:p>
            <a:pPr eaLnBrk="1" hangingPunct="1"/>
            <a:r>
              <a:rPr lang="en-GB" dirty="0" smtClean="0"/>
              <a:t>Lecture 14</a:t>
            </a:r>
          </a:p>
          <a:p>
            <a:pPr eaLnBrk="1" hangingPunct="1"/>
            <a:r>
              <a:rPr lang="en-GB" dirty="0" smtClean="0"/>
              <a:t>April 5</a:t>
            </a:r>
            <a:r>
              <a:rPr lang="en-GB" baseline="30000" dirty="0" smtClean="0"/>
              <a:t>th</a:t>
            </a:r>
            <a:r>
              <a:rPr lang="en-GB" dirty="0" smtClean="0"/>
              <a:t>/ 2013</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762000" y="762000"/>
            <a:ext cx="7924800" cy="1066800"/>
          </a:xfrm>
        </p:spPr>
        <p:txBody>
          <a:bodyPr/>
          <a:lstStyle/>
          <a:p>
            <a:pPr eaLnBrk="1" hangingPunct="1"/>
            <a:r>
              <a:rPr lang="fr-CA" smtClean="0"/>
              <a:t>Final Exam</a:t>
            </a:r>
            <a:endParaRPr lang="en-CA" smtClean="0"/>
          </a:p>
        </p:txBody>
      </p:sp>
      <p:sp>
        <p:nvSpPr>
          <p:cNvPr id="4099" name="Content Placeholder 2"/>
          <p:cNvSpPr>
            <a:spLocks noGrp="1"/>
          </p:cNvSpPr>
          <p:nvPr>
            <p:ph idx="1"/>
          </p:nvPr>
        </p:nvSpPr>
        <p:spPr/>
        <p:txBody>
          <a:bodyPr/>
          <a:lstStyle/>
          <a:p>
            <a:pPr eaLnBrk="1" hangingPunct="1"/>
            <a:r>
              <a:rPr lang="fr-CA" dirty="0" smtClean="0"/>
              <a:t>Date: Saturday, April 13th </a:t>
            </a:r>
            <a:endParaRPr lang="en-CA" dirty="0" smtClean="0"/>
          </a:p>
          <a:p>
            <a:pPr eaLnBrk="1" hangingPunct="1"/>
            <a:r>
              <a:rPr lang="en-CA" dirty="0" smtClean="0"/>
              <a:t>Where: Gym A </a:t>
            </a:r>
          </a:p>
          <a:p>
            <a:pPr eaLnBrk="1" hangingPunct="1"/>
            <a:r>
              <a:rPr lang="en-CA" dirty="0" smtClean="0"/>
              <a:t>Time: 2-5pm</a:t>
            </a:r>
          </a:p>
          <a:p>
            <a:pPr eaLnBrk="1" hangingPunct="1"/>
            <a:r>
              <a:rPr lang="en-CA" dirty="0" smtClean="0"/>
              <a:t>Chapters: 5 (omitted sections: The computer-Aided system, Patrol car response times, Policing </a:t>
            </a:r>
            <a:r>
              <a:rPr lang="en-CA" dirty="0" err="1" smtClean="0"/>
              <a:t>Multineeds</a:t>
            </a:r>
            <a:r>
              <a:rPr lang="en-CA" dirty="0" smtClean="0"/>
              <a:t> populations)</a:t>
            </a:r>
          </a:p>
          <a:p>
            <a:pPr eaLnBrk="1" hangingPunct="1">
              <a:buNone/>
            </a:pPr>
            <a:endParaRPr lang="en-CA"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762000"/>
            <a:ext cx="7924800" cy="990600"/>
          </a:xfrm>
        </p:spPr>
        <p:txBody>
          <a:bodyPr/>
          <a:lstStyle/>
          <a:p>
            <a:pPr eaLnBrk="1" hangingPunct="1"/>
            <a:r>
              <a:rPr lang="en-CA" smtClean="0"/>
              <a:t>Final Exam </a:t>
            </a:r>
          </a:p>
        </p:txBody>
      </p:sp>
      <p:sp>
        <p:nvSpPr>
          <p:cNvPr id="5123" name="Content Placeholder 2"/>
          <p:cNvSpPr>
            <a:spLocks noGrp="1"/>
          </p:cNvSpPr>
          <p:nvPr>
            <p:ph idx="1"/>
          </p:nvPr>
        </p:nvSpPr>
        <p:spPr>
          <a:xfrm>
            <a:off x="838200" y="2209800"/>
            <a:ext cx="7693025" cy="3876675"/>
          </a:xfrm>
        </p:spPr>
        <p:txBody>
          <a:bodyPr/>
          <a:lstStyle/>
          <a:p>
            <a:pPr eaLnBrk="1" hangingPunct="1"/>
            <a:r>
              <a:rPr lang="en-CA" dirty="0" smtClean="0"/>
              <a:t>Chapter 6: (omitted parts: Issues in the Police use of force: page 152-161)</a:t>
            </a:r>
          </a:p>
          <a:p>
            <a:pPr eaLnBrk="1" hangingPunct="1"/>
            <a:r>
              <a:rPr lang="en-CA" dirty="0" smtClean="0"/>
              <a:t>Chapter 7</a:t>
            </a:r>
          </a:p>
          <a:p>
            <a:pPr eaLnBrk="1" hangingPunct="1"/>
            <a:r>
              <a:rPr lang="en-CA" dirty="0" smtClean="0"/>
              <a:t>Chapter 8</a:t>
            </a:r>
          </a:p>
          <a:p>
            <a:pPr eaLnBrk="1" hangingPunct="1"/>
            <a:r>
              <a:rPr lang="en-CA" dirty="0" smtClean="0"/>
              <a:t>Chapter 9: (omitted: page 231-241)</a:t>
            </a:r>
          </a:p>
          <a:p>
            <a:pPr eaLnBrk="1" hangingPunct="1"/>
            <a:r>
              <a:rPr lang="en-CA" dirty="0" smtClean="0"/>
              <a:t>Chapter 11: (omitted: Police officer attitude… Page 288-299)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r>
              <a:rPr lang="en-CA" smtClean="0"/>
              <a:t>Final Exam</a:t>
            </a:r>
          </a:p>
        </p:txBody>
      </p:sp>
      <p:sp>
        <p:nvSpPr>
          <p:cNvPr id="6147" name="Content Placeholder 2"/>
          <p:cNvSpPr>
            <a:spLocks noGrp="1"/>
          </p:cNvSpPr>
          <p:nvPr>
            <p:ph idx="1"/>
          </p:nvPr>
        </p:nvSpPr>
        <p:spPr/>
        <p:txBody>
          <a:bodyPr/>
          <a:lstStyle/>
          <a:p>
            <a:pPr eaLnBrk="1" hangingPunct="1"/>
            <a:r>
              <a:rPr lang="en-CA" dirty="0" smtClean="0"/>
              <a:t>30-35 MC</a:t>
            </a:r>
          </a:p>
          <a:p>
            <a:pPr eaLnBrk="1" hangingPunct="1"/>
            <a:r>
              <a:rPr lang="en-CA" dirty="0" smtClean="0"/>
              <a:t>12-15 short answer questions= 25-30 marks</a:t>
            </a:r>
          </a:p>
          <a:p>
            <a:pPr eaLnBrk="1" hangingPunct="1"/>
            <a:r>
              <a:rPr lang="en-CA" dirty="0" smtClean="0"/>
              <a:t>Essay question=20 marks</a:t>
            </a:r>
          </a:p>
          <a:p>
            <a:pPr eaLnBrk="1" hangingPunct="1"/>
            <a:r>
              <a:rPr lang="en-CA" dirty="0" smtClean="0"/>
              <a:t>Bring in your student card/ID.</a:t>
            </a:r>
          </a:p>
          <a:p>
            <a:pPr eaLnBrk="1" hangingPunct="1"/>
            <a:r>
              <a:rPr lang="en-CA" dirty="0" smtClean="0"/>
              <a:t>I will have office hours Friday, Dec. </a:t>
            </a:r>
            <a:r>
              <a:rPr lang="en-CA" smtClean="0"/>
              <a:t>7</a:t>
            </a:r>
            <a:r>
              <a:rPr lang="en-CA" baseline="30000" smtClean="0"/>
              <a:t>th</a:t>
            </a:r>
            <a:r>
              <a:rPr lang="en-CA" smtClean="0"/>
              <a:t> from 11am-2pm.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CA" sz="2800" dirty="0" smtClean="0"/>
              <a:t>Final </a:t>
            </a:r>
            <a:r>
              <a:rPr lang="en-CA" sz="2800" smtClean="0"/>
              <a:t>Exam Essay Question</a:t>
            </a:r>
            <a:r>
              <a:rPr lang="en-CA" sz="2800" dirty="0" smtClean="0"/>
              <a:t>:</a:t>
            </a:r>
          </a:p>
        </p:txBody>
      </p:sp>
      <p:sp>
        <p:nvSpPr>
          <p:cNvPr id="7171" name="Content Placeholder 2"/>
          <p:cNvSpPr>
            <a:spLocks noGrp="1"/>
          </p:cNvSpPr>
          <p:nvPr>
            <p:ph idx="1"/>
          </p:nvPr>
        </p:nvSpPr>
        <p:spPr>
          <a:xfrm>
            <a:off x="762000" y="2362200"/>
            <a:ext cx="8077200" cy="3724275"/>
          </a:xfrm>
        </p:spPr>
        <p:txBody>
          <a:bodyPr/>
          <a:lstStyle/>
          <a:p>
            <a:pPr eaLnBrk="1" hangingPunct="1"/>
            <a:r>
              <a:rPr lang="en-CA" dirty="0" smtClean="0"/>
              <a:t>Define ‘risk society’. As a part of your answer define all of the relevant concepts in this theory (i.e. neo-liberalism, responsibilization strategy, expert knowledge). What are the implications of ‘risk society’ on public police. Your answer should include a detail discussion of how the notion of ‘risk’ has given rise to private police in recent years and its implications for the public police.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2"/>
          <p:cNvSpPr>
            <a:spLocks noGrp="1" noChangeArrowheads="1"/>
          </p:cNvSpPr>
          <p:nvPr>
            <p:ph type="title"/>
          </p:nvPr>
        </p:nvSpPr>
        <p:spPr/>
        <p:txBody>
          <a:bodyPr/>
          <a:lstStyle/>
          <a:p>
            <a:pPr eaLnBrk="1" hangingPunct="1"/>
            <a:r>
              <a:rPr lang="en-GB" smtClean="0"/>
              <a:t>The Expansion of Private Security </a:t>
            </a:r>
          </a:p>
        </p:txBody>
      </p:sp>
      <p:sp>
        <p:nvSpPr>
          <p:cNvPr id="8195" name="Rectangle 3"/>
          <p:cNvSpPr>
            <a:spLocks noGrp="1" noChangeArrowheads="1"/>
          </p:cNvSpPr>
          <p:nvPr>
            <p:ph type="body" idx="1"/>
          </p:nvPr>
        </p:nvSpPr>
        <p:spPr/>
        <p:txBody>
          <a:bodyPr/>
          <a:lstStyle/>
          <a:p>
            <a:pPr eaLnBrk="1" hangingPunct="1">
              <a:lnSpc>
                <a:spcPct val="90000"/>
              </a:lnSpc>
            </a:pPr>
            <a:r>
              <a:rPr lang="en-CA" sz="2400" smtClean="0"/>
              <a:t>“No longer is policing the sole purview of the uniformed municipal, provincial or federal police officer”. (Law reform Commission of Canada, 2006,1)</a:t>
            </a:r>
          </a:p>
          <a:p>
            <a:pPr eaLnBrk="1" hangingPunct="1">
              <a:lnSpc>
                <a:spcPct val="90000"/>
              </a:lnSpc>
            </a:pPr>
            <a:r>
              <a:rPr lang="en-CA" sz="2400" smtClean="0"/>
              <a:t>And “Canada is experiencing a transformation in how policing services are delivered and understood…. Policing is carried out by a network of public police and private security that is often overlapping, complementary and mutually supportive.” </a:t>
            </a:r>
            <a:endParaRPr lang="en-GB" sz="24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p:cNvSpPr>
            <a:spLocks noGrp="1" noChangeArrowheads="1"/>
          </p:cNvSpPr>
          <p:nvPr>
            <p:ph type="title"/>
          </p:nvPr>
        </p:nvSpPr>
        <p:spPr/>
        <p:txBody>
          <a:bodyPr/>
          <a:lstStyle/>
          <a:p>
            <a:pPr eaLnBrk="1" hangingPunct="1"/>
            <a:r>
              <a:rPr lang="en-GB" sz="3000" smtClean="0"/>
              <a:t>The Expansion of Private Security Cont’d</a:t>
            </a:r>
          </a:p>
        </p:txBody>
      </p:sp>
      <p:sp>
        <p:nvSpPr>
          <p:cNvPr id="9219" name="Rectangle 3"/>
          <p:cNvSpPr>
            <a:spLocks noGrp="1" noChangeArrowheads="1"/>
          </p:cNvSpPr>
          <p:nvPr>
            <p:ph type="body" idx="1"/>
          </p:nvPr>
        </p:nvSpPr>
        <p:spPr/>
        <p:txBody>
          <a:bodyPr/>
          <a:lstStyle/>
          <a:p>
            <a:pPr eaLnBrk="1" hangingPunct="1">
              <a:lnSpc>
                <a:spcPct val="90000"/>
              </a:lnSpc>
            </a:pPr>
            <a:r>
              <a:rPr lang="en-CA" smtClean="0"/>
              <a:t>Some scholars have stated that this transformation of policing is, perhaps, as significant as the creation of the first police forces in England back in 1829. </a:t>
            </a:r>
          </a:p>
          <a:p>
            <a:pPr eaLnBrk="1" hangingPunct="1">
              <a:lnSpc>
                <a:spcPct val="90000"/>
              </a:lnSpc>
              <a:buFont typeface="Wingdings" pitchFamily="2" charset="2"/>
              <a:buNone/>
            </a:pPr>
            <a:endParaRPr lang="en-CA" smtClean="0"/>
          </a:p>
          <a:p>
            <a:pPr eaLnBrk="1" hangingPunct="1">
              <a:lnSpc>
                <a:spcPct val="90000"/>
              </a:lnSpc>
            </a:pPr>
            <a:r>
              <a:rPr lang="en-CA" smtClean="0"/>
              <a:t>Pluralization of policing: the expansion of policing beyond the public police to include parapolice and private security (Bayley &amp; Shearing)</a:t>
            </a:r>
            <a:endParaRPr lang="en-GB"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lstStyle/>
          <a:p>
            <a:pPr eaLnBrk="1" hangingPunct="1"/>
            <a:r>
              <a:rPr lang="en-CA" smtClean="0"/>
              <a:t>What are the changes?</a:t>
            </a:r>
            <a:endParaRPr lang="en-GB" smtClean="0"/>
          </a:p>
        </p:txBody>
      </p:sp>
      <p:sp>
        <p:nvSpPr>
          <p:cNvPr id="10243" name="Rectangle 3"/>
          <p:cNvSpPr>
            <a:spLocks noGrp="1" noChangeArrowheads="1"/>
          </p:cNvSpPr>
          <p:nvPr>
            <p:ph type="body" idx="1"/>
          </p:nvPr>
        </p:nvSpPr>
        <p:spPr/>
        <p:txBody>
          <a:bodyPr/>
          <a:lstStyle/>
          <a:p>
            <a:pPr marL="533400" indent="-533400" eaLnBrk="1" hangingPunct="1">
              <a:lnSpc>
                <a:spcPct val="90000"/>
              </a:lnSpc>
              <a:buFont typeface="Wingdings" pitchFamily="2" charset="2"/>
              <a:buAutoNum type="arabicPeriod"/>
            </a:pPr>
            <a:r>
              <a:rPr lang="en-CA" sz="2400" dirty="0" smtClean="0"/>
              <a:t>Now, the private security officers are providing services once performed solely by provincial and municipal police services.</a:t>
            </a:r>
          </a:p>
          <a:p>
            <a:pPr marL="533400" indent="-533400" eaLnBrk="1" hangingPunct="1">
              <a:lnSpc>
                <a:spcPct val="90000"/>
              </a:lnSpc>
              <a:buFont typeface="Wingdings" pitchFamily="2" charset="2"/>
              <a:buNone/>
            </a:pPr>
            <a:endParaRPr lang="en-CA" sz="2400" dirty="0" smtClean="0"/>
          </a:p>
          <a:p>
            <a:pPr marL="533400" indent="-533400" eaLnBrk="1" hangingPunct="1">
              <a:lnSpc>
                <a:spcPct val="90000"/>
              </a:lnSpc>
              <a:buFont typeface="Wingdings" pitchFamily="2" charset="2"/>
              <a:buAutoNum type="arabicPeriod" startAt="2"/>
            </a:pPr>
            <a:r>
              <a:rPr lang="en-CA" sz="2400" dirty="0" smtClean="0"/>
              <a:t>Private security officers now outnumber police officers in Canada by a ratio of 3:1.</a:t>
            </a:r>
          </a:p>
          <a:p>
            <a:pPr marL="533400" indent="-533400" eaLnBrk="1" hangingPunct="1">
              <a:lnSpc>
                <a:spcPct val="90000"/>
              </a:lnSpc>
              <a:buFont typeface="Wingdings" pitchFamily="2" charset="2"/>
              <a:buNone/>
            </a:pPr>
            <a:endParaRPr lang="en-CA" sz="2400" dirty="0" smtClean="0"/>
          </a:p>
          <a:p>
            <a:pPr marL="533400" indent="-533400" eaLnBrk="1" hangingPunct="1">
              <a:lnSpc>
                <a:spcPct val="90000"/>
              </a:lnSpc>
              <a:buFont typeface="Wingdings" pitchFamily="2" charset="2"/>
              <a:buAutoNum type="arabicPeriod" startAt="3"/>
            </a:pPr>
            <a:r>
              <a:rPr lang="en-CA" sz="2400" dirty="0" smtClean="0"/>
              <a:t>In Ontario as of January 2006, there were 125 security agencies, nearly 300 private investigation agencies, and about 200 agencies involved in both.</a:t>
            </a:r>
            <a:endParaRPr lang="en-GB" sz="2400"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p:txBody>
          <a:bodyPr/>
          <a:lstStyle/>
          <a:p>
            <a:pPr eaLnBrk="1" hangingPunct="1"/>
            <a:r>
              <a:rPr lang="en-CA" smtClean="0"/>
              <a:t>What are the changes?</a:t>
            </a:r>
            <a:endParaRPr lang="en-GB" smtClean="0"/>
          </a:p>
        </p:txBody>
      </p:sp>
      <p:sp>
        <p:nvSpPr>
          <p:cNvPr id="11267" name="Rectangle 3"/>
          <p:cNvSpPr>
            <a:spLocks noGrp="1" noChangeArrowheads="1"/>
          </p:cNvSpPr>
          <p:nvPr>
            <p:ph type="body" idx="1"/>
          </p:nvPr>
        </p:nvSpPr>
        <p:spPr/>
        <p:txBody>
          <a:bodyPr/>
          <a:lstStyle/>
          <a:p>
            <a:pPr eaLnBrk="1" hangingPunct="1">
              <a:lnSpc>
                <a:spcPct val="90000"/>
              </a:lnSpc>
            </a:pPr>
            <a:r>
              <a:rPr lang="en-GB" smtClean="0"/>
              <a:t>The number of individual licences for the personnel in these agencies increased nearly 60 percent between 1996 and 2006.</a:t>
            </a:r>
          </a:p>
          <a:p>
            <a:pPr eaLnBrk="1" hangingPunct="1">
              <a:lnSpc>
                <a:spcPct val="90000"/>
              </a:lnSpc>
              <a:buFont typeface="Wingdings" pitchFamily="2" charset="2"/>
              <a:buNone/>
            </a:pPr>
            <a:endParaRPr lang="en-GB" smtClean="0"/>
          </a:p>
          <a:p>
            <a:pPr eaLnBrk="1" hangingPunct="1">
              <a:lnSpc>
                <a:spcPct val="90000"/>
              </a:lnSpc>
            </a:pPr>
            <a:r>
              <a:rPr lang="en-GB" smtClean="0"/>
              <a:t>Between 1991 and 2001, employment in the private security and investigative sectors grew almost five times faster than employment in Canadian industries as a whole.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Policing as an activity</a:t>
            </a:r>
            <a:endParaRPr lang="en-CA" dirty="0"/>
          </a:p>
        </p:txBody>
      </p:sp>
      <p:sp>
        <p:nvSpPr>
          <p:cNvPr id="3" name="Content Placeholder 2"/>
          <p:cNvSpPr>
            <a:spLocks noGrp="1"/>
          </p:cNvSpPr>
          <p:nvPr>
            <p:ph idx="1"/>
          </p:nvPr>
        </p:nvSpPr>
        <p:spPr/>
        <p:txBody>
          <a:bodyPr/>
          <a:lstStyle/>
          <a:p>
            <a:r>
              <a:rPr lang="en-CA" dirty="0"/>
              <a:t>Policing as an activity: activities of any individual or organization acting legally on behalf of public or private organizations or persons to maintain security or social order while empowered by either public or private contract, regulations or policies, written or verbal” (Clark &amp; Murphy, 2002) </a:t>
            </a:r>
          </a:p>
          <a:p>
            <a:endParaRPr lang="en-CA" dirty="0"/>
          </a:p>
        </p:txBody>
      </p:sp>
    </p:spTree>
    <p:extLst>
      <p:ext uri="{BB962C8B-B14F-4D97-AF65-F5344CB8AC3E}">
        <p14:creationId xmlns:p14="http://schemas.microsoft.com/office/powerpoint/2010/main" val="594245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Defining our concepts</a:t>
            </a:r>
            <a:endParaRPr lang="en-CA" dirty="0"/>
          </a:p>
        </p:txBody>
      </p:sp>
      <p:sp>
        <p:nvSpPr>
          <p:cNvPr id="3" name="Content Placeholder 2"/>
          <p:cNvSpPr>
            <a:spLocks noGrp="1"/>
          </p:cNvSpPr>
          <p:nvPr>
            <p:ph idx="1"/>
          </p:nvPr>
        </p:nvSpPr>
        <p:spPr/>
        <p:txBody>
          <a:bodyPr/>
          <a:lstStyle/>
          <a:p>
            <a:r>
              <a:rPr lang="en-CA" sz="2400" dirty="0"/>
              <a:t>Public police: are individuals employed, trained and paid for by government whose objective is to enforce government laws (</a:t>
            </a:r>
            <a:r>
              <a:rPr lang="en-CA" sz="2400" dirty="0" err="1"/>
              <a:t>Seagrave</a:t>
            </a:r>
            <a:r>
              <a:rPr lang="en-CA" sz="2400" dirty="0"/>
              <a:t>, 1997: 2) </a:t>
            </a:r>
          </a:p>
          <a:p>
            <a:endParaRPr lang="en-CA" sz="2400" dirty="0"/>
          </a:p>
          <a:p>
            <a:r>
              <a:rPr lang="en-CA" sz="2400" dirty="0"/>
              <a:t>Private police: : individuals employed by organization (bank, university, shopping malls) or an individual to serve a specific purpose (</a:t>
            </a:r>
            <a:r>
              <a:rPr lang="en-CA" sz="2400" dirty="0" err="1"/>
              <a:t>Seagrave</a:t>
            </a:r>
            <a:r>
              <a:rPr lang="en-CA" sz="2400" dirty="0"/>
              <a:t>, 1997: 2). </a:t>
            </a:r>
          </a:p>
          <a:p>
            <a:endParaRPr lang="en-CA" dirty="0"/>
          </a:p>
        </p:txBody>
      </p:sp>
    </p:spTree>
    <p:extLst>
      <p:ext uri="{BB962C8B-B14F-4D97-AF65-F5344CB8AC3E}">
        <p14:creationId xmlns:p14="http://schemas.microsoft.com/office/powerpoint/2010/main" val="2624247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2"/>
          <p:cNvSpPr>
            <a:spLocks noGrp="1" noChangeArrowheads="1"/>
          </p:cNvSpPr>
          <p:nvPr>
            <p:ph type="title"/>
          </p:nvPr>
        </p:nvSpPr>
        <p:spPr/>
        <p:txBody>
          <a:bodyPr/>
          <a:lstStyle/>
          <a:p>
            <a:pPr eaLnBrk="1" hangingPunct="1"/>
            <a:r>
              <a:rPr lang="en-CA" smtClean="0"/>
              <a:t>What the underlying conditions?</a:t>
            </a:r>
            <a:endParaRPr lang="en-GB" smtClean="0"/>
          </a:p>
        </p:txBody>
      </p:sp>
      <p:sp>
        <p:nvSpPr>
          <p:cNvPr id="12291" name="Rectangle 3"/>
          <p:cNvSpPr>
            <a:spLocks noGrp="1" noChangeArrowheads="1"/>
          </p:cNvSpPr>
          <p:nvPr>
            <p:ph type="body" idx="1"/>
          </p:nvPr>
        </p:nvSpPr>
        <p:spPr/>
        <p:txBody>
          <a:bodyPr/>
          <a:lstStyle/>
          <a:p>
            <a:pPr marL="533400" indent="-533400" eaLnBrk="1" hangingPunct="1">
              <a:lnSpc>
                <a:spcPct val="90000"/>
              </a:lnSpc>
              <a:buFont typeface="Wingdings" pitchFamily="2" charset="2"/>
              <a:buAutoNum type="arabicPeriod"/>
            </a:pPr>
            <a:r>
              <a:rPr lang="en-CA" sz="2000" dirty="0" smtClean="0"/>
              <a:t>Increased public concern about security and safety (the risk society)</a:t>
            </a:r>
            <a:endParaRPr lang="en-US" sz="2000" dirty="0" smtClean="0"/>
          </a:p>
          <a:p>
            <a:pPr marL="533400" indent="-533400" eaLnBrk="1" hangingPunct="1">
              <a:lnSpc>
                <a:spcPct val="90000"/>
              </a:lnSpc>
              <a:buFont typeface="Wingdings" pitchFamily="2" charset="2"/>
              <a:buAutoNum type="arabicPeriod"/>
            </a:pPr>
            <a:r>
              <a:rPr lang="en-CA" sz="2000" dirty="0" smtClean="0"/>
              <a:t>The rising cost of public policing: wages, technology, and the considerable resources required to investigate sophisticated types of criminal activity.</a:t>
            </a:r>
            <a:endParaRPr lang="en-US" sz="2000" dirty="0" smtClean="0"/>
          </a:p>
          <a:p>
            <a:pPr marL="533400" indent="-533400" eaLnBrk="1" hangingPunct="1">
              <a:lnSpc>
                <a:spcPct val="90000"/>
              </a:lnSpc>
              <a:buFont typeface="Wingdings" pitchFamily="2" charset="2"/>
              <a:buAutoNum type="arabicPeriod"/>
            </a:pPr>
            <a:r>
              <a:rPr lang="en-CA" sz="2000" dirty="0" smtClean="0"/>
              <a:t>Growth in the number of private property (residential, commercial) and this can be contributed to the neo-liberal market economy of privatization.</a:t>
            </a:r>
          </a:p>
          <a:p>
            <a:pPr marL="533400" lvl="0" indent="-533400" eaLnBrk="1" hangingPunct="1">
              <a:lnSpc>
                <a:spcPct val="90000"/>
              </a:lnSpc>
              <a:buFont typeface="+mj-lt"/>
              <a:buAutoNum type="arabicPeriod" startAt="4"/>
              <a:defRPr/>
            </a:pPr>
            <a:r>
              <a:rPr lang="en-CA" sz="2000" dirty="0"/>
              <a:t>The “responsibilization” strategy of the government; </a:t>
            </a:r>
            <a:r>
              <a:rPr lang="en-US" sz="2000" dirty="0"/>
              <a:t>The </a:t>
            </a:r>
            <a:r>
              <a:rPr lang="en-US" sz="2000" i="1" dirty="0"/>
              <a:t>responsibility</a:t>
            </a:r>
            <a:r>
              <a:rPr lang="en-US" sz="2000" dirty="0"/>
              <a:t> for managing risk has shifted from the state to the individual and to the community.</a:t>
            </a:r>
            <a:endParaRPr lang="en-CA" sz="2000" dirty="0"/>
          </a:p>
          <a:p>
            <a:pPr marL="533400" lvl="0" indent="-533400" eaLnBrk="1" hangingPunct="1">
              <a:lnSpc>
                <a:spcPct val="90000"/>
              </a:lnSpc>
              <a:buNone/>
              <a:defRPr/>
            </a:pPr>
            <a:r>
              <a:rPr lang="en-CA" sz="2400" dirty="0"/>
              <a:t> </a:t>
            </a:r>
            <a:r>
              <a:rPr lang="en-CA" sz="2400" dirty="0" smtClean="0"/>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p:txBody>
          <a:bodyPr/>
          <a:lstStyle/>
          <a:p>
            <a:pPr eaLnBrk="1" hangingPunct="1"/>
            <a:r>
              <a:rPr lang="en-GB" smtClean="0"/>
              <a:t>Powers of Private security officers</a:t>
            </a:r>
          </a:p>
        </p:txBody>
      </p:sp>
      <p:sp>
        <p:nvSpPr>
          <p:cNvPr id="14339" name="Rectangle 3"/>
          <p:cNvSpPr>
            <a:spLocks noGrp="1" noChangeArrowheads="1"/>
          </p:cNvSpPr>
          <p:nvPr>
            <p:ph type="body" idx="1"/>
          </p:nvPr>
        </p:nvSpPr>
        <p:spPr/>
        <p:txBody>
          <a:bodyPr/>
          <a:lstStyle/>
          <a:p>
            <a:pPr eaLnBrk="1" hangingPunct="1"/>
            <a:r>
              <a:rPr lang="en-GB" dirty="0" smtClean="0"/>
              <a:t>The powers to search and seizure</a:t>
            </a:r>
          </a:p>
          <a:p>
            <a:pPr eaLnBrk="1" hangingPunct="1"/>
            <a:r>
              <a:rPr lang="en-GB" dirty="0" smtClean="0"/>
              <a:t>The main role is to protect the property of the owners and they may take whatever action is necessary to do this.</a:t>
            </a:r>
          </a:p>
          <a:p>
            <a:pPr eaLnBrk="1" hangingPunct="1"/>
            <a:r>
              <a:rPr lang="en-GB" dirty="0" smtClean="0"/>
              <a:t>No system of governance and oversight commissions are in place  </a:t>
            </a:r>
          </a:p>
          <a:p>
            <a:pPr eaLnBrk="1" hangingPunct="1"/>
            <a:r>
              <a:rPr lang="en-GB" dirty="0" smtClean="0"/>
              <a:t>On way to be professionalized</a:t>
            </a:r>
          </a:p>
          <a:p>
            <a:pPr eaLnBrk="1" hangingPunct="1"/>
            <a:endParaRPr lang="en-GB"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Public Police role in Risk Society</a:t>
            </a:r>
            <a:endParaRPr lang="en-CA" dirty="0"/>
          </a:p>
        </p:txBody>
      </p:sp>
      <p:sp>
        <p:nvSpPr>
          <p:cNvPr id="3" name="Content Placeholder 2"/>
          <p:cNvSpPr>
            <a:spLocks noGrp="1"/>
          </p:cNvSpPr>
          <p:nvPr>
            <p:ph idx="1"/>
          </p:nvPr>
        </p:nvSpPr>
        <p:spPr/>
        <p:txBody>
          <a:bodyPr/>
          <a:lstStyle/>
          <a:p>
            <a:r>
              <a:rPr lang="en-US" dirty="0" smtClean="0"/>
              <a:t>The public police is the communicator of risk (i.e. collects and reports stats about “risky” behaviour, groups, neighbourhood and whole bunch of other stuff such as burglary, break and enters, shoplifting,…) to a number of institutions (public, private or governmental agencies) </a:t>
            </a:r>
            <a:endParaRPr lang="en-CA"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800" dirty="0" smtClean="0"/>
              <a:t>Business Approach by Police services</a:t>
            </a:r>
            <a:endParaRPr lang="en-CA" sz="2800" dirty="0"/>
          </a:p>
        </p:txBody>
      </p:sp>
      <p:sp>
        <p:nvSpPr>
          <p:cNvPr id="3" name="Content Placeholder 2"/>
          <p:cNvSpPr>
            <a:spLocks noGrp="1"/>
          </p:cNvSpPr>
          <p:nvPr>
            <p:ph idx="1"/>
          </p:nvPr>
        </p:nvSpPr>
        <p:spPr/>
        <p:txBody>
          <a:bodyPr/>
          <a:lstStyle/>
          <a:p>
            <a:pPr lvl="2" eaLnBrk="1" hangingPunct="1">
              <a:lnSpc>
                <a:spcPct val="90000"/>
              </a:lnSpc>
            </a:pPr>
            <a:r>
              <a:rPr lang="en-US" sz="2400" dirty="0" smtClean="0"/>
              <a:t>Developed new </a:t>
            </a:r>
            <a:r>
              <a:rPr lang="en-US" sz="2400" dirty="0"/>
              <a:t>strategies of system integration and monitoring to improve process and information management</a:t>
            </a:r>
          </a:p>
          <a:p>
            <a:pPr lvl="2" eaLnBrk="1" hangingPunct="1">
              <a:lnSpc>
                <a:spcPct val="90000"/>
              </a:lnSpc>
            </a:pPr>
            <a:r>
              <a:rPr lang="en-US" sz="2400" dirty="0"/>
              <a:t>More business-like approach – efficient and effective use of criminal justice resources, performance indicators</a:t>
            </a:r>
          </a:p>
          <a:p>
            <a:pPr lvl="2" eaLnBrk="1" hangingPunct="1">
              <a:lnSpc>
                <a:spcPct val="90000"/>
              </a:lnSpc>
            </a:pPr>
            <a:r>
              <a:rPr lang="en-US" sz="2400" smtClean="0"/>
              <a:t>Increasing </a:t>
            </a:r>
            <a:r>
              <a:rPr lang="en-US" sz="2400" dirty="0"/>
              <a:t>privatization of functions, making them semi-autonomous, or using civilian groups to accomplish</a:t>
            </a:r>
          </a:p>
          <a:p>
            <a:endParaRPr lang="en-CA" dirty="0"/>
          </a:p>
        </p:txBody>
      </p:sp>
    </p:spTree>
    <p:extLst>
      <p:ext uri="{BB962C8B-B14F-4D97-AF65-F5344CB8AC3E}">
        <p14:creationId xmlns:p14="http://schemas.microsoft.com/office/powerpoint/2010/main" val="42881704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Public Police role in Risk Society</a:t>
            </a:r>
            <a:endParaRPr lang="en-CA" dirty="0"/>
          </a:p>
        </p:txBody>
      </p:sp>
      <p:sp>
        <p:nvSpPr>
          <p:cNvPr id="3" name="Content Placeholder 2"/>
          <p:cNvSpPr>
            <a:spLocks noGrp="1"/>
          </p:cNvSpPr>
          <p:nvPr>
            <p:ph idx="1"/>
          </p:nvPr>
        </p:nvSpPr>
        <p:spPr>
          <a:xfrm>
            <a:off x="838200" y="2362200"/>
            <a:ext cx="7693025" cy="4114800"/>
          </a:xfrm>
        </p:spPr>
        <p:txBody>
          <a:bodyPr/>
          <a:lstStyle/>
          <a:p>
            <a:r>
              <a:rPr lang="en-US" dirty="0" smtClean="0"/>
              <a:t>The p</a:t>
            </a:r>
            <a:r>
              <a:rPr lang="en-US" dirty="0" smtClean="0">
                <a:solidFill>
                  <a:schemeClr val="tx1"/>
                </a:solidFill>
                <a:latin typeface="+mn-lt"/>
                <a:ea typeface="+mn-ea"/>
                <a:cs typeface="+mn-cs"/>
              </a:rPr>
              <a:t>ublic police is located within “inter-institutional networks”: institutions that are representative of diverse forms of expertise on diverse forms of risk.</a:t>
            </a:r>
          </a:p>
          <a:p>
            <a:endParaRPr lang="en-US" dirty="0"/>
          </a:p>
          <a:p>
            <a:r>
              <a:rPr lang="en-CA" dirty="0"/>
              <a:t>These agencies are all actively engage in ‘managing the risk’ </a:t>
            </a:r>
          </a:p>
          <a:p>
            <a:pPr marL="0" indent="0">
              <a:buNone/>
            </a:pPr>
            <a:endParaRPr lang="en-US" dirty="0" smtClean="0">
              <a:solidFill>
                <a:schemeClr val="tx1"/>
              </a:solidFill>
              <a:latin typeface="+mn-lt"/>
              <a:ea typeface="+mn-ea"/>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Policing in Risk Society </a:t>
            </a:r>
            <a:endParaRPr lang="en-CA" dirty="0"/>
          </a:p>
        </p:txBody>
      </p:sp>
      <p:sp>
        <p:nvSpPr>
          <p:cNvPr id="3" name="Content Placeholder 2"/>
          <p:cNvSpPr>
            <a:spLocks noGrp="1"/>
          </p:cNvSpPr>
          <p:nvPr>
            <p:ph idx="1"/>
          </p:nvPr>
        </p:nvSpPr>
        <p:spPr>
          <a:xfrm>
            <a:off x="838200" y="2362200"/>
            <a:ext cx="7693025" cy="4038600"/>
          </a:xfrm>
        </p:spPr>
        <p:txBody>
          <a:bodyPr/>
          <a:lstStyle/>
          <a:p>
            <a:r>
              <a:rPr lang="en-CA" dirty="0" smtClean="0"/>
              <a:t>According to Ericson and Haggerty (1997) </a:t>
            </a:r>
            <a:r>
              <a:rPr lang="en-US" dirty="0" smtClean="0"/>
              <a:t>“policing consists of the public police coordinating their activities with policing agents in all other institutions (insurance, health care, community based agencies…) to provide a society-wide basis for risk management (governance) and security (guarantees against loss)” (Ericson and Haggerty 1997: 3).</a:t>
            </a:r>
            <a:endParaRPr lang="en-C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Public Police role in Risk Society</a:t>
            </a:r>
            <a:endParaRPr lang="en-CA" dirty="0"/>
          </a:p>
        </p:txBody>
      </p:sp>
      <p:sp>
        <p:nvSpPr>
          <p:cNvPr id="3" name="Content Placeholder 2"/>
          <p:cNvSpPr>
            <a:spLocks noGrp="1"/>
          </p:cNvSpPr>
          <p:nvPr>
            <p:ph idx="1"/>
          </p:nvPr>
        </p:nvSpPr>
        <p:spPr>
          <a:xfrm>
            <a:off x="914400" y="2362200"/>
            <a:ext cx="7693025" cy="3724275"/>
          </a:xfrm>
        </p:spPr>
        <p:txBody>
          <a:bodyPr/>
          <a:lstStyle/>
          <a:p>
            <a:r>
              <a:rPr lang="en-US" sz="2400" dirty="0" smtClean="0"/>
              <a:t>In risk societies communities are policed differentially by the system for policing (policing network) according to the degree of "risk" that they pose to collective life as a whole.  </a:t>
            </a:r>
          </a:p>
          <a:p>
            <a:r>
              <a:rPr lang="en-US" sz="2400" dirty="0" smtClean="0"/>
              <a:t>The "riskiest" segments of the population will find themselves policed according to the "zero-tolerance"  modalities of public policing that we have previously described (refer to your text for discussion of “zero-tolerance).</a:t>
            </a:r>
          </a:p>
          <a:p>
            <a:pPr marL="0" indent="0">
              <a:buNone/>
            </a:pPr>
            <a:r>
              <a:rPr lang="en-US" sz="2400" dirty="0" smtClean="0"/>
              <a:t> </a:t>
            </a:r>
            <a:endParaRPr lang="en-C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Public Police role in Risk Society</a:t>
            </a:r>
            <a:endParaRPr lang="en-CA" dirty="0"/>
          </a:p>
        </p:txBody>
      </p:sp>
      <p:sp>
        <p:nvSpPr>
          <p:cNvPr id="3" name="Content Placeholder 2"/>
          <p:cNvSpPr>
            <a:spLocks noGrp="1"/>
          </p:cNvSpPr>
          <p:nvPr>
            <p:ph idx="1"/>
          </p:nvPr>
        </p:nvSpPr>
        <p:spPr/>
        <p:txBody>
          <a:bodyPr/>
          <a:lstStyle/>
          <a:p>
            <a:r>
              <a:rPr lang="en-US" dirty="0" smtClean="0"/>
              <a:t>Less risky segments of the population are enjoined to participate in their own policing (Neighbourhood watch, MADD), and subsequently governed through the "light touch"  (refers to community policing initiatives such as restorative justice strategies) for so long as they prove themselves to be reasonably "non-risky".</a:t>
            </a:r>
            <a:endParaRPr lang="en-GB" dirty="0" smtClean="0"/>
          </a:p>
          <a:p>
            <a:endParaRPr lang="en-CA" dirty="0" smtClean="0"/>
          </a:p>
          <a:p>
            <a:endParaRPr lang="en-CA" dirty="0"/>
          </a:p>
        </p:txBody>
      </p:sp>
    </p:spTree>
  </p:cSld>
  <p:clrMapOvr>
    <a:masterClrMapping/>
  </p:clrMapOvr>
</p:sld>
</file>

<file path=ppt/theme/theme1.xml><?xml version="1.0" encoding="utf-8"?>
<a:theme xmlns:a="http://schemas.openxmlformats.org/drawingml/2006/main" name="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Capsules</Template>
  <TotalTime>309</TotalTime>
  <Words>1131</Words>
  <Application>Microsoft Macintosh PowerPoint</Application>
  <PresentationFormat>On-screen Show (4:3)</PresentationFormat>
  <Paragraphs>75</Paragraphs>
  <Slides>19</Slides>
  <Notes>1</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Capsules</vt:lpstr>
      <vt:lpstr>Non-State Policing Forms: The Private Security</vt:lpstr>
      <vt:lpstr>Final Exam</vt:lpstr>
      <vt:lpstr>Final Exam </vt:lpstr>
      <vt:lpstr>Final Exam</vt:lpstr>
      <vt:lpstr>Final Exam Essay Question:</vt:lpstr>
      <vt:lpstr>The Expansion of Private Security </vt:lpstr>
      <vt:lpstr>The Expansion of Private Security Cont’d</vt:lpstr>
      <vt:lpstr>What are the changes?</vt:lpstr>
      <vt:lpstr>What are the changes?</vt:lpstr>
      <vt:lpstr>Policing as an activity</vt:lpstr>
      <vt:lpstr>Defining our concepts</vt:lpstr>
      <vt:lpstr>What the underlying conditions?</vt:lpstr>
      <vt:lpstr>Powers of Private security officers</vt:lpstr>
      <vt:lpstr>Public Police role in Risk Society</vt:lpstr>
      <vt:lpstr>Business Approach by Police services</vt:lpstr>
      <vt:lpstr>Public Police role in Risk Society</vt:lpstr>
      <vt:lpstr>Policing in Risk Society </vt:lpstr>
      <vt:lpstr>Public Police role in Risk Society</vt:lpstr>
      <vt:lpstr>Public Police role in Risk Society</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Non-State Policing Forms: The Private Security</dc:title>
  <dc:creator>COEMaster</dc:creator>
  <cp:lastModifiedBy>Bigga Ford</cp:lastModifiedBy>
  <cp:revision>28</cp:revision>
  <dcterms:created xsi:type="dcterms:W3CDTF">2008-11-19T12:09:50Z</dcterms:created>
  <dcterms:modified xsi:type="dcterms:W3CDTF">2013-04-09T21:18:03Z</dcterms:modified>
</cp:coreProperties>
</file>