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6"/>
  </p:notesMasterIdLst>
  <p:handoutMasterIdLst>
    <p:handoutMasterId r:id="rId27"/>
  </p:handoutMasterIdLst>
  <p:sldIdLst>
    <p:sldId id="340" r:id="rId2"/>
    <p:sldId id="341" r:id="rId3"/>
    <p:sldId id="342" r:id="rId4"/>
    <p:sldId id="343" r:id="rId5"/>
    <p:sldId id="344" r:id="rId6"/>
    <p:sldId id="345" r:id="rId7"/>
    <p:sldId id="346" r:id="rId8"/>
    <p:sldId id="347" r:id="rId9"/>
    <p:sldId id="364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</p:sldIdLst>
  <p:sldSz cx="9144000" cy="6858000" type="screen4x3"/>
  <p:notesSz cx="7315200" cy="9601200"/>
  <p:defaultTextStyle>
    <a:defPPr>
      <a:defRPr lang="en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596" y="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03042C81-C7E8-4B43-B6F7-83B5F4709F17}" type="datetimeFigureOut">
              <a:rPr lang="en-CA" smtClean="0"/>
              <a:pPr/>
              <a:t>2014-01-08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B0566017-A4C2-4EA0-A43B-1DC1E1060A00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576837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69920" cy="480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endParaRPr lang="en-CA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3587" y="0"/>
            <a:ext cx="3169920" cy="480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endParaRPr lang="en-CA"/>
          </a:p>
        </p:txBody>
      </p:sp>
      <p:sp>
        <p:nvSpPr>
          <p:cNvPr id="634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34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1520" y="4560570"/>
            <a:ext cx="5852160" cy="4320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</a:p>
        </p:txBody>
      </p:sp>
      <p:sp>
        <p:nvSpPr>
          <p:cNvPr id="634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19474"/>
            <a:ext cx="3169920" cy="480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endParaRPr lang="en-CA"/>
          </a:p>
        </p:txBody>
      </p:sp>
      <p:sp>
        <p:nvSpPr>
          <p:cNvPr id="634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3587" y="9119474"/>
            <a:ext cx="3169920" cy="480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fld id="{231F9D3F-388B-41A5-9D62-63B6A3AC312D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141074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04CD40-C0B5-4948-88F0-BB4C70B6EE9D}" type="slidenum">
              <a:rPr lang="en-CA"/>
              <a:pPr/>
              <a:t>1</a:t>
            </a:fld>
            <a:endParaRPr lang="en-CA"/>
          </a:p>
        </p:txBody>
      </p:sp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3514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B151C4-B9AF-4DE9-B3E9-9DE8C04C022B}" type="slidenum">
              <a:rPr lang="en-CA"/>
              <a:pPr/>
              <a:t>2</a:t>
            </a:fld>
            <a:endParaRPr lang="en-CA"/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67459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B151C4-B9AF-4DE9-B3E9-9DE8C04C022B}" type="slidenum">
              <a:rPr lang="en-CA"/>
              <a:pPr/>
              <a:t>3</a:t>
            </a:fld>
            <a:endParaRPr lang="en-CA"/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90474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BC0E441-0D31-4031-ABF4-25E08C426869}" type="slidenum">
              <a:rPr lang="en-CA"/>
              <a:pPr/>
              <a:t>4</a:t>
            </a:fld>
            <a:endParaRPr lang="en-CA"/>
          </a:p>
        </p:txBody>
      </p:sp>
      <p:sp>
        <p:nvSpPr>
          <p:cNvPr id="279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9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 study of why things</a:t>
            </a:r>
            <a:r>
              <a:rPr lang="en-US" baseline="0" dirty="0" smtClean="0"/>
              <a:t> are there. Understanding patterns on the earths surface.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43716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CE1B3AE-3CDE-4176-AEB5-5A265A7D4DAC}" type="slidenum">
              <a:rPr lang="en-CA"/>
              <a:pPr/>
              <a:t>5</a:t>
            </a:fld>
            <a:endParaRPr lang="en-CA"/>
          </a:p>
        </p:txBody>
      </p:sp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Human Geography</a:t>
            </a:r>
            <a:r>
              <a:rPr lang="en-US" baseline="0" dirty="0" smtClean="0"/>
              <a:t>: Why do our clothes come from china or Bangladesh. Cultural differences Why do people in certain areas study specific religions and languages.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22980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80629E-8681-4DD5-8FCD-8BD291F4925C}" type="slidenum">
              <a:rPr lang="en-CA"/>
              <a:pPr/>
              <a:t>6</a:t>
            </a:fld>
            <a:endParaRPr lang="en-CA"/>
          </a:p>
        </p:txBody>
      </p:sp>
      <p:sp>
        <p:nvSpPr>
          <p:cNvPr id="254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4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566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6F1A07-E6A6-4F58-A14E-ED5FCE776D86}" type="slidenum">
              <a:rPr lang="en-CA"/>
              <a:pPr/>
              <a:t>7</a:t>
            </a:fld>
            <a:endParaRPr lang="en-CA"/>
          </a:p>
        </p:txBody>
      </p:sp>
      <p:sp>
        <p:nvSpPr>
          <p:cNvPr id="283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3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4962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121345-FD42-4A8B-AA3B-AD36069E5CFE}" type="slidenum">
              <a:rPr lang="en-CA"/>
              <a:pPr/>
              <a:t>8</a:t>
            </a:fld>
            <a:endParaRPr lang="en-CA"/>
          </a:p>
        </p:txBody>
      </p:sp>
      <p:sp>
        <p:nvSpPr>
          <p:cNvPr id="304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4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1711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121345-FD42-4A8B-AA3B-AD36069E5CFE}" type="slidenum">
              <a:rPr lang="en-CA"/>
              <a:pPr/>
              <a:t>9</a:t>
            </a:fld>
            <a:endParaRPr lang="en-CA"/>
          </a:p>
        </p:txBody>
      </p:sp>
      <p:sp>
        <p:nvSpPr>
          <p:cNvPr id="304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4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750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3244766-1F30-4807-B1C1-442DF738C2B1}" type="slidenum">
              <a:rPr lang="en-CA"/>
              <a:pPr/>
              <a:t>10</a:t>
            </a:fld>
            <a:endParaRPr lang="en-CA"/>
          </a:p>
        </p:txBody>
      </p:sp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3259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3244766-1F30-4807-B1C1-442DF738C2B1}" type="slidenum">
              <a:rPr lang="en-CA"/>
              <a:pPr/>
              <a:t>11</a:t>
            </a:fld>
            <a:endParaRPr lang="en-CA"/>
          </a:p>
        </p:txBody>
      </p:sp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9641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CE305D-7E75-4599-B4AC-38B52E1B1A2E}" type="slidenum">
              <a:rPr lang="en-CA"/>
              <a:pPr/>
              <a:t>12</a:t>
            </a:fld>
            <a:endParaRPr lang="en-CA"/>
          </a:p>
        </p:txBody>
      </p:sp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2471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152D22D-7D9C-455F-9D40-7066291FA1FD}" type="slidenum">
              <a:rPr lang="en-CA"/>
              <a:pPr/>
              <a:t>13</a:t>
            </a:fld>
            <a:endParaRPr lang="en-CA"/>
          </a:p>
        </p:txBody>
      </p:sp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252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460BCCA-730E-46CB-A21E-EC2FAB5056F7}" type="slidenum">
              <a:rPr lang="en-CA"/>
              <a:pPr/>
              <a:t>14</a:t>
            </a:fld>
            <a:endParaRPr lang="en-CA"/>
          </a:p>
        </p:txBody>
      </p:sp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0912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2483C1E-8169-497E-91CB-3341444AE4F3}" type="slidenum">
              <a:rPr lang="en-CA"/>
              <a:pPr/>
              <a:t>15</a:t>
            </a:fld>
            <a:endParaRPr lang="en-CA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4716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18B05D-FA76-46CE-9AC2-FCCDDF94215E}" type="slidenum">
              <a:rPr lang="en-CA"/>
              <a:pPr/>
              <a:t>16</a:t>
            </a:fld>
            <a:endParaRPr lang="en-CA"/>
          </a:p>
        </p:txBody>
      </p:sp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362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2F2B346-EB06-46F8-98AF-A4CD18EAC6F2}" type="slidenum">
              <a:rPr lang="en-CA"/>
              <a:pPr/>
              <a:t>17</a:t>
            </a:fld>
            <a:endParaRPr lang="en-CA"/>
          </a:p>
        </p:txBody>
      </p:sp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1396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279D4B9-981C-490A-AE69-6B612F1AF10E}" type="slidenum">
              <a:rPr lang="en-CA"/>
              <a:pPr/>
              <a:t>18</a:t>
            </a:fld>
            <a:endParaRPr lang="en-CA"/>
          </a:p>
        </p:txBody>
      </p:sp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9676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BB8640A-40C6-410C-9DE7-5EB984DE7BBE}" type="slidenum">
              <a:rPr lang="en-CA"/>
              <a:pPr/>
              <a:t>19</a:t>
            </a:fld>
            <a:endParaRPr lang="en-CA"/>
          </a:p>
        </p:txBody>
      </p:sp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8126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BB8640A-40C6-410C-9DE7-5EB984DE7BBE}" type="slidenum">
              <a:rPr lang="en-CA"/>
              <a:pPr/>
              <a:t>20</a:t>
            </a:fld>
            <a:endParaRPr lang="en-CA"/>
          </a:p>
        </p:txBody>
      </p:sp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36339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EFF74-E4BF-48FF-B56D-EB93EB9CFE5E}" type="slidenum">
              <a:rPr lang="en-CA"/>
              <a:pPr/>
              <a:t>21</a:t>
            </a:fld>
            <a:endParaRPr lang="en-CA"/>
          </a:p>
        </p:txBody>
      </p:sp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54125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A3205E-AEEE-4F5E-BC12-831BAF04BFD1}" type="slidenum">
              <a:rPr lang="en-CA"/>
              <a:pPr/>
              <a:t>22</a:t>
            </a:fld>
            <a:endParaRPr lang="en-CA"/>
          </a:p>
        </p:txBody>
      </p:sp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3194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394E086-17BA-4449-A038-F058AD2FB7FB}" type="slidenum">
              <a:rPr lang="en-CA"/>
              <a:pPr/>
              <a:t>24</a:t>
            </a:fld>
            <a:endParaRPr lang="en-CA"/>
          </a:p>
        </p:txBody>
      </p:sp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20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rgbClr val="CC0000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042988" y="188913"/>
            <a:ext cx="7772400" cy="1079500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CA" noProof="0" smtClean="0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7813" y="5949950"/>
            <a:ext cx="6400800" cy="719138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CA" noProof="0" smtClean="0"/>
              <a:t>Click to edit Master subtitle style</a:t>
            </a: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611188" y="0"/>
            <a:ext cx="144462" cy="68580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 rot="16200000">
            <a:off x="-3129756" y="3150393"/>
            <a:ext cx="6865938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CA" sz="3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Human Geographies: Society &amp; Culture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39993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rgbClr val="CC0000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827088" y="44450"/>
            <a:ext cx="8316912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title style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827088" y="765175"/>
            <a:ext cx="8316912" cy="568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dirty="0" smtClean="0"/>
              <a:t>Click to edit Master text styles</a:t>
            </a:r>
          </a:p>
          <a:p>
            <a:pPr lvl="1"/>
            <a:r>
              <a:rPr lang="en-CA" dirty="0" smtClean="0"/>
              <a:t>Second level</a:t>
            </a:r>
          </a:p>
          <a:p>
            <a:pPr lvl="2"/>
            <a:r>
              <a:rPr lang="en-CA" dirty="0" smtClean="0"/>
              <a:t>Third level</a:t>
            </a:r>
          </a:p>
          <a:p>
            <a:pPr lvl="3"/>
            <a:r>
              <a:rPr lang="en-CA" dirty="0" smtClean="0"/>
              <a:t>Fourth level</a:t>
            </a:r>
          </a:p>
          <a:p>
            <a:pPr lvl="4"/>
            <a:r>
              <a:rPr lang="en-CA" dirty="0" smtClean="0"/>
              <a:t>Fifth level</a:t>
            </a: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611188" y="0"/>
            <a:ext cx="144462" cy="68580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 rot="16200000">
            <a:off x="-3129756" y="3150393"/>
            <a:ext cx="6865938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CA" sz="3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Human Geographies: Society &amp; Culture</a:t>
            </a:r>
          </a:p>
        </p:txBody>
      </p:sp>
      <p:sp>
        <p:nvSpPr>
          <p:cNvPr id="2" name="TextBox 1"/>
          <p:cNvSpPr txBox="1"/>
          <p:nvPr userDrawn="1"/>
        </p:nvSpPr>
        <p:spPr>
          <a:xfrm>
            <a:off x="4355976" y="6453336"/>
            <a:ext cx="4762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800" b="1" i="1" dirty="0" smtClean="0">
                <a:solidFill>
                  <a:schemeClr val="bg1"/>
                </a:solidFill>
                <a:latin typeface="+mn-lt"/>
              </a:rPr>
              <a:t>Introduction &amp; Course Overview – Jan. 8, 2014</a:t>
            </a:r>
            <a:endParaRPr lang="en-CA" sz="1800" b="1" i="1" dirty="0">
              <a:solidFill>
                <a:schemeClr val="bg1"/>
              </a:solidFill>
              <a:latin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Times New Roman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Times New Roman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Times New Roman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bg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bg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bg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bg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bg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bg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bg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i="1" dirty="0"/>
              <a:t>Introduction and Course </a:t>
            </a:r>
            <a:r>
              <a:rPr lang="en-US" b="1" i="1" dirty="0" smtClean="0"/>
              <a:t>Overview:</a:t>
            </a:r>
            <a:br>
              <a:rPr lang="en-US" b="1" i="1" dirty="0" smtClean="0"/>
            </a:br>
            <a:r>
              <a:rPr lang="en-US" b="1" i="1" dirty="0" smtClean="0"/>
              <a:t>What is Geography?</a:t>
            </a:r>
            <a:endParaRPr lang="en-CA" b="1" i="1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827584" y="5734745"/>
            <a:ext cx="8316415" cy="1150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Tx/>
              <a:buNone/>
              <a:defRPr sz="28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bg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+mn-lt"/>
              </a:defRPr>
            </a:lvl9pPr>
          </a:lstStyle>
          <a:p>
            <a:pPr>
              <a:lnSpc>
                <a:spcPct val="80000"/>
              </a:lnSpc>
            </a:pPr>
            <a:r>
              <a:rPr lang="en-US" sz="3200" kern="0" dirty="0" smtClean="0"/>
              <a:t>Dr. Michael Mercier</a:t>
            </a:r>
          </a:p>
          <a:p>
            <a:pPr>
              <a:lnSpc>
                <a:spcPct val="80000"/>
              </a:lnSpc>
            </a:pPr>
            <a:r>
              <a:rPr lang="en-US" sz="3200" kern="0" dirty="0" smtClean="0"/>
              <a:t>Human Geographies: Society &amp; Culture</a:t>
            </a:r>
            <a:endParaRPr lang="en-CA" sz="3200" kern="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2798" y="1541264"/>
            <a:ext cx="3074202" cy="39759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17029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Introductions</a:t>
            </a:r>
            <a:endParaRPr lang="en-CA"/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Michael Mercier</a:t>
            </a:r>
          </a:p>
          <a:p>
            <a:pPr lvl="1">
              <a:lnSpc>
                <a:spcPct val="90000"/>
              </a:lnSpc>
            </a:pPr>
            <a:r>
              <a:rPr lang="en-US"/>
              <a:t>Ph.D. Geography (McMaster)</a:t>
            </a:r>
          </a:p>
          <a:p>
            <a:pPr>
              <a:lnSpc>
                <a:spcPct val="90000"/>
              </a:lnSpc>
            </a:pPr>
            <a:endParaRPr lang="en-US"/>
          </a:p>
          <a:p>
            <a:pPr>
              <a:lnSpc>
                <a:spcPct val="90000"/>
              </a:lnSpc>
            </a:pPr>
            <a:r>
              <a:rPr lang="en-US"/>
              <a:t>Teaching and Research Interests:</a:t>
            </a:r>
          </a:p>
          <a:p>
            <a:pPr lvl="1">
              <a:lnSpc>
                <a:spcPct val="90000"/>
              </a:lnSpc>
            </a:pPr>
            <a:r>
              <a:rPr lang="en-US"/>
              <a:t>Foundation courses in Human Geography (i.e. Level I)</a:t>
            </a:r>
          </a:p>
          <a:p>
            <a:pPr lvl="1">
              <a:lnSpc>
                <a:spcPct val="90000"/>
              </a:lnSpc>
            </a:pPr>
            <a:r>
              <a:rPr lang="en-US"/>
              <a:t>Regional Geography (US, Brazil, Ireland, Europe)</a:t>
            </a:r>
          </a:p>
          <a:p>
            <a:pPr lvl="1">
              <a:lnSpc>
                <a:spcPct val="90000"/>
              </a:lnSpc>
            </a:pPr>
            <a:r>
              <a:rPr lang="en-US"/>
              <a:t>Urban Geography (social issues, urban planning)</a:t>
            </a:r>
          </a:p>
          <a:p>
            <a:pPr lvl="1">
              <a:lnSpc>
                <a:spcPct val="90000"/>
              </a:lnSpc>
            </a:pPr>
            <a:r>
              <a:rPr lang="en-US"/>
              <a:t>Historical Geography (the historical development of cities)</a:t>
            </a:r>
          </a:p>
          <a:p>
            <a:pPr lvl="1">
              <a:lnSpc>
                <a:spcPct val="90000"/>
              </a:lnSpc>
            </a:pPr>
            <a:r>
              <a:rPr lang="en-US"/>
              <a:t>Geography of Health</a:t>
            </a:r>
          </a:p>
          <a:p>
            <a:pPr lvl="1">
              <a:lnSpc>
                <a:spcPct val="90000"/>
              </a:lnSpc>
            </a:pPr>
            <a:r>
              <a:rPr lang="en-US"/>
              <a:t>Research &amp; Field Methods</a:t>
            </a:r>
          </a:p>
          <a:p>
            <a:pPr>
              <a:lnSpc>
                <a:spcPct val="90000"/>
              </a:lnSpc>
            </a:pPr>
            <a:endParaRPr lang="en-US"/>
          </a:p>
          <a:p>
            <a:pPr>
              <a:lnSpc>
                <a:spcPct val="90000"/>
              </a:lnSpc>
            </a:pPr>
            <a:r>
              <a:rPr lang="en-US"/>
              <a:t>Personal Info.?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53190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 bldLvl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88228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530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0"/>
            <a:ext cx="8243887" cy="765175"/>
          </a:xfrm>
        </p:spPr>
        <p:txBody>
          <a:bodyPr/>
          <a:lstStyle/>
          <a:p>
            <a:r>
              <a:rPr lang="en-CA" dirty="0"/>
              <a:t>A Starting Point: What is </a:t>
            </a:r>
            <a:r>
              <a:rPr lang="en-CA" dirty="0" smtClean="0"/>
              <a:t>Geography?</a:t>
            </a:r>
            <a:endParaRPr lang="en-CA" dirty="0"/>
          </a:p>
        </p:txBody>
      </p:sp>
      <p:sp>
        <p:nvSpPr>
          <p:cNvPr id="278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General Questions to Consider:</a:t>
            </a:r>
          </a:p>
          <a:p>
            <a:pPr lvl="1"/>
            <a:r>
              <a:rPr lang="en-CA" sz="2800" dirty="0"/>
              <a:t>What is geography?</a:t>
            </a:r>
          </a:p>
          <a:p>
            <a:pPr lvl="1"/>
            <a:r>
              <a:rPr lang="en-CA" sz="2800" dirty="0"/>
              <a:t>What is human geography</a:t>
            </a:r>
            <a:r>
              <a:rPr lang="en-CA" sz="2800" dirty="0" smtClean="0"/>
              <a:t>?</a:t>
            </a:r>
            <a:endParaRPr lang="en-CA" sz="2800" dirty="0"/>
          </a:p>
          <a:p>
            <a:pPr lvl="1"/>
            <a:endParaRPr lang="en-CA" sz="2800" dirty="0"/>
          </a:p>
          <a:p>
            <a:endParaRPr lang="en-CA" dirty="0"/>
          </a:p>
          <a:p>
            <a:r>
              <a:rPr lang="en-CA" b="1" u="sng" dirty="0" smtClean="0"/>
              <a:t>Geography</a:t>
            </a:r>
            <a:r>
              <a:rPr lang="en-CA" dirty="0" smtClean="0"/>
              <a:t>: </a:t>
            </a:r>
            <a:r>
              <a:rPr lang="en-CA" dirty="0" smtClean="0"/>
              <a:t>the study of patterns and processes on the earth’s surface</a:t>
            </a:r>
            <a:endParaRPr lang="en-CA" b="1" i="1" dirty="0" smtClean="0"/>
          </a:p>
          <a:p>
            <a:endParaRPr lang="en-CA" sz="2800" b="1" i="1" dirty="0"/>
          </a:p>
          <a:p>
            <a:pPr lvl="1"/>
            <a:r>
              <a:rPr lang="en-CA" sz="2800" dirty="0"/>
              <a:t>Derived from: </a:t>
            </a:r>
            <a:endParaRPr lang="en-CA" sz="2800" dirty="0" smtClean="0"/>
          </a:p>
          <a:p>
            <a:pPr lvl="2"/>
            <a:r>
              <a:rPr lang="en-CA" sz="2800" dirty="0" smtClean="0"/>
              <a:t>Geo (Greek) meaning “earth”</a:t>
            </a:r>
          </a:p>
          <a:p>
            <a:pPr lvl="2"/>
            <a:r>
              <a:rPr lang="en-CA" sz="2800" dirty="0" err="1" smtClean="0"/>
              <a:t>Graphe</a:t>
            </a:r>
            <a:r>
              <a:rPr lang="en-CA" sz="2800" dirty="0" smtClean="0"/>
              <a:t> (Greek) meaning “to write about”</a:t>
            </a:r>
            <a:endParaRPr lang="en-CA" sz="2800" dirty="0"/>
          </a:p>
          <a:p>
            <a:pPr lvl="2"/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468423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8531" grpId="0" build="p" bldLvl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Geography?</a:t>
            </a:r>
            <a:endParaRPr lang="en-US" dirty="0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Two branches of geography:</a:t>
            </a:r>
          </a:p>
          <a:p>
            <a:pPr marL="571500" indent="-571500">
              <a:buFont typeface="Wingdings" pitchFamily="2" charset="2"/>
              <a:buAutoNum type="arabicPeriod"/>
            </a:pPr>
            <a:r>
              <a:rPr lang="en-CA" b="1" u="sng" dirty="0" smtClean="0"/>
              <a:t>Physical geography </a:t>
            </a:r>
          </a:p>
          <a:p>
            <a:pPr marL="990600" lvl="1" indent="-533400"/>
            <a:r>
              <a:rPr lang="en-US" dirty="0" smtClean="0"/>
              <a:t>Study of patterns &amp; processes of the </a:t>
            </a:r>
            <a:r>
              <a:rPr lang="en-US" u="sng" dirty="0" smtClean="0"/>
              <a:t>physical</a:t>
            </a:r>
            <a:r>
              <a:rPr lang="en-US" dirty="0" smtClean="0"/>
              <a:t> world</a:t>
            </a:r>
            <a:endParaRPr lang="en-CA" dirty="0" smtClean="0"/>
          </a:p>
          <a:p>
            <a:pPr marL="990600" lvl="1" indent="-533400"/>
            <a:r>
              <a:rPr lang="en-CA" dirty="0" smtClean="0"/>
              <a:t>Physical environment </a:t>
            </a:r>
            <a:r>
              <a:rPr lang="en-CA" dirty="0" smtClean="0"/>
              <a:t> (landforms, climate, hydrology, geology, ecology, etc.)</a:t>
            </a:r>
          </a:p>
          <a:p>
            <a:pPr marL="1390650" lvl="2" indent="-533400"/>
            <a:r>
              <a:rPr lang="en-CA" dirty="0" smtClean="0"/>
              <a:t>i.e. Where mountains, glaciers, etc. come from. The patterns of the physical world. This course is not about that.</a:t>
            </a:r>
            <a:endParaRPr lang="en-US" dirty="0" smtClean="0"/>
          </a:p>
          <a:p>
            <a:pPr marL="571500" indent="-571500">
              <a:buFont typeface="Wingdings" pitchFamily="2" charset="2"/>
              <a:buAutoNum type="arabicPeriod"/>
            </a:pPr>
            <a:r>
              <a:rPr lang="en-CA" b="1" u="sng" dirty="0" smtClean="0"/>
              <a:t>Human geography</a:t>
            </a:r>
          </a:p>
          <a:p>
            <a:pPr marL="990600" lvl="1" indent="-533400"/>
            <a:r>
              <a:rPr lang="en-US" dirty="0" smtClean="0"/>
              <a:t>Study of patterns &amp; processes of the </a:t>
            </a:r>
            <a:r>
              <a:rPr lang="en-US" u="sng" dirty="0" smtClean="0"/>
              <a:t>human</a:t>
            </a:r>
            <a:r>
              <a:rPr lang="en-US" dirty="0" smtClean="0"/>
              <a:t> world</a:t>
            </a:r>
            <a:endParaRPr lang="en-CA" dirty="0" smtClean="0"/>
          </a:p>
          <a:p>
            <a:pPr marL="990600" lvl="1" indent="-533400"/>
            <a:r>
              <a:rPr lang="en-CA" dirty="0" smtClean="0"/>
              <a:t>Social </a:t>
            </a:r>
            <a:r>
              <a:rPr lang="en-CA" dirty="0" smtClean="0"/>
              <a:t>environment (economy, culture, politics, behaviour, etc.)</a:t>
            </a:r>
          </a:p>
          <a:p>
            <a:pPr marL="1390650" lvl="2" indent="-533400"/>
            <a:r>
              <a:rPr lang="en-CA" dirty="0" smtClean="0"/>
              <a:t>i.e. The study of human behaviour.</a:t>
            </a:r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3969634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Geography?</a:t>
            </a:r>
          </a:p>
        </p:txBody>
      </p:sp>
      <p:sp>
        <p:nvSpPr>
          <p:cNvPr id="236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u="sng" dirty="0"/>
              <a:t>Geography</a:t>
            </a:r>
            <a:r>
              <a:rPr lang="en-US" dirty="0"/>
              <a:t>: </a:t>
            </a:r>
            <a:r>
              <a:rPr lang="en-US" b="1" i="1" dirty="0" smtClean="0"/>
              <a:t> </a:t>
            </a:r>
            <a:r>
              <a:rPr lang="en-US" b="1" i="1" dirty="0" smtClean="0"/>
              <a:t>the study of patterns and processes on the earth’s surface</a:t>
            </a:r>
            <a:endParaRPr lang="en-US" b="1" i="1" dirty="0"/>
          </a:p>
          <a:p>
            <a:endParaRPr lang="en-US" u="sng" dirty="0" smtClean="0"/>
          </a:p>
          <a:p>
            <a:r>
              <a:rPr lang="en-US" u="sng" dirty="0" smtClean="0"/>
              <a:t>Human Geography</a:t>
            </a:r>
            <a:r>
              <a:rPr lang="en-US" dirty="0"/>
              <a:t>: </a:t>
            </a:r>
            <a:r>
              <a:rPr lang="en-US" dirty="0" smtClean="0"/>
              <a:t>the study of HUMAN patterns and processes, e.g.</a:t>
            </a:r>
            <a:endParaRPr lang="en-US" dirty="0"/>
          </a:p>
          <a:p>
            <a:pPr lvl="1"/>
            <a:r>
              <a:rPr lang="en-US" dirty="0"/>
              <a:t>the spatial patterns of people, their cultures, economies, settlements, political and social structures, and </a:t>
            </a:r>
            <a:r>
              <a:rPr lang="en-US" dirty="0" smtClean="0"/>
              <a:t>behavior</a:t>
            </a:r>
          </a:p>
          <a:p>
            <a:pPr lvl="2"/>
            <a:r>
              <a:rPr lang="en-US" dirty="0" smtClean="0"/>
              <a:t>Where people live, how their lives differ from one place to the next, etc.</a:t>
            </a:r>
          </a:p>
          <a:p>
            <a:pPr marL="914400" lvl="2" indent="0">
              <a:buNone/>
            </a:pPr>
            <a:endParaRPr lang="en-US" b="1" i="1" dirty="0"/>
          </a:p>
          <a:p>
            <a:pPr lvl="1"/>
            <a:r>
              <a:rPr lang="en-US" dirty="0" smtClean="0"/>
              <a:t>the </a:t>
            </a:r>
            <a:r>
              <a:rPr lang="en-US" dirty="0"/>
              <a:t>study of </a:t>
            </a:r>
            <a:r>
              <a:rPr lang="en-US" b="1" i="1" dirty="0"/>
              <a:t>not just</a:t>
            </a:r>
            <a:r>
              <a:rPr lang="en-US" dirty="0"/>
              <a:t> the spatial organization of human activities, but also </a:t>
            </a:r>
            <a:r>
              <a:rPr lang="en-US" b="1" i="1" dirty="0"/>
              <a:t>the significant meanings attached to the places where these </a:t>
            </a:r>
            <a:r>
              <a:rPr lang="en-US" b="1" i="1" dirty="0" smtClean="0"/>
              <a:t>activities </a:t>
            </a:r>
            <a:r>
              <a:rPr lang="en-US" b="1" i="1" dirty="0"/>
              <a:t>take </a:t>
            </a:r>
            <a:r>
              <a:rPr lang="en-US" b="1" i="1" dirty="0" smtClean="0"/>
              <a:t>place</a:t>
            </a:r>
          </a:p>
        </p:txBody>
      </p:sp>
    </p:spTree>
    <p:extLst>
      <p:ext uri="{BB962C8B-B14F-4D97-AF65-F5344CB8AC3E}">
        <p14:creationId xmlns:p14="http://schemas.microsoft.com/office/powerpoint/2010/main" val="329936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6547" grpId="0" build="p" bldLvl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Geography?</a:t>
            </a:r>
            <a:endParaRPr lang="en-CA"/>
          </a:p>
        </p:txBody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515144"/>
            <a:ext cx="8316912" cy="5256113"/>
          </a:xfrm>
        </p:spPr>
        <p:txBody>
          <a:bodyPr/>
          <a:lstStyle/>
          <a:p>
            <a:r>
              <a:rPr lang="en-US" dirty="0"/>
              <a:t>Another way of looking at </a:t>
            </a:r>
            <a:r>
              <a:rPr lang="en-US" dirty="0" smtClean="0"/>
              <a:t>this:</a:t>
            </a:r>
            <a:endParaRPr lang="en-US" dirty="0"/>
          </a:p>
          <a:p>
            <a:pPr lvl="1"/>
            <a:r>
              <a:rPr lang="en-US" sz="2800" dirty="0"/>
              <a:t>Geography: </a:t>
            </a:r>
            <a:r>
              <a:rPr lang="en-US" sz="2800" b="1" i="1" u="sng" dirty="0"/>
              <a:t>what</a:t>
            </a:r>
            <a:r>
              <a:rPr lang="en-US" sz="2800" dirty="0"/>
              <a:t> is </a:t>
            </a:r>
            <a:r>
              <a:rPr lang="en-US" sz="2800" b="1" i="1" u="sng" dirty="0"/>
              <a:t>where</a:t>
            </a:r>
            <a:r>
              <a:rPr lang="en-US" sz="2800" dirty="0"/>
              <a:t>, </a:t>
            </a:r>
            <a:r>
              <a:rPr lang="en-US" sz="2800" b="1" i="1" u="sng" dirty="0"/>
              <a:t>why there</a:t>
            </a:r>
            <a:r>
              <a:rPr lang="en-US" sz="2800" dirty="0"/>
              <a:t>, &amp; </a:t>
            </a:r>
            <a:r>
              <a:rPr lang="en-US" sz="2800" b="1" i="1" u="sng" dirty="0"/>
              <a:t>why care</a:t>
            </a:r>
            <a:r>
              <a:rPr lang="en-US" sz="2800" dirty="0"/>
              <a:t>? (Charles </a:t>
            </a:r>
            <a:r>
              <a:rPr lang="en-US" sz="2800" dirty="0" err="1" smtClean="0"/>
              <a:t>Gritzner</a:t>
            </a:r>
            <a:r>
              <a:rPr lang="en-US" sz="2800" dirty="0" smtClean="0"/>
              <a:t> – quoted in Norton, p.5</a:t>
            </a:r>
            <a:r>
              <a:rPr lang="en-US" sz="2800" dirty="0" smtClean="0"/>
              <a:t>)</a:t>
            </a:r>
          </a:p>
          <a:p>
            <a:pPr lvl="2"/>
            <a:r>
              <a:rPr lang="en-US" sz="2800" dirty="0" smtClean="0"/>
              <a:t>What is where?</a:t>
            </a:r>
          </a:p>
          <a:p>
            <a:pPr lvl="3"/>
            <a:r>
              <a:rPr lang="en-US" sz="2800" dirty="0" smtClean="0"/>
              <a:t>Involves </a:t>
            </a:r>
            <a:r>
              <a:rPr lang="en-US" sz="2800" b="1" u="sng" dirty="0" smtClean="0"/>
              <a:t>description</a:t>
            </a:r>
            <a:r>
              <a:rPr lang="en-US" sz="2800" b="1" u="sng" dirty="0"/>
              <a:t> </a:t>
            </a:r>
          </a:p>
          <a:p>
            <a:pPr marL="1371600" lvl="3" indent="0">
              <a:buNone/>
            </a:pPr>
            <a:endParaRPr lang="en-US" sz="2800" b="1" u="sng" dirty="0" smtClean="0"/>
          </a:p>
          <a:p>
            <a:pPr marL="1371600" lvl="3" indent="0">
              <a:buNone/>
            </a:pPr>
            <a:r>
              <a:rPr lang="en-US" sz="2800" b="1" u="sng" dirty="0" smtClean="0"/>
              <a:t/>
            </a:r>
            <a:br>
              <a:rPr lang="en-US" sz="2800" b="1" u="sng" dirty="0" smtClean="0"/>
            </a:br>
            <a:endParaRPr lang="en-US" sz="2800" b="1" u="sng" dirty="0" smtClean="0"/>
          </a:p>
          <a:p>
            <a:pPr marL="914400" lvl="2" indent="0">
              <a:buNone/>
            </a:pPr>
            <a:endParaRPr lang="en-US" sz="2800" dirty="0"/>
          </a:p>
        </p:txBody>
      </p:sp>
      <p:sp>
        <p:nvSpPr>
          <p:cNvPr id="2" name="Rectangle 1"/>
          <p:cNvSpPr/>
          <p:nvPr/>
        </p:nvSpPr>
        <p:spPr>
          <a:xfrm>
            <a:off x="323528" y="3050957"/>
            <a:ext cx="56521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3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Why there?</a:t>
            </a:r>
          </a:p>
          <a:p>
            <a:pPr lvl="4"/>
            <a:r>
              <a:rPr lang="en-US" sz="2800" dirty="0" smtClean="0">
                <a:solidFill>
                  <a:schemeClr val="bg1"/>
                </a:solidFill>
              </a:rPr>
              <a:t>- Involves </a:t>
            </a:r>
            <a:r>
              <a:rPr lang="en-US" sz="2800" b="1" u="sng" dirty="0">
                <a:solidFill>
                  <a:schemeClr val="bg1"/>
                </a:solidFill>
              </a:rPr>
              <a:t>explanation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-90264" y="4181207"/>
            <a:ext cx="84786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4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bg1"/>
                </a:solidFill>
              </a:rPr>
              <a:t>Why care?</a:t>
            </a:r>
          </a:p>
          <a:p>
            <a:pPr lvl="5"/>
            <a:r>
              <a:rPr lang="en-US" sz="2800" dirty="0" smtClean="0">
                <a:solidFill>
                  <a:schemeClr val="bg1"/>
                </a:solidFill>
              </a:rPr>
              <a:t>- What </a:t>
            </a:r>
            <a:r>
              <a:rPr lang="en-US" sz="2800" dirty="0">
                <a:solidFill>
                  <a:schemeClr val="bg1"/>
                </a:solidFill>
              </a:rPr>
              <a:t>is the meaning of significance</a:t>
            </a:r>
          </a:p>
          <a:p>
            <a:pPr lvl="5"/>
            <a:r>
              <a:rPr lang="en-US" sz="2800" dirty="0">
                <a:solidFill>
                  <a:schemeClr val="bg1"/>
                </a:solidFill>
              </a:rPr>
              <a:t>Involves </a:t>
            </a:r>
            <a:r>
              <a:rPr lang="en-US" sz="2800" b="1" u="sng" dirty="0">
                <a:solidFill>
                  <a:schemeClr val="bg1"/>
                </a:solidFill>
              </a:rPr>
              <a:t>interpretation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623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2627" grpId="0" build="p" bldLvl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Human Geography?</a:t>
            </a:r>
            <a:endParaRPr lang="en-CA"/>
          </a:p>
        </p:txBody>
      </p:sp>
      <p:sp>
        <p:nvSpPr>
          <p:cNvPr id="303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515144"/>
            <a:ext cx="8316912" cy="5688013"/>
          </a:xfrm>
        </p:spPr>
        <p:txBody>
          <a:bodyPr/>
          <a:lstStyle/>
          <a:p>
            <a:pPr marL="571500" indent="-571500"/>
            <a:r>
              <a:rPr lang="en-US" dirty="0"/>
              <a:t>Human Geography:</a:t>
            </a:r>
          </a:p>
          <a:p>
            <a:pPr marL="990600" lvl="1" indent="-533400"/>
            <a:r>
              <a:rPr lang="en-US" sz="2800" b="1" i="1" u="sng" dirty="0"/>
              <a:t>Description</a:t>
            </a:r>
            <a:r>
              <a:rPr lang="en-US" sz="2800" dirty="0"/>
              <a:t> of the spatial organization (patterns) of people, places, and human </a:t>
            </a:r>
            <a:r>
              <a:rPr lang="en-US" sz="2800" dirty="0" smtClean="0"/>
              <a:t>phenomena</a:t>
            </a:r>
          </a:p>
          <a:p>
            <a:pPr marL="1390650" lvl="2" indent="-533400"/>
            <a:r>
              <a:rPr lang="en-US" sz="2800" dirty="0" smtClean="0"/>
              <a:t>E.g. cities, factories, </a:t>
            </a:r>
            <a:r>
              <a:rPr lang="en-US" sz="2800" dirty="0" err="1" smtClean="0"/>
              <a:t>neighbourhoods</a:t>
            </a:r>
            <a:r>
              <a:rPr lang="en-US" sz="2800" dirty="0" smtClean="0"/>
              <a:t>, sovereign sates, etc.</a:t>
            </a:r>
            <a:endParaRPr lang="en-US" sz="2800" b="1" i="1" u="sng" dirty="0"/>
          </a:p>
          <a:p>
            <a:pPr marL="990600" lvl="1" indent="-533400"/>
            <a:r>
              <a:rPr lang="en-US" sz="2800" b="1" i="1" u="sng" dirty="0" smtClean="0"/>
              <a:t>Explanation</a:t>
            </a:r>
            <a:r>
              <a:rPr lang="en-US" sz="2800" dirty="0" smtClean="0"/>
              <a:t> </a:t>
            </a:r>
            <a:r>
              <a:rPr lang="en-US" sz="2800" dirty="0"/>
              <a:t>of the processes that produce these </a:t>
            </a:r>
            <a:r>
              <a:rPr lang="en-US" sz="2800" dirty="0" smtClean="0"/>
              <a:t>patterns</a:t>
            </a:r>
          </a:p>
          <a:p>
            <a:pPr marL="1390650" lvl="2" indent="-533400"/>
            <a:r>
              <a:rPr lang="en-US" sz="2800" dirty="0" smtClean="0"/>
              <a:t>E.g. Globalization, capitalism, spatial agglomeration, etc.</a:t>
            </a:r>
            <a:endParaRPr lang="en-US" sz="2800" b="1" i="1" u="sng" dirty="0"/>
          </a:p>
          <a:p>
            <a:pPr marL="990600" lvl="1" indent="-533400"/>
            <a:r>
              <a:rPr lang="en-US" sz="2800" b="1" i="1" u="sng" dirty="0" smtClean="0"/>
              <a:t>Interpretation</a:t>
            </a:r>
            <a:r>
              <a:rPr lang="en-US" sz="2800" dirty="0" smtClean="0"/>
              <a:t> </a:t>
            </a:r>
            <a:r>
              <a:rPr lang="en-US" sz="2800" dirty="0"/>
              <a:t>of what these patterns </a:t>
            </a:r>
            <a:r>
              <a:rPr lang="en-US" sz="2800" b="1" i="1" dirty="0"/>
              <a:t>mean </a:t>
            </a:r>
            <a:r>
              <a:rPr lang="en-US" sz="2800" dirty="0"/>
              <a:t>(i.e. the significance or meaning of these patterns</a:t>
            </a:r>
            <a:r>
              <a:rPr lang="en-US" sz="2800" dirty="0" smtClean="0"/>
              <a:t>)</a:t>
            </a:r>
          </a:p>
          <a:p>
            <a:pPr marL="1390650" lvl="2" indent="-533400"/>
            <a:r>
              <a:rPr lang="en-US" dirty="0" smtClean="0"/>
              <a:t>E.g. Social inequality, economic development, peace or conflict, etc.</a:t>
            </a:r>
            <a:endParaRPr lang="en-US" dirty="0"/>
          </a:p>
          <a:p>
            <a:pPr marL="1371600" lvl="2" indent="-457200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08861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3107" grpId="0" build="p" bldLvl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Human Geography at McMaster University</a:t>
            </a:r>
            <a:endParaRPr lang="en-CA" dirty="0"/>
          </a:p>
        </p:txBody>
      </p:sp>
      <p:sp>
        <p:nvSpPr>
          <p:cNvPr id="303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692696"/>
            <a:ext cx="8316912" cy="5688013"/>
          </a:xfrm>
        </p:spPr>
        <p:txBody>
          <a:bodyPr/>
          <a:lstStyle/>
          <a:p>
            <a:pPr marL="571500" indent="-571500"/>
            <a:r>
              <a:rPr lang="en-US" i="1" dirty="0" smtClean="0"/>
              <a:t>An introduction to the theories, methods and patterns in human geography, and in particular </a:t>
            </a:r>
            <a:r>
              <a:rPr lang="en-US" b="1" i="1" u="sng" dirty="0" smtClean="0"/>
              <a:t>social and cultural geography</a:t>
            </a:r>
            <a:endParaRPr lang="en-US" b="1" i="1" u="sng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1869797"/>
              </p:ext>
            </p:extLst>
          </p:nvPr>
        </p:nvGraphicFramePr>
        <p:xfrm>
          <a:off x="1043608" y="2111072"/>
          <a:ext cx="7920880" cy="48463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992639"/>
                <a:gridCol w="3928241"/>
              </a:tblGrid>
              <a:tr h="117814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GEOG 1HA3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GEOG 1HB3</a:t>
                      </a:r>
                      <a:endParaRPr lang="en-US" sz="2800" dirty="0"/>
                    </a:p>
                  </a:txBody>
                  <a:tcPr/>
                </a:tc>
              </a:tr>
              <a:tr h="173255"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</a:pPr>
                      <a:r>
                        <a:rPr lang="en-US" sz="2200" dirty="0" smtClean="0"/>
                        <a:t>Key Concepts in Human Geography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</a:pPr>
                      <a:r>
                        <a:rPr lang="en-US" sz="2200" dirty="0" smtClean="0"/>
                        <a:t>Key Concepts</a:t>
                      </a:r>
                      <a:r>
                        <a:rPr lang="en-US" sz="2200" baseline="0" dirty="0" smtClean="0"/>
                        <a:t> in Human Geography</a:t>
                      </a:r>
                      <a:endParaRPr lang="en-US" sz="2200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</a:pPr>
                      <a:r>
                        <a:rPr lang="en-US" sz="2200" dirty="0" smtClean="0"/>
                        <a:t>Population Geography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smtClean="0"/>
                        <a:t>Global</a:t>
                      </a:r>
                      <a:r>
                        <a:rPr lang="en-US" sz="2200" baseline="0" dirty="0" smtClean="0"/>
                        <a:t> Economic Issues</a:t>
                      </a:r>
                      <a:endParaRPr lang="en-US" sz="2200" dirty="0" smtClean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</a:pPr>
                      <a:r>
                        <a:rPr lang="en-US" sz="2200" dirty="0" smtClean="0"/>
                        <a:t>Geography of Health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</a:pPr>
                      <a:r>
                        <a:rPr lang="en-US" sz="2200" dirty="0" smtClean="0"/>
                        <a:t>Globalization &amp; Development</a:t>
                      </a:r>
                      <a:endParaRPr lang="en-US" sz="2200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</a:pPr>
                      <a:r>
                        <a:rPr lang="en-US" sz="2200" dirty="0" smtClean="0"/>
                        <a:t>Cultural</a:t>
                      </a:r>
                      <a:r>
                        <a:rPr lang="en-US" sz="2200" baseline="0" dirty="0" smtClean="0"/>
                        <a:t> Geography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</a:pPr>
                      <a:r>
                        <a:rPr lang="en-US" sz="2200" dirty="0" smtClean="0"/>
                        <a:t>Population Geography</a:t>
                      </a:r>
                      <a:endParaRPr lang="en-US" sz="2200" dirty="0"/>
                    </a:p>
                  </a:txBody>
                  <a:tcPr/>
                </a:tc>
              </a:tr>
              <a:tr h="173255"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</a:pPr>
                      <a:r>
                        <a:rPr lang="en-US" sz="2200" dirty="0" smtClean="0"/>
                        <a:t>Social Geography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</a:pPr>
                      <a:r>
                        <a:rPr lang="en-US" sz="2200" dirty="0" smtClean="0"/>
                        <a:t>Urban Geography (Cities &amp; Urbanization)</a:t>
                      </a:r>
                      <a:endParaRPr lang="en-US" sz="2200" dirty="0"/>
                    </a:p>
                  </a:txBody>
                  <a:tcPr/>
                </a:tc>
              </a:tr>
              <a:tr h="173255"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</a:pPr>
                      <a:r>
                        <a:rPr lang="en-US" sz="2200" dirty="0" smtClean="0"/>
                        <a:t>Geography of Settlement (Cities/Rural Settlement)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</a:pPr>
                      <a:r>
                        <a:rPr lang="en-US" sz="2200" dirty="0" smtClean="0"/>
                        <a:t>Geography of Economic Activity</a:t>
                      </a:r>
                      <a:endParaRPr lang="en-US" sz="2200" dirty="0"/>
                    </a:p>
                  </a:txBody>
                  <a:tcPr/>
                </a:tc>
              </a:tr>
              <a:tr h="173255"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</a:pPr>
                      <a:r>
                        <a:rPr lang="en-US" sz="2200" dirty="0" smtClean="0"/>
                        <a:t>Political Geography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</a:pPr>
                      <a:r>
                        <a:rPr lang="en-US" sz="2200" dirty="0" smtClean="0"/>
                        <a:t>Primary, Secondary &amp; Tertiary Activity</a:t>
                      </a:r>
                      <a:endParaRPr lang="en-US" sz="2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7494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3107" grpId="0" build="p" bldLvl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</a:t>
            </a:r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Topics that human geographers study, and that this course will touch upon:</a:t>
            </a:r>
          </a:p>
          <a:p>
            <a:pPr lvl="1"/>
            <a:r>
              <a:rPr lang="en-US" sz="2800" b="1" u="sng" dirty="0" smtClean="0"/>
              <a:t>Population</a:t>
            </a:r>
            <a:r>
              <a:rPr lang="en-US" sz="2800" dirty="0" smtClean="0"/>
              <a:t>: Population </a:t>
            </a:r>
            <a:r>
              <a:rPr lang="en-US" sz="2800" dirty="0"/>
              <a:t>distribution and the pressure on scarce </a:t>
            </a:r>
            <a:r>
              <a:rPr lang="en-US" sz="2800" dirty="0" smtClean="0"/>
              <a:t>resources</a:t>
            </a:r>
          </a:p>
          <a:p>
            <a:pPr lvl="2"/>
            <a:r>
              <a:rPr lang="en-US" sz="2800" dirty="0" smtClean="0"/>
              <a:t>How are the 7+ billion people distributed around the world?</a:t>
            </a:r>
          </a:p>
          <a:p>
            <a:pPr lvl="2"/>
            <a:r>
              <a:rPr lang="en-US" sz="2800" dirty="0" smtClean="0"/>
              <a:t>If everyone consumed resources at the rate that Canadians do, would there be enough to go around?</a:t>
            </a:r>
            <a:endParaRPr lang="en-US" dirty="0"/>
          </a:p>
          <a:p>
            <a:pPr lvl="1"/>
            <a:r>
              <a:rPr lang="en-US" sz="2800" b="1" u="sng" dirty="0" smtClean="0"/>
              <a:t>Health</a:t>
            </a:r>
            <a:r>
              <a:rPr lang="en-US" sz="2800" dirty="0" smtClean="0"/>
              <a:t>: Human </a:t>
            </a:r>
            <a:r>
              <a:rPr lang="en-US" sz="2800" dirty="0"/>
              <a:t>health and spatial variations in health </a:t>
            </a:r>
            <a:r>
              <a:rPr lang="en-US" sz="2800" dirty="0" smtClean="0"/>
              <a:t>status</a:t>
            </a:r>
          </a:p>
          <a:p>
            <a:pPr lvl="2"/>
            <a:r>
              <a:rPr lang="en-US" sz="2800" dirty="0" smtClean="0"/>
              <a:t>Why are some people (populations) healthy and others not?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34591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 build="p" bldLvl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</a:t>
            </a:r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Topics that human geographers study, and that this course will touch upon: (cont’d)</a:t>
            </a:r>
          </a:p>
          <a:p>
            <a:pPr lvl="1"/>
            <a:r>
              <a:rPr lang="en-US" sz="2800" b="1" u="sng" dirty="0" smtClean="0"/>
              <a:t>Culture</a:t>
            </a:r>
            <a:r>
              <a:rPr lang="en-US" sz="2800" dirty="0" smtClean="0"/>
              <a:t>: Variations </a:t>
            </a:r>
            <a:r>
              <a:rPr lang="en-US" sz="2800" dirty="0"/>
              <a:t>in culture as expressed through religion, language, ethnicity, etc</a:t>
            </a:r>
            <a:r>
              <a:rPr lang="en-US" sz="2800" dirty="0" smtClean="0"/>
              <a:t>.</a:t>
            </a:r>
          </a:p>
          <a:p>
            <a:pPr lvl="2"/>
            <a:r>
              <a:rPr lang="en-US" sz="2800" dirty="0" smtClean="0"/>
              <a:t>How do languages and religions spread from one part of the world to another?</a:t>
            </a:r>
          </a:p>
          <a:p>
            <a:pPr lvl="2"/>
            <a:r>
              <a:rPr lang="en-US" sz="2800" dirty="0" smtClean="0"/>
              <a:t>How does globalization threaten cultural diversity.</a:t>
            </a:r>
            <a:endParaRPr lang="en-US" b="1" u="sng" dirty="0" smtClean="0"/>
          </a:p>
          <a:p>
            <a:pPr lvl="1"/>
            <a:r>
              <a:rPr lang="en-US" sz="2800" b="1" u="sng" dirty="0" smtClean="0"/>
              <a:t>Cultural </a:t>
            </a:r>
            <a:r>
              <a:rPr lang="en-US" sz="2800" b="1" u="sng" dirty="0"/>
              <a:t>Difference</a:t>
            </a:r>
            <a:r>
              <a:rPr lang="en-US" sz="2800" dirty="0"/>
              <a:t>: Spatial expressions of cultural </a:t>
            </a:r>
            <a:r>
              <a:rPr lang="en-US" sz="2800" dirty="0" smtClean="0"/>
              <a:t>difference</a:t>
            </a:r>
          </a:p>
          <a:p>
            <a:pPr lvl="2"/>
            <a:r>
              <a:rPr lang="en-US" sz="2800" dirty="0" smtClean="0"/>
              <a:t>E.g. food, music, sport, fashion, etc.</a:t>
            </a:r>
            <a:endParaRPr lang="en-US" sz="2800" dirty="0"/>
          </a:p>
          <a:p>
            <a:pPr lvl="2"/>
            <a:endParaRPr lang="en-US" i="1" dirty="0" smtClean="0"/>
          </a:p>
          <a:p>
            <a:pPr lvl="1"/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3603550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 build="p" bldLvl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</a:t>
            </a:r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400" dirty="0"/>
              <a:t>Topics that human geographers study, and that this course will touch upon: (cont’d)</a:t>
            </a:r>
          </a:p>
          <a:p>
            <a:pPr lvl="1">
              <a:lnSpc>
                <a:spcPct val="90000"/>
              </a:lnSpc>
            </a:pPr>
            <a:r>
              <a:rPr lang="en-US" b="1" u="sng" dirty="0" smtClean="0"/>
              <a:t>Cities &amp; Settlement</a:t>
            </a:r>
            <a:r>
              <a:rPr lang="en-US" dirty="0" smtClean="0"/>
              <a:t>: Cities </a:t>
            </a:r>
            <a:r>
              <a:rPr lang="en-US" dirty="0"/>
              <a:t>as places of settlement and of cultural/social </a:t>
            </a:r>
            <a:r>
              <a:rPr lang="en-US" dirty="0" smtClean="0"/>
              <a:t>meaning</a:t>
            </a:r>
          </a:p>
          <a:p>
            <a:pPr lvl="2">
              <a:lnSpc>
                <a:spcPct val="90000"/>
              </a:lnSpc>
            </a:pPr>
            <a:r>
              <a:rPr lang="en-US" dirty="0" smtClean="0"/>
              <a:t>In what ways does living in cities differ from living in rural areas?</a:t>
            </a:r>
          </a:p>
          <a:p>
            <a:pPr lvl="2">
              <a:lnSpc>
                <a:spcPct val="90000"/>
              </a:lnSpc>
            </a:pPr>
            <a:r>
              <a:rPr lang="en-US" dirty="0" smtClean="0"/>
              <a:t>What are the consequences of greater and greater proportions of the global population living in cities?</a:t>
            </a:r>
            <a:endParaRPr lang="en-US" sz="2000" b="1" u="sng" dirty="0" smtClean="0"/>
          </a:p>
          <a:p>
            <a:pPr lvl="1">
              <a:lnSpc>
                <a:spcPct val="90000"/>
              </a:lnSpc>
            </a:pPr>
            <a:r>
              <a:rPr lang="en-US" b="1" u="sng" dirty="0" smtClean="0"/>
              <a:t>Geopolitics</a:t>
            </a:r>
            <a:r>
              <a:rPr lang="en-US" dirty="0" smtClean="0"/>
              <a:t>: Geopolitical </a:t>
            </a:r>
            <a:r>
              <a:rPr lang="en-US" dirty="0"/>
              <a:t>Issues and </a:t>
            </a:r>
            <a:r>
              <a:rPr lang="en-US" dirty="0" smtClean="0"/>
              <a:t>Conflict</a:t>
            </a:r>
          </a:p>
          <a:p>
            <a:pPr lvl="2">
              <a:lnSpc>
                <a:spcPct val="90000"/>
              </a:lnSpc>
            </a:pPr>
            <a:r>
              <a:rPr lang="en-US" dirty="0" smtClean="0"/>
              <a:t>The nature of global conflict, the root of causes of terrorism, and possibilities for peace.</a:t>
            </a:r>
          </a:p>
          <a:p>
            <a:pPr lvl="2">
              <a:lnSpc>
                <a:spcPct val="90000"/>
              </a:lnSpc>
            </a:pPr>
            <a:r>
              <a:rPr lang="en-US" dirty="0" smtClean="0"/>
              <a:t>Rise and significance of Nationalism (</a:t>
            </a:r>
            <a:r>
              <a:rPr lang="en-US" dirty="0" err="1" smtClean="0"/>
              <a:t>i.e</a:t>
            </a:r>
            <a:r>
              <a:rPr lang="en-US" dirty="0" smtClean="0"/>
              <a:t> Quebec, Palestine, Ireland, etc.)</a:t>
            </a:r>
            <a:endParaRPr lang="en-US" dirty="0"/>
          </a:p>
          <a:p>
            <a:pPr lvl="2">
              <a:lnSpc>
                <a:spcPct val="90000"/>
              </a:lnSpc>
            </a:pPr>
            <a:endParaRPr lang="en-US" sz="2000" i="1" dirty="0"/>
          </a:p>
        </p:txBody>
      </p:sp>
    </p:spTree>
    <p:extLst>
      <p:ext uri="{BB962C8B-B14F-4D97-AF65-F5344CB8AC3E}">
        <p14:creationId xmlns:p14="http://schemas.microsoft.com/office/powerpoint/2010/main" val="2225020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 build="p" bldLvl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</a:t>
            </a:r>
            <a:r>
              <a:rPr lang="en-US" dirty="0" smtClean="0"/>
              <a:t>Description</a:t>
            </a:r>
            <a:endParaRPr lang="en-US" dirty="0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en-US" u="sng" dirty="0"/>
              <a:t>Purpose</a:t>
            </a:r>
            <a:r>
              <a:rPr lang="en-US" dirty="0"/>
              <a:t>: </a:t>
            </a:r>
            <a:r>
              <a:rPr lang="en-US" dirty="0" smtClean="0"/>
              <a:t>to provide an </a:t>
            </a:r>
            <a:r>
              <a:rPr lang="en-US" dirty="0"/>
              <a:t>introduction to the theories, methods, and </a:t>
            </a:r>
            <a:r>
              <a:rPr lang="en-US" dirty="0" smtClean="0"/>
              <a:t>concepts of </a:t>
            </a:r>
            <a:r>
              <a:rPr lang="en-US" dirty="0"/>
              <a:t>human geography </a:t>
            </a:r>
            <a:r>
              <a:rPr lang="en-US" b="1" i="1" dirty="0" smtClean="0"/>
              <a:t>with </a:t>
            </a:r>
            <a:r>
              <a:rPr lang="en-US" b="1" i="1" dirty="0"/>
              <a:t>a focus on social and cultural expressions of difference</a:t>
            </a:r>
          </a:p>
          <a:p>
            <a:pPr lvl="1">
              <a:spcBef>
                <a:spcPct val="0"/>
              </a:spcBef>
            </a:pPr>
            <a:r>
              <a:rPr lang="en-US" dirty="0"/>
              <a:t>An overview of </a:t>
            </a:r>
            <a:r>
              <a:rPr lang="en-US" dirty="0" smtClean="0"/>
              <a:t>human geography</a:t>
            </a:r>
            <a:endParaRPr lang="en-US" dirty="0"/>
          </a:p>
          <a:p>
            <a:pPr lvl="1">
              <a:spcBef>
                <a:spcPct val="0"/>
              </a:spcBef>
            </a:pPr>
            <a:r>
              <a:rPr lang="en-US" dirty="0" smtClean="0"/>
              <a:t>Provide a </a:t>
            </a:r>
            <a:r>
              <a:rPr lang="en-US" dirty="0"/>
              <a:t>foundation for subsequent human geography courses </a:t>
            </a:r>
            <a:r>
              <a:rPr lang="en-US" dirty="0" smtClean="0"/>
              <a:t>at McMaster</a:t>
            </a:r>
            <a:endParaRPr lang="en-US" dirty="0"/>
          </a:p>
          <a:p>
            <a:pPr lvl="1">
              <a:spcBef>
                <a:spcPct val="0"/>
              </a:spcBef>
            </a:pPr>
            <a:r>
              <a:rPr lang="en-US" dirty="0" smtClean="0"/>
              <a:t>Develop a general </a:t>
            </a:r>
            <a:r>
              <a:rPr lang="en-US" dirty="0"/>
              <a:t>understanding and awareness of global </a:t>
            </a:r>
            <a:r>
              <a:rPr lang="en-US" dirty="0" smtClean="0"/>
              <a:t>issues</a:t>
            </a:r>
          </a:p>
          <a:p>
            <a:pPr lvl="1">
              <a:spcBef>
                <a:spcPct val="0"/>
              </a:spcBef>
            </a:pPr>
            <a:r>
              <a:rPr lang="en-US" dirty="0" smtClean="0"/>
              <a:t>To produce more ‘socially and culturally aware’ global </a:t>
            </a:r>
            <a:r>
              <a:rPr lang="en-US" dirty="0" smtClean="0"/>
              <a:t>citizens, i.e. citizens that are aware of the most important global issues, understand that underlying causes of these challenges, and have the critical skills necessary to develop creative and ef</a:t>
            </a:r>
            <a:r>
              <a:rPr lang="en-US" dirty="0" smtClean="0"/>
              <a:t>fective solutions.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096316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</a:t>
            </a:r>
            <a:r>
              <a:rPr lang="en-US" dirty="0" smtClean="0"/>
              <a:t>Description</a:t>
            </a:r>
            <a:endParaRPr lang="en-US" dirty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71500" indent="-571500"/>
            <a:r>
              <a:rPr lang="en-US" u="sng"/>
              <a:t>Skills</a:t>
            </a:r>
            <a:r>
              <a:rPr lang="en-US"/>
              <a:t>: by the end of the course you should be able to</a:t>
            </a:r>
          </a:p>
          <a:p>
            <a:pPr marL="571500" indent="-571500">
              <a:buFontTx/>
              <a:buAutoNum type="arabicPeriod"/>
            </a:pPr>
            <a:r>
              <a:rPr lang="en-US"/>
              <a:t>Identify and define the main geographical concepts related to the study of human activity;</a:t>
            </a:r>
          </a:p>
          <a:p>
            <a:pPr marL="571500" indent="-571500">
              <a:buFontTx/>
              <a:buAutoNum type="arabicPeriod"/>
            </a:pPr>
            <a:r>
              <a:rPr lang="en-US"/>
              <a:t>Select the appropriate concepts and apply them to specific geographic problems;</a:t>
            </a:r>
          </a:p>
          <a:p>
            <a:pPr marL="571500" indent="-571500">
              <a:buFontTx/>
              <a:buAutoNum type="arabicPeriod"/>
            </a:pPr>
            <a:r>
              <a:rPr lang="en-US"/>
              <a:t>Communicate ideas clearly and concisely in both verbal and written form;</a:t>
            </a:r>
          </a:p>
          <a:p>
            <a:pPr marL="571500" indent="-571500">
              <a:buFontTx/>
              <a:buAutoNum type="arabicPeriod"/>
            </a:pPr>
            <a:r>
              <a:rPr lang="en-US"/>
              <a:t>Conduct meaningful field work; and</a:t>
            </a:r>
          </a:p>
          <a:p>
            <a:pPr marL="571500" indent="-571500">
              <a:buFontTx/>
              <a:buAutoNum type="arabicPeriod"/>
            </a:pPr>
            <a:r>
              <a:rPr lang="en-US"/>
              <a:t>Work effectively as a member of a group</a:t>
            </a:r>
            <a:endParaRPr lang="en-GB"/>
          </a:p>
          <a:p>
            <a:pPr marL="571500" indent="-571500">
              <a:spcBef>
                <a:spcPct val="0"/>
              </a:spcBef>
              <a:buFontTx/>
              <a:buAutoNum type="arabicPeriod"/>
            </a:pPr>
            <a:endParaRPr lang="en-US"/>
          </a:p>
          <a:p>
            <a:pPr marL="990600" lvl="1" indent="-533400">
              <a:spcBef>
                <a:spcPct val="0"/>
              </a:spcBef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483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Contact Information and Office Hours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Instructor: Dr. Michael Mercier</a:t>
            </a:r>
          </a:p>
          <a:p>
            <a:pPr lvl="1"/>
            <a:r>
              <a:rPr lang="en-US" dirty="0"/>
              <a:t>Office: General Science Building (GSB) 220</a:t>
            </a:r>
          </a:p>
          <a:p>
            <a:pPr lvl="1"/>
            <a:r>
              <a:rPr lang="en-US" dirty="0"/>
              <a:t>Phone: x.27597 or Email: </a:t>
            </a:r>
            <a:r>
              <a:rPr lang="en-US" u="sng" dirty="0"/>
              <a:t>mercieme@mcmaster.ca</a:t>
            </a:r>
          </a:p>
          <a:p>
            <a:endParaRPr lang="en-US" dirty="0" smtClean="0"/>
          </a:p>
          <a:p>
            <a:r>
              <a:rPr lang="en-US" dirty="0" smtClean="0"/>
              <a:t>Office </a:t>
            </a:r>
            <a:r>
              <a:rPr lang="en-US" dirty="0"/>
              <a:t>Hours:</a:t>
            </a:r>
          </a:p>
          <a:p>
            <a:pPr lvl="1"/>
            <a:r>
              <a:rPr lang="en-US" b="1" dirty="0"/>
              <a:t>Monday </a:t>
            </a:r>
            <a:r>
              <a:rPr lang="en-US" b="1" dirty="0" smtClean="0"/>
              <a:t>(12:30-2:20</a:t>
            </a:r>
            <a:r>
              <a:rPr lang="en-US" b="1" dirty="0"/>
              <a:t>) </a:t>
            </a:r>
            <a:r>
              <a:rPr lang="en-US" dirty="0"/>
              <a:t>&amp;</a:t>
            </a:r>
            <a:r>
              <a:rPr lang="en-US" b="1" dirty="0"/>
              <a:t> </a:t>
            </a:r>
            <a:r>
              <a:rPr lang="en-US" b="1" dirty="0" smtClean="0"/>
              <a:t>Wednesday (12:30-2:20</a:t>
            </a:r>
            <a:r>
              <a:rPr lang="en-US" b="1" dirty="0"/>
              <a:t>) </a:t>
            </a:r>
            <a:r>
              <a:rPr lang="en-US" dirty="0"/>
              <a:t>or by appointment – please email to set up an appointment</a:t>
            </a:r>
          </a:p>
          <a:p>
            <a:endParaRPr lang="en-US" dirty="0" smtClean="0"/>
          </a:p>
          <a:p>
            <a:r>
              <a:rPr lang="en-US" dirty="0" smtClean="0"/>
              <a:t>Instructional </a:t>
            </a:r>
            <a:r>
              <a:rPr lang="en-US" dirty="0"/>
              <a:t>Assistant: </a:t>
            </a:r>
            <a:r>
              <a:rPr lang="en-US" dirty="0" smtClean="0"/>
              <a:t>Julia </a:t>
            </a:r>
            <a:r>
              <a:rPr lang="en-US" dirty="0" err="1" smtClean="0"/>
              <a:t>Evanovitch</a:t>
            </a:r>
            <a:endParaRPr lang="en-US" dirty="0"/>
          </a:p>
          <a:p>
            <a:pPr lvl="1"/>
            <a:r>
              <a:rPr lang="en-US" dirty="0"/>
              <a:t>Office: Burke Science Building (BSB) 317-D</a:t>
            </a:r>
          </a:p>
          <a:p>
            <a:pPr lvl="1"/>
            <a:r>
              <a:rPr lang="en-US" dirty="0"/>
              <a:t>Phone: x.20436 or Email: </a:t>
            </a:r>
            <a:r>
              <a:rPr lang="en-US" u="sng" dirty="0" smtClean="0"/>
              <a:t>evanovjm@mcmaster.ca</a:t>
            </a:r>
            <a:endParaRPr lang="en-US" u="sng" dirty="0"/>
          </a:p>
        </p:txBody>
      </p:sp>
    </p:spTree>
    <p:extLst>
      <p:ext uri="{BB962C8B-B14F-4D97-AF65-F5344CB8AC3E}">
        <p14:creationId xmlns:p14="http://schemas.microsoft.com/office/powerpoint/2010/main" val="1432839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Course Schedule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71500" indent="-571500">
              <a:lnSpc>
                <a:spcPct val="90000"/>
              </a:lnSpc>
              <a:spcBef>
                <a:spcPct val="0"/>
              </a:spcBef>
            </a:pPr>
            <a:r>
              <a:rPr lang="en-US" dirty="0"/>
              <a:t>Course material is divided into </a:t>
            </a:r>
            <a:r>
              <a:rPr lang="en-US" dirty="0" smtClean="0"/>
              <a:t>6 </a:t>
            </a:r>
            <a:r>
              <a:rPr lang="en-US" dirty="0"/>
              <a:t>major </a:t>
            </a:r>
            <a:r>
              <a:rPr lang="en-US" dirty="0" smtClean="0"/>
              <a:t>sections</a:t>
            </a:r>
          </a:p>
          <a:p>
            <a:pPr marL="0" indent="0">
              <a:lnSpc>
                <a:spcPct val="90000"/>
              </a:lnSpc>
              <a:spcBef>
                <a:spcPct val="0"/>
              </a:spcBef>
              <a:buNone/>
            </a:pPr>
            <a:endParaRPr lang="en-US" dirty="0"/>
          </a:p>
          <a:p>
            <a:pPr marL="571500" indent="-571500">
              <a:lnSpc>
                <a:spcPct val="90000"/>
              </a:lnSpc>
              <a:spcBef>
                <a:spcPct val="0"/>
              </a:spcBef>
              <a:buFontTx/>
              <a:buAutoNum type="arabicPeriod"/>
            </a:pPr>
            <a:r>
              <a:rPr lang="en-US" dirty="0"/>
              <a:t>Introduction: Key geographical concepts</a:t>
            </a:r>
          </a:p>
          <a:p>
            <a:pPr marL="571500" indent="-571500">
              <a:lnSpc>
                <a:spcPct val="90000"/>
              </a:lnSpc>
              <a:buFontTx/>
              <a:buAutoNum type="arabicPeriod"/>
            </a:pPr>
            <a:r>
              <a:rPr lang="en-GB" dirty="0"/>
              <a:t>Population &amp; Health Geographies</a:t>
            </a:r>
          </a:p>
          <a:p>
            <a:pPr marL="990600" lvl="1" indent="-533400">
              <a:lnSpc>
                <a:spcPct val="90000"/>
              </a:lnSpc>
            </a:pPr>
            <a:r>
              <a:rPr lang="en-GB" dirty="0"/>
              <a:t>Fertility, mortality, health, health-care, etc.</a:t>
            </a:r>
          </a:p>
          <a:p>
            <a:pPr marL="571500" indent="-571500">
              <a:lnSpc>
                <a:spcPct val="90000"/>
              </a:lnSpc>
              <a:buFontTx/>
              <a:buAutoNum type="arabicPeriod"/>
            </a:pPr>
            <a:r>
              <a:rPr lang="en-GB" dirty="0"/>
              <a:t>Social &amp; Culture Geographies</a:t>
            </a:r>
          </a:p>
          <a:p>
            <a:pPr marL="990600" lvl="1" indent="-533400">
              <a:lnSpc>
                <a:spcPct val="90000"/>
              </a:lnSpc>
            </a:pPr>
            <a:r>
              <a:rPr lang="en-GB" dirty="0"/>
              <a:t>Language, religion, ethnicity, landscapes</a:t>
            </a:r>
          </a:p>
          <a:p>
            <a:pPr marL="571500" indent="-571500">
              <a:lnSpc>
                <a:spcPct val="90000"/>
              </a:lnSpc>
              <a:buFontTx/>
              <a:buAutoNum type="arabicPeriod"/>
            </a:pPr>
            <a:r>
              <a:rPr lang="en-GB" dirty="0"/>
              <a:t>Geographies of Cities &amp; Settlement</a:t>
            </a:r>
          </a:p>
          <a:p>
            <a:pPr marL="990600" lvl="1" indent="-533400">
              <a:lnSpc>
                <a:spcPct val="90000"/>
              </a:lnSpc>
            </a:pPr>
            <a:r>
              <a:rPr lang="en-GB" dirty="0"/>
              <a:t>Urban places, urbanization, forms of settlement</a:t>
            </a:r>
          </a:p>
          <a:p>
            <a:pPr marL="571500" indent="-571500">
              <a:lnSpc>
                <a:spcPct val="90000"/>
              </a:lnSpc>
              <a:buFontTx/>
              <a:buAutoNum type="arabicPeriod"/>
            </a:pPr>
            <a:r>
              <a:rPr lang="en-GB" dirty="0"/>
              <a:t>Political Geographies</a:t>
            </a:r>
          </a:p>
          <a:p>
            <a:pPr marL="990600" lvl="1" indent="-533400">
              <a:lnSpc>
                <a:spcPct val="90000"/>
              </a:lnSpc>
            </a:pPr>
            <a:r>
              <a:rPr lang="en-GB" dirty="0"/>
              <a:t>Nationalism, terrorism, war and peace, etc.</a:t>
            </a:r>
          </a:p>
          <a:p>
            <a:pPr marL="571500" indent="-571500">
              <a:lnSpc>
                <a:spcPct val="90000"/>
              </a:lnSpc>
              <a:buFontTx/>
              <a:buAutoNum type="arabicPeriod"/>
            </a:pPr>
            <a:r>
              <a:rPr lang="en-GB" dirty="0" smtClean="0"/>
              <a:t>Conclusion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997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Grading &amp; Evaluation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Mid-Term Test (15 %)</a:t>
            </a:r>
          </a:p>
          <a:p>
            <a:pPr lvl="1"/>
            <a:r>
              <a:rPr lang="en-US" dirty="0" smtClean="0"/>
              <a:t>SATURDAY February 1</a:t>
            </a:r>
            <a:r>
              <a:rPr lang="en-US" baseline="30000" dirty="0" smtClean="0"/>
              <a:t>st</a:t>
            </a:r>
            <a:r>
              <a:rPr lang="en-US" dirty="0" smtClean="0"/>
              <a:t> – 9:00 – 10:30 AM</a:t>
            </a:r>
            <a:endParaRPr lang="en-US" dirty="0"/>
          </a:p>
          <a:p>
            <a:r>
              <a:rPr lang="en-US" dirty="0"/>
              <a:t>Final Exam </a:t>
            </a:r>
            <a:r>
              <a:rPr lang="en-US" dirty="0" smtClean="0"/>
              <a:t>(40%)</a:t>
            </a:r>
            <a:endParaRPr lang="en-US" dirty="0"/>
          </a:p>
          <a:p>
            <a:pPr lvl="1"/>
            <a:r>
              <a:rPr lang="en-US" dirty="0" smtClean="0"/>
              <a:t>April Exam </a:t>
            </a:r>
            <a:r>
              <a:rPr lang="en-US" dirty="0"/>
              <a:t>Period</a:t>
            </a:r>
          </a:p>
          <a:p>
            <a:pPr lvl="1"/>
            <a:r>
              <a:rPr lang="en-US" dirty="0"/>
              <a:t>Cumulative</a:t>
            </a:r>
          </a:p>
          <a:p>
            <a:r>
              <a:rPr lang="en-US" dirty="0"/>
              <a:t>Assignments &amp; Labs </a:t>
            </a:r>
            <a:r>
              <a:rPr lang="en-US" dirty="0" smtClean="0"/>
              <a:t>(45%)</a:t>
            </a:r>
            <a:endParaRPr lang="en-US" dirty="0"/>
          </a:p>
          <a:p>
            <a:pPr lvl="1"/>
            <a:r>
              <a:rPr lang="en-US" dirty="0"/>
              <a:t>2</a:t>
            </a:r>
            <a:r>
              <a:rPr lang="en-US" dirty="0" smtClean="0"/>
              <a:t> </a:t>
            </a:r>
            <a:r>
              <a:rPr lang="en-US" dirty="0"/>
              <a:t>Assignments</a:t>
            </a:r>
          </a:p>
          <a:p>
            <a:pPr lvl="2"/>
            <a:r>
              <a:rPr lang="en-US" dirty="0"/>
              <a:t>Individual and group</a:t>
            </a:r>
          </a:p>
          <a:p>
            <a:pPr lvl="2"/>
            <a:r>
              <a:rPr lang="en-US" dirty="0"/>
              <a:t>Writing &amp; research skills</a:t>
            </a:r>
          </a:p>
          <a:p>
            <a:pPr lvl="2"/>
            <a:r>
              <a:rPr lang="en-US" dirty="0"/>
              <a:t>Geographical analysis, field work, &amp; map interpretation</a:t>
            </a:r>
          </a:p>
          <a:p>
            <a:r>
              <a:rPr lang="en-US" dirty="0" smtClean="0"/>
              <a:t>Lab </a:t>
            </a:r>
            <a:r>
              <a:rPr lang="en-US" dirty="0"/>
              <a:t>Attendance Bonus (up to 3%)</a:t>
            </a:r>
          </a:p>
        </p:txBody>
      </p:sp>
    </p:spTree>
    <p:extLst>
      <p:ext uri="{BB962C8B-B14F-4D97-AF65-F5344CB8AC3E}">
        <p14:creationId xmlns:p14="http://schemas.microsoft.com/office/powerpoint/2010/main" val="1298146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Instruction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en-GB" dirty="0"/>
              <a:t>Each Week:</a:t>
            </a:r>
          </a:p>
          <a:p>
            <a:pPr lvl="1">
              <a:spcBef>
                <a:spcPct val="0"/>
              </a:spcBef>
            </a:pPr>
            <a:r>
              <a:rPr lang="en-GB" dirty="0"/>
              <a:t>Lectures: two 1-hour lecture periods</a:t>
            </a:r>
          </a:p>
          <a:p>
            <a:pPr lvl="2">
              <a:spcBef>
                <a:spcPct val="0"/>
              </a:spcBef>
            </a:pPr>
            <a:r>
              <a:rPr lang="en-GB" dirty="0" smtClean="0"/>
              <a:t>Wednesday 7:00-8:00 PM</a:t>
            </a:r>
          </a:p>
          <a:p>
            <a:pPr lvl="2">
              <a:spcBef>
                <a:spcPct val="0"/>
              </a:spcBef>
            </a:pPr>
            <a:r>
              <a:rPr lang="en-GB" dirty="0" smtClean="0"/>
              <a:t>Wednesday 8:00-9:00 PM</a:t>
            </a:r>
            <a:endParaRPr lang="en-GB" dirty="0"/>
          </a:p>
          <a:p>
            <a:pPr lvl="1">
              <a:spcBef>
                <a:spcPct val="0"/>
              </a:spcBef>
            </a:pPr>
            <a:endParaRPr lang="en-GB" dirty="0"/>
          </a:p>
          <a:p>
            <a:pPr lvl="1">
              <a:spcBef>
                <a:spcPct val="0"/>
              </a:spcBef>
            </a:pPr>
            <a:r>
              <a:rPr lang="en-GB" dirty="0"/>
              <a:t>Labs: one 2-hour Lab (most weeks)</a:t>
            </a:r>
          </a:p>
          <a:p>
            <a:pPr lvl="2">
              <a:spcBef>
                <a:spcPct val="0"/>
              </a:spcBef>
            </a:pPr>
            <a:r>
              <a:rPr lang="en-GB" dirty="0"/>
              <a:t>Check your schedule</a:t>
            </a:r>
          </a:p>
          <a:p>
            <a:pPr>
              <a:spcBef>
                <a:spcPct val="0"/>
              </a:spcBef>
            </a:pPr>
            <a:endParaRPr lang="en-GB" dirty="0"/>
          </a:p>
          <a:p>
            <a:pPr>
              <a:spcBef>
                <a:spcPct val="0"/>
              </a:spcBef>
            </a:pPr>
            <a:r>
              <a:rPr lang="en-GB" dirty="0"/>
              <a:t>Lectures </a:t>
            </a:r>
            <a:r>
              <a:rPr lang="en-GB" b="1" i="1" u="sng" dirty="0"/>
              <a:t>and</a:t>
            </a:r>
            <a:r>
              <a:rPr lang="en-GB" dirty="0"/>
              <a:t> labs are equally important to the course</a:t>
            </a:r>
          </a:p>
          <a:p>
            <a:pPr lvl="1">
              <a:spcBef>
                <a:spcPct val="0"/>
              </a:spcBef>
            </a:pPr>
            <a:endParaRPr lang="en-US" dirty="0"/>
          </a:p>
          <a:p>
            <a:pPr lvl="1">
              <a:spcBef>
                <a:spcPct val="0"/>
              </a:spcBef>
            </a:pPr>
            <a:r>
              <a:rPr lang="en-US" dirty="0"/>
              <a:t>Lectures: discussion of core material/content</a:t>
            </a:r>
          </a:p>
          <a:p>
            <a:pPr lvl="1">
              <a:spcBef>
                <a:spcPct val="0"/>
              </a:spcBef>
            </a:pPr>
            <a:endParaRPr lang="en-US" dirty="0"/>
          </a:p>
          <a:p>
            <a:pPr lvl="1">
              <a:spcBef>
                <a:spcPct val="0"/>
              </a:spcBef>
            </a:pPr>
            <a:r>
              <a:rPr lang="en-US" dirty="0"/>
              <a:t>Labs: course assignments, activities and discussion related to skill development</a:t>
            </a:r>
          </a:p>
        </p:txBody>
      </p:sp>
    </p:spTree>
    <p:extLst>
      <p:ext uri="{BB962C8B-B14F-4D97-AF65-F5344CB8AC3E}">
        <p14:creationId xmlns:p14="http://schemas.microsoft.com/office/powerpoint/2010/main" val="2886997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Labs</a:t>
            </a:r>
            <a:endParaRPr lang="en-CA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836613"/>
            <a:ext cx="8316912" cy="5400675"/>
          </a:xfrm>
        </p:spPr>
        <p:txBody>
          <a:bodyPr/>
          <a:lstStyle/>
          <a:p>
            <a:r>
              <a:rPr lang="en-US" dirty="0"/>
              <a:t>Labs begin </a:t>
            </a:r>
            <a:r>
              <a:rPr lang="en-US" dirty="0" smtClean="0"/>
              <a:t>January 20-24</a:t>
            </a:r>
            <a:endParaRPr lang="en-US" dirty="0"/>
          </a:p>
          <a:p>
            <a:pPr lvl="1"/>
            <a:r>
              <a:rPr lang="en-US" dirty="0"/>
              <a:t>You will meet your TA and learn more about the Labs at that time</a:t>
            </a:r>
          </a:p>
          <a:p>
            <a:r>
              <a:rPr lang="en-US" sz="2400" b="1" i="1" u="sng" dirty="0"/>
              <a:t>Be sure to ALWAYS bring your Courseware with you!!</a:t>
            </a:r>
          </a:p>
          <a:p>
            <a:r>
              <a:rPr lang="en-US" sz="2400" dirty="0"/>
              <a:t>Labs are an integral part of the course, and attendance is critical to your success.  Your TA will take attendance at each Lab</a:t>
            </a:r>
          </a:p>
          <a:p>
            <a:r>
              <a:rPr lang="en-US" sz="2400" dirty="0"/>
              <a:t>BONUS MARKS will be added to your grade based on your Lab attendance, as follows:</a:t>
            </a:r>
          </a:p>
          <a:p>
            <a:pPr>
              <a:buFontTx/>
              <a:buNone/>
            </a:pPr>
            <a:r>
              <a:rPr lang="en-US" sz="2400" dirty="0"/>
              <a:t>		3 bonus marks – absent from 0 or 1 Lab</a:t>
            </a:r>
          </a:p>
          <a:p>
            <a:pPr>
              <a:buFontTx/>
              <a:buNone/>
            </a:pPr>
            <a:r>
              <a:rPr lang="en-US" sz="2400" dirty="0"/>
              <a:t>		2 bonus marks – absent from 2 Labs</a:t>
            </a:r>
          </a:p>
          <a:p>
            <a:pPr>
              <a:buFontTx/>
              <a:buNone/>
            </a:pPr>
            <a:r>
              <a:rPr lang="en-US" sz="2400" dirty="0"/>
              <a:t>		1 bonus mark – absent from 3 Labs</a:t>
            </a:r>
          </a:p>
          <a:p>
            <a:pPr>
              <a:buFontTx/>
              <a:buNone/>
            </a:pPr>
            <a:r>
              <a:rPr lang="en-US" sz="2400" dirty="0"/>
              <a:t>		0 bonus marks – absent from more than 3 Labs</a:t>
            </a:r>
          </a:p>
          <a:p>
            <a:pPr lvl="1">
              <a:buFontTx/>
              <a:buNone/>
            </a:pPr>
            <a:r>
              <a:rPr lang="en-CA" b="1" i="1" u="sng" dirty="0"/>
              <a:t>This is equivalent to a FREE grade </a:t>
            </a:r>
            <a:r>
              <a:rPr lang="en-CA" b="1" i="1" u="sng" dirty="0" smtClean="0"/>
              <a:t>point</a:t>
            </a:r>
            <a:endParaRPr lang="en-CA" b="1" i="1" u="sng" dirty="0"/>
          </a:p>
        </p:txBody>
      </p:sp>
    </p:spTree>
    <p:extLst>
      <p:ext uri="{BB962C8B-B14F-4D97-AF65-F5344CB8AC3E}">
        <p14:creationId xmlns:p14="http://schemas.microsoft.com/office/powerpoint/2010/main" val="3824213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9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Labs</a:t>
            </a:r>
            <a:endParaRPr lang="en-CA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836613"/>
            <a:ext cx="8316912" cy="1512267"/>
          </a:xfrm>
        </p:spPr>
        <p:txBody>
          <a:bodyPr/>
          <a:lstStyle/>
          <a:p>
            <a:r>
              <a:rPr lang="en-US" dirty="0" smtClean="0"/>
              <a:t>Attending labs benefits your grades </a:t>
            </a:r>
            <a:r>
              <a:rPr lang="en-US" b="1" i="1" dirty="0" smtClean="0"/>
              <a:t>beyond</a:t>
            </a:r>
            <a:r>
              <a:rPr lang="en-US" dirty="0" smtClean="0"/>
              <a:t> simply the BONUS – all aspects of student grades are higher for those students that attend more labs …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899592" y="2348879"/>
          <a:ext cx="8064896" cy="410445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44216"/>
                <a:gridCol w="1944216"/>
                <a:gridCol w="1944216"/>
                <a:gridCol w="2232248"/>
              </a:tblGrid>
              <a:tr h="866267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Student Lab Attendance</a:t>
                      </a:r>
                      <a:endParaRPr lang="en-CA" sz="2400" dirty="0"/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All Tests/Exams</a:t>
                      </a:r>
                      <a:endParaRPr lang="en-CA" sz="2400" dirty="0"/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All Assignments</a:t>
                      </a:r>
                      <a:endParaRPr lang="en-CA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Overall</a:t>
                      </a:r>
                      <a:r>
                        <a:rPr lang="en-US" sz="2400" baseline="0" dirty="0" smtClean="0"/>
                        <a:t> (Final) Grade*</a:t>
                      </a:r>
                      <a:endParaRPr lang="en-CA" sz="2400" dirty="0"/>
                    </a:p>
                  </a:txBody>
                  <a:tcPr anchor="ctr"/>
                </a:tc>
              </a:tr>
              <a:tr h="866267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Missed</a:t>
                      </a:r>
                      <a:r>
                        <a:rPr lang="en-US" sz="2400" baseline="0" dirty="0" smtClean="0"/>
                        <a:t> 1 or fewer labs</a:t>
                      </a:r>
                      <a:endParaRPr lang="en-CA" sz="2400" dirty="0"/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72 %</a:t>
                      </a:r>
                      <a:endParaRPr lang="en-CA" sz="2400" dirty="0"/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79 %</a:t>
                      </a:r>
                      <a:endParaRPr lang="en-CA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74 %</a:t>
                      </a:r>
                      <a:endParaRPr lang="en-CA" sz="2400" b="1" dirty="0"/>
                    </a:p>
                  </a:txBody>
                  <a:tcPr anchor="ctr"/>
                </a:tc>
              </a:tr>
              <a:tr h="501885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Missed 2 labs</a:t>
                      </a:r>
                      <a:endParaRPr lang="en-CA" sz="2400" dirty="0"/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61 %</a:t>
                      </a:r>
                      <a:endParaRPr lang="en-CA" sz="2400" dirty="0"/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75 %</a:t>
                      </a:r>
                      <a:endParaRPr lang="en-CA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67 %</a:t>
                      </a:r>
                      <a:endParaRPr lang="en-CA" sz="2400" b="1" dirty="0"/>
                    </a:p>
                  </a:txBody>
                  <a:tcPr anchor="ctr"/>
                </a:tc>
              </a:tr>
              <a:tr h="501885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Missed 3</a:t>
                      </a:r>
                      <a:r>
                        <a:rPr lang="en-US" sz="2400" baseline="0" dirty="0" smtClean="0"/>
                        <a:t> labs</a:t>
                      </a:r>
                      <a:endParaRPr lang="en-CA" sz="2400" dirty="0"/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56 %</a:t>
                      </a:r>
                      <a:endParaRPr lang="en-CA" sz="2400" dirty="0"/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71 %</a:t>
                      </a:r>
                      <a:endParaRPr lang="en-CA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64 %</a:t>
                      </a:r>
                      <a:endParaRPr lang="en-CA" sz="2400" b="1" dirty="0"/>
                    </a:p>
                  </a:txBody>
                  <a:tcPr anchor="ctr"/>
                </a:tc>
              </a:tr>
              <a:tr h="866267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Missed more than 3 labs</a:t>
                      </a:r>
                      <a:endParaRPr lang="en-CA" sz="2400" dirty="0"/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47 %</a:t>
                      </a:r>
                      <a:endParaRPr lang="en-CA" sz="2400" dirty="0"/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57 %</a:t>
                      </a:r>
                      <a:endParaRPr lang="en-CA" sz="24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51 %</a:t>
                      </a:r>
                      <a:endParaRPr lang="en-CA" sz="2400" b="1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1885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All Students</a:t>
                      </a:r>
                      <a:endParaRPr lang="en-CA" sz="2400" dirty="0"/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67 %</a:t>
                      </a:r>
                      <a:endParaRPr lang="en-CA" sz="2400" dirty="0"/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75 %</a:t>
                      </a:r>
                      <a:endParaRPr lang="en-CA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71 %</a:t>
                      </a:r>
                      <a:endParaRPr lang="en-CA" sz="2400" b="1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83568" y="6381328"/>
            <a:ext cx="41032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+mn-lt"/>
              </a:rPr>
              <a:t>* - NOT counting the BONUS  </a:t>
            </a:r>
            <a:endParaRPr lang="en-CA" sz="240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15562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9" grpId="0" build="p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Reading Material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Required Text</a:t>
            </a:r>
            <a:r>
              <a:rPr lang="en-GB" dirty="0"/>
              <a:t>:</a:t>
            </a:r>
          </a:p>
          <a:p>
            <a:pPr lvl="1"/>
            <a:r>
              <a:rPr lang="en-GB" dirty="0"/>
              <a:t>Norton, W. </a:t>
            </a:r>
            <a:r>
              <a:rPr lang="en-GB" dirty="0" smtClean="0"/>
              <a:t>2013. </a:t>
            </a:r>
            <a:r>
              <a:rPr lang="en-GB" u="sng" dirty="0"/>
              <a:t>Human Geography</a:t>
            </a:r>
            <a:r>
              <a:rPr lang="en-GB" dirty="0"/>
              <a:t> </a:t>
            </a:r>
            <a:r>
              <a:rPr lang="en-GB" dirty="0" smtClean="0"/>
              <a:t>(8th </a:t>
            </a:r>
            <a:r>
              <a:rPr lang="en-GB" dirty="0"/>
              <a:t>Edition). Oxford University Press, </a:t>
            </a:r>
            <a:r>
              <a:rPr lang="en-GB" dirty="0" smtClean="0"/>
              <a:t>Toronto.</a:t>
            </a:r>
          </a:p>
          <a:p>
            <a:pPr lvl="2"/>
            <a:r>
              <a:rPr lang="en-GB" dirty="0" smtClean="0"/>
              <a:t>NEW version this year (some used copies available)</a:t>
            </a:r>
          </a:p>
          <a:p>
            <a:pPr marL="914400" lvl="2" indent="0">
              <a:buNone/>
            </a:pPr>
            <a:endParaRPr lang="en-GB" dirty="0"/>
          </a:p>
          <a:p>
            <a:pPr lvl="2"/>
            <a:r>
              <a:rPr lang="en-GB" dirty="0" smtClean="0"/>
              <a:t>Digital companion website</a:t>
            </a:r>
          </a:p>
          <a:p>
            <a:pPr lvl="3"/>
            <a:r>
              <a:rPr lang="en-GB" dirty="0" smtClean="0"/>
              <a:t>Chapter quizzes, supplementary content, videos, review questions, Google Earth exercises, etc.   </a:t>
            </a:r>
            <a:endParaRPr lang="en-GB" dirty="0"/>
          </a:p>
          <a:p>
            <a:r>
              <a:rPr lang="en-GB" b="1" dirty="0" smtClean="0"/>
              <a:t>Custom </a:t>
            </a:r>
            <a:r>
              <a:rPr lang="en-GB" b="1" dirty="0"/>
              <a:t>Courseware (Required)</a:t>
            </a:r>
            <a:r>
              <a:rPr lang="en-GB" dirty="0"/>
              <a:t>:</a:t>
            </a:r>
            <a:endParaRPr lang="en-GB" b="1" dirty="0"/>
          </a:p>
          <a:p>
            <a:pPr lvl="1"/>
            <a:r>
              <a:rPr lang="en-GB" u="sng" dirty="0"/>
              <a:t>GEOG </a:t>
            </a:r>
            <a:r>
              <a:rPr lang="en-GB" u="sng" dirty="0" smtClean="0"/>
              <a:t>1HA3 (E) </a:t>
            </a:r>
            <a:r>
              <a:rPr lang="en-GB" u="sng" dirty="0"/>
              <a:t>– Human Geographies: Society &amp; Culture </a:t>
            </a:r>
            <a:r>
              <a:rPr lang="en-GB" u="sng" dirty="0" smtClean="0"/>
              <a:t>(Winter 2014)</a:t>
            </a:r>
            <a:r>
              <a:rPr lang="en-GB" dirty="0" smtClean="0"/>
              <a:t> </a:t>
            </a:r>
            <a:r>
              <a:rPr lang="en-GB" dirty="0"/>
              <a:t>(Mercier)</a:t>
            </a:r>
          </a:p>
          <a:p>
            <a:pPr>
              <a:spcBef>
                <a:spcPct val="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0246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1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A2L/Avenue and Class Notes</a:t>
            </a:r>
            <a:endParaRPr lang="en-CA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dirty="0"/>
              <a:t>A2L/Avenue (Avenue to Learn) site: daily</a:t>
            </a:r>
          </a:p>
          <a:p>
            <a:pPr lvl="1">
              <a:lnSpc>
                <a:spcPct val="80000"/>
              </a:lnSpc>
            </a:pPr>
            <a:r>
              <a:rPr lang="en-US" dirty="0"/>
              <a:t>Announcements, discussion, lecture notes, etc. </a:t>
            </a:r>
          </a:p>
          <a:p>
            <a:pPr>
              <a:lnSpc>
                <a:spcPct val="80000"/>
              </a:lnSpc>
            </a:pPr>
            <a:r>
              <a:rPr lang="en-US" dirty="0"/>
              <a:t>Very basic lecture notes will be available for downloading from </a:t>
            </a:r>
            <a:r>
              <a:rPr lang="en-US" dirty="0" smtClean="0"/>
              <a:t>A2L/Avenue </a:t>
            </a:r>
            <a:r>
              <a:rPr lang="en-US" dirty="0"/>
              <a:t>the day before class</a:t>
            </a:r>
          </a:p>
          <a:p>
            <a:pPr lvl="1">
              <a:lnSpc>
                <a:spcPct val="80000"/>
              </a:lnSpc>
            </a:pPr>
            <a:r>
              <a:rPr lang="en-US" i="1" dirty="0"/>
              <a:t>It is important to stress that having my lecture notes ahead of time can be useful for structuring your lecture notes and for reviewing course material prior to exams, there is </a:t>
            </a:r>
            <a:r>
              <a:rPr lang="en-US" i="1" u="sng" dirty="0"/>
              <a:t>NO</a:t>
            </a:r>
            <a:r>
              <a:rPr lang="en-US" i="1" dirty="0"/>
              <a:t> substitute to attending class and to writing your own, more detailed notes</a:t>
            </a:r>
          </a:p>
          <a:p>
            <a:pPr>
              <a:lnSpc>
                <a:spcPct val="80000"/>
              </a:lnSpc>
            </a:pPr>
            <a:r>
              <a:rPr lang="en-US" b="1" i="1" dirty="0"/>
              <a:t>Having my notes alone will be insufficient to pass this course</a:t>
            </a:r>
          </a:p>
          <a:p>
            <a:pPr lvl="1">
              <a:lnSpc>
                <a:spcPct val="80000"/>
              </a:lnSpc>
            </a:pPr>
            <a:r>
              <a:rPr lang="en-US" dirty="0"/>
              <a:t>Making notes from what you see and hear in lecture is a critically important skill that you will need in order to succeed in university, but also for the rest of your life</a:t>
            </a:r>
          </a:p>
          <a:p>
            <a:pPr lvl="1">
              <a:lnSpc>
                <a:spcPct val="80000"/>
              </a:lnSpc>
            </a:pPr>
            <a:r>
              <a:rPr lang="en-CA" dirty="0"/>
              <a:t>Exam Questions …</a:t>
            </a:r>
          </a:p>
        </p:txBody>
      </p:sp>
    </p:spTree>
    <p:extLst>
      <p:ext uri="{BB962C8B-B14F-4D97-AF65-F5344CB8AC3E}">
        <p14:creationId xmlns:p14="http://schemas.microsoft.com/office/powerpoint/2010/main" val="4145356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Academic Integrity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dirty="0" smtClean="0">
                <a:solidFill>
                  <a:schemeClr val="bg1"/>
                </a:solidFill>
                <a:latin typeface="+mn-lt"/>
              </a:rPr>
              <a:t>In </a:t>
            </a:r>
            <a:r>
              <a:rPr lang="en-CA" sz="2400" dirty="0">
                <a:solidFill>
                  <a:schemeClr val="bg1"/>
                </a:solidFill>
                <a:latin typeface="+mn-lt"/>
              </a:rPr>
              <a:t>this course, we place tremendous emphasis on students doing honest </a:t>
            </a:r>
            <a:r>
              <a:rPr lang="en-CA" sz="2400" dirty="0" smtClean="0">
                <a:solidFill>
                  <a:schemeClr val="bg1"/>
                </a:solidFill>
                <a:latin typeface="+mn-lt"/>
              </a:rPr>
              <a:t>work</a:t>
            </a:r>
          </a:p>
          <a:p>
            <a:r>
              <a:rPr lang="en-CA" sz="2400" dirty="0" smtClean="0">
                <a:solidFill>
                  <a:schemeClr val="bg1"/>
                </a:solidFill>
                <a:latin typeface="+mn-lt"/>
              </a:rPr>
              <a:t>In </a:t>
            </a:r>
            <a:r>
              <a:rPr lang="en-CA" sz="2400" dirty="0">
                <a:solidFill>
                  <a:schemeClr val="bg1"/>
                </a:solidFill>
                <a:latin typeface="+mn-lt"/>
              </a:rPr>
              <a:t>order to better understand what this means, </a:t>
            </a:r>
            <a:r>
              <a:rPr lang="en-CA" sz="2400" dirty="0" smtClean="0">
                <a:solidFill>
                  <a:schemeClr val="bg1"/>
                </a:solidFill>
                <a:latin typeface="+mn-lt"/>
              </a:rPr>
              <a:t>following this class log-in </a:t>
            </a:r>
            <a:r>
              <a:rPr lang="en-CA" sz="2400" dirty="0">
                <a:solidFill>
                  <a:schemeClr val="bg1"/>
                </a:solidFill>
                <a:latin typeface="+mn-lt"/>
              </a:rPr>
              <a:t>to A2L/Avenue and play our Academic Integrity </a:t>
            </a:r>
            <a:r>
              <a:rPr lang="en-CA" sz="2400" dirty="0" smtClean="0">
                <a:solidFill>
                  <a:schemeClr val="bg1"/>
                </a:solidFill>
                <a:latin typeface="+mn-lt"/>
              </a:rPr>
              <a:t>Slideshow</a:t>
            </a:r>
          </a:p>
          <a:p>
            <a:pPr lvl="1">
              <a:defRPr/>
            </a:pPr>
            <a:r>
              <a:rPr lang="en-CA" b="1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To do this: </a:t>
            </a:r>
          </a:p>
          <a:p>
            <a:pPr marL="1257300" lvl="2" indent="-457200">
              <a:buFontTx/>
              <a:buAutoNum type="arabicPeriod"/>
              <a:defRPr/>
            </a:pPr>
            <a:r>
              <a:rPr lang="en-CA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On A2L, select </a:t>
            </a:r>
            <a:r>
              <a:rPr lang="en-CA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“</a:t>
            </a:r>
            <a:r>
              <a:rPr lang="en-CA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Content” </a:t>
            </a:r>
            <a:r>
              <a:rPr lang="en-CA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on the main menu </a:t>
            </a:r>
            <a:r>
              <a:rPr lang="en-CA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bar</a:t>
            </a:r>
          </a:p>
          <a:p>
            <a:pPr marL="1257300" lvl="2" indent="-457200">
              <a:buFontTx/>
              <a:buAutoNum type="arabicPeriod"/>
              <a:defRPr/>
            </a:pPr>
            <a:r>
              <a:rPr lang="en-CA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Go </a:t>
            </a:r>
            <a:r>
              <a:rPr lang="en-CA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to “Lab Materials” and click on the Academic Integrity </a:t>
            </a:r>
            <a:r>
              <a:rPr lang="en-CA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Slideshow</a:t>
            </a:r>
            <a:endParaRPr lang="en-CA" dirty="0" smtClean="0">
              <a:solidFill>
                <a:schemeClr val="bg1"/>
              </a:solidFill>
              <a:latin typeface="+mn-lt"/>
            </a:endParaRPr>
          </a:p>
          <a:p>
            <a:r>
              <a:rPr lang="en-CA" sz="2400" dirty="0" smtClean="0">
                <a:solidFill>
                  <a:schemeClr val="bg1"/>
                </a:solidFill>
                <a:latin typeface="+mn-lt"/>
              </a:rPr>
              <a:t>Upon </a:t>
            </a:r>
            <a:r>
              <a:rPr lang="en-CA" sz="2400" dirty="0">
                <a:solidFill>
                  <a:schemeClr val="bg1"/>
                </a:solidFill>
                <a:latin typeface="+mn-lt"/>
              </a:rPr>
              <a:t>completion, take the online </a:t>
            </a:r>
            <a:r>
              <a:rPr lang="en-CA" sz="2400" dirty="0" smtClean="0">
                <a:solidFill>
                  <a:schemeClr val="bg1"/>
                </a:solidFill>
                <a:latin typeface="+mn-lt"/>
              </a:rPr>
              <a:t>quiz</a:t>
            </a:r>
          </a:p>
          <a:p>
            <a:r>
              <a:rPr lang="en-CA" sz="2400" dirty="0" smtClean="0">
                <a:solidFill>
                  <a:schemeClr val="bg1"/>
                </a:solidFill>
                <a:latin typeface="+mn-lt"/>
              </a:rPr>
              <a:t>All </a:t>
            </a:r>
            <a:r>
              <a:rPr lang="en-CA" sz="2400" dirty="0">
                <a:solidFill>
                  <a:schemeClr val="bg1"/>
                </a:solidFill>
                <a:latin typeface="+mn-lt"/>
              </a:rPr>
              <a:t>students must successfully complete the Academic Integrity quiz in order to continue in this </a:t>
            </a:r>
            <a:r>
              <a:rPr lang="en-CA" sz="2400" dirty="0" smtClean="0">
                <a:solidFill>
                  <a:schemeClr val="bg1"/>
                </a:solidFill>
                <a:latin typeface="+mn-lt"/>
              </a:rPr>
              <a:t>course</a:t>
            </a:r>
          </a:p>
          <a:p>
            <a:r>
              <a:rPr lang="en-CA" sz="2400" u="sng" dirty="0" smtClean="0">
                <a:solidFill>
                  <a:schemeClr val="bg1"/>
                </a:solidFill>
                <a:latin typeface="+mn-lt"/>
              </a:rPr>
              <a:t>Deadline </a:t>
            </a:r>
            <a:r>
              <a:rPr lang="en-CA" sz="2400" u="sng" dirty="0">
                <a:solidFill>
                  <a:schemeClr val="bg1"/>
                </a:solidFill>
                <a:latin typeface="+mn-lt"/>
              </a:rPr>
              <a:t>to complete this quiz: </a:t>
            </a:r>
            <a:r>
              <a:rPr lang="en-CA" sz="2400" u="sng" dirty="0" smtClean="0">
                <a:solidFill>
                  <a:schemeClr val="bg1"/>
                </a:solidFill>
                <a:latin typeface="+mn-lt"/>
              </a:rPr>
              <a:t>January 27</a:t>
            </a:r>
            <a:r>
              <a:rPr lang="en-CA" sz="2400" u="sng" baseline="30000" dirty="0" smtClean="0">
                <a:solidFill>
                  <a:schemeClr val="bg1"/>
                </a:solidFill>
                <a:latin typeface="+mn-lt"/>
              </a:rPr>
              <a:t>th</a:t>
            </a:r>
            <a:r>
              <a:rPr lang="en-CA" sz="2400" u="sng" dirty="0" smtClean="0">
                <a:solidFill>
                  <a:schemeClr val="bg1"/>
                </a:solidFill>
                <a:latin typeface="+mn-lt"/>
              </a:rPr>
              <a:t> (</a:t>
            </a:r>
            <a:r>
              <a:rPr lang="en-CA" sz="2400" u="sng" dirty="0">
                <a:solidFill>
                  <a:schemeClr val="bg1"/>
                </a:solidFill>
                <a:latin typeface="+mn-lt"/>
              </a:rPr>
              <a:t>8:00 am</a:t>
            </a:r>
            <a:r>
              <a:rPr lang="en-CA" sz="2400" u="sng" dirty="0" smtClean="0">
                <a:solidFill>
                  <a:schemeClr val="bg1"/>
                </a:solidFill>
                <a:latin typeface="+mn-lt"/>
              </a:rPr>
              <a:t>)</a:t>
            </a:r>
            <a:endParaRPr lang="en-CA" sz="2400" dirty="0">
              <a:solidFill>
                <a:schemeClr val="bg1"/>
              </a:solidFill>
              <a:latin typeface="+mn-lt"/>
            </a:endParaRPr>
          </a:p>
          <a:p>
            <a:pPr lvl="1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51670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Final Message</a:t>
            </a:r>
            <a:endParaRPr lang="en-CA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836613"/>
            <a:ext cx="8316912" cy="5616575"/>
          </a:xfrm>
        </p:spPr>
        <p:txBody>
          <a:bodyPr/>
          <a:lstStyle/>
          <a:p>
            <a:r>
              <a:rPr lang="en-US" dirty="0"/>
              <a:t>You will get out of this course what you put into it</a:t>
            </a:r>
          </a:p>
          <a:p>
            <a:r>
              <a:rPr lang="en-US" dirty="0"/>
              <a:t>We are here to assist you, but the impetus for success is your </a:t>
            </a:r>
            <a:r>
              <a:rPr lang="en-US" dirty="0" smtClean="0"/>
              <a:t>responsibility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2204864"/>
            <a:ext cx="3074202" cy="39759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827584" y="2348881"/>
            <a:ext cx="5184576" cy="4480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bg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bg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bg1"/>
                </a:solidFill>
                <a:latin typeface="+mn-lt"/>
              </a:defRPr>
            </a:lvl9pPr>
          </a:lstStyle>
          <a:p>
            <a:r>
              <a:rPr lang="en-US" kern="0" dirty="0" smtClean="0"/>
              <a:t>Our next topic: </a:t>
            </a:r>
            <a:r>
              <a:rPr lang="en-US" kern="0" dirty="0" smtClean="0"/>
              <a:t>Key concepts in Human Geography I.</a:t>
            </a:r>
          </a:p>
          <a:p>
            <a:pPr lvl="1"/>
            <a:r>
              <a:rPr lang="en-US" kern="0" dirty="0" smtClean="0"/>
              <a:t>Please begin reading the first three chapters (Introduction, Chapter 1 and) … these relate to our next three classes.</a:t>
            </a:r>
            <a:r>
              <a:rPr lang="en-US" kern="0" dirty="0" smtClean="0"/>
              <a:t>    </a:t>
            </a:r>
            <a:endParaRPr lang="en-US" i="1" kern="0" dirty="0" smtClean="0"/>
          </a:p>
        </p:txBody>
      </p:sp>
    </p:spTree>
    <p:extLst>
      <p:ext uri="{BB962C8B-B14F-4D97-AF65-F5344CB8AC3E}">
        <p14:creationId xmlns:p14="http://schemas.microsoft.com/office/powerpoint/2010/main" val="1249122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5" grpId="0" build="p"/>
      <p:bldP spid="5" grpId="0" build="p"/>
    </p:bldLst>
  </p:timing>
</p:sld>
</file>

<file path=ppt/theme/theme1.xml><?xml version="1.0" encoding="utf-8"?>
<a:theme xmlns:a="http://schemas.openxmlformats.org/drawingml/2006/main" name="Regional Geography US - template">
  <a:themeElements>
    <a:clrScheme name="Regional Geography US -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egional Geography US - templa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egional Geography US -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gional Geography US -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gional Geography US -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gional Geography US -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gional Geography US -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gional Geography US -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gional Geography US -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gional Geography US -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gional Geography US -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gional Geography US -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gional Geography US -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gional Geography US -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Regional Geography US - template</Template>
  <TotalTime>1445</TotalTime>
  <Words>1821</Words>
  <Application>Microsoft Office PowerPoint</Application>
  <PresentationFormat>On-screen Show (4:3)</PresentationFormat>
  <Paragraphs>263</Paragraphs>
  <Slides>24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Times New Roman</vt:lpstr>
      <vt:lpstr>Wingdings</vt:lpstr>
      <vt:lpstr>Regional Geography US - template</vt:lpstr>
      <vt:lpstr>Introduction and Course Overview: What is Geography?</vt:lpstr>
      <vt:lpstr>Introductions</vt:lpstr>
      <vt:lpstr>Introductions</vt:lpstr>
      <vt:lpstr>A Starting Point: What is Geography?</vt:lpstr>
      <vt:lpstr>What is Geography?</vt:lpstr>
      <vt:lpstr>What is Geography?</vt:lpstr>
      <vt:lpstr>What is Geography?</vt:lpstr>
      <vt:lpstr>What is Human Geography?</vt:lpstr>
      <vt:lpstr>Human Geography at McMaster University</vt:lpstr>
      <vt:lpstr>Course Overview</vt:lpstr>
      <vt:lpstr>Course Overview</vt:lpstr>
      <vt:lpstr>Course Overview</vt:lpstr>
      <vt:lpstr>Course Description</vt:lpstr>
      <vt:lpstr>Course Description</vt:lpstr>
      <vt:lpstr>Contact Information and Office Hours</vt:lpstr>
      <vt:lpstr>Course Schedule</vt:lpstr>
      <vt:lpstr>Grading &amp; Evaluation</vt:lpstr>
      <vt:lpstr>Instruction</vt:lpstr>
      <vt:lpstr>Labs</vt:lpstr>
      <vt:lpstr>Labs</vt:lpstr>
      <vt:lpstr>Reading Material</vt:lpstr>
      <vt:lpstr>A2L/Avenue and Class Notes</vt:lpstr>
      <vt:lpstr>Academic Integrity</vt:lpstr>
      <vt:lpstr>Final Message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Michael Mercier</dc:creator>
  <cp:lastModifiedBy>Saiyam Sethi</cp:lastModifiedBy>
  <cp:revision>81</cp:revision>
  <dcterms:created xsi:type="dcterms:W3CDTF">2005-09-07T17:37:05Z</dcterms:created>
  <dcterms:modified xsi:type="dcterms:W3CDTF">2014-01-09T00:56:18Z</dcterms:modified>
</cp:coreProperties>
</file>