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Shape 10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Shape 116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Shape 13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Shape 14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Shape 15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Shape 16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Shape 16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Shape 17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Shape 18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Shape 18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Shape 19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Shape 19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Shape 206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Shape 21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Shape 22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Shape 22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Shape 23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Shape 24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50" name="Shape 25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1" name="Shape 25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Shape 25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70" name="Shape 27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1" name="Shape 2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77" name="Shape 27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8" name="Shape 2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85" name="Shape 28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6" name="Shape 2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92" name="Shape 29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3" name="Shape 2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99" name="Shape 29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0" name="Shape 3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06" name="Shape 306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7" name="Shape 30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14" name="Shape 31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5" name="Shape 3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hape 322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23" name="Shape 32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4" name="Shape 32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30" name="Shape 330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1" name="Shape 33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Shape 336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37" name="Shape 337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8" name="Shape 3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45" name="Shape 34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6" name="Shape 3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352" name="Shape 35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3" name="Shape 3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Shape 35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Shape 35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8" name="Shape 28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762000" y="2209800"/>
            <a:ext cx="78486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Times New Roman"/>
              <a:buNone/>
            </a:pPr>
            <a:r>
              <a:rPr b="0" i="0" lang="en-US" sz="6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thermodynamique 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</a:t>
            </a:r>
            <a:endParaRPr/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228600" y="1524000"/>
            <a:ext cx="8534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est la capacité à faire un travail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formes d’énergie qui sont surtout importantes en chimie sont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thermique (énergie cinétique) associée au mouvement aléatoire des atomes et des molécules</a:t>
            </a:r>
            <a:endParaRPr/>
          </a:p>
          <a:p>
            <a:pPr indent="-158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chimique (énergie potentielle) stockée dans les unités structurales des substances chimiques, i.e., les liaisons covalentes, liaisons ioniques, liaisons hydrogène, etc.</a:t>
            </a:r>
            <a:endParaRPr/>
          </a:p>
          <a:p>
            <a:pPr indent="-158750" lvl="1" marL="7429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d’autres formes existent, mais elles sont de moindre intérêt pour un chimiste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</a:t>
            </a:r>
            <a:endParaRPr/>
          </a:p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ni ne se perd, ni ne se crée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première loi de la thermodynamique dit que la quantité totale d’énergie dans l’univers reste constante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principe de la conservation de l’énergie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se transfert d’une place à une autre, mais n’est jamais perdue ou créée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/>
          <p:nvPr>
            <p:ph type="title"/>
          </p:nvPr>
        </p:nvSpPr>
        <p:spPr>
          <a:xfrm>
            <a:off x="685800" y="533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d’énergie au cours des réactions chimiques</a:t>
            </a:r>
            <a:endParaRPr/>
          </a:p>
        </p:txBody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85800" y="1752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est un transfert d’énergie thermique d’un objet chaud à un objet froid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système est la partie de l’univers sous observation (en chimie, ce sont souvent juste les réactifs et les produits d’une réaction)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l’environnement est le reste de l’univers au-delà du système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d’énergie au cours des réactions chimiques</a:t>
            </a:r>
            <a:endParaRPr/>
          </a:p>
        </p:txBody>
      </p:sp>
      <p:pic>
        <p:nvPicPr>
          <p:cNvPr id="119" name="Shape 119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2609850"/>
            <a:ext cx="38100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Shape 120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(a) un système ouvert permet l’échange de matière et d’énergie avec l’environnement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(b) un système fermé permet le transfert d’énergie, mais pas de matière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(c) un système isolé ne permet le transfert ni d’énergie ni de matière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d’énergie au cours des réactions chimiques</a:t>
            </a:r>
            <a:endParaRPr/>
          </a:p>
        </p:txBody>
      </p:sp>
      <p:pic>
        <p:nvPicPr>
          <p:cNvPr id="126" name="Shape 126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2362200"/>
            <a:ext cx="4038600" cy="302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Shape 127"/>
          <p:cNvSpPr txBox="1"/>
          <p:nvPr>
            <p:ph idx="1" type="body"/>
          </p:nvPr>
        </p:nvSpPr>
        <p:spPr>
          <a:xfrm>
            <a:off x="4343400" y="1981200"/>
            <a:ext cx="4495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toute transformation qui dégage de la chaleur est dite exothermique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 exemple, la combustion de l’hydrogène est exothermique, car la chaleur sort du système et rentre dans lenvironnement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variations d’énergie au cours des réactions chimiques</a:t>
            </a:r>
            <a:endParaRPr/>
          </a:p>
        </p:txBody>
      </p:sp>
      <p:pic>
        <p:nvPicPr>
          <p:cNvPr id="133" name="Shape 13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191000" cy="314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Shape 134"/>
          <p:cNvSpPr txBox="1"/>
          <p:nvPr>
            <p:ph idx="1" type="body"/>
          </p:nvPr>
        </p:nvSpPr>
        <p:spPr>
          <a:xfrm>
            <a:off x="4267200" y="1600200"/>
            <a:ext cx="4495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toute transformation qui nécessite que de la chaleur venant de l’environnement soit apportée au système est dite endothermique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 exemple, la fusion de la glace est endothermique, car on doit fournir de la chaleur pour faire fondre de la glace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</a:t>
            </a:r>
            <a:endParaRPr/>
          </a:p>
        </p:txBody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plupart des transformations physiques et chimiques qui nous intéressent se produisent à une pression constante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l’enthalpie, H, est définie par H = E + PV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 d’une réaction à pression constante, l’enthalpie d’une réaction, 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H(produits) - H(réactifs), équivaut à la chaleur dégagée ou absorbée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&gt; 0, la réaction est endothermique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&lt; 0, la réaction est exothermique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équations thermochimiques</a:t>
            </a:r>
            <a:endParaRPr/>
          </a:p>
        </p:txBody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x="6858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   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-890.4 kJ																																																						est une équation thermochimique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thermochimique ci-haut dit que la combustion d’une mole de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produit une mole de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et deux moles de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O(l), et libère 890.4 kJ de chaleur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réaction inverse																																																																												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  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+890.4 kJ																																											on doit fournir 890.4 kJ de chaleur afin qu’elle se produise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47" name="Shape 147"/>
          <p:cNvCxnSpPr/>
          <p:nvPr/>
        </p:nvCxnSpPr>
        <p:spPr>
          <a:xfrm>
            <a:off x="3657600" y="19050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148" name="Shape 148"/>
          <p:cNvCxnSpPr/>
          <p:nvPr/>
        </p:nvCxnSpPr>
        <p:spPr>
          <a:xfrm>
            <a:off x="3733800" y="51816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type="title"/>
          </p:nvPr>
        </p:nvSpPr>
        <p:spPr>
          <a:xfrm>
            <a:off x="6096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équations thermochimiques</a:t>
            </a:r>
            <a:endParaRPr/>
          </a:p>
        </p:txBody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6858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on double le nombre de réactifs et de produits, la valeur de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double aussi																																																																																    2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+ 4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2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+ 4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-1780.8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est important de noter la phase de chaque réactif et produit																																																			ex.; 		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-890.4 kJ																																													mais		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O(g)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-802.4 kJ																																													parce que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O(g) est plus haut en enthalpie																																																																			  		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    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O(g)        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+88.0 kJ</a:t>
            </a:r>
            <a:endParaRPr/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55" name="Shape 155"/>
          <p:cNvCxnSpPr/>
          <p:nvPr/>
        </p:nvCxnSpPr>
        <p:spPr>
          <a:xfrm>
            <a:off x="3581400" y="25146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156" name="Shape 156"/>
          <p:cNvCxnSpPr/>
          <p:nvPr/>
        </p:nvCxnSpPr>
        <p:spPr>
          <a:xfrm>
            <a:off x="3810000" y="38100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157" name="Shape 157"/>
          <p:cNvCxnSpPr/>
          <p:nvPr/>
        </p:nvCxnSpPr>
        <p:spPr>
          <a:xfrm>
            <a:off x="3810000" y="44958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158" name="Shape 158"/>
          <p:cNvCxnSpPr/>
          <p:nvPr/>
        </p:nvCxnSpPr>
        <p:spPr>
          <a:xfrm>
            <a:off x="3810000" y="5638800"/>
            <a:ext cx="6096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spécifique et la capacité calorifique</a:t>
            </a:r>
            <a:endParaRPr/>
          </a:p>
        </p:txBody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x="304800" y="1524000"/>
            <a:ext cx="845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spécifique (s) d’une substance est la quantité de chaleur requise pour élever de un kelvin la température de un gramme de cette substance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capacité calorifique (C) d’une substance est la quantité de chaleur requise pour élever de un kelvin la température d’une masse donnée de cette substance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objet avec une haute capacité calorifique demande beaucoup de chaleur afin de se réchauffer et libère beaucoup de chaleur lorsqu’il se refroidit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/>
          <p:nvPr>
            <p:ph type="title"/>
          </p:nvPr>
        </p:nvSpPr>
        <p:spPr>
          <a:xfrm>
            <a:off x="6096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spécifique et la capacité calorifique</a:t>
            </a:r>
            <a:endParaRPr/>
          </a:p>
        </p:txBody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685800" y="1295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capacité spécifique est une grandeur intensive et la capacité calorifique est une grandeur extensive																																																																																																							C = m s																																																																																									où m est la masse de la substance (en grammes)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capacité calorifique relie la variation de la température,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T, avec la quantité de chaleur (Q) absorbée ou dégagée au cours d’un processus																																																																																																																												Q = C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 = m s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spécifique et la capacité calorifique</a:t>
            </a:r>
            <a:endParaRPr/>
          </a:p>
        </p:txBody>
      </p:sp>
      <p:sp>
        <p:nvSpPr>
          <p:cNvPr id="176" name="Shape 176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		La chaleur spécifique du fer est 0.444 J/(g K).  Une barre de fer de 869 g passe de 94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5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Calculez la quantité de chaleur libérée par le métal.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	réaction exothermique, donc 34.3 kJ de chaleur sont libérés</a:t>
            </a:r>
            <a:endParaRPr/>
          </a:p>
        </p:txBody>
      </p:sp>
      <p:pic>
        <p:nvPicPr>
          <p:cNvPr id="177" name="Shape 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1200" y="3657600"/>
            <a:ext cx="5410200" cy="1169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6096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volume constant</a:t>
            </a:r>
            <a:endParaRPr/>
          </a:p>
        </p:txBody>
      </p:sp>
      <p:pic>
        <p:nvPicPr>
          <p:cNvPr id="183" name="Shape 18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2133600"/>
            <a:ext cx="4495800" cy="337185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Shape 184"/>
          <p:cNvSpPr txBox="1"/>
          <p:nvPr>
            <p:ph idx="1" type="body"/>
          </p:nvPr>
        </p:nvSpPr>
        <p:spPr>
          <a:xfrm>
            <a:off x="4648200" y="1371600"/>
            <a:ext cx="3810000" cy="52974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mesure la chaleur de combustion dans une bombe calorimétrique à volume constant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bombe est isolée donc il n’y a pas de transfert de chaleur avec l’extérieur																																																						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système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																																										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bombe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																																			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-(Q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bombe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/>
          <p:nvPr>
            <p:ph type="title"/>
          </p:nvPr>
        </p:nvSpPr>
        <p:spPr>
          <a:xfrm>
            <a:off x="6096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volume constant</a:t>
            </a:r>
            <a:endParaRPr/>
          </a:p>
        </p:txBody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6096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chaleur libérée par la réaction va vers le réchauffement de l’eau et de la bombe																																																																																																																						Q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m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																																												Q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bombe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C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bombe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																																																																																							  où C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bombe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été déterminée en avance par la combustion d’un standard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 Q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n’est pas exactement égal à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car on n’opère pas à P constante (on est plutôt à V constant)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volume constant</a:t>
            </a:r>
            <a:endParaRPr/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381000" y="16002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On a brûlé 1.922 g de méthanol (CH</a:t>
            </a:r>
            <a:r>
              <a:rPr b="0" baseline="-25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OH) dans une bombe calorimétrique à volume constant.  La température de l’eau et de la bombe s’est élevée de 4.20</a:t>
            </a:r>
            <a:r>
              <a:rPr b="0" baseline="3000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Si la quantité d’eau était de 2000 g exactement et que la capacité calorifique du calorimètre est de 2.02 kJ/K, calculez la chaleur molaire de combustion du méthanol.  La chaleur spécifique de l’eau est 4.184 J/(g K).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pression constante</a:t>
            </a:r>
            <a:endParaRPr/>
          </a:p>
        </p:txBody>
      </p:sp>
      <p:pic>
        <p:nvPicPr>
          <p:cNvPr id="202" name="Shape 202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28800"/>
            <a:ext cx="4724400" cy="354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Shape 203"/>
          <p:cNvSpPr txBox="1"/>
          <p:nvPr>
            <p:ph idx="1" type="body"/>
          </p:nvPr>
        </p:nvSpPr>
        <p:spPr>
          <a:xfrm>
            <a:off x="4876800" y="1524000"/>
            <a:ext cx="4267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des réactions autres que des combustions (i.e., des réactions endothermiques ou moins exothermiques)																													     								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-(Q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eau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calorimètre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																													où 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calorimètre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été déterminée en 	avance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 on est à pression constante																										Q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pression constante</a:t>
            </a:r>
            <a:endParaRPr/>
          </a:p>
        </p:txBody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On mélange 100 mL d’une solution de HCl à 0.500 mol/L avec 100 mL d’une solution de NaOH à 0.500 mol/L dans un calorimètre à pression constante dont la capacité calorifique est de   335 J/K.  La température initiale des solutions est de 22.50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La température finale est de 24.90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Calculez la chaleur de la réaction de neutralisation: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	NaOH(aq) + HCl(aq)	          NaCl(aq) +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Supposez que les masses volumiques et chaleurs spécifiques des solutions sont les mêmes que celles de l’eau pure (1.00 g/mL et       4.184 J/(g K), respectivement)</a:t>
            </a:r>
            <a:endParaRPr/>
          </a:p>
        </p:txBody>
      </p:sp>
      <p:cxnSp>
        <p:nvCxnSpPr>
          <p:cNvPr id="210" name="Shape 210"/>
          <p:cNvCxnSpPr/>
          <p:nvPr/>
        </p:nvCxnSpPr>
        <p:spPr>
          <a:xfrm>
            <a:off x="4211637" y="4076700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calorimétrie à pression constante</a:t>
            </a:r>
            <a:endParaRPr/>
          </a:p>
        </p:txBody>
      </p:sp>
      <p:sp>
        <p:nvSpPr>
          <p:cNvPr id="216" name="Shape 216"/>
          <p:cNvSpPr txBox="1"/>
          <p:nvPr>
            <p:ph idx="1" type="body"/>
          </p:nvPr>
        </p:nvSpPr>
        <p:spPr>
          <a:xfrm>
            <a:off x="2286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																																																																							</a:t>
            </a:r>
            <a:endParaRPr/>
          </a:p>
        </p:txBody>
      </p:sp>
      <p:pic>
        <p:nvPicPr>
          <p:cNvPr id="217" name="Shape 2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0200" y="1600200"/>
            <a:ext cx="7010400" cy="296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Shape 2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8312" y="4508500"/>
            <a:ext cx="8320087" cy="1535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/>
          <p:nvPr>
            <p:ph type="title"/>
          </p:nvPr>
        </p:nvSpPr>
        <p:spPr>
          <a:xfrm>
            <a:off x="7620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standard de formation</a:t>
            </a:r>
            <a:endParaRPr/>
          </a:p>
        </p:txBody>
      </p:sp>
      <p:sp>
        <p:nvSpPr>
          <p:cNvPr id="224" name="Shape 224"/>
          <p:cNvSpPr txBox="1"/>
          <p:nvPr>
            <p:ph idx="1" type="body"/>
          </p:nvPr>
        </p:nvSpPr>
        <p:spPr>
          <a:xfrm>
            <a:off x="611187" y="1341437"/>
            <a:ext cx="8153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est seulement capable de mesurer des variations d’enthalpie,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H, et non pas des enthalpies absolues (i.e., H tout seul)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parce que nous sommes intéressés seulement à des variations d’enthalpie, on est libre de choisir n’importe quel point de référence (i.e., notre “zéro”)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arbitrairement, on a choisi de dire que l’enthalpie standard de formation,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ΔΗ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de tout élément dans sa forme allotropique la plus stable (i.e., leur état standard) est de zéro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ensuite,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ΔΗ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toute autre substance est la quantité de chaleur produite ou absorbée quand une mole de cette substance est formée à partir de ces éléments dans leurs états standards à une pression de 1 atm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/>
          <p:nvPr>
            <p:ph type="title"/>
          </p:nvPr>
        </p:nvSpPr>
        <p:spPr>
          <a:xfrm>
            <a:off x="6096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standard de formation</a:t>
            </a:r>
            <a:endParaRPr/>
          </a:p>
        </p:txBody>
      </p:sp>
      <p:sp>
        <p:nvSpPr>
          <p:cNvPr id="230" name="Shape 230"/>
          <p:cNvSpPr txBox="1"/>
          <p:nvPr>
            <p:ph idx="1" type="body"/>
          </p:nvPr>
        </p:nvSpPr>
        <p:spPr>
          <a:xfrm>
            <a:off x="6096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quelques exemples:</a:t>
            </a:r>
            <a:endParaRPr/>
          </a:p>
        </p:txBody>
      </p:sp>
      <p:pic>
        <p:nvPicPr>
          <p:cNvPr id="231" name="Shape 2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1981200"/>
            <a:ext cx="5781675" cy="387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standard de réaction</a:t>
            </a:r>
            <a:endParaRPr/>
          </a:p>
        </p:txBody>
      </p:sp>
      <p:sp>
        <p:nvSpPr>
          <p:cNvPr id="237" name="Shape 237"/>
          <p:cNvSpPr txBox="1"/>
          <p:nvPr>
            <p:ph idx="1" type="body"/>
          </p:nvPr>
        </p:nvSpPr>
        <p:spPr>
          <a:xfrm>
            <a:off x="6096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à l’aide des enthalpies standard de formation,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on peut calculer l’enthalpie standard de réaction,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i.e., l’enthalpie d’une réaction qui se produit sous une pression de 1 atm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pour la réaction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formule générale est																						    où m et n sont les coefficients stoechiométriques des réactifs et des produits</a:t>
            </a:r>
            <a:endParaRPr/>
          </a:p>
        </p:txBody>
      </p:sp>
      <p:pic>
        <p:nvPicPr>
          <p:cNvPr id="238" name="Shape 2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2971800"/>
            <a:ext cx="6400800" cy="788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Shape 2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43125" y="4429125"/>
            <a:ext cx="5486400" cy="4270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L’enthalphie standard de formation</a:t>
            </a:r>
            <a:endParaRPr/>
          </a:p>
        </p:txBody>
      </p:sp>
      <p:sp>
        <p:nvSpPr>
          <p:cNvPr id="245" name="Shape 245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Parfois, on peut déterminer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d’un composé en réagissant directement ses éléments dans leurs états standards																																																				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ex.; pour la réaction				C(graphite)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																																																			   la réaction est totale et 393.5 kJ de chaleur sont libérés, donc 	par définition,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= -393.5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cependant, pour d’autres composés, il est plus difficile de trouver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car la synthèse directe du composé à partir de ses éléments dans leurs états standards est impossible																																																																											ex.;	la réaction       C(graphite)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													ne se produit pas 	</a:t>
            </a:r>
            <a:endParaRPr/>
          </a:p>
        </p:txBody>
      </p:sp>
      <p:cxnSp>
        <p:nvCxnSpPr>
          <p:cNvPr id="246" name="Shape 246"/>
          <p:cNvCxnSpPr/>
          <p:nvPr/>
        </p:nvCxnSpPr>
        <p:spPr>
          <a:xfrm>
            <a:off x="5708650" y="2708275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47" name="Shape 247"/>
          <p:cNvCxnSpPr/>
          <p:nvPr/>
        </p:nvCxnSpPr>
        <p:spPr>
          <a:xfrm>
            <a:off x="5767387" y="5589587"/>
            <a:ext cx="533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loi de Hess</a:t>
            </a:r>
            <a:endParaRPr/>
          </a:p>
        </p:txBody>
      </p:sp>
      <p:sp>
        <p:nvSpPr>
          <p:cNvPr id="254" name="Shape 254"/>
          <p:cNvSpPr txBox="1"/>
          <p:nvPr>
            <p:ph idx="1" type="body"/>
          </p:nvPr>
        </p:nvSpPr>
        <p:spPr>
          <a:xfrm>
            <a:off x="6858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loi de Hess:		quand les réactifs sont transformés en		produits, la variation d’enthalpie est la même, que la réaction ait lieu en une étape ou en plusieurs étapes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autrement dit, en autant que le point de départ (les réactifs) et le point final (les produits) soient les mêmes, la valeur de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ne change pas avec la trajectoire choisie pour se rendre des réactifs aux produits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/>
          <p:nvPr>
            <p:ph type="title"/>
          </p:nvPr>
        </p:nvSpPr>
        <p:spPr>
          <a:xfrm>
            <a:off x="611187" y="188912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loi de Hess</a:t>
            </a:r>
            <a:endParaRPr/>
          </a:p>
        </p:txBody>
      </p:sp>
      <p:sp>
        <p:nvSpPr>
          <p:cNvPr id="260" name="Shape 260"/>
          <p:cNvSpPr txBox="1"/>
          <p:nvPr>
            <p:ph idx="1" type="body"/>
          </p:nvPr>
        </p:nvSpPr>
        <p:spPr>
          <a:xfrm>
            <a:off x="611187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Exemple:  Avec l’aide des équations thermochimiques suivantes,	calculez l’enthalpie de formation du méthane									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C(graphite)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-393.5 kJ	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    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					  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-571.6 kJ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-890.4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Sommez les trois équation thermochimiques suivantes:				C(graphite)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	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-393.5 kJ	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    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						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-571.6 kJ	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     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+890.4 kJ																																												C(graphite)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	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									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réaction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-74.7 kJ																																																									donc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= -74.7 kJ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61" name="Shape 261"/>
          <p:cNvCxnSpPr/>
          <p:nvPr/>
        </p:nvCxnSpPr>
        <p:spPr>
          <a:xfrm>
            <a:off x="2825750" y="2420937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2" name="Shape 262"/>
          <p:cNvCxnSpPr/>
          <p:nvPr/>
        </p:nvCxnSpPr>
        <p:spPr>
          <a:xfrm>
            <a:off x="2590800" y="2708275"/>
            <a:ext cx="838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3" name="Shape 263"/>
          <p:cNvCxnSpPr/>
          <p:nvPr/>
        </p:nvCxnSpPr>
        <p:spPr>
          <a:xfrm>
            <a:off x="2590800" y="3068637"/>
            <a:ext cx="6858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4" name="Shape 264"/>
          <p:cNvCxnSpPr/>
          <p:nvPr/>
        </p:nvCxnSpPr>
        <p:spPr>
          <a:xfrm>
            <a:off x="3276600" y="4114800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5" name="Shape 265"/>
          <p:cNvCxnSpPr/>
          <p:nvPr/>
        </p:nvCxnSpPr>
        <p:spPr>
          <a:xfrm>
            <a:off x="2895600" y="4419600"/>
            <a:ext cx="914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6" name="Shape 266"/>
          <p:cNvCxnSpPr/>
          <p:nvPr/>
        </p:nvCxnSpPr>
        <p:spPr>
          <a:xfrm>
            <a:off x="3124200" y="4724400"/>
            <a:ext cx="6096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  <p:cxnSp>
        <p:nvCxnSpPr>
          <p:cNvPr id="267" name="Shape 267"/>
          <p:cNvCxnSpPr/>
          <p:nvPr/>
        </p:nvCxnSpPr>
        <p:spPr>
          <a:xfrm>
            <a:off x="3429000" y="5334000"/>
            <a:ext cx="3048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thermodynamique</a:t>
            </a:r>
            <a:endParaRPr/>
          </a:p>
        </p:txBody>
      </p:sp>
      <p:sp>
        <p:nvSpPr>
          <p:cNvPr id="274" name="Shape 274"/>
          <p:cNvSpPr txBox="1"/>
          <p:nvPr>
            <p:ph idx="1" type="body"/>
          </p:nvPr>
        </p:nvSpPr>
        <p:spPr>
          <a:xfrm>
            <a:off x="6858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thermochimie: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l’étude des échanges de chaleur dans les			réactions chimiques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thermochimie est une branche de la thermodynamique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thermodynamique:		l’étude des transformations du point de vue des variations et des échanges d’énergie qui les accompagnent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considère aussi le travail (et non pas juste la chaleur) dans la thermodynamique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Fonctions d’état</a:t>
            </a:r>
            <a:endParaRPr/>
          </a:p>
        </p:txBody>
      </p:sp>
      <p:pic>
        <p:nvPicPr>
          <p:cNvPr id="281" name="Shape 281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2209800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Shape 282"/>
          <p:cNvSpPr txBox="1"/>
          <p:nvPr>
            <p:ph idx="1" type="body"/>
          </p:nvPr>
        </p:nvSpPr>
        <p:spPr>
          <a:xfrm>
            <a:off x="4572000" y="1600200"/>
            <a:ext cx="4191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l’état du système est défini par les valeurs de toutes les variables macroscopiques telles que la composition, la température, la pression, et le volume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fonction d’état est une propriété du système qui est déterminée par l’état du système, indépendamment de la manière que le système a atteint son état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Fonctions d’état</a:t>
            </a:r>
            <a:endParaRPr/>
          </a:p>
        </p:txBody>
      </p:sp>
      <p:sp>
        <p:nvSpPr>
          <p:cNvPr id="289" name="Shape 289"/>
          <p:cNvSpPr txBox="1"/>
          <p:nvPr>
            <p:ph idx="1" type="body"/>
          </p:nvPr>
        </p:nvSpPr>
        <p:spPr>
          <a:xfrm>
            <a:off x="6858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eg.; qu’on refroidisse 1 L d’eau de 30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20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1 atm ou qu’on réchauffe 1 L d’eau de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20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1 atm, les deux échantillons d’eau auront la même pression, volume, température, masse, énergie, enthalpie, chaleur spécifique, etc., car ces propriétés sont des fonctions d’état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équation d’état est une équation qui relie des fonctions d’état																eg.; PV=nRT est une équation d’état car elle fixe la		       valeur de la quatrième fonction, si trois des 		       quatre (P, V, n, T) sont connues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premier principe de la thermodynamique</a:t>
            </a:r>
            <a:endParaRPr/>
          </a:p>
        </p:txBody>
      </p:sp>
      <p:sp>
        <p:nvSpPr>
          <p:cNvPr id="296" name="Shape 296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premier principe de la thermodynamique: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L’énergie peut être convertie d’une forme à une autre, mais elle ne peut être ni créée ni détruite.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premier principe dit que la variation dans l’énergie interne du système (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U) est contrebalanceé par une variation de l’énergie de l’environnement afin que l’énergie de l’univers ne change pas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 txBox="1"/>
          <p:nvPr>
            <p:ph type="title"/>
          </p:nvPr>
        </p:nvSpPr>
        <p:spPr>
          <a:xfrm>
            <a:off x="7620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premier principe de la thermodynamique</a:t>
            </a:r>
            <a:endParaRPr/>
          </a:p>
        </p:txBody>
      </p:sp>
      <p:sp>
        <p:nvSpPr>
          <p:cNvPr id="303" name="Shape 303"/>
          <p:cNvSpPr txBox="1"/>
          <p:nvPr>
            <p:ph idx="1" type="body"/>
          </p:nvPr>
        </p:nvSpPr>
        <p:spPr>
          <a:xfrm>
            <a:off x="6858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exprimer le premier principe mathématiquement	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Q + W				 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où Q est la chaleur transférée au système et W est le travail fait sur le système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Q &gt; 0, on a une transformation endothermique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Q &lt; 0, on a une transformation exothermique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W &gt; 0, un travail a été fait sur le système et l’énergie du	        système a augmenté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W &lt; 0, un travail a été fait par le système et l’énergie du	        système a diminué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travail PV</a:t>
            </a:r>
            <a:endParaRPr/>
          </a:p>
        </p:txBody>
      </p:sp>
      <p:pic>
        <p:nvPicPr>
          <p:cNvPr id="310" name="Shape 310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419600" cy="33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Shape 311"/>
          <p:cNvSpPr txBox="1"/>
          <p:nvPr>
            <p:ph idx="1" type="body"/>
          </p:nvPr>
        </p:nvSpPr>
        <p:spPr>
          <a:xfrm>
            <a:off x="4572000" y="1447800"/>
            <a:ext cx="4572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va considérer le travail électrique lorsqu’on étudiera l’électrochimie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le travail mécanique, le travail d’expansion (travail PV) d’un gaz sera surtout important							         W = -P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 d’une compression (nécessite le calcul intégral)							     W = - nRT ln (V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/V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travail PV</a:t>
            </a:r>
            <a:endParaRPr/>
          </a:p>
        </p:txBody>
      </p:sp>
      <p:sp>
        <p:nvSpPr>
          <p:cNvPr id="318" name="Shape 318"/>
          <p:cNvSpPr txBox="1"/>
          <p:nvPr>
            <p:ph idx="1" type="body"/>
          </p:nvPr>
        </p:nvSpPr>
        <p:spPr>
          <a:xfrm>
            <a:off x="6858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Le volume d’un gaz passe de 264 mL à 971 mL à température constante.  Calculez le travail effectué (en joules) par le gaz s’il se dilate (a) dans le vide et (b) en opposition à une pression constante de 4.00 atm.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On doit travailler avec les unités SI:													1 atm = 101 325 Pa      et      1 mL = 1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-6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  	(a) P = 0 donc W = 0                                                                               								(b)</a:t>
            </a:r>
            <a:endParaRPr/>
          </a:p>
        </p:txBody>
      </p:sp>
      <p:pic>
        <p:nvPicPr>
          <p:cNvPr id="319" name="Shape 3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6287" y="4724400"/>
            <a:ext cx="7097712" cy="95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Shape 3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travail et la chaleur</a:t>
            </a:r>
            <a:endParaRPr/>
          </a:p>
        </p:txBody>
      </p:sp>
      <p:sp>
        <p:nvSpPr>
          <p:cNvPr id="327" name="Shape 327"/>
          <p:cNvSpPr txBox="1"/>
          <p:nvPr>
            <p:ph idx="1" type="body"/>
          </p:nvPr>
        </p:nvSpPr>
        <p:spPr>
          <a:xfrm>
            <a:off x="228600" y="1524000"/>
            <a:ext cx="8534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ce dernier exemple, on voit que la valeur de W dépend de la trajectoire et n’est donc pas une fonction d’état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parce que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Q + W, qu’on sait que U est une fonction d’état et que W ne l’est pas, on sait que Q n’est pas une fonction d’état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valeur de W dépend de la trajectoire choisie, mais la valeur de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est indépendante de la trajectoire, donc la valeur de Q doit aussi dépendre de la trajectoire choisie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Shape 333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travail et la chaleur</a:t>
            </a:r>
            <a:endParaRPr/>
          </a:p>
        </p:txBody>
      </p:sp>
      <p:sp>
        <p:nvSpPr>
          <p:cNvPr id="334" name="Shape 334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Un gaz se dilate et effectue un travail PV égal à 279 J sur le milieu extérieur.  En même temps, il absorbe 216 J de chaleur.  Quelle est la variation dans l’énergie du système.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 		W = -279 J							Q = +216 J									  				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Q + W = +216 J + (-279 J) = -63 J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hape 340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et le premier principe de la thermodynamique</a:t>
            </a:r>
            <a:endParaRPr/>
          </a:p>
        </p:txBody>
      </p:sp>
      <p:sp>
        <p:nvSpPr>
          <p:cNvPr id="341" name="Shape 341"/>
          <p:cNvSpPr txBox="1"/>
          <p:nvPr>
            <p:ph idx="1" type="body"/>
          </p:nvPr>
        </p:nvSpPr>
        <p:spPr>
          <a:xfrm>
            <a:off x="6858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à volume constant, le travail PV est égal à zéro car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= 0, donc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Q + W = Q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toute réaction à volume constant, la valeur de Q nous donne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cependant, les réactions à pression constante sont d’un plus grand intérêt, et si un gaz est produit ou consommé, </a:t>
            </a:r>
            <a:r>
              <a:rPr b="0" i="0" lang="en-US" sz="20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n’est pas négligeable							              ex.;	 lors de la réaction, 2 Na(s) + 2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          2 NaOH(aq) +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								       	 le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doit faire du travail PV quand il doit repousser l’air 		 pour entrer dans l’atmosphère</a:t>
            </a:r>
            <a:endParaRPr/>
          </a:p>
        </p:txBody>
      </p:sp>
      <p:cxnSp>
        <p:nvCxnSpPr>
          <p:cNvPr id="342" name="Shape 342"/>
          <p:cNvCxnSpPr/>
          <p:nvPr/>
        </p:nvCxnSpPr>
        <p:spPr>
          <a:xfrm>
            <a:off x="5715000" y="4648200"/>
            <a:ext cx="4572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lg" w="lg" type="triangle"/>
          </a:ln>
        </p:spPr>
      </p:cxn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Shape 348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et le premier principe de la thermodynamique</a:t>
            </a:r>
            <a:endParaRPr/>
          </a:p>
        </p:txBody>
      </p:sp>
      <p:sp>
        <p:nvSpPr>
          <p:cNvPr id="349" name="Shape 349"/>
          <p:cNvSpPr txBox="1"/>
          <p:nvPr>
            <p:ph idx="1" type="body"/>
          </p:nvPr>
        </p:nvSpPr>
        <p:spPr>
          <a:xfrm>
            <a:off x="533400" y="1524000"/>
            <a:ext cx="8001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n’importe quelle réaction,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Q + W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à pression constante,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Q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donc pour une réaction à pression constante,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+ W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on considère seulement le travail PV à pression constante, i.e., W = -P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															    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- P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       ou      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+ P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parce que U, P, et V sont des fonctions d’état, H est une fonction d’état aussi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L’enthalpie et le premier principe de la thermodynamique</a:t>
            </a:r>
            <a:endParaRPr/>
          </a:p>
        </p:txBody>
      </p:sp>
      <p:sp>
        <p:nvSpPr>
          <p:cNvPr id="356" name="Shape 356"/>
          <p:cNvSpPr txBox="1"/>
          <p:nvPr>
            <p:ph idx="1" type="body"/>
          </p:nvPr>
        </p:nvSpPr>
        <p:spPr>
          <a:xfrm>
            <a:off x="539750" y="981075"/>
            <a:ext cx="8001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on dit que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dépend seulement des variations dans le nombre de moles de gaz produites ou consommées (i.e., le volume des solides et liquides est négligeable en comparaison)	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+ P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+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(PV)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faisant l’approximation que les gaz se comportent comme des gaz parfaits    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+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(nRT)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 la température est constante:   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 + RT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	      									où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Δ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 = nombre de moles de produits gazeux				- nombre de moles de réactifs gazeux		et on utilise R = 8.3145 J/(K mol)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hape 361"/>
          <p:cNvSpPr txBox="1"/>
          <p:nvPr>
            <p:ph idx="1" type="body"/>
          </p:nvPr>
        </p:nvSpPr>
        <p:spPr>
          <a:xfrm>
            <a:off x="684212" y="69215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veut chauffer de l’eau en faisant la combustion de l’éthane (C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à 25.0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et une pression de 1.00 atm  (N.B. la combustion est la réaction d’une substance avec le 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pour produire le 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et le 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O(l)). Toute la chaleur libérée par cette réaction rentre dans 2.000 kg d’eau pour augmenter sa température de 25.0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à 60.0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Quel volume d’éthane (C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doit on utiliser?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∆H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(C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= −103.9 kJ mol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−1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∆H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(CO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g) = −393.5 kJ mol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−1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∆H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◦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f(H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O, l) = −285.8 kJ mol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−1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(H</a:t>
            </a:r>
            <a:r>
              <a:rPr b="0" baseline="-25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O, l) = 4.184 J K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−1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−1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