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9"/>
  </p:notesMasterIdLst>
  <p:sldIdLst>
    <p:sldId id="256" r:id="rId2"/>
    <p:sldId id="329" r:id="rId3"/>
    <p:sldId id="273" r:id="rId4"/>
    <p:sldId id="275" r:id="rId5"/>
    <p:sldId id="280" r:id="rId6"/>
    <p:sldId id="274" r:id="rId7"/>
    <p:sldId id="276" r:id="rId8"/>
    <p:sldId id="304" r:id="rId9"/>
    <p:sldId id="277" r:id="rId10"/>
    <p:sldId id="283" r:id="rId11"/>
    <p:sldId id="278" r:id="rId12"/>
    <p:sldId id="282" r:id="rId13"/>
    <p:sldId id="307" r:id="rId14"/>
    <p:sldId id="281" r:id="rId15"/>
    <p:sldId id="284" r:id="rId16"/>
    <p:sldId id="285" r:id="rId17"/>
    <p:sldId id="286" r:id="rId18"/>
    <p:sldId id="287" r:id="rId19"/>
    <p:sldId id="288" r:id="rId20"/>
    <p:sldId id="290" r:id="rId21"/>
    <p:sldId id="289" r:id="rId22"/>
    <p:sldId id="294" r:id="rId23"/>
    <p:sldId id="296" r:id="rId24"/>
    <p:sldId id="297" r:id="rId25"/>
    <p:sldId id="298" r:id="rId26"/>
    <p:sldId id="299" r:id="rId27"/>
    <p:sldId id="309" r:id="rId28"/>
    <p:sldId id="310" r:id="rId29"/>
    <p:sldId id="308" r:id="rId30"/>
    <p:sldId id="330" r:id="rId31"/>
    <p:sldId id="312" r:id="rId32"/>
    <p:sldId id="313" r:id="rId33"/>
    <p:sldId id="314" r:id="rId34"/>
    <p:sldId id="315" r:id="rId35"/>
    <p:sldId id="316" r:id="rId36"/>
    <p:sldId id="317" r:id="rId37"/>
    <p:sldId id="318" r:id="rId38"/>
    <p:sldId id="319" r:id="rId39"/>
    <p:sldId id="320" r:id="rId40"/>
    <p:sldId id="321" r:id="rId41"/>
    <p:sldId id="322" r:id="rId42"/>
    <p:sldId id="323" r:id="rId43"/>
    <p:sldId id="324" r:id="rId44"/>
    <p:sldId id="325" r:id="rId45"/>
    <p:sldId id="326" r:id="rId46"/>
    <p:sldId id="327" r:id="rId47"/>
    <p:sldId id="328" r:id="rId4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79407" autoAdjust="0"/>
  </p:normalViewPr>
  <p:slideViewPr>
    <p:cSldViewPr>
      <p:cViewPr varScale="1">
        <p:scale>
          <a:sx n="56" d="100"/>
          <a:sy n="56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F6B16-0779-4E1B-9DC8-CEF95A345797}" type="datetimeFigureOut">
              <a:rPr lang="fr-CA" smtClean="0"/>
              <a:pPr/>
              <a:t>2012-09-19</a:t>
            </a:fld>
            <a:endParaRPr lang="fr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4EFC24-0A24-4EEA-A90C-69C7507CF86C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2593293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It’s normal to </a:t>
            </a:r>
            <a:r>
              <a:rPr lang="en-CA" smtClean="0"/>
              <a:t>have 47 </a:t>
            </a:r>
            <a:r>
              <a:rPr lang="en-CA" dirty="0" smtClean="0"/>
              <a:t>questions after the first lecture. Please, ask me your questions in class, by email (see Outline) or by appointment. I wish you a</a:t>
            </a:r>
            <a:r>
              <a:rPr lang="en-CA" baseline="0" dirty="0" smtClean="0"/>
              <a:t> great semester!</a:t>
            </a:r>
          </a:p>
          <a:p>
            <a:endParaRPr lang="en-CA" baseline="0" dirty="0" smtClean="0"/>
          </a:p>
          <a:p>
            <a:r>
              <a:rPr lang="en-CA" baseline="0" dirty="0" smtClean="0"/>
              <a:t>JFA</a:t>
            </a: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EFC24-0A24-4EEA-A90C-69C7507CF86C}" type="slidenum">
              <a:rPr lang="fr-CA" smtClean="0"/>
              <a:pPr/>
              <a:t>2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3119892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E240EA7D-E1D1-41C2-A32A-B9950346CEBD}" type="slidenum">
              <a:rPr lang="en-US" smtClean="0"/>
              <a:pPr eaLnBrk="1" hangingPunct="1"/>
              <a:t>5</a:t>
            </a:fld>
            <a:endParaRPr lang="en-US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Tx/>
              <a:buChar char="•"/>
              <a:tabLst>
                <a:tab pos="120650" algn="l"/>
                <a:tab pos="571500" algn="l"/>
                <a:tab pos="1022350" algn="l"/>
                <a:tab pos="1489075" algn="l"/>
              </a:tabLst>
            </a:pPr>
            <a:endParaRPr lang="fr-FR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37ECD5A-F6E8-4DDA-AE1B-F0FC3E454489}" type="slidenum">
              <a:rPr lang="en-US" smtClean="0"/>
              <a:pPr eaLnBrk="1" hangingPunct="1"/>
              <a:t>10</a:t>
            </a:fld>
            <a:endParaRPr lang="en-US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Tx/>
              <a:buChar char="•"/>
              <a:tabLst>
                <a:tab pos="120650" algn="l"/>
                <a:tab pos="571500" algn="l"/>
                <a:tab pos="1022350" algn="l"/>
                <a:tab pos="1489075" algn="l"/>
              </a:tabLst>
            </a:pPr>
            <a:endParaRPr lang="fr-FR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2A37C97-D70D-412A-9A64-7CC3A12148F5}" type="slidenum">
              <a:rPr lang="en-US" smtClean="0"/>
              <a:pPr eaLnBrk="1" hangingPunct="1"/>
              <a:t>14</a:t>
            </a:fld>
            <a:endParaRPr lang="en-US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Tx/>
              <a:buChar char="•"/>
              <a:tabLst>
                <a:tab pos="120650" algn="l"/>
                <a:tab pos="571500" algn="l"/>
                <a:tab pos="1022350" algn="l"/>
                <a:tab pos="1489075" algn="l"/>
              </a:tabLst>
            </a:pPr>
            <a:endParaRPr lang="fr-FR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F98A061B-979E-499C-8736-C7F78B466977}" type="slidenum">
              <a:rPr lang="en-US" smtClean="0"/>
              <a:pPr eaLnBrk="1" hangingPunct="1"/>
              <a:t>15</a:t>
            </a:fld>
            <a:endParaRPr lang="en-US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Tx/>
              <a:buChar char="•"/>
              <a:tabLst>
                <a:tab pos="120650" algn="l"/>
                <a:tab pos="571500" algn="l"/>
                <a:tab pos="1022350" algn="l"/>
                <a:tab pos="1489075" algn="l"/>
              </a:tabLst>
            </a:pPr>
            <a:endParaRPr lang="fr-FR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B5202A1-D4E4-40BC-8ACC-B42B41EFD8FB}" type="slidenum">
              <a:rPr lang="en-US" smtClean="0"/>
              <a:pPr eaLnBrk="1" hangingPunct="1"/>
              <a:t>21</a:t>
            </a:fld>
            <a:endParaRPr lang="en-US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Tx/>
              <a:buChar char="•"/>
              <a:tabLst>
                <a:tab pos="120650" algn="l"/>
                <a:tab pos="571500" algn="l"/>
                <a:tab pos="1022350" algn="l"/>
                <a:tab pos="1489075" algn="l"/>
              </a:tabLst>
            </a:pPr>
            <a:endParaRPr lang="fr-FR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1196-3E2E-431A-93FE-9AC6AF434125}" type="datetime1">
              <a:rPr lang="fr-CA" smtClean="0"/>
              <a:pPr/>
              <a:t>2012-09-19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2353091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BBD8D-32FA-4DA7-89E2-0F551D477F85}" type="datetime1">
              <a:rPr lang="fr-CA" smtClean="0"/>
              <a:pPr/>
              <a:t>2012-09-19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916370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A9CDF-CC62-48EC-9610-8BEB11AE3E41}" type="datetime1">
              <a:rPr lang="fr-CA" smtClean="0"/>
              <a:pPr/>
              <a:t>2012-09-19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443027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9117C-610A-4AA8-B9CD-C12E754B5389}" type="datetime1">
              <a:rPr lang="fr-CA" smtClean="0"/>
              <a:pPr/>
              <a:t>2012-09-19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962175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349F1-7333-4C25-80CC-7D4EC6C8CF3E}" type="datetime1">
              <a:rPr lang="fr-CA" smtClean="0"/>
              <a:pPr/>
              <a:t>2012-09-19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3276622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62E7A-2741-4C88-922C-E046E297763C}" type="datetime1">
              <a:rPr lang="fr-CA" smtClean="0"/>
              <a:pPr/>
              <a:t>2012-09-19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4202563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C7107-F7C3-4465-AF7C-41B2FA21EC2B}" type="datetime1">
              <a:rPr lang="fr-CA" smtClean="0"/>
              <a:pPr/>
              <a:t>2012-09-19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2975997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592A9-FFB1-4326-87CD-BBBCE39968F8}" type="datetime1">
              <a:rPr lang="fr-CA" smtClean="0"/>
              <a:pPr/>
              <a:t>2012-09-19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4098919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34FAC-4C1C-44EE-BD6B-09A714FA8066}" type="datetime1">
              <a:rPr lang="fr-CA" smtClean="0"/>
              <a:pPr/>
              <a:t>2012-09-19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1312689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1F07E-F197-465E-BC23-6153D4AADA99}" type="datetime1">
              <a:rPr lang="fr-CA" smtClean="0"/>
              <a:pPr/>
              <a:t>2012-09-19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741777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9BF92-906D-43C3-B346-3BF9A8D54657}" type="datetime1">
              <a:rPr lang="fr-CA" smtClean="0"/>
              <a:pPr/>
              <a:t>2012-09-19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3407051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3CF23-20EE-4060-823C-E9A3B32C88EF}" type="datetime1">
              <a:rPr lang="fr-CA" smtClean="0"/>
              <a:pPr/>
              <a:t>2012-09-19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1578396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CA" sz="5400" dirty="0" smtClean="0">
                <a:latin typeface="Copperplate Gothic Bold" pitchFamily="34" charset="0"/>
              </a:rPr>
              <a:t>ADM1300~W1</a:t>
            </a:r>
            <a:br>
              <a:rPr lang="en-CA" sz="5400" dirty="0" smtClean="0">
                <a:latin typeface="Copperplate Gothic Bold" pitchFamily="34" charset="0"/>
              </a:rPr>
            </a:br>
            <a:r>
              <a:rPr lang="en-CA" sz="5400" dirty="0" smtClean="0">
                <a:latin typeface="Copperplate Gothic Bold" pitchFamily="34" charset="0"/>
              </a:rPr>
              <a:t>Chapter 1</a:t>
            </a:r>
            <a:endParaRPr lang="fr-CA" sz="5400" dirty="0">
              <a:latin typeface="Copperplate Gothic Bold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2996952"/>
            <a:ext cx="6400800" cy="2952328"/>
          </a:xfrm>
        </p:spPr>
        <p:txBody>
          <a:bodyPr>
            <a:normAutofit fontScale="92500" lnSpcReduction="10000"/>
          </a:bodyPr>
          <a:lstStyle/>
          <a:p>
            <a:r>
              <a:rPr lang="en-CA" dirty="0" smtClean="0">
                <a:latin typeface="Copperplate Gothic Light" pitchFamily="34" charset="0"/>
              </a:rPr>
              <a:t>.I.B.M.~.T.S.M.</a:t>
            </a:r>
          </a:p>
          <a:p>
            <a:r>
              <a:rPr lang="en-CA" sz="3800" dirty="0" smtClean="0">
                <a:latin typeface="Copperplate Gothic Bold" pitchFamily="34" charset="0"/>
              </a:rPr>
              <a:t>JFA</a:t>
            </a:r>
          </a:p>
          <a:p>
            <a:r>
              <a:rPr lang="en-CA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itchFamily="34" charset="0"/>
              </a:rPr>
              <a:t>Thanks to the much appreciate collaboration of </a:t>
            </a:r>
          </a:p>
          <a:p>
            <a:r>
              <a:rPr lang="en-CA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itchFamily="34" charset="0"/>
              </a:rPr>
              <a:t>Prof. Matt Archibald and Prof. David </a:t>
            </a:r>
            <a:r>
              <a:rPr lang="en-CA" sz="19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itchFamily="34" charset="0"/>
              </a:rPr>
              <a:t>Delcorde</a:t>
            </a:r>
            <a:endParaRPr lang="en-CA" sz="19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Bold" pitchFamily="34" charset="0"/>
            </a:endParaRPr>
          </a:p>
          <a:p>
            <a:endParaRPr lang="en-CA" dirty="0" smtClean="0">
              <a:latin typeface="Copperplate Gothic Light" pitchFamily="34" charset="0"/>
            </a:endParaRPr>
          </a:p>
          <a:p>
            <a:r>
              <a:rPr lang="en-CA" dirty="0" smtClean="0">
                <a:latin typeface="Copperplate Gothic Light" pitchFamily="34" charset="0"/>
              </a:rPr>
              <a:t>F’2012</a:t>
            </a:r>
            <a:endParaRPr lang="fr-CA" dirty="0">
              <a:latin typeface="Copperplate Gothic Light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8979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CA" dirty="0" smtClean="0">
                <a:latin typeface="Copperplate Gothic Bold" pitchFamily="34" charset="0"/>
              </a:rPr>
              <a:t>Today’s Agenda</a:t>
            </a:r>
            <a:endParaRPr lang="fr-CA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052736"/>
            <a:ext cx="8568952" cy="5805264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lphaUcPeriod"/>
            </a:pPr>
            <a:r>
              <a:rPr lang="en-CA" sz="3400" dirty="0" smtClean="0">
                <a:latin typeface="Copperplate Gothic Light" pitchFamily="34" charset="0"/>
              </a:rPr>
              <a:t>Chapter 1: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400" dirty="0" smtClean="0">
                <a:latin typeface="Copperplate Gothic Light" pitchFamily="34" charset="0"/>
              </a:rPr>
              <a:t>Managers and Managing;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400" dirty="0" smtClean="0">
                <a:latin typeface="Copperplate Gothic Light" pitchFamily="34" charset="0"/>
              </a:rPr>
              <a:t>The Rational Decision-Making Process;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400" dirty="0" smtClean="0">
                <a:latin typeface="Copperplate Gothic Light" pitchFamily="34" charset="0"/>
              </a:rPr>
              <a:t>The Behavioural  </a:t>
            </a:r>
            <a:r>
              <a:rPr lang="en-CA" sz="3400" dirty="0">
                <a:latin typeface="Copperplate Gothic Light" pitchFamily="34" charset="0"/>
              </a:rPr>
              <a:t>Aspects </a:t>
            </a:r>
            <a:r>
              <a:rPr lang="en-CA" sz="2600" dirty="0">
                <a:latin typeface="Copperplate Gothic Light" pitchFamily="34" charset="0"/>
              </a:rPr>
              <a:t>of Decision Making</a:t>
            </a:r>
            <a:endParaRPr lang="en-CA" sz="3400" dirty="0" smtClean="0">
              <a:latin typeface="Copperplate Gothic Light" pitchFamily="34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400" dirty="0" smtClean="0">
                <a:latin typeface="Copperplate Gothic Light" pitchFamily="34" charset="0"/>
              </a:rPr>
              <a:t>The Importance of Strategic Management;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400" dirty="0" smtClean="0">
                <a:latin typeface="Copperplate Gothic Light" pitchFamily="34" charset="0"/>
              </a:rPr>
              <a:t>The Levels of Strategies;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400" dirty="0" smtClean="0">
                <a:latin typeface="Copperplate Gothic Light" pitchFamily="34" charset="0"/>
              </a:rPr>
              <a:t>Corporate Culture;</a:t>
            </a:r>
            <a:endParaRPr lang="en-CA" sz="2600" dirty="0" smtClean="0">
              <a:latin typeface="Copperplate Gothic Light" pitchFamily="34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400" dirty="0" smtClean="0">
                <a:latin typeface="Copperplate Gothic Light" pitchFamily="34" charset="0"/>
              </a:rPr>
              <a:t>Tips of the week:  </a:t>
            </a:r>
            <a:r>
              <a:rPr lang="en-CA" sz="3400" dirty="0" smtClean="0">
                <a:solidFill>
                  <a:schemeClr val="accent1"/>
                </a:solidFill>
                <a:latin typeface="Copperplate Gothic Light" pitchFamily="34" charset="0"/>
              </a:rPr>
              <a:t>In Class</a:t>
            </a:r>
          </a:p>
          <a:p>
            <a:pPr marL="914400" lvl="1" indent="-514350">
              <a:buFont typeface="Garamond" pitchFamily="18" charset="0"/>
              <a:buChar char="▬"/>
            </a:pPr>
            <a:endParaRPr lang="en-CA" sz="2600" dirty="0">
              <a:solidFill>
                <a:schemeClr val="accent1"/>
              </a:solidFill>
              <a:latin typeface="Copperplate Gothic Light" pitchFamily="34" charset="0"/>
            </a:endParaRPr>
          </a:p>
          <a:p>
            <a:pPr marL="514350" indent="-514350">
              <a:buFont typeface="+mj-lt"/>
              <a:buAutoNum type="alphaUcPeriod"/>
            </a:pPr>
            <a:r>
              <a:rPr lang="en-CA" sz="2600" dirty="0" smtClean="0">
                <a:latin typeface="Copperplate Gothic Light" pitchFamily="34" charset="0"/>
              </a:rPr>
              <a:t>Be prepared for the W2 and W3 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2600" dirty="0" smtClean="0">
                <a:latin typeface="Copperplate Gothic Light" pitchFamily="34" charset="0"/>
              </a:rPr>
              <a:t>Chapter 2: 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 smtClean="0">
                <a:latin typeface="Copperplate Gothic Light" pitchFamily="34" charset="0"/>
              </a:rPr>
              <a:t>Three </a:t>
            </a:r>
            <a:r>
              <a:rPr lang="en-CA" sz="2600" dirty="0">
                <a:latin typeface="Copperplate Gothic Light" pitchFamily="34" charset="0"/>
              </a:rPr>
              <a:t>critical challenge ~Pages 48+49</a:t>
            </a:r>
          </a:p>
          <a:p>
            <a:pPr marL="1314450" lvl="2" indent="-514350">
              <a:buFont typeface="Copperplate Gothic Light" pitchFamily="34" charset="0"/>
              <a:buChar char="×"/>
            </a:pPr>
            <a:r>
              <a:rPr lang="en-CA" sz="2600" dirty="0">
                <a:solidFill>
                  <a:schemeClr val="tx1">
                    <a:lumMod val="50000"/>
                    <a:lumOff val="50000"/>
                  </a:schemeClr>
                </a:solidFill>
                <a:latin typeface="Copperplate Gothic Light" pitchFamily="34" charset="0"/>
              </a:rPr>
              <a:t>What is management? ~Pages 50+51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>
                <a:latin typeface="Copperplate Gothic Light" pitchFamily="34" charset="0"/>
              </a:rPr>
              <a:t>Managerial Roles by </a:t>
            </a:r>
            <a:r>
              <a:rPr lang="en-CA" sz="2600" dirty="0" err="1">
                <a:latin typeface="Copperplate Gothic Light" pitchFamily="34" charset="0"/>
              </a:rPr>
              <a:t>Mintzberg</a:t>
            </a:r>
            <a:r>
              <a:rPr lang="en-CA" sz="2600" dirty="0">
                <a:latin typeface="Copperplate Gothic Light" pitchFamily="34" charset="0"/>
              </a:rPr>
              <a:t> ~Pages 67 to 70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 smtClean="0">
                <a:latin typeface="Copperplate Gothic Light" pitchFamily="34" charset="0"/>
              </a:rPr>
              <a:t>Tips </a:t>
            </a:r>
            <a:r>
              <a:rPr lang="en-CA" sz="2600" dirty="0">
                <a:latin typeface="Copperplate Gothic Light" pitchFamily="34" charset="0"/>
              </a:rPr>
              <a:t>of the week:  </a:t>
            </a:r>
            <a:r>
              <a:rPr lang="en-CA" sz="2600" dirty="0" smtClean="0">
                <a:solidFill>
                  <a:schemeClr val="accent4"/>
                </a:solidFill>
                <a:latin typeface="Copperplate Gothic Light" pitchFamily="34" charset="0"/>
              </a:rPr>
              <a:t>In Class</a:t>
            </a:r>
            <a:endParaRPr lang="en-CA" sz="2600" dirty="0">
              <a:solidFill>
                <a:schemeClr val="accent4"/>
              </a:solidFill>
              <a:latin typeface="Copperplate Gothic Light" pitchFamily="34" charset="0"/>
            </a:endParaRPr>
          </a:p>
          <a:p>
            <a:pPr marL="514350" indent="-514350">
              <a:buFont typeface="+mj-lt"/>
              <a:buAutoNum type="alphaUcPeriod"/>
            </a:pPr>
            <a:endParaRPr lang="en-CA" sz="2600" dirty="0" smtClean="0">
              <a:latin typeface="Copperplate Gothic Light" pitchFamily="34" charset="0"/>
            </a:endParaRPr>
          </a:p>
          <a:p>
            <a:pPr marL="514350" indent="-514350">
              <a:buFont typeface="+mj-lt"/>
              <a:buAutoNum type="alphaUcPeriod"/>
            </a:pPr>
            <a:r>
              <a:rPr lang="en-CA" sz="2600" dirty="0">
                <a:latin typeface="Copperplate Gothic Light" pitchFamily="34" charset="0"/>
              </a:rPr>
              <a:t>Chapter 3: Entrepreneurship, Small business and New venture </a:t>
            </a:r>
            <a:r>
              <a:rPr lang="en-CA" sz="2600" dirty="0" smtClean="0">
                <a:latin typeface="Copperplate Gothic Light" pitchFamily="34" charset="0"/>
              </a:rPr>
              <a:t>creation</a:t>
            </a:r>
          </a:p>
          <a:p>
            <a:pPr marL="0" lvl="1" indent="0">
              <a:buNone/>
            </a:pPr>
            <a:endParaRPr lang="en-CA" sz="2400" dirty="0">
              <a:latin typeface="Copperplate Gothic Light" pitchFamily="34" charset="0"/>
            </a:endParaRPr>
          </a:p>
          <a:p>
            <a:pPr marL="514350" indent="-514350">
              <a:buFont typeface="+mj-lt"/>
              <a:buAutoNum type="alphaUcPeriod"/>
            </a:pPr>
            <a:endParaRPr lang="en-CA" sz="2600" dirty="0">
              <a:latin typeface="Copperplate Gothic Light" pitchFamily="34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2400" dirty="0">
              <a:latin typeface="Copperplate Gothic Light" pitchFamily="34" charset="0"/>
            </a:endParaRPr>
          </a:p>
          <a:p>
            <a:pPr marL="514350" indent="-514350">
              <a:buFont typeface="+mj-lt"/>
              <a:buAutoNum type="alphaUcPeriod"/>
            </a:pPr>
            <a:endParaRPr lang="en-CA" sz="2600" dirty="0" smtClean="0">
              <a:latin typeface="Copperplate Gothic Light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1284956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10146"/>
          </a:xfrm>
        </p:spPr>
        <p:txBody>
          <a:bodyPr>
            <a:noAutofit/>
          </a:bodyPr>
          <a:lstStyle/>
          <a:p>
            <a:r>
              <a:rPr lang="en-CA" sz="2800" dirty="0" smtClean="0">
                <a:latin typeface="Copperplate Gothic Bold" pitchFamily="34" charset="0"/>
              </a:rPr>
              <a:t>Managers and Managing</a:t>
            </a:r>
            <a:br>
              <a:rPr lang="en-CA" sz="2800" dirty="0" smtClean="0">
                <a:latin typeface="Copperplate Gothic Bold" pitchFamily="34" charset="0"/>
              </a:rPr>
            </a:br>
            <a:r>
              <a:rPr lang="en-CA" sz="2800" dirty="0" err="1" smtClean="0">
                <a:latin typeface="Copperplate Gothic Bold" pitchFamily="34" charset="0"/>
              </a:rPr>
              <a:t>Managing</a:t>
            </a:r>
            <a:r>
              <a:rPr lang="en-CA" sz="2800" dirty="0" smtClean="0">
                <a:latin typeface="Copperplate Gothic Bold" pitchFamily="34" charset="0"/>
              </a:rPr>
              <a:t> the Business Enterprise</a:t>
            </a:r>
            <a:endParaRPr lang="fr-CA" sz="28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435280" cy="482453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sz="4000" dirty="0" smtClean="0">
                <a:latin typeface="Garamond" pitchFamily="18" charset="0"/>
              </a:rPr>
              <a:t>Idea of the management process:</a:t>
            </a: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500" dirty="0" smtClean="0">
                <a:latin typeface="Garamond" pitchFamily="18" charset="0"/>
              </a:rPr>
              <a:t>Management is the process of </a:t>
            </a:r>
            <a:r>
              <a:rPr lang="en-CA" sz="3500" b="1" dirty="0" smtClean="0">
                <a:latin typeface="Garamond" pitchFamily="18" charset="0"/>
              </a:rPr>
              <a:t>Planning, Organizing, Leading and Controlling </a:t>
            </a:r>
            <a:r>
              <a:rPr lang="en-CA" sz="3500" dirty="0" smtClean="0">
                <a:latin typeface="Garamond" pitchFamily="18" charset="0"/>
              </a:rPr>
              <a:t>an enterprise’s financial, physical, human and information </a:t>
            </a:r>
            <a:r>
              <a:rPr lang="en-CA" sz="3500" b="1" dirty="0" smtClean="0">
                <a:latin typeface="Garamond" pitchFamily="18" charset="0"/>
              </a:rPr>
              <a:t>Resources</a:t>
            </a: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500" dirty="0" smtClean="0">
                <a:latin typeface="Garamond" pitchFamily="18" charset="0"/>
              </a:rPr>
              <a:t> to achieve the organization’s </a:t>
            </a:r>
            <a:r>
              <a:rPr lang="en-CA" sz="3500" b="1" dirty="0" smtClean="0">
                <a:latin typeface="Garamond" pitchFamily="18" charset="0"/>
              </a:rPr>
              <a:t>Goals</a:t>
            </a:r>
            <a:r>
              <a:rPr lang="en-CA" sz="3500" dirty="0" smtClean="0">
                <a:latin typeface="Garamond" pitchFamily="18" charset="0"/>
              </a:rPr>
              <a:t> of </a:t>
            </a:r>
            <a:r>
              <a:rPr lang="en-CA" sz="3500" b="1" i="1" dirty="0" smtClean="0">
                <a:latin typeface="Garamond" pitchFamily="18" charset="0"/>
              </a:rPr>
              <a:t>supplying various</a:t>
            </a:r>
            <a:r>
              <a:rPr lang="en-CA" sz="3500" b="1" dirty="0" smtClean="0">
                <a:latin typeface="Garamond" pitchFamily="18" charset="0"/>
              </a:rPr>
              <a:t> Products and Services</a:t>
            </a:r>
            <a:r>
              <a:rPr lang="en-CA" sz="3500" dirty="0" smtClean="0">
                <a:latin typeface="Garamond" pitchFamily="18" charset="0"/>
              </a:rPr>
              <a:t>.</a:t>
            </a: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87613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sz="4000" i="1" dirty="0" smtClean="0">
                <a:latin typeface="Garamond" pitchFamily="18" charset="0"/>
              </a:rPr>
              <a:t>Idea of the management process: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dirty="0" smtClean="0">
                <a:latin typeface="Garamond" pitchFamily="18" charset="0"/>
              </a:rPr>
              <a:t>Management </a:t>
            </a:r>
            <a:r>
              <a:rPr lang="en-CA" sz="3000" b="1" dirty="0" smtClean="0">
                <a:latin typeface="Garamond" pitchFamily="18" charset="0"/>
              </a:rPr>
              <a:t>E</a:t>
            </a:r>
            <a:r>
              <a:rPr lang="en-CA" sz="3200" b="1" dirty="0" smtClean="0">
                <a:latin typeface="Garamond" pitchFamily="18" charset="0"/>
              </a:rPr>
              <a:t>fficiency </a:t>
            </a:r>
            <a:r>
              <a:rPr lang="en-CA" sz="3000" dirty="0" smtClean="0">
                <a:latin typeface="Garamond" pitchFamily="18" charset="0"/>
              </a:rPr>
              <a:t>means achieving the greatest level of output with a given amount of input (doing things right);</a:t>
            </a: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dirty="0" smtClean="0">
                <a:latin typeface="Garamond" pitchFamily="18" charset="0"/>
              </a:rPr>
              <a:t>Management </a:t>
            </a:r>
            <a:r>
              <a:rPr lang="en-CA" sz="3000" b="1" dirty="0" smtClean="0">
                <a:latin typeface="Garamond" pitchFamily="18" charset="0"/>
              </a:rPr>
              <a:t>E</a:t>
            </a:r>
            <a:r>
              <a:rPr lang="en-CA" sz="3200" b="1" dirty="0" smtClean="0">
                <a:latin typeface="Garamond" pitchFamily="18" charset="0"/>
              </a:rPr>
              <a:t>ffectiveness</a:t>
            </a:r>
            <a:r>
              <a:rPr lang="en-CA" sz="3000" dirty="0" smtClean="0">
                <a:latin typeface="Garamond" pitchFamily="18" charset="0"/>
              </a:rPr>
              <a:t> means achieving the organizational goals that have been set (doing the right things);</a:t>
            </a: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4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3352136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32C6B0E-007A-4F21-BDF4-F7A0EF70DB02}" type="slidenum">
              <a:rPr lang="en-US" smtClean="0">
                <a:latin typeface="Arial Black" pitchFamily="34" charset="0"/>
              </a:rPr>
              <a:pPr eaLnBrk="1" hangingPunct="1"/>
              <a:t>5</a:t>
            </a:fld>
            <a:endParaRPr lang="en-US" smtClean="0">
              <a:latin typeface="Arial Black" pitchFamily="34" charset="0"/>
            </a:endParaRP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pPr eaLnBrk="1" hangingPunct="1"/>
            <a:r>
              <a:rPr lang="en-US" sz="1800" dirty="0" smtClean="0">
                <a:latin typeface="Copperplate Gothic Bold" pitchFamily="34" charset="0"/>
              </a:rPr>
              <a:t>Efficiency, Effectiveness, and Performance in Organizations </a:t>
            </a:r>
            <a:br>
              <a:rPr lang="en-US" sz="1800" dirty="0" smtClean="0">
                <a:latin typeface="Copperplate Gothic Bold" pitchFamily="34" charset="0"/>
              </a:rPr>
            </a:br>
            <a:endParaRPr lang="en-US" sz="1100" dirty="0" smtClean="0">
              <a:latin typeface="Copperplate Gothic Bold" pitchFamily="34" charset="0"/>
            </a:endParaRPr>
          </a:p>
        </p:txBody>
      </p:sp>
      <p:pic>
        <p:nvPicPr>
          <p:cNvPr id="8196" name="Picture 3" descr="Fig010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80728"/>
            <a:ext cx="7776864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50217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CA" dirty="0" smtClean="0">
                <a:latin typeface="Garamond" pitchFamily="18" charset="0"/>
              </a:rPr>
              <a:t>The functions that are necessary in the management process:</a:t>
            </a: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000" dirty="0" smtClean="0">
                <a:latin typeface="Garamond" pitchFamily="18" charset="0"/>
              </a:rPr>
              <a:t>All managers plan, organize, direct and control day-to-day operations;</a:t>
            </a: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000" dirty="0" smtClean="0">
                <a:latin typeface="Garamond" pitchFamily="18" charset="0"/>
              </a:rPr>
              <a:t>PODC are interrelated;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P</a:t>
            </a:r>
            <a:r>
              <a:rPr lang="en-CA" sz="3200" b="1" dirty="0" smtClean="0">
                <a:latin typeface="Garamond" pitchFamily="18" charset="0"/>
              </a:rPr>
              <a:t>lanning </a:t>
            </a:r>
            <a:r>
              <a:rPr lang="en-CA" sz="3000" dirty="0" smtClean="0">
                <a:latin typeface="Garamond" pitchFamily="18" charset="0"/>
              </a:rPr>
              <a:t>is the process of determining the firm’s goal and developing a strategy for achieving them;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dirty="0" smtClean="0">
                <a:latin typeface="Garamond" pitchFamily="18" charset="0"/>
              </a:rPr>
              <a:t>See the five basic steps on page 17 (Textbook).</a:t>
            </a: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6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384657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CA" dirty="0" smtClean="0">
                <a:latin typeface="Garamond" pitchFamily="18" charset="0"/>
              </a:rPr>
              <a:t>Planning:</a:t>
            </a: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400" dirty="0" smtClean="0">
                <a:latin typeface="Garamond" pitchFamily="18" charset="0"/>
              </a:rPr>
              <a:t>Step 1: </a:t>
            </a:r>
            <a:r>
              <a:rPr lang="en-CA" sz="3400" b="1" dirty="0" smtClean="0">
                <a:latin typeface="Garamond" pitchFamily="18" charset="0"/>
              </a:rPr>
              <a:t>Goals are established for the organization</a:t>
            </a:r>
            <a:endParaRPr lang="en-CA" sz="34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400" dirty="0" smtClean="0">
                <a:latin typeface="Garamond" pitchFamily="18" charset="0"/>
              </a:rPr>
              <a:t>Step 2:</a:t>
            </a:r>
            <a:r>
              <a:rPr lang="en-CA" sz="3400" b="1" dirty="0" smtClean="0">
                <a:latin typeface="Garamond" pitchFamily="18" charset="0"/>
              </a:rPr>
              <a:t>Managers identify whether a cap exist between the company’s desire an actual position</a:t>
            </a: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400" dirty="0" smtClean="0">
                <a:latin typeface="Garamond" pitchFamily="18" charset="0"/>
              </a:rPr>
              <a:t>Step 3:</a:t>
            </a:r>
            <a:r>
              <a:rPr lang="en-CA" sz="3400" b="1" dirty="0" smtClean="0">
                <a:latin typeface="Garamond" pitchFamily="18" charset="0"/>
              </a:rPr>
              <a:t> Managers develop plans to achieve the desire goal (Goal=Result desired/(Plan= how these goals are to be achieved</a:t>
            </a:r>
          </a:p>
          <a:p>
            <a:pPr marL="914400" lvl="1" indent="-514350">
              <a:buFont typeface="Wingdings" pitchFamily="2" charset="2"/>
              <a:buChar char="q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7</a:t>
            </a:fld>
            <a:endParaRPr lang="fr-CA" dirty="0"/>
          </a:p>
        </p:txBody>
      </p:sp>
    </p:spTree>
    <p:extLst>
      <p:ext uri="{BB962C8B-B14F-4D97-AF65-F5344CB8AC3E}">
        <p14:creationId xmlns="" xmlns:p14="http://schemas.microsoft.com/office/powerpoint/2010/main" val="354882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352928" cy="5328592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CA" dirty="0" smtClean="0">
                <a:latin typeface="Garamond" pitchFamily="18" charset="0"/>
              </a:rPr>
              <a:t>Planning:</a:t>
            </a: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400" dirty="0" smtClean="0">
                <a:latin typeface="Garamond" pitchFamily="18" charset="0"/>
              </a:rPr>
              <a:t>Step 4: </a:t>
            </a:r>
            <a:r>
              <a:rPr lang="en-CA" sz="3400" b="1" dirty="0" smtClean="0">
                <a:latin typeface="Garamond" pitchFamily="18" charset="0"/>
              </a:rPr>
              <a:t>Thinking is converted into action therefore the plans that have been decided upon are implemented</a:t>
            </a:r>
            <a:endParaRPr lang="en-CA" sz="34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400" dirty="0" smtClean="0">
                <a:latin typeface="Garamond" pitchFamily="18" charset="0"/>
              </a:rPr>
              <a:t>Step 5: </a:t>
            </a:r>
            <a:r>
              <a:rPr lang="en-CA" sz="3400" b="1" dirty="0" smtClean="0">
                <a:latin typeface="Garamond" pitchFamily="18" charset="0"/>
              </a:rPr>
              <a:t>The effectiveness of the plan is accessed </a:t>
            </a:r>
          </a:p>
          <a:p>
            <a:pPr marL="1314450" lvl="2" indent="-514350">
              <a:buFont typeface="Wingdings" pitchFamily="2" charset="2"/>
              <a:buChar char="q"/>
            </a:pPr>
            <a:r>
              <a:rPr lang="en-CA" sz="3400" b="1" dirty="0" smtClean="0">
                <a:latin typeface="Garamond" pitchFamily="18" charset="0"/>
              </a:rPr>
              <a:t>Means actual results are compared with planned performance</a:t>
            </a: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000" dirty="0" smtClean="0">
                <a:latin typeface="Garamond" pitchFamily="18" charset="0"/>
              </a:rPr>
              <a:t>Plans may then may have to be modified and a different goal have to be set</a:t>
            </a:r>
          </a:p>
          <a:p>
            <a:pPr marL="914400" lvl="1" indent="-514350">
              <a:buFont typeface="Wingdings" pitchFamily="2" charset="2"/>
              <a:buChar char="q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8</a:t>
            </a:fld>
            <a:endParaRPr lang="fr-CA" dirty="0"/>
          </a:p>
        </p:txBody>
      </p:sp>
    </p:spTree>
    <p:extLst>
      <p:ext uri="{BB962C8B-B14F-4D97-AF65-F5344CB8AC3E}">
        <p14:creationId xmlns="" xmlns:p14="http://schemas.microsoft.com/office/powerpoint/2010/main" val="942206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CA" dirty="0" smtClean="0">
                <a:latin typeface="Garamond" pitchFamily="18" charset="0"/>
              </a:rPr>
              <a:t>Planning (A Hierarchy of Plans):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dirty="0" smtClean="0">
                <a:latin typeface="Garamond" pitchFamily="18" charset="0"/>
              </a:rPr>
              <a:t>Strategic plans: Set by top management</a:t>
            </a:r>
          </a:p>
          <a:p>
            <a:pPr marL="1314450" lvl="2" indent="-514350">
              <a:buFont typeface="Wingdings" pitchFamily="2" charset="2"/>
              <a:buChar char="q"/>
            </a:pPr>
            <a:r>
              <a:rPr lang="en-CA" sz="2600" dirty="0" smtClean="0">
                <a:latin typeface="Garamond" pitchFamily="18" charset="0"/>
              </a:rPr>
              <a:t>Reflect decisions about resource allocations, company priorities and the steps needed to meet strategic goals.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dirty="0" smtClean="0">
                <a:latin typeface="Garamond" pitchFamily="18" charset="0"/>
              </a:rPr>
              <a:t>Tactical plans: Set by middle management</a:t>
            </a:r>
          </a:p>
          <a:p>
            <a:pPr marL="1314450" lvl="2" indent="-514350">
              <a:buFont typeface="Wingdings" pitchFamily="2" charset="2"/>
              <a:buChar char="q"/>
            </a:pPr>
            <a:r>
              <a:rPr lang="en-CA" sz="2600" dirty="0" smtClean="0">
                <a:latin typeface="Garamond" pitchFamily="18" charset="0"/>
              </a:rPr>
              <a:t>Shorter range plans </a:t>
            </a:r>
            <a:r>
              <a:rPr lang="en-CA" sz="2600" dirty="0" err="1" smtClean="0">
                <a:latin typeface="Garamond" pitchFamily="18" charset="0"/>
              </a:rPr>
              <a:t>concered</a:t>
            </a:r>
            <a:r>
              <a:rPr lang="en-CA" sz="2600" dirty="0" smtClean="0">
                <a:latin typeface="Garamond" pitchFamily="18" charset="0"/>
              </a:rPr>
              <a:t> w/implementing specific aspects of the company’s strategic plans</a:t>
            </a:r>
          </a:p>
          <a:p>
            <a:pPr marL="1314450" lvl="2" indent="-514350">
              <a:buFont typeface="Wingdings" pitchFamily="2" charset="2"/>
              <a:buChar char="q"/>
            </a:pPr>
            <a:r>
              <a:rPr lang="en-CA" sz="2600" dirty="0" smtClean="0">
                <a:latin typeface="Garamond" pitchFamily="18" charset="0"/>
              </a:rPr>
              <a:t>Typically involve middle and upper management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dirty="0" smtClean="0">
                <a:latin typeface="Garamond" pitchFamily="18" charset="0"/>
              </a:rPr>
              <a:t>Operational plans: Developed by middle management and lower-level managers that set short-term targets for daily, weekly, or monthly performances.</a:t>
            </a:r>
            <a:endParaRPr lang="en-CA" sz="28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9</a:t>
            </a:fld>
            <a:endParaRPr lang="fr-CA" dirty="0"/>
          </a:p>
        </p:txBody>
      </p:sp>
    </p:spTree>
    <p:extLst>
      <p:ext uri="{BB962C8B-B14F-4D97-AF65-F5344CB8AC3E}">
        <p14:creationId xmlns="" xmlns:p14="http://schemas.microsoft.com/office/powerpoint/2010/main" val="149732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E0FF2250-2C06-443F-B436-33726ADE03DA}" type="slidenum">
              <a:rPr lang="en-US" smtClean="0">
                <a:latin typeface="Arial Black" pitchFamily="34" charset="0"/>
              </a:rPr>
              <a:pPr eaLnBrk="1" hangingPunct="1"/>
              <a:t>10</a:t>
            </a:fld>
            <a:endParaRPr lang="en-US" smtClean="0">
              <a:latin typeface="Arial Black" pitchFamily="34" charset="0"/>
            </a:endParaRP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 rot="16200000">
            <a:off x="-1872716" y="2507058"/>
            <a:ext cx="6192688" cy="1944216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dirty="0" smtClean="0">
                <a:latin typeface="Copperplate Gothic Bold" pitchFamily="34" charset="0"/>
              </a:rPr>
              <a:t>Management Hierarchy</a:t>
            </a:r>
            <a:r>
              <a:rPr lang="en-US" sz="3200" dirty="0" smtClean="0"/>
              <a:t/>
            </a:r>
            <a:br>
              <a:rPr lang="en-US" sz="3200" dirty="0" smtClean="0"/>
            </a:br>
            <a:endParaRPr lang="en-US" sz="3200" dirty="0" smtClean="0"/>
          </a:p>
        </p:txBody>
      </p:sp>
      <p:pic>
        <p:nvPicPr>
          <p:cNvPr id="20484" name="Picture 3" descr="Fig010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44342"/>
            <a:ext cx="4607967" cy="631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53175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CA" i="1" dirty="0" smtClean="0">
                <a:latin typeface="Garamond" pitchFamily="18" charset="0"/>
              </a:rPr>
              <a:t>The functions that are necessary in the management process: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err="1" smtClean="0">
                <a:latin typeface="Garamond" pitchFamily="18" charset="0"/>
              </a:rPr>
              <a:t>Organzing</a:t>
            </a:r>
            <a:r>
              <a:rPr lang="en-CA" sz="3000" dirty="0" smtClean="0">
                <a:latin typeface="Garamond" pitchFamily="18" charset="0"/>
              </a:rPr>
              <a:t> involves mobilizing the resources that are required to complete a particular task;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US" dirty="0">
                <a:latin typeface="Garamond" pitchFamily="18" charset="0"/>
              </a:rPr>
              <a:t>In organizing, managers create the structure of working relationships between organizational members that best allows them to work together and achieve goals 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US" dirty="0">
                <a:latin typeface="Garamond" pitchFamily="18" charset="0"/>
              </a:rPr>
              <a:t>Managers will also lay out lines of authority and responsibility for members.</a:t>
            </a:r>
          </a:p>
          <a:p>
            <a:pPr marL="914400" lvl="1" indent="-514350">
              <a:buFont typeface="Garamond" pitchFamily="18" charset="0"/>
              <a:buChar char="▬"/>
            </a:pPr>
            <a:endParaRPr lang="en-US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11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157180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8435280" cy="532859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CA" i="1" dirty="0" smtClean="0">
                <a:latin typeface="Garamond" pitchFamily="18" charset="0"/>
              </a:rPr>
              <a:t>The functions that are necessary in the management process: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Leading </a:t>
            </a:r>
            <a:r>
              <a:rPr lang="en-CA" sz="3000" dirty="0" smtClean="0">
                <a:latin typeface="Garamond" pitchFamily="18" charset="0"/>
              </a:rPr>
              <a:t>involves the interactions between managers and their subordinates as they both work to meet the firm’s objectives.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 smtClean="0">
                <a:latin typeface="Garamond" pitchFamily="18" charset="0"/>
              </a:rPr>
              <a:t>Leading goes beyond merely giving orders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US" dirty="0" smtClean="0">
                <a:latin typeface="Garamond" pitchFamily="18" charset="0"/>
              </a:rPr>
              <a:t>Attempt to guide and motivate employees to work in the best interests of the company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US" dirty="0" smtClean="0">
                <a:latin typeface="Garamond" pitchFamily="18" charset="0"/>
              </a:rPr>
              <a:t>The outcome of the leading function is a high level of Motivation and Commitment from employees to the organization</a:t>
            </a:r>
            <a:r>
              <a:rPr lang="en-CA" dirty="0" smtClean="0">
                <a:latin typeface="Garamond" pitchFamily="18" charset="0"/>
              </a:rPr>
              <a:t>;</a:t>
            </a: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12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314295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CA" i="1" dirty="0" smtClean="0">
                <a:latin typeface="Garamond" pitchFamily="18" charset="0"/>
              </a:rPr>
              <a:t>The functions that are necessary in the management process: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Controlling </a:t>
            </a:r>
            <a:r>
              <a:rPr lang="en-CA" sz="3000" dirty="0" smtClean="0">
                <a:latin typeface="Garamond" pitchFamily="18" charset="0"/>
              </a:rPr>
              <a:t>is the process of monitoring a firm’s performance to make sure that it is meeting its goals.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 smtClean="0">
                <a:latin typeface="Garamond" pitchFamily="18" charset="0"/>
              </a:rPr>
              <a:t>Control can also show where performance is better than expected and thus can serve as a basis for providing rewards or reducing cost.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US" sz="2600" dirty="0" smtClean="0">
                <a:latin typeface="Garamond" pitchFamily="18" charset="0"/>
              </a:rPr>
              <a:t>Managers will monitor individuals, departments, and the organization to determine if desired performance has been reached.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US" sz="2600" dirty="0" smtClean="0">
                <a:latin typeface="Garamond" pitchFamily="18" charset="0"/>
              </a:rPr>
              <a:t>Managers will also take action to increase performance as required.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US" sz="2600" dirty="0" smtClean="0">
                <a:latin typeface="Garamond" pitchFamily="18" charset="0"/>
              </a:rPr>
              <a:t>The outcome of the controlling function is the accurate measurement of performance and regulation of efficiency and effectiveness</a:t>
            </a:r>
            <a:r>
              <a:rPr lang="en-CA" sz="2600" dirty="0">
                <a:latin typeface="Garamond" pitchFamily="18" charset="0"/>
              </a:rPr>
              <a:t>.</a:t>
            </a:r>
            <a:endParaRPr lang="en-US" sz="2600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13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4167724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955BADF1-291C-4612-A8E0-EFCB5F6195BF}" type="slidenum">
              <a:rPr lang="en-US" smtClean="0">
                <a:latin typeface="Arial Black" pitchFamily="34" charset="0"/>
              </a:rPr>
              <a:pPr eaLnBrk="1" hangingPunct="1"/>
              <a:t>14</a:t>
            </a:fld>
            <a:endParaRPr lang="en-US" smtClean="0">
              <a:latin typeface="Arial Black" pitchFamily="34" charset="0"/>
            </a:endParaRPr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 smtClean="0">
                <a:latin typeface="Copperplate Gothic Bold" pitchFamily="34" charset="0"/>
              </a:rPr>
              <a:t>Four Functions of Management</a:t>
            </a:r>
          </a:p>
        </p:txBody>
      </p:sp>
      <p:pic>
        <p:nvPicPr>
          <p:cNvPr id="14340" name="Picture 3" descr="Fig010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96751"/>
            <a:ext cx="8208912" cy="5484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604498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E909EA0C-AB1B-499D-B194-9E1632F31963}" type="slidenum">
              <a:rPr lang="en-US" smtClean="0">
                <a:latin typeface="Arial Black" pitchFamily="34" charset="0"/>
              </a:rPr>
              <a:pPr eaLnBrk="1" hangingPunct="1"/>
              <a:t>15</a:t>
            </a:fld>
            <a:endParaRPr lang="en-US" smtClean="0">
              <a:latin typeface="Arial Black" pitchFamily="34" charset="0"/>
            </a:endParaRPr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700" dirty="0" smtClean="0">
                <a:latin typeface="Copperplate Gothic Bold" pitchFamily="34" charset="0"/>
              </a:rPr>
              <a:t>Relative Amount of Time That Managers Spend on the Four Managerial Functions</a:t>
            </a:r>
          </a:p>
        </p:txBody>
      </p:sp>
      <p:pic>
        <p:nvPicPr>
          <p:cNvPr id="21508" name="Picture 3" descr="Fig010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67" y="1268761"/>
            <a:ext cx="7565557" cy="5344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991474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CA" dirty="0" smtClean="0">
                <a:latin typeface="Garamond" pitchFamily="18" charset="0"/>
              </a:rPr>
              <a:t>Types of Managers: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Top Managers: </a:t>
            </a:r>
            <a:r>
              <a:rPr lang="en-CA" sz="3000" dirty="0" smtClean="0">
                <a:latin typeface="Garamond" pitchFamily="18" charset="0"/>
              </a:rPr>
              <a:t>Those managers responsible for a firm’s overall performance and effectiveness and for developing long-range plans for the company.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Middle Managers: </a:t>
            </a:r>
            <a:r>
              <a:rPr lang="en-CA" sz="3000" dirty="0" smtClean="0">
                <a:latin typeface="Garamond" pitchFamily="18" charset="0"/>
              </a:rPr>
              <a:t>Those managers responsible for implementing the decision made by top managers.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First-line Managers: </a:t>
            </a:r>
            <a:r>
              <a:rPr lang="en-CA" sz="3000" dirty="0" smtClean="0">
                <a:latin typeface="Garamond" pitchFamily="18" charset="0"/>
              </a:rPr>
              <a:t>Those managers responsible for supervising the work of employees.</a:t>
            </a:r>
            <a:endParaRPr lang="en-US" sz="2600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16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91127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CA" dirty="0" smtClean="0">
                <a:latin typeface="Garamond" pitchFamily="18" charset="0"/>
              </a:rPr>
              <a:t>Areas on Management: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Human Resources </a:t>
            </a:r>
            <a:r>
              <a:rPr lang="en-CA" sz="3000" dirty="0" smtClean="0">
                <a:latin typeface="Garamond" pitchFamily="18" charset="0"/>
              </a:rPr>
              <a:t>Managers</a:t>
            </a:r>
            <a:r>
              <a:rPr lang="en-CA" sz="3000" b="1" dirty="0" smtClean="0">
                <a:latin typeface="Garamond" pitchFamily="18" charset="0"/>
              </a:rPr>
              <a:t>: </a:t>
            </a:r>
            <a:r>
              <a:rPr lang="en-CA" sz="3000" dirty="0" smtClean="0">
                <a:latin typeface="Garamond" pitchFamily="18" charset="0"/>
              </a:rPr>
              <a:t>Provide assistance to other managers when they are hiring employees, training them, evaluating their performance, and determining their compensation level.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err="1" smtClean="0">
                <a:latin typeface="Garamond" pitchFamily="18" charset="0"/>
              </a:rPr>
              <a:t>Opearing</a:t>
            </a:r>
            <a:r>
              <a:rPr lang="en-CA" sz="3000" dirty="0" err="1" smtClean="0">
                <a:latin typeface="Garamond" pitchFamily="18" charset="0"/>
              </a:rPr>
              <a:t>Managers</a:t>
            </a:r>
            <a:r>
              <a:rPr lang="en-CA" sz="3000" b="1" dirty="0" smtClean="0">
                <a:latin typeface="Garamond" pitchFamily="18" charset="0"/>
              </a:rPr>
              <a:t>: </a:t>
            </a:r>
            <a:r>
              <a:rPr lang="en-CA" sz="3000" dirty="0" smtClean="0">
                <a:latin typeface="Garamond" pitchFamily="18" charset="0"/>
              </a:rPr>
              <a:t>They are responsible for the production systems that create goods and services.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Information </a:t>
            </a:r>
            <a:r>
              <a:rPr lang="en-CA" sz="3000" dirty="0" smtClean="0">
                <a:latin typeface="Garamond" pitchFamily="18" charset="0"/>
              </a:rPr>
              <a:t>Managers</a:t>
            </a:r>
            <a:r>
              <a:rPr lang="en-CA" sz="3000" b="1" dirty="0" smtClean="0">
                <a:latin typeface="Garamond" pitchFamily="18" charset="0"/>
              </a:rPr>
              <a:t>: </a:t>
            </a:r>
            <a:r>
              <a:rPr lang="en-CA" sz="3000" dirty="0" smtClean="0">
                <a:latin typeface="Garamond" pitchFamily="18" charset="0"/>
              </a:rPr>
              <a:t>They are responsible for designing and implementing systems that gather, process, and disseminate information. 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 smtClean="0">
                <a:latin typeface="Garamond" pitchFamily="18" charset="0"/>
              </a:rPr>
              <a:t>Dramatic increase in both the amount of info available to managers and </a:t>
            </a:r>
            <a:r>
              <a:rPr lang="en-CA" b="1" dirty="0" smtClean="0">
                <a:solidFill>
                  <a:srgbClr val="C00000"/>
                </a:solidFill>
                <a:latin typeface="Garamond" pitchFamily="18" charset="0"/>
              </a:rPr>
              <a:t>Emergence </a:t>
            </a:r>
            <a:r>
              <a:rPr lang="en-CA" sz="2600" dirty="0" smtClean="0">
                <a:latin typeface="Garamond" pitchFamily="18" charset="0"/>
              </a:rPr>
              <a:t>of this important function.</a:t>
            </a: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17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3776821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CA" dirty="0" smtClean="0">
                <a:latin typeface="Garamond" pitchFamily="18" charset="0"/>
              </a:rPr>
              <a:t>Areas on Management: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Marketing </a:t>
            </a:r>
            <a:r>
              <a:rPr lang="en-CA" sz="3000" dirty="0" smtClean="0">
                <a:latin typeface="Garamond" pitchFamily="18" charset="0"/>
              </a:rPr>
              <a:t>Managers: They are responsible for getting products and services to buyers.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err="1" smtClean="0">
                <a:latin typeface="Garamond" pitchFamily="18" charset="0"/>
              </a:rPr>
              <a:t>Financial</a:t>
            </a:r>
            <a:r>
              <a:rPr lang="en-CA" sz="3000" dirty="0" err="1" smtClean="0">
                <a:latin typeface="Garamond" pitchFamily="18" charset="0"/>
              </a:rPr>
              <a:t>Managers</a:t>
            </a:r>
            <a:r>
              <a:rPr lang="en-CA" sz="3000" dirty="0" smtClean="0">
                <a:latin typeface="Garamond" pitchFamily="18" charset="0"/>
              </a:rPr>
              <a:t>: Management of a firm’s finances, including its investments and accounting functions, is extremely important to its survival.</a:t>
            </a:r>
            <a:endParaRPr lang="en-US" sz="2600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18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164615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507288" cy="5328592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en-CA" dirty="0" smtClean="0">
                <a:latin typeface="Garamond" pitchFamily="18" charset="0"/>
              </a:rPr>
              <a:t>The Basic Management Skills: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Technical: </a:t>
            </a:r>
            <a:r>
              <a:rPr lang="en-CA" sz="3000" dirty="0" smtClean="0">
                <a:latin typeface="Garamond" pitchFamily="18" charset="0"/>
              </a:rPr>
              <a:t>People develop their technical skills through Education and Experience Those skills are associated with performing specialized task within a company.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Human Relations: </a:t>
            </a:r>
            <a:r>
              <a:rPr lang="en-CA" sz="3000" dirty="0" smtClean="0">
                <a:latin typeface="Garamond" pitchFamily="18" charset="0"/>
              </a:rPr>
              <a:t>Those skills are very important at all levels, but they are probably most important for middle managers, who must often act as bridges between top managers, first-line managers, and managers from other areas of the organization. 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 smtClean="0">
                <a:latin typeface="Garamond" pitchFamily="18" charset="0"/>
              </a:rPr>
              <a:t>Effective managers possess communication skills that help them to manage and understand them and that can go a low way in maintaining good relations in an organization. 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 smtClean="0">
                <a:latin typeface="Garamond" pitchFamily="18" charset="0"/>
              </a:rPr>
              <a:t>Thus, they are skills that enable managers to understand and get along with other people.</a:t>
            </a: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19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164615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435280" cy="5328592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en-CA" dirty="0" smtClean="0">
                <a:latin typeface="Garamond" pitchFamily="18" charset="0"/>
              </a:rPr>
              <a:t>The Basic Management Skills: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Conceptual: </a:t>
            </a:r>
            <a:r>
              <a:rPr lang="en-CA" sz="3000" dirty="0" smtClean="0">
                <a:latin typeface="Garamond" pitchFamily="18" charset="0"/>
              </a:rPr>
              <a:t>A person’s ability to think in the abstract, to diagnose and analyze different situations, and to see beyond the present situation.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 smtClean="0">
                <a:latin typeface="Garamond" pitchFamily="18" charset="0"/>
              </a:rPr>
              <a:t>They can also help managers analyze different situation and to see beyond the present situation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Time </a:t>
            </a:r>
            <a:r>
              <a:rPr lang="en-CA" sz="3000" dirty="0" smtClean="0">
                <a:latin typeface="Garamond" pitchFamily="18" charset="0"/>
              </a:rPr>
              <a:t> </a:t>
            </a:r>
            <a:r>
              <a:rPr lang="en-CA" sz="3000" b="1" dirty="0" err="1" smtClean="0">
                <a:latin typeface="Garamond" pitchFamily="18" charset="0"/>
              </a:rPr>
              <a:t>Manamgement</a:t>
            </a:r>
            <a:r>
              <a:rPr lang="en-CA" sz="3000" dirty="0" smtClean="0">
                <a:latin typeface="Garamond" pitchFamily="18" charset="0"/>
              </a:rPr>
              <a:t> The productive use that managers make of their time.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800" dirty="0" smtClean="0">
                <a:latin typeface="Garamond" pitchFamily="18" charset="0"/>
              </a:rPr>
              <a:t>Paperwork, Telephone, </a:t>
            </a:r>
            <a:r>
              <a:rPr lang="en-CA" sz="2800" b="1" i="1" dirty="0" smtClean="0">
                <a:latin typeface="Garamond" pitchFamily="18" charset="0"/>
              </a:rPr>
              <a:t>Meetings and Email</a:t>
            </a:r>
            <a:endParaRPr lang="en-CA" sz="2600" i="1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Decision-Making</a:t>
            </a:r>
            <a:r>
              <a:rPr lang="en-CA" sz="3000" dirty="0" smtClean="0">
                <a:latin typeface="Garamond" pitchFamily="18" charset="0"/>
              </a:rPr>
              <a:t>: Choosing one alternative from among several options.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200" dirty="0" smtClean="0">
                <a:latin typeface="Garamond" pitchFamily="18" charset="0"/>
              </a:rPr>
              <a:t>Decision-making skills are the skills in defining problems* and selecting the best courses* of action…</a:t>
            </a:r>
            <a:endParaRPr lang="en-US" sz="2200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20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208910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EF7CFEEC-6567-4561-8333-90EE5C15DB36}" type="slidenum">
              <a:rPr lang="en-US" smtClean="0">
                <a:latin typeface="Arial Black" pitchFamily="34" charset="0"/>
              </a:rPr>
              <a:pPr eaLnBrk="1" hangingPunct="1"/>
              <a:t>21</a:t>
            </a:fld>
            <a:endParaRPr lang="en-US" smtClean="0">
              <a:latin typeface="Arial Black" pitchFamily="34" charset="0"/>
            </a:endParaRPr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700" dirty="0" smtClean="0">
                <a:latin typeface="Copperplate Gothic Bold" pitchFamily="34" charset="0"/>
              </a:rPr>
              <a:t>Conceptual Human and Technical Skills Needed by Three Levels of Management</a:t>
            </a:r>
          </a:p>
        </p:txBody>
      </p:sp>
      <p:pic>
        <p:nvPicPr>
          <p:cNvPr id="27652" name="Picture 3" descr="Fig010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68761"/>
            <a:ext cx="7717823" cy="5453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78138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>
                <a:solidFill>
                  <a:prstClr val="black"/>
                </a:solidFill>
                <a:latin typeface="Copperplate Gothic Bold" pitchFamily="34" charset="0"/>
              </a:rPr>
              <a:t>The Rational Decision Making Process</a:t>
            </a:r>
            <a:endParaRPr lang="fr-CA" sz="28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925144"/>
          </a:xfrm>
        </p:spPr>
        <p:txBody>
          <a:bodyPr>
            <a:normAutofit lnSpcReduction="10000"/>
          </a:bodyPr>
          <a:lstStyle/>
          <a:p>
            <a:r>
              <a:rPr lang="en-CA" dirty="0" smtClean="0">
                <a:latin typeface="Garamond" pitchFamily="18" charset="0"/>
              </a:rPr>
              <a:t>The sparkle :Recognizing that a solution is necessary</a:t>
            </a:r>
          </a:p>
          <a:p>
            <a:r>
              <a:rPr lang="en-CA" dirty="0" smtClean="0">
                <a:latin typeface="Garamond" pitchFamily="18" charset="0"/>
              </a:rPr>
              <a:t>The stimulus for a decision maybe either a problem or an opportunity.</a:t>
            </a:r>
          </a:p>
          <a:p>
            <a:r>
              <a:rPr lang="en-CA" dirty="0" smtClean="0">
                <a:latin typeface="Garamond" pitchFamily="18" charset="0"/>
              </a:rPr>
              <a:t>Problem Decision: A decision that is necessary when actual results do not conform to those expected.</a:t>
            </a:r>
          </a:p>
          <a:p>
            <a:r>
              <a:rPr lang="en-CA" dirty="0" smtClean="0">
                <a:latin typeface="Garamond" pitchFamily="18" charset="0"/>
              </a:rPr>
              <a:t>Opportunity Decision: Taking new initiatives or doing a current activity more efficiently even no problem exists.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22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200967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 smtClean="0">
                <a:latin typeface="Copperplate Gothic Light" pitchFamily="34" charset="0"/>
              </a:rPr>
              <a:t>The Rational Decision </a:t>
            </a:r>
            <a:r>
              <a:rPr lang="en-CA" sz="2800" dirty="0">
                <a:latin typeface="Copperplate Gothic Light" pitchFamily="34" charset="0"/>
              </a:rPr>
              <a:t>M</a:t>
            </a:r>
            <a:r>
              <a:rPr lang="en-CA" sz="2800" dirty="0" smtClean="0">
                <a:latin typeface="Copperplate Gothic Light" pitchFamily="34" charset="0"/>
              </a:rPr>
              <a:t>aking </a:t>
            </a:r>
            <a:r>
              <a:rPr lang="en-CA" sz="2800" dirty="0">
                <a:latin typeface="Copperplate Gothic Light" pitchFamily="34" charset="0"/>
              </a:rPr>
              <a:t>P</a:t>
            </a:r>
            <a:r>
              <a:rPr lang="en-CA" sz="2800" dirty="0" smtClean="0">
                <a:latin typeface="Copperplate Gothic Light" pitchFamily="34" charset="0"/>
              </a:rPr>
              <a:t>rocess</a:t>
            </a:r>
            <a:endParaRPr lang="fr-CA" sz="2800" dirty="0">
              <a:latin typeface="Copperplate Gothic Ligh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u="sng" dirty="0" smtClean="0">
                <a:latin typeface="Garamond" pitchFamily="18" charset="0"/>
              </a:rPr>
              <a:t>Step 1 </a:t>
            </a:r>
            <a:r>
              <a:rPr lang="en-CA" dirty="0" smtClean="0">
                <a:latin typeface="Garamond" pitchFamily="18" charset="0"/>
              </a:rPr>
              <a:t>: Recognizing and defining the situation Stimulus +/-</a:t>
            </a:r>
          </a:p>
          <a:p>
            <a:pPr marL="0" indent="0">
              <a:buNone/>
            </a:pPr>
            <a:r>
              <a:rPr lang="en-CA" u="sng" dirty="0" smtClean="0">
                <a:latin typeface="Garamond" pitchFamily="18" charset="0"/>
              </a:rPr>
              <a:t>Step 2 </a:t>
            </a:r>
            <a:r>
              <a:rPr lang="en-CA" dirty="0" smtClean="0">
                <a:latin typeface="Garamond" pitchFamily="18" charset="0"/>
              </a:rPr>
              <a:t>:Identify alternatives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Obvious and creative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The more important the decision, the more alternatives should be generated.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Factors such as legal restrictions, moral and ethical norms and available technology can limit alternatives.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endParaRPr lang="fr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50858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>
                <a:solidFill>
                  <a:prstClr val="black"/>
                </a:solidFill>
                <a:latin typeface="Copperplate Gothic Light" pitchFamily="34" charset="0"/>
              </a:rPr>
              <a:t>The Rational Decision Making Process</a:t>
            </a:r>
            <a:endParaRPr lang="fr-CA" sz="28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503001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CA" u="sng" dirty="0" smtClean="0">
                <a:latin typeface="Garamond" pitchFamily="18" charset="0"/>
              </a:rPr>
              <a:t>Step 3</a:t>
            </a:r>
            <a:r>
              <a:rPr lang="en-CA" dirty="0" smtClean="0">
                <a:latin typeface="Garamond" pitchFamily="18" charset="0"/>
              </a:rPr>
              <a:t> : Evaluating Alternatives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Feasibility, satisfactoriness and consequences</a:t>
            </a:r>
          </a:p>
          <a:p>
            <a:pPr marL="0" indent="0">
              <a:buNone/>
            </a:pPr>
            <a:endParaRPr lang="en-CA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u="sng" dirty="0" smtClean="0">
                <a:latin typeface="Garamond" pitchFamily="18" charset="0"/>
              </a:rPr>
              <a:t>Step 4</a:t>
            </a:r>
            <a:r>
              <a:rPr lang="en-CA" dirty="0" smtClean="0">
                <a:latin typeface="Garamond" pitchFamily="18" charset="0"/>
              </a:rPr>
              <a:t> : Selecting the best alternative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Choose the alternative that best fits the managers solution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It is the real crux of decision making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Decision makers should also remember that finding multiple acceptable alternatives maybe possible, so selecting just one alternative and rejecting all others might not be a good decision.</a:t>
            </a:r>
            <a:endParaRPr lang="fr-CA" dirty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24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112315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>
                <a:solidFill>
                  <a:prstClr val="black"/>
                </a:solidFill>
                <a:latin typeface="Copperplate Gothic Light" pitchFamily="34" charset="0"/>
              </a:rPr>
              <a:t>The Rational Decision Making Process</a:t>
            </a:r>
            <a:endParaRPr lang="fr-CA" sz="28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CA" u="sng" dirty="0" smtClean="0">
                <a:latin typeface="Garamond" pitchFamily="18" charset="0"/>
              </a:rPr>
              <a:t>Step 5 : Implementing the chosen alternative </a:t>
            </a:r>
            <a:r>
              <a:rPr lang="en-CA" dirty="0" smtClean="0">
                <a:latin typeface="Garamond" pitchFamily="18" charset="0"/>
              </a:rPr>
              <a:t>The chosen alternative is implemented into the organizational system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One of the key things that managers must deal with during implementation is employee resistance to change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The reason for such resistance include insecurity, inconvenience and fear of the unknown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Unanticipated consequences are still possible  </a:t>
            </a:r>
            <a:endParaRPr lang="fr-CA" dirty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25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253130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>
                <a:solidFill>
                  <a:prstClr val="black"/>
                </a:solidFill>
                <a:latin typeface="Copperplate Gothic Light" pitchFamily="34" charset="0"/>
              </a:rPr>
              <a:t>The Rational Decision Making Process</a:t>
            </a:r>
            <a:endParaRPr lang="fr-CA" sz="28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u="sng" dirty="0" smtClean="0">
                <a:latin typeface="Garamond" pitchFamily="18" charset="0"/>
              </a:rPr>
              <a:t>Step 6 </a:t>
            </a:r>
            <a:r>
              <a:rPr lang="en-CA" dirty="0" smtClean="0">
                <a:latin typeface="Garamond" pitchFamily="18" charset="0"/>
              </a:rPr>
              <a:t>: Following up and evaluating the results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The decision making process requires managers to :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1- Evaluate the effectiveness of their decision 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2-Make sure that the chose alternative has served its original purpose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3- Adopt an alternative that had previously been discarded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4- Recognize that the situation was not correctly defined to begin with and start the process all over again</a:t>
            </a:r>
            <a:endParaRPr lang="fr-CA" dirty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26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1503946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2376772" y="2737126"/>
            <a:ext cx="6624736" cy="1368152"/>
          </a:xfrm>
        </p:spPr>
        <p:txBody>
          <a:bodyPr>
            <a:noAutofit/>
          </a:bodyPr>
          <a:lstStyle/>
          <a:p>
            <a:r>
              <a:rPr lang="en-CA" sz="3200" dirty="0" smtClean="0">
                <a:latin typeface="Copperplate Gothic Bold" pitchFamily="34" charset="0"/>
              </a:rPr>
              <a:t>Factors</a:t>
            </a:r>
            <a:r>
              <a:rPr lang="en-CA" sz="2800" dirty="0" smtClean="0">
                <a:latin typeface="Copperplate Gothic Bold" pitchFamily="34" charset="0"/>
              </a:rPr>
              <a:t> that inhibit accurate </a:t>
            </a:r>
            <a:r>
              <a:rPr lang="en-CA" sz="3200" dirty="0" smtClean="0">
                <a:latin typeface="Copperplate Gothic Bold" pitchFamily="34" charset="0"/>
              </a:rPr>
              <a:t>problem identification </a:t>
            </a:r>
            <a:r>
              <a:rPr lang="en-CA" sz="2800" dirty="0" smtClean="0">
                <a:latin typeface="Copperplate Gothic Bold" pitchFamily="34" charset="0"/>
              </a:rPr>
              <a:t>and </a:t>
            </a:r>
            <a:r>
              <a:rPr lang="en-CA" sz="3200" dirty="0" smtClean="0">
                <a:latin typeface="Copperplate Gothic Bold" pitchFamily="34" charset="0"/>
              </a:rPr>
              <a:t>analysis</a:t>
            </a:r>
            <a:endParaRPr lang="fr-CA" sz="3200" dirty="0">
              <a:latin typeface="Copperplate Gothic Bold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27</a:t>
            </a:fld>
            <a:endParaRPr lang="fr-C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0"/>
            <a:ext cx="6768752" cy="6842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0908688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3600" dirty="0" smtClean="0">
                <a:latin typeface="Copperplate Gothic Bold" pitchFamily="34" charset="0"/>
              </a:rPr>
              <a:t>Influences </a:t>
            </a:r>
            <a:r>
              <a:rPr lang="en-CA" sz="3200" dirty="0" smtClean="0">
                <a:latin typeface="Copperplate Gothic Bold" pitchFamily="34" charset="0"/>
              </a:rPr>
              <a:t>on the </a:t>
            </a:r>
            <a:br>
              <a:rPr lang="en-CA" sz="3200" dirty="0" smtClean="0">
                <a:latin typeface="Copperplate Gothic Bold" pitchFamily="34" charset="0"/>
              </a:rPr>
            </a:br>
            <a:r>
              <a:rPr lang="en-CA" sz="3200" dirty="0" smtClean="0">
                <a:latin typeface="Copperplate Gothic Bold" pitchFamily="34" charset="0"/>
              </a:rPr>
              <a:t>Decision-Making Process</a:t>
            </a:r>
            <a:endParaRPr lang="fr-CA" sz="3200" dirty="0">
              <a:latin typeface="Copperplate Gothic Bold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28</a:t>
            </a:fld>
            <a:endParaRPr lang="fr-CA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1360"/>
            <a:ext cx="8106362" cy="4896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3575483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7772400" cy="1470025"/>
          </a:xfrm>
        </p:spPr>
        <p:txBody>
          <a:bodyPr>
            <a:normAutofit/>
          </a:bodyPr>
          <a:lstStyle/>
          <a:p>
            <a:r>
              <a:rPr lang="en-CA" sz="5400" dirty="0" smtClean="0">
                <a:latin typeface="Copperplate Gothic Bold" pitchFamily="34" charset="0"/>
              </a:rPr>
              <a:t>ADM1300~W2</a:t>
            </a:r>
            <a:endParaRPr lang="fr-CA" sz="5400" dirty="0">
              <a:latin typeface="Copperplate Gothic Bold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2996952"/>
            <a:ext cx="6400800" cy="2952328"/>
          </a:xfrm>
        </p:spPr>
        <p:txBody>
          <a:bodyPr>
            <a:normAutofit fontScale="92500" lnSpcReduction="10000"/>
          </a:bodyPr>
          <a:lstStyle/>
          <a:p>
            <a:r>
              <a:rPr lang="en-CA" dirty="0" smtClean="0">
                <a:latin typeface="Copperplate Gothic Light" pitchFamily="34" charset="0"/>
              </a:rPr>
              <a:t>.I.B.M.~.T.S.M.</a:t>
            </a:r>
          </a:p>
          <a:p>
            <a:r>
              <a:rPr lang="en-CA" sz="3800" dirty="0" smtClean="0">
                <a:latin typeface="Copperplate Gothic Bold" pitchFamily="34" charset="0"/>
              </a:rPr>
              <a:t>JFA</a:t>
            </a:r>
          </a:p>
          <a:p>
            <a:r>
              <a:rPr lang="en-CA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itchFamily="34" charset="0"/>
              </a:rPr>
              <a:t>Thanks to the much appreciate collaboration of </a:t>
            </a:r>
          </a:p>
          <a:p>
            <a:r>
              <a:rPr lang="en-CA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itchFamily="34" charset="0"/>
              </a:rPr>
              <a:t>Prof. Matt Archibald and Prof. David </a:t>
            </a:r>
            <a:r>
              <a:rPr lang="en-CA" sz="19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itchFamily="34" charset="0"/>
              </a:rPr>
              <a:t>Delcorde</a:t>
            </a:r>
            <a:endParaRPr lang="en-CA" sz="19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Bold" pitchFamily="34" charset="0"/>
            </a:endParaRPr>
          </a:p>
          <a:p>
            <a:endParaRPr lang="en-CA" dirty="0" smtClean="0">
              <a:latin typeface="Copperplate Gothic Light" pitchFamily="34" charset="0"/>
            </a:endParaRPr>
          </a:p>
          <a:p>
            <a:r>
              <a:rPr lang="en-CA" smtClean="0">
                <a:latin typeface="Copperplate Gothic Light" pitchFamily="34" charset="0"/>
              </a:rPr>
              <a:t>F’2012</a:t>
            </a:r>
            <a:endParaRPr lang="fr-CA" dirty="0">
              <a:latin typeface="Copperplate Gothic Light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5291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dirty="0" smtClean="0">
                <a:latin typeface="Copperplate Gothic Bold" pitchFamily="34" charset="0"/>
              </a:rPr>
              <a:t>The </a:t>
            </a:r>
            <a:r>
              <a:rPr lang="en-CA" sz="3600" b="1" dirty="0" smtClean="0">
                <a:latin typeface="Copperplate Gothic Bold" pitchFamily="34" charset="0"/>
              </a:rPr>
              <a:t>Behavioural</a:t>
            </a:r>
            <a:r>
              <a:rPr lang="en-CA" sz="3600" dirty="0" smtClean="0">
                <a:latin typeface="Copperplate Gothic Bold" pitchFamily="34" charset="0"/>
              </a:rPr>
              <a:t>  </a:t>
            </a:r>
            <a:r>
              <a:rPr lang="en-CA" sz="3600" b="1" dirty="0" smtClean="0">
                <a:latin typeface="Copperplate Gothic Bold" pitchFamily="34" charset="0"/>
              </a:rPr>
              <a:t>Aspects</a:t>
            </a:r>
            <a:r>
              <a:rPr lang="en-CA" sz="3600" dirty="0" smtClean="0">
                <a:latin typeface="Copperplate Gothic Bold" pitchFamily="34" charset="0"/>
              </a:rPr>
              <a:t> </a:t>
            </a:r>
            <a:r>
              <a:rPr lang="en-CA" sz="3200" dirty="0" smtClean="0">
                <a:latin typeface="Copperplate Gothic Bold" pitchFamily="34" charset="0"/>
              </a:rPr>
              <a:t>of Decision Making</a:t>
            </a:r>
            <a:endParaRPr lang="fr-CA" sz="32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00808"/>
            <a:ext cx="8424936" cy="4968552"/>
          </a:xfrm>
        </p:spPr>
        <p:txBody>
          <a:bodyPr>
            <a:normAutofit/>
          </a:bodyPr>
          <a:lstStyle/>
          <a:p>
            <a:r>
              <a:rPr lang="en-CA" sz="2800" dirty="0" smtClean="0">
                <a:latin typeface="Garamond" pitchFamily="18" charset="0"/>
              </a:rPr>
              <a:t>Non logical and emotional factors often influence managerial decision making.</a:t>
            </a:r>
          </a:p>
          <a:p>
            <a:pPr marL="0" indent="0">
              <a:buNone/>
            </a:pPr>
            <a:r>
              <a:rPr lang="en-CA" sz="2800" dirty="0" smtClean="0">
                <a:latin typeface="Garamond" pitchFamily="18" charset="0"/>
              </a:rPr>
              <a:t>1. Organisational politics: The actions that people take as they try to get what they wants (Organizational power and Personal power)</a:t>
            </a:r>
          </a:p>
          <a:p>
            <a:pPr marL="0" indent="0">
              <a:buNone/>
            </a:pPr>
            <a:endParaRPr lang="en-CA" sz="2800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sz="2800" dirty="0" smtClean="0">
                <a:latin typeface="Garamond" pitchFamily="18" charset="0"/>
              </a:rPr>
              <a:t>2. Intuition: </a:t>
            </a:r>
            <a:r>
              <a:rPr lang="en-CA" sz="2800" dirty="0">
                <a:latin typeface="Garamond" pitchFamily="18" charset="0"/>
              </a:rPr>
              <a:t>An “inner sense” or “hunch” usually based on years of experience and practice in making decisions in similar </a:t>
            </a:r>
            <a:r>
              <a:rPr lang="en-CA" sz="2800" dirty="0" smtClean="0">
                <a:latin typeface="Garamond" pitchFamily="18" charset="0"/>
              </a:rPr>
              <a:t>situations.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30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1138267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3200" dirty="0">
                <a:solidFill>
                  <a:prstClr val="black"/>
                </a:solidFill>
                <a:latin typeface="Copperplate Gothic Light" pitchFamily="34" charset="0"/>
              </a:rPr>
              <a:t>The Behavioural Aspects of Decision Making</a:t>
            </a:r>
            <a:endParaRPr lang="fr-CA" sz="32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3. Escalation of commitment When a manager makes a decision and then remains committed to its implementation in spite of clear evidence that it was a bad decision.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4. Risk Prosperity: How much a manager is willing to gamble when making decisions. (Take risk?)</a:t>
            </a:r>
            <a:endParaRPr lang="fr-CA" dirty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31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2264374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3200" b="1" dirty="0" smtClean="0">
                <a:solidFill>
                  <a:prstClr val="black"/>
                </a:solidFill>
                <a:latin typeface="Copperplate Gothic Light" pitchFamily="34" charset="0"/>
              </a:rPr>
              <a:t>The Strategic Management</a:t>
            </a:r>
            <a:endParaRPr lang="fr-CA" sz="3200" b="1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9580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b="1" dirty="0" smtClean="0">
                <a:latin typeface="Garamond" pitchFamily="18" charset="0"/>
              </a:rPr>
              <a:t>What is Strategic Management? The process of aligning the organization with its external environment </a:t>
            </a:r>
            <a:r>
              <a:rPr lang="en-CA" dirty="0" smtClean="0">
                <a:latin typeface="Garamond" pitchFamily="18" charset="0"/>
              </a:rPr>
              <a:t>External Environment 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32</a:t>
            </a:fld>
            <a:endParaRPr lang="fr-CA"/>
          </a:p>
        </p:txBody>
      </p:sp>
      <p:pic>
        <p:nvPicPr>
          <p:cNvPr id="1026" name="Picture 2" descr="C:\Users\BCVJ\Downloads\ADM1300\How to.Images\ex02-01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037753"/>
            <a:ext cx="3528393" cy="35895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26151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en-CA" sz="3200" b="1" dirty="0" smtClean="0">
                <a:solidFill>
                  <a:prstClr val="black"/>
                </a:solidFill>
                <a:latin typeface="Copperplate Gothic Light" pitchFamily="34" charset="0"/>
              </a:rPr>
              <a:t>The Strategic Goals</a:t>
            </a:r>
            <a:endParaRPr lang="fr-CA" sz="3200" b="1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47260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sz="2800" b="1" dirty="0" smtClean="0">
                <a:latin typeface="Garamond" pitchFamily="18" charset="0"/>
              </a:rPr>
              <a:t>The starting point in effective management is setting strategic goals… </a:t>
            </a:r>
          </a:p>
          <a:p>
            <a:pPr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 Strategic Management </a:t>
            </a:r>
            <a:r>
              <a:rPr lang="en-CA" b="1" dirty="0" smtClean="0">
                <a:latin typeface="Garamond" pitchFamily="18" charset="0"/>
              </a:rPr>
              <a:t>Goals</a:t>
            </a:r>
            <a:r>
              <a:rPr lang="en-CA" dirty="0" smtClean="0">
                <a:latin typeface="Garamond" pitchFamily="18" charset="0"/>
              </a:rPr>
              <a:t> are the overall objectives that a business wants to achieve.</a:t>
            </a:r>
          </a:p>
          <a:p>
            <a:pPr lvl="1">
              <a:buFont typeface="Wingdings" pitchFamily="2" charset="2"/>
              <a:buChar char="Ø"/>
            </a:pPr>
            <a:r>
              <a:rPr lang="en-CA" i="1" dirty="0" smtClean="0">
                <a:latin typeface="Garamond" pitchFamily="18" charset="0"/>
              </a:rPr>
              <a:t>What it intends to do is the 1</a:t>
            </a:r>
            <a:r>
              <a:rPr lang="en-CA" i="1" baseline="30000" dirty="0" smtClean="0">
                <a:latin typeface="Garamond" pitchFamily="18" charset="0"/>
              </a:rPr>
              <a:t>st</a:t>
            </a:r>
            <a:r>
              <a:rPr lang="en-CA" i="1" dirty="0" smtClean="0">
                <a:latin typeface="Garamond" pitchFamily="18" charset="0"/>
              </a:rPr>
              <a:t> step of an organization.</a:t>
            </a:r>
          </a:p>
          <a:p>
            <a:pPr lvl="1">
              <a:buFont typeface="Wingdings" pitchFamily="2" charset="2"/>
              <a:buChar char="Ø"/>
            </a:pPr>
            <a:r>
              <a:rPr lang="en-CA" i="1" dirty="0" smtClean="0">
                <a:latin typeface="Garamond" pitchFamily="18" charset="0"/>
              </a:rPr>
              <a:t>Maybe the organization needs a strategy to achieve its goals…</a:t>
            </a:r>
          </a:p>
          <a:p>
            <a:pPr lvl="1">
              <a:buFont typeface="Wingdings" pitchFamily="2" charset="2"/>
              <a:buChar char="Ø"/>
            </a:pPr>
            <a:endParaRPr lang="en-CA" sz="1500" i="1" dirty="0" smtClean="0">
              <a:latin typeface="Garamond" pitchFamily="18" charset="0"/>
            </a:endParaRPr>
          </a:p>
          <a:p>
            <a:pPr>
              <a:buFont typeface="Garamond" pitchFamily="18" charset="0"/>
              <a:buChar char="▬"/>
            </a:pPr>
            <a:r>
              <a:rPr lang="en-CA" b="1" dirty="0" smtClean="0">
                <a:latin typeface="Garamond" pitchFamily="18" charset="0"/>
              </a:rPr>
              <a:t>Strategy</a:t>
            </a:r>
            <a:r>
              <a:rPr lang="en-CA" dirty="0">
                <a:latin typeface="Garamond" pitchFamily="18" charset="0"/>
              </a:rPr>
              <a:t>: is the broad set of organizational </a:t>
            </a:r>
            <a:r>
              <a:rPr lang="en-CA" b="1" dirty="0">
                <a:latin typeface="Garamond" pitchFamily="18" charset="0"/>
              </a:rPr>
              <a:t>plans</a:t>
            </a:r>
            <a:r>
              <a:rPr lang="en-CA" dirty="0">
                <a:latin typeface="Garamond" pitchFamily="18" charset="0"/>
              </a:rPr>
              <a:t> for implementing the decisions made for achieving organizational </a:t>
            </a:r>
            <a:r>
              <a:rPr lang="en-CA" b="1" dirty="0" smtClean="0">
                <a:latin typeface="Garamond" pitchFamily="18" charset="0"/>
              </a:rPr>
              <a:t>goals.</a:t>
            </a:r>
            <a:endParaRPr lang="en-CA" dirty="0" smtClean="0">
              <a:latin typeface="Garamond" pitchFamily="18" charset="0"/>
            </a:endParaRPr>
          </a:p>
          <a:p>
            <a:pPr lvl="1">
              <a:buFont typeface="Wingdings" pitchFamily="2" charset="2"/>
              <a:buChar char="v"/>
            </a:pPr>
            <a:r>
              <a:rPr lang="en-CA" i="1" dirty="0" smtClean="0">
                <a:latin typeface="Garamond" pitchFamily="18" charset="0"/>
              </a:rPr>
              <a:t>See </a:t>
            </a:r>
            <a:r>
              <a:rPr lang="en-CA" i="1" dirty="0">
                <a:latin typeface="Garamond" pitchFamily="18" charset="0"/>
              </a:rPr>
              <a:t>“The purposes of goal setting” on page 29 (Textbook</a:t>
            </a:r>
            <a:r>
              <a:rPr lang="en-CA" i="1" dirty="0" smtClean="0">
                <a:latin typeface="Garamond" pitchFamily="18" charset="0"/>
              </a:rPr>
              <a:t>) and complete the next slide by briefly explaining each of those purposes.</a:t>
            </a:r>
            <a:endParaRPr lang="en-CA" i="1" dirty="0">
              <a:latin typeface="Garamond" pitchFamily="18" charset="0"/>
            </a:endParaRPr>
          </a:p>
          <a:p>
            <a:pPr marL="0" indent="0">
              <a:buNone/>
            </a:pPr>
            <a:endParaRPr lang="fr-CA" dirty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33</a:t>
            </a:fld>
            <a:endParaRPr lang="fr-CA" dirty="0"/>
          </a:p>
        </p:txBody>
      </p:sp>
    </p:spTree>
    <p:extLst>
      <p:ext uri="{BB962C8B-B14F-4D97-AF65-F5344CB8AC3E}">
        <p14:creationId xmlns="" xmlns:p14="http://schemas.microsoft.com/office/powerpoint/2010/main" val="233679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3200" dirty="0" smtClean="0">
                <a:solidFill>
                  <a:prstClr val="black"/>
                </a:solidFill>
                <a:latin typeface="Copperplate Gothic Light" pitchFamily="34" charset="0"/>
              </a:rPr>
              <a:t>The Strategic Management</a:t>
            </a:r>
            <a:endParaRPr lang="fr-CA" sz="32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052736"/>
            <a:ext cx="8424936" cy="539005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CA" sz="2800" b="1" u="sng" dirty="0" smtClean="0">
                <a:latin typeface="Garamond" pitchFamily="18" charset="0"/>
              </a:rPr>
              <a:t>The four main purposes in organizational </a:t>
            </a:r>
            <a:r>
              <a:rPr lang="en-CA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goal setting</a:t>
            </a:r>
            <a:endParaRPr lang="en-CA" sz="2800" b="1" u="sng" dirty="0" smtClean="0">
              <a:latin typeface="Garamond" pitchFamily="18" charset="0"/>
            </a:endParaRPr>
          </a:p>
          <a:p>
            <a:pPr marL="0" indent="0">
              <a:buNone/>
            </a:pPr>
            <a:endParaRPr lang="en-CA" sz="1600" b="1" dirty="0" smtClean="0">
              <a:latin typeface="Garamond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CA" sz="2800" dirty="0" smtClean="0">
                <a:latin typeface="Garamond" pitchFamily="18" charset="0"/>
              </a:rPr>
              <a:t>Provide direction, guidance and motivation for all manages</a:t>
            </a:r>
          </a:p>
          <a:p>
            <a:pPr marL="514350" indent="-514350">
              <a:buFont typeface="+mj-lt"/>
              <a:buAutoNum type="arabicPeriod"/>
            </a:pPr>
            <a:endParaRPr lang="en-CA" sz="2800" dirty="0" smtClean="0">
              <a:latin typeface="Garamond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CA" sz="2800" dirty="0" smtClean="0">
                <a:latin typeface="Garamond" pitchFamily="18" charset="0"/>
              </a:rPr>
              <a:t>Helps firms allocate resources</a:t>
            </a:r>
          </a:p>
          <a:p>
            <a:pPr marL="514350" indent="-514350">
              <a:buFont typeface="+mj-lt"/>
              <a:buAutoNum type="arabicPeriod"/>
            </a:pPr>
            <a:endParaRPr lang="en-CA" sz="2800" dirty="0" smtClean="0">
              <a:latin typeface="Garamond" pitchFamily="18" charset="0"/>
            </a:endParaRPr>
          </a:p>
          <a:p>
            <a:pPr marL="514350" indent="-514350">
              <a:buNone/>
            </a:pPr>
            <a:r>
              <a:rPr lang="en-CA" sz="2800" dirty="0" smtClean="0">
                <a:latin typeface="Garamond" pitchFamily="18" charset="0"/>
              </a:rPr>
              <a:t>3.Helps to define the corporate culture</a:t>
            </a:r>
          </a:p>
          <a:p>
            <a:pPr marL="514350" indent="-514350">
              <a:buNone/>
            </a:pPr>
            <a:endParaRPr lang="en-CA" sz="2800" dirty="0" smtClean="0">
              <a:latin typeface="Garamond" pitchFamily="18" charset="0"/>
            </a:endParaRPr>
          </a:p>
          <a:p>
            <a:pPr marL="514350" indent="-514350">
              <a:buNone/>
            </a:pPr>
            <a:r>
              <a:rPr lang="en-CA" sz="2800" dirty="0" smtClean="0">
                <a:latin typeface="Garamond" pitchFamily="18" charset="0"/>
              </a:rPr>
              <a:t>4.Helps managers assess performance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34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128531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3200" dirty="0" smtClean="0">
                <a:solidFill>
                  <a:prstClr val="black"/>
                </a:solidFill>
                <a:latin typeface="Copperplate Gothic Light" pitchFamily="34" charset="0"/>
              </a:rPr>
              <a:t>The Strategic Management</a:t>
            </a:r>
            <a:endParaRPr lang="fr-CA" sz="32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980728"/>
            <a:ext cx="8424936" cy="54620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CA" b="1" u="sng" dirty="0" smtClean="0">
                <a:latin typeface="Garamond" pitchFamily="18" charset="0"/>
              </a:rPr>
              <a:t>Kind of </a:t>
            </a:r>
            <a:r>
              <a:rPr lang="en-CA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Goals</a:t>
            </a:r>
            <a:endParaRPr lang="en-CA" b="1" u="sng" dirty="0" smtClean="0">
              <a:latin typeface="Garamond" pitchFamily="18" charset="0"/>
            </a:endParaRPr>
          </a:p>
          <a:p>
            <a:pPr marL="0" indent="0">
              <a:buNone/>
            </a:pPr>
            <a:endParaRPr lang="en-CA" sz="1600" b="1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b="1" dirty="0" smtClean="0">
                <a:latin typeface="Garamond" pitchFamily="18" charset="0"/>
              </a:rPr>
              <a:t>The Mission Statement</a:t>
            </a:r>
            <a:r>
              <a:rPr lang="en-CA" dirty="0" smtClean="0">
                <a:latin typeface="Garamond" pitchFamily="18" charset="0"/>
              </a:rPr>
              <a:t>: An organization statement of how it will achieve its purpose in the environment in which it conducts its business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Regardless of a company’s purpose and mission, every firm needs to set </a:t>
            </a:r>
            <a:r>
              <a:rPr lang="en-CA" b="1" dirty="0" smtClean="0">
                <a:latin typeface="Garamond" pitchFamily="18" charset="0"/>
              </a:rPr>
              <a:t>long-term</a:t>
            </a:r>
            <a:r>
              <a:rPr lang="en-CA" dirty="0" smtClean="0">
                <a:latin typeface="Garamond" pitchFamily="18" charset="0"/>
              </a:rPr>
              <a:t> (5y or more into the future), </a:t>
            </a:r>
            <a:r>
              <a:rPr lang="en-CA" b="1" dirty="0" smtClean="0">
                <a:latin typeface="Garamond" pitchFamily="18" charset="0"/>
              </a:rPr>
              <a:t>intermediate</a:t>
            </a:r>
            <a:r>
              <a:rPr lang="en-CA" dirty="0" smtClean="0">
                <a:latin typeface="Garamond" pitchFamily="18" charset="0"/>
              </a:rPr>
              <a:t> (1 to 5y) and </a:t>
            </a:r>
            <a:r>
              <a:rPr lang="en-CA" b="1" dirty="0" smtClean="0">
                <a:latin typeface="Garamond" pitchFamily="18" charset="0"/>
              </a:rPr>
              <a:t>short-term</a:t>
            </a:r>
            <a:r>
              <a:rPr lang="en-CA" dirty="0" smtClean="0">
                <a:latin typeface="Garamond" pitchFamily="18" charset="0"/>
              </a:rPr>
              <a:t> goals (less than one year).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35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9281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3200" dirty="0" smtClean="0">
                <a:solidFill>
                  <a:prstClr val="black"/>
                </a:solidFill>
                <a:latin typeface="Copperplate Gothic Light" pitchFamily="34" charset="0"/>
              </a:rPr>
              <a:t>The Strategic Management</a:t>
            </a:r>
            <a:endParaRPr lang="fr-CA" sz="32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80728"/>
            <a:ext cx="8892480" cy="54620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CA" b="1" u="sng" dirty="0" smtClean="0">
                <a:latin typeface="Garamond" pitchFamily="18" charset="0"/>
              </a:rPr>
              <a:t>The SMART Goals</a:t>
            </a:r>
          </a:p>
          <a:p>
            <a:pPr marL="0" indent="0">
              <a:buNone/>
            </a:pPr>
            <a:endParaRPr lang="en-CA" sz="1600" b="1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S</a:t>
            </a:r>
            <a:r>
              <a:rPr lang="en-CA" sz="4800" b="1" dirty="0" smtClean="0">
                <a:latin typeface="Garamond" pitchFamily="18" charset="0"/>
              </a:rPr>
              <a:t>pecific </a:t>
            </a:r>
          </a:p>
          <a:p>
            <a:pPr marL="0" indent="0">
              <a:buNone/>
            </a:pPr>
            <a:r>
              <a:rPr lang="en-C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	M</a:t>
            </a:r>
            <a:r>
              <a:rPr lang="en-CA" sz="4800" b="1" dirty="0" smtClean="0">
                <a:latin typeface="Garamond" pitchFamily="18" charset="0"/>
              </a:rPr>
              <a:t>easurable</a:t>
            </a:r>
          </a:p>
          <a:p>
            <a:pPr marL="0" indent="0">
              <a:buNone/>
            </a:pPr>
            <a:r>
              <a:rPr lang="en-C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		A</a:t>
            </a:r>
            <a:r>
              <a:rPr lang="en-CA" sz="4800" b="1" dirty="0" smtClean="0">
                <a:latin typeface="Garamond" pitchFamily="18" charset="0"/>
              </a:rPr>
              <a:t>chievable</a:t>
            </a:r>
          </a:p>
          <a:p>
            <a:pPr marL="0" indent="0">
              <a:buNone/>
            </a:pPr>
            <a:r>
              <a:rPr lang="en-C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			R</a:t>
            </a:r>
            <a:r>
              <a:rPr lang="en-CA" sz="4800" b="1" dirty="0" smtClean="0">
                <a:latin typeface="Garamond" pitchFamily="18" charset="0"/>
              </a:rPr>
              <a:t>elevant</a:t>
            </a:r>
          </a:p>
          <a:p>
            <a:pPr marL="0" indent="0">
              <a:buNone/>
            </a:pPr>
            <a:r>
              <a:rPr lang="en-C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				T</a:t>
            </a:r>
            <a:r>
              <a:rPr lang="en-CA" sz="4800" b="1" dirty="0" smtClean="0">
                <a:latin typeface="Garamond" pitchFamily="18" charset="0"/>
              </a:rPr>
              <a:t>ime-Framed</a:t>
            </a:r>
            <a:endParaRPr lang="en-CA" sz="4800" dirty="0" smtClean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36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666397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en-CA" sz="3200" dirty="0" smtClean="0">
                <a:solidFill>
                  <a:prstClr val="black"/>
                </a:solidFill>
                <a:latin typeface="Copperplate Gothic Light" pitchFamily="34" charset="0"/>
              </a:rPr>
              <a:t>The Strategic Management</a:t>
            </a:r>
            <a:endParaRPr lang="fr-CA" sz="32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424936" cy="567809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CA" b="1" u="sng" dirty="0" smtClean="0">
                <a:latin typeface="Garamond" pitchFamily="18" charset="0"/>
              </a:rPr>
              <a:t>Steps 1, two and 3</a:t>
            </a:r>
          </a:p>
          <a:p>
            <a:pPr marL="0" indent="0">
              <a:buNone/>
            </a:pPr>
            <a:endParaRPr lang="en-CA" sz="300" b="1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b="1" dirty="0" smtClean="0">
                <a:latin typeface="Garamond" pitchFamily="18" charset="0"/>
              </a:rPr>
              <a:t>The Strategy formulation</a:t>
            </a:r>
            <a:r>
              <a:rPr lang="en-CA" dirty="0" smtClean="0">
                <a:latin typeface="Garamond" pitchFamily="18" charset="0"/>
              </a:rPr>
              <a:t> involves three basic steps: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Setting strategic (smart) goals:</a:t>
            </a:r>
          </a:p>
          <a:p>
            <a:pPr marL="1314450" lvl="2" indent="-514350">
              <a:buFont typeface="Wingdings" pitchFamily="2" charset="2"/>
              <a:buChar char="ü"/>
            </a:pPr>
            <a:r>
              <a:rPr lang="en-CA" dirty="0" smtClean="0">
                <a:latin typeface="Garamond" pitchFamily="18" charset="0"/>
              </a:rPr>
              <a:t>What are the kinds of goals?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Analyzing the organization and its environment:</a:t>
            </a:r>
          </a:p>
          <a:p>
            <a:pPr marL="1314450" lvl="2" indent="-514350">
              <a:buFont typeface="Wingdings" pitchFamily="2" charset="2"/>
              <a:buChar char="ü"/>
            </a:pPr>
            <a:r>
              <a:rPr lang="en-CA" dirty="0" smtClean="0">
                <a:latin typeface="Garamond" pitchFamily="18" charset="0"/>
              </a:rPr>
              <a:t>See SWOT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Matching the organization and its environment.</a:t>
            </a:r>
          </a:p>
          <a:p>
            <a:pPr marL="914400" lvl="1" indent="-514350">
              <a:buFont typeface="+mj-lt"/>
              <a:buAutoNum type="arabicPeriod"/>
            </a:pPr>
            <a:endParaRPr lang="en-CA" sz="1400" dirty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SWOT </a:t>
            </a:r>
            <a:r>
              <a:rPr lang="en-CA" sz="2400" dirty="0" smtClean="0">
                <a:latin typeface="Garamond" pitchFamily="18" charset="0"/>
              </a:rPr>
              <a:t>analysis is the identification and analysis of organizational STRENGTHS AND WEAKNESSES and environmental OPPORTUNITIES AND THREATS as part of strategy formulation.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37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4101703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en-CA" sz="3200" dirty="0" smtClean="0">
                <a:solidFill>
                  <a:prstClr val="black"/>
                </a:solidFill>
                <a:latin typeface="Copperplate Gothic Light" pitchFamily="34" charset="0"/>
              </a:rPr>
              <a:t>The Strategic Management</a:t>
            </a:r>
            <a:endParaRPr lang="fr-CA" sz="32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424936" cy="59046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CA" b="1" u="sng" dirty="0" smtClean="0">
                <a:latin typeface="Garamond" pitchFamily="18" charset="0"/>
              </a:rPr>
              <a:t>Steps 1, two and 3</a:t>
            </a:r>
          </a:p>
          <a:p>
            <a:pPr marL="0" indent="0">
              <a:buNone/>
            </a:pPr>
            <a:endParaRPr lang="en-CA" sz="300" b="1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sz="1600" b="1" dirty="0" smtClean="0">
                <a:latin typeface="Garamond" pitchFamily="18" charset="0"/>
              </a:rPr>
              <a:t>The Strategy formulation</a:t>
            </a:r>
            <a:r>
              <a:rPr lang="en-CA" sz="1600" dirty="0" smtClean="0">
                <a:latin typeface="Garamond" pitchFamily="18" charset="0"/>
              </a:rPr>
              <a:t> involves three basic steps: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sz="1400" dirty="0" smtClean="0">
                <a:latin typeface="Garamond" pitchFamily="18" charset="0"/>
              </a:rPr>
              <a:t>Setting strategic (smart) goals:</a:t>
            </a:r>
          </a:p>
          <a:p>
            <a:pPr marL="1314450" lvl="2" indent="-514350">
              <a:buFont typeface="Wingdings" pitchFamily="2" charset="2"/>
              <a:buChar char="ü"/>
            </a:pPr>
            <a:r>
              <a:rPr lang="en-CA" sz="1200" dirty="0" smtClean="0">
                <a:latin typeface="Garamond" pitchFamily="18" charset="0"/>
              </a:rPr>
              <a:t>What are the kinds of goals?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sz="1400" dirty="0" smtClean="0">
                <a:latin typeface="Garamond" pitchFamily="18" charset="0"/>
              </a:rPr>
              <a:t>Analyzing the organization and its environment:</a:t>
            </a:r>
          </a:p>
          <a:p>
            <a:pPr marL="1314450" lvl="2" indent="-514350">
              <a:buFont typeface="Wingdings" pitchFamily="2" charset="2"/>
              <a:buChar char="ü"/>
            </a:pPr>
            <a:r>
              <a:rPr lang="en-CA" sz="1200" dirty="0" smtClean="0">
                <a:latin typeface="Garamond" pitchFamily="18" charset="0"/>
              </a:rPr>
              <a:t>See SWOT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Matching the organization and its environment.</a:t>
            </a:r>
          </a:p>
          <a:p>
            <a:pPr marL="914400" lvl="1" indent="-514350">
              <a:buFont typeface="+mj-lt"/>
              <a:buAutoNum type="arabicPeriod"/>
            </a:pPr>
            <a:endParaRPr lang="en-CA" sz="1400" dirty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This is the heart of strategy formulation;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(...) Matching environmental THREATS and OPPORTUNITIES with corporate STRENGTHS and WEAKNESSES</a:t>
            </a:r>
            <a:r>
              <a:rPr lang="en-CA" sz="2400" dirty="0" smtClean="0">
                <a:latin typeface="Garamond" pitchFamily="18" charset="0"/>
              </a:rPr>
              <a:t>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2400" dirty="0" smtClean="0">
                <a:latin typeface="Garamond" pitchFamily="18" charset="0"/>
              </a:rPr>
              <a:t>This process may determine whether a firm typically takes risks or behaves more conservatively.</a:t>
            </a:r>
          </a:p>
          <a:p>
            <a:pPr marL="914400" lvl="1" indent="-514350">
              <a:buFont typeface="Garamond" pitchFamily="18" charset="0"/>
              <a:buChar char="▬"/>
            </a:pPr>
            <a:endParaRPr lang="en-CA" sz="2400" dirty="0" smtClean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38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300605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2540760" y="2769576"/>
            <a:ext cx="6736688" cy="1440160"/>
          </a:xfrm>
        </p:spPr>
        <p:txBody>
          <a:bodyPr>
            <a:noAutofit/>
          </a:bodyPr>
          <a:lstStyle/>
          <a:p>
            <a:r>
              <a:rPr lang="en-CA" sz="3600" b="1" dirty="0" smtClean="0">
                <a:solidFill>
                  <a:prstClr val="black"/>
                </a:solidFill>
                <a:latin typeface="Copperplate Gothic Light" pitchFamily="34" charset="0"/>
              </a:rPr>
              <a:t>Strategic Management Process</a:t>
            </a:r>
            <a:endParaRPr lang="fr-CA" sz="3600" b="1" dirty="0">
              <a:latin typeface="Copperplate Gothic Light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39</a:t>
            </a:fld>
            <a:endParaRPr lang="fr-CA"/>
          </a:p>
        </p:txBody>
      </p:sp>
      <p:pic>
        <p:nvPicPr>
          <p:cNvPr id="4098" name="Picture 2" descr="C:\Users\BCVJ\Downloads\ADM1300\How to.Images\ex07-01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45732"/>
            <a:ext cx="5997319" cy="64533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23502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dirty="0" smtClean="0">
                <a:latin typeface="Copperplate Gothic Bold" pitchFamily="34" charset="0"/>
              </a:rPr>
              <a:t>Levels of Strategies</a:t>
            </a:r>
            <a:endParaRPr lang="fr-CA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What is a </a:t>
            </a:r>
            <a:r>
              <a:rPr lang="en-CA" b="1" dirty="0" smtClean="0">
                <a:latin typeface="Garamond" pitchFamily="18" charset="0"/>
              </a:rPr>
              <a:t>Corporate Level Strategy</a:t>
            </a:r>
            <a:r>
              <a:rPr lang="en-CA" dirty="0" smtClean="0">
                <a:latin typeface="Garamond" pitchFamily="18" charset="0"/>
              </a:rPr>
              <a:t>: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§"/>
            </a:pPr>
            <a:r>
              <a:rPr lang="en-CA" dirty="0" smtClean="0">
                <a:latin typeface="Garamond" pitchFamily="18" charset="0"/>
              </a:rPr>
              <a:t>Identifies the various businesses that a company will be in and how these businesses will relate to each other.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What is </a:t>
            </a:r>
            <a:r>
              <a:rPr lang="en-CA" dirty="0" smtClean="0">
                <a:latin typeface="Garamond" pitchFamily="18" charset="0"/>
              </a:rPr>
              <a:t>a Business-Level Strategy :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§"/>
            </a:pPr>
            <a:r>
              <a:rPr lang="en-CA" dirty="0" smtClean="0">
                <a:latin typeface="Garamond" pitchFamily="18" charset="0"/>
              </a:rPr>
              <a:t>Identifies the ways a business will complete in its chosen line of products and/or services.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What is </a:t>
            </a:r>
            <a:r>
              <a:rPr lang="en-CA" dirty="0" smtClean="0">
                <a:latin typeface="Garamond" pitchFamily="18" charset="0"/>
              </a:rPr>
              <a:t>a Functional Strategy: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§"/>
            </a:pPr>
            <a:r>
              <a:rPr lang="en-CA" dirty="0" smtClean="0">
                <a:latin typeface="Garamond" pitchFamily="18" charset="0"/>
              </a:rPr>
              <a:t>Identify the basic courses of action that each department in the firm will pursue so that it contributes to the attainment of the business’s overall goals.</a:t>
            </a:r>
          </a:p>
          <a:p>
            <a:pPr marL="914400" lvl="1" indent="-514350">
              <a:buFont typeface="Wingdings" pitchFamily="2" charset="2"/>
              <a:buChar char="ü"/>
            </a:pP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40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283906535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dirty="0" smtClean="0">
                <a:latin typeface="Copperplate Gothic Light" pitchFamily="34" charset="0"/>
              </a:rPr>
              <a:t>Levels of Strategies</a:t>
            </a:r>
            <a:endParaRPr lang="fr-CA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435280" cy="554461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dirty="0" smtClean="0">
                <a:solidFill>
                  <a:srgbClr val="FF0000"/>
                </a:solidFill>
                <a:latin typeface="Garamond" pitchFamily="18" charset="0"/>
              </a:rPr>
              <a:t>A </a:t>
            </a:r>
            <a:r>
              <a:rPr lang="en-CA" b="1" dirty="0" smtClean="0">
                <a:solidFill>
                  <a:srgbClr val="FF0000"/>
                </a:solidFill>
                <a:latin typeface="Garamond" pitchFamily="18" charset="0"/>
              </a:rPr>
              <a:t>Corporate-level strategy could be</a:t>
            </a:r>
            <a:r>
              <a:rPr lang="en-CA" dirty="0" smtClean="0">
                <a:solidFill>
                  <a:srgbClr val="FF0000"/>
                </a:solidFill>
                <a:latin typeface="Garamond" pitchFamily="18" charset="0"/>
              </a:rPr>
              <a:t>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A </a:t>
            </a:r>
            <a:r>
              <a:rPr lang="en-CA" b="1" dirty="0" smtClean="0">
                <a:latin typeface="Garamond" pitchFamily="18" charset="0"/>
              </a:rPr>
              <a:t>Concentration strategy which involves focussing the company on one product or product line.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A </a:t>
            </a:r>
            <a:r>
              <a:rPr lang="en-CA" b="1" dirty="0" smtClean="0">
                <a:latin typeface="Garamond" pitchFamily="18" charset="0"/>
              </a:rPr>
              <a:t>Growth</a:t>
            </a:r>
            <a:r>
              <a:rPr lang="en-CA" dirty="0" smtClean="0">
                <a:latin typeface="Garamond" pitchFamily="18" charset="0"/>
              </a:rPr>
              <a:t> </a:t>
            </a:r>
            <a:r>
              <a:rPr lang="en-CA" dirty="0" smtClean="0">
                <a:latin typeface="Garamond" pitchFamily="18" charset="0"/>
              </a:rPr>
              <a:t>strategy. All of which focus on internal activities that will result in growth (Market penetration, products and development and geographic expansion). 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A </a:t>
            </a:r>
            <a:r>
              <a:rPr lang="en-CA" b="1" dirty="0" smtClean="0">
                <a:latin typeface="Garamond" pitchFamily="18" charset="0"/>
              </a:rPr>
              <a:t>Integration</a:t>
            </a:r>
            <a:r>
              <a:rPr lang="en-CA" dirty="0" smtClean="0">
                <a:latin typeface="Garamond" pitchFamily="18" charset="0"/>
              </a:rPr>
              <a:t> </a:t>
            </a:r>
            <a:r>
              <a:rPr lang="en-CA" dirty="0" smtClean="0">
                <a:latin typeface="Garamond" pitchFamily="18" charset="0"/>
              </a:rPr>
              <a:t>strategy which focus on external activities that will result in growth (Horizontal and Vertical Integration) or Competitors </a:t>
            </a:r>
            <a:r>
              <a:rPr lang="en-CA" dirty="0" err="1" smtClean="0">
                <a:latin typeface="Garamond" pitchFamily="18" charset="0"/>
              </a:rPr>
              <a:t>vs</a:t>
            </a:r>
            <a:r>
              <a:rPr lang="en-CA" dirty="0" smtClean="0">
                <a:latin typeface="Garamond" pitchFamily="18" charset="0"/>
              </a:rPr>
              <a:t> Inputs and/or Channels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ü"/>
            </a:pP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41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411428658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dirty="0" smtClean="0">
                <a:latin typeface="Copperplate Gothic Light" pitchFamily="34" charset="0"/>
              </a:rPr>
              <a:t>Levels of Strategies</a:t>
            </a:r>
            <a:endParaRPr lang="fr-CA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435280" cy="5328592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A </a:t>
            </a:r>
            <a:r>
              <a:rPr lang="en-CA" b="1" dirty="0" smtClean="0">
                <a:latin typeface="Garamond" pitchFamily="18" charset="0"/>
              </a:rPr>
              <a:t>Corporate-level strategy could be</a:t>
            </a:r>
            <a:r>
              <a:rPr lang="en-CA" dirty="0" smtClean="0">
                <a:latin typeface="Garamond" pitchFamily="18" charset="0"/>
              </a:rPr>
              <a:t>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A </a:t>
            </a:r>
            <a:r>
              <a:rPr lang="en-CA" b="1" dirty="0" smtClean="0">
                <a:latin typeface="Garamond" pitchFamily="18" charset="0"/>
              </a:rPr>
              <a:t>Diversification</a:t>
            </a:r>
            <a:r>
              <a:rPr lang="en-CA" dirty="0" smtClean="0">
                <a:latin typeface="Garamond" pitchFamily="18" charset="0"/>
              </a:rPr>
              <a:t> </a:t>
            </a:r>
            <a:r>
              <a:rPr lang="en-CA" dirty="0" smtClean="0">
                <a:latin typeface="Garamond" pitchFamily="18" charset="0"/>
              </a:rPr>
              <a:t> strategy, which means expanding into related or unrelated products or market segments.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Related diversification </a:t>
            </a:r>
            <a:r>
              <a:rPr lang="en-CA" dirty="0" smtClean="0">
                <a:latin typeface="Garamond" pitchFamily="18" charset="0"/>
              </a:rPr>
              <a:t>means </a:t>
            </a:r>
            <a:r>
              <a:rPr lang="en-CA" dirty="0" smtClean="0">
                <a:latin typeface="Garamond" pitchFamily="18" charset="0"/>
              </a:rPr>
              <a:t>adding new, but related, products or services to an existing business.</a:t>
            </a:r>
          </a:p>
          <a:p>
            <a:pPr marL="1314450" lvl="2" indent="-514350">
              <a:buFont typeface="Courier New" pitchFamily="49" charset="0"/>
              <a:buChar char="o"/>
            </a:pPr>
            <a:r>
              <a:rPr lang="en-CA" b="1" dirty="0" smtClean="0">
                <a:latin typeface="Garamond" pitchFamily="18" charset="0"/>
              </a:rPr>
              <a:t>Conglomerate diversification</a:t>
            </a:r>
            <a:r>
              <a:rPr lang="en-CA" dirty="0" smtClean="0">
                <a:latin typeface="Garamond" pitchFamily="18" charset="0"/>
              </a:rPr>
              <a:t> </a:t>
            </a:r>
            <a:r>
              <a:rPr lang="en-CA" dirty="0" smtClean="0">
                <a:latin typeface="Garamond" pitchFamily="18" charset="0"/>
              </a:rPr>
              <a:t>means diversifying into products or markets that are not related to the firm’s present business.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A </a:t>
            </a:r>
            <a:r>
              <a:rPr lang="en-CA" b="1" dirty="0" smtClean="0">
                <a:latin typeface="Garamond" pitchFamily="18" charset="0"/>
              </a:rPr>
              <a:t>Investment Reduction </a:t>
            </a:r>
            <a:r>
              <a:rPr lang="en-CA" dirty="0" smtClean="0">
                <a:latin typeface="Garamond" pitchFamily="18" charset="0"/>
              </a:rPr>
              <a:t>strategy </a:t>
            </a:r>
            <a:r>
              <a:rPr lang="en-CA" dirty="0" smtClean="0">
                <a:latin typeface="Garamond" pitchFamily="18" charset="0"/>
              </a:rPr>
              <a:t>means reducing the company’s investment in one or more of its lines of business</a:t>
            </a:r>
            <a:r>
              <a:rPr lang="en-CA" dirty="0" smtClean="0">
                <a:latin typeface="Garamond" pitchFamily="18" charset="0"/>
              </a:rPr>
              <a:t>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Retrenchment </a:t>
            </a:r>
            <a:r>
              <a:rPr lang="en-CA" dirty="0" smtClean="0">
                <a:latin typeface="Garamond" pitchFamily="18" charset="0"/>
              </a:rPr>
              <a:t> </a:t>
            </a:r>
            <a:r>
              <a:rPr lang="en-CA" dirty="0" smtClean="0">
                <a:latin typeface="Garamond" pitchFamily="18" charset="0"/>
              </a:rPr>
              <a:t>which means the reduction of activity or operations.</a:t>
            </a:r>
          </a:p>
          <a:p>
            <a:pPr marL="1314450" lvl="2" indent="-514350">
              <a:buFont typeface="Courier New" pitchFamily="49" charset="0"/>
              <a:buChar char="o"/>
            </a:pPr>
            <a:r>
              <a:rPr lang="en-CA" b="1" dirty="0" smtClean="0">
                <a:latin typeface="Garamond" pitchFamily="18" charset="0"/>
              </a:rPr>
              <a:t>Divestment </a:t>
            </a:r>
            <a:r>
              <a:rPr lang="en-CA" dirty="0" smtClean="0">
                <a:latin typeface="Garamond" pitchFamily="18" charset="0"/>
              </a:rPr>
              <a:t>involves </a:t>
            </a:r>
            <a:r>
              <a:rPr lang="en-CA" dirty="0" smtClean="0">
                <a:latin typeface="Garamond" pitchFamily="18" charset="0"/>
              </a:rPr>
              <a:t>selling or liquidating one or more of a firm’s business.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42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382772781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dirty="0" smtClean="0">
                <a:latin typeface="Copperplate Gothic Light" pitchFamily="34" charset="0"/>
              </a:rPr>
              <a:t>Levels of Strategies</a:t>
            </a:r>
            <a:endParaRPr lang="fr-CA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435280" cy="532859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CA" sz="2400" b="1" dirty="0" smtClean="0">
                <a:latin typeface="Garamond" pitchFamily="18" charset="0"/>
              </a:rPr>
              <a:t>Business-Level (competitive) </a:t>
            </a:r>
            <a:r>
              <a:rPr lang="en-CA" sz="2400" b="1" dirty="0" smtClean="0">
                <a:latin typeface="Garamond" pitchFamily="18" charset="0"/>
              </a:rPr>
              <a:t>strategies are</a:t>
            </a:r>
            <a:r>
              <a:rPr lang="en-CA" sz="2400" dirty="0" smtClean="0">
                <a:latin typeface="Garamond" pitchFamily="18" charset="0"/>
              </a:rPr>
              <a:t>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b="1" dirty="0" smtClean="0">
                <a:latin typeface="Garamond" pitchFamily="18" charset="0"/>
              </a:rPr>
              <a:t>Cost leadership</a:t>
            </a:r>
            <a:r>
              <a:rPr lang="en-CA" dirty="0" smtClean="0">
                <a:latin typeface="Garamond" pitchFamily="18" charset="0"/>
              </a:rPr>
              <a:t> </a:t>
            </a:r>
            <a:r>
              <a:rPr lang="en-CA" dirty="0" smtClean="0">
                <a:latin typeface="Garamond" pitchFamily="18" charset="0"/>
              </a:rPr>
              <a:t>strategy which means becoming the low-cost leader </a:t>
            </a:r>
            <a:r>
              <a:rPr lang="en-CA" dirty="0" smtClean="0">
                <a:latin typeface="Garamond" pitchFamily="18" charset="0"/>
              </a:rPr>
              <a:t>along </a:t>
            </a:r>
            <a:r>
              <a:rPr lang="en-CA" dirty="0" smtClean="0">
                <a:latin typeface="Garamond" pitchFamily="18" charset="0"/>
              </a:rPr>
              <a:t>some dimension that is valued by buyer</a:t>
            </a:r>
            <a:r>
              <a:rPr lang="en-CA" dirty="0" smtClean="0">
                <a:latin typeface="Garamond" pitchFamily="18" charset="0"/>
              </a:rPr>
              <a:t>. in an industry</a:t>
            </a:r>
            <a:r>
              <a:rPr lang="en-CA" dirty="0" smtClean="0">
                <a:latin typeface="Garamond" pitchFamily="18" charset="0"/>
              </a:rPr>
              <a:t>. (</a:t>
            </a:r>
            <a:r>
              <a:rPr lang="en-CA" dirty="0" err="1" smtClean="0">
                <a:latin typeface="Garamond" pitchFamily="18" charset="0"/>
              </a:rPr>
              <a:t>i.e</a:t>
            </a:r>
            <a:r>
              <a:rPr lang="en-CA" dirty="0" smtClean="0">
                <a:latin typeface="Garamond" pitchFamily="18" charset="0"/>
              </a:rPr>
              <a:t> </a:t>
            </a:r>
            <a:r>
              <a:rPr lang="en-CA" dirty="0" err="1" smtClean="0">
                <a:latin typeface="Garamond" pitchFamily="18" charset="0"/>
              </a:rPr>
              <a:t>Walmart</a:t>
            </a:r>
            <a:r>
              <a:rPr lang="en-CA" dirty="0" smtClean="0">
                <a:latin typeface="Garamond" pitchFamily="18" charset="0"/>
              </a:rPr>
              <a:t>, Tim </a:t>
            </a:r>
            <a:r>
              <a:rPr lang="en-CA" dirty="0" err="1" smtClean="0">
                <a:latin typeface="Garamond" pitchFamily="18" charset="0"/>
              </a:rPr>
              <a:t>Hortons</a:t>
            </a:r>
            <a:r>
              <a:rPr lang="en-CA" dirty="0" smtClean="0">
                <a:latin typeface="Garamond" pitchFamily="18" charset="0"/>
              </a:rPr>
              <a:t>)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b="1" dirty="0" smtClean="0">
                <a:latin typeface="Garamond" pitchFamily="18" charset="0"/>
              </a:rPr>
              <a:t>Differentiation </a:t>
            </a:r>
            <a:r>
              <a:rPr lang="en-CA" dirty="0" smtClean="0">
                <a:latin typeface="Garamond" pitchFamily="18" charset="0"/>
              </a:rPr>
              <a:t>strategy occurs when a firm tries to be unique in its </a:t>
            </a:r>
            <a:r>
              <a:rPr lang="en-CA" dirty="0" smtClean="0">
                <a:latin typeface="Garamond" pitchFamily="18" charset="0"/>
              </a:rPr>
              <a:t>industry.  (</a:t>
            </a:r>
            <a:r>
              <a:rPr lang="en-CA" dirty="0" err="1" smtClean="0">
                <a:latin typeface="Garamond" pitchFamily="18" charset="0"/>
              </a:rPr>
              <a:t>ie</a:t>
            </a:r>
            <a:r>
              <a:rPr lang="en-CA" dirty="0" smtClean="0">
                <a:latin typeface="Garamond" pitchFamily="18" charset="0"/>
              </a:rPr>
              <a:t>. </a:t>
            </a:r>
            <a:r>
              <a:rPr lang="en-CA" dirty="0" err="1" smtClean="0">
                <a:latin typeface="Garamond" pitchFamily="18" charset="0"/>
              </a:rPr>
              <a:t>Lululemon</a:t>
            </a:r>
            <a:r>
              <a:rPr lang="en-CA" dirty="0" smtClean="0">
                <a:latin typeface="Garamond" pitchFamily="18" charset="0"/>
              </a:rPr>
              <a:t>, Apple)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b="1" dirty="0" smtClean="0">
                <a:latin typeface="Garamond" pitchFamily="18" charset="0"/>
              </a:rPr>
              <a:t>Focus </a:t>
            </a:r>
            <a:r>
              <a:rPr lang="en-CA" dirty="0" smtClean="0">
                <a:latin typeface="Garamond" pitchFamily="18" charset="0"/>
              </a:rPr>
              <a:t>strategy </a:t>
            </a:r>
            <a:r>
              <a:rPr lang="en-CA" dirty="0" smtClean="0">
                <a:latin typeface="Garamond" pitchFamily="18" charset="0"/>
              </a:rPr>
              <a:t>means selecting a market segment and serving the customers in that market niche better than competitors.</a:t>
            </a:r>
          </a:p>
          <a:p>
            <a:pPr marL="914400" lvl="1" indent="-514350">
              <a:buFont typeface="Wingdings" pitchFamily="2" charset="2"/>
              <a:buChar char="ü"/>
            </a:pP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43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261083078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dirty="0" smtClean="0">
                <a:latin typeface="Copperplate Gothic Light" pitchFamily="34" charset="0"/>
              </a:rPr>
              <a:t>Levels of Strategies</a:t>
            </a:r>
            <a:endParaRPr lang="fr-CA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435280" cy="532859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CA" dirty="0" smtClean="0">
                <a:latin typeface="Garamond" pitchFamily="18" charset="0"/>
              </a:rPr>
              <a:t>A </a:t>
            </a:r>
            <a:r>
              <a:rPr lang="en-CA" b="1" dirty="0" smtClean="0">
                <a:latin typeface="Garamond" pitchFamily="18" charset="0"/>
              </a:rPr>
              <a:t>Functional </a:t>
            </a:r>
            <a:r>
              <a:rPr lang="en-CA" b="1" dirty="0" smtClean="0">
                <a:latin typeface="Garamond" pitchFamily="18" charset="0"/>
              </a:rPr>
              <a:t>strategies </a:t>
            </a:r>
            <a:r>
              <a:rPr lang="en-CA" b="1" dirty="0" smtClean="0">
                <a:latin typeface="Garamond" pitchFamily="18" charset="0"/>
              </a:rPr>
              <a:t>are</a:t>
            </a:r>
            <a:r>
              <a:rPr lang="en-CA" dirty="0" smtClean="0">
                <a:latin typeface="Garamond" pitchFamily="18" charset="0"/>
              </a:rPr>
              <a:t>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When the Business-level Strategies are translated into supporting functional strategies (see Areas on management, chapter 1).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A functional strategy is the basic course of action that each department (Areas) follows so that the business accomplishes its overall goals.</a:t>
            </a:r>
          </a:p>
          <a:p>
            <a:pPr marL="914400" lvl="1" indent="-514350">
              <a:buFont typeface="Wingdings" pitchFamily="2" charset="2"/>
              <a:buChar char="ü"/>
            </a:pP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44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225345477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b="1" dirty="0" smtClean="0">
                <a:latin typeface="Copperplate Gothic Bold" pitchFamily="34" charset="0"/>
              </a:rPr>
              <a:t>The Corporate Culture</a:t>
            </a:r>
            <a:endParaRPr lang="fr-CA" b="1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435280" cy="5328592"/>
          </a:xfrm>
        </p:spPr>
        <p:txBody>
          <a:bodyPr>
            <a:normAutofit/>
          </a:bodyPr>
          <a:lstStyle/>
          <a:p>
            <a:pPr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 </a:t>
            </a:r>
            <a:r>
              <a:rPr lang="en-CA" sz="2400" dirty="0" smtClean="0">
                <a:solidFill>
                  <a:srgbClr val="00B050"/>
                </a:solidFill>
                <a:latin typeface="Garamond" pitchFamily="18" charset="0"/>
              </a:rPr>
              <a:t>A </a:t>
            </a:r>
            <a:r>
              <a:rPr lang="en-CA" sz="2400" b="1" dirty="0" smtClean="0">
                <a:solidFill>
                  <a:srgbClr val="00B050"/>
                </a:solidFill>
                <a:latin typeface="Garamond" pitchFamily="18" charset="0"/>
              </a:rPr>
              <a:t>Corporate Culture is essential. This is the </a:t>
            </a:r>
            <a:r>
              <a:rPr lang="en-CA" sz="2400" b="1" dirty="0" smtClean="0">
                <a:solidFill>
                  <a:srgbClr val="00B050"/>
                </a:solidFill>
                <a:latin typeface="Garamond" pitchFamily="18" charset="0"/>
              </a:rPr>
              <a:t>personality </a:t>
            </a:r>
            <a:r>
              <a:rPr lang="en-CA" sz="2400" b="1" dirty="0" smtClean="0">
                <a:solidFill>
                  <a:srgbClr val="00B050"/>
                </a:solidFill>
                <a:latin typeface="Garamond" pitchFamily="18" charset="0"/>
              </a:rPr>
              <a:t>or </a:t>
            </a:r>
            <a:r>
              <a:rPr lang="en-CA" sz="2400" b="1" dirty="0" smtClean="0">
                <a:solidFill>
                  <a:srgbClr val="00B050"/>
                </a:solidFill>
                <a:latin typeface="Garamond" pitchFamily="18" charset="0"/>
              </a:rPr>
              <a:t>the </a:t>
            </a:r>
            <a:r>
              <a:rPr lang="en-CA" sz="2400" b="1" dirty="0" smtClean="0">
                <a:solidFill>
                  <a:srgbClr val="00B050"/>
                </a:solidFill>
                <a:latin typeface="Garamond" pitchFamily="18" charset="0"/>
              </a:rPr>
              <a:t>identity </a:t>
            </a:r>
            <a:r>
              <a:rPr lang="en-CA" sz="2400" b="1" dirty="0" smtClean="0">
                <a:solidFill>
                  <a:srgbClr val="00B050"/>
                </a:solidFill>
                <a:latin typeface="Garamond" pitchFamily="18" charset="0"/>
              </a:rPr>
              <a:t>of </a:t>
            </a:r>
            <a:r>
              <a:rPr lang="en-CA" sz="2400" b="1" dirty="0" smtClean="0">
                <a:solidFill>
                  <a:srgbClr val="00B050"/>
                </a:solidFill>
                <a:latin typeface="Garamond" pitchFamily="18" charset="0"/>
              </a:rPr>
              <a:t>a company</a:t>
            </a:r>
            <a:r>
              <a:rPr lang="en-CA" sz="2400" dirty="0" smtClean="0">
                <a:solidFill>
                  <a:srgbClr val="00B050"/>
                </a:solidFill>
                <a:latin typeface="Garamond" pitchFamily="18" charset="0"/>
              </a:rPr>
              <a:t>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A Corporate Culture represents the shared experiences, stories, beliefs, </a:t>
            </a:r>
            <a:r>
              <a:rPr lang="en-CA" dirty="0" err="1" smtClean="0">
                <a:latin typeface="Garamond" pitchFamily="18" charset="0"/>
              </a:rPr>
              <a:t>normas</a:t>
            </a:r>
            <a:r>
              <a:rPr lang="en-CA" dirty="0" smtClean="0">
                <a:latin typeface="Garamond" pitchFamily="18" charset="0"/>
              </a:rPr>
              <a:t> and ethical stance that characterize and organization.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A strong corporate Culture guides everyone to work toward the same goals and helps newcomers learn accepted behaviours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The Corporate Culture is shaped by four forces which are fundamental:</a:t>
            </a:r>
          </a:p>
          <a:p>
            <a:pPr marL="914400" lvl="1" indent="-514350">
              <a:buFont typeface="Wingdings" pitchFamily="2" charset="2"/>
              <a:buChar char="ü"/>
            </a:pP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45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103395655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b="1" dirty="0" smtClean="0">
                <a:latin typeface="Copperplate Gothic Light" pitchFamily="34" charset="0"/>
              </a:rPr>
              <a:t>The Corporate Culture</a:t>
            </a:r>
            <a:endParaRPr lang="fr-CA" b="1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435280" cy="5328592"/>
          </a:xfrm>
        </p:spPr>
        <p:txBody>
          <a:bodyPr>
            <a:normAutofit/>
          </a:bodyPr>
          <a:lstStyle/>
          <a:p>
            <a:pPr>
              <a:buFont typeface="Garamond" pitchFamily="18" charset="0"/>
              <a:buChar char="▬"/>
            </a:pPr>
            <a:r>
              <a:rPr lang="en-CA" dirty="0" smtClean="0">
                <a:solidFill>
                  <a:srgbClr val="00B050"/>
                </a:solidFill>
                <a:latin typeface="Garamond" pitchFamily="18" charset="0"/>
              </a:rPr>
              <a:t> </a:t>
            </a:r>
            <a:r>
              <a:rPr lang="en-CA" dirty="0">
                <a:solidFill>
                  <a:srgbClr val="00B050"/>
                </a:solidFill>
                <a:latin typeface="Garamond" pitchFamily="18" charset="0"/>
              </a:rPr>
              <a:t>The Corporate Culture is shaped by four forces which are fundamental </a:t>
            </a:r>
            <a:r>
              <a:rPr lang="en-CA" dirty="0" smtClean="0">
                <a:solidFill>
                  <a:srgbClr val="00B050"/>
                </a:solidFill>
                <a:latin typeface="Garamond" pitchFamily="18" charset="0"/>
              </a:rPr>
              <a:t>:</a:t>
            </a:r>
          </a:p>
          <a:p>
            <a:pPr marL="914400" lvl="1" indent="-514350">
              <a:buFont typeface="+mj-lt"/>
              <a:buAutoNum type="arabicPeriod"/>
            </a:pPr>
            <a:endParaRPr lang="en-CA" sz="600" dirty="0" smtClean="0">
              <a:latin typeface="Garamond" pitchFamily="18" charset="0"/>
            </a:endParaRP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The </a:t>
            </a:r>
            <a:r>
              <a:rPr lang="en-CA" sz="3200" b="1" dirty="0" smtClean="0">
                <a:latin typeface="Garamond" pitchFamily="18" charset="0"/>
              </a:rPr>
              <a:t>values held by top management </a:t>
            </a:r>
            <a:r>
              <a:rPr lang="en-CA" dirty="0" smtClean="0">
                <a:latin typeface="Garamond" pitchFamily="18" charset="0"/>
              </a:rPr>
              <a:t>help </a:t>
            </a:r>
            <a:r>
              <a:rPr lang="en-CA" dirty="0" smtClean="0">
                <a:latin typeface="Garamond" pitchFamily="18" charset="0"/>
              </a:rPr>
              <a:t>set the tone of the organization and influence its business goals and strategies;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 The </a:t>
            </a:r>
            <a:r>
              <a:rPr lang="en-CA" sz="3200" b="1" dirty="0" smtClean="0">
                <a:latin typeface="Garamond" pitchFamily="18" charset="0"/>
              </a:rPr>
              <a:t>firm’s history </a:t>
            </a:r>
            <a:r>
              <a:rPr lang="en-CA" dirty="0" smtClean="0">
                <a:latin typeface="Garamond" pitchFamily="18" charset="0"/>
              </a:rPr>
              <a:t>also </a:t>
            </a:r>
            <a:r>
              <a:rPr lang="en-CA" dirty="0" smtClean="0">
                <a:latin typeface="Garamond" pitchFamily="18" charset="0"/>
              </a:rPr>
              <a:t>helps shape its culture;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sz="3200" dirty="0">
                <a:latin typeface="Garamond" pitchFamily="18" charset="0"/>
              </a:rPr>
              <a:t> </a:t>
            </a:r>
            <a:r>
              <a:rPr lang="en-CA" dirty="0" smtClean="0">
                <a:latin typeface="Garamond" pitchFamily="18" charset="0"/>
              </a:rPr>
              <a:t>are </a:t>
            </a:r>
            <a:r>
              <a:rPr lang="en-CA" dirty="0" smtClean="0">
                <a:latin typeface="Garamond" pitchFamily="18" charset="0"/>
              </a:rPr>
              <a:t>also important;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 A strong </a:t>
            </a:r>
            <a:r>
              <a:rPr lang="en-CA" sz="3200" b="1" dirty="0" smtClean="0">
                <a:latin typeface="Garamond" pitchFamily="18" charset="0"/>
              </a:rPr>
              <a:t>_____________________</a:t>
            </a:r>
            <a:r>
              <a:rPr lang="en-CA" dirty="0" smtClean="0">
                <a:latin typeface="Garamond" pitchFamily="18" charset="0"/>
              </a:rPr>
              <a:t>help define an sustain corporate cultures.</a:t>
            </a:r>
          </a:p>
          <a:p>
            <a:pPr marL="914400" lvl="1" indent="-514350">
              <a:buFont typeface="Wingdings" pitchFamily="2" charset="2"/>
              <a:buChar char="ü"/>
            </a:pPr>
            <a:endParaRPr lang="fr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46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217097751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b="1" dirty="0" smtClean="0">
                <a:latin typeface="Copperplate Gothic Light" pitchFamily="34" charset="0"/>
              </a:rPr>
              <a:t>The Corporate Culture</a:t>
            </a:r>
            <a:endParaRPr lang="fr-CA" b="1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435280" cy="5328592"/>
          </a:xfrm>
        </p:spPr>
        <p:txBody>
          <a:bodyPr>
            <a:normAutofit/>
          </a:bodyPr>
          <a:lstStyle/>
          <a:p>
            <a:pPr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 Communicating the culture :</a:t>
            </a:r>
          </a:p>
          <a:p>
            <a:pPr marL="914400" lvl="1" indent="-514350">
              <a:buFont typeface="+mj-lt"/>
              <a:buAutoNum type="arabicPeriod"/>
            </a:pPr>
            <a:endParaRPr lang="en-CA" sz="600" dirty="0" smtClean="0">
              <a:latin typeface="Garamond" pitchFamily="18" charset="0"/>
            </a:endParaRP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Managers </a:t>
            </a:r>
            <a:r>
              <a:rPr lang="en-CA" dirty="0" smtClean="0">
                <a:latin typeface="Garamond" pitchFamily="18" charset="0"/>
              </a:rPr>
              <a:t>themselves must have a clear understand of the culture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They must transmit the culture to others in the organization, specially to </a:t>
            </a:r>
            <a:r>
              <a:rPr lang="en-CA" dirty="0" smtClean="0">
                <a:latin typeface="Garamond" pitchFamily="18" charset="0"/>
              </a:rPr>
              <a:t>the newcomers.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A clear and meaningful statement of the organization’s </a:t>
            </a:r>
            <a:r>
              <a:rPr lang="en-CA" dirty="0" smtClean="0">
                <a:latin typeface="Garamond" pitchFamily="18" charset="0"/>
              </a:rPr>
              <a:t> </a:t>
            </a:r>
            <a:r>
              <a:rPr lang="en-CA" dirty="0" smtClean="0">
                <a:latin typeface="Garamond" pitchFamily="18" charset="0"/>
              </a:rPr>
              <a:t>mission </a:t>
            </a:r>
            <a:r>
              <a:rPr lang="en-CA" dirty="0" smtClean="0">
                <a:latin typeface="Garamond" pitchFamily="18" charset="0"/>
              </a:rPr>
              <a:t>is </a:t>
            </a:r>
            <a:r>
              <a:rPr lang="en-CA" dirty="0" smtClean="0">
                <a:latin typeface="Garamond" pitchFamily="18" charset="0"/>
              </a:rPr>
              <a:t>also a valuable communication tool;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Managers can maintain the culture by rewarding and promoting those who understand it and work toward maintaining it.</a:t>
            </a:r>
          </a:p>
          <a:p>
            <a:pPr marL="914400" lvl="1" indent="-514350">
              <a:buFont typeface="Wingdings" pitchFamily="2" charset="2"/>
              <a:buChar char="ü"/>
            </a:pPr>
            <a:endParaRPr lang="fr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47</a:t>
            </a:fld>
            <a:endParaRPr lang="fr-CA"/>
          </a:p>
        </p:txBody>
      </p:sp>
    </p:spTree>
    <p:extLst>
      <p:ext uri="{BB962C8B-B14F-4D97-AF65-F5344CB8AC3E}">
        <p14:creationId xmlns="" xmlns:p14="http://schemas.microsoft.com/office/powerpoint/2010/main" val="695482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1390</TotalTime>
  <Words>2662</Words>
  <Application>Microsoft Office PowerPoint</Application>
  <PresentationFormat>On-screen Show (4:3)</PresentationFormat>
  <Paragraphs>363</Paragraphs>
  <Slides>47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48" baseType="lpstr">
      <vt:lpstr>Office Theme</vt:lpstr>
      <vt:lpstr>ADM1300~W1 Chapter 1</vt:lpstr>
      <vt:lpstr>Today’s Agenda</vt:lpstr>
      <vt:lpstr>Managers and Managing Managing the Business Enterprise</vt:lpstr>
      <vt:lpstr>Part II Managers and Managing Managing the Business Enterprise</vt:lpstr>
      <vt:lpstr>Efficiency, Effectiveness, and Performance in Organizations  </vt:lpstr>
      <vt:lpstr>Part II Managers and Managing Managing the Business Enterprise</vt:lpstr>
      <vt:lpstr>Part II Managers and Managing Managing the Business Enterprise</vt:lpstr>
      <vt:lpstr>Part II Managers and Managing Managing the Business Enterprise</vt:lpstr>
      <vt:lpstr>Part II Managers and Managing Managing the Business Enterprise</vt:lpstr>
      <vt:lpstr>Management Hierarchy </vt:lpstr>
      <vt:lpstr>Part II Managers and Managing Managing the Business Enterprise</vt:lpstr>
      <vt:lpstr>Part II Managers and Managing Managing the Business Enterprise</vt:lpstr>
      <vt:lpstr>Part II Managers and Managing Managing the Business Enterprise</vt:lpstr>
      <vt:lpstr>Four Functions of Management</vt:lpstr>
      <vt:lpstr>Relative Amount of Time That Managers Spend on the Four Managerial Functions</vt:lpstr>
      <vt:lpstr>Part II Managers and Managing Managing the Business Enterprise</vt:lpstr>
      <vt:lpstr>Part II Managers and Managing Managing the Business Enterprise</vt:lpstr>
      <vt:lpstr>Part II Managers and Managing Managing the Business Enterprise</vt:lpstr>
      <vt:lpstr>Part II Managers and Managing Managing the Business Enterprise</vt:lpstr>
      <vt:lpstr>Part II Managers and Managing Managing the Business Enterprise</vt:lpstr>
      <vt:lpstr>Conceptual Human and Technical Skills Needed by Three Levels of Management</vt:lpstr>
      <vt:lpstr>The Rational Decision Making Process</vt:lpstr>
      <vt:lpstr>The Rational Decision Making Process</vt:lpstr>
      <vt:lpstr>The Rational Decision Making Process</vt:lpstr>
      <vt:lpstr>The Rational Decision Making Process</vt:lpstr>
      <vt:lpstr>The Rational Decision Making Process</vt:lpstr>
      <vt:lpstr>Factors that inhibit accurate problem identification and analysis</vt:lpstr>
      <vt:lpstr>Influences on the  Decision-Making Process</vt:lpstr>
      <vt:lpstr>ADM1300~W2</vt:lpstr>
      <vt:lpstr>The Behavioural  Aspects of Decision Making</vt:lpstr>
      <vt:lpstr>The Behavioural Aspects of Decision Making</vt:lpstr>
      <vt:lpstr>The Strategic Management</vt:lpstr>
      <vt:lpstr>The Strategic Goals</vt:lpstr>
      <vt:lpstr>The Strategic Management</vt:lpstr>
      <vt:lpstr>The Strategic Management</vt:lpstr>
      <vt:lpstr>The Strategic Management</vt:lpstr>
      <vt:lpstr>The Strategic Management</vt:lpstr>
      <vt:lpstr>The Strategic Management</vt:lpstr>
      <vt:lpstr>Strategic Management Process</vt:lpstr>
      <vt:lpstr>Levels of Strategies</vt:lpstr>
      <vt:lpstr>Levels of Strategies</vt:lpstr>
      <vt:lpstr>Levels of Strategies</vt:lpstr>
      <vt:lpstr>Levels of Strategies</vt:lpstr>
      <vt:lpstr>Levels of Strategies</vt:lpstr>
      <vt:lpstr>The Corporate Culture</vt:lpstr>
      <vt:lpstr>The Corporate Culture</vt:lpstr>
      <vt:lpstr>The Corporate Culture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ADM1300~W2</dc:title>
  <dc:creator>.:.</dc:creator>
  <cp:lastModifiedBy>Rodrigo</cp:lastModifiedBy>
  <cp:revision>84</cp:revision>
  <dcterms:created xsi:type="dcterms:W3CDTF">2011-09-13T16:26:29Z</dcterms:created>
  <dcterms:modified xsi:type="dcterms:W3CDTF">2012-09-19T19:43:04Z</dcterms:modified>
</cp:coreProperties>
</file>