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269" autoAdjust="0"/>
    <p:restoredTop sz="68182" autoAdjust="0"/>
  </p:normalViewPr>
  <p:slideViewPr>
    <p:cSldViewPr>
      <p:cViewPr>
        <p:scale>
          <a:sx n="50" d="100"/>
          <a:sy n="50" d="100"/>
        </p:scale>
        <p:origin x="-1808" y="-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8"/>
    </p:cViewPr>
  </p:outlineViewPr>
  <p:notesTextViewPr>
    <p:cViewPr>
      <p:scale>
        <a:sx n="100" d="100"/>
        <a:sy n="100" d="100"/>
      </p:scale>
      <p:origin x="0" y="752"/>
    </p:cViewPr>
  </p:notesTextViewPr>
  <p:sorterViewPr>
    <p:cViewPr>
      <p:scale>
        <a:sx n="50" d="100"/>
        <a:sy n="50" d="100"/>
      </p:scale>
      <p:origin x="0" y="552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FFB953A-AB20-452A-9EDB-EACD1FF27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261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7CF8EF1-8E71-4211-A1DF-02A1AB7E06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0871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Speaker1</a:t>
            </a:r>
          </a:p>
          <a:p>
            <a:r>
              <a:rPr lang="en-US" dirty="0" smtClean="0"/>
              <a:t>12 step</a:t>
            </a:r>
            <a:r>
              <a:rPr lang="en-US" baseline="0" dirty="0" smtClean="0"/>
              <a:t> program in overeaters anonyms. </a:t>
            </a:r>
          </a:p>
          <a:p>
            <a:r>
              <a:rPr lang="en-US" baseline="0" dirty="0" smtClean="0"/>
              <a:t>Step 1: Admitting you are powerless over food</a:t>
            </a:r>
          </a:p>
          <a:p>
            <a:r>
              <a:rPr lang="en-US" baseline="0" dirty="0" smtClean="0"/>
              <a:t>Gradually progress to finding to power grade yourself</a:t>
            </a:r>
          </a:p>
          <a:p>
            <a:r>
              <a:rPr lang="en-US" baseline="0" dirty="0" smtClean="0"/>
              <a:t>Step 3: Think about your spiritual being</a:t>
            </a:r>
          </a:p>
          <a:p>
            <a:r>
              <a:rPr lang="en-US" baseline="0" dirty="0" smtClean="0"/>
              <a:t>One of the steps is </a:t>
            </a:r>
            <a:r>
              <a:rPr lang="en-US" baseline="0" dirty="0" err="1" smtClean="0"/>
              <a:t>loonking</a:t>
            </a:r>
            <a:r>
              <a:rPr lang="en-US" baseline="0" dirty="0" smtClean="0"/>
              <a:t> into yourself and see what you see</a:t>
            </a:r>
          </a:p>
          <a:p>
            <a:r>
              <a:rPr lang="en-US" baseline="0" dirty="0" smtClean="0"/>
              <a:t>Over eating and under eating is just a system. Problem is in the head in in the body</a:t>
            </a:r>
          </a:p>
          <a:p>
            <a:r>
              <a:rPr lang="en-US" baseline="0" dirty="0" smtClean="0"/>
              <a:t>Rest of the 11 steps is changing her attitude in life. Pain is a normal part of life and its okay</a:t>
            </a:r>
          </a:p>
          <a:p>
            <a:endParaRPr lang="en-US" baseline="0" dirty="0" smtClean="0"/>
          </a:p>
          <a:p>
            <a:r>
              <a:rPr lang="en-US" baseline="0" dirty="0" smtClean="0"/>
              <a:t>Speaker 2:</a:t>
            </a:r>
          </a:p>
          <a:p>
            <a:r>
              <a:rPr lang="en-US" baseline="0" dirty="0" smtClean="0"/>
              <a:t>Eating the wrong kinds of food effects the mind and body</a:t>
            </a:r>
          </a:p>
          <a:p>
            <a:r>
              <a:rPr lang="en-US" baseline="0" dirty="0" smtClean="0"/>
              <a:t>Has a planned meal food plan, any program we have to talk about choice.</a:t>
            </a:r>
          </a:p>
          <a:p>
            <a:r>
              <a:rPr lang="en-US" baseline="0" dirty="0" smtClean="0"/>
              <a:t>Choosing foods that are good for you and not eating foods that will trigger the phenomenon.</a:t>
            </a:r>
          </a:p>
          <a:p>
            <a:r>
              <a:rPr lang="en-US" baseline="0" dirty="0" smtClean="0"/>
              <a:t>Not only about the food but what causes you to go towards food. She </a:t>
            </a:r>
            <a:r>
              <a:rPr lang="en-US" baseline="0" dirty="0" err="1" smtClean="0"/>
              <a:t>didn</a:t>
            </a:r>
            <a:r>
              <a:rPr lang="fr-FR" baseline="0" dirty="0" smtClean="0"/>
              <a:t>’</a:t>
            </a:r>
            <a:r>
              <a:rPr lang="en-US" baseline="0" dirty="0" smtClean="0"/>
              <a:t>t know how to cope with the stress, so food was her comforting.</a:t>
            </a:r>
          </a:p>
          <a:p>
            <a:r>
              <a:rPr lang="en-US" baseline="0" dirty="0" smtClean="0"/>
              <a:t>Not only weight loss with the plan but also her self-esteem</a:t>
            </a:r>
          </a:p>
          <a:p>
            <a:r>
              <a:rPr lang="en-US" baseline="0" dirty="0" smtClean="0"/>
              <a:t>Sick to the food plan no matter what, regardless of feelings</a:t>
            </a:r>
          </a:p>
          <a:p>
            <a:r>
              <a:rPr lang="en-US" baseline="0" dirty="0" smtClean="0"/>
              <a:t>Physical, spiritual and emotional program, for her it was more emotional</a:t>
            </a:r>
          </a:p>
          <a:p>
            <a:r>
              <a:rPr lang="en-US" baseline="0" dirty="0" smtClean="0"/>
              <a:t>She has to believe in something greater </a:t>
            </a:r>
            <a:r>
              <a:rPr lang="en-US" baseline="0" smtClean="0"/>
              <a:t>then herself.  </a:t>
            </a:r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CF8EF1-8E71-4211-A1DF-02A1AB7E0609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784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88125" y="61658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245225"/>
            <a:ext cx="5551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+mj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+mj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en-CA" dirty="0" smtClean="0"/>
              <a:t>Eating Disorders </a:t>
            </a:r>
            <a:br>
              <a:rPr lang="en-CA" dirty="0" smtClean="0"/>
            </a:br>
            <a:r>
              <a:rPr lang="en-CA" sz="3200" dirty="0" smtClean="0"/>
              <a:t>Pages 95-102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EXCI233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Disordered Eating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Disordered eating can be not eating enough or eating too much or too quickly</a:t>
            </a:r>
          </a:p>
          <a:p>
            <a:pPr eaLnBrk="1" hangingPunct="1"/>
            <a:r>
              <a:rPr lang="en-US" smtClean="0"/>
              <a:t>Several factors like including genetics, stress, gender, culture may be involved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Disordered Eating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mtClean="0"/>
              <a:t>About one-third of females in sport show symptoms of disordered eating, menstrual irregularities, decreased bone mineral density</a:t>
            </a:r>
          </a:p>
          <a:p>
            <a:pPr eaLnBrk="1" hangingPunct="1">
              <a:lnSpc>
                <a:spcPct val="90000"/>
              </a:lnSpc>
            </a:pPr>
            <a:r>
              <a:rPr lang="en-CA" smtClean="0"/>
              <a:t>This combination of disorders is called the “female athletic triad”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Disordered Eating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Incidence of eating disorders has increased greatly over last 20 years</a:t>
            </a:r>
          </a:p>
          <a:p>
            <a:pPr eaLnBrk="1" hangingPunct="1"/>
            <a:r>
              <a:rPr lang="en-US" smtClean="0"/>
              <a:t>Most important factor seems to be previous dissatisfaction with body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Extreme Dieting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Dieting is very prevalent in teen years, especially in girls</a:t>
            </a:r>
          </a:p>
          <a:p>
            <a:pPr eaLnBrk="1" hangingPunct="1"/>
            <a:r>
              <a:rPr lang="en-US" smtClean="0"/>
              <a:t>Parents and media have greatest influence on development of concerns about weight</a:t>
            </a:r>
          </a:p>
          <a:p>
            <a:pPr eaLnBrk="1" hangingPunct="1"/>
            <a:r>
              <a:rPr lang="en-US" smtClean="0"/>
              <a:t>Extreme dieting can take form of cutting back on caloric intake or of increasing physical activity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Compulsive Overeating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Compulsive eaters eat for reasons not related to hunger</a:t>
            </a:r>
          </a:p>
          <a:p>
            <a:pPr eaLnBrk="1" hangingPunct="1"/>
            <a:r>
              <a:rPr lang="en-US" dirty="0" smtClean="0"/>
              <a:t>Food is a source of comfort against low self-esteem, inner emptiness</a:t>
            </a:r>
          </a:p>
          <a:p>
            <a:pPr eaLnBrk="1" hangingPunct="1"/>
            <a:r>
              <a:rPr lang="en-CA" dirty="0" smtClean="0"/>
              <a:t>Compulsive overeaters need to learn new eating habits and ways of dealing with problems</a:t>
            </a:r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 Binge Eating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b="1" smtClean="0"/>
              <a:t>Binge eating</a:t>
            </a:r>
          </a:p>
          <a:p>
            <a:pPr lvl="1" eaLnBrk="1" hangingPunct="1"/>
            <a:r>
              <a:rPr lang="en-US" sz="2400" smtClean="0"/>
              <a:t>Rapid consumption of an abnormally large amount of food in a relatively short period of time</a:t>
            </a:r>
          </a:p>
          <a:p>
            <a:pPr lvl="1" eaLnBrk="1" hangingPunct="1"/>
            <a:r>
              <a:rPr lang="en-US" sz="2400" smtClean="0"/>
              <a:t>The result of binge eating is increase in weight that leads to depression</a:t>
            </a:r>
          </a:p>
          <a:p>
            <a:pPr lvl="1" eaLnBrk="1" hangingPunct="1"/>
            <a:r>
              <a:rPr lang="en-US" sz="2400" smtClean="0"/>
              <a:t>Professional treatment is needed through education, cognitive therapy, psychotherapy and behavioural therapy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Eating Disorders-Who Develops Them?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Estimates are that between 0.5 and 1% of young women in late teens and early twenties develop anorexia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Incidence has been growing in the last three decades in developed countries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Incidence is increasing among males, minorities, women of all ages and there are some cases in preteens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Factors Related to Development of Anorexia Nervosa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Biological factors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The condition is more common among close relatives, as is depression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Anorexia is associated with changes in brain neurotransmitters such as dopamine, serotonin and norepinephrinne</a:t>
            </a:r>
            <a:endParaRPr lang="en-US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Factors Related to Development of Anorexia Nervosa</a:t>
            </a:r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Psychological factors</a:t>
            </a:r>
          </a:p>
          <a:p>
            <a:pPr lvl="1" eaLnBrk="1" hangingPunct="1"/>
            <a:r>
              <a:rPr lang="en-US" smtClean="0"/>
              <a:t>Anorexia can develop as a result of personal loss</a:t>
            </a:r>
          </a:p>
          <a:p>
            <a:pPr lvl="1" eaLnBrk="1" hangingPunct="1"/>
            <a:r>
              <a:rPr lang="en-US" smtClean="0"/>
              <a:t>An anorexic is often a driven perfectionist trying to gain control over his/her life and assert independence</a:t>
            </a:r>
          </a:p>
          <a:p>
            <a:pPr lvl="1" eaLnBrk="1" hangingPunct="1"/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Factors Related to Development of Anorexia Nervosa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Family and sociocultural factors</a:t>
            </a:r>
          </a:p>
          <a:p>
            <a:pPr lvl="1" eaLnBrk="1" hangingPunct="1"/>
            <a:r>
              <a:rPr lang="en-US" smtClean="0"/>
              <a:t>Some individuals with anorexia initially lost weight to make themselves more attractive</a:t>
            </a:r>
          </a:p>
          <a:p>
            <a:pPr lvl="1" eaLnBrk="1" hangingPunct="1"/>
            <a:r>
              <a:rPr lang="en-US" smtClean="0"/>
              <a:t>Some sports, such as ballet and gymnastics, increase pressure for weight loss</a:t>
            </a:r>
          </a:p>
          <a:p>
            <a:pPr lvl="1" eaLnBrk="1" hangingPunct="1"/>
            <a:r>
              <a:rPr lang="en-US" smtClean="0"/>
              <a:t>In some individuals, there is a desire to slow their maturation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Signs of Anorexia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smtClean="0"/>
              <a:t>The individual refuses to maintain normal weight, has an intense fear of getting fat or gaining weight</a:t>
            </a:r>
          </a:p>
          <a:p>
            <a:pPr marL="609600" indent="-609600" eaLnBrk="1" hangingPunct="1"/>
            <a:r>
              <a:rPr lang="en-US" smtClean="0"/>
              <a:t>The individual feels fat even when clearly very thin</a:t>
            </a:r>
          </a:p>
          <a:p>
            <a:pPr marL="609600" indent="-609600" eaLnBrk="1" hangingPunct="1"/>
            <a:r>
              <a:rPr lang="en-US" smtClean="0"/>
              <a:t>Absence of at least three menstrual cycles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Treatment of Anorexia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Treatment is multifactorial</a:t>
            </a:r>
          </a:p>
          <a:p>
            <a:pPr eaLnBrk="1" hangingPunct="1"/>
            <a:r>
              <a:rPr lang="en-US" smtClean="0"/>
              <a:t>It includes:</a:t>
            </a:r>
          </a:p>
          <a:p>
            <a:pPr lvl="1" eaLnBrk="1" hangingPunct="1"/>
            <a:r>
              <a:rPr lang="en-US" smtClean="0"/>
              <a:t>Medical therapy (hospitalization and refeeding)</a:t>
            </a:r>
          </a:p>
          <a:p>
            <a:pPr lvl="1" eaLnBrk="1" hangingPunct="1"/>
            <a:r>
              <a:rPr lang="en-US" smtClean="0"/>
              <a:t>Behavioural therapy</a:t>
            </a:r>
          </a:p>
          <a:p>
            <a:pPr lvl="1" eaLnBrk="1" hangingPunct="1"/>
            <a:r>
              <a:rPr lang="en-US" smtClean="0"/>
              <a:t>Cognitive therapy</a:t>
            </a:r>
          </a:p>
          <a:p>
            <a:pPr lvl="1" eaLnBrk="1" hangingPunct="1"/>
            <a:r>
              <a:rPr lang="en-US" smtClean="0"/>
              <a:t>Family therapy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smtClean="0"/>
              <a:t>Consequences of Eating Disorders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Anorexia</a:t>
            </a:r>
          </a:p>
          <a:p>
            <a:pPr lvl="1" eaLnBrk="1" hangingPunct="1"/>
            <a:r>
              <a:rPr lang="en-CA" smtClean="0"/>
              <a:t>Loss of subcutaneous fat, loss of muscle mass, including heart muscle mass</a:t>
            </a:r>
          </a:p>
          <a:p>
            <a:pPr lvl="1" eaLnBrk="1" hangingPunct="1"/>
            <a:r>
              <a:rPr lang="en-CA" smtClean="0"/>
              <a:t>Increased sensitivity to the cold</a:t>
            </a:r>
          </a:p>
          <a:p>
            <a:pPr lvl="1" eaLnBrk="1" hangingPunct="1"/>
            <a:r>
              <a:rPr lang="en-CA" smtClean="0"/>
              <a:t>Irregular heartbeat, possible death due to changes in heart and irregular blood electrolyte levels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Bulimia Nervosa and its Causes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Bulimia involves repeated binges and purging, either through vomiting or use of laxatives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Some bulimics use fasting or excessive exercise to compensate for binges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Obesity in adolescence is often a risk factor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Family conflicts and stress may also play a role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Bulimia can be seen as a symptom of depression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Signs of Bulimia Nervosa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Repeated binge eating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Feeling of lack of control over eating behaviour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Regular reliance on self-induced vomiting, laxatives or diuretics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Strict dieting, fasting, vigorous exercise to prevent weight gain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A minimum of two binging episodes per week for at least three months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A preoccupation with body shape and weight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en-CA" sz="2400" smtClean="0"/>
              <a:t>Teeth become eroded due to action of stomach acids after vomiting episodes</a:t>
            </a:r>
            <a:endParaRPr lang="en-US" sz="24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Treatment of Bulimia Nervosa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Treatment involves nutritional counseling, cognitive-behavioural therapy, medication, individual or group psychotherapy</a:t>
            </a:r>
          </a:p>
          <a:p>
            <a:pPr eaLnBrk="1" hangingPunct="1"/>
            <a:r>
              <a:rPr lang="en-US" smtClean="0"/>
              <a:t>Anti-depressant medications such as Prozac are used</a:t>
            </a:r>
          </a:p>
          <a:p>
            <a:pPr eaLnBrk="1" hangingPunct="1"/>
            <a:r>
              <a:rPr lang="en-CA" smtClean="0"/>
              <a:t>Dental problems caused by repeated vomiting need to be corrected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874</Words>
  <Application>Microsoft Macintosh PowerPoint</Application>
  <PresentationFormat>On-screen Show (4:3)</PresentationFormat>
  <Paragraphs>97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Default Design</vt:lpstr>
      <vt:lpstr>Eating Disorders  Pages 95-102</vt:lpstr>
      <vt:lpstr>Disordered Eating</vt:lpstr>
      <vt:lpstr>Disordered Eating</vt:lpstr>
      <vt:lpstr>Disordered Eating</vt:lpstr>
      <vt:lpstr>Extreme Dieting</vt:lpstr>
      <vt:lpstr>Compulsive Overeating</vt:lpstr>
      <vt:lpstr> Binge Eating</vt:lpstr>
      <vt:lpstr>Eating Disorders-Who Develops Them?</vt:lpstr>
      <vt:lpstr>Factors Related to Development of Anorexia Nervosa</vt:lpstr>
      <vt:lpstr>Factors Related to Development of Anorexia Nervosa</vt:lpstr>
      <vt:lpstr>Factors Related to Development of Anorexia Nervosa</vt:lpstr>
      <vt:lpstr>Signs of Anorexia</vt:lpstr>
      <vt:lpstr>Treatment of Anorexia</vt:lpstr>
      <vt:lpstr>Consequences of Eating Disorders</vt:lpstr>
      <vt:lpstr>Bulimia Nervosa and its Causes</vt:lpstr>
      <vt:lpstr>Signs of Bulimia Nervosa</vt:lpstr>
      <vt:lpstr>Treatment of Bulimia Nervosa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Rehel Family</dc:creator>
  <cp:lastModifiedBy>AMAN GILL</cp:lastModifiedBy>
  <cp:revision>36</cp:revision>
  <dcterms:created xsi:type="dcterms:W3CDTF">2005-09-01T01:41:33Z</dcterms:created>
  <dcterms:modified xsi:type="dcterms:W3CDTF">2014-10-27T16:04:16Z</dcterms:modified>
</cp:coreProperties>
</file>