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8" r:id="rId3"/>
    <p:sldId id="259" r:id="rId4"/>
    <p:sldId id="261" r:id="rId5"/>
    <p:sldId id="266" r:id="rId6"/>
    <p:sldId id="267" r:id="rId7"/>
    <p:sldId id="269" r:id="rId8"/>
    <p:sldId id="260" r:id="rId9"/>
    <p:sldId id="270" r:id="rId10"/>
    <p:sldId id="271" r:id="rId11"/>
    <p:sldId id="263" r:id="rId12"/>
    <p:sldId id="262" r:id="rId13"/>
    <p:sldId id="264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5" r:id="rId23"/>
    <p:sldId id="268" r:id="rId24"/>
    <p:sldId id="281" r:id="rId25"/>
    <p:sldId id="282" r:id="rId26"/>
    <p:sldId id="283" r:id="rId27"/>
    <p:sldId id="284" r:id="rId28"/>
    <p:sldId id="286" r:id="rId29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7850" autoAdjust="0"/>
  </p:normalViewPr>
  <p:slideViewPr>
    <p:cSldViewPr snapToGrid="0" snapToObjects="1">
      <p:cViewPr varScale="1">
        <p:scale>
          <a:sx n="45" d="100"/>
          <a:sy n="45" d="100"/>
        </p:scale>
        <p:origin x="1886" y="29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486DB-AB62-C54F-B207-86E45F92A4B9}" type="datetimeFigureOut">
              <a:rPr lang="en-US" smtClean="0"/>
              <a:t>10/2/2017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0D111C-D4EE-EF43-9093-3B34BCA0A39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0037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6013E0-15A0-4B47-8A77-47F50949D97B}" type="datetimeFigureOut">
              <a:rPr lang="en-US" smtClean="0"/>
              <a:t>10/2/2017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306454-4709-794A-87AB-96B348819A4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665852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4729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baseline="0" dirty="0" smtClean="0"/>
              <a:t>Range of behaviour – everyone has a different range of sitting behaviour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No two incidents of behaviour are same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Specific behaviour is defined by how it will be measured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5073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Label is</a:t>
            </a:r>
            <a:r>
              <a:rPr lang="en-CA" baseline="0" dirty="0" smtClean="0"/>
              <a:t> not behaviour definition 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Label does not define person’s behaviour</a:t>
            </a:r>
          </a:p>
          <a:p>
            <a:pPr marL="171450" indent="-171450">
              <a:buFontTx/>
              <a:buChar char="-"/>
            </a:pPr>
            <a:endParaRPr lang="en-CA" baseline="0" dirty="0" smtClean="0"/>
          </a:p>
          <a:p>
            <a:pPr marL="171450" indent="-171450">
              <a:buFontTx/>
              <a:buChar char="-"/>
            </a:pP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5073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err="1" smtClean="0"/>
              <a:t>Interobserver</a:t>
            </a:r>
            <a:r>
              <a:rPr lang="en-CA" baseline="0" dirty="0" smtClean="0"/>
              <a:t> reliability – two people using same definition should reach same </a:t>
            </a:r>
            <a:r>
              <a:rPr lang="en-CA" baseline="0" dirty="0" err="1" smtClean="0"/>
              <a:t>conclusioin</a:t>
            </a:r>
            <a:endParaRPr lang="en-CA" baseline="0" dirty="0" smtClean="0"/>
          </a:p>
          <a:p>
            <a:pPr marL="171450" indent="-171450">
              <a:buFontTx/>
              <a:buChar char="-"/>
            </a:pPr>
            <a:r>
              <a:rPr lang="en-CA" baseline="0" dirty="0" smtClean="0"/>
              <a:t>Quantitative – frequency, duration, intensity ( time, percentage, counts)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Lastly, should be significant to research question – the target change should be significant, have a purpose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0488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baseline="0" dirty="0" smtClean="0"/>
              <a:t>Category label and instance of category are not the same </a:t>
            </a:r>
          </a:p>
          <a:p>
            <a:pPr marL="171450" indent="-171450">
              <a:buFontTx/>
              <a:buChar char="-"/>
            </a:pP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1184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It is mistake to treat fear</a:t>
            </a:r>
            <a:r>
              <a:rPr lang="en-CA" baseline="0" dirty="0" smtClean="0"/>
              <a:t> as behaviour itself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Fear is category label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1184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47298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baseline="0" dirty="0" smtClean="0"/>
              <a:t>Baseline – behaviour measurement before any implementation of treatment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Why is assessment important? 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It will help you determine if treatment is necessary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It will help you determine if treatment was effective or not</a:t>
            </a:r>
          </a:p>
          <a:p>
            <a:pPr marL="171450" indent="-171450">
              <a:buFontTx/>
              <a:buChar char="-"/>
            </a:pPr>
            <a:endParaRPr lang="en-CA" baseline="0" dirty="0" smtClean="0"/>
          </a:p>
          <a:p>
            <a:pPr marL="171450" indent="-171450">
              <a:buFontTx/>
              <a:buChar char="-"/>
            </a:pP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19068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Bob gets angry</a:t>
            </a:r>
            <a:r>
              <a:rPr lang="en-CA" baseline="0" dirty="0" smtClean="0"/>
              <a:t> when teacher demands him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55100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CA" baseline="0" dirty="0" smtClean="0"/>
              <a:t>Reactivity – when baseline measurement causes the behaviour change not the treatment</a:t>
            </a: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15483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What we</a:t>
            </a:r>
            <a:r>
              <a:rPr lang="en-CA" baseline="0" dirty="0" smtClean="0"/>
              <a:t> have discussed so far is direct assessment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1941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baseline="0" dirty="0" smtClean="0"/>
              <a:t>Less preferred method</a:t>
            </a:r>
          </a:p>
          <a:p>
            <a:pPr marL="171450" indent="-171450">
              <a:buFontTx/>
              <a:buChar char="-"/>
            </a:pP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12685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</a:t>
            </a:r>
            <a:r>
              <a:rPr lang="en-CA" baseline="0" dirty="0" smtClean="0"/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69927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71768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Individual</a:t>
            </a:r>
            <a:r>
              <a:rPr lang="en-CA" baseline="0" dirty="0" smtClean="0"/>
              <a:t> to population can be generalized</a:t>
            </a:r>
            <a:endParaRPr lang="en-CA" dirty="0" smtClean="0"/>
          </a:p>
          <a:p>
            <a:pPr marL="171450" indent="-171450">
              <a:buFontTx/>
              <a:buChar char="-"/>
            </a:pPr>
            <a:r>
              <a:rPr lang="en-CA" dirty="0" smtClean="0"/>
              <a:t>The vice</a:t>
            </a:r>
            <a:r>
              <a:rPr lang="en-CA" baseline="0" dirty="0" smtClean="0"/>
              <a:t> versa is not true 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522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37193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The average learning curve</a:t>
            </a:r>
            <a:r>
              <a:rPr lang="en-CA" baseline="0" dirty="0" smtClean="0"/>
              <a:t> is not characterizing the individual 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Each individual has different performance levels </a:t>
            </a:r>
            <a:r>
              <a:rPr lang="en-CA" baseline="0" dirty="0" err="1" smtClean="0"/>
              <a:t>nad</a:t>
            </a:r>
            <a:r>
              <a:rPr lang="en-CA" baseline="0" dirty="0" smtClean="0"/>
              <a:t> different latency ( frequency, duration is different)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77306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 Only generalize or average when repetition</a:t>
            </a:r>
            <a:r>
              <a:rPr lang="en-CA" baseline="0" dirty="0" smtClean="0"/>
              <a:t> is demonstrated in individuals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3759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65708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83703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Accuracy – error</a:t>
            </a:r>
            <a:r>
              <a:rPr lang="en-CA" baseline="0" dirty="0" smtClean="0"/>
              <a:t> reduction or mistake reduction</a:t>
            </a:r>
            <a:r>
              <a:rPr lang="en-CA" dirty="0" smtClean="0"/>
              <a:t> </a:t>
            </a:r>
          </a:p>
          <a:p>
            <a:pPr marL="171450" indent="-171450">
              <a:buFontTx/>
              <a:buChar char="-"/>
            </a:pPr>
            <a:r>
              <a:rPr lang="en-CA" dirty="0" smtClean="0"/>
              <a:t>(least</a:t>
            </a:r>
            <a:r>
              <a:rPr lang="en-CA" baseline="0" dirty="0" smtClean="0"/>
              <a:t> common) </a:t>
            </a:r>
            <a:r>
              <a:rPr lang="en-CA" dirty="0" smtClean="0"/>
              <a:t>Topography – form</a:t>
            </a:r>
            <a:r>
              <a:rPr lang="en-CA" baseline="0" dirty="0" smtClean="0"/>
              <a:t> behaviour takes ( </a:t>
            </a:r>
            <a:r>
              <a:rPr lang="en-CA" baseline="0" dirty="0" err="1" smtClean="0"/>
              <a:t>ie</a:t>
            </a:r>
            <a:r>
              <a:rPr lang="en-CA" baseline="0" dirty="0" smtClean="0"/>
              <a:t> mirror tracing task) ( </a:t>
            </a:r>
            <a:r>
              <a:rPr lang="en-CA" baseline="0" dirty="0" err="1" smtClean="0"/>
              <a:t>ie</a:t>
            </a:r>
            <a:r>
              <a:rPr lang="en-CA" baseline="0" dirty="0" smtClean="0"/>
              <a:t> analyzing technique while throwing basketball)</a:t>
            </a:r>
            <a:endParaRPr lang="en-CA" dirty="0" smtClean="0"/>
          </a:p>
          <a:p>
            <a:pPr marL="171450" indent="-171450">
              <a:buFontTx/>
              <a:buChar char="-"/>
            </a:pPr>
            <a:r>
              <a:rPr lang="en-CA" dirty="0" smtClean="0"/>
              <a:t>Intensity –the strength of the behaviour (</a:t>
            </a:r>
            <a:r>
              <a:rPr lang="en-CA" dirty="0" err="1" smtClean="0"/>
              <a:t>ie</a:t>
            </a:r>
            <a:r>
              <a:rPr lang="en-CA" dirty="0" smtClean="0"/>
              <a:t> how loud the child</a:t>
            </a:r>
            <a:r>
              <a:rPr lang="en-CA" baseline="0" dirty="0" smtClean="0"/>
              <a:t> screams)</a:t>
            </a:r>
            <a:endParaRPr lang="en-CA" dirty="0" smtClean="0"/>
          </a:p>
          <a:p>
            <a:pPr marL="171450" indent="-171450">
              <a:buFontTx/>
              <a:buChar char="-"/>
            </a:pPr>
            <a:r>
              <a:rPr lang="en-CA" dirty="0" smtClean="0"/>
              <a:t>Speed – the</a:t>
            </a:r>
            <a:r>
              <a:rPr lang="en-CA" baseline="0" dirty="0" smtClean="0"/>
              <a:t> speed of the behaviour </a:t>
            </a:r>
            <a:r>
              <a:rPr lang="en-CA" dirty="0" smtClean="0"/>
              <a:t> ( how fast </a:t>
            </a:r>
            <a:r>
              <a:rPr lang="en-CA" dirty="0" err="1" smtClean="0"/>
              <a:t>im</a:t>
            </a:r>
            <a:r>
              <a:rPr lang="en-CA" dirty="0" smtClean="0"/>
              <a:t> typing)</a:t>
            </a:r>
          </a:p>
          <a:p>
            <a:pPr marL="171450" indent="-171450">
              <a:buFontTx/>
              <a:buChar char="-"/>
            </a:pPr>
            <a:r>
              <a:rPr lang="en-CA" dirty="0" smtClean="0"/>
              <a:t>Latency – the amount</a:t>
            </a:r>
            <a:r>
              <a:rPr lang="en-CA" baseline="0" dirty="0" smtClean="0"/>
              <a:t> of time it passes to produce/ learn a target behaviour</a:t>
            </a:r>
            <a:endParaRPr lang="en-CA" dirty="0" smtClean="0"/>
          </a:p>
          <a:p>
            <a:pPr marL="171450" indent="-171450">
              <a:buFontTx/>
              <a:buChar char="-"/>
            </a:pPr>
            <a:r>
              <a:rPr lang="en-CA" dirty="0" smtClean="0"/>
              <a:t>Duration – the time of onset and offset of the behaviour (how long </a:t>
            </a:r>
            <a:r>
              <a:rPr lang="en-CA" dirty="0" err="1" smtClean="0"/>
              <a:t>im</a:t>
            </a:r>
            <a:r>
              <a:rPr lang="en-CA" dirty="0" smtClean="0"/>
              <a:t> typing for)</a:t>
            </a:r>
          </a:p>
          <a:p>
            <a:pPr marL="171450" indent="-171450">
              <a:buFontTx/>
              <a:buChar char="-"/>
            </a:pPr>
            <a:r>
              <a:rPr lang="en-CA" dirty="0" smtClean="0"/>
              <a:t>Distribution – how the</a:t>
            </a:r>
            <a:r>
              <a:rPr lang="en-CA" baseline="0" dirty="0" smtClean="0"/>
              <a:t> behaviour is distributed overtime ( </a:t>
            </a:r>
            <a:r>
              <a:rPr lang="en-CA" baseline="0" dirty="0" err="1" smtClean="0"/>
              <a:t>ie</a:t>
            </a:r>
            <a:r>
              <a:rPr lang="en-CA" baseline="0" dirty="0" smtClean="0"/>
              <a:t> whether bird is pecking or doing a different behaviour) </a:t>
            </a:r>
            <a:endParaRPr lang="en-CA" dirty="0" smtClean="0"/>
          </a:p>
          <a:p>
            <a:pPr marL="171450" indent="-171450">
              <a:buFontTx/>
              <a:buChar char="-"/>
            </a:pPr>
            <a:r>
              <a:rPr lang="en-CA" dirty="0" smtClean="0"/>
              <a:t>Frequency/ rate – the count of time the behaviour is performed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35642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Test yourself </a:t>
            </a:r>
          </a:p>
          <a:p>
            <a:pPr marL="228600" indent="-228600">
              <a:buAutoNum type="arabicPeriod"/>
            </a:pPr>
            <a:r>
              <a:rPr lang="en-CA" dirty="0" smtClean="0"/>
              <a:t>Recording the amount of weight bob bench presses – intensity</a:t>
            </a:r>
          </a:p>
          <a:p>
            <a:pPr marL="228600" indent="-228600">
              <a:buAutoNum type="arabicPeriod"/>
            </a:pPr>
            <a:r>
              <a:rPr lang="en-CA" dirty="0" smtClean="0"/>
              <a:t>Recoding</a:t>
            </a:r>
            <a:r>
              <a:rPr lang="en-CA" baseline="0" dirty="0" smtClean="0"/>
              <a:t> how many times bob lifts the weights – frequency</a:t>
            </a:r>
          </a:p>
          <a:p>
            <a:pPr marL="228600" indent="-228600">
              <a:buAutoNum type="arabicPeriod"/>
            </a:pPr>
            <a:r>
              <a:rPr lang="en-CA" baseline="0" dirty="0" smtClean="0"/>
              <a:t>Recoding how long it took bob to get the weight bench once he entered the gym – latency</a:t>
            </a:r>
          </a:p>
          <a:p>
            <a:pPr marL="228600" indent="-228600">
              <a:buAutoNum type="arabicPeriod"/>
            </a:pPr>
            <a:r>
              <a:rPr lang="en-CA" baseline="0" dirty="0" smtClean="0"/>
              <a:t>Recoding how long it took bob to compete a set – duration</a:t>
            </a:r>
          </a:p>
          <a:p>
            <a:pPr marL="228600" indent="-228600">
              <a:buAutoNum type="arabicPeriod"/>
            </a:pPr>
            <a:r>
              <a:rPr lang="en-CA" baseline="0" dirty="0" smtClean="0"/>
              <a:t>Recording at the end of each min whether Bob is lifting weighs or talking to friend – time sample (choice)</a:t>
            </a:r>
          </a:p>
          <a:p>
            <a:pPr marL="228600" indent="-228600">
              <a:buAutoNum type="arabicPeriod"/>
            </a:pPr>
            <a:r>
              <a:rPr lang="en-CA" baseline="0" dirty="0" smtClean="0"/>
              <a:t>Measuring the size of bobs biceps over the course of the semester – product ( rate of bicep increase)</a:t>
            </a:r>
          </a:p>
          <a:p>
            <a:pPr marL="228600" indent="-228600">
              <a:buAutoNum type="arabicPeriod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52418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Analogue is unrealistic</a:t>
            </a:r>
            <a:r>
              <a:rPr lang="en-CA" baseline="0" dirty="0" smtClean="0"/>
              <a:t> , results may be biased</a:t>
            </a:r>
          </a:p>
          <a:p>
            <a:pPr marL="0" indent="0">
              <a:buFontTx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00305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Recording should</a:t>
            </a:r>
            <a:r>
              <a:rPr lang="en-CA" baseline="0" dirty="0" smtClean="0"/>
              <a:t> be done as soon as the behaviour is observed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31216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57345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77038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Cost effective</a:t>
            </a:r>
            <a:r>
              <a:rPr lang="en-CA" baseline="0" dirty="0" smtClean="0"/>
              <a:t> 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Easy to control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Can study long-term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75845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baseline="0" dirty="0" err="1" smtClean="0"/>
              <a:t>Apopo</a:t>
            </a:r>
            <a:r>
              <a:rPr lang="en-CA" baseline="0" dirty="0" smtClean="0"/>
              <a:t> video – animal </a:t>
            </a:r>
            <a:r>
              <a:rPr lang="en-CA" baseline="0" dirty="0" err="1" smtClean="0"/>
              <a:t>reaseach</a:t>
            </a:r>
            <a:r>
              <a:rPr lang="en-CA" baseline="0" dirty="0" smtClean="0"/>
              <a:t> </a:t>
            </a:r>
          </a:p>
          <a:p>
            <a:pPr marL="171450" indent="-171450">
              <a:buFontTx/>
              <a:buChar char="-"/>
            </a:pPr>
            <a:r>
              <a:rPr lang="en-CA" dirty="0" smtClean="0"/>
              <a:t>Mine sniffing</a:t>
            </a:r>
            <a:r>
              <a:rPr lang="en-CA" baseline="0" dirty="0" smtClean="0"/>
              <a:t> rats – rats trained </a:t>
            </a:r>
            <a:r>
              <a:rPr lang="en-CA" baseline="0" smtClean="0"/>
              <a:t>to detect land mines</a:t>
            </a:r>
          </a:p>
          <a:p>
            <a:pPr marL="171450" indent="-171450">
              <a:buFontTx/>
              <a:buChar char="-"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06454-4709-794A-87AB-96B348819A46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3493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1"/>
            <a:ext cx="7848600" cy="1606021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921000"/>
            <a:ext cx="6400800" cy="14605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FB87D-181C-0245-8875-490A705807C4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2832101"/>
            <a:ext cx="7848600" cy="132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75F83-F290-6A41-9625-9610182C47D5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68501"/>
            <a:ext cx="7772400" cy="1833562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5721"/>
            <a:ext cx="7772400" cy="1250156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B562E-9051-8D47-9669-514FB4E0A50B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3832861"/>
            <a:ext cx="7848600" cy="132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94460"/>
            <a:ext cx="4038600" cy="3931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94460"/>
            <a:ext cx="4038600" cy="3931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5D063-1C74-9741-9F18-E0A585BA14ED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7000"/>
            <a:ext cx="3931920" cy="533136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32000"/>
            <a:ext cx="393192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397000"/>
            <a:ext cx="3931920" cy="533136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032000"/>
            <a:ext cx="393192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5708-6844-DE46-9674-1F80B7AE94DA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610247" y="3371453"/>
            <a:ext cx="392430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03546-344C-724D-BD33-C699D595BB73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FA978-CCBA-044E-BB54-473223929ACE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0067"/>
            <a:ext cx="2139696" cy="1051560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660067"/>
            <a:ext cx="5715000" cy="4648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775461"/>
            <a:ext cx="2139696" cy="35363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0E158-A266-7244-B09C-857E34605626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451704" y="2983373"/>
            <a:ext cx="46482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0400"/>
            <a:ext cx="2142680" cy="10541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698501"/>
            <a:ext cx="5904390" cy="4583713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778000"/>
            <a:ext cx="2139696" cy="35356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6180D-F914-6C4C-94C3-7C7EC721D03D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E65B-8AAC-1245-9FFF-5639F0A48A1E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08000"/>
            <a:ext cx="2057400" cy="48895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08000"/>
            <a:ext cx="6019800" cy="4889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8133E-DCE1-9C48-9848-0143AAABC339}" type="datetime2">
              <a:rPr lang="en-CA" smtClean="0"/>
              <a:t>Monday, October 2,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83989"/>
            <a:ext cx="9144000" cy="190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44500"/>
            <a:ext cx="8229600" cy="825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406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0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5240"/>
            <a:ext cx="2895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8D4E1B8-0C7A-624B-A63C-2EE117569908}" type="datetime2">
              <a:rPr lang="en-CA" smtClean="0"/>
              <a:t>Monday, October 2,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5240"/>
            <a:ext cx="4114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5240"/>
            <a:ext cx="1066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4400" dirty="0" smtClean="0"/>
              <a:t>Defining the target behaviour</a:t>
            </a:r>
            <a:endParaRPr lang="en-CA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CA" dirty="0" smtClean="0"/>
              <a:t>Operational Definitions</a:t>
            </a:r>
          </a:p>
          <a:p>
            <a:pPr marL="342900" indent="-342900">
              <a:buFont typeface="Arial"/>
              <a:buChar char="•"/>
            </a:pPr>
            <a:r>
              <a:rPr lang="en-CA" dirty="0" smtClean="0"/>
              <a:t>Category Mistakes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42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Defining the Target Behaviour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0791"/>
            <a:ext cx="8229600" cy="1397914"/>
          </a:xfrm>
        </p:spPr>
        <p:txBody>
          <a:bodyPr>
            <a:normAutofit lnSpcReduction="10000"/>
          </a:bodyPr>
          <a:lstStyle/>
          <a:p>
            <a:r>
              <a:rPr lang="en-CA" sz="3200" b="1" dirty="0" smtClean="0"/>
              <a:t>Operational Definition: </a:t>
            </a:r>
          </a:p>
          <a:p>
            <a:pPr lvl="1"/>
            <a:r>
              <a:rPr lang="en-CA" sz="2800" dirty="0" smtClean="0"/>
              <a:t>A definition that specifies the operation (procedure) by which a term will be measured.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53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Example Operational Definition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E.g. Measuring the “</a:t>
            </a:r>
            <a:r>
              <a:rPr lang="en-CA" sz="2800" dirty="0"/>
              <a:t>m</a:t>
            </a:r>
            <a:r>
              <a:rPr lang="en-CA" sz="2800" dirty="0" smtClean="0"/>
              <a:t>outh </a:t>
            </a:r>
            <a:r>
              <a:rPr lang="en-CA" sz="2800" dirty="0" err="1" smtClean="0"/>
              <a:t>wateringness</a:t>
            </a:r>
            <a:r>
              <a:rPr lang="en-CA" sz="2800" dirty="0" smtClean="0"/>
              <a:t>” of food.</a:t>
            </a:r>
          </a:p>
          <a:p>
            <a:pPr lvl="1"/>
            <a:endParaRPr lang="en-CA" sz="2400" b="1" dirty="0" smtClean="0"/>
          </a:p>
          <a:p>
            <a:pPr lvl="1"/>
            <a:r>
              <a:rPr lang="en-CA" sz="2400" b="1" dirty="0" smtClean="0"/>
              <a:t>Label</a:t>
            </a:r>
            <a:r>
              <a:rPr lang="en-CA" sz="2400" dirty="0" smtClean="0"/>
              <a:t>: Salivation</a:t>
            </a:r>
          </a:p>
          <a:p>
            <a:pPr lvl="1"/>
            <a:endParaRPr lang="en-CA" sz="2400" dirty="0" smtClean="0"/>
          </a:p>
          <a:p>
            <a:pPr lvl="1"/>
            <a:r>
              <a:rPr lang="en-CA" sz="2400" b="1" dirty="0" smtClean="0"/>
              <a:t>Operational Definition</a:t>
            </a:r>
            <a:r>
              <a:rPr lang="en-CA" sz="2400" dirty="0" smtClean="0"/>
              <a:t>: number of milligrams of saliva absorbed by cotton balls (of size X) placed in a particular area in the mouth for specified period of time.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00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Operational Definitions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1394460"/>
            <a:ext cx="4993217" cy="3931920"/>
          </a:xfrm>
        </p:spPr>
        <p:txBody>
          <a:bodyPr>
            <a:normAutofit fontScale="92500" lnSpcReduction="20000"/>
          </a:bodyPr>
          <a:lstStyle/>
          <a:p>
            <a:r>
              <a:rPr lang="en-CA" dirty="0" smtClean="0"/>
              <a:t>Precise</a:t>
            </a:r>
          </a:p>
          <a:p>
            <a:r>
              <a:rPr lang="en-CA" b="1" dirty="0" err="1" smtClean="0"/>
              <a:t>Interobserver</a:t>
            </a:r>
            <a:r>
              <a:rPr lang="en-CA" b="1" dirty="0" smtClean="0"/>
              <a:t> reliability</a:t>
            </a:r>
          </a:p>
          <a:p>
            <a:pPr lvl="1"/>
            <a:r>
              <a:rPr lang="en-CA" dirty="0" smtClean="0"/>
              <a:t>People using the same definitions should reach the same conclusions.</a:t>
            </a:r>
          </a:p>
          <a:p>
            <a:r>
              <a:rPr lang="en-CA" dirty="0" smtClean="0"/>
              <a:t>Quantitative </a:t>
            </a:r>
          </a:p>
          <a:p>
            <a:r>
              <a:rPr lang="en-CA" dirty="0" smtClean="0"/>
              <a:t>Objective/unambiguous</a:t>
            </a:r>
          </a:p>
          <a:p>
            <a:r>
              <a:rPr lang="en-CA" dirty="0" smtClean="0"/>
              <a:t>Not reference internal states or motivations</a:t>
            </a:r>
          </a:p>
          <a:p>
            <a:r>
              <a:rPr lang="en-CA" dirty="0" smtClean="0"/>
              <a:t>Practical</a:t>
            </a:r>
          </a:p>
        </p:txBody>
      </p:sp>
      <p:pic>
        <p:nvPicPr>
          <p:cNvPr id="6" name="Content Placeholder 5" descr="Rorschach_blot_10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849" b="-10849"/>
          <a:stretch>
            <a:fillRect/>
          </a:stretch>
        </p:blipFill>
        <p:spPr>
          <a:xfrm>
            <a:off x="5571215" y="1616710"/>
            <a:ext cx="3263752" cy="3177540"/>
          </a:xfr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27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Category Mistakes</a:t>
            </a:r>
            <a:endParaRPr lang="en-CA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457200" y="1333500"/>
            <a:ext cx="5342467" cy="4064000"/>
          </a:xfrm>
        </p:spPr>
        <p:txBody>
          <a:bodyPr/>
          <a:lstStyle/>
          <a:p>
            <a:r>
              <a:rPr lang="en-CA" sz="2800" b="1" dirty="0">
                <a:solidFill>
                  <a:srgbClr val="000000"/>
                </a:solidFill>
              </a:rPr>
              <a:t>Category Mistake:</a:t>
            </a:r>
          </a:p>
          <a:p>
            <a:pPr lvl="1"/>
            <a:r>
              <a:rPr lang="en-CA" sz="2400" dirty="0">
                <a:solidFill>
                  <a:srgbClr val="000000"/>
                </a:solidFill>
              </a:rPr>
              <a:t>Treating a category label </a:t>
            </a:r>
            <a:r>
              <a:rPr lang="en-CA" sz="2400" dirty="0" smtClean="0">
                <a:solidFill>
                  <a:srgbClr val="000000"/>
                </a:solidFill>
              </a:rPr>
              <a:t>as </a:t>
            </a:r>
            <a:r>
              <a:rPr lang="en-CA" sz="2400" dirty="0">
                <a:solidFill>
                  <a:srgbClr val="000000"/>
                </a:solidFill>
              </a:rPr>
              <a:t>an instance of a category.</a:t>
            </a:r>
          </a:p>
          <a:p>
            <a:endParaRPr lang="en-CA" sz="2800" dirty="0" smtClean="0"/>
          </a:p>
          <a:p>
            <a:r>
              <a:rPr lang="en-CA" sz="2800" dirty="0" smtClean="0"/>
              <a:t>Category Mistake Example:</a:t>
            </a:r>
          </a:p>
          <a:p>
            <a:pPr lvl="1"/>
            <a:r>
              <a:rPr lang="en-CA" sz="2400" dirty="0" smtClean="0"/>
              <a:t>Name three fruits:</a:t>
            </a:r>
          </a:p>
          <a:p>
            <a:pPr lvl="2"/>
            <a:r>
              <a:rPr lang="en-CA" sz="2800" dirty="0" smtClean="0">
                <a:solidFill>
                  <a:srgbClr val="008000"/>
                </a:solidFill>
                <a:latin typeface="Wingdings"/>
                <a:ea typeface="Wingdings"/>
                <a:cs typeface="Wingdings"/>
                <a:sym typeface="Wingdings"/>
              </a:rPr>
              <a:t></a:t>
            </a:r>
            <a:r>
              <a:rPr lang="en-CA" sz="2800" dirty="0">
                <a:solidFill>
                  <a:srgbClr val="008000"/>
                </a:solidFill>
                <a:sym typeface="Wingdings"/>
              </a:rPr>
              <a:t> </a:t>
            </a:r>
            <a:r>
              <a:rPr lang="en-CA" sz="2000" dirty="0" smtClean="0"/>
              <a:t>Apple, banana, peach.</a:t>
            </a:r>
          </a:p>
          <a:p>
            <a:pPr lvl="2"/>
            <a:r>
              <a:rPr lang="en-CA" sz="2800" dirty="0" smtClean="0">
                <a:solidFill>
                  <a:srgbClr val="FF0000"/>
                </a:solidFill>
                <a:latin typeface="Wingdings"/>
                <a:ea typeface="Wingdings"/>
                <a:cs typeface="Wingdings"/>
                <a:sym typeface="Wingdings"/>
              </a:rPr>
              <a:t></a:t>
            </a:r>
            <a:r>
              <a:rPr lang="en-CA" sz="2800" dirty="0">
                <a:solidFill>
                  <a:srgbClr val="FF0000"/>
                </a:solidFill>
                <a:sym typeface="Wingdings"/>
              </a:rPr>
              <a:t> </a:t>
            </a:r>
            <a:r>
              <a:rPr lang="en-CA" sz="2000" dirty="0" smtClean="0"/>
              <a:t>Apple, banana</a:t>
            </a:r>
            <a:r>
              <a:rPr lang="en-CA" sz="2000" dirty="0" smtClean="0">
                <a:solidFill>
                  <a:srgbClr val="000000"/>
                </a:solidFill>
              </a:rPr>
              <a:t>, </a:t>
            </a:r>
            <a:r>
              <a:rPr lang="en-CA" sz="2000" dirty="0" smtClean="0">
                <a:solidFill>
                  <a:srgbClr val="FF0000"/>
                </a:solidFill>
              </a:rPr>
              <a:t>fruit</a:t>
            </a:r>
            <a:r>
              <a:rPr lang="en-CA" sz="2000" dirty="0" smtClean="0">
                <a:solidFill>
                  <a:srgbClr val="000000"/>
                </a:solidFill>
              </a:rPr>
              <a:t>.</a:t>
            </a:r>
          </a:p>
          <a:p>
            <a:pPr lvl="2"/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1" name="Picture 10" descr="ryl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598" y="1333500"/>
            <a:ext cx="2818338" cy="386431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6392333" y="5208220"/>
            <a:ext cx="2180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200" dirty="0" smtClean="0"/>
              <a:t>Gilbert Ryle</a:t>
            </a:r>
          </a:p>
          <a:p>
            <a:pPr algn="ctr"/>
            <a:r>
              <a:rPr lang="en-CA" sz="1200" dirty="0" smtClean="0"/>
              <a:t>(1900 – 1976)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404847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Category Mistakes</a:t>
            </a:r>
            <a:endParaRPr lang="en-CA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b="1" dirty="0" smtClean="0"/>
              <a:t>Fear</a:t>
            </a:r>
            <a:r>
              <a:rPr lang="en-CA" dirty="0" smtClean="0"/>
              <a:t>:</a:t>
            </a:r>
          </a:p>
          <a:p>
            <a:pPr lvl="1"/>
            <a:r>
              <a:rPr lang="en-CA" dirty="0" smtClean="0"/>
              <a:t>Increased heart rate, skin conductance, verbal exhortation, certain facial expression, etc.</a:t>
            </a:r>
          </a:p>
          <a:p>
            <a:pPr lvl="1"/>
            <a:r>
              <a:rPr lang="en-CA" b="1" dirty="0" smtClean="0"/>
              <a:t>Category Mistake:</a:t>
            </a:r>
          </a:p>
          <a:p>
            <a:pPr lvl="2"/>
            <a:r>
              <a:rPr lang="en-CA" dirty="0" smtClean="0"/>
              <a:t>These behaviours indicate the </a:t>
            </a:r>
            <a:r>
              <a:rPr lang="en-CA" i="1" dirty="0" smtClean="0"/>
              <a:t>presence </a:t>
            </a:r>
            <a:r>
              <a:rPr lang="en-CA" dirty="0" smtClean="0"/>
              <a:t>of “fear.”</a:t>
            </a:r>
          </a:p>
          <a:p>
            <a:pPr lvl="1"/>
            <a:r>
              <a:rPr lang="en-CA" b="1" dirty="0" smtClean="0"/>
              <a:t>Behaviour Science Perspective:</a:t>
            </a:r>
          </a:p>
          <a:p>
            <a:pPr lvl="2"/>
            <a:r>
              <a:rPr lang="en-CA" dirty="0" smtClean="0"/>
              <a:t>These behaviours </a:t>
            </a:r>
            <a:r>
              <a:rPr lang="en-CA" i="1" dirty="0" smtClean="0"/>
              <a:t>are</a:t>
            </a:r>
            <a:r>
              <a:rPr lang="en-CA" dirty="0" smtClean="0"/>
              <a:t> fear.</a:t>
            </a:r>
          </a:p>
          <a:p>
            <a:pPr lvl="1"/>
            <a:endParaRPr lang="en-CA" dirty="0"/>
          </a:p>
        </p:txBody>
      </p:sp>
      <p:pic>
        <p:nvPicPr>
          <p:cNvPr id="6" name="Content Placeholder 5" descr="fear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4" r="18074"/>
          <a:stretch>
            <a:fillRect/>
          </a:stretch>
        </p:blipFill>
        <p:spPr>
          <a:ln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96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4400" dirty="0" smtClean="0"/>
              <a:t>Measuring the Target behaviour</a:t>
            </a:r>
            <a:endParaRPr lang="en-CA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CA" dirty="0" smtClean="0"/>
              <a:t>Behavioural Assessment</a:t>
            </a:r>
          </a:p>
          <a:p>
            <a:pPr marL="342900" indent="-342900">
              <a:buFont typeface="Arial"/>
              <a:buChar char="•"/>
            </a:pPr>
            <a:r>
              <a:rPr lang="en-CA" dirty="0" smtClean="0"/>
              <a:t>Measuring Behaviour Change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67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Behavioural Assessment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/>
              <a:t>Behavioural Assessment</a:t>
            </a:r>
            <a:r>
              <a:rPr lang="en-CA" dirty="0" smtClean="0"/>
              <a:t>: Baseline measurement of the target behaviour.</a:t>
            </a:r>
          </a:p>
          <a:p>
            <a:pPr lvl="1"/>
            <a:r>
              <a:rPr lang="en-CA" dirty="0" smtClean="0"/>
              <a:t>1) Determine if treatment is necessary.</a:t>
            </a:r>
          </a:p>
          <a:p>
            <a:pPr lvl="1"/>
            <a:r>
              <a:rPr lang="en-CA" dirty="0" smtClean="0"/>
              <a:t>2) Determine whether or not your treatment was successful.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8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645583" y="3132667"/>
            <a:ext cx="7921377" cy="2545720"/>
            <a:chOff x="309033" y="2977289"/>
            <a:chExt cx="8257927" cy="2701098"/>
          </a:xfrm>
          <a:effectLst/>
        </p:grpSpPr>
        <p:grpSp>
          <p:nvGrpSpPr>
            <p:cNvPr id="9" name="Group 8"/>
            <p:cNvGrpSpPr/>
            <p:nvPr/>
          </p:nvGrpSpPr>
          <p:grpSpPr>
            <a:xfrm>
              <a:off x="309033" y="2977289"/>
              <a:ext cx="8257927" cy="2420211"/>
              <a:chOff x="309033" y="3104288"/>
              <a:chExt cx="8257927" cy="2420211"/>
            </a:xfrm>
          </p:grpSpPr>
          <p:pic>
            <p:nvPicPr>
              <p:cNvPr id="5" name="Content Placeholder 9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0164" t="49435" r="4981" b="27255"/>
              <a:stretch/>
            </p:blipFill>
            <p:spPr>
              <a:xfrm>
                <a:off x="309033" y="3259666"/>
                <a:ext cx="8257927" cy="2264833"/>
              </a:xfrm>
              <a:prstGeom prst="rect">
                <a:avLst/>
              </a:prstGeom>
            </p:spPr>
          </p:pic>
          <p:sp>
            <p:nvSpPr>
              <p:cNvPr id="6" name="TextBox 5"/>
              <p:cNvSpPr txBox="1"/>
              <p:nvPr/>
            </p:nvSpPr>
            <p:spPr>
              <a:xfrm>
                <a:off x="2656417" y="3105777"/>
                <a:ext cx="107949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sz="1400" dirty="0" smtClean="0"/>
                  <a:t>Baseline</a:t>
                </a:r>
                <a:endParaRPr lang="en-CA" sz="1400" dirty="0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6131984" y="3104288"/>
                <a:ext cx="107949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sz="1400" dirty="0" smtClean="0"/>
                  <a:t>Treatment</a:t>
                </a:r>
                <a:endParaRPr lang="en-CA" sz="1400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248150" y="5370610"/>
              <a:ext cx="107949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1400" dirty="0" smtClean="0"/>
                <a:t>Sessions</a:t>
              </a:r>
              <a:endParaRPr lang="en-CA" sz="1400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0" y="3053407"/>
            <a:ext cx="16086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 smtClean="0"/>
              <a:t>A-B Design:</a:t>
            </a:r>
            <a:endParaRPr lang="en-CA" sz="1400" b="1" dirty="0"/>
          </a:p>
        </p:txBody>
      </p:sp>
    </p:spTree>
    <p:extLst>
      <p:ext uri="{BB962C8B-B14F-4D97-AF65-F5344CB8AC3E}">
        <p14:creationId xmlns:p14="http://schemas.microsoft.com/office/powerpoint/2010/main" val="209682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A-B-A-B Reversal Design</a:t>
            </a:r>
            <a:endParaRPr lang="en-CA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rcRect l="-29852" r="-29852"/>
          <a:stretch>
            <a:fillRect/>
          </a:stretch>
        </p:blipFill>
        <p:spPr>
          <a:xfrm>
            <a:off x="-1460500" y="1270000"/>
            <a:ext cx="11401888" cy="44450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84053" y="1207708"/>
            <a:ext cx="1610465" cy="64633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CA" b="1" dirty="0" smtClean="0"/>
              <a:t>Bob’s</a:t>
            </a:r>
          </a:p>
          <a:p>
            <a:pPr algn="ctr"/>
            <a:r>
              <a:rPr lang="en-CA" b="1" dirty="0" smtClean="0"/>
              <a:t>Behaviour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89484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A-B-A-B Reversal Considerations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Demonstrates a </a:t>
            </a:r>
            <a:r>
              <a:rPr lang="en-CA" b="1" dirty="0" smtClean="0"/>
              <a:t>functional</a:t>
            </a:r>
            <a:r>
              <a:rPr lang="en-CA" dirty="0" smtClean="0"/>
              <a:t> (i.e., causal) </a:t>
            </a:r>
            <a:r>
              <a:rPr lang="en-CA" b="1" dirty="0" smtClean="0"/>
              <a:t>relationship</a:t>
            </a:r>
            <a:r>
              <a:rPr lang="en-CA" dirty="0" smtClean="0"/>
              <a:t> between the </a:t>
            </a:r>
            <a:r>
              <a:rPr lang="en-CA" dirty="0" smtClean="0"/>
              <a:t>manipulated (independent </a:t>
            </a:r>
            <a:r>
              <a:rPr lang="en-CA" dirty="0" err="1" smtClean="0"/>
              <a:t>ie</a:t>
            </a:r>
            <a:r>
              <a:rPr lang="en-CA" dirty="0" smtClean="0"/>
              <a:t> measurable) </a:t>
            </a:r>
            <a:r>
              <a:rPr lang="en-CA" dirty="0" smtClean="0"/>
              <a:t>variable and the </a:t>
            </a:r>
            <a:r>
              <a:rPr lang="en-CA" dirty="0" smtClean="0"/>
              <a:t>dependent (target behaviour) </a:t>
            </a:r>
            <a:r>
              <a:rPr lang="en-CA" dirty="0" smtClean="0"/>
              <a:t>variable.</a:t>
            </a:r>
          </a:p>
          <a:p>
            <a:pPr lvl="1"/>
            <a:r>
              <a:rPr lang="en-CA" dirty="0" smtClean="0"/>
              <a:t>E.g., “Bob’s aggressive behaviour varies as a function of the teacher’s demands”</a:t>
            </a:r>
          </a:p>
          <a:p>
            <a:pPr lvl="2"/>
            <a:r>
              <a:rPr lang="en-CA" dirty="0" smtClean="0"/>
              <a:t>i.e., </a:t>
            </a:r>
            <a:r>
              <a:rPr lang="en-CA" dirty="0"/>
              <a:t>“Demands cause aggressive behaviour in Bob.</a:t>
            </a:r>
            <a:r>
              <a:rPr lang="en-CA" dirty="0" smtClean="0"/>
              <a:t>”</a:t>
            </a:r>
          </a:p>
          <a:p>
            <a:r>
              <a:rPr lang="en-CA" dirty="0" smtClean="0"/>
              <a:t>Variations:</a:t>
            </a:r>
          </a:p>
          <a:p>
            <a:pPr lvl="1"/>
            <a:r>
              <a:rPr lang="en-CA" dirty="0" smtClean="0"/>
              <a:t>E.g., A-B-A-C-A</a:t>
            </a:r>
          </a:p>
          <a:p>
            <a:r>
              <a:rPr lang="en-CA" dirty="0" smtClean="0"/>
              <a:t>Is it ethical to remove treatment?</a:t>
            </a:r>
          </a:p>
          <a:p>
            <a:r>
              <a:rPr lang="en-CA" dirty="0" smtClean="0"/>
              <a:t>Can the treatment be removed?</a:t>
            </a:r>
          </a:p>
          <a:p>
            <a:r>
              <a:rPr lang="en-CA" dirty="0" smtClean="0"/>
              <a:t>How long do you gather baseline and treatment data?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54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Direct vs. Indirect Assessment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/>
              <a:t>Direct Assessment (ideal)</a:t>
            </a:r>
          </a:p>
          <a:p>
            <a:pPr lvl="1"/>
            <a:r>
              <a:rPr lang="en-CA" dirty="0" smtClean="0"/>
              <a:t>Target behaviour is measured as it occurs.</a:t>
            </a:r>
          </a:p>
          <a:p>
            <a:pPr lvl="1"/>
            <a:r>
              <a:rPr lang="en-CA" dirty="0" smtClean="0"/>
              <a:t>The observer need not be a person, but can also be a camera or some other recording device.</a:t>
            </a:r>
          </a:p>
          <a:p>
            <a:pPr lvl="1"/>
            <a:r>
              <a:rPr lang="en-CA" b="1" dirty="0" smtClean="0"/>
              <a:t>Self-Monitoring: </a:t>
            </a:r>
            <a:r>
              <a:rPr lang="en-CA" dirty="0" smtClean="0"/>
              <a:t>Client is trained to observe their own target behaviour.</a:t>
            </a:r>
          </a:p>
          <a:p>
            <a:pPr lvl="3"/>
            <a:r>
              <a:rPr lang="en-CA" dirty="0" smtClean="0"/>
              <a:t>Useful when . . </a:t>
            </a:r>
          </a:p>
          <a:p>
            <a:pPr lvl="4"/>
            <a:r>
              <a:rPr lang="en-CA" dirty="0" smtClean="0"/>
              <a:t>Independent observers are not available</a:t>
            </a:r>
          </a:p>
          <a:p>
            <a:pPr lvl="4"/>
            <a:r>
              <a:rPr lang="en-CA" dirty="0" smtClean="0"/>
              <a:t>Target behaviour is infrequent</a:t>
            </a:r>
          </a:p>
          <a:p>
            <a:pPr lvl="4"/>
            <a:r>
              <a:rPr lang="en-CA" dirty="0" smtClean="0"/>
              <a:t>Target behaviour does not occur in the presence of other people</a:t>
            </a:r>
          </a:p>
          <a:p>
            <a:pPr lvl="4"/>
            <a:endParaRPr lang="en-CA" dirty="0" smtClean="0"/>
          </a:p>
          <a:p>
            <a:pPr lvl="2"/>
            <a:endParaRPr lang="en-CA" dirty="0"/>
          </a:p>
          <a:p>
            <a:pPr lvl="1"/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00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Direct vs. Indirect Assessment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/>
              <a:t>Indirect Assessment</a:t>
            </a:r>
          </a:p>
          <a:p>
            <a:pPr lvl="1"/>
            <a:r>
              <a:rPr lang="en-CA" dirty="0" smtClean="0"/>
              <a:t>(Tries to) measure target behaviour with interviews, questionnaires, and/or rating scales.</a:t>
            </a:r>
          </a:p>
          <a:p>
            <a:pPr lvl="1"/>
            <a:r>
              <a:rPr lang="en-CA" dirty="0" smtClean="0"/>
              <a:t>May rely on testimony from other people (parents, teachers, etc.)</a:t>
            </a:r>
          </a:p>
          <a:p>
            <a:pPr lvl="1"/>
            <a:r>
              <a:rPr lang="en-CA" dirty="0" smtClean="0"/>
              <a:t>Requires recall of a individual’s behaviour (i.e., behaviour is not measured directly).</a:t>
            </a:r>
          </a:p>
          <a:p>
            <a:pPr lvl="1"/>
            <a:r>
              <a:rPr lang="en-CA" b="1" dirty="0" smtClean="0"/>
              <a:t>Concerns</a:t>
            </a:r>
            <a:r>
              <a:rPr lang="en-CA" dirty="0" smtClean="0"/>
              <a:t>:</a:t>
            </a:r>
          </a:p>
          <a:p>
            <a:pPr lvl="2"/>
            <a:r>
              <a:rPr lang="en-CA" dirty="0" smtClean="0"/>
              <a:t>Testimonials may be biased, inaccurate, unreliable, and/or incomplete.</a:t>
            </a:r>
          </a:p>
          <a:p>
            <a:pPr lvl="2"/>
            <a:endParaRPr lang="en-CA" dirty="0" smtClean="0"/>
          </a:p>
          <a:p>
            <a:pPr lvl="2"/>
            <a:endParaRPr lang="en-CA" dirty="0"/>
          </a:p>
          <a:p>
            <a:pPr lvl="1"/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10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Is this Direct or Indirect Assessment?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Arial" charset="0"/>
              </a:rPr>
              <a:t>At </a:t>
            </a:r>
            <a:r>
              <a:rPr lang="en-US" dirty="0">
                <a:latin typeface="Arial" charset="0"/>
              </a:rPr>
              <a:t>the end of the day, the parent records how many times her child peed in the toilet that day</a:t>
            </a:r>
            <a:r>
              <a:rPr lang="en-US" dirty="0" smtClean="0">
                <a:latin typeface="Arial" charset="0"/>
              </a:rPr>
              <a:t>.</a:t>
            </a:r>
          </a:p>
          <a:p>
            <a:pPr lvl="1"/>
            <a:r>
              <a:rPr lang="en-US" b="1" dirty="0" smtClean="0">
                <a:latin typeface="Arial" charset="0"/>
              </a:rPr>
              <a:t>Answer</a:t>
            </a:r>
            <a:r>
              <a:rPr lang="en-US" dirty="0" smtClean="0">
                <a:latin typeface="Arial" charset="0"/>
              </a:rPr>
              <a:t>: Indirect</a:t>
            </a:r>
          </a:p>
          <a:p>
            <a:pPr lvl="1"/>
            <a:endParaRPr lang="en-US" dirty="0" smtClean="0">
              <a:latin typeface="Arial" charset="0"/>
            </a:endParaRPr>
          </a:p>
          <a:p>
            <a:r>
              <a:rPr lang="en-US" dirty="0">
                <a:latin typeface="Arial" charset="0"/>
              </a:rPr>
              <a:t>Each time the child pees in the toilet, the parent marks it down on a data sheet</a:t>
            </a:r>
            <a:r>
              <a:rPr lang="en-US" dirty="0" smtClean="0">
                <a:latin typeface="Arial" charset="0"/>
              </a:rPr>
              <a:t>.</a:t>
            </a:r>
          </a:p>
          <a:p>
            <a:pPr lvl="1"/>
            <a:r>
              <a:rPr lang="en-US" b="1" dirty="0" smtClean="0">
                <a:latin typeface="Arial" charset="0"/>
              </a:rPr>
              <a:t>Answer</a:t>
            </a:r>
            <a:r>
              <a:rPr lang="en-US" dirty="0" smtClean="0">
                <a:latin typeface="Arial" charset="0"/>
              </a:rPr>
              <a:t>: Direct</a:t>
            </a:r>
          </a:p>
          <a:p>
            <a:pPr lvl="1"/>
            <a:endParaRPr lang="en-US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54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 smtClean="0"/>
              <a:t>Research Designs: </a:t>
            </a:r>
            <a:br>
              <a:rPr lang="en-CA" sz="3200" dirty="0" smtClean="0"/>
            </a:br>
            <a:r>
              <a:rPr lang="en-CA" sz="3200" dirty="0" smtClean="0"/>
              <a:t>Populations vs. Individuals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Common statistical </a:t>
            </a:r>
            <a:r>
              <a:rPr lang="en-US" dirty="0"/>
              <a:t>approaches emphasize averages </a:t>
            </a:r>
            <a:r>
              <a:rPr lang="en-US" b="1" dirty="0"/>
              <a:t>across</a:t>
            </a:r>
            <a:r>
              <a:rPr lang="en-US" dirty="0"/>
              <a:t> individuals.</a:t>
            </a:r>
          </a:p>
          <a:p>
            <a:pPr lvl="1"/>
            <a:r>
              <a:rPr lang="en-US" b="1" dirty="0"/>
              <a:t>Sample </a:t>
            </a:r>
            <a:r>
              <a:rPr lang="en-US" b="1" dirty="0" smtClean="0"/>
              <a:t>mean </a:t>
            </a:r>
            <a:r>
              <a:rPr lang="en-US" dirty="0" smtClean="0"/>
              <a:t>estimates the true </a:t>
            </a:r>
            <a:r>
              <a:rPr lang="en-US" b="1" dirty="0" smtClean="0"/>
              <a:t>population mean (μ)</a:t>
            </a:r>
            <a:r>
              <a:rPr lang="en-US" dirty="0" smtClean="0"/>
              <a:t>.</a:t>
            </a:r>
          </a:p>
          <a:p>
            <a:pPr lvl="1"/>
            <a:r>
              <a:rPr lang="en-US" b="1" dirty="0"/>
              <a:t>Sample </a:t>
            </a:r>
            <a:r>
              <a:rPr lang="en-US" b="1" dirty="0" smtClean="0"/>
              <a:t>variance </a:t>
            </a:r>
            <a:r>
              <a:rPr lang="en-US" dirty="0" smtClean="0"/>
              <a:t>estimates </a:t>
            </a:r>
            <a:r>
              <a:rPr lang="en-US" dirty="0"/>
              <a:t>the true </a:t>
            </a:r>
            <a:r>
              <a:rPr lang="en-US" b="1" dirty="0"/>
              <a:t>population </a:t>
            </a:r>
            <a:r>
              <a:rPr lang="en-US" b="1" dirty="0" smtClean="0"/>
              <a:t>variance (σ</a:t>
            </a:r>
            <a:r>
              <a:rPr lang="en-US" b="1" baseline="30000" dirty="0" smtClean="0"/>
              <a:t>2</a:t>
            </a:r>
            <a:r>
              <a:rPr lang="en-US" b="1" dirty="0" smtClean="0"/>
              <a:t>)</a:t>
            </a:r>
            <a:r>
              <a:rPr lang="en-US" dirty="0"/>
              <a:t>.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14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1867437" y="3176150"/>
            <a:ext cx="5057885" cy="2047322"/>
            <a:chOff x="1621088" y="2157690"/>
            <a:chExt cx="5825603" cy="250606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29661" y="2984558"/>
              <a:ext cx="289425" cy="80956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319087" y="2274867"/>
              <a:ext cx="289425" cy="80956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743535" y="2732175"/>
              <a:ext cx="289425" cy="80956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3032962" y="3084434"/>
              <a:ext cx="289425" cy="80956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471486" y="3084434"/>
              <a:ext cx="289425" cy="809567"/>
            </a:xfrm>
            <a:prstGeom prst="rect">
              <a:avLst/>
            </a:prstGeom>
          </p:spPr>
        </p:pic>
        <p:sp>
          <p:nvSpPr>
            <p:cNvPr id="11" name="Right Arrow 10"/>
            <p:cNvSpPr/>
            <p:nvPr/>
          </p:nvSpPr>
          <p:spPr>
            <a:xfrm>
              <a:off x="3824036" y="2764864"/>
              <a:ext cx="1496596" cy="607175"/>
            </a:xfrm>
            <a:prstGeom prst="rightArrow">
              <a:avLst/>
            </a:prstGeom>
            <a:solidFill>
              <a:srgbClr val="000000"/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ANOVA</a:t>
              </a:r>
              <a:endParaRPr lang="en-US" dirty="0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22616" y="2157690"/>
              <a:ext cx="1624075" cy="1624075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1621088" y="3872602"/>
              <a:ext cx="1701298" cy="791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Individual Scores</a:t>
              </a:r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822616" y="3872602"/>
              <a:ext cx="1624075" cy="791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Population Scores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8138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/>
              <a:t>Research Designs: </a:t>
            </a:r>
            <a:br>
              <a:rPr lang="en-CA" sz="3200" dirty="0"/>
            </a:br>
            <a:r>
              <a:rPr lang="en-CA" sz="3200" dirty="0"/>
              <a:t>Populations vs. Individuals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3752036" y="1628658"/>
            <a:ext cx="4708121" cy="1715626"/>
            <a:chOff x="2331442" y="1076598"/>
            <a:chExt cx="4708121" cy="1715626"/>
          </a:xfrm>
        </p:grpSpPr>
        <p:grpSp>
          <p:nvGrpSpPr>
            <p:cNvPr id="6" name="Group 5"/>
            <p:cNvGrpSpPr/>
            <p:nvPr/>
          </p:nvGrpSpPr>
          <p:grpSpPr>
            <a:xfrm>
              <a:off x="2703588" y="1218286"/>
              <a:ext cx="4093235" cy="1341704"/>
              <a:chOff x="2029661" y="2157690"/>
              <a:chExt cx="5417030" cy="1736311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2029661" y="2984558"/>
                <a:ext cx="289425" cy="809567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2319087" y="2274867"/>
                <a:ext cx="289425" cy="809567"/>
              </a:xfrm>
              <a:prstGeom prst="rect">
                <a:avLst/>
              </a:prstGeom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2743535" y="2732175"/>
                <a:ext cx="289425" cy="809567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3032962" y="3084434"/>
                <a:ext cx="289425" cy="809567"/>
              </a:xfrm>
              <a:prstGeom prst="rect">
                <a:avLst/>
              </a:prstGeom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2471486" y="3084434"/>
                <a:ext cx="289425" cy="809567"/>
              </a:xfrm>
              <a:prstGeom prst="rect">
                <a:avLst/>
              </a:prstGeom>
            </p:spPr>
          </p:pic>
          <p:sp>
            <p:nvSpPr>
              <p:cNvPr id="13" name="Right Arrow 12"/>
              <p:cNvSpPr/>
              <p:nvPr/>
            </p:nvSpPr>
            <p:spPr>
              <a:xfrm>
                <a:off x="3637324" y="2764864"/>
                <a:ext cx="1949077" cy="607175"/>
              </a:xfrm>
              <a:prstGeom prst="rightArrow">
                <a:avLst/>
              </a:prstGeom>
              <a:solidFill>
                <a:srgbClr val="000000"/>
              </a:solidFill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22616" y="2157690"/>
                <a:ext cx="1624075" cy="1624075"/>
              </a:xfrm>
              <a:prstGeom prst="rect">
                <a:avLst/>
              </a:prstGeom>
            </p:spPr>
          </p:pic>
        </p:grpSp>
        <p:sp>
          <p:nvSpPr>
            <p:cNvPr id="7" name="Rectangle 6"/>
            <p:cNvSpPr/>
            <p:nvPr/>
          </p:nvSpPr>
          <p:spPr>
            <a:xfrm>
              <a:off x="2331442" y="1076598"/>
              <a:ext cx="4708121" cy="1715626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52036" y="3663261"/>
            <a:ext cx="4708121" cy="1715626"/>
            <a:chOff x="2331442" y="3000473"/>
            <a:chExt cx="4708121" cy="1715626"/>
          </a:xfrm>
        </p:grpSpPr>
        <p:grpSp>
          <p:nvGrpSpPr>
            <p:cNvPr id="16" name="Group 15"/>
            <p:cNvGrpSpPr/>
            <p:nvPr/>
          </p:nvGrpSpPr>
          <p:grpSpPr>
            <a:xfrm>
              <a:off x="2439535" y="3246782"/>
              <a:ext cx="4333566" cy="1314260"/>
              <a:chOff x="2439535" y="3246782"/>
              <a:chExt cx="4333566" cy="1314260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5796287" y="3858286"/>
                <a:ext cx="218696" cy="625579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6014984" y="3309884"/>
                <a:ext cx="218696" cy="625579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6335707" y="3663261"/>
                <a:ext cx="218696" cy="625579"/>
              </a:xfrm>
              <a:prstGeom prst="rect">
                <a:avLst/>
              </a:prstGeom>
            </p:spPr>
          </p:pic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6554405" y="3935463"/>
                <a:ext cx="218696" cy="625579"/>
              </a:xfrm>
              <a:prstGeom prst="rect">
                <a:avLst/>
              </a:prstGeom>
            </p:spPr>
          </p:pic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6130141" y="3935463"/>
                <a:ext cx="218696" cy="625579"/>
              </a:xfrm>
              <a:prstGeom prst="rect">
                <a:avLst/>
              </a:prstGeom>
            </p:spPr>
          </p:pic>
          <p:sp>
            <p:nvSpPr>
              <p:cNvPr id="25" name="Right Arrow 24"/>
              <p:cNvSpPr/>
              <p:nvPr/>
            </p:nvSpPr>
            <p:spPr>
              <a:xfrm>
                <a:off x="3918376" y="3573771"/>
                <a:ext cx="1472768" cy="469184"/>
              </a:xfrm>
              <a:prstGeom prst="rightArrow">
                <a:avLst/>
              </a:prstGeom>
              <a:solidFill>
                <a:srgbClr val="000000"/>
              </a:solidFill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39535" y="3246782"/>
                <a:ext cx="1227189" cy="1254975"/>
              </a:xfrm>
              <a:prstGeom prst="rect">
                <a:avLst/>
              </a:prstGeom>
            </p:spPr>
          </p:pic>
        </p:grpSp>
        <p:sp>
          <p:nvSpPr>
            <p:cNvPr id="17" name="Rectangle 16"/>
            <p:cNvSpPr/>
            <p:nvPr/>
          </p:nvSpPr>
          <p:spPr>
            <a:xfrm>
              <a:off x="2331442" y="3000473"/>
              <a:ext cx="4708121" cy="1715626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17"/>
            <p:cNvCxnSpPr/>
            <p:nvPr/>
          </p:nvCxnSpPr>
          <p:spPr>
            <a:xfrm>
              <a:off x="3918376" y="3271295"/>
              <a:ext cx="1472768" cy="1173981"/>
            </a:xfrm>
            <a:prstGeom prst="line">
              <a:avLst/>
            </a:prstGeom>
            <a:ln w="69850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3918376" y="3246782"/>
              <a:ext cx="1472768" cy="1198494"/>
            </a:xfrm>
            <a:prstGeom prst="line">
              <a:avLst/>
            </a:prstGeom>
            <a:ln w="69850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327040" y="2224232"/>
            <a:ext cx="3207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Generalize from individuals to populations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27040" y="4309632"/>
            <a:ext cx="32077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Generalize from </a:t>
            </a:r>
            <a:r>
              <a:rPr lang="en-US" dirty="0" smtClean="0"/>
              <a:t>populations to individuals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410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/>
              <a:t>Research Designs: </a:t>
            </a:r>
            <a:br>
              <a:rPr lang="en-CA" sz="3200" dirty="0"/>
            </a:br>
            <a:r>
              <a:rPr lang="en-CA" sz="3200" dirty="0"/>
              <a:t>Populations vs. Individuals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="1" dirty="0" smtClean="0"/>
              <a:t>Averaged Learning Curve</a:t>
            </a:r>
            <a:endParaRPr lang="en-CA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b="1" dirty="0" smtClean="0"/>
              <a:t>Individual Learning Curves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11" name="Content Placeholder 20"/>
          <p:cNvPicPr>
            <a:picLocks noGrp="1" noChangeAspect="1"/>
          </p:cNvPicPr>
          <p:nvPr>
            <p:ph sz="quarter" idx="4"/>
          </p:nvPr>
        </p:nvPicPr>
        <p:blipFill rotWithShape="1">
          <a:blip r:embed="rId3"/>
          <a:srcRect l="13012" r="14812" b="25432"/>
          <a:stretch/>
        </p:blipFill>
        <p:spPr>
          <a:xfrm>
            <a:off x="4674097" y="2249891"/>
            <a:ext cx="3764600" cy="2695639"/>
          </a:xfrm>
        </p:spPr>
      </p:pic>
      <p:sp>
        <p:nvSpPr>
          <p:cNvPr id="12" name="TextBox 11"/>
          <p:cNvSpPr txBox="1"/>
          <p:nvPr/>
        </p:nvSpPr>
        <p:spPr>
          <a:xfrm>
            <a:off x="0" y="5314890"/>
            <a:ext cx="67423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Gallistel</a:t>
            </a:r>
            <a:r>
              <a:rPr lang="en-US" sz="1000" dirty="0"/>
              <a:t>, C. R., </a:t>
            </a:r>
            <a:r>
              <a:rPr lang="en-US" sz="1000" dirty="0" err="1"/>
              <a:t>Fairhurst</a:t>
            </a:r>
            <a:r>
              <a:rPr lang="en-US" sz="1000" dirty="0"/>
              <a:t>, S., &amp; Balsam, P. (2004). The learning curve: Implications of a quantitative analysis. Proceedings of the National Academy of Sciences of the United States, 101(36), 13124-13131.</a:t>
            </a:r>
          </a:p>
        </p:txBody>
      </p:sp>
      <p:pic>
        <p:nvPicPr>
          <p:cNvPr id="21" name="Content Placeholder 20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 t="177" b="177"/>
          <a:stretch>
            <a:fillRect/>
          </a:stretch>
        </p:blipFill>
        <p:spPr>
          <a:xfrm>
            <a:off x="457200" y="1822823"/>
            <a:ext cx="3931920" cy="3292740"/>
          </a:xfrm>
        </p:spPr>
      </p:pic>
    </p:spTree>
    <p:extLst>
      <p:ext uri="{BB962C8B-B14F-4D97-AF65-F5344CB8AC3E}">
        <p14:creationId xmlns:p14="http://schemas.microsoft.com/office/powerpoint/2010/main" val="187849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800" dirty="0"/>
              <a:t>Research Designs: </a:t>
            </a:r>
            <a:br>
              <a:rPr lang="en-CA" sz="2800" dirty="0"/>
            </a:br>
            <a:r>
              <a:rPr lang="en-CA" sz="2800" dirty="0"/>
              <a:t>Populations vs. Individuals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333500"/>
            <a:ext cx="5081842" cy="40640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The </a:t>
            </a:r>
            <a:r>
              <a:rPr lang="en-US" dirty="0" err="1" smtClean="0"/>
              <a:t>behaviour</a:t>
            </a:r>
            <a:r>
              <a:rPr lang="en-US" dirty="0" smtClean="0"/>
              <a:t> </a:t>
            </a:r>
            <a:r>
              <a:rPr lang="en-US" dirty="0"/>
              <a:t>often appears abruptly and not gradually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Asymptotic levels of performance differ massively between the individuals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Latency (onset of responding) differs massively between individuals.</a:t>
            </a:r>
          </a:p>
          <a:p>
            <a:endParaRPr lang="en-US" dirty="0"/>
          </a:p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17</a:t>
            </a:fld>
            <a:endParaRPr lang="en-US"/>
          </a:p>
        </p:txBody>
      </p: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539042" y="558502"/>
            <a:ext cx="3462917" cy="4964206"/>
            <a:chOff x="2171450" y="-82177"/>
            <a:chExt cx="4043979" cy="5797177"/>
          </a:xfrm>
        </p:grpSpPr>
        <p:pic>
          <p:nvPicPr>
            <p:cNvPr id="10" name="Content Placeholder 20"/>
            <p:cNvPicPr>
              <a:picLocks noChangeAspect="1"/>
            </p:cNvPicPr>
            <p:nvPr/>
          </p:nvPicPr>
          <p:blipFill>
            <a:blip r:embed="rId3"/>
            <a:srcRect t="177" b="177"/>
            <a:stretch>
              <a:fillRect/>
            </a:stretch>
          </p:blipFill>
          <p:spPr>
            <a:xfrm>
              <a:off x="2283509" y="-82177"/>
              <a:ext cx="3931920" cy="3292740"/>
            </a:xfrm>
            <a:prstGeom prst="rect">
              <a:avLst/>
            </a:prstGeom>
          </p:spPr>
        </p:pic>
        <p:pic>
          <p:nvPicPr>
            <p:cNvPr id="11" name="Content Placeholder 20"/>
            <p:cNvPicPr>
              <a:picLocks noChangeAspect="1"/>
            </p:cNvPicPr>
            <p:nvPr/>
          </p:nvPicPr>
          <p:blipFill rotWithShape="1">
            <a:blip r:embed="rId4"/>
            <a:srcRect l="13012" r="14812" b="25432"/>
            <a:stretch/>
          </p:blipFill>
          <p:spPr>
            <a:xfrm>
              <a:off x="2171450" y="3019361"/>
              <a:ext cx="3764600" cy="26956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2897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/>
              <a:t>Research Designs: </a:t>
            </a:r>
            <a:br>
              <a:rPr lang="en-CA" sz="3200" dirty="0"/>
            </a:br>
            <a:r>
              <a:rPr lang="en-CA" sz="3200" dirty="0"/>
              <a:t>Populations vs. Individuals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923406"/>
            <a:ext cx="4852739" cy="3474093"/>
          </a:xfrm>
        </p:spPr>
        <p:txBody>
          <a:bodyPr/>
          <a:lstStyle/>
          <a:p>
            <a:r>
              <a:rPr lang="en-US" dirty="0"/>
              <a:t>Follow B.F. Skinner’s Advice</a:t>
            </a:r>
          </a:p>
          <a:p>
            <a:pPr lvl="1"/>
            <a:r>
              <a:rPr lang="en-US" dirty="0"/>
              <a:t>Accurately describe the results at the level of each individual subject and then generalize (i.e., average) only when a repeatedly demonstrable truth emerges</a:t>
            </a:r>
            <a:r>
              <a:rPr lang="en-US" dirty="0" smtClean="0"/>
              <a:t>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10" name="Content Placeholder 8"/>
          <p:cNvPicPr>
            <a:picLocks noChangeAspect="1"/>
          </p:cNvPicPr>
          <p:nvPr/>
        </p:nvPicPr>
        <p:blipFill>
          <a:blip r:embed="rId3"/>
          <a:srcRect l="-9512" r="-9512"/>
          <a:stretch>
            <a:fillRect/>
          </a:stretch>
        </p:blipFill>
        <p:spPr>
          <a:xfrm>
            <a:off x="5890639" y="1923406"/>
            <a:ext cx="3053805" cy="2552949"/>
          </a:xfrm>
          <a:prstGeom prst="rect">
            <a:avLst/>
          </a:prstGeom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366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dirty="0"/>
              <a:t>Research </a:t>
            </a:r>
            <a:r>
              <a:rPr lang="en-CA" sz="3600" dirty="0" smtClean="0"/>
              <a:t>Designs</a:t>
            </a:r>
            <a:endParaRPr lang="en-CA" sz="3600" dirty="0"/>
          </a:p>
        </p:txBody>
      </p:sp>
      <p:sp>
        <p:nvSpPr>
          <p:cNvPr id="6" name="Tex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/>
              <a:t>Single-Case Designs:</a:t>
            </a:r>
          </a:p>
          <a:p>
            <a:pPr lvl="1"/>
            <a:r>
              <a:rPr lang="en-CA" dirty="0" smtClean="0"/>
              <a:t>Within-subject research method concerned with discovering the principles and conditions that govern an individual organism. The individual acts as its own control group.</a:t>
            </a:r>
          </a:p>
          <a:p>
            <a:pPr lvl="1"/>
            <a:r>
              <a:rPr lang="en-CA" dirty="0" smtClean="0"/>
              <a:t>Also called </a:t>
            </a:r>
            <a:r>
              <a:rPr lang="en-CA" i="1" dirty="0" smtClean="0"/>
              <a:t>Single-Subject Designs</a:t>
            </a:r>
          </a:p>
          <a:p>
            <a:pPr lvl="1"/>
            <a:r>
              <a:rPr lang="en-CA" b="1" dirty="0" smtClean="0">
                <a:solidFill>
                  <a:srgbClr val="FF0000"/>
                </a:solidFill>
              </a:rPr>
              <a:t>Not</a:t>
            </a:r>
            <a:r>
              <a:rPr lang="en-CA" dirty="0" smtClean="0">
                <a:solidFill>
                  <a:srgbClr val="FF0000"/>
                </a:solidFill>
              </a:rPr>
              <a:t> the same thing as a </a:t>
            </a:r>
            <a:r>
              <a:rPr lang="en-CA" i="1" dirty="0" smtClean="0">
                <a:solidFill>
                  <a:srgbClr val="FF0000"/>
                </a:solidFill>
              </a:rPr>
              <a:t>Case Study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3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Measuring Learning</a:t>
            </a:r>
            <a:endParaRPr lang="en-CA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b="1" dirty="0" smtClean="0"/>
              <a:t>Learning</a:t>
            </a:r>
            <a:r>
              <a:rPr lang="en-CA" dirty="0" smtClean="0"/>
              <a:t>: A </a:t>
            </a:r>
            <a:r>
              <a:rPr lang="en-CA" i="1" dirty="0" smtClean="0"/>
              <a:t>change in behaviour </a:t>
            </a:r>
            <a:r>
              <a:rPr lang="en-CA" dirty="0" smtClean="0"/>
              <a:t>due to experience.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2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Common Methods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Change in </a:t>
            </a:r>
            <a:r>
              <a:rPr lang="en-CA" b="1" dirty="0" smtClean="0"/>
              <a:t>accuracy</a:t>
            </a:r>
            <a:r>
              <a:rPr lang="en-CA" dirty="0" smtClean="0"/>
              <a:t> (error reduction / percent correct)</a:t>
            </a:r>
          </a:p>
          <a:p>
            <a:r>
              <a:rPr lang="en-CA" dirty="0" smtClean="0"/>
              <a:t>Change in </a:t>
            </a:r>
            <a:r>
              <a:rPr lang="en-CA" b="1" dirty="0" smtClean="0"/>
              <a:t>topography</a:t>
            </a:r>
          </a:p>
          <a:p>
            <a:r>
              <a:rPr lang="en-CA" dirty="0" smtClean="0"/>
              <a:t>Change in </a:t>
            </a:r>
            <a:r>
              <a:rPr lang="en-CA" b="1" dirty="0" smtClean="0"/>
              <a:t>intensity</a:t>
            </a:r>
          </a:p>
          <a:p>
            <a:r>
              <a:rPr lang="en-CA" dirty="0" smtClean="0"/>
              <a:t>Change in </a:t>
            </a:r>
            <a:r>
              <a:rPr lang="en-CA" b="1" dirty="0" smtClean="0"/>
              <a:t>speed</a:t>
            </a:r>
          </a:p>
          <a:p>
            <a:r>
              <a:rPr lang="en-CA" dirty="0" smtClean="0"/>
              <a:t>Change in </a:t>
            </a:r>
            <a:r>
              <a:rPr lang="en-CA" b="1" dirty="0" smtClean="0"/>
              <a:t>latency</a:t>
            </a:r>
          </a:p>
          <a:p>
            <a:r>
              <a:rPr lang="en-CA" dirty="0" smtClean="0"/>
              <a:t>Change in </a:t>
            </a:r>
            <a:r>
              <a:rPr lang="en-CA" b="1" dirty="0" smtClean="0"/>
              <a:t>duration</a:t>
            </a:r>
          </a:p>
          <a:p>
            <a:r>
              <a:rPr lang="en-CA" dirty="0" smtClean="0"/>
              <a:t>Distribution of behaviour (i.e., Choice)</a:t>
            </a:r>
          </a:p>
          <a:p>
            <a:r>
              <a:rPr lang="en-CA" b="1" dirty="0" smtClean="0"/>
              <a:t>Rate / Frequency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10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yourself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0558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Where to Record/Measure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397000"/>
            <a:ext cx="3931920" cy="533136"/>
          </a:xfrm>
        </p:spPr>
        <p:txBody>
          <a:bodyPr>
            <a:normAutofit/>
          </a:bodyPr>
          <a:lstStyle/>
          <a:p>
            <a:r>
              <a:rPr lang="en-CA" sz="2800" b="1" dirty="0" smtClean="0"/>
              <a:t>Natural Environment</a:t>
            </a:r>
            <a:endParaRPr lang="en-CA" sz="2800" b="1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70403" y="1397000"/>
            <a:ext cx="4399516" cy="533136"/>
          </a:xfrm>
        </p:spPr>
        <p:txBody>
          <a:bodyPr>
            <a:noAutofit/>
          </a:bodyPr>
          <a:lstStyle/>
          <a:p>
            <a:r>
              <a:rPr lang="en-CA" sz="2800" b="1" dirty="0" smtClean="0"/>
              <a:t>Analogue Environment</a:t>
            </a:r>
            <a:endParaRPr lang="en-CA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17" name="Content Placeholder 16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 t="-12558" b="-12558"/>
          <a:stretch>
            <a:fillRect/>
          </a:stretch>
        </p:blipFill>
        <p:spPr>
          <a:xfrm>
            <a:off x="4670403" y="1661583"/>
            <a:ext cx="4399516" cy="3684323"/>
          </a:xfrm>
        </p:spPr>
      </p:pic>
      <p:pic>
        <p:nvPicPr>
          <p:cNvPr id="23" name="Content Placeholder 22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 l="7536" r="7536"/>
          <a:stretch>
            <a:fillRect/>
          </a:stretch>
        </p:blipFill>
        <p:spPr>
          <a:xfrm>
            <a:off x="457200" y="2063749"/>
            <a:ext cx="3931920" cy="3292740"/>
          </a:xfrm>
          <a:ln w="19050" cmpd="sng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4445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Recording Instruments</a:t>
            </a:r>
            <a:endParaRPr lang="en-CA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Data Sheet</a:t>
            </a:r>
          </a:p>
          <a:p>
            <a:r>
              <a:rPr lang="en-CA" dirty="0" smtClean="0"/>
              <a:t>Counters</a:t>
            </a:r>
          </a:p>
          <a:p>
            <a:r>
              <a:rPr lang="en-CA" dirty="0" smtClean="0"/>
              <a:t>Stopwatches</a:t>
            </a:r>
          </a:p>
          <a:p>
            <a:r>
              <a:rPr lang="en-CA" dirty="0" smtClean="0"/>
              <a:t>Mobile Device (cool apps)</a:t>
            </a:r>
          </a:p>
          <a:p>
            <a:endParaRPr lang="en-CA" dirty="0"/>
          </a:p>
          <a:p>
            <a:r>
              <a:rPr lang="en-CA" dirty="0" smtClean="0"/>
              <a:t>Key Consideration:</a:t>
            </a:r>
          </a:p>
          <a:p>
            <a:pPr lvl="1"/>
            <a:r>
              <a:rPr lang="en-CA" dirty="0" smtClean="0"/>
              <a:t>Should be immediate and practical.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88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Animal Research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5" name="Picture 4" descr="ratstatu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1270000"/>
            <a:ext cx="7620000" cy="400050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5359400"/>
            <a:ext cx="382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latin typeface="Courier New"/>
                <a:cs typeface="Courier New"/>
              </a:rPr>
              <a:t>Novosibirsk, Russia</a:t>
            </a:r>
          </a:p>
        </p:txBody>
      </p:sp>
    </p:spTree>
    <p:extLst>
      <p:ext uri="{BB962C8B-B14F-4D97-AF65-F5344CB8AC3E}">
        <p14:creationId xmlns:p14="http://schemas.microsoft.com/office/powerpoint/2010/main" val="306328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Animal Research, cont’d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 smtClean="0"/>
              <a:t>Animal research has lead to behavioural treatments for</a:t>
            </a:r>
            <a:r>
              <a:rPr lang="mr-IN" dirty="0" smtClean="0"/>
              <a:t>…</a:t>
            </a:r>
            <a:endParaRPr lang="en-CA" dirty="0" smtClean="0"/>
          </a:p>
          <a:p>
            <a:pPr lvl="1"/>
            <a:r>
              <a:rPr lang="en-CA" dirty="0" smtClean="0"/>
              <a:t>Phobia</a:t>
            </a:r>
          </a:p>
          <a:p>
            <a:pPr lvl="1"/>
            <a:r>
              <a:rPr lang="en-CA" dirty="0" smtClean="0"/>
              <a:t>Depression</a:t>
            </a:r>
          </a:p>
          <a:p>
            <a:pPr lvl="1"/>
            <a:r>
              <a:rPr lang="en-CA" dirty="0" smtClean="0"/>
              <a:t>Self-injurious behaviour</a:t>
            </a:r>
          </a:p>
          <a:p>
            <a:pPr lvl="1"/>
            <a:r>
              <a:rPr lang="en-CA" dirty="0" smtClean="0"/>
              <a:t>Dyslexia</a:t>
            </a:r>
          </a:p>
          <a:p>
            <a:pPr lvl="1"/>
            <a:r>
              <a:rPr lang="en-CA" dirty="0" smtClean="0"/>
              <a:t>Hyperactivity</a:t>
            </a:r>
          </a:p>
          <a:p>
            <a:pPr lvl="1"/>
            <a:r>
              <a:rPr lang="en-CA" dirty="0" smtClean="0"/>
              <a:t>Mental retardation</a:t>
            </a:r>
          </a:p>
          <a:p>
            <a:pPr lvl="1"/>
            <a:r>
              <a:rPr lang="en-CA" dirty="0" smtClean="0"/>
              <a:t>Autism</a:t>
            </a:r>
          </a:p>
          <a:p>
            <a:pPr lvl="1"/>
            <a:r>
              <a:rPr lang="en-CA" dirty="0" smtClean="0"/>
              <a:t>Brain damage</a:t>
            </a:r>
          </a:p>
          <a:p>
            <a:pPr lvl="1"/>
            <a:r>
              <a:rPr lang="en-CA" dirty="0" smtClean="0"/>
              <a:t>Tourette syndrome</a:t>
            </a:r>
          </a:p>
          <a:p>
            <a:pPr lvl="1"/>
            <a:r>
              <a:rPr lang="en-CA" dirty="0" smtClean="0"/>
              <a:t>And much more.</a:t>
            </a:r>
          </a:p>
          <a:p>
            <a:endParaRPr lang="en-CA" dirty="0"/>
          </a:p>
        </p:txBody>
      </p:sp>
      <p:pic>
        <p:nvPicPr>
          <p:cNvPr id="8" name="Content Placeholder 7" descr="animal research poster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85" b="-9185"/>
          <a:stretch>
            <a:fillRect/>
          </a:stretch>
        </p:blipFill>
        <p:spPr/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99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Why Do We Use Animals?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Control the influence of heredity</a:t>
            </a:r>
          </a:p>
          <a:p>
            <a:pPr lvl="1"/>
            <a:r>
              <a:rPr lang="en-CA" dirty="0" smtClean="0"/>
              <a:t>i.e., know their genetic history</a:t>
            </a:r>
          </a:p>
          <a:p>
            <a:r>
              <a:rPr lang="en-CA" dirty="0" smtClean="0"/>
              <a:t>Control the influence of learning</a:t>
            </a:r>
          </a:p>
          <a:p>
            <a:r>
              <a:rPr lang="en-CA" dirty="0"/>
              <a:t>Practicality</a:t>
            </a:r>
            <a:endParaRPr lang="en-CA" dirty="0" smtClean="0"/>
          </a:p>
          <a:p>
            <a:r>
              <a:rPr lang="en-CA" dirty="0" smtClean="0"/>
              <a:t>Need to apply procedures that would be considered unethical with humans.</a:t>
            </a:r>
          </a:p>
          <a:p>
            <a:pPr lvl="1"/>
            <a:r>
              <a:rPr lang="en-CA" dirty="0" smtClean="0"/>
              <a:t>#3. Nuremberg Code</a:t>
            </a:r>
          </a:p>
          <a:p>
            <a:pPr lvl="2"/>
            <a:r>
              <a:rPr lang="en-CA" i="1" dirty="0" smtClean="0"/>
              <a:t>The experiment should be so designed and based on the results of animal experimentation and a knowledge of the natural history of the disease or other problem under study, that the anticipated results will justify the performance of the experiment.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49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1826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1705</TotalTime>
  <Words>1468</Words>
  <Application>Microsoft Office PowerPoint</Application>
  <PresentationFormat>On-screen Show (16:10)</PresentationFormat>
  <Paragraphs>265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Mangal</vt:lpstr>
      <vt:lpstr>Arial</vt:lpstr>
      <vt:lpstr>Arial Black</vt:lpstr>
      <vt:lpstr>Calibri</vt:lpstr>
      <vt:lpstr>Courier New</vt:lpstr>
      <vt:lpstr>Wingdings</vt:lpstr>
      <vt:lpstr>Clarity</vt:lpstr>
      <vt:lpstr>Defining the target behaviour</vt:lpstr>
      <vt:lpstr>Defining the Target Behaviour</vt:lpstr>
      <vt:lpstr>Example Operational Definition</vt:lpstr>
      <vt:lpstr>Operational Definitions</vt:lpstr>
      <vt:lpstr>Category Mistakes</vt:lpstr>
      <vt:lpstr>Category Mistakes</vt:lpstr>
      <vt:lpstr>Measuring the Target behaviour</vt:lpstr>
      <vt:lpstr>Behavioural Assessment</vt:lpstr>
      <vt:lpstr>A-B-A-B Reversal Design</vt:lpstr>
      <vt:lpstr>A-B-A-B Reversal Considerations</vt:lpstr>
      <vt:lpstr>Direct vs. Indirect Assessment</vt:lpstr>
      <vt:lpstr>Direct vs. Indirect Assessment</vt:lpstr>
      <vt:lpstr>Is this Direct or Indirect Assessment?</vt:lpstr>
      <vt:lpstr>Research Designs:  Populations vs. Individuals</vt:lpstr>
      <vt:lpstr>Research Designs:  Populations vs. Individuals</vt:lpstr>
      <vt:lpstr>Research Designs:  Populations vs. Individuals</vt:lpstr>
      <vt:lpstr>Research Designs:  Populations vs. Individuals</vt:lpstr>
      <vt:lpstr>Research Designs:  Populations vs. Individuals</vt:lpstr>
      <vt:lpstr>Research Designs</vt:lpstr>
      <vt:lpstr>Measuring Learning</vt:lpstr>
      <vt:lpstr>Common Methods</vt:lpstr>
      <vt:lpstr>Test yourself </vt:lpstr>
      <vt:lpstr>Where to Record/Measure</vt:lpstr>
      <vt:lpstr>Recording Instruments</vt:lpstr>
      <vt:lpstr>Animal Research</vt:lpstr>
      <vt:lpstr>Animal Research, cont’d</vt:lpstr>
      <vt:lpstr>Why Do We Use Animals?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 Pisklak</dc:creator>
  <cp:lastModifiedBy>ellena l</cp:lastModifiedBy>
  <cp:revision>281</cp:revision>
  <dcterms:created xsi:type="dcterms:W3CDTF">2017-08-24T21:44:05Z</dcterms:created>
  <dcterms:modified xsi:type="dcterms:W3CDTF">2017-10-03T09:25:54Z</dcterms:modified>
</cp:coreProperties>
</file>