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4" r:id="rId1"/>
    <p:sldMasterId id="2147483678" r:id="rId2"/>
    <p:sldMasterId id="2147483676" r:id="rId3"/>
    <p:sldMasterId id="2147483680" r:id="rId4"/>
  </p:sldMasterIdLst>
  <p:notesMasterIdLst>
    <p:notesMasterId r:id="rId47"/>
  </p:notesMasterIdLst>
  <p:handoutMasterIdLst>
    <p:handoutMasterId r:id="rId48"/>
  </p:handoutMasterIdLst>
  <p:sldIdLst>
    <p:sldId id="306" r:id="rId5"/>
    <p:sldId id="257" r:id="rId6"/>
    <p:sldId id="294" r:id="rId7"/>
    <p:sldId id="263" r:id="rId8"/>
    <p:sldId id="307" r:id="rId9"/>
    <p:sldId id="296" r:id="rId10"/>
    <p:sldId id="308" r:id="rId11"/>
    <p:sldId id="305" r:id="rId12"/>
    <p:sldId id="309" r:id="rId13"/>
    <p:sldId id="310" r:id="rId14"/>
    <p:sldId id="266" r:id="rId15"/>
    <p:sldId id="311" r:id="rId16"/>
    <p:sldId id="268" r:id="rId17"/>
    <p:sldId id="298" r:id="rId18"/>
    <p:sldId id="299" r:id="rId19"/>
    <p:sldId id="300" r:id="rId20"/>
    <p:sldId id="273" r:id="rId21"/>
    <p:sldId id="312" r:id="rId22"/>
    <p:sldId id="301" r:id="rId23"/>
    <p:sldId id="302" r:id="rId24"/>
    <p:sldId id="303" r:id="rId25"/>
    <p:sldId id="277" r:id="rId26"/>
    <p:sldId id="313" r:id="rId27"/>
    <p:sldId id="278" r:id="rId28"/>
    <p:sldId id="288" r:id="rId29"/>
    <p:sldId id="289" r:id="rId30"/>
    <p:sldId id="279" r:id="rId31"/>
    <p:sldId id="314" r:id="rId32"/>
    <p:sldId id="304" r:id="rId33"/>
    <p:sldId id="290" r:id="rId34"/>
    <p:sldId id="291" r:id="rId35"/>
    <p:sldId id="315" r:id="rId36"/>
    <p:sldId id="316" r:id="rId37"/>
    <p:sldId id="317" r:id="rId38"/>
    <p:sldId id="318" r:id="rId39"/>
    <p:sldId id="319" r:id="rId40"/>
    <p:sldId id="320" r:id="rId41"/>
    <p:sldId id="321" r:id="rId42"/>
    <p:sldId id="324" r:id="rId43"/>
    <p:sldId id="325" r:id="rId44"/>
    <p:sldId id="326" r:id="rId45"/>
    <p:sldId id="323" r:id="rId46"/>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768">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1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79F"/>
    <a:srgbClr val="0099FF"/>
    <a:srgbClr val="474747"/>
    <a:srgbClr val="676767"/>
    <a:srgbClr val="790015"/>
    <a:srgbClr val="CECECE"/>
    <a:srgbClr val="005400"/>
    <a:srgbClr val="F6BF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70" autoAdjust="0"/>
    <p:restoredTop sz="76122" autoAdjust="0"/>
  </p:normalViewPr>
  <p:slideViewPr>
    <p:cSldViewPr>
      <p:cViewPr varScale="1">
        <p:scale>
          <a:sx n="47" d="100"/>
          <a:sy n="47" d="100"/>
        </p:scale>
        <p:origin x="1188" y="78"/>
      </p:cViewPr>
      <p:guideLst>
        <p:guide orient="horz" pos="768"/>
        <p:guide pos="2880"/>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sorterViewPr>
    <p:cViewPr>
      <p:scale>
        <a:sx n="100" d="100"/>
        <a:sy n="100" d="100"/>
      </p:scale>
      <p:origin x="0" y="4482"/>
    </p:cViewPr>
  </p:sorterViewPr>
  <p:notesViewPr>
    <p:cSldViewPr>
      <p:cViewPr>
        <p:scale>
          <a:sx n="75" d="100"/>
          <a:sy n="75" d="100"/>
        </p:scale>
        <p:origin x="-2430" y="76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viewProps" Target="viewProps.xml"/></Relationships>
</file>

<file path=ppt/_rels/viewProps.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slide" Target="slides/slide3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chemeClr val="bg1"/>
                </a:solidFill>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solidFill>
                  <a:schemeClr val="bg1"/>
                </a:solidFill>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solidFill>
                  <a:schemeClr val="bg1"/>
                </a:solidFill>
              </a:defRPr>
            </a:lvl1pPr>
          </a:lstStyle>
          <a:p>
            <a:pPr>
              <a:defRPr/>
            </a:pPr>
            <a:r>
              <a:rPr lang="en-CA" smtClean="0"/>
              <a:t>Copyright (c) 2013 The McGraw-Hill Companies Inc. </a:t>
            </a: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solidFill>
                  <a:schemeClr val="bg1"/>
                </a:solidFill>
              </a:defRPr>
            </a:lvl1pPr>
          </a:lstStyle>
          <a:p>
            <a:pPr>
              <a:defRPr/>
            </a:pPr>
            <a:fld id="{A830041B-840F-4AD8-B8DF-19BCEEFBA231}" type="slidenum">
              <a:rPr lang="en-US"/>
              <a:pPr>
                <a:defRPr/>
              </a:pPr>
              <a:t>‹#›</a:t>
            </a:fld>
            <a:endParaRPr lang="en-US"/>
          </a:p>
        </p:txBody>
      </p:sp>
    </p:spTree>
    <p:extLst>
      <p:ext uri="{BB962C8B-B14F-4D97-AF65-F5344CB8AC3E}">
        <p14:creationId xmlns:p14="http://schemas.microsoft.com/office/powerpoint/2010/main" val="314417684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chemeClr val="bg1"/>
                </a:solidFill>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solidFill>
                  <a:schemeClr val="bg1"/>
                </a:solidFill>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solidFill>
                  <a:schemeClr val="bg1"/>
                </a:solidFill>
              </a:defRPr>
            </a:lvl1pPr>
          </a:lstStyle>
          <a:p>
            <a:pPr>
              <a:defRPr/>
            </a:pPr>
            <a:r>
              <a:rPr lang="en-CA" smtClean="0"/>
              <a:t>Copyright (c) 2013 The McGraw-Hill Companies Inc. </a:t>
            </a: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solidFill>
                  <a:schemeClr val="bg1"/>
                </a:solidFill>
              </a:defRPr>
            </a:lvl1pPr>
          </a:lstStyle>
          <a:p>
            <a:pPr>
              <a:defRPr/>
            </a:pPr>
            <a:fld id="{0C71FF07-54F1-4187-A953-73C49C990DC4}" type="slidenum">
              <a:rPr lang="en-US"/>
              <a:pPr>
                <a:defRPr/>
              </a:pPr>
              <a:t>‹#›</a:t>
            </a:fld>
            <a:endParaRPr lang="en-US"/>
          </a:p>
        </p:txBody>
      </p:sp>
    </p:spTree>
    <p:extLst>
      <p:ext uri="{BB962C8B-B14F-4D97-AF65-F5344CB8AC3E}">
        <p14:creationId xmlns:p14="http://schemas.microsoft.com/office/powerpoint/2010/main" val="386517856"/>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B97629A-2A9E-48DA-BBEF-8573CC8325B2}" type="slidenum">
              <a:rPr lang="en-US" altLang="en-US" smtClean="0"/>
              <a:pPr>
                <a:spcBef>
                  <a:spcPct val="0"/>
                </a:spcBef>
              </a:pPr>
              <a:t>1</a:t>
            </a:fld>
            <a:endParaRPr lang="en-US" altLang="en-US" smtClean="0"/>
          </a:p>
        </p:txBody>
      </p:sp>
      <p:sp>
        <p:nvSpPr>
          <p:cNvPr id="28675" name="Rectangle 2050"/>
          <p:cNvSpPr>
            <a:spLocks noGrp="1" noRot="1" noChangeAspect="1" noChangeArrowheads="1" noTextEdit="1"/>
          </p:cNvSpPr>
          <p:nvPr>
            <p:ph type="sldImg"/>
          </p:nvPr>
        </p:nvSpPr>
        <p:spPr>
          <a:xfrm>
            <a:off x="1150938" y="692150"/>
            <a:ext cx="4556125" cy="3416300"/>
          </a:xfrm>
          <a:ln/>
        </p:spPr>
      </p:sp>
      <p:sp>
        <p:nvSpPr>
          <p:cNvPr id="28676"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dirty="0" smtClean="0"/>
          </a:p>
        </p:txBody>
      </p:sp>
    </p:spTree>
    <p:extLst>
      <p:ext uri="{BB962C8B-B14F-4D97-AF65-F5344CB8AC3E}">
        <p14:creationId xmlns:p14="http://schemas.microsoft.com/office/powerpoint/2010/main" val="456358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1E851838-12D1-4B8C-B7C5-CC98F496FC4C}" type="slidenum">
              <a:rPr lang="en-US"/>
              <a:pPr/>
              <a:t>2</a:t>
            </a:fld>
            <a:endParaRPr lang="en-US"/>
          </a:p>
        </p:txBody>
      </p:sp>
      <p:sp>
        <p:nvSpPr>
          <p:cNvPr id="22531" name="Rectangle 2"/>
          <p:cNvSpPr>
            <a:spLocks noGrp="1" noRot="1" noChangeAspect="1" noChangeArrowheads="1" noTextEdit="1"/>
          </p:cNvSpPr>
          <p:nvPr>
            <p:ph type="sldImg"/>
          </p:nvPr>
        </p:nvSpPr>
        <p:spPr>
          <a:xfrm>
            <a:off x="1150938" y="692150"/>
            <a:ext cx="4556125" cy="3416300"/>
          </a:xfrm>
          <a:ln cap="flat"/>
        </p:spPr>
      </p:sp>
      <p:sp>
        <p:nvSpPr>
          <p:cNvPr id="22532" name="Rectangle 3"/>
          <p:cNvSpPr>
            <a:spLocks noGrp="1" noChangeArrowheads="1"/>
          </p:cNvSpPr>
          <p:nvPr>
            <p:ph type="body" idx="1"/>
          </p:nvPr>
        </p:nvSpPr>
        <p:spPr>
          <a:noFill/>
          <a:ln w="9525"/>
        </p:spPr>
        <p:txBody>
          <a:bodyPr/>
          <a:lstStyle/>
          <a:p>
            <a:pPr algn="just"/>
            <a:r>
              <a:rPr lang="en-CA" sz="1200" b="1" i="1" kern="1200" dirty="0" smtClean="0">
                <a:solidFill>
                  <a:schemeClr val="tx1"/>
                </a:solidFill>
                <a:latin typeface="Times New Roman" pitchFamily="18" charset="0"/>
                <a:ea typeface="+mn-ea"/>
                <a:cs typeface="+mn-cs"/>
              </a:rPr>
              <a:t>L</a:t>
            </a:r>
            <a:r>
              <a:rPr lang="en-CA" sz="1200" b="1" i="1" kern="1200" cap="all" dirty="0" smtClean="0">
                <a:solidFill>
                  <a:schemeClr val="tx1"/>
                </a:solidFill>
                <a:latin typeface="Times New Roman" pitchFamily="18" charset="0"/>
                <a:ea typeface="+mn-ea"/>
                <a:cs typeface="+mn-cs"/>
              </a:rPr>
              <a:t>o</a:t>
            </a:r>
            <a:r>
              <a:rPr lang="en-CA" sz="1200" b="1" i="1" kern="1200" dirty="0" smtClean="0">
                <a:solidFill>
                  <a:schemeClr val="tx1"/>
                </a:solidFill>
                <a:latin typeface="Times New Roman" pitchFamily="18" charset="0"/>
                <a:ea typeface="+mn-ea"/>
                <a:cs typeface="+mn-cs"/>
              </a:rPr>
              <a:t>1 Identify the elements involved in designing organizational structures.</a:t>
            </a:r>
          </a:p>
          <a:p>
            <a:pPr algn="just"/>
            <a:endParaRPr lang="en-US" dirty="0" smtClean="0">
              <a:latin typeface="Wingdings" pitchFamily="2" charset="2"/>
              <a:cs typeface="Times New Roman" pitchFamily="18" charset="0"/>
            </a:endParaRPr>
          </a:p>
          <a:p>
            <a:pPr algn="just"/>
            <a:r>
              <a:rPr lang="en-US" dirty="0" smtClean="0">
                <a:cs typeface="Times New Roman" pitchFamily="18" charset="0"/>
              </a:rPr>
              <a:t>Chapter 4 focused on the development of strategy. Once the strategy has been established by management, then the structure of the firm should be developed to execute the strategy.</a:t>
            </a:r>
          </a:p>
          <a:p>
            <a:pPr algn="just"/>
            <a:endParaRPr lang="en-US" dirty="0" smtClean="0">
              <a:latin typeface="Wingdings" pitchFamily="2" charset="2"/>
              <a:cs typeface="Times New Roman" pitchFamily="18" charset="0"/>
            </a:endParaRPr>
          </a:p>
          <a:p>
            <a:pPr algn="just"/>
            <a:r>
              <a:rPr lang="en-US" dirty="0" smtClean="0">
                <a:cs typeface="Times New Roman" pitchFamily="18" charset="0"/>
              </a:rPr>
              <a:t>The key point here is to recall that strategy must dictate the structure. All to often, management will decide the strategy based on the current structure. This is usually an invitation for a innovative competitor to gain strength.</a:t>
            </a:r>
          </a:p>
          <a:p>
            <a:pPr algn="just"/>
            <a:endParaRPr lang="en-US" dirty="0" smtClean="0">
              <a:cs typeface="Times New Roman" pitchFamily="18" charset="0"/>
            </a:endParaRPr>
          </a:p>
          <a:p>
            <a:pPr algn="just"/>
            <a:r>
              <a:rPr lang="en-US" dirty="0" smtClean="0">
                <a:cs typeface="Times New Roman" pitchFamily="18" charset="0"/>
              </a:rPr>
              <a:t>The implementation of the structure is the </a:t>
            </a:r>
            <a:r>
              <a:rPr lang="en-US" b="1" dirty="0" smtClean="0">
                <a:cs typeface="Times New Roman" pitchFamily="18" charset="0"/>
              </a:rPr>
              <a:t>organizational design.</a:t>
            </a:r>
          </a:p>
          <a:p>
            <a:endParaRPr lang="en-US" dirty="0" smtClean="0"/>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2011698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1E851838-12D1-4B8C-B7C5-CC98F496FC4C}" type="slidenum">
              <a:rPr lang="en-US"/>
              <a:pPr/>
              <a:t>3</a:t>
            </a:fld>
            <a:endParaRPr lang="en-US"/>
          </a:p>
        </p:txBody>
      </p:sp>
      <p:sp>
        <p:nvSpPr>
          <p:cNvPr id="22531" name="Rectangle 2"/>
          <p:cNvSpPr>
            <a:spLocks noGrp="1" noRot="1" noChangeAspect="1" noChangeArrowheads="1" noTextEdit="1"/>
          </p:cNvSpPr>
          <p:nvPr>
            <p:ph type="sldImg"/>
          </p:nvPr>
        </p:nvSpPr>
        <p:spPr>
          <a:xfrm>
            <a:off x="1150938" y="692150"/>
            <a:ext cx="4556125" cy="3416300"/>
          </a:xfrm>
          <a:ln cap="flat"/>
        </p:spPr>
      </p:sp>
      <p:sp>
        <p:nvSpPr>
          <p:cNvPr id="22532" name="Rectangle 3"/>
          <p:cNvSpPr>
            <a:spLocks noGrp="1" noChangeArrowheads="1"/>
          </p:cNvSpPr>
          <p:nvPr>
            <p:ph type="body" idx="1"/>
          </p:nvPr>
        </p:nvSpPr>
        <p:spPr>
          <a:noFill/>
          <a:ln w="9525"/>
        </p:spPr>
        <p:txBody>
          <a:bodyPr/>
          <a:lstStyle/>
          <a:p>
            <a:pPr algn="just"/>
            <a:r>
              <a:rPr lang="en-CA" sz="1200" b="1" i="1" kern="1200" dirty="0" smtClean="0">
                <a:solidFill>
                  <a:schemeClr val="tx1"/>
                </a:solidFill>
                <a:latin typeface="Times New Roman" pitchFamily="18" charset="0"/>
                <a:ea typeface="+mn-ea"/>
                <a:cs typeface="+mn-cs"/>
              </a:rPr>
              <a:t>L</a:t>
            </a:r>
            <a:r>
              <a:rPr lang="en-CA" sz="1200" b="1" i="1" kern="1200" cap="all" dirty="0" smtClean="0">
                <a:solidFill>
                  <a:schemeClr val="tx1"/>
                </a:solidFill>
                <a:latin typeface="Times New Roman" pitchFamily="18" charset="0"/>
                <a:ea typeface="+mn-ea"/>
                <a:cs typeface="+mn-cs"/>
              </a:rPr>
              <a:t>o</a:t>
            </a:r>
            <a:r>
              <a:rPr lang="en-CA" sz="1200" b="1" i="1" kern="1200" dirty="0" smtClean="0">
                <a:solidFill>
                  <a:schemeClr val="tx1"/>
                </a:solidFill>
                <a:latin typeface="Times New Roman" pitchFamily="18" charset="0"/>
                <a:ea typeface="+mn-ea"/>
                <a:cs typeface="+mn-cs"/>
              </a:rPr>
              <a:t>1 Identify the elements involved in designing organizational structures</a:t>
            </a:r>
            <a:r>
              <a:rPr lang="en-CA" sz="1200" b="0" i="0" kern="1200" dirty="0" smtClean="0">
                <a:solidFill>
                  <a:schemeClr val="tx1"/>
                </a:solidFill>
                <a:latin typeface="Times New Roman" pitchFamily="18" charset="0"/>
                <a:ea typeface="+mn-ea"/>
                <a:cs typeface="+mn-cs"/>
              </a:rPr>
              <a:t>.</a:t>
            </a:r>
          </a:p>
          <a:p>
            <a:pPr algn="just"/>
            <a:endParaRPr lang="en-US" dirty="0" smtClean="0">
              <a:latin typeface="Wingdings" pitchFamily="2" charset="2"/>
              <a:cs typeface="Times New Roman" pitchFamily="18" charset="0"/>
            </a:endParaRPr>
          </a:p>
          <a:p>
            <a:endParaRPr lang="en-US" dirty="0" smtClean="0"/>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4031724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46BE5565-441D-4D01-A948-A6CAF7BBA18F}" type="slidenum">
              <a:rPr lang="en-US"/>
              <a:pPr/>
              <a:t>4</a:t>
            </a:fld>
            <a:endParaRPr lang="en-US"/>
          </a:p>
        </p:txBody>
      </p:sp>
      <p:sp>
        <p:nvSpPr>
          <p:cNvPr id="23555" name="Rectangle 2"/>
          <p:cNvSpPr>
            <a:spLocks noGrp="1" noRot="1" noChangeAspect="1" noChangeArrowheads="1" noTextEdit="1"/>
          </p:cNvSpPr>
          <p:nvPr>
            <p:ph type="sldImg"/>
          </p:nvPr>
        </p:nvSpPr>
        <p:spPr>
          <a:xfrm>
            <a:off x="1150938" y="692150"/>
            <a:ext cx="4556125" cy="3416300"/>
          </a:xfrm>
          <a:ln cap="flat"/>
        </p:spPr>
      </p:sp>
      <p:sp>
        <p:nvSpPr>
          <p:cNvPr id="2355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a:t>
            </a:r>
            <a:r>
              <a:rPr lang="en-IN" sz="1200" b="1" i="1" kern="1200" dirty="0" smtClean="0">
                <a:solidFill>
                  <a:schemeClr val="tx1"/>
                </a:solidFill>
                <a:effectLst/>
                <a:latin typeface="Times New Roman" pitchFamily="18" charset="0"/>
                <a:ea typeface="+mn-ea"/>
                <a:cs typeface="+mn-cs"/>
              </a:rPr>
              <a:t>Explain how managers arrange tasks to create jobs that are motivating and satisfying for employees.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latin typeface="Wingdings" pitchFamily="2" charset="2"/>
              <a:cs typeface="Times New Roman" pitchFamily="18" charset="0"/>
            </a:endParaRPr>
          </a:p>
          <a:p>
            <a:r>
              <a:rPr lang="en-CA" sz="1200" kern="1200" dirty="0" smtClean="0">
                <a:solidFill>
                  <a:schemeClr val="tx1"/>
                </a:solidFill>
                <a:latin typeface="Times New Roman" pitchFamily="18" charset="0"/>
                <a:ea typeface="+mn-ea"/>
                <a:cs typeface="+mn-cs"/>
              </a:rPr>
              <a:t>The first step in organizational design is </a:t>
            </a:r>
            <a:r>
              <a:rPr lang="en-CA" sz="1200" b="1" u="none" strike="noStrike" kern="1200" dirty="0" smtClean="0">
                <a:solidFill>
                  <a:schemeClr val="tx1"/>
                </a:solidFill>
                <a:latin typeface="Times New Roman" pitchFamily="18" charset="0"/>
                <a:ea typeface="+mn-ea"/>
                <a:cs typeface="+mn-cs"/>
              </a:rPr>
              <a:t>job design,</a:t>
            </a:r>
            <a:r>
              <a:rPr lang="en-CA" sz="1200" kern="1200" dirty="0" smtClean="0">
                <a:solidFill>
                  <a:schemeClr val="tx1"/>
                </a:solidFill>
                <a:latin typeface="Times New Roman" pitchFamily="18" charset="0"/>
                <a:ea typeface="+mn-ea"/>
                <a:cs typeface="+mn-cs"/>
              </a:rPr>
              <a:t> the process by which managers decide how to divide into specific jobs the tasks that have to be performed to provide customers with goods and services. The result of the job design process is a </a:t>
            </a:r>
            <a:r>
              <a:rPr lang="en-CA" sz="1200" b="1" i="1" kern="1200" dirty="0" smtClean="0">
                <a:solidFill>
                  <a:schemeClr val="tx1"/>
                </a:solidFill>
                <a:latin typeface="Times New Roman" pitchFamily="18" charset="0"/>
                <a:ea typeface="+mn-ea"/>
                <a:cs typeface="+mn-cs"/>
              </a:rPr>
              <a:t>division of labour</a:t>
            </a:r>
            <a:r>
              <a:rPr lang="en-CA" sz="1200" b="1" kern="1200" dirty="0" smtClean="0">
                <a:solidFill>
                  <a:schemeClr val="tx1"/>
                </a:solidFill>
                <a:latin typeface="Times New Roman" pitchFamily="18" charset="0"/>
                <a:ea typeface="+mn-ea"/>
                <a:cs typeface="+mn-cs"/>
              </a:rPr>
              <a:t> </a:t>
            </a:r>
            <a:r>
              <a:rPr lang="en-CA" sz="1200" kern="1200" dirty="0" smtClean="0">
                <a:solidFill>
                  <a:schemeClr val="tx1"/>
                </a:solidFill>
                <a:latin typeface="Times New Roman" pitchFamily="18" charset="0"/>
                <a:ea typeface="+mn-ea"/>
                <a:cs typeface="+mn-cs"/>
              </a:rPr>
              <a:t>among employees.</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deciding how to assign tasks to individual jobs, however, managers must be careful not to go too far with </a:t>
            </a:r>
            <a:r>
              <a:rPr lang="en-CA" sz="1200" b="1" kern="1200" dirty="0" smtClean="0">
                <a:solidFill>
                  <a:schemeClr val="tx1"/>
                </a:solidFill>
                <a:latin typeface="Times New Roman" pitchFamily="18" charset="0"/>
                <a:ea typeface="+mn-ea"/>
                <a:cs typeface="+mn-cs"/>
              </a:rPr>
              <a:t>job simplification</a:t>
            </a:r>
            <a:r>
              <a:rPr lang="en-CA" sz="1200" kern="1200" dirty="0" smtClean="0">
                <a:solidFill>
                  <a:schemeClr val="tx1"/>
                </a:solidFill>
                <a:latin typeface="Times New Roman" pitchFamily="18" charset="0"/>
                <a:ea typeface="+mn-ea"/>
                <a:cs typeface="+mn-cs"/>
              </a:rPr>
              <a:t>—the process of reducing the number of tasks that each employee performs.</a:t>
            </a:r>
          </a:p>
          <a:p>
            <a:endParaRPr lang="en-US" dirty="0" smtClean="0">
              <a:latin typeface="Wingdings" pitchFamily="2" charset="2"/>
              <a:cs typeface="Times New Roman" pitchFamily="18" charset="0"/>
            </a:endParaRP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9772995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46BE5565-441D-4D01-A948-A6CAF7BBA18F}" type="slidenum">
              <a:rPr lang="en-US"/>
              <a:pPr/>
              <a:t>5</a:t>
            </a:fld>
            <a:endParaRPr lang="en-US"/>
          </a:p>
        </p:txBody>
      </p:sp>
      <p:sp>
        <p:nvSpPr>
          <p:cNvPr id="23555" name="Rectangle 2"/>
          <p:cNvSpPr>
            <a:spLocks noGrp="1" noRot="1" noChangeAspect="1" noChangeArrowheads="1" noTextEdit="1"/>
          </p:cNvSpPr>
          <p:nvPr>
            <p:ph type="sldImg"/>
          </p:nvPr>
        </p:nvSpPr>
        <p:spPr>
          <a:xfrm>
            <a:off x="1150938" y="692150"/>
            <a:ext cx="4556125" cy="3416300"/>
          </a:xfrm>
          <a:ln cap="flat"/>
        </p:spPr>
      </p:sp>
      <p:sp>
        <p:nvSpPr>
          <p:cNvPr id="2355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a:t>
            </a:r>
            <a:r>
              <a:rPr lang="en-IN" sz="1200" b="1" i="1" kern="1200" dirty="0" smtClean="0">
                <a:solidFill>
                  <a:schemeClr val="tx1"/>
                </a:solidFill>
                <a:effectLst/>
                <a:latin typeface="Times New Roman" pitchFamily="18" charset="0"/>
                <a:ea typeface="+mn-ea"/>
                <a:cs typeface="+mn-cs"/>
              </a:rPr>
              <a:t>Explain how managers arrange tasks to create jobs that are motivating and satisfying for employees.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2255461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a:t>
            </a:r>
            <a:r>
              <a:rPr lang="en-IN" sz="1200" b="1" i="1" kern="1200" dirty="0" smtClean="0">
                <a:solidFill>
                  <a:schemeClr val="tx1"/>
                </a:solidFill>
                <a:effectLst/>
                <a:latin typeface="Times New Roman" pitchFamily="18" charset="0"/>
                <a:ea typeface="+mn-ea"/>
                <a:cs typeface="+mn-cs"/>
              </a:rPr>
              <a:t>Explain how managers arrange tasks to create jobs that are motivating and satisfying for employees.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6</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2082148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a:t>
            </a:r>
            <a:r>
              <a:rPr lang="en-IN" sz="1200" b="1" i="1" kern="1200" dirty="0" smtClean="0">
                <a:solidFill>
                  <a:schemeClr val="tx1"/>
                </a:solidFill>
                <a:effectLst/>
                <a:latin typeface="Times New Roman" pitchFamily="18" charset="0"/>
                <a:ea typeface="+mn-ea"/>
                <a:cs typeface="+mn-cs"/>
              </a:rPr>
              <a:t>Explain how managers arrange tasks to create jobs that are motivating and satisfying for employees.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b="1" kern="1200" dirty="0" smtClean="0">
              <a:solidFill>
                <a:schemeClr val="tx1"/>
              </a:solidFill>
              <a:latin typeface="Times New Roman" pitchFamily="18" charset="0"/>
              <a:ea typeface="+mn-ea"/>
              <a:cs typeface="+mn-cs"/>
            </a:endParaRPr>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7</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976134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a:t>
            </a:r>
            <a:r>
              <a:rPr lang="en-IN" sz="1200" b="1" i="1" kern="1200" dirty="0" smtClean="0">
                <a:solidFill>
                  <a:schemeClr val="tx1"/>
                </a:solidFill>
                <a:effectLst/>
                <a:latin typeface="Times New Roman" pitchFamily="18" charset="0"/>
                <a:ea typeface="+mn-ea"/>
                <a:cs typeface="+mn-cs"/>
              </a:rPr>
              <a:t>Explain how managers arrange tasks to create jobs that are motivating and satisfying for employee</a:t>
            </a:r>
            <a:r>
              <a:rPr lang="en-IN" sz="1200" i="0" kern="1200" dirty="0" smtClean="0">
                <a:solidFill>
                  <a:schemeClr val="tx1"/>
                </a:solidFill>
                <a:effectLst/>
                <a:latin typeface="Times New Roman" pitchFamily="18" charset="0"/>
                <a:ea typeface="+mn-ea"/>
                <a:cs typeface="+mn-cs"/>
              </a:rPr>
              <a:t>s.</a:t>
            </a:r>
          </a:p>
          <a:p>
            <a:r>
              <a:rPr lang="en-CA" sz="1200" kern="1200" dirty="0" smtClean="0">
                <a:solidFill>
                  <a:schemeClr val="tx1"/>
                </a:solidFill>
                <a:latin typeface="Times New Roman" pitchFamily="18" charset="0"/>
                <a:ea typeface="+mn-ea"/>
                <a:cs typeface="+mn-cs"/>
              </a:rPr>
              <a:t> </a:t>
            </a:r>
          </a:p>
          <a:p>
            <a:r>
              <a:rPr lang="en-CA" sz="1200" kern="1200" dirty="0" smtClean="0">
                <a:solidFill>
                  <a:schemeClr val="tx1"/>
                </a:solidFill>
                <a:latin typeface="Times New Roman" pitchFamily="18" charset="0"/>
                <a:ea typeface="+mn-ea"/>
                <a:cs typeface="+mn-cs"/>
              </a:rPr>
              <a:t>Hackman and Oldham argue that these five job characteristics affect an employee’s motivation because they affect three critical psychological states.</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The more employees feel that their work is </a:t>
            </a:r>
            <a:r>
              <a:rPr lang="en-CA" sz="1200" i="1" kern="1200" dirty="0" smtClean="0">
                <a:solidFill>
                  <a:schemeClr val="tx1"/>
                </a:solidFill>
                <a:latin typeface="Times New Roman" pitchFamily="18" charset="0"/>
                <a:ea typeface="+mn-ea"/>
                <a:cs typeface="+mn-cs"/>
              </a:rPr>
              <a:t>meaningful</a:t>
            </a:r>
            <a:r>
              <a:rPr lang="en-CA" sz="1200" kern="1200" dirty="0" smtClean="0">
                <a:solidFill>
                  <a:schemeClr val="tx1"/>
                </a:solidFill>
                <a:latin typeface="Times New Roman" pitchFamily="18" charset="0"/>
                <a:ea typeface="+mn-ea"/>
                <a:cs typeface="+mn-cs"/>
              </a:rPr>
              <a:t> and that they are </a:t>
            </a:r>
            <a:r>
              <a:rPr lang="en-CA" sz="1200" i="1" kern="1200" dirty="0" smtClean="0">
                <a:solidFill>
                  <a:schemeClr val="tx1"/>
                </a:solidFill>
                <a:latin typeface="Times New Roman" pitchFamily="18" charset="0"/>
                <a:ea typeface="+mn-ea"/>
                <a:cs typeface="+mn-cs"/>
              </a:rPr>
              <a:t>responsible for work outcomes and responsible for knowing how those outcomes affect others,</a:t>
            </a:r>
            <a:r>
              <a:rPr lang="en-CA" sz="1200" kern="1200" dirty="0" smtClean="0">
                <a:solidFill>
                  <a:schemeClr val="tx1"/>
                </a:solidFill>
                <a:latin typeface="Times New Roman" pitchFamily="18" charset="0"/>
                <a:ea typeface="+mn-ea"/>
                <a:cs typeface="+mn-cs"/>
              </a:rPr>
              <a:t> the more motivating work becomes and the more likely employees are to be satisfied and to perform at a high level.</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8</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852978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a:t>
            </a:r>
            <a:r>
              <a:rPr lang="en-IN" sz="1200" b="1" i="1" kern="1200" dirty="0" smtClean="0">
                <a:solidFill>
                  <a:schemeClr val="tx1"/>
                </a:solidFill>
                <a:effectLst/>
                <a:latin typeface="Times New Roman" pitchFamily="18" charset="0"/>
                <a:ea typeface="+mn-ea"/>
                <a:cs typeface="+mn-cs"/>
              </a:rPr>
              <a:t>Explain how managers arrange tasks to create jobs that are motivating and satisfying for employees.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9</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1006454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en-IN" sz="1200" b="1" i="1" kern="1200" dirty="0" smtClean="0">
                <a:solidFill>
                  <a:schemeClr val="tx1"/>
                </a:solidFill>
                <a:effectLst/>
                <a:latin typeface="Times New Roman" pitchFamily="18" charset="0"/>
                <a:ea typeface="+mn-ea"/>
                <a:cs typeface="+mn-cs"/>
              </a:rPr>
              <a:t>LO3</a:t>
            </a:r>
            <a:r>
              <a:rPr lang="en-IN" sz="1200" b="1" i="1" kern="1200" baseline="0" dirty="0" smtClean="0">
                <a:solidFill>
                  <a:schemeClr val="tx1"/>
                </a:solidFill>
                <a:effectLst/>
                <a:latin typeface="Times New Roman" pitchFamily="18" charset="0"/>
                <a:ea typeface="+mn-ea"/>
                <a:cs typeface="+mn-cs"/>
              </a:rPr>
              <a:t> </a:t>
            </a:r>
            <a:r>
              <a:rPr lang="en-IN" sz="1200" b="1" i="1" kern="1200" dirty="0" smtClean="0">
                <a:solidFill>
                  <a:schemeClr val="tx1"/>
                </a:solidFill>
                <a:effectLst/>
                <a:latin typeface="Times New Roman" pitchFamily="18" charset="0"/>
                <a:ea typeface="+mn-ea"/>
                <a:cs typeface="+mn-cs"/>
              </a:rPr>
              <a:t>Describe how managers cluster jobs into departments and work units.</a:t>
            </a:r>
          </a:p>
          <a:p>
            <a:endParaRPr lang="en-IN" sz="1200" kern="1200" dirty="0" smtClean="0">
              <a:solidFill>
                <a:schemeClr val="tx1"/>
              </a:solidFill>
              <a:effectLst/>
              <a:latin typeface="Times New Roman" pitchFamily="18" charset="0"/>
              <a:ea typeface="+mn-ea"/>
              <a:cs typeface="+mn-cs"/>
            </a:endParaRPr>
          </a:p>
          <a:p>
            <a:r>
              <a:rPr lang="en-IN" sz="1200" kern="1200" dirty="0" smtClean="0">
                <a:solidFill>
                  <a:schemeClr val="tx1"/>
                </a:solidFill>
                <a:effectLst/>
                <a:latin typeface="Times New Roman" pitchFamily="18" charset="0"/>
                <a:ea typeface="+mn-ea"/>
                <a:cs typeface="+mn-cs"/>
              </a:rPr>
              <a:t>Small businesses and entrepreneurial start-ups often adopt a very </a:t>
            </a:r>
            <a:r>
              <a:rPr lang="en-IN" sz="1200" b="1" kern="1200" dirty="0" smtClean="0">
                <a:solidFill>
                  <a:schemeClr val="tx1"/>
                </a:solidFill>
                <a:effectLst/>
                <a:latin typeface="Times New Roman" pitchFamily="18" charset="0"/>
                <a:ea typeface="+mn-ea"/>
                <a:cs typeface="+mn-cs"/>
              </a:rPr>
              <a:t>simple structure</a:t>
            </a:r>
            <a:r>
              <a:rPr lang="en-IN" sz="1200" kern="1200" dirty="0" smtClean="0">
                <a:solidFill>
                  <a:schemeClr val="tx1"/>
                </a:solidFill>
                <a:effectLst/>
                <a:latin typeface="Times New Roman" pitchFamily="18" charset="0"/>
                <a:ea typeface="+mn-ea"/>
                <a:cs typeface="+mn-cs"/>
              </a:rPr>
              <a:t> where the owner is the general manager responsible for the activities in all the functions</a:t>
            </a:r>
            <a:endParaRPr lang="en-CA" dirty="0"/>
          </a:p>
        </p:txBody>
      </p:sp>
      <p:sp>
        <p:nvSpPr>
          <p:cNvPr id="4" name="Footer Placeholder 3"/>
          <p:cNvSpPr>
            <a:spLocks noGrp="1"/>
          </p:cNvSpPr>
          <p:nvPr>
            <p:ph type="ftr" sz="quarter" idx="10"/>
          </p:nvPr>
        </p:nvSpPr>
        <p:spPr/>
        <p:txBody>
          <a:bodyPr/>
          <a:lstStyle/>
          <a:p>
            <a:pPr>
              <a:defRPr/>
            </a:pPr>
            <a:r>
              <a:rPr lang="en-CA" smtClean="0"/>
              <a:t>Copyright (c) 2013 The McGraw-Hill Companies Inc. </a:t>
            </a:r>
            <a:endParaRPr lang="en-US"/>
          </a:p>
        </p:txBody>
      </p:sp>
      <p:sp>
        <p:nvSpPr>
          <p:cNvPr id="5" name="Slide Number Placeholder 4"/>
          <p:cNvSpPr>
            <a:spLocks noGrp="1"/>
          </p:cNvSpPr>
          <p:nvPr>
            <p:ph type="sldNum" sz="quarter" idx="11"/>
          </p:nvPr>
        </p:nvSpPr>
        <p:spPr/>
        <p:txBody>
          <a:bodyPr/>
          <a:lstStyle/>
          <a:p>
            <a:pPr>
              <a:defRPr/>
            </a:pPr>
            <a:fld id="{0C71FF07-54F1-4187-A953-73C49C990DC4}" type="slidenum">
              <a:rPr lang="en-US" smtClean="0"/>
              <a:pPr>
                <a:defRPr/>
              </a:pPr>
              <a:t>10</a:t>
            </a:fld>
            <a:endParaRPr lang="en-US"/>
          </a:p>
        </p:txBody>
      </p:sp>
    </p:spTree>
    <p:extLst>
      <p:ext uri="{BB962C8B-B14F-4D97-AF65-F5344CB8AC3E}">
        <p14:creationId xmlns:p14="http://schemas.microsoft.com/office/powerpoint/2010/main" val="5735237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8F481AD7-328A-44A2-9A54-D3ADD50DE812}" type="slidenum">
              <a:rPr lang="en-US"/>
              <a:pPr/>
              <a:t>11</a:t>
            </a:fld>
            <a:endParaRPr lang="en-US"/>
          </a:p>
        </p:txBody>
      </p:sp>
      <p:sp>
        <p:nvSpPr>
          <p:cNvPr id="24579" name="Rectangle 2"/>
          <p:cNvSpPr>
            <a:spLocks noGrp="1" noRot="1" noChangeAspect="1" noChangeArrowheads="1" noTextEdit="1"/>
          </p:cNvSpPr>
          <p:nvPr>
            <p:ph type="sldImg"/>
          </p:nvPr>
        </p:nvSpPr>
        <p:spPr>
          <a:xfrm>
            <a:off x="1150938" y="692150"/>
            <a:ext cx="4556125" cy="3416300"/>
          </a:xfrm>
          <a:ln cap="flat"/>
        </p:spPr>
      </p:sp>
      <p:sp>
        <p:nvSpPr>
          <p:cNvPr id="2458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LO3</a:t>
            </a:r>
            <a:r>
              <a:rPr lang="en-IN" sz="1200" b="1" i="1" kern="1200" baseline="0" dirty="0" smtClean="0">
                <a:solidFill>
                  <a:schemeClr val="tx1"/>
                </a:solidFill>
                <a:effectLst/>
                <a:latin typeface="Times New Roman" pitchFamily="18" charset="0"/>
                <a:ea typeface="+mn-ea"/>
                <a:cs typeface="+mn-cs"/>
              </a:rPr>
              <a:t> </a:t>
            </a:r>
            <a:r>
              <a:rPr lang="en-IN" sz="1200" b="1" i="1" kern="1200" dirty="0" smtClean="0">
                <a:solidFill>
                  <a:schemeClr val="tx1"/>
                </a:solidFill>
                <a:effectLst/>
                <a:latin typeface="Times New Roman" pitchFamily="18" charset="0"/>
                <a:ea typeface="+mn-ea"/>
                <a:cs typeface="+mn-cs"/>
              </a:rPr>
              <a:t>Describe how managers cluster jobs into departments and work units</a:t>
            </a:r>
            <a:r>
              <a:rPr lang="en-US" sz="1200" b="1" i="1" kern="1200" dirty="0" smtClean="0">
                <a:solidFill>
                  <a:schemeClr val="tx1"/>
                </a:solidFill>
                <a:latin typeface="Times New Roman" pitchFamily="18" charset="0"/>
                <a:ea typeface="+mn-ea"/>
                <a:cs typeface="+mn-cs"/>
              </a:rPr>
              <a:t> </a:t>
            </a:r>
            <a:endParaRPr lang="en-CA" sz="1200" b="1" i="1" kern="1200" dirty="0" smtClean="0">
              <a:solidFill>
                <a:schemeClr val="tx1"/>
              </a:solidFill>
              <a:latin typeface="Times New Roman" pitchFamily="18" charset="0"/>
              <a:ea typeface="+mn-ea"/>
              <a:cs typeface="+mn-cs"/>
            </a:endParaRPr>
          </a:p>
          <a:p>
            <a:pPr algn="just"/>
            <a:endParaRPr lang="en-US" b="1" dirty="0" smtClean="0">
              <a:cs typeface="Times New Roman" pitchFamily="18" charset="0"/>
            </a:endParaRPr>
          </a:p>
          <a:p>
            <a:pPr algn="just"/>
            <a:r>
              <a:rPr lang="en-US" b="1" dirty="0" smtClean="0">
                <a:cs typeface="Times New Roman" pitchFamily="18" charset="0"/>
              </a:rPr>
              <a:t>Functional structure </a:t>
            </a:r>
            <a:r>
              <a:rPr lang="en-US" dirty="0" smtClean="0">
                <a:cs typeface="Times New Roman" pitchFamily="18" charset="0"/>
              </a:rPr>
              <a:t>is still the most common form of organizational structure, probably due to its simplicity.</a:t>
            </a:r>
          </a:p>
          <a:p>
            <a:pPr algn="just"/>
            <a:endParaRPr lang="en-US" dirty="0" smtClean="0">
              <a:latin typeface="Wingdings" pitchFamily="2" charset="2"/>
              <a:cs typeface="Times New Roman" pitchFamily="18" charset="0"/>
            </a:endParaRPr>
          </a:p>
          <a:p>
            <a:pPr algn="just"/>
            <a:r>
              <a:rPr lang="en-US" dirty="0" smtClean="0">
                <a:cs typeface="Times New Roman" pitchFamily="18" charset="0"/>
              </a:rPr>
              <a:t>The big drawback is the potential loss of communication. A good example is to consider the various departments at any university and how they relate to each other. Ask students if this has ever caused them problems.</a:t>
            </a:r>
          </a:p>
          <a:p>
            <a:endParaRPr lang="en-US" dirty="0" smtClean="0"/>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2613330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LO3</a:t>
            </a:r>
            <a:r>
              <a:rPr lang="en-IN" sz="1200" b="1" i="1" kern="1200" baseline="0" dirty="0" smtClean="0">
                <a:solidFill>
                  <a:schemeClr val="tx1"/>
                </a:solidFill>
                <a:effectLst/>
                <a:latin typeface="Times New Roman" pitchFamily="18" charset="0"/>
                <a:ea typeface="+mn-ea"/>
                <a:cs typeface="+mn-cs"/>
              </a:rPr>
              <a:t> </a:t>
            </a:r>
            <a:r>
              <a:rPr lang="en-IN" sz="1200" b="1" i="1" kern="1200" dirty="0" smtClean="0">
                <a:solidFill>
                  <a:schemeClr val="tx1"/>
                </a:solidFill>
                <a:effectLst/>
                <a:latin typeface="Times New Roman" pitchFamily="18" charset="0"/>
                <a:ea typeface="+mn-ea"/>
                <a:cs typeface="+mn-cs"/>
              </a:rPr>
              <a:t>Describe how managers cluster jobs into departments and work units</a:t>
            </a:r>
            <a:r>
              <a:rPr lang="en-US" sz="1200" b="1" i="1" kern="1200" dirty="0" smtClean="0">
                <a:solidFill>
                  <a:schemeClr val="tx1"/>
                </a:solidFill>
                <a:latin typeface="Times New Roman" pitchFamily="18" charset="0"/>
                <a:ea typeface="+mn-ea"/>
                <a:cs typeface="+mn-cs"/>
              </a:rPr>
              <a:t> </a:t>
            </a:r>
            <a:endParaRPr lang="en-CA" sz="1200" b="1" i="1" kern="1200" dirty="0" smtClean="0">
              <a:solidFill>
                <a:schemeClr val="tx1"/>
              </a:solidFill>
              <a:latin typeface="Times New Roman" pitchFamily="18" charset="0"/>
              <a:ea typeface="+mn-ea"/>
              <a:cs typeface="+mn-cs"/>
            </a:endParaRPr>
          </a:p>
          <a:p>
            <a:endParaRPr lang="en-CA" dirty="0"/>
          </a:p>
        </p:txBody>
      </p:sp>
      <p:sp>
        <p:nvSpPr>
          <p:cNvPr id="4" name="Footer Placeholder 3"/>
          <p:cNvSpPr>
            <a:spLocks noGrp="1"/>
          </p:cNvSpPr>
          <p:nvPr>
            <p:ph type="ftr" sz="quarter" idx="10"/>
          </p:nvPr>
        </p:nvSpPr>
        <p:spPr/>
        <p:txBody>
          <a:bodyPr/>
          <a:lstStyle/>
          <a:p>
            <a:pPr>
              <a:defRPr/>
            </a:pPr>
            <a:r>
              <a:rPr lang="en-CA" smtClean="0"/>
              <a:t>Copyright (c) 2013 The McGraw-Hill Companies Inc. </a:t>
            </a:r>
            <a:endParaRPr lang="en-US"/>
          </a:p>
        </p:txBody>
      </p:sp>
      <p:sp>
        <p:nvSpPr>
          <p:cNvPr id="5" name="Slide Number Placeholder 4"/>
          <p:cNvSpPr>
            <a:spLocks noGrp="1"/>
          </p:cNvSpPr>
          <p:nvPr>
            <p:ph type="sldNum" sz="quarter" idx="11"/>
          </p:nvPr>
        </p:nvSpPr>
        <p:spPr/>
        <p:txBody>
          <a:bodyPr/>
          <a:lstStyle/>
          <a:p>
            <a:pPr>
              <a:defRPr/>
            </a:pPr>
            <a:fld id="{0C71FF07-54F1-4187-A953-73C49C990DC4}" type="slidenum">
              <a:rPr lang="en-US" smtClean="0"/>
              <a:pPr>
                <a:defRPr/>
              </a:pPr>
              <a:t>12</a:t>
            </a:fld>
            <a:endParaRPr lang="en-US"/>
          </a:p>
        </p:txBody>
      </p:sp>
    </p:spTree>
    <p:extLst>
      <p:ext uri="{BB962C8B-B14F-4D97-AF65-F5344CB8AC3E}">
        <p14:creationId xmlns:p14="http://schemas.microsoft.com/office/powerpoint/2010/main" val="38413851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E7C93C0D-E40B-4AFB-B07B-31FF0202E3B2}" type="slidenum">
              <a:rPr lang="en-US"/>
              <a:pPr/>
              <a:t>13</a:t>
            </a:fld>
            <a:endParaRPr lang="en-US"/>
          </a:p>
        </p:txBody>
      </p:sp>
      <p:sp>
        <p:nvSpPr>
          <p:cNvPr id="25603" name="Rectangle 2"/>
          <p:cNvSpPr>
            <a:spLocks noGrp="1" noRot="1" noChangeAspect="1" noChangeArrowheads="1" noTextEdit="1"/>
          </p:cNvSpPr>
          <p:nvPr>
            <p:ph type="sldImg"/>
          </p:nvPr>
        </p:nvSpPr>
        <p:spPr>
          <a:xfrm>
            <a:off x="1150938" y="692150"/>
            <a:ext cx="4556125" cy="3416300"/>
          </a:xfrm>
          <a:ln cap="flat"/>
        </p:spPr>
      </p:sp>
      <p:sp>
        <p:nvSpPr>
          <p:cNvPr id="25604" name="Rectangle 3"/>
          <p:cNvSpPr>
            <a:spLocks noGrp="1" noChangeArrowheads="1"/>
          </p:cNvSpPr>
          <p:nvPr>
            <p:ph type="body" idx="1"/>
          </p:nvPr>
        </p:nvSpPr>
        <p:spPr>
          <a:noFill/>
          <a:ln w="9525"/>
        </p:spPr>
        <p:txBody>
          <a:bodyPr/>
          <a:lstStyle/>
          <a:p>
            <a:r>
              <a:rPr lang="en-US" sz="1200" b="1" i="1" kern="1200" dirty="0" smtClean="0">
                <a:solidFill>
                  <a:schemeClr val="tx1"/>
                </a:solidFill>
                <a:latin typeface="Times New Roman" pitchFamily="18" charset="0"/>
                <a:ea typeface="+mn-ea"/>
                <a:cs typeface="+mn-cs"/>
              </a:rPr>
              <a:t>LO3 </a:t>
            </a:r>
            <a:r>
              <a:rPr lang="en-US" sz="1200" b="1" i="1" kern="1200" dirty="0" smtClean="0">
                <a:solidFill>
                  <a:schemeClr val="tx1"/>
                </a:solidFill>
                <a:effectLst/>
                <a:latin typeface="Times New Roman" pitchFamily="18" charset="0"/>
                <a:ea typeface="+mn-ea"/>
                <a:cs typeface="+mn-cs"/>
              </a:rPr>
              <a:t>Describe how managers cluster jobs into departments and units.</a:t>
            </a:r>
            <a:endParaRPr lang="en-CA" sz="1200" b="1" i="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General Motors Corp. provides an easy example of this concept with the Chevrolet, Buick, Oldsmobile, Pontiac, GMC, and Cadillac divisions (as well as many other parts divisions).</a:t>
            </a:r>
            <a:r>
              <a:rPr lang="en-US" dirty="0" smtClean="0"/>
              <a:t> </a:t>
            </a: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40238064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E7C93C0D-E40B-4AFB-B07B-31FF0202E3B2}" type="slidenum">
              <a:rPr lang="en-US"/>
              <a:pPr/>
              <a:t>14</a:t>
            </a:fld>
            <a:endParaRPr lang="en-US"/>
          </a:p>
        </p:txBody>
      </p:sp>
      <p:sp>
        <p:nvSpPr>
          <p:cNvPr id="25603" name="Rectangle 2"/>
          <p:cNvSpPr>
            <a:spLocks noGrp="1" noRot="1" noChangeAspect="1" noChangeArrowheads="1" noTextEdit="1"/>
          </p:cNvSpPr>
          <p:nvPr>
            <p:ph type="sldImg"/>
          </p:nvPr>
        </p:nvSpPr>
        <p:spPr>
          <a:xfrm>
            <a:off x="1150938" y="692150"/>
            <a:ext cx="4556125" cy="3416300"/>
          </a:xfrm>
          <a:ln cap="flat"/>
        </p:spPr>
      </p:sp>
      <p:sp>
        <p:nvSpPr>
          <p:cNvPr id="2560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i="1" kern="1200" dirty="0" smtClean="0">
                <a:solidFill>
                  <a:schemeClr val="tx1"/>
                </a:solidFill>
                <a:latin typeface="Times New Roman" pitchFamily="18" charset="0"/>
                <a:ea typeface="+mn-ea"/>
                <a:cs typeface="+mn-cs"/>
              </a:rPr>
              <a:t>LO3 </a:t>
            </a:r>
            <a:r>
              <a:rPr lang="en-US" sz="1200" b="1" i="1" kern="1200" dirty="0" smtClean="0">
                <a:solidFill>
                  <a:schemeClr val="tx1"/>
                </a:solidFill>
                <a:effectLst/>
                <a:latin typeface="Times New Roman" pitchFamily="18" charset="0"/>
                <a:ea typeface="+mn-ea"/>
                <a:cs typeface="+mn-cs"/>
              </a:rPr>
              <a:t>Describe how managers cluster jobs into departments and units.</a:t>
            </a:r>
            <a:endParaRPr lang="en-CA" sz="1200" b="1" i="1" kern="1200" dirty="0" smtClean="0">
              <a:solidFill>
                <a:schemeClr val="tx1"/>
              </a:solidFill>
              <a:effectLst/>
              <a:latin typeface="Times New Roman" pitchFamily="18" charset="0"/>
              <a:ea typeface="+mn-ea"/>
              <a:cs typeface="+mn-cs"/>
            </a:endParaRP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Using a </a:t>
            </a:r>
            <a:r>
              <a:rPr lang="en-CA" sz="1200" b="1" kern="1200" dirty="0" smtClean="0">
                <a:solidFill>
                  <a:schemeClr val="tx1"/>
                </a:solidFill>
                <a:latin typeface="Times New Roman" pitchFamily="18" charset="0"/>
                <a:ea typeface="+mn-ea"/>
                <a:cs typeface="+mn-cs"/>
              </a:rPr>
              <a:t>product structure</a:t>
            </a:r>
            <a:r>
              <a:rPr lang="en-CA" sz="1200" kern="1200" dirty="0" smtClean="0">
                <a:solidFill>
                  <a:schemeClr val="tx1"/>
                </a:solidFill>
                <a:latin typeface="Times New Roman" pitchFamily="18" charset="0"/>
                <a:ea typeface="+mn-ea"/>
                <a:cs typeface="+mn-cs"/>
              </a:rPr>
              <a:t> managers place each distinct product line or business in its own self-contained division and give divisional managers the responsibility for devising an appropriate business-level strategy to allow the division to compete effectively in its industry or market.</a:t>
            </a:r>
          </a:p>
          <a:p>
            <a:endParaRPr lang="en-US" dirty="0" smtClean="0">
              <a:latin typeface="Wingdings" pitchFamily="2" charset="2"/>
              <a:cs typeface="Times New Roman" pitchFamily="18" charset="0"/>
            </a:endParaRP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736122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E7C93C0D-E40B-4AFB-B07B-31FF0202E3B2}" type="slidenum">
              <a:rPr lang="en-US"/>
              <a:pPr/>
              <a:t>15</a:t>
            </a:fld>
            <a:endParaRPr lang="en-US"/>
          </a:p>
        </p:txBody>
      </p:sp>
      <p:sp>
        <p:nvSpPr>
          <p:cNvPr id="25603" name="Rectangle 2"/>
          <p:cNvSpPr>
            <a:spLocks noGrp="1" noRot="1" noChangeAspect="1" noChangeArrowheads="1" noTextEdit="1"/>
          </p:cNvSpPr>
          <p:nvPr>
            <p:ph type="sldImg"/>
          </p:nvPr>
        </p:nvSpPr>
        <p:spPr>
          <a:xfrm>
            <a:off x="1150938" y="692150"/>
            <a:ext cx="4556125" cy="3416300"/>
          </a:xfrm>
          <a:ln cap="flat"/>
        </p:spPr>
      </p:sp>
      <p:sp>
        <p:nvSpPr>
          <p:cNvPr id="25604" name="Rectangle 3"/>
          <p:cNvSpPr>
            <a:spLocks noGrp="1" noChangeArrowheads="1"/>
          </p:cNvSpPr>
          <p:nvPr>
            <p:ph type="body" idx="1"/>
          </p:nvPr>
        </p:nvSpPr>
        <p:spPr>
          <a:noFill/>
          <a:ln w="9525"/>
        </p:spPr>
        <p:txBody>
          <a:bodyPr/>
          <a:lstStyle/>
          <a:p>
            <a:r>
              <a:rPr lang="en-US" sz="1200" b="1" i="1" kern="1200" dirty="0" smtClean="0">
                <a:solidFill>
                  <a:schemeClr val="tx1"/>
                </a:solidFill>
                <a:latin typeface="Times New Roman" pitchFamily="18" charset="0"/>
                <a:ea typeface="+mn-ea"/>
                <a:cs typeface="+mn-cs"/>
              </a:rPr>
              <a:t>LO3 </a:t>
            </a:r>
            <a:r>
              <a:rPr lang="en-US" sz="1200" b="1" i="1" kern="1200" dirty="0" smtClean="0">
                <a:solidFill>
                  <a:schemeClr val="tx1"/>
                </a:solidFill>
                <a:effectLst/>
                <a:latin typeface="Times New Roman" pitchFamily="18" charset="0"/>
                <a:ea typeface="+mn-ea"/>
                <a:cs typeface="+mn-cs"/>
              </a:rPr>
              <a:t>Describe how managers cluster jobs into departments and units.</a:t>
            </a:r>
            <a:endParaRPr lang="en-CA" sz="1200" b="1" i="1" kern="1200" dirty="0" smtClean="0">
              <a:solidFill>
                <a:schemeClr val="tx1"/>
              </a:solidFill>
              <a:effectLst/>
              <a:latin typeface="Times New Roman" pitchFamily="18" charset="0"/>
              <a:ea typeface="+mn-ea"/>
              <a:cs typeface="+mn-cs"/>
            </a:endParaRPr>
          </a:p>
          <a:p>
            <a:pPr marL="0" marR="0" lvl="1" indent="0" algn="l" defTabSz="914400" rtl="0" eaLnBrk="0" fontAlgn="base" latinLnBrk="0" hangingPunct="0">
              <a:lnSpc>
                <a:spcPct val="100000"/>
              </a:lnSpc>
              <a:spcBef>
                <a:spcPct val="30000"/>
              </a:spcBef>
              <a:spcAft>
                <a:spcPct val="0"/>
              </a:spcAft>
              <a:buClrTx/>
              <a:buSzTx/>
              <a:buFontTx/>
              <a:buNone/>
              <a:tabLst/>
              <a:defRPr/>
            </a:pPr>
            <a:endParaRPr lang="en-US" b="1" dirty="0" smtClean="0"/>
          </a:p>
          <a:p>
            <a:pPr marL="0" marR="0" lvl="1" indent="0" algn="l" defTabSz="914400" rtl="0" eaLnBrk="0" fontAlgn="base" latinLnBrk="0" hangingPunct="0">
              <a:lnSpc>
                <a:spcPct val="100000"/>
              </a:lnSpc>
              <a:spcBef>
                <a:spcPct val="30000"/>
              </a:spcBef>
              <a:spcAft>
                <a:spcPct val="0"/>
              </a:spcAft>
              <a:buClrTx/>
              <a:buSzTx/>
              <a:buFontTx/>
              <a:buNone/>
              <a:tabLst/>
              <a:defRPr/>
            </a:pPr>
            <a:r>
              <a:rPr lang="en-US" b="1" dirty="0" smtClean="0"/>
              <a:t>Geographic structure</a:t>
            </a:r>
            <a:r>
              <a:rPr lang="en-US" dirty="0" smtClean="0"/>
              <a:t>: divisions based on the area of a country or world served.</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In adopting a </a:t>
            </a:r>
            <a:r>
              <a:rPr lang="en-CA" sz="1200" b="1" i="1" kern="1200" dirty="0" smtClean="0">
                <a:solidFill>
                  <a:schemeClr val="tx1"/>
                </a:solidFill>
                <a:latin typeface="Times New Roman" pitchFamily="18" charset="0"/>
                <a:ea typeface="+mn-ea"/>
                <a:cs typeface="+mn-cs"/>
              </a:rPr>
              <a:t>global geographic structure</a:t>
            </a:r>
            <a:r>
              <a:rPr lang="en-CA" sz="1200" b="1" i="1" kern="1200" baseline="0" dirty="0" smtClean="0">
                <a:solidFill>
                  <a:schemeClr val="tx1"/>
                </a:solidFill>
                <a:latin typeface="Times New Roman" pitchFamily="18" charset="0"/>
                <a:ea typeface="+mn-ea"/>
                <a:cs typeface="+mn-cs"/>
              </a:rPr>
              <a:t> </a:t>
            </a:r>
            <a:r>
              <a:rPr lang="en-CA" sz="1200" i="1" kern="1200" baseline="0" dirty="0" smtClean="0">
                <a:solidFill>
                  <a:schemeClr val="tx1"/>
                </a:solidFill>
                <a:latin typeface="Times New Roman" pitchFamily="18" charset="0"/>
                <a:ea typeface="+mn-ea"/>
                <a:cs typeface="+mn-cs"/>
              </a:rPr>
              <a:t>(refer to Figure </a:t>
            </a:r>
            <a:r>
              <a:rPr lang="en-CA" sz="1200" kern="1200" dirty="0" smtClean="0">
                <a:solidFill>
                  <a:schemeClr val="tx1"/>
                </a:solidFill>
                <a:latin typeface="Times New Roman" pitchFamily="18" charset="0"/>
                <a:ea typeface="+mn-ea"/>
                <a:cs typeface="+mn-cs"/>
              </a:rPr>
              <a:t>6.4A), managers locate different divisions in each of the world regions where the organization operates.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Managers are most likely to do this when they pursue a </a:t>
            </a:r>
            <a:r>
              <a:rPr lang="en-CA" sz="1200" b="1" kern="1200" dirty="0" smtClean="0">
                <a:solidFill>
                  <a:schemeClr val="tx1"/>
                </a:solidFill>
                <a:latin typeface="Times New Roman" pitchFamily="18" charset="0"/>
                <a:ea typeface="+mn-ea"/>
                <a:cs typeface="+mn-cs"/>
              </a:rPr>
              <a:t>multi-domestic strategy</a:t>
            </a:r>
            <a:r>
              <a:rPr lang="en-CA" sz="1200" kern="1200" dirty="0" smtClean="0">
                <a:solidFill>
                  <a:schemeClr val="tx1"/>
                </a:solidFill>
                <a:latin typeface="Times New Roman" pitchFamily="18" charset="0"/>
                <a:ea typeface="+mn-ea"/>
                <a:cs typeface="+mn-cs"/>
              </a:rPr>
              <a:t>, because customer needs vary widely by country or world region.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Example: If products that appeal to Canadian customers do not sell in Europe, the Pacific Rim, or South America, then managers must customize the products to meet the needs of customers in those different world regions; a global geographic structure with global divisions will allow them to do this.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In a </a:t>
            </a:r>
            <a:r>
              <a:rPr lang="en-CA" sz="1200" b="1" i="1" kern="1200" dirty="0" smtClean="0">
                <a:solidFill>
                  <a:schemeClr val="tx1"/>
                </a:solidFill>
                <a:latin typeface="Times New Roman" pitchFamily="18" charset="0"/>
                <a:ea typeface="+mn-ea"/>
                <a:cs typeface="+mn-cs"/>
              </a:rPr>
              <a:t>global product structure</a:t>
            </a:r>
            <a:r>
              <a:rPr lang="en-CA" sz="1200" i="1" kern="1200" dirty="0" smtClean="0">
                <a:solidFill>
                  <a:schemeClr val="tx1"/>
                </a:solidFill>
                <a:latin typeface="Times New Roman" pitchFamily="18" charset="0"/>
                <a:ea typeface="+mn-ea"/>
                <a:cs typeface="+mn-cs"/>
              </a:rPr>
              <a:t>,</a:t>
            </a:r>
            <a:r>
              <a:rPr lang="en-CA" sz="1200" kern="1200" dirty="0" smtClean="0">
                <a:solidFill>
                  <a:schemeClr val="tx1"/>
                </a:solidFill>
                <a:latin typeface="Times New Roman" pitchFamily="18" charset="0"/>
                <a:ea typeface="+mn-ea"/>
                <a:cs typeface="+mn-cs"/>
              </a:rPr>
              <a:t> each product division, not the country and regional managers, takes responsibility for deciding where to manufacture its products and how to market them in countries worldwide (see Figure 6.4B). </a:t>
            </a:r>
          </a:p>
          <a:p>
            <a:endParaRPr lang="en-US" dirty="0" smtClean="0">
              <a:latin typeface="Wingdings" pitchFamily="2" charset="2"/>
              <a:cs typeface="Times New Roman" pitchFamily="18" charset="0"/>
            </a:endParaRP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7100243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E7C93C0D-E40B-4AFB-B07B-31FF0202E3B2}" type="slidenum">
              <a:rPr lang="en-US"/>
              <a:pPr/>
              <a:t>16</a:t>
            </a:fld>
            <a:endParaRPr lang="en-US"/>
          </a:p>
        </p:txBody>
      </p:sp>
      <p:sp>
        <p:nvSpPr>
          <p:cNvPr id="25603" name="Rectangle 2"/>
          <p:cNvSpPr>
            <a:spLocks noGrp="1" noRot="1" noChangeAspect="1" noChangeArrowheads="1" noTextEdit="1"/>
          </p:cNvSpPr>
          <p:nvPr>
            <p:ph type="sldImg"/>
          </p:nvPr>
        </p:nvSpPr>
        <p:spPr>
          <a:xfrm>
            <a:off x="1150938" y="692150"/>
            <a:ext cx="4556125" cy="3416300"/>
          </a:xfrm>
          <a:ln cap="flat"/>
        </p:spPr>
      </p:sp>
      <p:sp>
        <p:nvSpPr>
          <p:cNvPr id="25604" name="Rectangle 3"/>
          <p:cNvSpPr>
            <a:spLocks noGrp="1" noChangeArrowheads="1"/>
          </p:cNvSpPr>
          <p:nvPr>
            <p:ph type="body" idx="1"/>
          </p:nvPr>
        </p:nvSpPr>
        <p:spPr>
          <a:noFill/>
          <a:ln w="9525"/>
        </p:spPr>
        <p:txBody>
          <a:bodyPr/>
          <a:lstStyle/>
          <a:p>
            <a:r>
              <a:rPr lang="en-US" sz="1200" b="1" i="1" kern="1200" dirty="0" smtClean="0">
                <a:solidFill>
                  <a:schemeClr val="tx1"/>
                </a:solidFill>
                <a:latin typeface="Times New Roman" pitchFamily="18" charset="0"/>
                <a:ea typeface="+mn-ea"/>
                <a:cs typeface="+mn-cs"/>
              </a:rPr>
              <a:t>LO3 </a:t>
            </a:r>
            <a:r>
              <a:rPr lang="en-US" sz="1200" b="1" i="1" kern="1200" dirty="0" smtClean="0">
                <a:solidFill>
                  <a:schemeClr val="tx1"/>
                </a:solidFill>
                <a:effectLst/>
                <a:latin typeface="Times New Roman" pitchFamily="18" charset="0"/>
                <a:ea typeface="+mn-ea"/>
                <a:cs typeface="+mn-cs"/>
              </a:rPr>
              <a:t>Describe how managers cluster jobs into departments and units</a:t>
            </a:r>
            <a:r>
              <a:rPr lang="en-US" sz="1200" kern="1200" dirty="0" smtClean="0">
                <a:solidFill>
                  <a:schemeClr val="tx1"/>
                </a:solidFill>
                <a:effectLst/>
                <a:latin typeface="Times New Roman" pitchFamily="18" charset="0"/>
                <a:ea typeface="+mn-ea"/>
                <a:cs typeface="+mn-cs"/>
              </a:rPr>
              <a:t>.</a:t>
            </a:r>
            <a:endParaRPr lang="en-CA" sz="1200" kern="1200" dirty="0" smtClean="0">
              <a:solidFill>
                <a:schemeClr val="tx1"/>
              </a:solidFill>
              <a:effectLst/>
              <a:latin typeface="Times New Roman" pitchFamily="18" charset="0"/>
              <a:ea typeface="+mn-ea"/>
              <a:cs typeface="+mn-cs"/>
            </a:endParaRPr>
          </a:p>
          <a:p>
            <a:endParaRPr lang="en-US" sz="1200" b="1" i="1"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When managers organize divisions according to the types of customers they focus on, they adopt a </a:t>
            </a:r>
            <a:r>
              <a:rPr lang="en-CA" sz="1200" i="1" kern="1200" dirty="0" smtClean="0">
                <a:solidFill>
                  <a:schemeClr val="tx1"/>
                </a:solidFill>
                <a:latin typeface="Times New Roman" pitchFamily="18" charset="0"/>
                <a:ea typeface="+mn-ea"/>
                <a:cs typeface="+mn-cs"/>
              </a:rPr>
              <a:t>market</a:t>
            </a:r>
            <a:r>
              <a:rPr lang="en-CA" sz="1200" kern="1200" dirty="0" smtClean="0">
                <a:solidFill>
                  <a:schemeClr val="tx1"/>
                </a:solidFill>
                <a:latin typeface="Times New Roman" pitchFamily="18" charset="0"/>
                <a:ea typeface="+mn-ea"/>
                <a:cs typeface="+mn-cs"/>
              </a:rPr>
              <a:t>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To satisfy the needs of diverse customers, TELUS adopts a </a:t>
            </a:r>
            <a:r>
              <a:rPr lang="en-CA" sz="1200" b="1" kern="1200" dirty="0" smtClean="0">
                <a:solidFill>
                  <a:schemeClr val="tx1"/>
                </a:solidFill>
                <a:latin typeface="Times New Roman" pitchFamily="18" charset="0"/>
                <a:ea typeface="+mn-ea"/>
                <a:cs typeface="+mn-cs"/>
              </a:rPr>
              <a:t>market structure</a:t>
            </a:r>
            <a:r>
              <a:rPr lang="en-CA" sz="1200" kern="1200" dirty="0" smtClean="0">
                <a:solidFill>
                  <a:schemeClr val="tx1"/>
                </a:solidFill>
                <a:latin typeface="Times New Roman" pitchFamily="18" charset="0"/>
                <a:ea typeface="+mn-ea"/>
                <a:cs typeface="+mn-cs"/>
              </a:rPr>
              <a:t> (also called a </a:t>
            </a:r>
            <a:r>
              <a:rPr lang="en-CA" sz="1200" i="1" kern="1200" dirty="0" smtClean="0">
                <a:solidFill>
                  <a:schemeClr val="tx1"/>
                </a:solidFill>
                <a:latin typeface="Times New Roman" pitchFamily="18" charset="0"/>
                <a:ea typeface="+mn-ea"/>
                <a:cs typeface="+mn-cs"/>
              </a:rPr>
              <a:t>customer structure</a:t>
            </a:r>
            <a:r>
              <a:rPr lang="en-CA" sz="1200" kern="1200" dirty="0" smtClean="0">
                <a:solidFill>
                  <a:schemeClr val="tx1"/>
                </a:solidFill>
                <a:latin typeface="Times New Roman" pitchFamily="18" charset="0"/>
                <a:ea typeface="+mn-ea"/>
                <a:cs typeface="+mn-cs"/>
              </a:rPr>
              <a:t>), which groups divisions according to the particular kinds of customers they serve (see Figure 6.3C).</a:t>
            </a:r>
          </a:p>
          <a:p>
            <a:endParaRPr lang="en-US"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41246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7B1B4A42-E7FA-4A45-929E-A58808D1F05D}" type="slidenum">
              <a:rPr lang="en-US"/>
              <a:pPr/>
              <a:t>17</a:t>
            </a:fld>
            <a:endParaRPr lang="en-US"/>
          </a:p>
        </p:txBody>
      </p:sp>
      <p:sp>
        <p:nvSpPr>
          <p:cNvPr id="26627" name="Rectangle 2"/>
          <p:cNvSpPr>
            <a:spLocks noGrp="1" noRot="1" noChangeAspect="1" noChangeArrowheads="1" noTextEdit="1"/>
          </p:cNvSpPr>
          <p:nvPr>
            <p:ph type="sldImg"/>
          </p:nvPr>
        </p:nvSpPr>
        <p:spPr>
          <a:xfrm>
            <a:off x="1150938" y="692150"/>
            <a:ext cx="4556125" cy="3416300"/>
          </a:xfrm>
          <a:ln cap="flat"/>
        </p:spPr>
      </p:sp>
      <p:sp>
        <p:nvSpPr>
          <p:cNvPr id="26628" name="Rectangle 3"/>
          <p:cNvSpPr>
            <a:spLocks noGrp="1" noChangeArrowheads="1"/>
          </p:cNvSpPr>
          <p:nvPr>
            <p:ph type="body" idx="1"/>
          </p:nvPr>
        </p:nvSpPr>
        <p:spPr>
          <a:noFill/>
          <a:ln w="9525"/>
        </p:spPr>
        <p:txBody>
          <a:bodyPr/>
          <a:lstStyle/>
          <a:p>
            <a:r>
              <a:rPr lang="en-US" sz="1200" b="1" i="1" kern="1200" dirty="0" smtClean="0">
                <a:solidFill>
                  <a:schemeClr val="tx1"/>
                </a:solidFill>
                <a:latin typeface="Times New Roman" pitchFamily="18" charset="0"/>
                <a:ea typeface="+mn-ea"/>
                <a:cs typeface="+mn-cs"/>
              </a:rPr>
              <a:t>LO3 </a:t>
            </a:r>
            <a:r>
              <a:rPr lang="en-US" sz="1200" b="1" i="1" kern="1200" dirty="0" smtClean="0">
                <a:solidFill>
                  <a:schemeClr val="tx1"/>
                </a:solidFill>
                <a:effectLst/>
                <a:latin typeface="Times New Roman" pitchFamily="18" charset="0"/>
                <a:ea typeface="+mn-ea"/>
                <a:cs typeface="+mn-cs"/>
              </a:rPr>
              <a:t>Describe how managers cluster jobs into departments and units.</a:t>
            </a:r>
            <a:endParaRPr lang="en-CA" sz="1200" b="1" i="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Matrix structures are rising in popularity especially in high-tech firms that face rapid change.</a:t>
            </a:r>
            <a:r>
              <a:rPr lang="en-US" dirty="0" smtClean="0"/>
              <a:t> </a:t>
            </a: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26524271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7B1B4A42-E7FA-4A45-929E-A58808D1F05D}" type="slidenum">
              <a:rPr lang="en-US"/>
              <a:pPr/>
              <a:t>18</a:t>
            </a:fld>
            <a:endParaRPr lang="en-US"/>
          </a:p>
        </p:txBody>
      </p:sp>
      <p:sp>
        <p:nvSpPr>
          <p:cNvPr id="26627" name="Rectangle 2"/>
          <p:cNvSpPr>
            <a:spLocks noGrp="1" noRot="1" noChangeAspect="1" noChangeArrowheads="1" noTextEdit="1"/>
          </p:cNvSpPr>
          <p:nvPr>
            <p:ph type="sldImg"/>
          </p:nvPr>
        </p:nvSpPr>
        <p:spPr>
          <a:xfrm>
            <a:off x="1150938" y="692150"/>
            <a:ext cx="4556125" cy="3416300"/>
          </a:xfrm>
          <a:ln cap="flat"/>
        </p:spPr>
      </p:sp>
      <p:sp>
        <p:nvSpPr>
          <p:cNvPr id="26628" name="Rectangle 3"/>
          <p:cNvSpPr>
            <a:spLocks noGrp="1" noChangeArrowheads="1"/>
          </p:cNvSpPr>
          <p:nvPr>
            <p:ph type="body" idx="1"/>
          </p:nvPr>
        </p:nvSpPr>
        <p:spPr>
          <a:noFill/>
          <a:ln w="9525"/>
        </p:spPr>
        <p:txBody>
          <a:bodyPr/>
          <a:lstStyle/>
          <a:p>
            <a:r>
              <a:rPr lang="en-US" sz="1200" b="1" i="1" kern="1200" dirty="0" smtClean="0">
                <a:solidFill>
                  <a:schemeClr val="tx1"/>
                </a:solidFill>
                <a:latin typeface="Times New Roman" pitchFamily="18" charset="0"/>
                <a:ea typeface="+mn-ea"/>
                <a:cs typeface="+mn-cs"/>
              </a:rPr>
              <a:t>LO3 </a:t>
            </a:r>
            <a:r>
              <a:rPr lang="en-US" sz="1200" b="1" i="1" kern="1200" dirty="0" smtClean="0">
                <a:solidFill>
                  <a:schemeClr val="tx1"/>
                </a:solidFill>
                <a:effectLst/>
                <a:latin typeface="Times New Roman" pitchFamily="18" charset="0"/>
                <a:ea typeface="+mn-ea"/>
                <a:cs typeface="+mn-cs"/>
              </a:rPr>
              <a:t>Describe how managers cluster jobs into departments and units.</a:t>
            </a:r>
            <a:endParaRPr lang="en-CA" sz="1200" b="1" i="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6117762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6A6872EA-D688-4950-99C1-9F67531041CF}" type="slidenum">
              <a:rPr lang="en-US"/>
              <a:pPr/>
              <a:t>19</a:t>
            </a:fld>
            <a:endParaRPr lang="en-US"/>
          </a:p>
        </p:txBody>
      </p:sp>
      <p:sp>
        <p:nvSpPr>
          <p:cNvPr id="28675" name="Rectangle 2"/>
          <p:cNvSpPr>
            <a:spLocks noGrp="1" noRot="1" noChangeAspect="1" noChangeArrowheads="1" noTextEdit="1"/>
          </p:cNvSpPr>
          <p:nvPr>
            <p:ph type="sldImg"/>
          </p:nvPr>
        </p:nvSpPr>
        <p:spPr>
          <a:xfrm>
            <a:off x="1150938" y="692150"/>
            <a:ext cx="4556125" cy="3416300"/>
          </a:xfrm>
          <a:ln/>
        </p:spPr>
      </p:sp>
      <p:sp>
        <p:nvSpPr>
          <p:cNvPr id="28676" name="Rectangle 3"/>
          <p:cNvSpPr>
            <a:spLocks noGrp="1" noChangeArrowheads="1"/>
          </p:cNvSpPr>
          <p:nvPr>
            <p:ph type="body" idx="1"/>
          </p:nvPr>
        </p:nvSpPr>
        <p:spPr>
          <a:noFill/>
          <a:ln w="9525"/>
        </p:spPr>
        <p:txBody>
          <a:bodyPr/>
          <a:lstStyle/>
          <a:p>
            <a:r>
              <a:rPr lang="en-US" sz="1200" b="1" i="1" kern="1200" dirty="0" smtClean="0">
                <a:solidFill>
                  <a:schemeClr val="tx1"/>
                </a:solidFill>
                <a:latin typeface="Times New Roman" pitchFamily="18" charset="0"/>
                <a:ea typeface="+mn-ea"/>
                <a:cs typeface="+mn-cs"/>
              </a:rPr>
              <a:t>LO3 </a:t>
            </a:r>
            <a:r>
              <a:rPr lang="en-US" sz="1200" b="1" i="1" kern="1200" dirty="0" smtClean="0">
                <a:solidFill>
                  <a:schemeClr val="tx1"/>
                </a:solidFill>
                <a:effectLst/>
                <a:latin typeface="Times New Roman" pitchFamily="18" charset="0"/>
                <a:ea typeface="+mn-ea"/>
                <a:cs typeface="+mn-cs"/>
              </a:rPr>
              <a:t>Describe how managers cluster jobs into departments and units.</a:t>
            </a:r>
            <a:endParaRPr lang="en-CA" sz="1200" b="1" i="1" kern="1200" dirty="0" smtClean="0">
              <a:solidFill>
                <a:schemeClr val="tx1"/>
              </a:solidFill>
              <a:effectLst/>
              <a:latin typeface="Times New Roman" pitchFamily="18" charset="0"/>
              <a:ea typeface="+mn-ea"/>
              <a:cs typeface="+mn-cs"/>
            </a:endParaRPr>
          </a:p>
          <a:p>
            <a:pPr algn="just"/>
            <a:endParaRPr lang="en-US" dirty="0" smtClean="0">
              <a:cs typeface="Times New Roman" pitchFamily="18" charset="0"/>
            </a:endParaRPr>
          </a:p>
          <a:p>
            <a:pPr algn="just"/>
            <a:r>
              <a:rPr lang="en-US" dirty="0" smtClean="0">
                <a:cs typeface="Times New Roman" pitchFamily="18" charset="0"/>
              </a:rPr>
              <a:t>(Text Figure 5.9)</a:t>
            </a:r>
          </a:p>
          <a:p>
            <a:endParaRPr lang="en-US" dirty="0" smtClean="0"/>
          </a:p>
          <a:p>
            <a:r>
              <a:rPr lang="en-CA" sz="1200" kern="1200" dirty="0" smtClean="0">
                <a:solidFill>
                  <a:schemeClr val="tx1"/>
                </a:solidFill>
                <a:latin typeface="Times New Roman" pitchFamily="18" charset="0"/>
                <a:ea typeface="+mn-ea"/>
                <a:cs typeface="+mn-cs"/>
              </a:rPr>
              <a:t>A large organization that has many divisions and simultaneously uses many different structures has a </a:t>
            </a:r>
            <a:r>
              <a:rPr lang="en-CA" sz="1200" b="1" u="none" strike="noStrike" kern="1200" dirty="0" smtClean="0">
                <a:solidFill>
                  <a:schemeClr val="tx1"/>
                </a:solidFill>
                <a:latin typeface="Times New Roman" pitchFamily="18" charset="0"/>
                <a:ea typeface="+mn-ea"/>
                <a:cs typeface="+mn-cs"/>
              </a:rPr>
              <a:t>hybrid structure.</a:t>
            </a:r>
            <a:r>
              <a:rPr lang="en-CA" sz="1200" kern="1200" dirty="0" smtClean="0">
                <a:solidFill>
                  <a:schemeClr val="tx1"/>
                </a:solidFill>
                <a:latin typeface="Times New Roman" pitchFamily="18" charset="0"/>
                <a:ea typeface="+mn-ea"/>
                <a:cs typeface="+mn-cs"/>
              </a:rPr>
              <a:t>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Most large organizations use product division structures and create self-contained divisions; then each division’s managers select the structure that best meets the needs of the particular environment, strategy, and so on. </a:t>
            </a:r>
            <a:endParaRPr lang="en-US" dirty="0" smtClean="0"/>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8034536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EC25E766-7FBF-45EB-8B12-D0C51218786E}" type="slidenum">
              <a:rPr lang="en-US"/>
              <a:pPr/>
              <a:t>20</a:t>
            </a:fld>
            <a:endParaRPr lang="en-US"/>
          </a:p>
        </p:txBody>
      </p:sp>
      <p:sp>
        <p:nvSpPr>
          <p:cNvPr id="29699" name="Rectangle 2"/>
          <p:cNvSpPr>
            <a:spLocks noGrp="1" noRot="1" noChangeAspect="1" noChangeArrowheads="1" noTextEdit="1"/>
          </p:cNvSpPr>
          <p:nvPr>
            <p:ph type="sldImg"/>
          </p:nvPr>
        </p:nvSpPr>
        <p:spPr>
          <a:xfrm>
            <a:off x="1150938" y="692150"/>
            <a:ext cx="4556125" cy="3416300"/>
          </a:xfrm>
          <a:ln cap="flat"/>
        </p:spPr>
      </p:sp>
      <p:sp>
        <p:nvSpPr>
          <p:cNvPr id="29700" name="Rectangle 3"/>
          <p:cNvSpPr>
            <a:spLocks noGrp="1" noChangeArrowheads="1"/>
          </p:cNvSpPr>
          <p:nvPr>
            <p:ph type="body" idx="1"/>
          </p:nvPr>
        </p:nvSpPr>
        <p:spPr>
          <a:noFill/>
          <a:ln w="9525"/>
        </p:spPr>
        <p:txBody>
          <a:bodyPr/>
          <a:lstStyle/>
          <a:p>
            <a:r>
              <a:rPr lang="en-US" sz="1200" b="1" i="1" kern="1200" dirty="0" smtClean="0">
                <a:solidFill>
                  <a:schemeClr val="tx1"/>
                </a:solidFill>
                <a:latin typeface="Times New Roman" pitchFamily="18" charset="0"/>
                <a:ea typeface="+mn-ea"/>
                <a:cs typeface="+mn-cs"/>
              </a:rPr>
              <a:t>LO3 </a:t>
            </a:r>
            <a:r>
              <a:rPr lang="en-US" sz="1200" b="1" i="1" kern="1200" dirty="0" smtClean="0">
                <a:solidFill>
                  <a:schemeClr val="tx1"/>
                </a:solidFill>
                <a:effectLst/>
                <a:latin typeface="Times New Roman" pitchFamily="18" charset="0"/>
                <a:ea typeface="+mn-ea"/>
                <a:cs typeface="+mn-cs"/>
              </a:rPr>
              <a:t>Describe how managers cluster jobs into departments and units.</a:t>
            </a:r>
            <a:endParaRPr lang="en-CA" sz="1200" b="1" i="1" kern="1200" dirty="0" smtClean="0">
              <a:solidFill>
                <a:schemeClr val="tx1"/>
              </a:solidFill>
              <a:effectLst/>
              <a:latin typeface="Times New Roman" pitchFamily="18" charset="0"/>
              <a:ea typeface="+mn-ea"/>
              <a:cs typeface="+mn-cs"/>
            </a:endParaRPr>
          </a:p>
          <a:p>
            <a:pPr algn="just"/>
            <a:endParaRPr lang="en-CA" sz="1200" kern="1200" dirty="0" smtClean="0">
              <a:solidFill>
                <a:schemeClr val="tx1"/>
              </a:solidFill>
              <a:latin typeface="Times New Roman" pitchFamily="18" charset="0"/>
              <a:ea typeface="+mn-ea"/>
              <a:cs typeface="+mn-cs"/>
            </a:endParaRPr>
          </a:p>
          <a:p>
            <a:pPr algn="just"/>
            <a:r>
              <a:rPr lang="en-CA" sz="1200" kern="1200" dirty="0" smtClean="0">
                <a:solidFill>
                  <a:schemeClr val="tx1"/>
                </a:solidFill>
                <a:latin typeface="Times New Roman" pitchFamily="18" charset="0"/>
                <a:ea typeface="+mn-ea"/>
                <a:cs typeface="+mn-cs"/>
              </a:rPr>
              <a:t>More and more Canadian, American, and European organizations are relying on global network structures to gain access to low-cost foreign sources of inputs. This approach allows managers to keep costs low.</a:t>
            </a:r>
          </a:p>
          <a:p>
            <a:pPr algn="just"/>
            <a:endParaRPr lang="en-CA" sz="1200" kern="1200" dirty="0" smtClean="0">
              <a:solidFill>
                <a:schemeClr val="tx1"/>
              </a:solidFill>
              <a:latin typeface="Times New Roman" pitchFamily="18" charset="0"/>
              <a:ea typeface="+mn-ea"/>
              <a:cs typeface="+mn-cs"/>
            </a:endParaRPr>
          </a:p>
          <a:p>
            <a:pPr algn="just"/>
            <a:r>
              <a:rPr lang="en-CA" sz="1200" b="1" kern="1200" dirty="0" smtClean="0">
                <a:solidFill>
                  <a:schemeClr val="tx1"/>
                </a:solidFill>
                <a:latin typeface="Times New Roman" pitchFamily="18" charset="0"/>
                <a:ea typeface="+mn-ea"/>
                <a:cs typeface="+mn-cs"/>
              </a:rPr>
              <a:t>A boundaryless organization</a:t>
            </a:r>
            <a:r>
              <a:rPr lang="en-CA" sz="1200" kern="1200" dirty="0" smtClean="0">
                <a:solidFill>
                  <a:schemeClr val="tx1"/>
                </a:solidFill>
                <a:latin typeface="Times New Roman" pitchFamily="18" charset="0"/>
                <a:ea typeface="+mn-ea"/>
                <a:cs typeface="+mn-cs"/>
              </a:rPr>
              <a:t> is composed of people who are linked by computers, computer-aided design systems, and video teleconferencing, and who rarely, if ever, see one another face to face.</a:t>
            </a:r>
          </a:p>
          <a:p>
            <a:pPr algn="just"/>
            <a:endParaRPr lang="en-CA" sz="1200" kern="1200" dirty="0" smtClean="0">
              <a:solidFill>
                <a:schemeClr val="tx1"/>
              </a:solidFill>
              <a:latin typeface="Times New Roman" pitchFamily="18" charset="0"/>
              <a:ea typeface="+mn-ea"/>
              <a:cs typeface="+mn-cs"/>
            </a:endParaRPr>
          </a:p>
          <a:p>
            <a:pPr algn="just"/>
            <a:r>
              <a:rPr lang="en-CA" sz="1200" kern="1200" dirty="0" smtClean="0">
                <a:solidFill>
                  <a:schemeClr val="tx1"/>
                </a:solidFill>
                <a:latin typeface="Times New Roman" pitchFamily="18" charset="0"/>
                <a:ea typeface="+mn-ea"/>
                <a:cs typeface="+mn-cs"/>
              </a:rPr>
              <a:t>Nike, the most profitable shoe manufacturer in the world, also uses a network structure to produce and market shoes</a:t>
            </a:r>
            <a:endParaRPr lang="en-US" dirty="0" smtClean="0"/>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42159477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EC25E766-7FBF-45EB-8B12-D0C51218786E}" type="slidenum">
              <a:rPr lang="en-US"/>
              <a:pPr/>
              <a:t>21</a:t>
            </a:fld>
            <a:endParaRPr lang="en-US"/>
          </a:p>
        </p:txBody>
      </p:sp>
      <p:sp>
        <p:nvSpPr>
          <p:cNvPr id="29699" name="Rectangle 2"/>
          <p:cNvSpPr>
            <a:spLocks noGrp="1" noRot="1" noChangeAspect="1" noChangeArrowheads="1" noTextEdit="1"/>
          </p:cNvSpPr>
          <p:nvPr>
            <p:ph type="sldImg"/>
          </p:nvPr>
        </p:nvSpPr>
        <p:spPr>
          <a:xfrm>
            <a:off x="1150938" y="692150"/>
            <a:ext cx="4556125" cy="3416300"/>
          </a:xfrm>
          <a:ln cap="flat"/>
        </p:spPr>
      </p:sp>
      <p:sp>
        <p:nvSpPr>
          <p:cNvPr id="29700" name="Rectangle 3"/>
          <p:cNvSpPr>
            <a:spLocks noGrp="1" noChangeArrowheads="1"/>
          </p:cNvSpPr>
          <p:nvPr>
            <p:ph type="body" idx="1"/>
          </p:nvPr>
        </p:nvSpPr>
        <p:spPr>
          <a:noFill/>
          <a:ln w="9525"/>
        </p:spPr>
        <p:txBody>
          <a:bodyPr/>
          <a:lstStyle/>
          <a:p>
            <a:r>
              <a:rPr lang="en-US" sz="1200" b="1" i="1" kern="1200" dirty="0" smtClean="0">
                <a:solidFill>
                  <a:schemeClr val="tx1"/>
                </a:solidFill>
                <a:latin typeface="Times New Roman" pitchFamily="18" charset="0"/>
                <a:ea typeface="+mn-ea"/>
                <a:cs typeface="+mn-cs"/>
              </a:rPr>
              <a:t>LO3 </a:t>
            </a:r>
            <a:r>
              <a:rPr lang="en-US" sz="1200" b="1" i="1" kern="1200" dirty="0" smtClean="0">
                <a:solidFill>
                  <a:schemeClr val="tx1"/>
                </a:solidFill>
                <a:effectLst/>
                <a:latin typeface="Times New Roman" pitchFamily="18" charset="0"/>
                <a:ea typeface="+mn-ea"/>
                <a:cs typeface="+mn-cs"/>
              </a:rPr>
              <a:t>Describe how managers cluster jobs into departments and units.</a:t>
            </a:r>
            <a:endParaRPr lang="en-CA" sz="1200" b="1" i="1" kern="1200" dirty="0" smtClean="0">
              <a:solidFill>
                <a:schemeClr val="tx1"/>
              </a:solidFill>
              <a:effectLst/>
              <a:latin typeface="Times New Roman" pitchFamily="18" charset="0"/>
              <a:ea typeface="+mn-ea"/>
              <a:cs typeface="+mn-cs"/>
            </a:endParaRPr>
          </a:p>
          <a:p>
            <a:pPr algn="just"/>
            <a:endParaRPr lang="en-CA" sz="1200" kern="1200" dirty="0" smtClean="0">
              <a:solidFill>
                <a:schemeClr val="tx1"/>
              </a:solidFill>
              <a:latin typeface="Times New Roman" pitchFamily="18" charset="0"/>
              <a:ea typeface="+mn-ea"/>
              <a:cs typeface="+mn-cs"/>
            </a:endParaRPr>
          </a:p>
          <a:p>
            <a:pPr algn="just"/>
            <a:r>
              <a:rPr lang="en-US" b="1" dirty="0" smtClean="0"/>
              <a:t>Example</a:t>
            </a:r>
            <a:r>
              <a:rPr lang="en-US" dirty="0" smtClean="0"/>
              <a:t>: </a:t>
            </a:r>
            <a:r>
              <a:rPr lang="en-CA" sz="1200" kern="1200" dirty="0" smtClean="0">
                <a:solidFill>
                  <a:schemeClr val="tx1"/>
                </a:solidFill>
                <a:latin typeface="Times New Roman" pitchFamily="18" charset="0"/>
                <a:ea typeface="+mn-ea"/>
                <a:cs typeface="+mn-cs"/>
              </a:rPr>
              <a:t>Canadian Pacific Railway (CPR) outsources the maintenance of applications for which it does not need to develop in-house expertise. For example, it has outsourced the maintenance of some of its legacy applications to RIS and also outsources its mainframe infrastructure to IBM. When CPR did the work itself in-house everything was not running smoothly. decision to outsource has left CPR free to concentrate on what it does best.  </a:t>
            </a:r>
            <a:endParaRPr lang="en-US" dirty="0" smtClean="0"/>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1800949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2373A87B-225D-4627-A90F-F00AA2C7FC6C}" type="slidenum">
              <a:rPr lang="en-US"/>
              <a:pPr/>
              <a:t>22</a:t>
            </a:fld>
            <a:endParaRPr lang="en-US"/>
          </a:p>
        </p:txBody>
      </p:sp>
      <p:sp>
        <p:nvSpPr>
          <p:cNvPr id="30723" name="Rectangle 2"/>
          <p:cNvSpPr>
            <a:spLocks noGrp="1" noRot="1" noChangeAspect="1" noChangeArrowheads="1" noTextEdit="1"/>
          </p:cNvSpPr>
          <p:nvPr>
            <p:ph type="sldImg"/>
          </p:nvPr>
        </p:nvSpPr>
        <p:spPr>
          <a:xfrm>
            <a:off x="1150938" y="692150"/>
            <a:ext cx="4556125" cy="3416300"/>
          </a:xfrm>
          <a:ln cap="flat"/>
        </p:spPr>
      </p:sp>
      <p:sp>
        <p:nvSpPr>
          <p:cNvPr id="30724" name="Rectangle 3"/>
          <p:cNvSpPr>
            <a:spLocks noGrp="1" noChangeArrowheads="1"/>
          </p:cNvSpPr>
          <p:nvPr>
            <p:ph type="body" idx="1"/>
          </p:nvPr>
        </p:nvSpPr>
        <p:spPr>
          <a:noFill/>
          <a:ln w="9525"/>
        </p:spPr>
        <p:txBody>
          <a:bodyPr/>
          <a:lstStyle/>
          <a:p>
            <a:pPr marL="0" marR="0" indent="0" algn="just"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LO4 </a:t>
            </a:r>
            <a:r>
              <a:rPr lang="en-IN" sz="1200" b="1" i="1" kern="1200" dirty="0" smtClean="0">
                <a:solidFill>
                  <a:schemeClr val="tx1"/>
                </a:solidFill>
                <a:effectLst/>
                <a:latin typeface="Times New Roman" pitchFamily="18" charset="0"/>
                <a:ea typeface="+mn-ea"/>
                <a:cs typeface="+mn-cs"/>
              </a:rPr>
              <a:t>Explain the ways that managers allocate authority and decision making responsibilities.</a:t>
            </a:r>
          </a:p>
          <a:p>
            <a:pPr marL="0" marR="0" indent="0" algn="just" defTabSz="914400" rtl="0" eaLnBrk="0" fontAlgn="base" latinLnBrk="0" hangingPunct="0">
              <a:lnSpc>
                <a:spcPct val="100000"/>
              </a:lnSpc>
              <a:spcBef>
                <a:spcPct val="30000"/>
              </a:spcBef>
              <a:spcAft>
                <a:spcPct val="0"/>
              </a:spcAft>
              <a:buClrTx/>
              <a:buSzTx/>
              <a:buFontTx/>
              <a:buNone/>
              <a:tabLst/>
              <a:defRPr/>
            </a:pPr>
            <a:endParaRPr lang="en-US" dirty="0" smtClean="0">
              <a:cs typeface="Times New Roman" pitchFamily="18" charset="0"/>
            </a:endParaRPr>
          </a:p>
          <a:p>
            <a:pPr algn="just"/>
            <a:r>
              <a:rPr lang="en-US" dirty="0" smtClean="0">
                <a:cs typeface="Times New Roman" pitchFamily="18" charset="0"/>
              </a:rPr>
              <a:t>Students often confuse power and authority. Be sure they understand authority is vested in the manager’s position by the organization. </a:t>
            </a:r>
          </a:p>
          <a:p>
            <a:pPr algn="just"/>
            <a:r>
              <a:rPr lang="en-US" dirty="0" smtClean="0">
                <a:cs typeface="Times New Roman" pitchFamily="18" charset="0"/>
              </a:rPr>
              <a:t>Typically, higher level managers have more authority and thus can allocate more resources, hire/fire employees and the like. </a:t>
            </a:r>
          </a:p>
          <a:p>
            <a:r>
              <a:rPr lang="en-US" dirty="0" smtClean="0">
                <a:cs typeface="Times New Roman" pitchFamily="18" charset="0"/>
              </a:rPr>
              <a:t>Downsizing usually involves increasing the span of control which means more employees report to a manager.</a:t>
            </a:r>
            <a:r>
              <a:rPr lang="en-US" dirty="0" smtClean="0"/>
              <a:t> </a:t>
            </a: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25420095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LO4 </a:t>
            </a:r>
            <a:r>
              <a:rPr lang="en-IN" sz="1200" b="1" i="1" kern="1200" dirty="0" smtClean="0">
                <a:solidFill>
                  <a:schemeClr val="tx1"/>
                </a:solidFill>
                <a:effectLst/>
                <a:latin typeface="Times New Roman" pitchFamily="18" charset="0"/>
                <a:ea typeface="+mn-ea"/>
                <a:cs typeface="+mn-cs"/>
              </a:rPr>
              <a:t>Explain the ways that managers allocate authority and decision making responsibilities.</a:t>
            </a:r>
          </a:p>
          <a:p>
            <a:endParaRPr lang="en-CA" b="1" i="1" dirty="0"/>
          </a:p>
        </p:txBody>
      </p:sp>
      <p:sp>
        <p:nvSpPr>
          <p:cNvPr id="4" name="Footer Placeholder 3"/>
          <p:cNvSpPr>
            <a:spLocks noGrp="1"/>
          </p:cNvSpPr>
          <p:nvPr>
            <p:ph type="ftr" sz="quarter" idx="10"/>
          </p:nvPr>
        </p:nvSpPr>
        <p:spPr/>
        <p:txBody>
          <a:bodyPr/>
          <a:lstStyle/>
          <a:p>
            <a:pPr>
              <a:defRPr/>
            </a:pPr>
            <a:r>
              <a:rPr lang="en-CA" smtClean="0"/>
              <a:t>Copyright (c) 2013 The McGraw-Hill Companies Inc. </a:t>
            </a:r>
            <a:endParaRPr lang="en-US"/>
          </a:p>
        </p:txBody>
      </p:sp>
      <p:sp>
        <p:nvSpPr>
          <p:cNvPr id="5" name="Slide Number Placeholder 4"/>
          <p:cNvSpPr>
            <a:spLocks noGrp="1"/>
          </p:cNvSpPr>
          <p:nvPr>
            <p:ph type="sldNum" sz="quarter" idx="11"/>
          </p:nvPr>
        </p:nvSpPr>
        <p:spPr/>
        <p:txBody>
          <a:bodyPr/>
          <a:lstStyle/>
          <a:p>
            <a:pPr>
              <a:defRPr/>
            </a:pPr>
            <a:fld id="{0C71FF07-54F1-4187-A953-73C49C990DC4}" type="slidenum">
              <a:rPr lang="en-US" smtClean="0"/>
              <a:pPr>
                <a:defRPr/>
              </a:pPr>
              <a:t>23</a:t>
            </a:fld>
            <a:endParaRPr lang="en-US"/>
          </a:p>
        </p:txBody>
      </p:sp>
    </p:spTree>
    <p:extLst>
      <p:ext uri="{BB962C8B-B14F-4D97-AF65-F5344CB8AC3E}">
        <p14:creationId xmlns:p14="http://schemas.microsoft.com/office/powerpoint/2010/main" val="5734261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8C3229EE-94D5-4F2E-8DFF-9A5F45A3300F}" type="slidenum">
              <a:rPr lang="en-US"/>
              <a:pPr/>
              <a:t>24</a:t>
            </a:fld>
            <a:endParaRPr lang="en-US"/>
          </a:p>
        </p:txBody>
      </p:sp>
      <p:sp>
        <p:nvSpPr>
          <p:cNvPr id="31747" name="Rectangle 2"/>
          <p:cNvSpPr>
            <a:spLocks noGrp="1" noRot="1" noChangeAspect="1" noChangeArrowheads="1" noTextEdit="1"/>
          </p:cNvSpPr>
          <p:nvPr>
            <p:ph type="sldImg"/>
          </p:nvPr>
        </p:nvSpPr>
        <p:spPr>
          <a:xfrm>
            <a:off x="1150938" y="692150"/>
            <a:ext cx="4556125" cy="3416300"/>
          </a:xfrm>
          <a:ln cap="flat"/>
        </p:spPr>
      </p:sp>
      <p:sp>
        <p:nvSpPr>
          <p:cNvPr id="31748" name="Rectangle 3"/>
          <p:cNvSpPr>
            <a:spLocks noGrp="1" noChangeArrowheads="1"/>
          </p:cNvSpPr>
          <p:nvPr>
            <p:ph type="body" idx="1"/>
          </p:nvPr>
        </p:nvSpPr>
        <p:spPr>
          <a:noFill/>
          <a:ln w="9525"/>
        </p:spPr>
        <p:txBody>
          <a:bodyPr/>
          <a:lstStyle/>
          <a:p>
            <a:pPr marL="0" marR="0" indent="0" algn="just"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LO4 </a:t>
            </a:r>
            <a:r>
              <a:rPr lang="en-IN" sz="1200" b="1" i="1" kern="1200" dirty="0" smtClean="0">
                <a:solidFill>
                  <a:schemeClr val="tx1"/>
                </a:solidFill>
                <a:effectLst/>
                <a:latin typeface="Times New Roman" pitchFamily="18" charset="0"/>
                <a:ea typeface="+mn-ea"/>
                <a:cs typeface="+mn-cs"/>
              </a:rPr>
              <a:t>Explain the ways that managers allocate authority and decision making responsibilities.</a:t>
            </a:r>
          </a:p>
          <a:p>
            <a:pPr algn="just"/>
            <a:endParaRPr lang="en-US" dirty="0" smtClean="0">
              <a:latin typeface="Wingdings" pitchFamily="2" charset="2"/>
              <a:cs typeface="Times New Roman" pitchFamily="18" charset="0"/>
            </a:endParaRPr>
          </a:p>
          <a:p>
            <a:pPr algn="just"/>
            <a:r>
              <a:rPr lang="en-US" dirty="0" smtClean="0">
                <a:cs typeface="Times New Roman" pitchFamily="18" charset="0"/>
              </a:rPr>
              <a:t>The </a:t>
            </a:r>
            <a:r>
              <a:rPr lang="en-US" b="1" dirty="0" smtClean="0">
                <a:cs typeface="Times New Roman" pitchFamily="18" charset="0"/>
              </a:rPr>
              <a:t>tall structure </a:t>
            </a:r>
            <a:r>
              <a:rPr lang="en-US" dirty="0" smtClean="0">
                <a:cs typeface="Times New Roman" pitchFamily="18" charset="0"/>
              </a:rPr>
              <a:t>was typical of large firms in the past. Today, the rapid rate of change makes many tall structures obsolete. A main benefit of this type of organization is the relative clarity lower managers can have in terms of their job expectations.</a:t>
            </a:r>
          </a:p>
          <a:p>
            <a:endParaRPr lang="en-US" dirty="0" smtClean="0">
              <a:latin typeface="Wingdings" pitchFamily="2" charset="2"/>
              <a:cs typeface="Times New Roman" pitchFamily="18" charset="0"/>
            </a:endParaRPr>
          </a:p>
          <a:p>
            <a:r>
              <a:rPr lang="en-US" dirty="0" smtClean="0">
                <a:cs typeface="Times New Roman" pitchFamily="18" charset="0"/>
              </a:rPr>
              <a:t>The </a:t>
            </a:r>
            <a:r>
              <a:rPr lang="en-US" b="1" dirty="0" smtClean="0">
                <a:cs typeface="Times New Roman" pitchFamily="18" charset="0"/>
              </a:rPr>
              <a:t>flat structure </a:t>
            </a:r>
            <a:r>
              <a:rPr lang="en-US" dirty="0" smtClean="0">
                <a:cs typeface="Times New Roman" pitchFamily="18" charset="0"/>
              </a:rPr>
              <a:t>has very few managers and most of them must deal with a wide range of issues. For this form to work well, it is critical that employees have the authority to communicate and solve problems directly. Otherwise, the managers will be overwhelmed.</a:t>
            </a:r>
            <a:r>
              <a:rPr lang="en-US" dirty="0" smtClean="0"/>
              <a:t> </a:t>
            </a: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9989051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CF31EDEC-6BC8-43CD-9AAF-69FC996CCF48}" type="slidenum">
              <a:rPr lang="en-US"/>
              <a:pPr/>
              <a:t>25</a:t>
            </a:fld>
            <a:endParaRPr lang="en-US"/>
          </a:p>
        </p:txBody>
      </p:sp>
      <p:sp>
        <p:nvSpPr>
          <p:cNvPr id="32771" name="Rectangle 2"/>
          <p:cNvSpPr>
            <a:spLocks noGrp="1" noRot="1" noChangeAspect="1" noChangeArrowheads="1" noTextEdit="1"/>
          </p:cNvSpPr>
          <p:nvPr>
            <p:ph type="sldImg"/>
          </p:nvPr>
        </p:nvSpPr>
        <p:spPr>
          <a:xfrm>
            <a:off x="1150938" y="692150"/>
            <a:ext cx="4556125" cy="3416300"/>
          </a:xfrm>
          <a:ln/>
        </p:spPr>
      </p:sp>
      <p:sp>
        <p:nvSpPr>
          <p:cNvPr id="32772" name="Rectangle 3"/>
          <p:cNvSpPr>
            <a:spLocks noGrp="1" noChangeArrowheads="1"/>
          </p:cNvSpPr>
          <p:nvPr>
            <p:ph type="body" idx="1"/>
          </p:nvPr>
        </p:nvSpPr>
        <p:spPr>
          <a:noFill/>
          <a:ln w="9525"/>
        </p:spPr>
        <p:txBody>
          <a:bodyPr/>
          <a:lstStyle/>
          <a:p>
            <a:pPr marL="0" marR="0" indent="0" algn="just"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LO4 </a:t>
            </a:r>
            <a:r>
              <a:rPr lang="en-IN" sz="1200" b="1" i="1" kern="1200" dirty="0" smtClean="0">
                <a:solidFill>
                  <a:schemeClr val="tx1"/>
                </a:solidFill>
                <a:effectLst/>
                <a:latin typeface="Times New Roman" pitchFamily="18" charset="0"/>
                <a:ea typeface="+mn-ea"/>
                <a:cs typeface="+mn-cs"/>
              </a:rPr>
              <a:t>Explain the ways that managers allocate authority and decision making responsibilities.</a:t>
            </a:r>
          </a:p>
          <a:p>
            <a:pPr algn="just"/>
            <a:endParaRPr lang="en-US" dirty="0" smtClean="0">
              <a:cs typeface="Times New Roman" pitchFamily="18" charset="0"/>
            </a:endParaRPr>
          </a:p>
          <a:p>
            <a:pPr algn="just"/>
            <a:r>
              <a:rPr lang="en-US" dirty="0" smtClean="0">
                <a:cs typeface="Times New Roman" pitchFamily="18" charset="0"/>
              </a:rPr>
              <a:t>Figure 5.12 A</a:t>
            </a:r>
          </a:p>
          <a:p>
            <a:endParaRPr lang="en-US" dirty="0" smtClean="0"/>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158091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A210EB0A-968A-45C1-85F1-D747C4A59935}" type="slidenum">
              <a:rPr lang="en-US"/>
              <a:pPr/>
              <a:t>26</a:t>
            </a:fld>
            <a:endParaRPr lang="en-US"/>
          </a:p>
        </p:txBody>
      </p:sp>
      <p:sp>
        <p:nvSpPr>
          <p:cNvPr id="33795" name="Rectangle 2"/>
          <p:cNvSpPr>
            <a:spLocks noGrp="1" noRot="1" noChangeAspect="1" noChangeArrowheads="1" noTextEdit="1"/>
          </p:cNvSpPr>
          <p:nvPr>
            <p:ph type="sldImg"/>
          </p:nvPr>
        </p:nvSpPr>
        <p:spPr>
          <a:xfrm>
            <a:off x="1150938" y="692150"/>
            <a:ext cx="4556125" cy="3416300"/>
          </a:xfrm>
          <a:ln/>
        </p:spPr>
      </p:sp>
      <p:sp>
        <p:nvSpPr>
          <p:cNvPr id="33796" name="Rectangle 3"/>
          <p:cNvSpPr>
            <a:spLocks noGrp="1" noChangeArrowheads="1"/>
          </p:cNvSpPr>
          <p:nvPr>
            <p:ph type="body" idx="1"/>
          </p:nvPr>
        </p:nvSpPr>
        <p:spPr>
          <a:noFill/>
          <a:ln w="9525"/>
        </p:spPr>
        <p:txBody>
          <a:bodyPr/>
          <a:lstStyle/>
          <a:p>
            <a:pPr marL="0" marR="0" indent="0" algn="just"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LO4 </a:t>
            </a:r>
            <a:r>
              <a:rPr lang="en-IN" sz="1200" b="1" i="1" kern="1200" dirty="0" smtClean="0">
                <a:solidFill>
                  <a:schemeClr val="tx1"/>
                </a:solidFill>
                <a:effectLst/>
                <a:latin typeface="Times New Roman" pitchFamily="18" charset="0"/>
                <a:ea typeface="+mn-ea"/>
                <a:cs typeface="+mn-cs"/>
              </a:rPr>
              <a:t>Explain the ways that managers allocate authority and decision making responsibilities.</a:t>
            </a:r>
          </a:p>
          <a:p>
            <a:pPr algn="just"/>
            <a:endParaRPr lang="en-US" dirty="0" smtClean="0">
              <a:cs typeface="Times New Roman" pitchFamily="18" charset="0"/>
            </a:endParaRPr>
          </a:p>
          <a:p>
            <a:pPr algn="just"/>
            <a:r>
              <a:rPr lang="en-US" dirty="0" smtClean="0">
                <a:cs typeface="Times New Roman" pitchFamily="18" charset="0"/>
              </a:rPr>
              <a:t>Figure</a:t>
            </a:r>
            <a:r>
              <a:rPr lang="en-US" baseline="0" dirty="0" smtClean="0">
                <a:cs typeface="Times New Roman" pitchFamily="18" charset="0"/>
              </a:rPr>
              <a:t> 5.12 B</a:t>
            </a:r>
            <a:endParaRPr lang="en-US" dirty="0" smtClean="0"/>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28601024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1C741CB2-CEF8-434F-9C43-418399789510}" type="slidenum">
              <a:rPr lang="en-US"/>
              <a:pPr/>
              <a:t>27</a:t>
            </a:fld>
            <a:endParaRPr lang="en-US"/>
          </a:p>
        </p:txBody>
      </p:sp>
      <p:sp>
        <p:nvSpPr>
          <p:cNvPr id="34819" name="Rectangle 2"/>
          <p:cNvSpPr>
            <a:spLocks noGrp="1" noRot="1" noChangeAspect="1" noChangeArrowheads="1" noTextEdit="1"/>
          </p:cNvSpPr>
          <p:nvPr>
            <p:ph type="sldImg"/>
          </p:nvPr>
        </p:nvSpPr>
        <p:spPr>
          <a:xfrm>
            <a:off x="1150938" y="692150"/>
            <a:ext cx="4556125" cy="3416300"/>
          </a:xfrm>
          <a:ln cap="flat"/>
        </p:spPr>
      </p:sp>
      <p:sp>
        <p:nvSpPr>
          <p:cNvPr id="34820" name="Rectangle 3"/>
          <p:cNvSpPr>
            <a:spLocks noGrp="1" noChangeArrowheads="1"/>
          </p:cNvSpPr>
          <p:nvPr>
            <p:ph type="body" idx="1"/>
          </p:nvPr>
        </p:nvSpPr>
        <p:spPr>
          <a:noFill/>
          <a:ln w="9525"/>
        </p:spPr>
        <p:txBody>
          <a:bodyPr/>
          <a:lstStyle/>
          <a:p>
            <a:pPr marL="0" marR="0" indent="0" algn="just"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LO4 </a:t>
            </a:r>
            <a:r>
              <a:rPr lang="en-IN" sz="1200" b="1" i="1" kern="1200" dirty="0" smtClean="0">
                <a:solidFill>
                  <a:schemeClr val="tx1"/>
                </a:solidFill>
                <a:effectLst/>
                <a:latin typeface="Times New Roman" pitchFamily="18" charset="0"/>
                <a:ea typeface="+mn-ea"/>
                <a:cs typeface="+mn-cs"/>
              </a:rPr>
              <a:t>Explain the ways that managers allocate authority and decision making responsibilities.</a:t>
            </a:r>
          </a:p>
          <a:p>
            <a:endParaRPr lang="en-US" dirty="0" smtClean="0">
              <a:latin typeface="Wingdings" pitchFamily="2" charset="2"/>
              <a:cs typeface="Times New Roman" pitchFamily="18" charset="0"/>
            </a:endParaRPr>
          </a:p>
          <a:p>
            <a:r>
              <a:rPr lang="en-US" dirty="0" smtClean="0">
                <a:cs typeface="Times New Roman" pitchFamily="18" charset="0"/>
              </a:rPr>
              <a:t>Most top managers now seek to reduce managerial layers wherever possible. This means authority must be moved down the organization to lower managers and workers.</a:t>
            </a:r>
            <a:r>
              <a:rPr lang="en-US" dirty="0" smtClean="0"/>
              <a:t> </a:t>
            </a: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249094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LO4 </a:t>
            </a:r>
            <a:r>
              <a:rPr lang="en-IN" sz="1200" b="1" i="1" kern="1200" dirty="0" smtClean="0">
                <a:solidFill>
                  <a:schemeClr val="tx1"/>
                </a:solidFill>
                <a:effectLst/>
                <a:latin typeface="Times New Roman" pitchFamily="18" charset="0"/>
                <a:ea typeface="+mn-ea"/>
                <a:cs typeface="+mn-cs"/>
              </a:rPr>
              <a:t>Explain the ways that managers allocate authority and decision making responsibilities</a:t>
            </a:r>
            <a:r>
              <a:rPr lang="en-IN" sz="1200" kern="1200" dirty="0" smtClean="0">
                <a:solidFill>
                  <a:schemeClr val="tx1"/>
                </a:solidFill>
                <a:effectLst/>
                <a:latin typeface="Times New Roman" pitchFamily="18" charset="0"/>
                <a:ea typeface="+mn-ea"/>
                <a:cs typeface="+mn-cs"/>
              </a:rPr>
              <a:t>.</a:t>
            </a:r>
          </a:p>
          <a:p>
            <a:endParaRPr lang="en-IN" sz="1200" b="1" kern="1200" dirty="0" smtClean="0">
              <a:solidFill>
                <a:schemeClr val="tx1"/>
              </a:solidFill>
              <a:effectLst/>
              <a:latin typeface="Times New Roman" pitchFamily="18" charset="0"/>
              <a:ea typeface="+mn-ea"/>
              <a:cs typeface="+mn-cs"/>
            </a:endParaRPr>
          </a:p>
          <a:p>
            <a:endParaRPr lang="en-IN" sz="1200" b="1" kern="1200" dirty="0" smtClean="0">
              <a:solidFill>
                <a:schemeClr val="tx1"/>
              </a:solidFill>
              <a:effectLst/>
              <a:latin typeface="Times New Roman" pitchFamily="18" charset="0"/>
              <a:ea typeface="+mn-ea"/>
              <a:cs typeface="+mn-cs"/>
            </a:endParaRPr>
          </a:p>
          <a:p>
            <a:r>
              <a:rPr lang="en-IN" sz="1200" b="1" kern="1200" dirty="0" smtClean="0">
                <a:solidFill>
                  <a:schemeClr val="tx1"/>
                </a:solidFill>
                <a:effectLst/>
                <a:latin typeface="Times New Roman" pitchFamily="18" charset="0"/>
                <a:ea typeface="+mn-ea"/>
                <a:cs typeface="+mn-cs"/>
              </a:rPr>
              <a:t>Figure 5.13 Types and Examples of Integrating Mechanisms </a:t>
            </a:r>
            <a:endParaRPr lang="en-CA" dirty="0"/>
          </a:p>
        </p:txBody>
      </p:sp>
      <p:sp>
        <p:nvSpPr>
          <p:cNvPr id="4" name="Footer Placeholder 3"/>
          <p:cNvSpPr>
            <a:spLocks noGrp="1"/>
          </p:cNvSpPr>
          <p:nvPr>
            <p:ph type="ftr" sz="quarter" idx="10"/>
          </p:nvPr>
        </p:nvSpPr>
        <p:spPr/>
        <p:txBody>
          <a:bodyPr/>
          <a:lstStyle/>
          <a:p>
            <a:pPr>
              <a:defRPr/>
            </a:pPr>
            <a:r>
              <a:rPr lang="en-CA" smtClean="0"/>
              <a:t>Copyright (c) 2013 The McGraw-Hill Companies Inc. </a:t>
            </a:r>
            <a:endParaRPr lang="en-US"/>
          </a:p>
        </p:txBody>
      </p:sp>
      <p:sp>
        <p:nvSpPr>
          <p:cNvPr id="5" name="Slide Number Placeholder 4"/>
          <p:cNvSpPr>
            <a:spLocks noGrp="1"/>
          </p:cNvSpPr>
          <p:nvPr>
            <p:ph type="sldNum" sz="quarter" idx="11"/>
          </p:nvPr>
        </p:nvSpPr>
        <p:spPr/>
        <p:txBody>
          <a:bodyPr/>
          <a:lstStyle/>
          <a:p>
            <a:pPr>
              <a:defRPr/>
            </a:pPr>
            <a:fld id="{0C71FF07-54F1-4187-A953-73C49C990DC4}" type="slidenum">
              <a:rPr lang="en-US" smtClean="0"/>
              <a:pPr>
                <a:defRPr/>
              </a:pPr>
              <a:t>28</a:t>
            </a:fld>
            <a:endParaRPr lang="en-US"/>
          </a:p>
        </p:txBody>
      </p:sp>
    </p:spTree>
    <p:extLst>
      <p:ext uri="{BB962C8B-B14F-4D97-AF65-F5344CB8AC3E}">
        <p14:creationId xmlns:p14="http://schemas.microsoft.com/office/powerpoint/2010/main" val="179030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29</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5279157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65FE0D04-4099-4755-A3A1-1B153F7804CD}" type="slidenum">
              <a:rPr lang="en-US"/>
              <a:pPr/>
              <a:t>30</a:t>
            </a:fld>
            <a:endParaRPr lang="en-US"/>
          </a:p>
        </p:txBody>
      </p:sp>
      <p:sp>
        <p:nvSpPr>
          <p:cNvPr id="35843" name="Rectangle 2"/>
          <p:cNvSpPr>
            <a:spLocks noGrp="1" noRot="1" noChangeAspect="1" noChangeArrowheads="1" noTextEdit="1"/>
          </p:cNvSpPr>
          <p:nvPr>
            <p:ph type="sldImg"/>
          </p:nvPr>
        </p:nvSpPr>
        <p:spPr>
          <a:xfrm>
            <a:off x="1150938" y="692150"/>
            <a:ext cx="4556125" cy="3416300"/>
          </a:xfrm>
          <a:ln/>
        </p:spPr>
      </p:sp>
      <p:sp>
        <p:nvSpPr>
          <p:cNvPr id="3584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r>
              <a:rPr lang="en-IN" sz="1200" kern="1200" dirty="0" smtClean="0">
                <a:solidFill>
                  <a:schemeClr val="tx1"/>
                </a:solidFill>
                <a:effectLst/>
                <a:latin typeface="Times New Roman" pitchFamily="18" charset="0"/>
                <a:ea typeface="+mn-ea"/>
                <a:cs typeface="+mn-cs"/>
              </a:rPr>
              <a:t>.</a:t>
            </a:r>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3163763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137CE172-FFA5-4466-99B3-C37826B97D69}" type="slidenum">
              <a:rPr lang="en-US"/>
              <a:pPr/>
              <a:t>31</a:t>
            </a:fld>
            <a:endParaRPr lang="en-US"/>
          </a:p>
        </p:txBody>
      </p:sp>
      <p:sp>
        <p:nvSpPr>
          <p:cNvPr id="36867" name="Rectangle 2"/>
          <p:cNvSpPr>
            <a:spLocks noGrp="1" noRot="1" noChangeAspect="1" noChangeArrowheads="1" noTextEdit="1"/>
          </p:cNvSpPr>
          <p:nvPr>
            <p:ph type="sldImg"/>
          </p:nvPr>
        </p:nvSpPr>
        <p:spPr>
          <a:xfrm>
            <a:off x="1150938" y="692150"/>
            <a:ext cx="4556125" cy="3416300"/>
          </a:xfrm>
          <a:ln/>
        </p:spPr>
      </p:sp>
      <p:sp>
        <p:nvSpPr>
          <p:cNvPr id="36868"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endParaRPr lang="en-CA" sz="1200" b="1" i="1" kern="1200" dirty="0" smtClean="0">
              <a:solidFill>
                <a:schemeClr val="tx1"/>
              </a:solidFill>
              <a:latin typeface="Times New Roman" pitchFamily="18" charset="0"/>
              <a:ea typeface="+mn-ea"/>
              <a:cs typeface="+mn-cs"/>
            </a:endParaRPr>
          </a:p>
          <a:p>
            <a:r>
              <a:rPr lang="en-CA" sz="1200" b="0" i="0" kern="1200" dirty="0" smtClean="0">
                <a:solidFill>
                  <a:schemeClr val="tx1"/>
                </a:solidFill>
                <a:latin typeface="Times New Roman" pitchFamily="18" charset="0"/>
                <a:ea typeface="+mn-ea"/>
                <a:cs typeface="+mn-cs"/>
              </a:rPr>
              <a:t>Text Figure 5.15 Factors</a:t>
            </a:r>
            <a:r>
              <a:rPr lang="en-CA" sz="1200" b="0" i="0" kern="1200" baseline="0" dirty="0" smtClean="0">
                <a:solidFill>
                  <a:schemeClr val="tx1"/>
                </a:solidFill>
                <a:latin typeface="Times New Roman" pitchFamily="18" charset="0"/>
                <a:ea typeface="+mn-ea"/>
                <a:cs typeface="+mn-cs"/>
              </a:rPr>
              <a:t> Affecting Overall Organizational Structure. </a:t>
            </a:r>
          </a:p>
          <a:p>
            <a:endParaRPr lang="en-CA" b="0" i="0" dirty="0" smtClean="0"/>
          </a:p>
        </p:txBody>
      </p:sp>
      <p:sp>
        <p:nvSpPr>
          <p:cNvPr id="2" name="Footer Placeholder 1"/>
          <p:cNvSpPr>
            <a:spLocks noGrp="1"/>
          </p:cNvSpPr>
          <p:nvPr>
            <p:ph type="ftr" sz="quarter" idx="10"/>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316987035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32</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23899892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33</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7065061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34</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2934959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35</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7203736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36</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29104410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37</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407834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38</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24773292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39</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9674765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40</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0625030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41</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43488668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N" sz="1200" b="1" i="1" kern="1200" dirty="0" smtClean="0">
                <a:solidFill>
                  <a:schemeClr val="tx1"/>
                </a:solidFill>
                <a:effectLst/>
                <a:latin typeface="Times New Roman" pitchFamily="18" charset="0"/>
                <a:ea typeface="+mn-ea"/>
                <a:cs typeface="+mn-cs"/>
              </a:rPr>
              <a:t>LO5 Evaluate the factors that managers consider when deciding on a formal or flexible overall structure.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r>
              <a:rPr lang="en-CA" sz="1200" kern="1200" dirty="0" smtClean="0">
                <a:solidFill>
                  <a:schemeClr val="tx1"/>
                </a:solidFill>
                <a:latin typeface="Times New Roman" pitchFamily="18" charset="0"/>
                <a:ea typeface="+mn-ea"/>
                <a:cs typeface="+mn-cs"/>
              </a:rPr>
              <a:t>In a </a:t>
            </a:r>
            <a:r>
              <a:rPr lang="en-CA" sz="1200" b="1" kern="1200" dirty="0" smtClean="0">
                <a:solidFill>
                  <a:schemeClr val="tx1"/>
                </a:solidFill>
                <a:latin typeface="Times New Roman" pitchFamily="18" charset="0"/>
                <a:ea typeface="+mn-ea"/>
                <a:cs typeface="+mn-cs"/>
              </a:rPr>
              <a:t>mechanistic structure</a:t>
            </a:r>
            <a:r>
              <a:rPr lang="en-CA" sz="1200" kern="1200" dirty="0" smtClean="0">
                <a:solidFill>
                  <a:schemeClr val="tx1"/>
                </a:solidFill>
                <a:latin typeface="Times New Roman" pitchFamily="18" charset="0"/>
                <a:ea typeface="+mn-ea"/>
                <a:cs typeface="+mn-cs"/>
              </a:rPr>
              <a:t>, authority is centralized at the top of the managerial hierarchy, and the vertical hierarchy of authority is the main means used to control subordinates’ behaviour.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an </a:t>
            </a:r>
            <a:r>
              <a:rPr lang="en-CA" sz="1200" b="1" kern="1200" dirty="0" smtClean="0">
                <a:solidFill>
                  <a:schemeClr val="tx1"/>
                </a:solidFill>
                <a:latin typeface="Times New Roman" pitchFamily="18" charset="0"/>
                <a:ea typeface="+mn-ea"/>
                <a:cs typeface="+mn-cs"/>
              </a:rPr>
              <a:t>organic structure</a:t>
            </a:r>
            <a:r>
              <a:rPr lang="en-CA" sz="1200" kern="1200" dirty="0" smtClean="0">
                <a:solidFill>
                  <a:schemeClr val="tx1"/>
                </a:solidFill>
                <a:latin typeface="Times New Roman" pitchFamily="18" charset="0"/>
                <a:ea typeface="+mn-ea"/>
                <a:cs typeface="+mn-cs"/>
              </a:rPr>
              <a:t>, authority is decentralized to middle and first-line managers to encourage them to take responsibility and act quickly to pursue scarce resources. </a:t>
            </a:r>
            <a:endParaRPr lang="en-CA" dirty="0"/>
          </a:p>
        </p:txBody>
      </p:sp>
      <p:sp>
        <p:nvSpPr>
          <p:cNvPr id="4" name="Slide Number Placeholder 3"/>
          <p:cNvSpPr>
            <a:spLocks noGrp="1"/>
          </p:cNvSpPr>
          <p:nvPr>
            <p:ph type="sldNum" sz="quarter" idx="10"/>
          </p:nvPr>
        </p:nvSpPr>
        <p:spPr/>
        <p:txBody>
          <a:bodyPr/>
          <a:lstStyle/>
          <a:p>
            <a:pPr>
              <a:defRPr/>
            </a:pPr>
            <a:fld id="{0C71FF07-54F1-4187-A953-73C49C990DC4}" type="slidenum">
              <a:rPr lang="en-US" smtClean="0"/>
              <a:pPr>
                <a:defRPr/>
              </a:pPr>
              <a:t>42</a:t>
            </a:fld>
            <a:endParaRPr lang="en-US"/>
          </a:p>
        </p:txBody>
      </p:sp>
      <p:sp>
        <p:nvSpPr>
          <p:cNvPr id="5" name="Footer Placeholder 4"/>
          <p:cNvSpPr>
            <a:spLocks noGrp="1"/>
          </p:cNvSpPr>
          <p:nvPr>
            <p:ph type="ftr" sz="quarter" idx="11"/>
          </p:nvPr>
        </p:nvSpPr>
        <p:spPr/>
        <p:txBody>
          <a:bodyPr/>
          <a:lstStyle/>
          <a:p>
            <a:pPr>
              <a:defRPr/>
            </a:pPr>
            <a:r>
              <a:rPr lang="en-CA" smtClean="0"/>
              <a:t>Copyright (c) 2013 The McGraw-Hill Companies Inc. </a:t>
            </a:r>
            <a:endParaRPr lang="en-US"/>
          </a:p>
        </p:txBody>
      </p:sp>
    </p:spTree>
    <p:extLst>
      <p:ext uri="{BB962C8B-B14F-4D97-AF65-F5344CB8AC3E}">
        <p14:creationId xmlns:p14="http://schemas.microsoft.com/office/powerpoint/2010/main" val="1850423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820729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11113" y="0"/>
            <a:ext cx="9144001" cy="609600"/>
          </a:xfrm>
          <a:prstGeom prst="rect">
            <a:avLst/>
          </a:prstGeom>
          <a:solidFill>
            <a:srgbClr val="7030A0"/>
          </a:solidFill>
          <a:ln w="12700" algn="ctr">
            <a:solidFill>
              <a:schemeClr val="tx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CA" altLang="en-US" sz="2200" b="1" i="1" smtClean="0">
                <a:solidFill>
                  <a:srgbClr val="FFFFFF"/>
                </a:solidFill>
              </a:rPr>
              <a:t>ESSENTIALS OF CONTEMPORARY MANAGEMENT</a:t>
            </a:r>
          </a:p>
        </p:txBody>
      </p:sp>
      <p:sp>
        <p:nvSpPr>
          <p:cNvPr id="5" name="Rectangle 7"/>
          <p:cNvSpPr>
            <a:spLocks noChangeArrowheads="1"/>
          </p:cNvSpPr>
          <p:nvPr userDrawn="1"/>
        </p:nvSpPr>
        <p:spPr bwMode="auto">
          <a:xfrm>
            <a:off x="-11113" y="476250"/>
            <a:ext cx="1676401" cy="304800"/>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CA" altLang="en-US" sz="1600" b="1" smtClean="0">
                <a:solidFill>
                  <a:srgbClr val="FFFFFF"/>
                </a:solidFill>
              </a:rPr>
              <a:t>FIFTH EDITION</a:t>
            </a:r>
          </a:p>
        </p:txBody>
      </p:sp>
      <p:sp>
        <p:nvSpPr>
          <p:cNvPr id="2" name="Title 1"/>
          <p:cNvSpPr>
            <a:spLocks noGrp="1"/>
          </p:cNvSpPr>
          <p:nvPr>
            <p:ph type="title"/>
          </p:nvPr>
        </p:nvSpPr>
        <p:spPr>
          <a:xfrm>
            <a:off x="493643" y="914400"/>
            <a:ext cx="8229600" cy="1143000"/>
          </a:xfrm>
        </p:spPr>
        <p:txBody>
          <a:bodyPr/>
          <a:lstStyle>
            <a:lvl1pPr>
              <a:defRPr sz="4000">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0"/>
            <a:ext cx="8229600" cy="4525963"/>
          </a:xfrm>
        </p:spPr>
        <p:txBody>
          <a:bodyPr/>
          <a:lstStyle>
            <a:lvl1pPr>
              <a:defRPr sz="2400">
                <a:solidFill>
                  <a:srgbClr val="0070C0"/>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Rectangle 2"/>
          <p:cNvSpPr>
            <a:spLocks noGrp="1" noChangeArrowheads="1"/>
          </p:cNvSpPr>
          <p:nvPr>
            <p:ph type="ftr" sz="quarter" idx="10"/>
          </p:nvPr>
        </p:nvSpPr>
        <p:spPr>
          <a:xfrm>
            <a:off x="457200" y="6278563"/>
            <a:ext cx="8207375" cy="476250"/>
          </a:xfrm>
        </p:spPr>
        <p:txBody>
          <a:bodyPr/>
          <a:lstStyle>
            <a:lvl1pPr>
              <a:defRPr/>
            </a:lvl1pPr>
          </a:lstStyle>
          <a:p>
            <a:pPr>
              <a:defRPr/>
            </a:pPr>
            <a:endParaRPr lang="en-CA" dirty="0">
              <a:solidFill>
                <a:srgbClr val="000000"/>
              </a:solidFill>
            </a:endParaRPr>
          </a:p>
        </p:txBody>
      </p:sp>
    </p:spTree>
    <p:extLst>
      <p:ext uri="{BB962C8B-B14F-4D97-AF65-F5344CB8AC3E}">
        <p14:creationId xmlns:p14="http://schemas.microsoft.com/office/powerpoint/2010/main" val="2010774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499615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3600">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defRPr sz="2400">
                <a:solidFill>
                  <a:schemeClr val="tx1"/>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chemeClr val="tx1"/>
                </a:solidFill>
                <a:latin typeface="Times New Roman" pitchFamily="18" charset="0"/>
                <a:cs typeface="Times New Roman" pitchFamily="18" charset="0"/>
              </a:defRPr>
            </a:lvl2pPr>
            <a:lvl3pPr>
              <a:defRPr>
                <a:solidFill>
                  <a:schemeClr val="tx1"/>
                </a:solidFill>
                <a:latin typeface="Times New Roman" pitchFamily="18" charset="0"/>
                <a:cs typeface="Times New Roman" pitchFamily="18" charset="0"/>
              </a:defRPr>
            </a:lvl3pPr>
            <a:lvl4pPr>
              <a:defRPr>
                <a:solidFill>
                  <a:schemeClr val="tx1"/>
                </a:solidFill>
                <a:latin typeface="Times New Roman" pitchFamily="18" charset="0"/>
                <a:cs typeface="Times New Roman" pitchFamily="18" charset="0"/>
              </a:defRPr>
            </a:lvl4pPr>
            <a:lvl5pPr>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53098051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3">
            <a:lumMod val="85000"/>
            <a:alpha val="35000"/>
          </a:scheme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6- </a:t>
            </a:r>
            <a:fld id="{A283B5D8-C1AD-40BA-A203-4F2160ABAA16}"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1"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2"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dirty="0" smtClean="0"/>
              <a:t>Click to edit Master text styles</a:t>
            </a:r>
          </a:p>
          <a:p>
            <a:pPr lvl="1"/>
            <a:r>
              <a:rPr lang="en-CA" altLang="en-US" dirty="0" smtClean="0"/>
              <a:t>Second level</a:t>
            </a:r>
          </a:p>
          <a:p>
            <a:pPr lvl="2"/>
            <a:r>
              <a:rPr lang="en-CA" altLang="en-US" dirty="0" smtClean="0"/>
              <a:t>Third level</a:t>
            </a:r>
          </a:p>
          <a:p>
            <a:pPr lvl="3"/>
            <a:r>
              <a:rPr lang="en-CA" altLang="en-US" dirty="0" smtClean="0"/>
              <a:t>Fourth level</a:t>
            </a:r>
          </a:p>
          <a:p>
            <a:pPr lvl="4"/>
            <a:r>
              <a:rPr lang="en-CA" altLang="en-US" dirty="0"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extLst>
      <p:ext uri="{BB962C8B-B14F-4D97-AF65-F5344CB8AC3E}">
        <p14:creationId xmlns:p14="http://schemas.microsoft.com/office/powerpoint/2010/main" val="3667384790"/>
      </p:ext>
    </p:extLst>
  </p:cSld>
  <p:clrMap bg1="lt1" tx1="dk1" bg2="lt2" tx2="dk2" accent1="accent1" accent2="accent2" accent3="accent3" accent4="accent4" accent5="accent5" accent6="accent6" hlink="hlink" folHlink="folHlink"/>
  <p:sldLayoutIdLst>
    <p:sldLayoutId id="2147483675" r:id="rId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ftr" sz="quarter" idx="3"/>
          </p:nvPr>
        </p:nvSpPr>
        <p:spPr bwMode="auto">
          <a:xfrm>
            <a:off x="457200" y="5622925"/>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Times New Roman" pitchFamily="18" charset="0"/>
                <a:cs typeface="Arial" charset="0"/>
              </a:defRPr>
            </a:lvl1pPr>
          </a:lstStyle>
          <a:p>
            <a:pPr>
              <a:defRPr/>
            </a:pPr>
            <a:endParaRPr lang="en-CA">
              <a:solidFill>
                <a:srgbClr val="000000"/>
              </a:solidFill>
            </a:endParaRPr>
          </a:p>
        </p:txBody>
      </p:sp>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 </a:t>
            </a:r>
            <a:fld id="{1A2A4F54-E74D-42E4-AE3A-029FE2CD22C1}"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1028"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9" name="Rectangle 6"/>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extLst>
      <p:ext uri="{BB962C8B-B14F-4D97-AF65-F5344CB8AC3E}">
        <p14:creationId xmlns:p14="http://schemas.microsoft.com/office/powerpoint/2010/main" val="2192218977"/>
      </p:ext>
    </p:extLst>
  </p:cSld>
  <p:clrMap bg1="lt1" tx1="dk1" bg2="lt2" tx2="dk2" accent1="accent1" accent2="accent2" accent3="accent3" accent4="accent4" accent5="accent5" accent6="accent6" hlink="hlink" folHlink="folHlink"/>
  <p:sldLayoutIdLst>
    <p:sldLayoutId id="2147483679" r:id="rId1"/>
  </p:sldLayoutIdLst>
  <p:hf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3">
            <a:lumMod val="85000"/>
            <a:alpha val="35000"/>
          </a:scheme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6- </a:t>
            </a:r>
            <a:fld id="{A283B5D8-C1AD-40BA-A203-4F2160ABAA16}"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1"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2"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extLst>
      <p:ext uri="{BB962C8B-B14F-4D97-AF65-F5344CB8AC3E}">
        <p14:creationId xmlns:p14="http://schemas.microsoft.com/office/powerpoint/2010/main" val="426611539"/>
      </p:ext>
    </p:extLst>
  </p:cSld>
  <p:clrMap bg1="lt1" tx1="dk1" bg2="lt2" tx2="dk2" accent1="accent1" accent2="accent2" accent3="accent3" accent4="accent4" accent5="accent5" accent6="accent6" hlink="hlink" folHlink="folHlink"/>
  <p:sldLayoutIdLst>
    <p:sldLayoutId id="2147483677" r:id="rId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5- </a:t>
            </a:r>
            <a:fld id="{0E65543E-FE26-4F6A-A524-249E9D45940E}"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4099"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4100"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extLst>
      <p:ext uri="{BB962C8B-B14F-4D97-AF65-F5344CB8AC3E}">
        <p14:creationId xmlns:p14="http://schemas.microsoft.com/office/powerpoint/2010/main" val="1395162642"/>
      </p:ext>
    </p:extLst>
  </p:cSld>
  <p:clrMap bg1="lt1" tx1="dk1" bg2="lt2" tx2="dk2" accent1="accent1" accent2="accent2" accent3="accent3" accent4="accent4" accent5="accent5" accent6="accent6" hlink="hlink" folHlink="folHlink"/>
  <p:sldLayoutIdLst>
    <p:sldLayoutId id="2147483681" r:id="rId1"/>
  </p:sldLayoutIdLst>
  <p:hf hdr="0" dt="0"/>
  <p:txStyles>
    <p:titleStyle>
      <a:lvl1pPr algn="ctr" rtl="0" eaLnBrk="0" fontAlgn="base" hangingPunct="0">
        <a:spcBef>
          <a:spcPct val="0"/>
        </a:spcBef>
        <a:spcAft>
          <a:spcPct val="0"/>
        </a:spcAft>
        <a:defRPr sz="40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hyperlink" Target="http://www.bloomberg.com/news/articles/2015-07-21/this-man-spent-3-million-to-make-instant-jello-shots" TargetMode="External"/><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hyperlink" Target="https://www.theglobeandmail.com/report-on-business/tim-hortons-franchisee-row-moves-south-of-the-border/article35461090/" TargetMode="External"/><Relationship Id="rId2" Type="http://schemas.openxmlformats.org/officeDocument/2006/relationships/notesSlide" Target="../notesSlides/notesSlide37.xml"/><Relationship Id="rId1" Type="http://schemas.openxmlformats.org/officeDocument/2006/relationships/slideLayout" Target="../slideLayouts/slideLayout4.xml"/><Relationship Id="rId6" Type="http://schemas.openxmlformats.org/officeDocument/2006/relationships/hyperlink" Target="https://www.bloomberg.com/news/articles/2017-07-10/tesla-rolls-out-its-first-model-3-and-it-s-elon-s" TargetMode="External"/><Relationship Id="rId5" Type="http://schemas.openxmlformats.org/officeDocument/2006/relationships/hyperlink" Target="https://www.forbes.com/sites/peterlyon/2017/07/11/the-inevitable-happens-as-carmakers-opt-for-electric-car-future/#27f86a25a2e6" TargetMode="External"/><Relationship Id="rId4" Type="http://schemas.openxmlformats.org/officeDocument/2006/relationships/hyperlink" Target="https://www.nytimes.com/2017/03/03/technology/uber-greyball-program-evade-authorities.html" TargetMode="Externa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rgbClr val="0070C0"/>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rgbClr val="0070C0"/>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rgbClr val="0070C0"/>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solidFill>
                <a:schemeClr val="tx1"/>
              </a:solidFill>
              <a:latin typeface="Arial" panose="020B0604020202020204" pitchFamily="34" charset="0"/>
              <a:cs typeface="Arial" panose="020B0604020202020204" pitchFamily="34" charset="0"/>
            </a:endParaRPr>
          </a:p>
        </p:txBody>
      </p:sp>
      <p:sp>
        <p:nvSpPr>
          <p:cNvPr id="10" name="Rectangle 9"/>
          <p:cNvSpPr/>
          <p:nvPr/>
        </p:nvSpPr>
        <p:spPr>
          <a:xfrm>
            <a:off x="4876800" y="2249150"/>
            <a:ext cx="3505200" cy="2893100"/>
          </a:xfrm>
          <a:prstGeom prst="rect">
            <a:avLst/>
          </a:prstGeom>
        </p:spPr>
        <p:txBody>
          <a:bodyPr>
            <a:spAutoFit/>
          </a:bodyPr>
          <a:lstStyle/>
          <a:p>
            <a:pPr algn="ctr" eaLnBrk="1" hangingPunct="1">
              <a:defRPr/>
            </a:pPr>
            <a:r>
              <a:rPr lang="en-CA" sz="4000" b="1" dirty="0">
                <a:latin typeface="Baskerville Old Face" panose="02020602080505020303" pitchFamily="18" charset="0"/>
                <a:cs typeface="Arial" charset="0"/>
              </a:rPr>
              <a:t>Chapter </a:t>
            </a:r>
            <a:r>
              <a:rPr lang="en-CA" sz="4000" b="1" dirty="0" smtClean="0">
                <a:latin typeface="Baskerville Old Face" panose="02020602080505020303" pitchFamily="18" charset="0"/>
                <a:cs typeface="Arial" charset="0"/>
              </a:rPr>
              <a:t>5</a:t>
            </a:r>
            <a:endParaRPr lang="en-CA" sz="4000" b="1" dirty="0">
              <a:latin typeface="Baskerville Old Face" panose="02020602080505020303" pitchFamily="18" charset="0"/>
              <a:cs typeface="Arial" charset="0"/>
            </a:endParaRPr>
          </a:p>
          <a:p>
            <a:pPr algn="ctr" eaLnBrk="1" hangingPunct="1">
              <a:defRPr/>
            </a:pPr>
            <a:endParaRPr lang="en-CA" sz="2200" b="1" dirty="0">
              <a:latin typeface="Baskerville Old Face" panose="02020602080505020303" pitchFamily="18" charset="0"/>
              <a:cs typeface="Arial" charset="0"/>
            </a:endParaRPr>
          </a:p>
          <a:p>
            <a:pPr algn="ctr" eaLnBrk="1" hangingPunct="1">
              <a:defRPr/>
            </a:pPr>
            <a:r>
              <a:rPr lang="en-CA" sz="4000" b="1" dirty="0">
                <a:latin typeface="Baskerville Old Face" panose="02020602080505020303" pitchFamily="18" charset="0"/>
                <a:cs typeface="Arial" charset="0"/>
              </a:rPr>
              <a:t>Managing  Organizational Structure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942" y="1447800"/>
            <a:ext cx="3462283" cy="4495800"/>
          </a:xfrm>
          <a:prstGeom prst="rect">
            <a:avLst/>
          </a:prstGeom>
        </p:spPr>
      </p:pic>
    </p:spTree>
    <p:extLst>
      <p:ext uri="{BB962C8B-B14F-4D97-AF65-F5344CB8AC3E}">
        <p14:creationId xmlns:p14="http://schemas.microsoft.com/office/powerpoint/2010/main" val="1876151706"/>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0086" y="1143000"/>
            <a:ext cx="8229600" cy="1143000"/>
          </a:xfrm>
        </p:spPr>
        <p:txBody>
          <a:bodyPr/>
          <a:lstStyle/>
          <a:p>
            <a:r>
              <a:rPr lang="en-CA" b="1" dirty="0" smtClean="0"/>
              <a:t>Designing Organizational Structure</a:t>
            </a:r>
            <a:endParaRPr lang="en-CA" b="1" dirty="0"/>
          </a:p>
        </p:txBody>
      </p:sp>
      <p:sp>
        <p:nvSpPr>
          <p:cNvPr id="4099" name="Rectangle 3"/>
          <p:cNvSpPr>
            <a:spLocks noGrp="1" noChangeArrowheads="1"/>
          </p:cNvSpPr>
          <p:nvPr>
            <p:ph idx="1"/>
          </p:nvPr>
        </p:nvSpPr>
        <p:spPr>
          <a:xfrm>
            <a:off x="530086" y="2438400"/>
            <a:ext cx="8229600" cy="3505199"/>
          </a:xfrm>
        </p:spPr>
        <p:txBody>
          <a:bodyPr/>
          <a:lstStyle/>
          <a:p>
            <a:pPr>
              <a:spcAft>
                <a:spcPts val="600"/>
              </a:spcAft>
            </a:pPr>
            <a:r>
              <a:rPr lang="en-US" b="1" dirty="0" smtClean="0"/>
              <a:t>Organizing</a:t>
            </a:r>
            <a:r>
              <a:rPr lang="en-US" dirty="0" smtClean="0"/>
              <a:t>: the process by which managers establish working relationships among employees to achieve goals.</a:t>
            </a:r>
          </a:p>
          <a:p>
            <a:pPr lvl="1">
              <a:spcAft>
                <a:spcPts val="600"/>
              </a:spcAft>
            </a:pPr>
            <a:r>
              <a:rPr lang="en-US" sz="2400" b="1" dirty="0" smtClean="0"/>
              <a:t>Organizational Structure</a:t>
            </a:r>
            <a:r>
              <a:rPr lang="en-US" sz="2400" dirty="0" smtClean="0"/>
              <a:t>: formal system of task and reporting relationships showing how workers use resources to reach organizational goals.</a:t>
            </a:r>
          </a:p>
          <a:p>
            <a:pPr lvl="1">
              <a:spcAft>
                <a:spcPts val="600"/>
              </a:spcAft>
            </a:pPr>
            <a:r>
              <a:rPr lang="en-US" sz="2400" b="1" dirty="0" smtClean="0"/>
              <a:t>Organizational Design</a:t>
            </a:r>
            <a:r>
              <a:rPr lang="en-US" sz="2400" dirty="0" smtClean="0"/>
              <a:t>: the process by which managers make specific choices resulting in a given organizational structure.</a:t>
            </a:r>
          </a:p>
          <a:p>
            <a:pPr>
              <a:spcAft>
                <a:spcPts val="600"/>
              </a:spcAft>
            </a:pPr>
            <a:endParaRPr lang="en-US" dirty="0" smtClean="0"/>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81000" y="1066800"/>
            <a:ext cx="8229600" cy="1143000"/>
          </a:xfrm>
        </p:spPr>
        <p:txBody>
          <a:bodyPr/>
          <a:lstStyle/>
          <a:p>
            <a:r>
              <a:rPr lang="en-CA" b="1" dirty="0" smtClean="0"/>
              <a:t>Designing Organizational Structure</a:t>
            </a:r>
            <a:endParaRPr lang="en-CA" b="1" dirty="0"/>
          </a:p>
        </p:txBody>
      </p:sp>
      <p:sp>
        <p:nvSpPr>
          <p:cNvPr id="4099" name="Rectangle 3"/>
          <p:cNvSpPr>
            <a:spLocks noGrp="1" noChangeArrowheads="1"/>
          </p:cNvSpPr>
          <p:nvPr>
            <p:ph idx="1"/>
          </p:nvPr>
        </p:nvSpPr>
        <p:spPr>
          <a:xfrm>
            <a:off x="609600" y="2209800"/>
            <a:ext cx="8229600" cy="2952750"/>
          </a:xfrm>
        </p:spPr>
        <p:txBody>
          <a:bodyPr/>
          <a:lstStyle/>
          <a:p>
            <a:pPr>
              <a:spcAft>
                <a:spcPts val="600"/>
              </a:spcAft>
            </a:pPr>
            <a:r>
              <a:rPr lang="en-CA" dirty="0" smtClean="0"/>
              <a:t>In general, managers design organizational structures with four important elements in mind:</a:t>
            </a:r>
          </a:p>
          <a:p>
            <a:pPr lvl="1">
              <a:spcAft>
                <a:spcPts val="600"/>
              </a:spcAft>
            </a:pPr>
            <a:r>
              <a:rPr lang="en-CA" sz="2400" dirty="0" smtClean="0"/>
              <a:t>How to group tasks into individual jobs that are interesting and motivating for employees.</a:t>
            </a:r>
          </a:p>
          <a:p>
            <a:pPr lvl="1">
              <a:spcAft>
                <a:spcPts val="600"/>
              </a:spcAft>
            </a:pPr>
            <a:r>
              <a:rPr lang="en-CA" sz="2400" dirty="0" smtClean="0"/>
              <a:t>How to group jobs into departments and divisions as organizations grow.</a:t>
            </a:r>
          </a:p>
          <a:p>
            <a:pPr lvl="1">
              <a:spcAft>
                <a:spcPts val="600"/>
              </a:spcAft>
            </a:pPr>
            <a:r>
              <a:rPr lang="en-CA" sz="2400" dirty="0" smtClean="0"/>
              <a:t>How to allocate authority among functional areas and divisions to ensure coordination and integration.</a:t>
            </a:r>
          </a:p>
          <a:p>
            <a:pPr lvl="1">
              <a:spcAft>
                <a:spcPts val="600"/>
              </a:spcAft>
            </a:pPr>
            <a:r>
              <a:rPr lang="en-CA" sz="2400" dirty="0" smtClean="0"/>
              <a:t>Whether to pursue a more formal or flexible structure.</a:t>
            </a:r>
          </a:p>
          <a:p>
            <a:endParaRPr lang="en-US" dirty="0" smtClean="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93991" y="1143000"/>
            <a:ext cx="8229600" cy="1143000"/>
          </a:xfrm>
        </p:spPr>
        <p:txBody>
          <a:bodyPr/>
          <a:lstStyle/>
          <a:p>
            <a:r>
              <a:rPr lang="en-CA" b="1" dirty="0" smtClean="0"/>
              <a:t>Grouping Tasks into Jobs: Job Design</a:t>
            </a:r>
            <a:endParaRPr lang="en-CA" b="1" dirty="0"/>
          </a:p>
        </p:txBody>
      </p:sp>
      <p:sp>
        <p:nvSpPr>
          <p:cNvPr id="5123" name="Rectangle 1027"/>
          <p:cNvSpPr>
            <a:spLocks noGrp="1" noChangeArrowheads="1"/>
          </p:cNvSpPr>
          <p:nvPr>
            <p:ph idx="1"/>
          </p:nvPr>
        </p:nvSpPr>
        <p:spPr>
          <a:xfrm>
            <a:off x="530777" y="2438400"/>
            <a:ext cx="8229600" cy="2971799"/>
          </a:xfrm>
        </p:spPr>
        <p:txBody>
          <a:bodyPr/>
          <a:lstStyle/>
          <a:p>
            <a:pPr>
              <a:spcAft>
                <a:spcPts val="1200"/>
              </a:spcAft>
            </a:pPr>
            <a:r>
              <a:rPr lang="en-US" b="1" dirty="0" smtClean="0"/>
              <a:t>Job Design</a:t>
            </a:r>
            <a:r>
              <a:rPr lang="en-US" dirty="0" smtClean="0"/>
              <a:t>: </a:t>
            </a:r>
            <a:r>
              <a:rPr lang="en-CA" dirty="0" smtClean="0"/>
              <a:t>The process by which managers decide how to divide tasks into specific jobs. </a:t>
            </a:r>
            <a:endParaRPr lang="en-US" dirty="0"/>
          </a:p>
          <a:p>
            <a:pPr lvl="1">
              <a:spcAft>
                <a:spcPts val="1200"/>
              </a:spcAft>
            </a:pPr>
            <a:r>
              <a:rPr lang="en-US" sz="2400" dirty="0" smtClean="0"/>
              <a:t>Results in a </a:t>
            </a:r>
            <a:r>
              <a:rPr lang="en-US" sz="2400" b="1" dirty="0" smtClean="0"/>
              <a:t>division of </a:t>
            </a:r>
            <a:r>
              <a:rPr lang="en-US" sz="2400" b="1" dirty="0" err="1" smtClean="0"/>
              <a:t>labour</a:t>
            </a:r>
            <a:r>
              <a:rPr lang="en-US" sz="2400" b="1" dirty="0" smtClean="0"/>
              <a:t> </a:t>
            </a:r>
            <a:r>
              <a:rPr lang="en-US" sz="2400" dirty="0" smtClean="0"/>
              <a:t>between workers that is effective and efficient.</a:t>
            </a:r>
          </a:p>
          <a:p>
            <a:pPr lvl="1">
              <a:spcAft>
                <a:spcPts val="1200"/>
              </a:spcAft>
            </a:pPr>
            <a:r>
              <a:rPr lang="en-US" sz="2400" b="1" dirty="0" smtClean="0"/>
              <a:t>Work specialization</a:t>
            </a:r>
          </a:p>
          <a:p>
            <a:pPr lvl="2">
              <a:spcAft>
                <a:spcPts val="1200"/>
              </a:spcAft>
            </a:pPr>
            <a:endParaRPr lang="en-US" dirty="0" smtClean="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30086" y="1371600"/>
            <a:ext cx="8229600" cy="1143000"/>
          </a:xfrm>
        </p:spPr>
        <p:txBody>
          <a:bodyPr/>
          <a:lstStyle/>
          <a:p>
            <a:r>
              <a:rPr lang="en-CA" sz="3200" b="1" dirty="0" smtClean="0"/>
              <a:t>Grouping Tasks into Jobs: Job Simplification</a:t>
            </a:r>
            <a:endParaRPr lang="en-CA" sz="3200" b="1" dirty="0"/>
          </a:p>
        </p:txBody>
      </p:sp>
      <p:sp>
        <p:nvSpPr>
          <p:cNvPr id="5123" name="Rectangle 1027"/>
          <p:cNvSpPr>
            <a:spLocks noGrp="1" noChangeArrowheads="1"/>
          </p:cNvSpPr>
          <p:nvPr>
            <p:ph idx="1"/>
          </p:nvPr>
        </p:nvSpPr>
        <p:spPr/>
        <p:txBody>
          <a:bodyPr/>
          <a:lstStyle/>
          <a:p>
            <a:pPr>
              <a:spcAft>
                <a:spcPts val="600"/>
              </a:spcAft>
            </a:pPr>
            <a:r>
              <a:rPr lang="en-US" b="1" dirty="0" smtClean="0"/>
              <a:t>Job Simplification</a:t>
            </a:r>
            <a:r>
              <a:rPr lang="en-US" dirty="0" smtClean="0"/>
              <a:t>: Reduction of the number of  tasks each worker performs. Intended to increase employee productivity and efficiency. 	</a:t>
            </a:r>
          </a:p>
          <a:p>
            <a:pPr lvl="1">
              <a:spcAft>
                <a:spcPts val="600"/>
              </a:spcAft>
            </a:pPr>
            <a:r>
              <a:rPr lang="en-US" sz="2400" dirty="0" smtClean="0"/>
              <a:t>Too much simplification and boredom results.</a:t>
            </a:r>
          </a:p>
          <a:p>
            <a:pPr lvl="2">
              <a:spcAft>
                <a:spcPts val="600"/>
              </a:spcAft>
            </a:pPr>
            <a:endParaRPr lang="en-US" dirty="0" smtClean="0"/>
          </a:p>
        </p:txBody>
      </p:sp>
    </p:spTree>
    <p:extLst>
      <p:ext uri="{BB962C8B-B14F-4D97-AF65-F5344CB8AC3E}">
        <p14:creationId xmlns:p14="http://schemas.microsoft.com/office/powerpoint/2010/main" val="1208807020"/>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514044" y="1219200"/>
            <a:ext cx="8229600" cy="1143000"/>
          </a:xfrm>
        </p:spPr>
        <p:txBody>
          <a:bodyPr/>
          <a:lstStyle/>
          <a:p>
            <a:r>
              <a:rPr lang="en-CA" sz="3200" b="1" dirty="0"/>
              <a:t>Grouping Tasks into </a:t>
            </a:r>
            <a:r>
              <a:rPr lang="en-CA" sz="3200" b="1" dirty="0" smtClean="0"/>
              <a:t>Jobs: Job Enlargement</a:t>
            </a:r>
            <a:endParaRPr lang="en-CA" sz="3200" b="1" dirty="0"/>
          </a:p>
        </p:txBody>
      </p:sp>
      <p:sp>
        <p:nvSpPr>
          <p:cNvPr id="3" name="Content Placeholder 2"/>
          <p:cNvSpPr>
            <a:spLocks noGrp="1"/>
          </p:cNvSpPr>
          <p:nvPr>
            <p:ph idx="1"/>
          </p:nvPr>
        </p:nvSpPr>
        <p:spPr/>
        <p:txBody>
          <a:bodyPr/>
          <a:lstStyle/>
          <a:p>
            <a:pPr>
              <a:spcAft>
                <a:spcPts val="600"/>
              </a:spcAft>
            </a:pPr>
            <a:r>
              <a:rPr lang="en-US" b="1" dirty="0" smtClean="0"/>
              <a:t>Job </a:t>
            </a:r>
            <a:r>
              <a:rPr lang="en-US" b="1" dirty="0"/>
              <a:t>Enlargement</a:t>
            </a:r>
            <a:r>
              <a:rPr lang="en-US" dirty="0"/>
              <a:t>: Increase tasks for a given job by changing the division of </a:t>
            </a:r>
            <a:r>
              <a:rPr lang="en-US" dirty="0" err="1"/>
              <a:t>labour</a:t>
            </a:r>
            <a:r>
              <a:rPr lang="en-US" dirty="0" smtClean="0"/>
              <a:t>.</a:t>
            </a:r>
          </a:p>
          <a:p>
            <a:pPr lvl="1">
              <a:spcAft>
                <a:spcPts val="600"/>
              </a:spcAft>
            </a:pPr>
            <a:r>
              <a:rPr lang="en-US" sz="2400" dirty="0"/>
              <a:t>I</a:t>
            </a:r>
            <a:r>
              <a:rPr lang="en-US" sz="2400" dirty="0" smtClean="0"/>
              <a:t>ncreasing </a:t>
            </a:r>
            <a:r>
              <a:rPr lang="en-US" sz="2400" dirty="0"/>
              <a:t>the range of tasks performed by an employee will reduce boredom and fatigue and may increase motivation to perform at a high level—increasing both the quantity and the quality of goods and services provided.</a:t>
            </a:r>
            <a:endParaRPr lang="en-CA" sz="2400" dirty="0"/>
          </a:p>
          <a:p>
            <a:pPr lvl="1">
              <a:spcAft>
                <a:spcPts val="600"/>
              </a:spcAft>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530086" y="1219200"/>
            <a:ext cx="8229600" cy="1143000"/>
          </a:xfrm>
        </p:spPr>
        <p:txBody>
          <a:bodyPr/>
          <a:lstStyle/>
          <a:p>
            <a:r>
              <a:rPr lang="en-CA" sz="3200" b="1" dirty="0"/>
              <a:t>Grouping Tasks into </a:t>
            </a:r>
            <a:r>
              <a:rPr lang="en-CA" sz="3200" b="1" dirty="0" smtClean="0"/>
              <a:t>Jobs: Job Enrichment</a:t>
            </a:r>
            <a:endParaRPr lang="en-CA" sz="3200" b="1" dirty="0"/>
          </a:p>
        </p:txBody>
      </p:sp>
      <p:sp>
        <p:nvSpPr>
          <p:cNvPr id="3" name="Content Placeholder 2"/>
          <p:cNvSpPr>
            <a:spLocks noGrp="1"/>
          </p:cNvSpPr>
          <p:nvPr>
            <p:ph idx="1"/>
          </p:nvPr>
        </p:nvSpPr>
        <p:spPr/>
        <p:txBody>
          <a:bodyPr/>
          <a:lstStyle/>
          <a:p>
            <a:pPr>
              <a:spcAft>
                <a:spcPts val="600"/>
              </a:spcAft>
            </a:pPr>
            <a:r>
              <a:rPr lang="en-US" b="1" dirty="0" smtClean="0"/>
              <a:t>Job </a:t>
            </a:r>
            <a:r>
              <a:rPr lang="en-US" b="1" dirty="0"/>
              <a:t>Enrichment</a:t>
            </a:r>
            <a:r>
              <a:rPr lang="en-US" dirty="0"/>
              <a:t>: Increases the degree of responsibility a worker has over a job.</a:t>
            </a:r>
          </a:p>
          <a:p>
            <a:pPr lvl="2">
              <a:spcAft>
                <a:spcPts val="600"/>
              </a:spcAft>
              <a:buSzPct val="85000"/>
              <a:buFont typeface="Wingdings" panose="05000000000000000000" pitchFamily="2" charset="2"/>
              <a:buChar char="Ø"/>
            </a:pPr>
            <a:r>
              <a:rPr lang="en-CA" dirty="0" smtClean="0"/>
              <a:t>Empowering </a:t>
            </a:r>
            <a:r>
              <a:rPr lang="en-CA" dirty="0"/>
              <a:t>employees</a:t>
            </a:r>
          </a:p>
          <a:p>
            <a:pPr lvl="2">
              <a:spcAft>
                <a:spcPts val="600"/>
              </a:spcAft>
              <a:buSzPct val="85000"/>
              <a:buFont typeface="Wingdings" panose="05000000000000000000" pitchFamily="2" charset="2"/>
              <a:buChar char="Ø"/>
            </a:pPr>
            <a:r>
              <a:rPr lang="en-CA" dirty="0"/>
              <a:t>Encouraging employees to develop new skills</a:t>
            </a:r>
          </a:p>
          <a:p>
            <a:pPr lvl="2">
              <a:spcAft>
                <a:spcPts val="600"/>
              </a:spcAft>
              <a:buSzPct val="85000"/>
              <a:buFont typeface="Wingdings" panose="05000000000000000000" pitchFamily="2" charset="2"/>
              <a:buChar char="Ø"/>
            </a:pPr>
            <a:r>
              <a:rPr lang="en-CA" dirty="0"/>
              <a:t>Allowing employees to decide how to do the work</a:t>
            </a:r>
          </a:p>
          <a:p>
            <a:pPr lvl="2">
              <a:spcAft>
                <a:spcPts val="600"/>
              </a:spcAft>
              <a:buSzPct val="85000"/>
              <a:buFont typeface="Wingdings" panose="05000000000000000000" pitchFamily="2" charset="2"/>
              <a:buChar char="Ø"/>
            </a:pPr>
            <a:r>
              <a:rPr lang="en-CA" dirty="0"/>
              <a:t>Allowing employees to monitor and measure their own performance</a:t>
            </a:r>
            <a:endParaRPr lang="en-US" dirty="0"/>
          </a:p>
        </p:txBody>
      </p:sp>
    </p:spTree>
    <p:extLst>
      <p:ext uri="{BB962C8B-B14F-4D97-AF65-F5344CB8AC3E}">
        <p14:creationId xmlns:p14="http://schemas.microsoft.com/office/powerpoint/2010/main" val="1225084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93643" y="1104236"/>
            <a:ext cx="8229600" cy="1143000"/>
          </a:xfrm>
        </p:spPr>
        <p:txBody>
          <a:bodyPr/>
          <a:lstStyle/>
          <a:p>
            <a:r>
              <a:rPr lang="en-CA" b="1" dirty="0" smtClean="0"/>
              <a:t>The Job Characteristics Model</a:t>
            </a:r>
            <a:endParaRPr lang="en-CA" b="1" dirty="0"/>
          </a:p>
        </p:txBody>
      </p:sp>
      <p:sp>
        <p:nvSpPr>
          <p:cNvPr id="3" name="Content Placeholder 2"/>
          <p:cNvSpPr>
            <a:spLocks noGrp="1"/>
          </p:cNvSpPr>
          <p:nvPr>
            <p:ph idx="1"/>
          </p:nvPr>
        </p:nvSpPr>
        <p:spPr>
          <a:xfrm>
            <a:off x="493643" y="2438400"/>
            <a:ext cx="8229600" cy="1900989"/>
          </a:xfrm>
        </p:spPr>
        <p:txBody>
          <a:bodyPr/>
          <a:lstStyle/>
          <a:p>
            <a:pPr>
              <a:spcAft>
                <a:spcPts val="600"/>
              </a:spcAft>
            </a:pPr>
            <a:r>
              <a:rPr lang="en-CA" b="1" dirty="0" smtClean="0"/>
              <a:t>Job Characteristics Model </a:t>
            </a:r>
            <a:r>
              <a:rPr lang="en-CA" dirty="0" smtClean="0"/>
              <a:t>- model of job design that explains  how managers can make jobs more interesting and motivating.  </a:t>
            </a:r>
          </a:p>
          <a:p>
            <a:pPr lvl="1">
              <a:spcAft>
                <a:spcPts val="600"/>
              </a:spcAft>
            </a:pPr>
            <a:r>
              <a:rPr lang="en-CA" sz="2400" dirty="0" smtClean="0"/>
              <a:t>Five characteristics:</a:t>
            </a:r>
          </a:p>
        </p:txBody>
      </p:sp>
      <p:sp>
        <p:nvSpPr>
          <p:cNvPr id="2" name="TextBox 1"/>
          <p:cNvSpPr txBox="1"/>
          <p:nvPr/>
        </p:nvSpPr>
        <p:spPr>
          <a:xfrm>
            <a:off x="762000" y="4339389"/>
            <a:ext cx="4191000" cy="1800493"/>
          </a:xfrm>
          <a:prstGeom prst="rect">
            <a:avLst/>
          </a:prstGeom>
          <a:noFill/>
        </p:spPr>
        <p:txBody>
          <a:bodyPr wrap="square" rtlCol="0">
            <a:spAutoFit/>
          </a:bodyPr>
          <a:lstStyle/>
          <a:p>
            <a:pPr marL="1257300" lvl="2" indent="-342900">
              <a:spcAft>
                <a:spcPts val="600"/>
              </a:spcAft>
              <a:buFont typeface="Arial" panose="020B0604020202020204" pitchFamily="34" charset="0"/>
              <a:buChar char="•"/>
            </a:pPr>
            <a:r>
              <a:rPr lang="en-CA" dirty="0"/>
              <a:t>Skill Variety </a:t>
            </a:r>
          </a:p>
          <a:p>
            <a:pPr marL="1257300" lvl="2" indent="-342900">
              <a:spcAft>
                <a:spcPts val="600"/>
              </a:spcAft>
              <a:buFont typeface="Arial" panose="020B0604020202020204" pitchFamily="34" charset="0"/>
              <a:buChar char="•"/>
            </a:pPr>
            <a:r>
              <a:rPr lang="en-CA" dirty="0"/>
              <a:t>Task Identity</a:t>
            </a:r>
          </a:p>
          <a:p>
            <a:pPr marL="1257300" lvl="2" indent="-342900">
              <a:spcAft>
                <a:spcPts val="600"/>
              </a:spcAft>
              <a:buFont typeface="Arial" panose="020B0604020202020204" pitchFamily="34" charset="0"/>
              <a:buChar char="•"/>
            </a:pPr>
            <a:r>
              <a:rPr lang="en-CA" dirty="0"/>
              <a:t>Task Significance</a:t>
            </a:r>
          </a:p>
          <a:p>
            <a:pPr marL="342900" indent="-342900">
              <a:buFont typeface="Arial" panose="020B0604020202020204" pitchFamily="34" charset="0"/>
              <a:buChar char="•"/>
            </a:pPr>
            <a:endParaRPr lang="en-CA" dirty="0"/>
          </a:p>
        </p:txBody>
      </p:sp>
      <p:sp>
        <p:nvSpPr>
          <p:cNvPr id="4" name="TextBox 3"/>
          <p:cNvSpPr txBox="1"/>
          <p:nvPr/>
        </p:nvSpPr>
        <p:spPr>
          <a:xfrm>
            <a:off x="4608443" y="4339389"/>
            <a:ext cx="3200400" cy="1354217"/>
          </a:xfrm>
          <a:prstGeom prst="rect">
            <a:avLst/>
          </a:prstGeom>
          <a:noFill/>
        </p:spPr>
        <p:txBody>
          <a:bodyPr wrap="square" rtlCol="0">
            <a:spAutoFit/>
          </a:bodyPr>
          <a:lstStyle/>
          <a:p>
            <a:pPr marL="800100" lvl="1" indent="-342900">
              <a:spcAft>
                <a:spcPts val="600"/>
              </a:spcAft>
              <a:buFont typeface="Arial" panose="020B0604020202020204" pitchFamily="34" charset="0"/>
              <a:buChar char="•"/>
            </a:pPr>
            <a:r>
              <a:rPr lang="en-CA" dirty="0"/>
              <a:t>Autonomy </a:t>
            </a:r>
          </a:p>
          <a:p>
            <a:pPr marL="800100" lvl="1" indent="-342900">
              <a:spcAft>
                <a:spcPts val="600"/>
              </a:spcAft>
              <a:buFont typeface="Arial" panose="020B0604020202020204" pitchFamily="34" charset="0"/>
              <a:buChar char="•"/>
            </a:pPr>
            <a:r>
              <a:rPr lang="en-CA" dirty="0"/>
              <a:t>Feedback </a:t>
            </a:r>
          </a:p>
          <a:p>
            <a:endParaRPr lang="en-CA" dirty="0"/>
          </a:p>
        </p:txBody>
      </p:sp>
    </p:spTree>
    <p:extLst>
      <p:ext uri="{BB962C8B-B14F-4D97-AF65-F5344CB8AC3E}">
        <p14:creationId xmlns:p14="http://schemas.microsoft.com/office/powerpoint/2010/main" val="2216567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522065" y="1143000"/>
            <a:ext cx="8229600" cy="1143000"/>
          </a:xfrm>
        </p:spPr>
        <p:txBody>
          <a:bodyPr/>
          <a:lstStyle/>
          <a:p>
            <a:r>
              <a:rPr lang="en-CA" b="1" dirty="0" smtClean="0"/>
              <a:t>The Job Characteristics Model</a:t>
            </a:r>
            <a:endParaRPr lang="en-CA" b="1"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26965" y="2286000"/>
            <a:ext cx="6019800" cy="3961358"/>
          </a:xfrm>
        </p:spPr>
      </p:pic>
    </p:spTree>
    <p:extLst>
      <p:ext uri="{BB962C8B-B14F-4D97-AF65-F5344CB8AC3E}">
        <p14:creationId xmlns:p14="http://schemas.microsoft.com/office/powerpoint/2010/main" val="3112264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1295400"/>
            <a:ext cx="8229600" cy="1143000"/>
          </a:xfrm>
        </p:spPr>
        <p:txBody>
          <a:bodyPr/>
          <a:lstStyle/>
          <a:p>
            <a:r>
              <a:rPr lang="en-CA" b="1" dirty="0" smtClean="0"/>
              <a:t>Departmentalization: Simple Structure</a:t>
            </a:r>
            <a:endParaRPr lang="en-CA" b="1" dirty="0"/>
          </a:p>
        </p:txBody>
      </p:sp>
      <p:sp>
        <p:nvSpPr>
          <p:cNvPr id="3" name="Content Placeholder 2"/>
          <p:cNvSpPr>
            <a:spLocks noGrp="1"/>
          </p:cNvSpPr>
          <p:nvPr>
            <p:ph idx="1"/>
          </p:nvPr>
        </p:nvSpPr>
        <p:spPr/>
        <p:txBody>
          <a:bodyPr/>
          <a:lstStyle/>
          <a:p>
            <a:pPr>
              <a:spcAft>
                <a:spcPts val="600"/>
              </a:spcAft>
            </a:pPr>
            <a:r>
              <a:rPr lang="en-US" b="1" dirty="0"/>
              <a:t>Departmentalization </a:t>
            </a:r>
            <a:r>
              <a:rPr lang="en-US" b="1" dirty="0" smtClean="0"/>
              <a:t>- </a:t>
            </a:r>
            <a:r>
              <a:rPr lang="en-US" dirty="0" smtClean="0"/>
              <a:t>how </a:t>
            </a:r>
            <a:r>
              <a:rPr lang="en-US" dirty="0"/>
              <a:t>to group jobs together into units to best match the needs of the organization’s environment, strategy, technology, and human resources</a:t>
            </a:r>
            <a:endParaRPr lang="en-CA" dirty="0"/>
          </a:p>
          <a:p>
            <a:pPr>
              <a:spcAft>
                <a:spcPts val="600"/>
              </a:spcAft>
            </a:pPr>
            <a:r>
              <a:rPr lang="en-IN" dirty="0" smtClean="0"/>
              <a:t>Small </a:t>
            </a:r>
            <a:r>
              <a:rPr lang="en-IN" dirty="0"/>
              <a:t>businesses and entrepreneurial start-ups often adopt a very </a:t>
            </a:r>
            <a:r>
              <a:rPr lang="en-IN" b="1" dirty="0"/>
              <a:t>simple structure</a:t>
            </a:r>
            <a:r>
              <a:rPr lang="en-IN" dirty="0"/>
              <a:t> </a:t>
            </a:r>
            <a:endParaRPr lang="en-IN" dirty="0" smtClean="0"/>
          </a:p>
          <a:p>
            <a:pPr>
              <a:spcAft>
                <a:spcPts val="600"/>
              </a:spcAft>
            </a:pPr>
            <a:r>
              <a:rPr lang="en-IN" dirty="0"/>
              <a:t>T</a:t>
            </a:r>
            <a:r>
              <a:rPr lang="en-IN" dirty="0" smtClean="0"/>
              <a:t>he </a:t>
            </a:r>
            <a:r>
              <a:rPr lang="en-IN" dirty="0"/>
              <a:t>owner is the general manager responsible for the activities in all the functions</a:t>
            </a:r>
            <a:endParaRPr lang="en-CA" dirty="0"/>
          </a:p>
        </p:txBody>
      </p:sp>
    </p:spTree>
    <p:extLst>
      <p:ext uri="{BB962C8B-B14F-4D97-AF65-F5344CB8AC3E}">
        <p14:creationId xmlns:p14="http://schemas.microsoft.com/office/powerpoint/2010/main" val="763624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530086" y="2037600"/>
            <a:ext cx="8229600" cy="2952750"/>
          </a:xfrm>
        </p:spPr>
        <p:txBody>
          <a:bodyPr/>
          <a:lstStyle/>
          <a:p>
            <a:pPr lvl="2"/>
            <a:endParaRPr lang="en-US" dirty="0" smtClean="0"/>
          </a:p>
          <a:p>
            <a:r>
              <a:rPr lang="en-US" dirty="0" smtClean="0"/>
              <a:t>Functional structure consists of all departments such as marketing, production, and finance, that an organization uses to produce its good or service. </a:t>
            </a:r>
            <a:br>
              <a:rPr lang="en-US" dirty="0" smtClean="0"/>
            </a:br>
            <a:endParaRPr lang="en-US" dirty="0" smtClean="0"/>
          </a:p>
          <a:p>
            <a:pPr lvl="3"/>
            <a:r>
              <a:rPr lang="en-US" dirty="0" smtClean="0"/>
              <a:t>Workers can learn from others doing similar tasks.</a:t>
            </a:r>
          </a:p>
          <a:p>
            <a:pPr lvl="3"/>
            <a:r>
              <a:rPr lang="en-US" dirty="0" smtClean="0"/>
              <a:t>Easy for managers to monitor and evaluate workers.</a:t>
            </a:r>
          </a:p>
          <a:p>
            <a:pPr lvl="3"/>
            <a:endParaRPr lang="en-US" dirty="0" smtClean="0"/>
          </a:p>
          <a:p>
            <a:pPr lvl="3"/>
            <a:r>
              <a:rPr lang="en-US" dirty="0" smtClean="0"/>
              <a:t>Hard for one department to communicate with others.</a:t>
            </a:r>
          </a:p>
          <a:p>
            <a:pPr lvl="3"/>
            <a:r>
              <a:rPr lang="en-US" dirty="0" smtClean="0"/>
              <a:t>Managers can become preoccupied with their department and forget the firm.</a:t>
            </a:r>
          </a:p>
        </p:txBody>
      </p:sp>
      <p:sp>
        <p:nvSpPr>
          <p:cNvPr id="24580" name="Rectangle 4"/>
          <p:cNvSpPr>
            <a:spLocks noChangeArrowheads="1"/>
          </p:cNvSpPr>
          <p:nvPr/>
        </p:nvSpPr>
        <p:spPr bwMode="auto">
          <a:xfrm>
            <a:off x="455000" y="4246295"/>
            <a:ext cx="1206500" cy="368300"/>
          </a:xfrm>
          <a:prstGeom prst="rect">
            <a:avLst/>
          </a:prstGeom>
          <a:solidFill>
            <a:schemeClr val="accent4">
              <a:lumMod val="60000"/>
              <a:lumOff val="40000"/>
            </a:schemeClr>
          </a:solidFill>
          <a:ln w="12700">
            <a:solidFill>
              <a:srgbClr val="7030A0"/>
            </a:solidFill>
            <a:miter lim="800000"/>
            <a:headEnd/>
            <a:tailEnd/>
          </a:ln>
          <a:effectLst>
            <a:outerShdw dist="107763" dir="2700000" algn="ctr" rotWithShape="0">
              <a:schemeClr val="bg2"/>
            </a:outerShdw>
          </a:effectLst>
        </p:spPr>
        <p:txBody>
          <a:bodyPr wrap="none" lIns="90488" tIns="44450" rIns="90488" bIns="44450" anchor="ctr"/>
          <a:lstStyle/>
          <a:p>
            <a:pPr algn="ctr">
              <a:defRPr/>
            </a:pPr>
            <a:r>
              <a:rPr lang="en-US" b="1" dirty="0">
                <a:solidFill>
                  <a:schemeClr val="bg1"/>
                </a:solidFill>
                <a:effectLst>
                  <a:outerShdw blurRad="38100" dist="38100" dir="2700000" algn="tl">
                    <a:srgbClr val="000000"/>
                  </a:outerShdw>
                </a:effectLst>
              </a:rPr>
              <a:t>Pros</a:t>
            </a:r>
            <a:endParaRPr lang="en-US" sz="2000" b="1" dirty="0">
              <a:solidFill>
                <a:schemeClr val="bg1"/>
              </a:solidFill>
              <a:effectLst>
                <a:outerShdw blurRad="38100" dist="38100" dir="2700000" algn="tl">
                  <a:srgbClr val="000000"/>
                </a:outerShdw>
              </a:effectLst>
            </a:endParaRPr>
          </a:p>
        </p:txBody>
      </p:sp>
      <p:sp>
        <p:nvSpPr>
          <p:cNvPr id="24581" name="Rectangle 5"/>
          <p:cNvSpPr>
            <a:spLocks noChangeArrowheads="1"/>
          </p:cNvSpPr>
          <p:nvPr/>
        </p:nvSpPr>
        <p:spPr bwMode="auto">
          <a:xfrm>
            <a:off x="455000" y="5329936"/>
            <a:ext cx="1206500" cy="368300"/>
          </a:xfrm>
          <a:prstGeom prst="rect">
            <a:avLst/>
          </a:prstGeom>
          <a:solidFill>
            <a:schemeClr val="accent4">
              <a:lumMod val="60000"/>
              <a:lumOff val="40000"/>
            </a:schemeClr>
          </a:solidFill>
          <a:ln w="12700">
            <a:solidFill>
              <a:srgbClr val="7030A0"/>
            </a:solidFill>
            <a:miter lim="800000"/>
            <a:headEnd/>
            <a:tailEnd/>
          </a:ln>
          <a:effectLst>
            <a:outerShdw dist="107763" dir="2700000" algn="ctr" rotWithShape="0">
              <a:schemeClr val="bg2"/>
            </a:outerShdw>
          </a:effectLst>
        </p:spPr>
        <p:txBody>
          <a:bodyPr wrap="none" lIns="90488" tIns="44450" rIns="90488" bIns="44450" anchor="ctr"/>
          <a:lstStyle/>
          <a:p>
            <a:pPr algn="ctr">
              <a:defRPr/>
            </a:pPr>
            <a:r>
              <a:rPr lang="en-US" b="1" dirty="0">
                <a:solidFill>
                  <a:schemeClr val="bg1"/>
                </a:solidFill>
                <a:effectLst>
                  <a:outerShdw blurRad="38100" dist="38100" dir="2700000" algn="tl">
                    <a:srgbClr val="000000"/>
                  </a:outerShdw>
                </a:effectLst>
              </a:rPr>
              <a:t>Cons</a:t>
            </a:r>
            <a:endParaRPr lang="en-US" sz="2000" b="1" dirty="0">
              <a:solidFill>
                <a:schemeClr val="bg1"/>
              </a:solidFill>
              <a:effectLst>
                <a:outerShdw blurRad="38100" dist="38100" dir="2700000" algn="tl">
                  <a:srgbClr val="000000"/>
                </a:outerShdw>
              </a:effectLst>
            </a:endParaRPr>
          </a:p>
        </p:txBody>
      </p:sp>
      <p:sp>
        <p:nvSpPr>
          <p:cNvPr id="8" name="Rectangle 7"/>
          <p:cNvSpPr/>
          <p:nvPr/>
        </p:nvSpPr>
        <p:spPr>
          <a:xfrm>
            <a:off x="732917" y="1391269"/>
            <a:ext cx="7823937" cy="646331"/>
          </a:xfrm>
          <a:prstGeom prst="rect">
            <a:avLst/>
          </a:prstGeom>
        </p:spPr>
        <p:txBody>
          <a:bodyPr wrap="none">
            <a:spAutoFit/>
          </a:bodyPr>
          <a:lstStyle/>
          <a:p>
            <a:r>
              <a:rPr lang="en-CA" sz="3600" b="1" dirty="0" smtClean="0"/>
              <a:t>Grouping Jobs – Functional Structure </a:t>
            </a:r>
            <a:endParaRPr lang="en-CA" sz="3600" dirty="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219200"/>
            <a:ext cx="8229600" cy="1143000"/>
          </a:xfrm>
        </p:spPr>
        <p:txBody>
          <a:bodyPr/>
          <a:lstStyle/>
          <a:p>
            <a:r>
              <a:rPr lang="en-CA" sz="4000" b="1" dirty="0" smtClean="0"/>
              <a:t>Functional Structure</a:t>
            </a:r>
            <a:endParaRPr lang="en-CA" sz="4000" b="1"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100" y="2895600"/>
            <a:ext cx="7696200" cy="1668322"/>
          </a:xfrm>
          <a:prstGeom prst="rect">
            <a:avLst/>
          </a:prstGeom>
        </p:spPr>
      </p:pic>
    </p:spTree>
    <p:extLst>
      <p:ext uri="{BB962C8B-B14F-4D97-AF65-F5344CB8AC3E}">
        <p14:creationId xmlns:p14="http://schemas.microsoft.com/office/powerpoint/2010/main" val="930712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30086" y="1219200"/>
            <a:ext cx="8229600" cy="1143000"/>
          </a:xfrm>
        </p:spPr>
        <p:txBody>
          <a:bodyPr/>
          <a:lstStyle/>
          <a:p>
            <a:r>
              <a:rPr lang="en-CA" b="1" dirty="0" smtClean="0"/>
              <a:t>Grouping Jobs: Divisional Structure</a:t>
            </a:r>
            <a:endParaRPr lang="en-CA" b="1" dirty="0"/>
          </a:p>
        </p:txBody>
      </p:sp>
      <p:sp>
        <p:nvSpPr>
          <p:cNvPr id="7171" name="Rectangle 3"/>
          <p:cNvSpPr>
            <a:spLocks noGrp="1" noChangeArrowheads="1"/>
          </p:cNvSpPr>
          <p:nvPr>
            <p:ph idx="1"/>
          </p:nvPr>
        </p:nvSpPr>
        <p:spPr>
          <a:xfrm>
            <a:off x="381000" y="2514600"/>
            <a:ext cx="8229600" cy="3657599"/>
          </a:xfrm>
        </p:spPr>
        <p:txBody>
          <a:bodyPr/>
          <a:lstStyle/>
          <a:p>
            <a:pPr lvl="1">
              <a:spcAft>
                <a:spcPts val="600"/>
              </a:spcAft>
              <a:buFont typeface="Arial" panose="020B0604020202020204" pitchFamily="34" charset="0"/>
              <a:buChar char="•"/>
            </a:pPr>
            <a:r>
              <a:rPr lang="en-US" sz="2400" b="1" dirty="0" smtClean="0"/>
              <a:t>Divisional Structure</a:t>
            </a:r>
            <a:r>
              <a:rPr lang="en-US" sz="2400" dirty="0" smtClean="0"/>
              <a:t>: An organizational structure composed of separate business units which produce a specific kind of product for a specific kind of customer.</a:t>
            </a:r>
            <a:endParaRPr lang="en-US" dirty="0" smtClean="0"/>
          </a:p>
          <a:p>
            <a:pPr lvl="2">
              <a:spcAft>
                <a:spcPts val="600"/>
              </a:spcAft>
              <a:buSzPct val="85000"/>
              <a:buFont typeface="Wingdings" panose="05000000000000000000" pitchFamily="2" charset="2"/>
              <a:buChar char="Ø"/>
            </a:pPr>
            <a:r>
              <a:rPr lang="en-US" dirty="0" smtClean="0"/>
              <a:t> Divisions create smaller, manageable parts of a firm.</a:t>
            </a:r>
          </a:p>
          <a:p>
            <a:pPr lvl="2">
              <a:spcAft>
                <a:spcPts val="600"/>
              </a:spcAft>
              <a:buSzPct val="85000"/>
              <a:buFont typeface="Wingdings" panose="05000000000000000000" pitchFamily="2" charset="2"/>
              <a:buChar char="Ø"/>
            </a:pPr>
            <a:r>
              <a:rPr lang="en-US" dirty="0" smtClean="0"/>
              <a:t> Divisions develop a business-level strategy to compete.</a:t>
            </a:r>
          </a:p>
          <a:p>
            <a:pPr lvl="2">
              <a:spcAft>
                <a:spcPts val="600"/>
              </a:spcAft>
              <a:buSzPct val="85000"/>
              <a:buFont typeface="Wingdings" panose="05000000000000000000" pitchFamily="2" charset="2"/>
              <a:buChar char="Ø"/>
            </a:pPr>
            <a:r>
              <a:rPr lang="en-US" dirty="0" smtClean="0"/>
              <a:t> A division has marketing, finance, and other functions.</a:t>
            </a:r>
          </a:p>
          <a:p>
            <a:pPr lvl="2">
              <a:spcAft>
                <a:spcPts val="600"/>
              </a:spcAft>
              <a:buSzPct val="85000"/>
              <a:buFont typeface="Wingdings" panose="05000000000000000000" pitchFamily="2" charset="2"/>
              <a:buChar char="Ø"/>
            </a:pPr>
            <a:r>
              <a:rPr lang="en-US" dirty="0" smtClean="0"/>
              <a:t> Functional managers report to divisional managers who then report to corporate management.</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CA" b="1" dirty="0" smtClean="0"/>
              <a:t>Product Structure: Product Divisions </a:t>
            </a:r>
            <a:endParaRPr lang="en-CA" b="1" dirty="0"/>
          </a:p>
        </p:txBody>
      </p:sp>
      <p:sp>
        <p:nvSpPr>
          <p:cNvPr id="7" name="Rectangle 6"/>
          <p:cNvSpPr/>
          <p:nvPr/>
        </p:nvSpPr>
        <p:spPr>
          <a:xfrm>
            <a:off x="984830" y="5257800"/>
            <a:ext cx="7247226" cy="757130"/>
          </a:xfrm>
          <a:prstGeom prst="rect">
            <a:avLst/>
          </a:prstGeom>
        </p:spPr>
        <p:txBody>
          <a:bodyPr wrap="square">
            <a:spAutoFit/>
          </a:bodyPr>
          <a:lstStyle/>
          <a:p>
            <a:pPr marL="566738" lvl="1">
              <a:lnSpc>
                <a:spcPct val="90000"/>
              </a:lnSpc>
              <a:buClr>
                <a:srgbClr val="0070C0"/>
              </a:buClr>
              <a:buSzPct val="100000"/>
            </a:pPr>
            <a:r>
              <a:rPr lang="en-US" b="1" dirty="0" smtClean="0"/>
              <a:t>Product division</a:t>
            </a:r>
            <a:r>
              <a:rPr lang="en-US" dirty="0" smtClean="0"/>
              <a:t>: divisions created according to the type of product or service.</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1639" y="2438400"/>
            <a:ext cx="7048294" cy="1889760"/>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93643" y="1371600"/>
            <a:ext cx="8229600" cy="1143000"/>
          </a:xfrm>
        </p:spPr>
        <p:txBody>
          <a:bodyPr/>
          <a:lstStyle/>
          <a:p>
            <a:r>
              <a:rPr lang="en-CA" b="1" dirty="0" smtClean="0"/>
              <a:t>Product Structure: Geographic Division</a:t>
            </a:r>
            <a:endParaRPr lang="en-CA" b="1" dirty="0"/>
          </a:p>
        </p:txBody>
      </p:sp>
      <p:sp>
        <p:nvSpPr>
          <p:cNvPr id="8" name="Rectangle 7"/>
          <p:cNvSpPr/>
          <p:nvPr/>
        </p:nvSpPr>
        <p:spPr>
          <a:xfrm>
            <a:off x="646043" y="2743200"/>
            <a:ext cx="7924800" cy="867930"/>
          </a:xfrm>
          <a:prstGeom prst="rect">
            <a:avLst/>
          </a:prstGeom>
        </p:spPr>
        <p:txBody>
          <a:bodyPr wrap="square">
            <a:spAutoFit/>
          </a:bodyPr>
          <a:lstStyle/>
          <a:p>
            <a:pPr marL="566738" lvl="1">
              <a:lnSpc>
                <a:spcPct val="90000"/>
              </a:lnSpc>
              <a:buClr>
                <a:srgbClr val="0070C0"/>
              </a:buClr>
              <a:buSzPct val="100000"/>
            </a:pPr>
            <a:r>
              <a:rPr lang="en-US" sz="2800" b="1" dirty="0" smtClean="0"/>
              <a:t>Geographic division</a:t>
            </a:r>
            <a:r>
              <a:rPr lang="en-US" sz="2800" dirty="0" smtClean="0"/>
              <a:t>: divisions based on the area of a country or world served.</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CA" b="1" dirty="0" smtClean="0"/>
              <a:t>Market Structure </a:t>
            </a:r>
            <a:endParaRPr lang="en-CA" b="1" dirty="0"/>
          </a:p>
        </p:txBody>
      </p:sp>
      <p:sp>
        <p:nvSpPr>
          <p:cNvPr id="8" name="Rectangle 7"/>
          <p:cNvSpPr/>
          <p:nvPr/>
        </p:nvSpPr>
        <p:spPr>
          <a:xfrm>
            <a:off x="646043" y="5486400"/>
            <a:ext cx="7924800" cy="757130"/>
          </a:xfrm>
          <a:prstGeom prst="rect">
            <a:avLst/>
          </a:prstGeom>
        </p:spPr>
        <p:txBody>
          <a:bodyPr wrap="square">
            <a:spAutoFit/>
          </a:bodyPr>
          <a:lstStyle/>
          <a:p>
            <a:pPr marL="566738" lvl="1">
              <a:lnSpc>
                <a:spcPct val="90000"/>
              </a:lnSpc>
              <a:buClr>
                <a:srgbClr val="0070C0"/>
              </a:buClr>
              <a:buSzPct val="100000"/>
            </a:pPr>
            <a:r>
              <a:rPr lang="en-US" b="1" dirty="0" smtClean="0"/>
              <a:t>Market segmented</a:t>
            </a:r>
            <a:r>
              <a:rPr lang="en-US" dirty="0" smtClean="0"/>
              <a:t>: divisions based on the types of customers served.</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0985" y="2286000"/>
            <a:ext cx="7699858" cy="2590800"/>
          </a:xfrm>
          <a:prstGeom prst="rect">
            <a:avLst/>
          </a:prstGeom>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idx="1"/>
          </p:nvPr>
        </p:nvSpPr>
        <p:spPr>
          <a:xfrm>
            <a:off x="209940" y="2667000"/>
            <a:ext cx="8613914" cy="2952750"/>
          </a:xfrm>
        </p:spPr>
        <p:txBody>
          <a:bodyPr/>
          <a:lstStyle/>
          <a:p>
            <a:pPr lvl="1">
              <a:spcAft>
                <a:spcPts val="600"/>
              </a:spcAft>
              <a:buFont typeface="Arial" panose="020B0604020202020204" pitchFamily="34" charset="0"/>
              <a:buChar char="•"/>
            </a:pPr>
            <a:r>
              <a:rPr lang="en-US" sz="2400" b="1" dirty="0" smtClean="0"/>
              <a:t>Matrix structure</a:t>
            </a:r>
            <a:r>
              <a:rPr lang="en-US" sz="2400" dirty="0" smtClean="0"/>
              <a:t>: managers group people by function and product teams simultaneously.</a:t>
            </a:r>
          </a:p>
          <a:p>
            <a:pPr lvl="2">
              <a:spcAft>
                <a:spcPts val="600"/>
              </a:spcAft>
              <a:buSzPct val="85000"/>
              <a:buFont typeface="Wingdings" panose="05000000000000000000" pitchFamily="2" charset="2"/>
              <a:buChar char="Ø"/>
            </a:pPr>
            <a:r>
              <a:rPr lang="en-US" dirty="0" smtClean="0"/>
              <a:t> Results in a complex network of reporting relationships.</a:t>
            </a:r>
          </a:p>
          <a:p>
            <a:pPr lvl="2">
              <a:spcAft>
                <a:spcPts val="600"/>
              </a:spcAft>
              <a:buSzPct val="85000"/>
              <a:buFont typeface="Wingdings" panose="05000000000000000000" pitchFamily="2" charset="2"/>
              <a:buChar char="Ø"/>
            </a:pPr>
            <a:r>
              <a:rPr lang="en-US" dirty="0" smtClean="0"/>
              <a:t> Very flexible and can respond rapidly to change.</a:t>
            </a:r>
          </a:p>
          <a:p>
            <a:pPr lvl="2">
              <a:spcAft>
                <a:spcPts val="600"/>
              </a:spcAft>
              <a:buSzPct val="85000"/>
              <a:buFont typeface="Wingdings" panose="05000000000000000000" pitchFamily="2" charset="2"/>
              <a:buChar char="Ø"/>
            </a:pPr>
            <a:r>
              <a:rPr lang="en-US" dirty="0" smtClean="0"/>
              <a:t> Each employee has two bosses which can cause problems.</a:t>
            </a:r>
          </a:p>
          <a:p>
            <a:pPr lvl="2">
              <a:spcAft>
                <a:spcPts val="600"/>
              </a:spcAft>
              <a:buSzPct val="85000"/>
              <a:buFont typeface="Wingdings" panose="05000000000000000000" pitchFamily="2" charset="2"/>
              <a:buChar char="Ø"/>
            </a:pPr>
            <a:r>
              <a:rPr lang="en-US" dirty="0" smtClean="0"/>
              <a:t> Functional  manager gives different directions than product manager and employee cannot satisfy both.</a:t>
            </a:r>
          </a:p>
        </p:txBody>
      </p:sp>
      <p:sp>
        <p:nvSpPr>
          <p:cNvPr id="6" name="TextBox 5"/>
          <p:cNvSpPr txBox="1"/>
          <p:nvPr/>
        </p:nvSpPr>
        <p:spPr>
          <a:xfrm>
            <a:off x="453886" y="1143000"/>
            <a:ext cx="8382000" cy="1200329"/>
          </a:xfrm>
          <a:prstGeom prst="rect">
            <a:avLst/>
          </a:prstGeom>
          <a:noFill/>
        </p:spPr>
        <p:txBody>
          <a:bodyPr wrap="square" rtlCol="0">
            <a:spAutoFit/>
          </a:bodyPr>
          <a:lstStyle/>
          <a:p>
            <a:pPr algn="ctr"/>
            <a:r>
              <a:rPr lang="en-CA" sz="3600" b="1" dirty="0" smtClean="0"/>
              <a:t>Team-Based Organizational </a:t>
            </a:r>
          </a:p>
          <a:p>
            <a:pPr algn="ctr"/>
            <a:r>
              <a:rPr lang="en-CA" sz="3600" b="1" dirty="0" smtClean="0"/>
              <a:t>Structures: Matrix Teams</a:t>
            </a:r>
            <a:endParaRPr lang="en-CA" sz="3600" b="1" dirty="0"/>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idx="1"/>
          </p:nvPr>
        </p:nvSpPr>
        <p:spPr/>
        <p:txBody>
          <a:bodyPr/>
          <a:lstStyle/>
          <a:p>
            <a:pPr>
              <a:spcAft>
                <a:spcPts val="600"/>
              </a:spcAft>
            </a:pPr>
            <a:r>
              <a:rPr lang="en-US" b="1" dirty="0"/>
              <a:t>P</a:t>
            </a:r>
            <a:r>
              <a:rPr lang="en-US" b="1" dirty="0" smtClean="0"/>
              <a:t>roduct </a:t>
            </a:r>
            <a:r>
              <a:rPr lang="en-US" b="1" dirty="0"/>
              <a:t>teams </a:t>
            </a:r>
            <a:r>
              <a:rPr lang="en-US" dirty="0" smtClean="0"/>
              <a:t>- An </a:t>
            </a:r>
            <a:r>
              <a:rPr lang="en-US" dirty="0"/>
              <a:t>organizational structure in which employees are permanently assigned to a cross-functional team and report only to the project team manager or to one of his or her direct subordinates.</a:t>
            </a:r>
            <a:endParaRPr lang="en-CA" sz="2000" dirty="0"/>
          </a:p>
          <a:p>
            <a:pPr>
              <a:spcAft>
                <a:spcPts val="600"/>
              </a:spcAft>
            </a:pPr>
            <a:r>
              <a:rPr lang="en-US" b="1" dirty="0"/>
              <a:t>C</a:t>
            </a:r>
            <a:r>
              <a:rPr lang="en-US" b="1" dirty="0" smtClean="0"/>
              <a:t>ross-functional team</a:t>
            </a:r>
            <a:r>
              <a:rPr lang="en-US" dirty="0"/>
              <a:t> </a:t>
            </a:r>
            <a:r>
              <a:rPr lang="en-US" dirty="0" smtClean="0"/>
              <a:t>- A </a:t>
            </a:r>
            <a:r>
              <a:rPr lang="en-US" dirty="0"/>
              <a:t>group of individuals from different departments brought together to perform organizational tasks.</a:t>
            </a:r>
            <a:endParaRPr lang="en-CA" sz="2000" dirty="0"/>
          </a:p>
        </p:txBody>
      </p:sp>
      <p:sp>
        <p:nvSpPr>
          <p:cNvPr id="6" name="TextBox 5"/>
          <p:cNvSpPr txBox="1"/>
          <p:nvPr/>
        </p:nvSpPr>
        <p:spPr>
          <a:xfrm>
            <a:off x="453886" y="1143000"/>
            <a:ext cx="8382000" cy="1200329"/>
          </a:xfrm>
          <a:prstGeom prst="rect">
            <a:avLst/>
          </a:prstGeom>
          <a:noFill/>
        </p:spPr>
        <p:txBody>
          <a:bodyPr wrap="square" rtlCol="0">
            <a:spAutoFit/>
          </a:bodyPr>
          <a:lstStyle/>
          <a:p>
            <a:pPr algn="ctr"/>
            <a:r>
              <a:rPr lang="en-CA" sz="3600" b="1" dirty="0" smtClean="0"/>
              <a:t>Team-Based Organizational </a:t>
            </a:r>
          </a:p>
          <a:p>
            <a:pPr algn="ctr"/>
            <a:r>
              <a:rPr lang="en-CA" sz="3600" b="1" dirty="0" smtClean="0"/>
              <a:t>Structures: Product Teams</a:t>
            </a:r>
            <a:endParaRPr lang="en-CA" sz="3600" b="1" dirty="0"/>
          </a:p>
        </p:txBody>
      </p:sp>
    </p:spTree>
    <p:extLst>
      <p:ext uri="{BB962C8B-B14F-4D97-AF65-F5344CB8AC3E}">
        <p14:creationId xmlns:p14="http://schemas.microsoft.com/office/powerpoint/2010/main" val="403829711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1143000"/>
            <a:ext cx="8229600" cy="1143000"/>
          </a:xfrm>
        </p:spPr>
        <p:txBody>
          <a:bodyPr/>
          <a:lstStyle/>
          <a:p>
            <a:r>
              <a:rPr lang="en-US" sz="4000" b="1" dirty="0" smtClean="0"/>
              <a:t>Hybrid Structure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639" y="2819400"/>
            <a:ext cx="7631121" cy="20460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CA" b="1" dirty="0" smtClean="0"/>
              <a:t>B2B Network Structures</a:t>
            </a:r>
            <a:endParaRPr lang="en-CA" b="1" dirty="0"/>
          </a:p>
        </p:txBody>
      </p:sp>
      <p:sp>
        <p:nvSpPr>
          <p:cNvPr id="55299" name="Rectangle 3"/>
          <p:cNvSpPr>
            <a:spLocks noGrp="1" noChangeArrowheads="1"/>
          </p:cNvSpPr>
          <p:nvPr>
            <p:ph idx="1"/>
          </p:nvPr>
        </p:nvSpPr>
        <p:spPr>
          <a:xfrm>
            <a:off x="493643" y="2209800"/>
            <a:ext cx="8229600" cy="2952750"/>
          </a:xfrm>
        </p:spPr>
        <p:txBody>
          <a:bodyPr/>
          <a:lstStyle/>
          <a:p>
            <a:pPr>
              <a:spcAft>
                <a:spcPts val="600"/>
              </a:spcAft>
            </a:pPr>
            <a:r>
              <a:rPr lang="en-US" sz="2200" b="1" dirty="0" smtClean="0"/>
              <a:t>Network Structure</a:t>
            </a:r>
            <a:r>
              <a:rPr lang="en-US" sz="2200" dirty="0" smtClean="0"/>
              <a:t>: a series of global </a:t>
            </a:r>
            <a:r>
              <a:rPr lang="en-US" sz="2200" b="1" dirty="0" smtClean="0"/>
              <a:t>strategic alliances </a:t>
            </a:r>
            <a:r>
              <a:rPr lang="en-US" sz="2200" dirty="0" smtClean="0"/>
              <a:t>that organizations create with suppliers, manufacturers, and distributers to  produce and market a product.</a:t>
            </a:r>
          </a:p>
          <a:p>
            <a:pPr lvl="1">
              <a:spcAft>
                <a:spcPts val="600"/>
              </a:spcAft>
            </a:pPr>
            <a:r>
              <a:rPr lang="en-US" sz="2200" dirty="0" smtClean="0"/>
              <a:t>Created between suppliers, manufacturers, and distributors.</a:t>
            </a:r>
          </a:p>
          <a:p>
            <a:pPr lvl="1">
              <a:spcAft>
                <a:spcPts val="600"/>
              </a:spcAft>
            </a:pPr>
            <a:r>
              <a:rPr lang="en-US" sz="2200" dirty="0" smtClean="0"/>
              <a:t>Example: Toyota and Honda</a:t>
            </a:r>
          </a:p>
          <a:p>
            <a:pPr>
              <a:spcAft>
                <a:spcPts val="600"/>
              </a:spcAft>
            </a:pPr>
            <a:r>
              <a:rPr lang="en-US" sz="2200" dirty="0" smtClean="0"/>
              <a:t>Network structures allow firms to                                                      bring resources together in a                                                </a:t>
            </a:r>
            <a:r>
              <a:rPr lang="en-US" sz="2200" b="1" dirty="0" smtClean="0"/>
              <a:t>boundaryless organization</a:t>
            </a:r>
            <a:r>
              <a:rPr lang="en-US" sz="2200" dirty="0" smtClean="0"/>
              <a:t>. </a:t>
            </a:r>
          </a:p>
          <a:p>
            <a:pPr lvl="2">
              <a:spcAft>
                <a:spcPts val="600"/>
              </a:spcAft>
            </a:pPr>
            <a:r>
              <a:rPr lang="en-US" sz="2200" dirty="0" smtClean="0"/>
              <a:t>Example: Nike</a:t>
            </a:r>
          </a:p>
        </p:txBody>
      </p:sp>
      <p:pic>
        <p:nvPicPr>
          <p:cNvPr id="4" name="Picture 3" descr="jon5149X_p0607"/>
          <p:cNvPicPr/>
          <p:nvPr/>
        </p:nvPicPr>
        <p:blipFill>
          <a:blip r:embed="rId3">
            <a:extLst>
              <a:ext uri="{28A0092B-C50C-407E-A947-70E740481C1C}">
                <a14:useLocalDpi xmlns:a14="http://schemas.microsoft.com/office/drawing/2010/main" val="0"/>
              </a:ext>
            </a:extLst>
          </a:blip>
          <a:srcRect/>
          <a:stretch>
            <a:fillRect/>
          </a:stretch>
        </p:blipFill>
        <p:spPr bwMode="auto">
          <a:xfrm>
            <a:off x="5257800" y="3962400"/>
            <a:ext cx="3276600" cy="2312670"/>
          </a:xfrm>
          <a:prstGeom prst="rect">
            <a:avLst/>
          </a:prstGeom>
          <a:noFill/>
          <a:ln>
            <a:noFill/>
          </a:ln>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CA" sz="4000" b="1" dirty="0" smtClean="0"/>
              <a:t>Outsourcing</a:t>
            </a:r>
            <a:endParaRPr lang="en-CA" sz="4000" b="1" dirty="0"/>
          </a:p>
        </p:txBody>
      </p:sp>
      <p:sp>
        <p:nvSpPr>
          <p:cNvPr id="55299" name="Rectangle 3"/>
          <p:cNvSpPr>
            <a:spLocks noGrp="1" noChangeArrowheads="1"/>
          </p:cNvSpPr>
          <p:nvPr>
            <p:ph idx="1"/>
          </p:nvPr>
        </p:nvSpPr>
        <p:spPr>
          <a:xfrm>
            <a:off x="530429" y="2057400"/>
            <a:ext cx="8229600" cy="2952750"/>
          </a:xfrm>
        </p:spPr>
        <p:txBody>
          <a:bodyPr/>
          <a:lstStyle/>
          <a:p>
            <a:r>
              <a:rPr lang="en-CA" dirty="0" smtClean="0"/>
              <a:t>Outsourcing offers opportunities to reduce costs and increase organizational flexibility.</a:t>
            </a:r>
          </a:p>
          <a:p>
            <a:pPr lvl="2"/>
            <a:r>
              <a:rPr lang="en-CA" dirty="0" smtClean="0"/>
              <a:t>Choosing the wrong activities to outsource</a:t>
            </a:r>
          </a:p>
          <a:p>
            <a:pPr lvl="2"/>
            <a:r>
              <a:rPr lang="en-CA" dirty="0" smtClean="0"/>
              <a:t>Choosing the wrong vendor</a:t>
            </a:r>
          </a:p>
          <a:p>
            <a:pPr lvl="2"/>
            <a:r>
              <a:rPr lang="en-CA" dirty="0" smtClean="0"/>
              <a:t>Writing a poor contract</a:t>
            </a:r>
          </a:p>
          <a:p>
            <a:pPr lvl="2"/>
            <a:r>
              <a:rPr lang="en-CA" dirty="0" smtClean="0"/>
              <a:t>Failing to consider personnel issues</a:t>
            </a:r>
          </a:p>
          <a:p>
            <a:pPr lvl="2"/>
            <a:r>
              <a:rPr lang="en-CA" dirty="0" smtClean="0"/>
              <a:t>Losing control over the activity</a:t>
            </a:r>
          </a:p>
          <a:p>
            <a:pPr lvl="2"/>
            <a:r>
              <a:rPr lang="en-CA" dirty="0" smtClean="0"/>
              <a:t>Ignoring the hidden costs</a:t>
            </a:r>
          </a:p>
          <a:p>
            <a:pPr lvl="2"/>
            <a:r>
              <a:rPr lang="en-CA" dirty="0" smtClean="0"/>
              <a:t>Failing to develop an exit strategy</a:t>
            </a:r>
            <a:endParaRPr lang="en-US" dirty="0" smtClean="0"/>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81000" y="1066800"/>
            <a:ext cx="8229600" cy="1143000"/>
          </a:xfrm>
        </p:spPr>
        <p:txBody>
          <a:bodyPr/>
          <a:lstStyle/>
          <a:p>
            <a:r>
              <a:rPr lang="en-CA" sz="4000" b="1" dirty="0" smtClean="0"/>
              <a:t>Allocating Authority</a:t>
            </a:r>
            <a:endParaRPr lang="en-CA" sz="4000" b="1" dirty="0"/>
          </a:p>
        </p:txBody>
      </p:sp>
      <p:sp>
        <p:nvSpPr>
          <p:cNvPr id="12291" name="Rectangle 3"/>
          <p:cNvSpPr>
            <a:spLocks noGrp="1" noChangeArrowheads="1"/>
          </p:cNvSpPr>
          <p:nvPr>
            <p:ph idx="1"/>
          </p:nvPr>
        </p:nvSpPr>
        <p:spPr>
          <a:xfrm>
            <a:off x="533400" y="2209800"/>
            <a:ext cx="8229600" cy="3505199"/>
          </a:xfrm>
        </p:spPr>
        <p:txBody>
          <a:bodyPr/>
          <a:lstStyle/>
          <a:p>
            <a:pPr>
              <a:spcAft>
                <a:spcPts val="600"/>
              </a:spcAft>
            </a:pPr>
            <a:r>
              <a:rPr lang="en-US" dirty="0" smtClean="0"/>
              <a:t>To ensure sufficient coordination  between functions,  managers delegate authority.</a:t>
            </a:r>
          </a:p>
          <a:p>
            <a:pPr lvl="1">
              <a:spcAft>
                <a:spcPts val="600"/>
              </a:spcAft>
            </a:pPr>
            <a:r>
              <a:rPr lang="en-US" sz="2400" b="1" dirty="0" smtClean="0"/>
              <a:t>Authority</a:t>
            </a:r>
            <a:r>
              <a:rPr lang="en-US" sz="2400" dirty="0" smtClean="0"/>
              <a:t>: the power vested in the manager to make decisions and use resources.</a:t>
            </a:r>
          </a:p>
          <a:p>
            <a:pPr lvl="1">
              <a:spcAft>
                <a:spcPts val="600"/>
              </a:spcAft>
            </a:pPr>
            <a:r>
              <a:rPr lang="en-US" sz="2400" b="1" dirty="0" smtClean="0"/>
              <a:t>Hierarchy of Authority</a:t>
            </a:r>
            <a:r>
              <a:rPr lang="en-US" sz="2400" dirty="0" smtClean="0"/>
              <a:t>: describes the relative authority each manager has from top to bottom.</a:t>
            </a:r>
          </a:p>
          <a:p>
            <a:pPr lvl="1">
              <a:spcAft>
                <a:spcPts val="600"/>
              </a:spcAft>
            </a:pPr>
            <a:r>
              <a:rPr lang="en-US" sz="2400" b="1" dirty="0" smtClean="0"/>
              <a:t>Span of Control</a:t>
            </a:r>
            <a:r>
              <a:rPr lang="en-US" sz="2400" dirty="0" smtClean="0"/>
              <a:t>: refers to the number of workers a manager manages.</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4000" b="1" dirty="0" smtClean="0"/>
              <a:t>Span of Control </a:t>
            </a:r>
            <a:endParaRPr lang="en-CA" sz="4000" b="1"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1343" y="2362200"/>
            <a:ext cx="6934200" cy="3699649"/>
          </a:xfrm>
          <a:prstGeom prst="rect">
            <a:avLst/>
          </a:prstGeom>
        </p:spPr>
      </p:pic>
    </p:spTree>
    <p:extLst>
      <p:ext uri="{BB962C8B-B14F-4D97-AF65-F5344CB8AC3E}">
        <p14:creationId xmlns:p14="http://schemas.microsoft.com/office/powerpoint/2010/main" val="29836748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93643" y="1066800"/>
            <a:ext cx="8229600" cy="1143000"/>
          </a:xfrm>
        </p:spPr>
        <p:txBody>
          <a:bodyPr/>
          <a:lstStyle/>
          <a:p>
            <a:r>
              <a:rPr lang="en-CA" sz="4000" b="1" dirty="0" smtClean="0"/>
              <a:t>Tall and Flat Organizations</a:t>
            </a:r>
            <a:endParaRPr lang="en-CA" sz="4000" b="1" dirty="0"/>
          </a:p>
        </p:txBody>
      </p:sp>
      <p:sp>
        <p:nvSpPr>
          <p:cNvPr id="13315" name="Rectangle 3"/>
          <p:cNvSpPr>
            <a:spLocks noGrp="1" noChangeArrowheads="1"/>
          </p:cNvSpPr>
          <p:nvPr>
            <p:ph idx="1"/>
          </p:nvPr>
        </p:nvSpPr>
        <p:spPr>
          <a:xfrm>
            <a:off x="493643" y="2362200"/>
            <a:ext cx="8229600" cy="3657599"/>
          </a:xfrm>
        </p:spPr>
        <p:txBody>
          <a:bodyPr/>
          <a:lstStyle/>
          <a:p>
            <a:pPr lvl="1">
              <a:spcAft>
                <a:spcPts val="600"/>
              </a:spcAft>
              <a:buFont typeface="Arial" panose="020B0604020202020204" pitchFamily="34" charset="0"/>
              <a:buChar char="•"/>
            </a:pPr>
            <a:r>
              <a:rPr lang="en-US" sz="2400" b="1" dirty="0" smtClean="0"/>
              <a:t>Tall structures </a:t>
            </a:r>
            <a:r>
              <a:rPr lang="en-US" sz="2400" dirty="0" smtClean="0"/>
              <a:t>- many levels of authority.</a:t>
            </a:r>
          </a:p>
          <a:p>
            <a:pPr lvl="2">
              <a:spcAft>
                <a:spcPts val="600"/>
              </a:spcAft>
              <a:buFont typeface="Wingdings" panose="05000000000000000000" pitchFamily="2" charset="2"/>
              <a:buChar char="Ø"/>
            </a:pPr>
            <a:r>
              <a:rPr lang="en-US" dirty="0" smtClean="0"/>
              <a:t> As levels in the hierarchy increase, communication gets difficult.</a:t>
            </a:r>
          </a:p>
          <a:p>
            <a:pPr lvl="2">
              <a:spcAft>
                <a:spcPts val="600"/>
              </a:spcAft>
              <a:buFont typeface="Wingdings" panose="05000000000000000000" pitchFamily="2" charset="2"/>
              <a:buChar char="Ø"/>
            </a:pPr>
            <a:r>
              <a:rPr lang="en-US" dirty="0" smtClean="0"/>
              <a:t> The extra levels result in more time being taken to implement decisions.</a:t>
            </a:r>
          </a:p>
          <a:p>
            <a:pPr lvl="1">
              <a:spcAft>
                <a:spcPts val="600"/>
              </a:spcAft>
              <a:buFont typeface="Arial" panose="020B0604020202020204" pitchFamily="34" charset="0"/>
              <a:buChar char="•"/>
            </a:pPr>
            <a:r>
              <a:rPr lang="en-US" sz="2400" b="1" dirty="0" smtClean="0"/>
              <a:t>Flat structures </a:t>
            </a:r>
            <a:r>
              <a:rPr lang="en-US" sz="2400" dirty="0"/>
              <a:t>-</a:t>
            </a:r>
            <a:r>
              <a:rPr lang="en-US" sz="2400" dirty="0" smtClean="0"/>
              <a:t> few levels but wide spans of control.</a:t>
            </a:r>
          </a:p>
          <a:p>
            <a:pPr lvl="2">
              <a:spcAft>
                <a:spcPts val="600"/>
              </a:spcAft>
              <a:buFont typeface="Wingdings" panose="05000000000000000000" pitchFamily="2" charset="2"/>
              <a:buChar char="Ø"/>
            </a:pPr>
            <a:r>
              <a:rPr lang="en-US" dirty="0" smtClean="0"/>
              <a:t> Results in quick communications but can lead to overworked managers.</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1143000"/>
            <a:ext cx="8229600" cy="1143000"/>
          </a:xfrm>
        </p:spPr>
        <p:txBody>
          <a:bodyPr/>
          <a:lstStyle/>
          <a:p>
            <a:r>
              <a:rPr lang="en-US" sz="4000" b="1" dirty="0" smtClean="0"/>
              <a:t>Flat Organizational Hierarchy</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 r="43847" b="34641"/>
          <a:stretch/>
        </p:blipFill>
        <p:spPr>
          <a:xfrm>
            <a:off x="1524000" y="2514600"/>
            <a:ext cx="5715000" cy="32004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3643" y="914400"/>
            <a:ext cx="8229600" cy="1143000"/>
          </a:xfrm>
        </p:spPr>
        <p:txBody>
          <a:bodyPr/>
          <a:lstStyle/>
          <a:p>
            <a:r>
              <a:rPr lang="en-CA" sz="4000" b="1" dirty="0" smtClean="0"/>
              <a:t>Tall Organizational Hierarchy</a:t>
            </a:r>
            <a:endParaRPr lang="en-CA" sz="4000" b="1"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56551"/>
          <a:stretch/>
        </p:blipFill>
        <p:spPr>
          <a:xfrm>
            <a:off x="2438400" y="2057400"/>
            <a:ext cx="3834228" cy="4245864"/>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12693" y="1044205"/>
            <a:ext cx="8229600" cy="1143000"/>
          </a:xfrm>
        </p:spPr>
        <p:txBody>
          <a:bodyPr/>
          <a:lstStyle/>
          <a:p>
            <a:r>
              <a:rPr lang="en-CA" sz="4000" b="1" dirty="0" smtClean="0"/>
              <a:t>Minimum Chain of Command</a:t>
            </a:r>
            <a:endParaRPr lang="en-CA" sz="4000" b="1" dirty="0"/>
          </a:p>
        </p:txBody>
      </p:sp>
      <p:sp>
        <p:nvSpPr>
          <p:cNvPr id="16387" name="Rectangle 3"/>
          <p:cNvSpPr>
            <a:spLocks noGrp="1" noChangeArrowheads="1"/>
          </p:cNvSpPr>
          <p:nvPr>
            <p:ph idx="1"/>
          </p:nvPr>
        </p:nvSpPr>
        <p:spPr>
          <a:xfrm>
            <a:off x="512693" y="2179322"/>
            <a:ext cx="8229600" cy="2952750"/>
          </a:xfrm>
        </p:spPr>
        <p:txBody>
          <a:bodyPr/>
          <a:lstStyle/>
          <a:p>
            <a:pPr lvl="1">
              <a:buFont typeface="Arial" panose="020B0604020202020204" pitchFamily="34" charset="0"/>
              <a:buChar char="•"/>
            </a:pPr>
            <a:r>
              <a:rPr lang="en-US" sz="2400" dirty="0" smtClean="0"/>
              <a:t>Managers should consider: </a:t>
            </a:r>
          </a:p>
          <a:p>
            <a:pPr lvl="2">
              <a:buSzPct val="85000"/>
              <a:buFont typeface="Wingdings" panose="05000000000000000000" pitchFamily="2" charset="2"/>
              <a:buChar char="Ø"/>
            </a:pPr>
            <a:r>
              <a:rPr lang="en-US" dirty="0" smtClean="0"/>
              <a:t> Do they have the right number of middle managers?</a:t>
            </a:r>
          </a:p>
          <a:p>
            <a:pPr lvl="2">
              <a:buSzPct val="85000"/>
              <a:buFont typeface="Wingdings" panose="05000000000000000000" pitchFamily="2" charset="2"/>
              <a:buChar char="Ø"/>
            </a:pPr>
            <a:r>
              <a:rPr lang="en-US" dirty="0" smtClean="0"/>
              <a:t> Can the structure be altered to reduce levels?</a:t>
            </a:r>
            <a:br>
              <a:rPr lang="en-US" dirty="0" smtClean="0"/>
            </a:br>
            <a:endParaRPr lang="en-US" dirty="0" smtClean="0"/>
          </a:p>
          <a:p>
            <a:pPr lvl="1">
              <a:buFont typeface="Arial" panose="020B0604020202020204" pitchFamily="34" charset="0"/>
              <a:buChar char="•"/>
            </a:pPr>
            <a:r>
              <a:rPr lang="en-US" sz="2400" dirty="0" smtClean="0"/>
              <a:t>Centralized vs. Decentralized</a:t>
            </a:r>
            <a:br>
              <a:rPr lang="en-US" sz="2400" dirty="0" smtClean="0"/>
            </a:br>
            <a:endParaRPr lang="en-US" sz="2400" dirty="0" smtClean="0"/>
          </a:p>
          <a:p>
            <a:pPr lvl="1">
              <a:buFont typeface="Arial" panose="020B0604020202020204" pitchFamily="34" charset="0"/>
              <a:buChar char="•"/>
            </a:pPr>
            <a:r>
              <a:rPr lang="en-US" sz="2400" dirty="0" smtClean="0"/>
              <a:t>Decentralized operations puts                                                        more authority at lower levels                                                     and leads to flat organizations.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200" y="3675575"/>
            <a:ext cx="2913888" cy="2145792"/>
          </a:xfrm>
          <a:prstGeom prst="rect">
            <a:avLst/>
          </a:prstGeom>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643" y="914400"/>
            <a:ext cx="8229600" cy="1143000"/>
          </a:xfrm>
        </p:spPr>
        <p:txBody>
          <a:bodyPr/>
          <a:lstStyle/>
          <a:p>
            <a:r>
              <a:rPr lang="en-CA" b="1" dirty="0" smtClean="0"/>
              <a:t>Types and Examples </a:t>
            </a:r>
            <a:br>
              <a:rPr lang="en-CA" b="1" dirty="0" smtClean="0"/>
            </a:br>
            <a:r>
              <a:rPr lang="en-CA" b="1" dirty="0" smtClean="0"/>
              <a:t>of Integrating Mechanisms</a:t>
            </a:r>
            <a:endParaRPr lang="en-CA" b="1" dirty="0"/>
          </a:p>
        </p:txBody>
      </p:sp>
      <p:sp>
        <p:nvSpPr>
          <p:cNvPr id="5" name="Rectangle 4"/>
          <p:cNvSpPr/>
          <p:nvPr/>
        </p:nvSpPr>
        <p:spPr>
          <a:xfrm>
            <a:off x="990600" y="3048000"/>
            <a:ext cx="3465443" cy="2123658"/>
          </a:xfrm>
          <a:prstGeom prst="rect">
            <a:avLst/>
          </a:prstGeom>
        </p:spPr>
        <p:txBody>
          <a:bodyPr wrap="square">
            <a:spAutoFit/>
          </a:bodyPr>
          <a:lstStyle/>
          <a:p>
            <a:pPr marL="342900" indent="-342900">
              <a:spcBef>
                <a:spcPts val="600"/>
              </a:spcBef>
              <a:spcAft>
                <a:spcPts val="600"/>
              </a:spcAft>
              <a:buFont typeface="Arial" panose="020B0604020202020204" pitchFamily="34" charset="0"/>
              <a:buChar char="•"/>
            </a:pPr>
            <a:r>
              <a:rPr lang="en-US" sz="2800" dirty="0">
                <a:solidFill>
                  <a:srgbClr val="000000"/>
                </a:solidFill>
                <a:ea typeface="Times New Roman" panose="02020603050405020304" pitchFamily="18" charset="0"/>
                <a:cs typeface="Times New Roman" panose="02020603050405020304" pitchFamily="18" charset="0"/>
              </a:rPr>
              <a:t>Integrating mechanisms </a:t>
            </a:r>
            <a:endParaRPr lang="en-US" sz="2800" dirty="0" smtClean="0">
              <a:solidFill>
                <a:srgbClr val="000000"/>
              </a:solidFill>
              <a:ea typeface="Times New Roman" panose="02020603050405020304" pitchFamily="18" charset="0"/>
              <a:cs typeface="Times New Roman" panose="02020603050405020304" pitchFamily="18" charset="0"/>
            </a:endParaRPr>
          </a:p>
          <a:p>
            <a:pPr marL="342900" indent="-342900">
              <a:spcBef>
                <a:spcPts val="600"/>
              </a:spcBef>
              <a:spcAft>
                <a:spcPts val="600"/>
              </a:spcAft>
              <a:buFont typeface="Arial" panose="020B0604020202020204" pitchFamily="34" charset="0"/>
              <a:buChar char="•"/>
            </a:pPr>
            <a:r>
              <a:rPr lang="en-US" sz="2800" dirty="0" smtClean="0">
                <a:solidFill>
                  <a:srgbClr val="000000"/>
                </a:solidFill>
                <a:ea typeface="Times New Roman" panose="02020603050405020304" pitchFamily="18" charset="0"/>
                <a:cs typeface="Times New Roman" panose="02020603050405020304" pitchFamily="18" charset="0"/>
              </a:rPr>
              <a:t>Liaison </a:t>
            </a:r>
            <a:r>
              <a:rPr lang="en-US" sz="2800" dirty="0">
                <a:solidFill>
                  <a:srgbClr val="000000"/>
                </a:solidFill>
                <a:ea typeface="Times New Roman" panose="02020603050405020304" pitchFamily="18" charset="0"/>
                <a:cs typeface="Times New Roman" panose="02020603050405020304" pitchFamily="18" charset="0"/>
              </a:rPr>
              <a:t>roles  </a:t>
            </a:r>
          </a:p>
          <a:p>
            <a:pPr marL="342900" indent="-342900">
              <a:spcBef>
                <a:spcPts val="600"/>
              </a:spcBef>
              <a:spcAft>
                <a:spcPts val="600"/>
              </a:spcAft>
              <a:buFont typeface="Arial" panose="020B0604020202020204" pitchFamily="34" charset="0"/>
              <a:buChar char="•"/>
            </a:pPr>
            <a:r>
              <a:rPr lang="en-US" sz="2800" dirty="0" smtClean="0">
                <a:solidFill>
                  <a:srgbClr val="000000"/>
                </a:solidFill>
                <a:ea typeface="Times New Roman" panose="02020603050405020304" pitchFamily="18" charset="0"/>
                <a:cs typeface="Times New Roman" panose="02020603050405020304" pitchFamily="18" charset="0"/>
              </a:rPr>
              <a:t>Integrating role</a:t>
            </a:r>
            <a:endParaRPr lang="en-CA" sz="2800" dirty="0">
              <a:solidFill>
                <a:srgbClr val="000000"/>
              </a:solidFill>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5921" y="2438400"/>
            <a:ext cx="3604592" cy="4028023"/>
          </a:xfrm>
          <a:prstGeom prst="rect">
            <a:avLst/>
          </a:prstGeom>
        </p:spPr>
      </p:pic>
    </p:spTree>
    <p:extLst>
      <p:ext uri="{BB962C8B-B14F-4D97-AF65-F5344CB8AC3E}">
        <p14:creationId xmlns:p14="http://schemas.microsoft.com/office/powerpoint/2010/main" val="36521142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990600"/>
            <a:ext cx="8229600" cy="1143000"/>
          </a:xfrm>
        </p:spPr>
        <p:txBody>
          <a:bodyPr/>
          <a:lstStyle/>
          <a:p>
            <a:r>
              <a:rPr lang="en-CA" b="1" dirty="0" smtClean="0"/>
              <a:t>Choosing a Formal </a:t>
            </a:r>
            <a:br>
              <a:rPr lang="en-CA" b="1" dirty="0" smtClean="0"/>
            </a:br>
            <a:r>
              <a:rPr lang="en-CA" b="1" dirty="0" smtClean="0"/>
              <a:t>or Flexible Structure Overall</a:t>
            </a:r>
            <a:endParaRPr lang="en-CA" b="1" dirty="0"/>
          </a:p>
        </p:txBody>
      </p:sp>
      <p:sp>
        <p:nvSpPr>
          <p:cNvPr id="3" name="Content Placeholder 2"/>
          <p:cNvSpPr>
            <a:spLocks noGrp="1"/>
          </p:cNvSpPr>
          <p:nvPr>
            <p:ph idx="1"/>
          </p:nvPr>
        </p:nvSpPr>
        <p:spPr>
          <a:xfrm>
            <a:off x="530086" y="2514600"/>
            <a:ext cx="8229600" cy="2438399"/>
          </a:xfrm>
        </p:spPr>
        <p:txBody>
          <a:bodyPr/>
          <a:lstStyle/>
          <a:p>
            <a:pPr>
              <a:spcAft>
                <a:spcPts val="600"/>
              </a:spcAft>
            </a:pPr>
            <a:r>
              <a:rPr lang="en-CA" dirty="0" smtClean="0"/>
              <a:t>Two basic ways in which managers can organize and control an organization’s activities to respond to characteristics of its external environment: </a:t>
            </a:r>
          </a:p>
          <a:p>
            <a:pPr lvl="1">
              <a:spcAft>
                <a:spcPts val="600"/>
              </a:spcAft>
            </a:pPr>
            <a:r>
              <a:rPr lang="en-CA" sz="2400" b="1" dirty="0" smtClean="0"/>
              <a:t>Mechanistic Structure </a:t>
            </a:r>
          </a:p>
          <a:p>
            <a:pPr lvl="1">
              <a:spcAft>
                <a:spcPts val="600"/>
              </a:spcAft>
            </a:pPr>
            <a:r>
              <a:rPr lang="en-CA" sz="2400" b="1" dirty="0" smtClean="0"/>
              <a:t>Organic Structure</a:t>
            </a:r>
            <a:endParaRPr lang="en-CA" sz="2400" b="1"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2570" y="1143000"/>
            <a:ext cx="8229600" cy="1143000"/>
          </a:xfrm>
        </p:spPr>
        <p:txBody>
          <a:bodyPr/>
          <a:lstStyle/>
          <a:p>
            <a:r>
              <a:rPr lang="en-CA" b="1" dirty="0" smtClean="0"/>
              <a:t>Mechanistic vs. Organic Organizations</a:t>
            </a:r>
            <a:endParaRPr lang="en-CA"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943" y="2590800"/>
            <a:ext cx="7360853" cy="2889504"/>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762000"/>
            <a:ext cx="9382860" cy="1200329"/>
          </a:xfrm>
          <a:prstGeom prst="rect">
            <a:avLst/>
          </a:prstGeom>
          <a:noFill/>
        </p:spPr>
        <p:txBody>
          <a:bodyPr wrap="square" rtlCol="0">
            <a:spAutoFit/>
          </a:bodyPr>
          <a:lstStyle/>
          <a:p>
            <a:pPr algn="ctr"/>
            <a:r>
              <a:rPr lang="en-CA" sz="3600" b="1" dirty="0" smtClean="0"/>
              <a:t>Factors Affecting </a:t>
            </a:r>
          </a:p>
          <a:p>
            <a:pPr algn="ctr"/>
            <a:r>
              <a:rPr lang="en-CA" sz="3600" b="1" dirty="0" smtClean="0"/>
              <a:t>Organizational Structure </a:t>
            </a:r>
            <a:endParaRPr lang="en-CA" sz="36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5849" y="2362200"/>
            <a:ext cx="5711161" cy="3727704"/>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990600"/>
            <a:ext cx="8229600" cy="1143000"/>
          </a:xfrm>
        </p:spPr>
        <p:txBody>
          <a:bodyPr/>
          <a:lstStyle/>
          <a:p>
            <a:r>
              <a:rPr lang="en-US" dirty="0"/>
              <a:t>General Motors Global Research Network</a:t>
            </a:r>
            <a:endParaRPr lang="en-CA" b="1" dirty="0"/>
          </a:p>
        </p:txBody>
      </p:sp>
      <p:sp>
        <p:nvSpPr>
          <p:cNvPr id="3" name="Content Placeholder 2"/>
          <p:cNvSpPr>
            <a:spLocks noGrp="1"/>
          </p:cNvSpPr>
          <p:nvPr>
            <p:ph idx="1"/>
          </p:nvPr>
        </p:nvSpPr>
        <p:spPr>
          <a:xfrm>
            <a:off x="530086" y="1981200"/>
            <a:ext cx="8229600" cy="4253204"/>
          </a:xfrm>
        </p:spPr>
        <p:txBody>
          <a:bodyPr/>
          <a:lstStyle/>
          <a:p>
            <a:pPr marL="0" indent="0">
              <a:buNone/>
            </a:pPr>
            <a:r>
              <a:rPr lang="en-US" dirty="0"/>
              <a:t>GM’s top managers realized that the organization was too self-contained and that to increase its competitiveness they needed to change the company’s business model.</a:t>
            </a:r>
          </a:p>
          <a:p>
            <a:pPr marL="457200" lvl="0" indent="-457200">
              <a:buFont typeface="+mj-lt"/>
              <a:buAutoNum type="arabicPeriod"/>
            </a:pPr>
            <a:r>
              <a:rPr lang="en-US" dirty="0"/>
              <a:t>How does technology influence organizational structure at GM? What other factors should managers at GM consider when selecting a structure?</a:t>
            </a:r>
          </a:p>
          <a:p>
            <a:pPr marL="457200" lvl="0" indent="-457200">
              <a:buFont typeface="+mj-lt"/>
              <a:buAutoNum type="arabicPeriod"/>
            </a:pPr>
            <a:r>
              <a:rPr lang="en-US" dirty="0"/>
              <a:t>What organizational structures do you equate with the new model?</a:t>
            </a:r>
          </a:p>
          <a:p>
            <a:pPr marL="457200" indent="-457200">
              <a:buFont typeface="+mj-lt"/>
              <a:buAutoNum type="arabicPeriod"/>
            </a:pPr>
            <a:r>
              <a:rPr lang="en-US" dirty="0"/>
              <a:t>What must GM managers consider as they move from the old structure to the new structure?</a:t>
            </a:r>
            <a:endParaRPr lang="en-CA" sz="2400" b="1" dirty="0"/>
          </a:p>
        </p:txBody>
      </p:sp>
    </p:spTree>
    <p:extLst>
      <p:ext uri="{BB962C8B-B14F-4D97-AF65-F5344CB8AC3E}">
        <p14:creationId xmlns:p14="http://schemas.microsoft.com/office/powerpoint/2010/main" val="18869724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85800"/>
            <a:ext cx="8229600" cy="1143000"/>
          </a:xfrm>
        </p:spPr>
        <p:txBody>
          <a:bodyPr/>
          <a:lstStyle/>
          <a:p>
            <a:r>
              <a:rPr lang="en-US" dirty="0" smtClean="0"/>
              <a:t>ONEX CORP.</a:t>
            </a:r>
            <a:endParaRPr lang="en-CA" b="1" dirty="0"/>
          </a:p>
        </p:txBody>
      </p:sp>
      <p:sp>
        <p:nvSpPr>
          <p:cNvPr id="3" name="Content Placeholder 2"/>
          <p:cNvSpPr>
            <a:spLocks noGrp="1"/>
          </p:cNvSpPr>
          <p:nvPr>
            <p:ph idx="1"/>
          </p:nvPr>
        </p:nvSpPr>
        <p:spPr>
          <a:xfrm>
            <a:off x="498984" y="1600200"/>
            <a:ext cx="8229600" cy="4253204"/>
          </a:xfrm>
        </p:spPr>
        <p:txBody>
          <a:bodyPr/>
          <a:lstStyle/>
          <a:p>
            <a:pPr marL="0" indent="0">
              <a:buNone/>
            </a:pPr>
            <a:r>
              <a:rPr lang="en-US" dirty="0"/>
              <a:t>Go to the website </a:t>
            </a:r>
            <a:r>
              <a:rPr lang="en-US" dirty="0" smtClean="0"/>
              <a:t>of </a:t>
            </a:r>
            <a:r>
              <a:rPr lang="en-US" dirty="0"/>
              <a:t>Onex Corp (</a:t>
            </a:r>
            <a:r>
              <a:rPr lang="en-US" dirty="0" smtClean="0"/>
              <a:t>www.onex.com). </a:t>
            </a:r>
            <a:r>
              <a:rPr lang="en-US" dirty="0"/>
              <a:t>Onex is one of Canada’s largest companies that acquires attractive businesses and builds them up in partnership with management. “Since 1983, we acquire attractive companies at fair prices and, in partnership with operating managers, we grow them and ultimately realize on the value we’ve created through a variety of strategies.” Review the Onex Corp. website.</a:t>
            </a:r>
          </a:p>
          <a:p>
            <a:pPr marL="457200" indent="-457200">
              <a:buFont typeface="+mj-lt"/>
              <a:buAutoNum type="arabicPeriod"/>
            </a:pPr>
            <a:r>
              <a:rPr lang="en-US" dirty="0" smtClean="0"/>
              <a:t>What </a:t>
            </a:r>
            <a:r>
              <a:rPr lang="en-US" dirty="0"/>
              <a:t>are Onex Corp.’s mission and corporate </a:t>
            </a:r>
            <a:r>
              <a:rPr lang="en-US" dirty="0" smtClean="0"/>
              <a:t>goals?</a:t>
            </a:r>
          </a:p>
          <a:p>
            <a:pPr marL="457200" indent="-457200">
              <a:buFont typeface="+mj-lt"/>
              <a:buAutoNum type="arabicPeriod"/>
            </a:pPr>
            <a:r>
              <a:rPr lang="en-US" dirty="0" smtClean="0"/>
              <a:t>What </a:t>
            </a:r>
            <a:r>
              <a:rPr lang="en-US" dirty="0"/>
              <a:t>kind of organizational structure does Onex Corp. </a:t>
            </a:r>
            <a:r>
              <a:rPr lang="en-US" dirty="0" smtClean="0"/>
              <a:t>have?</a:t>
            </a:r>
          </a:p>
          <a:p>
            <a:pPr marL="457200" indent="-457200">
              <a:buFont typeface="+mj-lt"/>
              <a:buAutoNum type="arabicPeriod"/>
            </a:pPr>
            <a:r>
              <a:rPr lang="en-US" dirty="0" smtClean="0"/>
              <a:t>What </a:t>
            </a:r>
            <a:r>
              <a:rPr lang="en-US" dirty="0"/>
              <a:t>is Onex Corp.’s approach to managing its structure (its approach to decentralization, delegation, etc.)</a:t>
            </a:r>
          </a:p>
        </p:txBody>
      </p:sp>
    </p:spTree>
    <p:extLst>
      <p:ext uri="{BB962C8B-B14F-4D97-AF65-F5344CB8AC3E}">
        <p14:creationId xmlns:p14="http://schemas.microsoft.com/office/powerpoint/2010/main" val="578417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85800"/>
            <a:ext cx="8229600" cy="1143000"/>
          </a:xfrm>
        </p:spPr>
        <p:txBody>
          <a:bodyPr/>
          <a:lstStyle/>
          <a:p>
            <a:r>
              <a:rPr lang="en-US" dirty="0" smtClean="0"/>
              <a:t>DISCOVERY</a:t>
            </a:r>
            <a:endParaRPr lang="en-CA" b="1" dirty="0"/>
          </a:p>
        </p:txBody>
      </p:sp>
      <p:sp>
        <p:nvSpPr>
          <p:cNvPr id="3" name="Content Placeholder 2"/>
          <p:cNvSpPr>
            <a:spLocks noGrp="1"/>
          </p:cNvSpPr>
          <p:nvPr>
            <p:ph idx="1"/>
          </p:nvPr>
        </p:nvSpPr>
        <p:spPr>
          <a:xfrm>
            <a:off x="498984" y="1981200"/>
            <a:ext cx="8229600" cy="4253204"/>
          </a:xfrm>
        </p:spPr>
        <p:txBody>
          <a:bodyPr/>
          <a:lstStyle/>
          <a:p>
            <a:pPr marL="0" indent="0">
              <a:buNone/>
            </a:pPr>
            <a:r>
              <a:rPr lang="en-US" sz="3200" dirty="0"/>
              <a:t>Search for a website that tells the story of how an organization changed its structure in some way to increase its efficiency and effectiveness. </a:t>
            </a:r>
            <a:endParaRPr lang="en-US" sz="3200" dirty="0" smtClean="0"/>
          </a:p>
          <a:p>
            <a:pPr marL="0" indent="0">
              <a:buNone/>
            </a:pPr>
            <a:endParaRPr lang="en-US" dirty="0"/>
          </a:p>
          <a:p>
            <a:pPr marL="0" indent="0">
              <a:buNone/>
            </a:pPr>
            <a:r>
              <a:rPr lang="en-US" dirty="0" smtClean="0"/>
              <a:t>HINT: Try </a:t>
            </a:r>
            <a:r>
              <a:rPr lang="en-US" dirty="0"/>
              <a:t>searching for “corporate restructuring” or “organizational redesign”.</a:t>
            </a:r>
          </a:p>
        </p:txBody>
      </p:sp>
    </p:spTree>
    <p:extLst>
      <p:ext uri="{BB962C8B-B14F-4D97-AF65-F5344CB8AC3E}">
        <p14:creationId xmlns:p14="http://schemas.microsoft.com/office/powerpoint/2010/main" val="17184812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85800"/>
            <a:ext cx="8229600" cy="1143000"/>
          </a:xfrm>
        </p:spPr>
        <p:txBody>
          <a:bodyPr/>
          <a:lstStyle/>
          <a:p>
            <a:r>
              <a:rPr lang="en-US" dirty="0" smtClean="0"/>
              <a:t>MIDTERM PRACTICE</a:t>
            </a:r>
            <a:endParaRPr lang="en-CA" b="1" dirty="0"/>
          </a:p>
        </p:txBody>
      </p:sp>
      <p:sp>
        <p:nvSpPr>
          <p:cNvPr id="3" name="Content Placeholder 2"/>
          <p:cNvSpPr>
            <a:spLocks noGrp="1"/>
          </p:cNvSpPr>
          <p:nvPr>
            <p:ph idx="1"/>
          </p:nvPr>
        </p:nvSpPr>
        <p:spPr>
          <a:xfrm>
            <a:off x="498984" y="1981200"/>
            <a:ext cx="8229600" cy="4253204"/>
          </a:xfrm>
        </p:spPr>
        <p:txBody>
          <a:bodyPr/>
          <a:lstStyle/>
          <a:p>
            <a:pPr marL="0" indent="0">
              <a:buNone/>
            </a:pPr>
            <a:r>
              <a:rPr lang="en-US" sz="3200" dirty="0" smtClean="0"/>
              <a:t>Read the business case at this site.</a:t>
            </a:r>
          </a:p>
          <a:p>
            <a:pPr marL="0" indent="0">
              <a:buNone/>
            </a:pPr>
            <a:r>
              <a:rPr lang="en-US" u="sng" dirty="0">
                <a:hlinkClick r:id="rId3"/>
              </a:rPr>
              <a:t>http://www.bloomberg.com/news/articles/2015-07-21/this-man-spent-3-million-to-make-instant-jello-shots</a:t>
            </a:r>
            <a:endParaRPr lang="en-US" dirty="0"/>
          </a:p>
          <a:p>
            <a:pPr marL="0" indent="0">
              <a:buNone/>
            </a:pPr>
            <a:endParaRPr lang="en-US" dirty="0"/>
          </a:p>
        </p:txBody>
      </p:sp>
    </p:spTree>
    <p:extLst>
      <p:ext uri="{BB962C8B-B14F-4D97-AF65-F5344CB8AC3E}">
        <p14:creationId xmlns:p14="http://schemas.microsoft.com/office/powerpoint/2010/main" val="6952672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85800"/>
            <a:ext cx="8229600" cy="1143000"/>
          </a:xfrm>
        </p:spPr>
        <p:txBody>
          <a:bodyPr/>
          <a:lstStyle/>
          <a:p>
            <a:r>
              <a:rPr lang="en-US" dirty="0" smtClean="0"/>
              <a:t>MIDTERM </a:t>
            </a:r>
            <a:r>
              <a:rPr lang="en-US" dirty="0" smtClean="0"/>
              <a:t>PRACTICE</a:t>
            </a:r>
            <a:endParaRPr lang="en-CA" b="1" dirty="0"/>
          </a:p>
        </p:txBody>
      </p:sp>
      <p:sp>
        <p:nvSpPr>
          <p:cNvPr id="3" name="Content Placeholder 2"/>
          <p:cNvSpPr>
            <a:spLocks noGrp="1"/>
          </p:cNvSpPr>
          <p:nvPr>
            <p:ph idx="1"/>
          </p:nvPr>
        </p:nvSpPr>
        <p:spPr>
          <a:xfrm>
            <a:off x="498984" y="1600200"/>
            <a:ext cx="8229600" cy="4253204"/>
          </a:xfrm>
        </p:spPr>
        <p:txBody>
          <a:bodyPr/>
          <a:lstStyle/>
          <a:p>
            <a:pPr marL="0" indent="0">
              <a:buNone/>
            </a:pPr>
            <a:r>
              <a:rPr lang="en-US" i="1" dirty="0" smtClean="0"/>
              <a:t>JEVO</a:t>
            </a:r>
            <a:endParaRPr lang="en-US" i="1" dirty="0" smtClean="0"/>
          </a:p>
          <a:p>
            <a:pPr marL="457200" indent="-457200">
              <a:buFont typeface="+mj-lt"/>
              <a:buAutoNum type="arabicPeriod"/>
            </a:pPr>
            <a:r>
              <a:rPr lang="en-US" sz="2200" dirty="0"/>
              <a:t>What is the purpose of a SWOT </a:t>
            </a:r>
            <a:r>
              <a:rPr lang="en-US" sz="2200" dirty="0" smtClean="0"/>
              <a:t>analysis?</a:t>
            </a:r>
          </a:p>
          <a:p>
            <a:pPr marL="457200" indent="-457200">
              <a:buFont typeface="+mj-lt"/>
              <a:buAutoNum type="arabicPeriod"/>
            </a:pPr>
            <a:r>
              <a:rPr lang="en-US" sz="2200" dirty="0" smtClean="0"/>
              <a:t>Analyze </a:t>
            </a:r>
            <a:r>
              <a:rPr lang="en-US" sz="2200" dirty="0"/>
              <a:t>Food + Beverage Innovation’s </a:t>
            </a:r>
            <a:r>
              <a:rPr lang="en-US" sz="2200" dirty="0" err="1"/>
              <a:t>Jevo</a:t>
            </a:r>
            <a:r>
              <a:rPr lang="en-US" sz="2200" dirty="0"/>
              <a:t> machine using the SWOT </a:t>
            </a:r>
            <a:r>
              <a:rPr lang="en-US" sz="2200" dirty="0" smtClean="0"/>
              <a:t>framework.</a:t>
            </a:r>
          </a:p>
          <a:p>
            <a:pPr marL="457200" indent="-457200">
              <a:buFont typeface="+mj-lt"/>
              <a:buAutoNum type="arabicPeriod"/>
            </a:pPr>
            <a:r>
              <a:rPr lang="en-US" sz="2200" dirty="0"/>
              <a:t>What is the difference between centralized and decentralized organizational </a:t>
            </a:r>
            <a:r>
              <a:rPr lang="en-US" sz="2200" dirty="0" smtClean="0"/>
              <a:t>decision-making?</a:t>
            </a:r>
          </a:p>
          <a:p>
            <a:pPr marL="457200" indent="-457200">
              <a:buFont typeface="+mj-lt"/>
              <a:buAutoNum type="arabicPeriod"/>
            </a:pPr>
            <a:r>
              <a:rPr lang="en-US" sz="2200" dirty="0" smtClean="0"/>
              <a:t>Should </a:t>
            </a:r>
            <a:r>
              <a:rPr lang="en-US" sz="2200" dirty="0"/>
              <a:t>Food + Beverage </a:t>
            </a:r>
            <a:r>
              <a:rPr lang="en-US" sz="2200" dirty="0" smtClean="0"/>
              <a:t>Innovations use </a:t>
            </a:r>
            <a:r>
              <a:rPr lang="en-US" sz="2200" dirty="0"/>
              <a:t>more of a centralized or decentralized approach in their organizational structure? Why</a:t>
            </a:r>
            <a:r>
              <a:rPr lang="en-US" sz="2200" dirty="0" smtClean="0"/>
              <a:t>?</a:t>
            </a:r>
          </a:p>
          <a:p>
            <a:pPr marL="457200" indent="-457200">
              <a:buFont typeface="+mj-lt"/>
              <a:buAutoNum type="arabicPeriod"/>
            </a:pPr>
            <a:r>
              <a:rPr lang="en-US" sz="2200" dirty="0"/>
              <a:t>Define “barriers to entry</a:t>
            </a:r>
            <a:r>
              <a:rPr lang="en-US" sz="2200" dirty="0" smtClean="0"/>
              <a:t>”. </a:t>
            </a:r>
            <a:r>
              <a:rPr lang="en-US" sz="2200" dirty="0"/>
              <a:t>What are the two main factors that create barriers to entry and how do these factors apply to this company? </a:t>
            </a:r>
          </a:p>
        </p:txBody>
      </p:sp>
    </p:spTree>
    <p:extLst>
      <p:ext uri="{BB962C8B-B14F-4D97-AF65-F5344CB8AC3E}">
        <p14:creationId xmlns:p14="http://schemas.microsoft.com/office/powerpoint/2010/main" val="35562153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09600"/>
            <a:ext cx="8229600" cy="1143000"/>
          </a:xfrm>
        </p:spPr>
        <p:txBody>
          <a:bodyPr/>
          <a:lstStyle/>
          <a:p>
            <a:r>
              <a:rPr lang="en-US" dirty="0" smtClean="0"/>
              <a:t>TERM PAPER PREP</a:t>
            </a:r>
            <a:endParaRPr lang="en-CA" b="1" dirty="0"/>
          </a:p>
        </p:txBody>
      </p:sp>
      <p:sp>
        <p:nvSpPr>
          <p:cNvPr id="3" name="Content Placeholder 2"/>
          <p:cNvSpPr>
            <a:spLocks noGrp="1"/>
          </p:cNvSpPr>
          <p:nvPr>
            <p:ph idx="1"/>
          </p:nvPr>
        </p:nvSpPr>
        <p:spPr>
          <a:xfrm>
            <a:off x="498984" y="1447800"/>
            <a:ext cx="8229600" cy="5029200"/>
          </a:xfrm>
        </p:spPr>
        <p:txBody>
          <a:bodyPr/>
          <a:lstStyle/>
          <a:p>
            <a:pPr marL="0" lvl="1" indent="0">
              <a:buNone/>
            </a:pPr>
            <a:r>
              <a:rPr lang="en-US" sz="2200" dirty="0"/>
              <a:t>Read the business case at this site.</a:t>
            </a:r>
          </a:p>
          <a:p>
            <a:pPr marL="406400" indent="0">
              <a:spcBef>
                <a:spcPts val="600"/>
              </a:spcBef>
              <a:buNone/>
            </a:pPr>
            <a:r>
              <a:rPr lang="en-US" sz="2200" dirty="0" smtClean="0"/>
              <a:t>Tim Hortons</a:t>
            </a:r>
          </a:p>
          <a:p>
            <a:pPr marL="400050" lvl="1" indent="0">
              <a:buNone/>
            </a:pPr>
            <a:r>
              <a:rPr lang="en-CA" sz="2200" dirty="0" smtClean="0">
                <a:hlinkClick r:id="rId3"/>
              </a:rPr>
              <a:t>https</a:t>
            </a:r>
            <a:r>
              <a:rPr lang="en-CA" sz="2200" dirty="0">
                <a:hlinkClick r:id="rId3"/>
              </a:rPr>
              <a:t>://www.theglobeandmail.com/report-on-business/tim-hortons-franchisee-row-moves-south-of-the-border/article35461090</a:t>
            </a:r>
            <a:r>
              <a:rPr lang="en-CA" sz="2200" dirty="0" smtClean="0">
                <a:hlinkClick r:id="rId3"/>
              </a:rPr>
              <a:t>/</a:t>
            </a:r>
            <a:r>
              <a:rPr lang="en-CA" sz="2200" dirty="0" smtClean="0"/>
              <a:t> </a:t>
            </a:r>
          </a:p>
          <a:p>
            <a:pPr marL="400050" lvl="1" indent="0">
              <a:spcBef>
                <a:spcPts val="1200"/>
              </a:spcBef>
              <a:buNone/>
            </a:pPr>
            <a:r>
              <a:rPr lang="en-CA" sz="2200" dirty="0" smtClean="0"/>
              <a:t>Uber</a:t>
            </a:r>
          </a:p>
          <a:p>
            <a:pPr marL="400050" lvl="1" indent="0">
              <a:buNone/>
            </a:pPr>
            <a:r>
              <a:rPr lang="en-US" sz="2200" dirty="0">
                <a:hlinkClick r:id="rId4"/>
              </a:rPr>
              <a:t>https://</a:t>
            </a:r>
            <a:r>
              <a:rPr lang="en-US" sz="2200" dirty="0" smtClean="0">
                <a:hlinkClick r:id="rId4"/>
              </a:rPr>
              <a:t>www.nytimes.com/2017/03/03/technology/uber-greyball-program-evade-authorities.html</a:t>
            </a:r>
            <a:r>
              <a:rPr lang="en-US" sz="2200" dirty="0" smtClean="0"/>
              <a:t> </a:t>
            </a:r>
            <a:endParaRPr lang="en-CA" sz="2200" dirty="0" smtClean="0"/>
          </a:p>
          <a:p>
            <a:pPr marL="400050" lvl="1" indent="0">
              <a:spcBef>
                <a:spcPts val="1200"/>
              </a:spcBef>
              <a:buNone/>
            </a:pPr>
            <a:r>
              <a:rPr lang="en-CA" sz="2200" dirty="0" smtClean="0"/>
              <a:t>Tesla</a:t>
            </a:r>
          </a:p>
          <a:p>
            <a:pPr marL="400050" lvl="1" indent="0">
              <a:buNone/>
            </a:pPr>
            <a:r>
              <a:rPr lang="en-CA" sz="2200" dirty="0">
                <a:hlinkClick r:id="rId5"/>
              </a:rPr>
              <a:t>https://www.forbes.com/sites/peterlyon/2017/07/11/the-inevitable-happens-as-carmakers-opt-for-electric-car-future/#</a:t>
            </a:r>
            <a:r>
              <a:rPr lang="en-CA" sz="2200" dirty="0" smtClean="0">
                <a:hlinkClick r:id="rId5"/>
              </a:rPr>
              <a:t>27f86a25a2e6</a:t>
            </a:r>
            <a:r>
              <a:rPr lang="en-CA" sz="2200" dirty="0" smtClean="0"/>
              <a:t> </a:t>
            </a:r>
          </a:p>
          <a:p>
            <a:pPr marL="400050" lvl="1" indent="0">
              <a:buNone/>
            </a:pPr>
            <a:endParaRPr lang="en-CA" sz="2200" dirty="0" smtClean="0">
              <a:hlinkClick r:id="rId6"/>
            </a:endParaRPr>
          </a:p>
          <a:p>
            <a:pPr marL="400050" lvl="1" indent="0">
              <a:spcBef>
                <a:spcPts val="0"/>
              </a:spcBef>
              <a:buNone/>
            </a:pPr>
            <a:r>
              <a:rPr lang="en-CA" sz="2200" dirty="0" smtClean="0">
                <a:hlinkClick r:id="rId6"/>
              </a:rPr>
              <a:t>https</a:t>
            </a:r>
            <a:r>
              <a:rPr lang="en-CA" sz="2200" dirty="0">
                <a:hlinkClick r:id="rId6"/>
              </a:rPr>
              <a:t>://</a:t>
            </a:r>
            <a:r>
              <a:rPr lang="en-CA" sz="2200" dirty="0" smtClean="0">
                <a:hlinkClick r:id="rId6"/>
              </a:rPr>
              <a:t>www.bloomberg.com/news/articles/2017-07-10/tesla-rolls-out-its-first-model-3-and-it-s-elon-s</a:t>
            </a:r>
            <a:r>
              <a:rPr lang="en-CA" sz="2200" dirty="0" smtClean="0"/>
              <a:t> </a:t>
            </a:r>
            <a:endParaRPr lang="en-US" sz="2200" dirty="0"/>
          </a:p>
          <a:p>
            <a:pPr marL="0" indent="0">
              <a:buNone/>
            </a:pPr>
            <a:endParaRPr lang="en-US" dirty="0"/>
          </a:p>
        </p:txBody>
      </p:sp>
    </p:spTree>
    <p:extLst>
      <p:ext uri="{BB962C8B-B14F-4D97-AF65-F5344CB8AC3E}">
        <p14:creationId xmlns:p14="http://schemas.microsoft.com/office/powerpoint/2010/main" val="17148385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85800"/>
            <a:ext cx="8229600" cy="1143000"/>
          </a:xfrm>
        </p:spPr>
        <p:txBody>
          <a:bodyPr/>
          <a:lstStyle/>
          <a:p>
            <a:r>
              <a:rPr lang="en-US" dirty="0"/>
              <a:t>TERM PAPER PREP</a:t>
            </a:r>
            <a:endParaRPr lang="en-CA" b="1" dirty="0"/>
          </a:p>
        </p:txBody>
      </p:sp>
      <p:sp>
        <p:nvSpPr>
          <p:cNvPr id="3" name="Content Placeholder 2"/>
          <p:cNvSpPr>
            <a:spLocks noGrp="1"/>
          </p:cNvSpPr>
          <p:nvPr>
            <p:ph idx="1"/>
          </p:nvPr>
        </p:nvSpPr>
        <p:spPr>
          <a:xfrm>
            <a:off x="498984" y="1706880"/>
            <a:ext cx="8229600" cy="4253204"/>
          </a:xfrm>
        </p:spPr>
        <p:txBody>
          <a:bodyPr/>
          <a:lstStyle/>
          <a:p>
            <a:pPr marL="457200" indent="-457200">
              <a:buFont typeface="+mj-lt"/>
              <a:buAutoNum type="arabicPeriod"/>
            </a:pPr>
            <a:r>
              <a:rPr lang="en-US" sz="2000" dirty="0" smtClean="0"/>
              <a:t>Introduction </a:t>
            </a:r>
            <a:r>
              <a:rPr lang="en-US" sz="2000" dirty="0"/>
              <a:t>&amp; Analysis of Organization’s Environment (~2 </a:t>
            </a:r>
            <a:r>
              <a:rPr lang="en-US" sz="2000" dirty="0" smtClean="0"/>
              <a:t>pages)</a:t>
            </a:r>
          </a:p>
          <a:p>
            <a:pPr lvl="1" indent="-342900">
              <a:buAutoNum type="alphaLcParenR"/>
            </a:pPr>
            <a:r>
              <a:rPr lang="en-US" dirty="0" smtClean="0"/>
              <a:t>Clearly </a:t>
            </a:r>
            <a:r>
              <a:rPr lang="en-US" dirty="0"/>
              <a:t>describe what organization you have selected and what you are setting out to accomplish in this </a:t>
            </a:r>
            <a:r>
              <a:rPr lang="en-US" dirty="0" smtClean="0"/>
              <a:t>paper.</a:t>
            </a:r>
          </a:p>
          <a:p>
            <a:pPr lvl="1" indent="-342900">
              <a:buAutoNum type="alphaLcParenR"/>
            </a:pPr>
            <a:r>
              <a:rPr lang="en-US" dirty="0" smtClean="0"/>
              <a:t>Conduct </a:t>
            </a:r>
            <a:r>
              <a:rPr lang="en-US" dirty="0"/>
              <a:t>a PESTI analysis for this organization. You do not need to cover all elements of the PESTI framework, just the ones that are most relevant to this organization. Your analysis should include secondary research </a:t>
            </a:r>
            <a:r>
              <a:rPr lang="en-US" dirty="0" smtClean="0"/>
              <a:t>evidence.</a:t>
            </a:r>
          </a:p>
          <a:p>
            <a:pPr lvl="1" indent="-342900">
              <a:buAutoNum type="alphaLcParenR"/>
            </a:pPr>
            <a:r>
              <a:rPr lang="en-US" dirty="0" smtClean="0"/>
              <a:t>Conduct </a:t>
            </a:r>
            <a:r>
              <a:rPr lang="en-US" dirty="0"/>
              <a:t>a SWOT analysis for this organization. Your analysis need not be exhaustive, but should focus on the most important aspects that will be relevant for the rest of your paper. Your analysis should include secondary research evidence. </a:t>
            </a:r>
            <a:endParaRPr lang="en-US" dirty="0" smtClean="0"/>
          </a:p>
          <a:p>
            <a:pPr marL="457200" indent="-457200">
              <a:buFont typeface="+mj-lt"/>
              <a:buAutoNum type="arabicPeriod"/>
            </a:pPr>
            <a:r>
              <a:rPr lang="en-US" sz="2000" dirty="0" smtClean="0"/>
              <a:t>2</a:t>
            </a:r>
            <a:r>
              <a:rPr lang="en-US" sz="2000" dirty="0"/>
              <a:t>) Focal issue (~0.5 pages) a) Based on your organizational analysis, clearly identify the primary issue facing this organization. Note that your eventual recommendation must address this focal issue.</a:t>
            </a:r>
            <a:endParaRPr lang="en-US" sz="2000" dirty="0"/>
          </a:p>
        </p:txBody>
      </p:sp>
    </p:spTree>
    <p:extLst>
      <p:ext uri="{BB962C8B-B14F-4D97-AF65-F5344CB8AC3E}">
        <p14:creationId xmlns:p14="http://schemas.microsoft.com/office/powerpoint/2010/main" val="42509915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85800"/>
            <a:ext cx="8229600" cy="1143000"/>
          </a:xfrm>
        </p:spPr>
        <p:txBody>
          <a:bodyPr/>
          <a:lstStyle/>
          <a:p>
            <a:r>
              <a:rPr lang="en-US" dirty="0"/>
              <a:t>TERM PAPER PREP</a:t>
            </a:r>
            <a:endParaRPr lang="en-CA" b="1" dirty="0"/>
          </a:p>
        </p:txBody>
      </p:sp>
      <p:sp>
        <p:nvSpPr>
          <p:cNvPr id="3" name="Content Placeholder 2"/>
          <p:cNvSpPr>
            <a:spLocks noGrp="1"/>
          </p:cNvSpPr>
          <p:nvPr>
            <p:ph idx="1"/>
          </p:nvPr>
        </p:nvSpPr>
        <p:spPr>
          <a:xfrm>
            <a:off x="498984" y="1600200"/>
            <a:ext cx="8229600" cy="4617720"/>
          </a:xfrm>
        </p:spPr>
        <p:txBody>
          <a:bodyPr/>
          <a:lstStyle/>
          <a:p>
            <a:pPr marL="0" indent="0">
              <a:buNone/>
            </a:pPr>
            <a:r>
              <a:rPr lang="en-US" sz="1800" dirty="0" smtClean="0"/>
              <a:t>Tim Hortons</a:t>
            </a:r>
          </a:p>
          <a:p>
            <a:r>
              <a:rPr lang="en-US" sz="1600" i="1" dirty="0" smtClean="0"/>
              <a:t>Section 1 – Introduction and Analysis of Organization’s Environment</a:t>
            </a:r>
            <a:endParaRPr lang="en-US" sz="1600" dirty="0" smtClean="0"/>
          </a:p>
          <a:p>
            <a:pPr lvl="1">
              <a:buFont typeface="Wingdings" panose="05000000000000000000" pitchFamily="2" charset="2"/>
              <a:buChar char="§"/>
            </a:pPr>
            <a:r>
              <a:rPr lang="en-US" sz="1600" dirty="0" smtClean="0"/>
              <a:t>Key elements from external business environment include: </a:t>
            </a:r>
          </a:p>
          <a:p>
            <a:pPr lvl="1">
              <a:buFont typeface="Wingdings" panose="05000000000000000000" pitchFamily="2" charset="2"/>
              <a:buChar char="§"/>
            </a:pPr>
            <a:r>
              <a:rPr lang="en-US" sz="1600" dirty="0" smtClean="0"/>
              <a:t>Economic forces</a:t>
            </a:r>
          </a:p>
          <a:p>
            <a:pPr lvl="1">
              <a:buFont typeface="Wingdings" panose="05000000000000000000" pitchFamily="2" charset="2"/>
              <a:buChar char="§"/>
            </a:pPr>
            <a:r>
              <a:rPr lang="en-US" sz="1600" dirty="0" smtClean="0"/>
              <a:t>Legal forces</a:t>
            </a:r>
          </a:p>
          <a:p>
            <a:pPr lvl="1">
              <a:buFont typeface="Wingdings" panose="05000000000000000000" pitchFamily="2" charset="2"/>
              <a:buChar char="§"/>
            </a:pPr>
            <a:r>
              <a:rPr lang="en-US" sz="1600" dirty="0" smtClean="0"/>
              <a:t>Key elements from SWOT include:</a:t>
            </a:r>
          </a:p>
          <a:p>
            <a:pPr lvl="1">
              <a:buFont typeface="Wingdings" panose="05000000000000000000" pitchFamily="2" charset="2"/>
              <a:buChar char="§"/>
            </a:pPr>
            <a:r>
              <a:rPr lang="en-US" sz="1600" dirty="0" smtClean="0"/>
              <a:t>Strengths: strong brand, well-capitalized</a:t>
            </a:r>
          </a:p>
          <a:p>
            <a:pPr lvl="1">
              <a:buFont typeface="Wingdings" panose="05000000000000000000" pitchFamily="2" charset="2"/>
              <a:buChar char="§"/>
            </a:pPr>
            <a:r>
              <a:rPr lang="en-US" sz="1600" dirty="0" smtClean="0"/>
              <a:t>Weaknesses: complicated organizational structure, unprofitable US locations</a:t>
            </a:r>
          </a:p>
          <a:p>
            <a:pPr lvl="1">
              <a:buFont typeface="Wingdings" panose="05000000000000000000" pitchFamily="2" charset="2"/>
              <a:buChar char="§"/>
            </a:pPr>
            <a:r>
              <a:rPr lang="en-US" sz="1600" dirty="0" smtClean="0"/>
              <a:t>Opportunities: International (US) expansion, leveraging partnerships with franchisees </a:t>
            </a:r>
          </a:p>
          <a:p>
            <a:pPr lvl="1">
              <a:buFont typeface="Wingdings" panose="05000000000000000000" pitchFamily="2" charset="2"/>
              <a:buChar char="§"/>
            </a:pPr>
            <a:r>
              <a:rPr lang="en-US" sz="1600" dirty="0" smtClean="0"/>
              <a:t>Threats: class-action law suit from franchisees, competition</a:t>
            </a:r>
          </a:p>
          <a:p>
            <a:pPr>
              <a:buFont typeface="Wingdings" panose="05000000000000000000" pitchFamily="2" charset="2"/>
              <a:buChar char="§"/>
            </a:pPr>
            <a:r>
              <a:rPr lang="en-US" sz="1600" i="1" dirty="0" smtClean="0"/>
              <a:t>Section 2 – Focal Issue</a:t>
            </a:r>
            <a:endParaRPr lang="en-US" sz="1600" dirty="0" smtClean="0"/>
          </a:p>
          <a:p>
            <a:pPr lvl="1">
              <a:buFont typeface="Wingdings" panose="05000000000000000000" pitchFamily="2" charset="2"/>
              <a:buChar char="§"/>
            </a:pPr>
            <a:r>
              <a:rPr lang="en-US" sz="1600" dirty="0" smtClean="0"/>
              <a:t>Restaurant Brands International’s (RBI) expertise lays in improving profitability through identifying efficiencies and cutting costs. This is, in part, accomplished through their organizational structure and decision-making processes. Recently, RBI has experienced conflict from their franchise owners. RBI faces many challenges in navigating this issue as they attempt to expand their Tim Horton’s brand to the U.S.</a:t>
            </a:r>
            <a:endParaRPr lang="en-US" sz="1600" dirty="0"/>
          </a:p>
        </p:txBody>
      </p:sp>
    </p:spTree>
    <p:extLst>
      <p:ext uri="{BB962C8B-B14F-4D97-AF65-F5344CB8AC3E}">
        <p14:creationId xmlns:p14="http://schemas.microsoft.com/office/powerpoint/2010/main" val="1354205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85800"/>
            <a:ext cx="8229600" cy="1143000"/>
          </a:xfrm>
        </p:spPr>
        <p:txBody>
          <a:bodyPr/>
          <a:lstStyle/>
          <a:p>
            <a:r>
              <a:rPr lang="en-US" dirty="0"/>
              <a:t>TERM PAPER PREP</a:t>
            </a:r>
            <a:endParaRPr lang="en-CA" b="1" dirty="0"/>
          </a:p>
        </p:txBody>
      </p:sp>
      <p:sp>
        <p:nvSpPr>
          <p:cNvPr id="3" name="Content Placeholder 2"/>
          <p:cNvSpPr>
            <a:spLocks noGrp="1"/>
          </p:cNvSpPr>
          <p:nvPr>
            <p:ph idx="1"/>
          </p:nvPr>
        </p:nvSpPr>
        <p:spPr>
          <a:xfrm>
            <a:off x="498984" y="1600200"/>
            <a:ext cx="8229600" cy="4617720"/>
          </a:xfrm>
        </p:spPr>
        <p:txBody>
          <a:bodyPr/>
          <a:lstStyle/>
          <a:p>
            <a:pPr marL="0" indent="0">
              <a:buNone/>
            </a:pPr>
            <a:r>
              <a:rPr lang="en-US" sz="1800" dirty="0" smtClean="0"/>
              <a:t>Uber</a:t>
            </a:r>
          </a:p>
          <a:p>
            <a:pPr>
              <a:buFont typeface="Wingdings" panose="05000000000000000000" pitchFamily="2" charset="2"/>
              <a:buChar char="§"/>
            </a:pPr>
            <a:r>
              <a:rPr lang="en-US" sz="1700" i="1" dirty="0"/>
              <a:t>Section 1 – Introduction and Analysis of Organization’s Environment</a:t>
            </a:r>
            <a:endParaRPr lang="en-US" sz="1700" dirty="0"/>
          </a:p>
          <a:p>
            <a:pPr lvl="1">
              <a:buFont typeface="Wingdings" panose="05000000000000000000" pitchFamily="2" charset="2"/>
              <a:buChar char="§"/>
            </a:pPr>
            <a:r>
              <a:rPr lang="en-US" sz="1700" dirty="0"/>
              <a:t>Key elements from external business environment include: </a:t>
            </a:r>
          </a:p>
          <a:p>
            <a:pPr lvl="1">
              <a:buFont typeface="Wingdings" panose="05000000000000000000" pitchFamily="2" charset="2"/>
              <a:buChar char="§"/>
            </a:pPr>
            <a:r>
              <a:rPr lang="en-US" sz="1700" dirty="0"/>
              <a:t>Political and Legal Forces</a:t>
            </a:r>
          </a:p>
          <a:p>
            <a:pPr lvl="1">
              <a:buFont typeface="Wingdings" panose="05000000000000000000" pitchFamily="2" charset="2"/>
              <a:buChar char="§"/>
            </a:pPr>
            <a:r>
              <a:rPr lang="en-US" sz="1700" dirty="0"/>
              <a:t>Technological Forces</a:t>
            </a:r>
          </a:p>
          <a:p>
            <a:pPr lvl="1">
              <a:buFont typeface="Wingdings" panose="05000000000000000000" pitchFamily="2" charset="2"/>
              <a:buChar char="§"/>
            </a:pPr>
            <a:r>
              <a:rPr lang="en-US" sz="1700" dirty="0"/>
              <a:t>Economic Forces</a:t>
            </a:r>
          </a:p>
          <a:p>
            <a:pPr lvl="1">
              <a:buFont typeface="Wingdings" panose="05000000000000000000" pitchFamily="2" charset="2"/>
              <a:buChar char="§"/>
            </a:pPr>
            <a:r>
              <a:rPr lang="en-US" sz="1700" dirty="0"/>
              <a:t>Key elements from SWOT include:</a:t>
            </a:r>
          </a:p>
          <a:p>
            <a:pPr lvl="1">
              <a:buFont typeface="Wingdings" panose="05000000000000000000" pitchFamily="2" charset="2"/>
              <a:buChar char="§"/>
            </a:pPr>
            <a:r>
              <a:rPr lang="en-US" sz="1700" dirty="0"/>
              <a:t>Strengths: first mover, strong brand, superior technology</a:t>
            </a:r>
          </a:p>
          <a:p>
            <a:pPr lvl="1">
              <a:buFont typeface="Wingdings" panose="05000000000000000000" pitchFamily="2" charset="2"/>
              <a:buChar char="§"/>
            </a:pPr>
            <a:r>
              <a:rPr lang="en-US" sz="1700" dirty="0"/>
              <a:t>Weaknesses: negative headlines</a:t>
            </a:r>
          </a:p>
          <a:p>
            <a:pPr lvl="1">
              <a:buFont typeface="Wingdings" panose="05000000000000000000" pitchFamily="2" charset="2"/>
              <a:buChar char="§"/>
            </a:pPr>
            <a:r>
              <a:rPr lang="en-US" sz="1700" dirty="0"/>
              <a:t>Opportunities: expand to new markets, develop new services</a:t>
            </a:r>
          </a:p>
          <a:p>
            <a:pPr lvl="1">
              <a:buFont typeface="Wingdings" panose="05000000000000000000" pitchFamily="2" charset="2"/>
              <a:buChar char="§"/>
            </a:pPr>
            <a:r>
              <a:rPr lang="en-US" sz="1700" dirty="0"/>
              <a:t>Threats: changes to laws/regulations, shift in public perception, competition</a:t>
            </a:r>
          </a:p>
          <a:p>
            <a:pPr>
              <a:buFont typeface="Wingdings" panose="05000000000000000000" pitchFamily="2" charset="2"/>
              <a:buChar char="§"/>
            </a:pPr>
            <a:r>
              <a:rPr lang="en-US" sz="1700" i="1" dirty="0"/>
              <a:t>Section 2 – Focal Issue</a:t>
            </a:r>
            <a:endParaRPr lang="en-US" sz="1700" dirty="0"/>
          </a:p>
          <a:p>
            <a:pPr lvl="1">
              <a:buFont typeface="Wingdings" panose="05000000000000000000" pitchFamily="2" charset="2"/>
              <a:buChar char="§"/>
            </a:pPr>
            <a:r>
              <a:rPr lang="en-US" sz="1700" dirty="0"/>
              <a:t>Uber’s use of its ‘</a:t>
            </a:r>
            <a:r>
              <a:rPr lang="en-US" sz="1700" dirty="0" err="1"/>
              <a:t>Greyball</a:t>
            </a:r>
            <a:r>
              <a:rPr lang="en-US" sz="1700" dirty="0"/>
              <a:t>’ software is a controversial business practice. Uber must consider the interests of its key stakeholders as they evaluate the ethics of using this software.</a:t>
            </a:r>
            <a:endParaRPr lang="en-US" sz="1700" dirty="0"/>
          </a:p>
        </p:txBody>
      </p:sp>
    </p:spTree>
    <p:extLst>
      <p:ext uri="{BB962C8B-B14F-4D97-AF65-F5344CB8AC3E}">
        <p14:creationId xmlns:p14="http://schemas.microsoft.com/office/powerpoint/2010/main" val="4234334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85800"/>
            <a:ext cx="8229600" cy="1143000"/>
          </a:xfrm>
        </p:spPr>
        <p:txBody>
          <a:bodyPr/>
          <a:lstStyle/>
          <a:p>
            <a:r>
              <a:rPr lang="en-US" dirty="0"/>
              <a:t>TERM PAPER PREP</a:t>
            </a:r>
            <a:endParaRPr lang="en-CA" b="1" dirty="0"/>
          </a:p>
        </p:txBody>
      </p:sp>
      <p:sp>
        <p:nvSpPr>
          <p:cNvPr id="3" name="Content Placeholder 2"/>
          <p:cNvSpPr>
            <a:spLocks noGrp="1"/>
          </p:cNvSpPr>
          <p:nvPr>
            <p:ph idx="1"/>
          </p:nvPr>
        </p:nvSpPr>
        <p:spPr>
          <a:xfrm>
            <a:off x="498984" y="1600200"/>
            <a:ext cx="8229600" cy="4617720"/>
          </a:xfrm>
        </p:spPr>
        <p:txBody>
          <a:bodyPr/>
          <a:lstStyle/>
          <a:p>
            <a:pPr marL="0" indent="0">
              <a:buNone/>
            </a:pPr>
            <a:r>
              <a:rPr lang="en-US" sz="1800" dirty="0" smtClean="0"/>
              <a:t>Tesla</a:t>
            </a:r>
            <a:endParaRPr lang="en-US" sz="1800" dirty="0" smtClean="0"/>
          </a:p>
          <a:p>
            <a:pPr>
              <a:buFont typeface="Wingdings" panose="05000000000000000000" pitchFamily="2" charset="2"/>
              <a:buChar char="§"/>
            </a:pPr>
            <a:r>
              <a:rPr lang="en-US" sz="1400" i="1" dirty="0"/>
              <a:t>Section 1 – Introduction and Analysis of Organization’s Environment</a:t>
            </a:r>
            <a:endParaRPr lang="en-US" sz="1400" dirty="0"/>
          </a:p>
          <a:p>
            <a:pPr lvl="1">
              <a:buFont typeface="Wingdings" panose="05000000000000000000" pitchFamily="2" charset="2"/>
              <a:buChar char="§"/>
            </a:pPr>
            <a:r>
              <a:rPr lang="en-US" sz="1400" dirty="0"/>
              <a:t>Key elements from external business environment include: </a:t>
            </a:r>
          </a:p>
          <a:p>
            <a:pPr lvl="1">
              <a:buFont typeface="Wingdings" panose="05000000000000000000" pitchFamily="2" charset="2"/>
              <a:buChar char="§"/>
            </a:pPr>
            <a:r>
              <a:rPr lang="en-US" sz="1400" dirty="0"/>
              <a:t>Environmental Forces</a:t>
            </a:r>
          </a:p>
          <a:p>
            <a:pPr lvl="1">
              <a:buFont typeface="Wingdings" panose="05000000000000000000" pitchFamily="2" charset="2"/>
              <a:buChar char="§"/>
            </a:pPr>
            <a:r>
              <a:rPr lang="en-US" sz="1400" dirty="0"/>
              <a:t>Economic Forces</a:t>
            </a:r>
          </a:p>
          <a:p>
            <a:pPr lvl="1">
              <a:buFont typeface="Wingdings" panose="05000000000000000000" pitchFamily="2" charset="2"/>
              <a:buChar char="§"/>
            </a:pPr>
            <a:r>
              <a:rPr lang="en-US" sz="1400" dirty="0"/>
              <a:t>Technological Forces</a:t>
            </a:r>
          </a:p>
          <a:p>
            <a:pPr lvl="1">
              <a:buFont typeface="Wingdings" panose="05000000000000000000" pitchFamily="2" charset="2"/>
              <a:buChar char="§"/>
            </a:pPr>
            <a:r>
              <a:rPr lang="en-US" sz="1400" dirty="0"/>
              <a:t>Political and Legal Forces</a:t>
            </a:r>
          </a:p>
          <a:p>
            <a:pPr lvl="1">
              <a:buFont typeface="Wingdings" panose="05000000000000000000" pitchFamily="2" charset="2"/>
              <a:buChar char="§"/>
            </a:pPr>
            <a:r>
              <a:rPr lang="en-US" sz="1400" dirty="0"/>
              <a:t>Key elements from SWOT include:</a:t>
            </a:r>
          </a:p>
          <a:p>
            <a:pPr lvl="1">
              <a:buFont typeface="Wingdings" panose="05000000000000000000" pitchFamily="2" charset="2"/>
              <a:buChar char="§"/>
            </a:pPr>
            <a:r>
              <a:rPr lang="en-US" sz="1400" dirty="0"/>
              <a:t>Strengths: established brand, well financed, strong leadership</a:t>
            </a:r>
          </a:p>
          <a:p>
            <a:pPr lvl="1">
              <a:buFont typeface="Wingdings" panose="05000000000000000000" pitchFamily="2" charset="2"/>
              <a:buChar char="§"/>
            </a:pPr>
            <a:r>
              <a:rPr lang="en-US" sz="1400" dirty="0"/>
              <a:t>Weaknesses: highly capital intensive business, little large-scale manufacturing experience </a:t>
            </a:r>
          </a:p>
          <a:p>
            <a:pPr lvl="1">
              <a:buFont typeface="Wingdings" panose="05000000000000000000" pitchFamily="2" charset="2"/>
              <a:buChar char="§"/>
            </a:pPr>
            <a:r>
              <a:rPr lang="en-US" sz="1400" dirty="0"/>
              <a:t>Opportunities: corporate-level strategies: vertical integration, international expansion, strategic alliances; business-level strategies: both cost leadership and product differentiation possible, continuing regulations in favor of non-fossil fuel energy sources</a:t>
            </a:r>
          </a:p>
          <a:p>
            <a:pPr lvl="1">
              <a:buFont typeface="Wingdings" panose="05000000000000000000" pitchFamily="2" charset="2"/>
              <a:buChar char="§"/>
            </a:pPr>
            <a:r>
              <a:rPr lang="en-US" sz="1400" dirty="0"/>
              <a:t>Threats: rivals, changes to laws/regulations</a:t>
            </a:r>
          </a:p>
          <a:p>
            <a:pPr>
              <a:buFont typeface="Wingdings" panose="05000000000000000000" pitchFamily="2" charset="2"/>
              <a:buChar char="§"/>
            </a:pPr>
            <a:r>
              <a:rPr lang="en-US" sz="1400" i="1" dirty="0"/>
              <a:t>Section 2 – Focal Issue</a:t>
            </a:r>
            <a:endParaRPr lang="en-US" sz="1400" dirty="0"/>
          </a:p>
          <a:p>
            <a:pPr lvl="1">
              <a:buFont typeface="Wingdings" panose="05000000000000000000" pitchFamily="2" charset="2"/>
              <a:buChar char="§"/>
            </a:pPr>
            <a:r>
              <a:rPr lang="en-US" sz="1400" dirty="0" err="1"/>
              <a:t>Telsa</a:t>
            </a:r>
            <a:r>
              <a:rPr lang="en-US" sz="1400" dirty="0"/>
              <a:t> is known for high quality, innovative, luxurious vehicles, and this move to toward the more affordable end of the luxury car market will bring significant challenges. Tesla must select corporate- and business-level strategies that will allow them to create a competitive advantage against their rivals.</a:t>
            </a:r>
            <a:endParaRPr lang="en-US" sz="1400" dirty="0"/>
          </a:p>
        </p:txBody>
      </p:sp>
    </p:spTree>
    <p:extLst>
      <p:ext uri="{BB962C8B-B14F-4D97-AF65-F5344CB8AC3E}">
        <p14:creationId xmlns:p14="http://schemas.microsoft.com/office/powerpoint/2010/main" val="16855971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984" y="685800"/>
            <a:ext cx="8229600" cy="1143000"/>
          </a:xfrm>
        </p:spPr>
        <p:txBody>
          <a:bodyPr/>
          <a:lstStyle/>
          <a:p>
            <a:r>
              <a:rPr lang="en-US" dirty="0"/>
              <a:t>TERM PAPER PREP</a:t>
            </a:r>
            <a:endParaRPr lang="en-CA" b="1" dirty="0"/>
          </a:p>
        </p:txBody>
      </p:sp>
      <p:sp>
        <p:nvSpPr>
          <p:cNvPr id="3" name="Content Placeholder 2"/>
          <p:cNvSpPr>
            <a:spLocks noGrp="1"/>
          </p:cNvSpPr>
          <p:nvPr>
            <p:ph idx="1"/>
          </p:nvPr>
        </p:nvSpPr>
        <p:spPr>
          <a:xfrm>
            <a:off x="498984" y="1706880"/>
            <a:ext cx="8229600" cy="4617720"/>
          </a:xfrm>
        </p:spPr>
        <p:txBody>
          <a:bodyPr/>
          <a:lstStyle/>
          <a:p>
            <a:pPr marL="0" indent="0">
              <a:buNone/>
            </a:pPr>
            <a:r>
              <a:rPr lang="en-US" sz="1500" dirty="0" smtClean="0"/>
              <a:t>Focal Issues</a:t>
            </a:r>
          </a:p>
          <a:p>
            <a:pPr marL="0" indent="0">
              <a:buNone/>
            </a:pPr>
            <a:endParaRPr lang="en-US" sz="1500" dirty="0" smtClean="0"/>
          </a:p>
          <a:p>
            <a:pPr marL="0" indent="0">
              <a:buNone/>
            </a:pPr>
            <a:r>
              <a:rPr lang="en-US" sz="1500" dirty="0" smtClean="0"/>
              <a:t>Tim Hortons</a:t>
            </a:r>
          </a:p>
          <a:p>
            <a:pPr marL="0" indent="0">
              <a:buNone/>
            </a:pPr>
            <a:r>
              <a:rPr lang="en-US" sz="1500" dirty="0"/>
              <a:t>Restaurant Brands International’s (RBI) expertise lays in improving profitability through identifying efficiencies and cutting costs. This is, in part, accomplished through their organizational structure and decision-making processes. Recently, RBI has experienced conflict from their franchise owners. RBI faces many challenges in navigating this issue as they attempt to expand their Tim Horton’s brand to the U.S</a:t>
            </a:r>
            <a:r>
              <a:rPr lang="en-US" sz="1500" dirty="0" smtClean="0"/>
              <a:t>.</a:t>
            </a:r>
          </a:p>
          <a:p>
            <a:pPr marL="0" indent="0">
              <a:buNone/>
            </a:pPr>
            <a:endParaRPr lang="en-US" sz="1500" dirty="0"/>
          </a:p>
          <a:p>
            <a:pPr marL="0" indent="0">
              <a:buNone/>
            </a:pPr>
            <a:r>
              <a:rPr lang="en-US" sz="1500" dirty="0" smtClean="0"/>
              <a:t>Uber</a:t>
            </a:r>
          </a:p>
          <a:p>
            <a:pPr marL="0" indent="0">
              <a:buNone/>
            </a:pPr>
            <a:r>
              <a:rPr lang="en-US" sz="1500" dirty="0"/>
              <a:t>Uber’s use of its ‘</a:t>
            </a:r>
            <a:r>
              <a:rPr lang="en-US" sz="1500" dirty="0" err="1"/>
              <a:t>Greyball</a:t>
            </a:r>
            <a:r>
              <a:rPr lang="en-US" sz="1500" dirty="0"/>
              <a:t>’ software is a controversial business practice. Uber must consider the interests of its key stakeholders as they evaluate the ethics of using this software</a:t>
            </a:r>
            <a:r>
              <a:rPr lang="en-US" sz="1500" dirty="0" smtClean="0"/>
              <a:t>.</a:t>
            </a:r>
          </a:p>
          <a:p>
            <a:pPr marL="0" indent="0">
              <a:buNone/>
            </a:pPr>
            <a:endParaRPr lang="en-US" sz="1500" dirty="0"/>
          </a:p>
          <a:p>
            <a:pPr marL="0" indent="0">
              <a:buNone/>
            </a:pPr>
            <a:r>
              <a:rPr lang="en-US" sz="1500" dirty="0" smtClean="0"/>
              <a:t>Tesla</a:t>
            </a:r>
          </a:p>
          <a:p>
            <a:pPr marL="0" indent="0">
              <a:buNone/>
            </a:pPr>
            <a:r>
              <a:rPr lang="en-US" sz="1500" dirty="0" err="1"/>
              <a:t>Telsa</a:t>
            </a:r>
            <a:r>
              <a:rPr lang="en-US" sz="1500" dirty="0"/>
              <a:t> is known for high quality, innovative, luxurious vehicles, and this move to toward the more affordable end of the luxury car market will bring significant challenges. Tesla must select corporate- and business-level strategies that will allow them to create a competitive advantage against their rivals.</a:t>
            </a:r>
            <a:endParaRPr lang="en-US" sz="1500" dirty="0"/>
          </a:p>
        </p:txBody>
      </p:sp>
    </p:spTree>
    <p:extLst>
      <p:ext uri="{BB962C8B-B14F-4D97-AF65-F5344CB8AC3E}">
        <p14:creationId xmlns:p14="http://schemas.microsoft.com/office/powerpoint/2010/main" val="1764123665"/>
      </p:ext>
    </p:extLst>
  </p:cSld>
  <p:clrMapOvr>
    <a:masterClrMapping/>
  </p:clrMapOvr>
</p:sld>
</file>

<file path=ppt/theme/theme1.xml><?xml version="1.0" encoding="utf-8"?>
<a:theme xmlns:a="http://schemas.openxmlformats.org/drawingml/2006/main" name="1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46297286</TotalTime>
  <Pages>26</Pages>
  <Words>4767</Words>
  <Application>Microsoft Office PowerPoint</Application>
  <PresentationFormat>On-screen Show (4:3)</PresentationFormat>
  <Paragraphs>461</Paragraphs>
  <Slides>42</Slides>
  <Notes>42</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42</vt:i4>
      </vt:variant>
    </vt:vector>
  </HeadingPairs>
  <TitlesOfParts>
    <vt:vector size="52" baseType="lpstr">
      <vt:lpstr>Arial</vt:lpstr>
      <vt:lpstr>Arial Narrow</vt:lpstr>
      <vt:lpstr>Baskerville Old Face</vt:lpstr>
      <vt:lpstr>Symbol</vt:lpstr>
      <vt:lpstr>Times New Roman</vt:lpstr>
      <vt:lpstr>Wingdings</vt:lpstr>
      <vt:lpstr>1_McGraw Hill 2009</vt:lpstr>
      <vt:lpstr>McGraw Hill 2009</vt:lpstr>
      <vt:lpstr>2_McGraw Hill 2009</vt:lpstr>
      <vt:lpstr>3_McGraw Hill 2009</vt:lpstr>
      <vt:lpstr>PowerPoint Presentation</vt:lpstr>
      <vt:lpstr>Designing Organizational Structure</vt:lpstr>
      <vt:lpstr>Designing Organizational Structure</vt:lpstr>
      <vt:lpstr>Grouping Tasks into Jobs: Job Design</vt:lpstr>
      <vt:lpstr>Grouping Tasks into Jobs: Job Simplification</vt:lpstr>
      <vt:lpstr>Grouping Tasks into Jobs: Job Enlargement</vt:lpstr>
      <vt:lpstr>Grouping Tasks into Jobs: Job Enrichment</vt:lpstr>
      <vt:lpstr>The Job Characteristics Model</vt:lpstr>
      <vt:lpstr>The Job Characteristics Model</vt:lpstr>
      <vt:lpstr>Departmentalization: Simple Structure</vt:lpstr>
      <vt:lpstr>PowerPoint Presentation</vt:lpstr>
      <vt:lpstr>Functional Structure</vt:lpstr>
      <vt:lpstr>Grouping Jobs: Divisional Structure</vt:lpstr>
      <vt:lpstr>Product Structure: Product Divisions </vt:lpstr>
      <vt:lpstr>Product Structure: Geographic Division</vt:lpstr>
      <vt:lpstr>Market Structure </vt:lpstr>
      <vt:lpstr>PowerPoint Presentation</vt:lpstr>
      <vt:lpstr>PowerPoint Presentation</vt:lpstr>
      <vt:lpstr>Hybrid Structure</vt:lpstr>
      <vt:lpstr>B2B Network Structures</vt:lpstr>
      <vt:lpstr>Outsourcing</vt:lpstr>
      <vt:lpstr>Allocating Authority</vt:lpstr>
      <vt:lpstr>Span of Control </vt:lpstr>
      <vt:lpstr>Tall and Flat Organizations</vt:lpstr>
      <vt:lpstr>Flat Organizational Hierarchy</vt:lpstr>
      <vt:lpstr>Tall Organizational Hierarchy</vt:lpstr>
      <vt:lpstr>Minimum Chain of Command</vt:lpstr>
      <vt:lpstr>Types and Examples  of Integrating Mechanisms</vt:lpstr>
      <vt:lpstr>Choosing a Formal  or Flexible Structure Overall</vt:lpstr>
      <vt:lpstr>Mechanistic vs. Organic Organizations</vt:lpstr>
      <vt:lpstr>PowerPoint Presentation</vt:lpstr>
      <vt:lpstr>General Motors Global Research Network</vt:lpstr>
      <vt:lpstr>ONEX CORP.</vt:lpstr>
      <vt:lpstr>DISCOVERY</vt:lpstr>
      <vt:lpstr>MIDTERM PRACTICE</vt:lpstr>
      <vt:lpstr>MIDTERM PRACTICE</vt:lpstr>
      <vt:lpstr>TERM PAPER PREP</vt:lpstr>
      <vt:lpstr>TERM PAPER PREP</vt:lpstr>
      <vt:lpstr>TERM PAPER PREP</vt:lpstr>
      <vt:lpstr>TERM PAPER PREP</vt:lpstr>
      <vt:lpstr>TERM PAPER PREP</vt:lpstr>
      <vt:lpstr>TERM PAPER PREP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8</dc:title>
  <dc:creator>Authorized Gateway Customer</dc:creator>
  <cp:lastModifiedBy>Tracey Stock</cp:lastModifiedBy>
  <cp:revision>123</cp:revision>
  <cp:lastPrinted>1601-01-01T00:00:00Z</cp:lastPrinted>
  <dcterms:created xsi:type="dcterms:W3CDTF">1997-05-07T14:00:24Z</dcterms:created>
  <dcterms:modified xsi:type="dcterms:W3CDTF">2017-10-27T15:26:03Z</dcterms:modified>
</cp:coreProperties>
</file>