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3" r:id="rId1"/>
    <p:sldMasterId id="2147483701" r:id="rId2"/>
  </p:sldMasterIdLst>
  <p:notesMasterIdLst>
    <p:notesMasterId r:id="rId95"/>
  </p:notesMasterIdLst>
  <p:handoutMasterIdLst>
    <p:handoutMasterId r:id="rId96"/>
  </p:handoutMasterIdLst>
  <p:sldIdLst>
    <p:sldId id="383" r:id="rId3"/>
    <p:sldId id="304" r:id="rId4"/>
    <p:sldId id="284" r:id="rId5"/>
    <p:sldId id="257" r:id="rId6"/>
    <p:sldId id="396" r:id="rId7"/>
    <p:sldId id="258" r:id="rId8"/>
    <p:sldId id="259" r:id="rId9"/>
    <p:sldId id="260" r:id="rId10"/>
    <p:sldId id="394" r:id="rId11"/>
    <p:sldId id="261" r:id="rId12"/>
    <p:sldId id="262" r:id="rId13"/>
    <p:sldId id="285" r:id="rId14"/>
    <p:sldId id="264" r:id="rId15"/>
    <p:sldId id="287" r:id="rId16"/>
    <p:sldId id="335" r:id="rId17"/>
    <p:sldId id="348" r:id="rId18"/>
    <p:sldId id="349" r:id="rId19"/>
    <p:sldId id="350" r:id="rId20"/>
    <p:sldId id="386" r:id="rId21"/>
    <p:sldId id="387" r:id="rId22"/>
    <p:sldId id="388" r:id="rId23"/>
    <p:sldId id="390" r:id="rId24"/>
    <p:sldId id="357" r:id="rId25"/>
    <p:sldId id="358" r:id="rId26"/>
    <p:sldId id="263" r:id="rId27"/>
    <p:sldId id="309" r:id="rId28"/>
    <p:sldId id="324" r:id="rId29"/>
    <p:sldId id="266" r:id="rId30"/>
    <p:sldId id="288" r:id="rId31"/>
    <p:sldId id="307" r:id="rId32"/>
    <p:sldId id="290" r:id="rId33"/>
    <p:sldId id="289" r:id="rId34"/>
    <p:sldId id="360" r:id="rId35"/>
    <p:sldId id="361" r:id="rId36"/>
    <p:sldId id="395" r:id="rId37"/>
    <p:sldId id="363" r:id="rId38"/>
    <p:sldId id="362" r:id="rId39"/>
    <p:sldId id="364" r:id="rId40"/>
    <p:sldId id="310" r:id="rId41"/>
    <p:sldId id="442" r:id="rId42"/>
    <p:sldId id="443" r:id="rId43"/>
    <p:sldId id="444" r:id="rId44"/>
    <p:sldId id="397" r:id="rId45"/>
    <p:sldId id="398" r:id="rId46"/>
    <p:sldId id="399" r:id="rId47"/>
    <p:sldId id="400" r:id="rId48"/>
    <p:sldId id="401" r:id="rId49"/>
    <p:sldId id="402" r:id="rId50"/>
    <p:sldId id="337" r:id="rId51"/>
    <p:sldId id="428" r:id="rId52"/>
    <p:sldId id="430" r:id="rId53"/>
    <p:sldId id="429" r:id="rId54"/>
    <p:sldId id="372" r:id="rId55"/>
    <p:sldId id="338" r:id="rId56"/>
    <p:sldId id="379" r:id="rId57"/>
    <p:sldId id="380" r:id="rId58"/>
    <p:sldId id="381" r:id="rId59"/>
    <p:sldId id="382" r:id="rId60"/>
    <p:sldId id="377" r:id="rId61"/>
    <p:sldId id="378" r:id="rId62"/>
    <p:sldId id="347" r:id="rId63"/>
    <p:sldId id="376" r:id="rId64"/>
    <p:sldId id="299" r:id="rId65"/>
    <p:sldId id="393" r:id="rId66"/>
    <p:sldId id="434" r:id="rId67"/>
    <p:sldId id="404" r:id="rId68"/>
    <p:sldId id="405" r:id="rId69"/>
    <p:sldId id="406" r:id="rId70"/>
    <p:sldId id="412" r:id="rId71"/>
    <p:sldId id="407" r:id="rId72"/>
    <p:sldId id="427" r:id="rId73"/>
    <p:sldId id="439" r:id="rId74"/>
    <p:sldId id="441" r:id="rId75"/>
    <p:sldId id="440" r:id="rId76"/>
    <p:sldId id="435" r:id="rId77"/>
    <p:sldId id="431" r:id="rId78"/>
    <p:sldId id="432" r:id="rId79"/>
    <p:sldId id="415" r:id="rId80"/>
    <p:sldId id="416" r:id="rId81"/>
    <p:sldId id="417" r:id="rId82"/>
    <p:sldId id="418" r:id="rId83"/>
    <p:sldId id="419" r:id="rId84"/>
    <p:sldId id="420" r:id="rId85"/>
    <p:sldId id="421" r:id="rId86"/>
    <p:sldId id="422" r:id="rId87"/>
    <p:sldId id="425" r:id="rId88"/>
    <p:sldId id="426" r:id="rId89"/>
    <p:sldId id="445" r:id="rId90"/>
    <p:sldId id="447" r:id="rId91"/>
    <p:sldId id="448" r:id="rId92"/>
    <p:sldId id="446" r:id="rId93"/>
    <p:sldId id="413" r:id="rId9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E818"/>
    <a:srgbClr val="FF9900"/>
    <a:srgbClr val="009900"/>
    <a:srgbClr val="6600FF"/>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0" autoAdjust="0"/>
    <p:restoredTop sz="94595" autoAdjust="0"/>
  </p:normalViewPr>
  <p:slideViewPr>
    <p:cSldViewPr>
      <p:cViewPr varScale="1">
        <p:scale>
          <a:sx n="119" d="100"/>
          <a:sy n="119" d="100"/>
        </p:scale>
        <p:origin x="-139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604"/>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2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702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fr-CA"/>
          </a:p>
        </p:txBody>
      </p:sp>
      <p:sp>
        <p:nvSpPr>
          <p:cNvPr id="257027"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fr-CA"/>
          </a:p>
        </p:txBody>
      </p:sp>
      <p:sp>
        <p:nvSpPr>
          <p:cNvPr id="257028"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fr-CA"/>
          </a:p>
        </p:txBody>
      </p:sp>
      <p:sp>
        <p:nvSpPr>
          <p:cNvPr id="257029"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AA12E2B3-0895-4E75-BE9E-D8B57E1EF370}" type="slidenum">
              <a:rPr lang="fr-CA"/>
              <a:pPr>
                <a:defRPr/>
              </a:pPr>
              <a:t>‹#›</a:t>
            </a:fld>
            <a:endParaRPr lang="fr-CA"/>
          </a:p>
        </p:txBody>
      </p:sp>
    </p:spTree>
    <p:extLst>
      <p:ext uri="{BB962C8B-B14F-4D97-AF65-F5344CB8AC3E}">
        <p14:creationId xmlns:p14="http://schemas.microsoft.com/office/powerpoint/2010/main" val="455533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56323"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911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6325"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6326"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56327"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19EF2402-D461-48B5-A156-D02DC9A8D613}" type="slidenum">
              <a:rPr lang="en-US"/>
              <a:pPr>
                <a:defRPr/>
              </a:pPr>
              <a:t>‹#›</a:t>
            </a:fld>
            <a:endParaRPr lang="en-US"/>
          </a:p>
        </p:txBody>
      </p:sp>
    </p:spTree>
    <p:extLst>
      <p:ext uri="{BB962C8B-B14F-4D97-AF65-F5344CB8AC3E}">
        <p14:creationId xmlns:p14="http://schemas.microsoft.com/office/powerpoint/2010/main" val="25796118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sp>
        <p:nvSpPr>
          <p:cNvPr id="229387"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229388"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15" name="Rectangle 15"/>
          <p:cNvSpPr>
            <a:spLocks noGrp="1" noChangeArrowheads="1"/>
          </p:cNvSpPr>
          <p:nvPr>
            <p:ph type="sldNum" sz="quarter" idx="12"/>
          </p:nvPr>
        </p:nvSpPr>
        <p:spPr/>
        <p:txBody>
          <a:bodyPr/>
          <a:lstStyle>
            <a:lvl1pPr>
              <a:defRPr/>
            </a:lvl1pPr>
          </a:lstStyle>
          <a:p>
            <a:pPr>
              <a:defRPr/>
            </a:pPr>
            <a:fld id="{388385D8-C592-4461-B6AD-0F6DF6524273}" type="slidenum">
              <a:rPr lang="fr-CA"/>
              <a:pPr>
                <a:defRPr/>
              </a:pPr>
              <a:t>‹#›</a:t>
            </a:fld>
            <a:endParaRPr lang="fr-CA"/>
          </a:p>
        </p:txBody>
      </p:sp>
    </p:spTree>
    <p:extLst>
      <p:ext uri="{BB962C8B-B14F-4D97-AF65-F5344CB8AC3E}">
        <p14:creationId xmlns:p14="http://schemas.microsoft.com/office/powerpoint/2010/main" val="3894169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a:ln>
            <a:solidFill>
              <a:schemeClr val="tx1"/>
            </a:solidFill>
          </a:ln>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Rectangle 11"/>
          <p:cNvSpPr>
            <a:spLocks noGrp="1" noChangeArrowheads="1"/>
          </p:cNvSpPr>
          <p:nvPr>
            <p:ph type="sldNum" sz="quarter" idx="12"/>
          </p:nvPr>
        </p:nvSpPr>
        <p:spPr>
          <a:ln/>
        </p:spPr>
        <p:txBody>
          <a:bodyPr/>
          <a:lstStyle>
            <a:lvl1pPr>
              <a:defRPr/>
            </a:lvl1pPr>
          </a:lstStyle>
          <a:p>
            <a:pPr>
              <a:defRPr/>
            </a:pPr>
            <a:fld id="{D30925CE-D069-4ABC-B7B3-E2324D830EBA}" type="slidenum">
              <a:rPr lang="fr-CA"/>
              <a:pPr>
                <a:defRPr/>
              </a:pPr>
              <a:t>‹#›</a:t>
            </a:fld>
            <a:endParaRPr lang="fr-CA"/>
          </a:p>
        </p:txBody>
      </p:sp>
    </p:spTree>
    <p:extLst>
      <p:ext uri="{BB962C8B-B14F-4D97-AF65-F5344CB8AC3E}">
        <p14:creationId xmlns:p14="http://schemas.microsoft.com/office/powerpoint/2010/main" val="1270542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fr-CA"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6" name="Rectangle 11"/>
          <p:cNvSpPr>
            <a:spLocks noGrp="1" noChangeArrowheads="1"/>
          </p:cNvSpPr>
          <p:nvPr>
            <p:ph type="sldNum" sz="quarter" idx="12"/>
          </p:nvPr>
        </p:nvSpPr>
        <p:spPr>
          <a:ln/>
        </p:spPr>
        <p:txBody>
          <a:bodyPr/>
          <a:lstStyle>
            <a:lvl1pPr>
              <a:defRPr/>
            </a:lvl1pPr>
          </a:lstStyle>
          <a:p>
            <a:pPr>
              <a:defRPr/>
            </a:pPr>
            <a:fld id="{ACA3454C-6801-4B20-BD38-8A1B39D6B82E}" type="slidenum">
              <a:rPr lang="fr-CA"/>
              <a:pPr>
                <a:defRPr/>
              </a:pPr>
              <a:t>‹#›</a:t>
            </a:fld>
            <a:endParaRPr lang="fr-CA"/>
          </a:p>
        </p:txBody>
      </p:sp>
    </p:spTree>
    <p:extLst>
      <p:ext uri="{BB962C8B-B14F-4D97-AF65-F5344CB8AC3E}">
        <p14:creationId xmlns:p14="http://schemas.microsoft.com/office/powerpoint/2010/main" val="25128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Rectangle 11"/>
          <p:cNvSpPr>
            <a:spLocks noGrp="1" noChangeArrowheads="1"/>
          </p:cNvSpPr>
          <p:nvPr>
            <p:ph type="sldNum" sz="quarter" idx="12"/>
          </p:nvPr>
        </p:nvSpPr>
        <p:spPr>
          <a:ln/>
        </p:spPr>
        <p:txBody>
          <a:bodyPr/>
          <a:lstStyle>
            <a:lvl1pPr>
              <a:defRPr/>
            </a:lvl1pPr>
          </a:lstStyle>
          <a:p>
            <a:pPr>
              <a:defRPr/>
            </a:pPr>
            <a:fld id="{3608E5F7-CB8E-41F5-B104-A0F0FF4529BE}" type="slidenum">
              <a:rPr lang="fr-CA"/>
              <a:pPr>
                <a:defRPr/>
              </a:pPr>
              <a:t>‹#›</a:t>
            </a:fld>
            <a:endParaRPr lang="fr-CA"/>
          </a:p>
        </p:txBody>
      </p:sp>
    </p:spTree>
    <p:extLst>
      <p:ext uri="{BB962C8B-B14F-4D97-AF65-F5344CB8AC3E}">
        <p14:creationId xmlns:p14="http://schemas.microsoft.com/office/powerpoint/2010/main" val="3280413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9" name="Rectangle 11"/>
          <p:cNvSpPr>
            <a:spLocks noGrp="1" noChangeArrowheads="1"/>
          </p:cNvSpPr>
          <p:nvPr>
            <p:ph type="sldNum" sz="quarter" idx="12"/>
          </p:nvPr>
        </p:nvSpPr>
        <p:spPr>
          <a:ln/>
        </p:spPr>
        <p:txBody>
          <a:bodyPr/>
          <a:lstStyle>
            <a:lvl1pPr>
              <a:defRPr/>
            </a:lvl1pPr>
          </a:lstStyle>
          <a:p>
            <a:pPr>
              <a:defRPr/>
            </a:pPr>
            <a:fld id="{BB8E929A-DEBE-4FDB-835F-14403C0A9DD9}" type="slidenum">
              <a:rPr lang="fr-CA"/>
              <a:pPr>
                <a:defRPr/>
              </a:pPr>
              <a:t>‹#›</a:t>
            </a:fld>
            <a:endParaRPr lang="fr-CA"/>
          </a:p>
        </p:txBody>
      </p:sp>
    </p:spTree>
    <p:extLst>
      <p:ext uri="{BB962C8B-B14F-4D97-AF65-F5344CB8AC3E}">
        <p14:creationId xmlns:p14="http://schemas.microsoft.com/office/powerpoint/2010/main" val="1314602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Rectangle 9"/>
          <p:cNvSpPr>
            <a:spLocks noGrp="1" noChangeArrowheads="1"/>
          </p:cNvSpPr>
          <p:nvPr>
            <p:ph type="dt" sz="half" idx="10"/>
          </p:nvPr>
        </p:nvSpPr>
        <p:spPr>
          <a:xfrm>
            <a:off x="914400" y="6251575"/>
            <a:ext cx="1981200" cy="457200"/>
          </a:xfrm>
          <a:prstGeom prst="rect">
            <a:avLst/>
          </a:prstGeom>
          <a:ln/>
        </p:spPr>
        <p:txBody>
          <a:bodyPr/>
          <a:lstStyle>
            <a:lvl1pPr>
              <a:defRPr/>
            </a:lvl1pPr>
          </a:lstStyle>
          <a:p>
            <a:pPr>
              <a:defRPr/>
            </a:pPr>
            <a:endParaRPr lang="fr-CA"/>
          </a:p>
        </p:txBody>
      </p:sp>
      <p:sp>
        <p:nvSpPr>
          <p:cNvPr id="4" name="Rectangle 10"/>
          <p:cNvSpPr>
            <a:spLocks noGrp="1" noChangeArrowheads="1"/>
          </p:cNvSpPr>
          <p:nvPr>
            <p:ph type="ftr" sz="quarter" idx="11"/>
          </p:nvPr>
        </p:nvSpPr>
        <p:spPr>
          <a:xfrm>
            <a:off x="3352800" y="6248400"/>
            <a:ext cx="2971800" cy="457200"/>
          </a:xfrm>
          <a:prstGeom prst="rect">
            <a:avLst/>
          </a:prstGeom>
          <a:ln/>
        </p:spPr>
        <p:txBody>
          <a:bodyPr/>
          <a:lstStyle>
            <a:lvl1pPr>
              <a:defRPr sz="1400"/>
            </a:lvl1pPr>
          </a:lstStyle>
          <a:p>
            <a:pPr>
              <a:defRPr/>
            </a:pPr>
            <a:r>
              <a:rPr lang="fr-CA" dirty="0" smtClean="0"/>
              <a:t>Topic 9: Replacement </a:t>
            </a:r>
            <a:r>
              <a:rPr lang="fr-CA" dirty="0" err="1" smtClean="0"/>
              <a:t>Analysis</a:t>
            </a:r>
            <a:endParaRPr lang="fr-CA" dirty="0"/>
          </a:p>
        </p:txBody>
      </p:sp>
      <p:sp>
        <p:nvSpPr>
          <p:cNvPr id="5" name="Rectangle 11"/>
          <p:cNvSpPr>
            <a:spLocks noGrp="1" noChangeArrowheads="1"/>
          </p:cNvSpPr>
          <p:nvPr>
            <p:ph type="sldNum" sz="quarter" idx="12"/>
          </p:nvPr>
        </p:nvSpPr>
        <p:spPr>
          <a:ln/>
        </p:spPr>
        <p:txBody>
          <a:bodyPr/>
          <a:lstStyle>
            <a:lvl1pPr>
              <a:defRPr/>
            </a:lvl1pPr>
          </a:lstStyle>
          <a:p>
            <a:pPr>
              <a:defRPr/>
            </a:pPr>
            <a:fld id="{8FF70121-399B-47CC-B092-FF97F24759B5}" type="slidenum">
              <a:rPr lang="fr-CA"/>
              <a:pPr>
                <a:defRPr/>
              </a:pPr>
              <a:t>‹#›</a:t>
            </a:fld>
            <a:endParaRPr lang="fr-CA"/>
          </a:p>
        </p:txBody>
      </p:sp>
    </p:spTree>
    <p:extLst>
      <p:ext uri="{BB962C8B-B14F-4D97-AF65-F5344CB8AC3E}">
        <p14:creationId xmlns:p14="http://schemas.microsoft.com/office/powerpoint/2010/main" val="3012878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Rectangle 11"/>
          <p:cNvSpPr>
            <a:spLocks noGrp="1" noChangeArrowheads="1"/>
          </p:cNvSpPr>
          <p:nvPr>
            <p:ph type="sldNum" sz="quarter" idx="12"/>
          </p:nvPr>
        </p:nvSpPr>
        <p:spPr>
          <a:ln/>
        </p:spPr>
        <p:txBody>
          <a:bodyPr/>
          <a:lstStyle>
            <a:lvl1pPr>
              <a:defRPr/>
            </a:lvl1pPr>
          </a:lstStyle>
          <a:p>
            <a:pPr>
              <a:defRPr/>
            </a:pPr>
            <a:fld id="{967D6501-26DA-4BAB-A646-44878D0BBD08}" type="slidenum">
              <a:rPr lang="fr-CA"/>
              <a:pPr>
                <a:defRPr/>
              </a:pPr>
              <a:t>‹#›</a:t>
            </a:fld>
            <a:endParaRPr lang="fr-CA"/>
          </a:p>
        </p:txBody>
      </p:sp>
    </p:spTree>
    <p:extLst>
      <p:ext uri="{BB962C8B-B14F-4D97-AF65-F5344CB8AC3E}">
        <p14:creationId xmlns:p14="http://schemas.microsoft.com/office/powerpoint/2010/main" val="3641711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Rectangle 11"/>
          <p:cNvSpPr>
            <a:spLocks noGrp="1" noChangeArrowheads="1"/>
          </p:cNvSpPr>
          <p:nvPr>
            <p:ph type="sldNum" sz="quarter" idx="12"/>
          </p:nvPr>
        </p:nvSpPr>
        <p:spPr>
          <a:ln/>
        </p:spPr>
        <p:txBody>
          <a:bodyPr/>
          <a:lstStyle>
            <a:lvl1pPr>
              <a:defRPr/>
            </a:lvl1pPr>
          </a:lstStyle>
          <a:p>
            <a:pPr>
              <a:defRPr/>
            </a:pPr>
            <a:fld id="{D4CC2D44-4BFD-45C6-A75E-5361D8EB2392}" type="slidenum">
              <a:rPr lang="fr-CA"/>
              <a:pPr>
                <a:defRPr/>
              </a:pPr>
              <a:t>‹#›</a:t>
            </a:fld>
            <a:endParaRPr lang="fr-CA"/>
          </a:p>
        </p:txBody>
      </p:sp>
    </p:spTree>
    <p:extLst>
      <p:ext uri="{BB962C8B-B14F-4D97-AF65-F5344CB8AC3E}">
        <p14:creationId xmlns:p14="http://schemas.microsoft.com/office/powerpoint/2010/main" val="4266225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Rectangle 11"/>
          <p:cNvSpPr>
            <a:spLocks noGrp="1" noChangeArrowheads="1"/>
          </p:cNvSpPr>
          <p:nvPr>
            <p:ph type="sldNum" sz="quarter" idx="12"/>
          </p:nvPr>
        </p:nvSpPr>
        <p:spPr>
          <a:ln/>
        </p:spPr>
        <p:txBody>
          <a:bodyPr/>
          <a:lstStyle>
            <a:lvl1pPr>
              <a:defRPr/>
            </a:lvl1pPr>
          </a:lstStyle>
          <a:p>
            <a:pPr>
              <a:defRPr/>
            </a:pPr>
            <a:fld id="{1FAEEA0D-1097-4C5C-A62D-C21B5A4AB5F5}" type="slidenum">
              <a:rPr lang="fr-CA"/>
              <a:pPr>
                <a:defRPr/>
              </a:pPr>
              <a:t>‹#›</a:t>
            </a:fld>
            <a:endParaRPr lang="fr-CA"/>
          </a:p>
        </p:txBody>
      </p:sp>
    </p:spTree>
    <p:extLst>
      <p:ext uri="{BB962C8B-B14F-4D97-AF65-F5344CB8AC3E}">
        <p14:creationId xmlns:p14="http://schemas.microsoft.com/office/powerpoint/2010/main" val="50461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Rectangle 11"/>
          <p:cNvSpPr>
            <a:spLocks noGrp="1" noChangeArrowheads="1"/>
          </p:cNvSpPr>
          <p:nvPr>
            <p:ph type="sldNum" sz="quarter" idx="12"/>
          </p:nvPr>
        </p:nvSpPr>
        <p:spPr>
          <a:ln/>
        </p:spPr>
        <p:txBody>
          <a:bodyPr/>
          <a:lstStyle>
            <a:lvl1pPr>
              <a:defRPr/>
            </a:lvl1pPr>
          </a:lstStyle>
          <a:p>
            <a:pPr>
              <a:defRPr/>
            </a:pPr>
            <a:fld id="{1C74CE72-0D6B-4276-9C79-8DB1019A852A}" type="slidenum">
              <a:rPr lang="fr-CA"/>
              <a:pPr>
                <a:defRPr/>
              </a:pPr>
              <a:t>‹#›</a:t>
            </a:fld>
            <a:endParaRPr lang="fr-CA"/>
          </a:p>
        </p:txBody>
      </p:sp>
    </p:spTree>
    <p:extLst>
      <p:ext uri="{BB962C8B-B14F-4D97-AF65-F5344CB8AC3E}">
        <p14:creationId xmlns:p14="http://schemas.microsoft.com/office/powerpoint/2010/main" val="4242863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xfrm>
            <a:off x="914400" y="6251575"/>
            <a:ext cx="1981200" cy="457200"/>
          </a:xfrm>
          <a:prstGeom prst="rect">
            <a:avLst/>
          </a:prstGeom>
          <a:ln/>
        </p:spPr>
        <p:txBody>
          <a:bodyPr/>
          <a:lstStyle>
            <a:lvl1pPr>
              <a:defRPr/>
            </a:lvl1pPr>
          </a:lstStyle>
          <a:p>
            <a:pPr>
              <a:defRPr/>
            </a:pPr>
            <a:endParaRPr lang="fr-CA"/>
          </a:p>
        </p:txBody>
      </p:sp>
      <p:sp>
        <p:nvSpPr>
          <p:cNvPr id="5" name="Rectangle 10"/>
          <p:cNvSpPr>
            <a:spLocks noGrp="1" noChangeArrowheads="1"/>
          </p:cNvSpPr>
          <p:nvPr>
            <p:ph type="ftr" sz="quarter" idx="11"/>
          </p:nvPr>
        </p:nvSpPr>
        <p:spPr>
          <a:xfrm>
            <a:off x="3352800" y="6248400"/>
            <a:ext cx="2971800" cy="457200"/>
          </a:xfrm>
          <a:prstGeom prst="rect">
            <a:avLst/>
          </a:prstGeom>
          <a:ln/>
        </p:spPr>
        <p:txBody>
          <a:bodyPr/>
          <a:lstStyle>
            <a:lvl1pPr>
              <a:defRPr/>
            </a:lvl1pPr>
          </a:lstStyle>
          <a:p>
            <a:pPr>
              <a:defRPr/>
            </a:pPr>
            <a:r>
              <a:rPr lang="fr-CA" smtClean="0"/>
              <a:t>Topic 9: Replacement Analysis</a:t>
            </a:r>
            <a:endParaRPr lang="fr-CA"/>
          </a:p>
        </p:txBody>
      </p:sp>
      <p:sp>
        <p:nvSpPr>
          <p:cNvPr id="6" name="Rectangle 11"/>
          <p:cNvSpPr>
            <a:spLocks noGrp="1" noChangeArrowheads="1"/>
          </p:cNvSpPr>
          <p:nvPr>
            <p:ph type="sldNum" sz="quarter" idx="12"/>
          </p:nvPr>
        </p:nvSpPr>
        <p:spPr>
          <a:ln/>
        </p:spPr>
        <p:txBody>
          <a:bodyPr/>
          <a:lstStyle>
            <a:lvl1pPr>
              <a:defRPr/>
            </a:lvl1pPr>
          </a:lstStyle>
          <a:p>
            <a:pPr>
              <a:defRPr/>
            </a:pPr>
            <a:fld id="{CB83EEB7-DFF7-47ED-A72A-0CBCA3425FF4}" type="slidenum">
              <a:rPr lang="fr-CA"/>
              <a:pPr>
                <a:defRPr/>
              </a:pPr>
              <a:t>‹#›</a:t>
            </a:fld>
            <a:endParaRPr lang="fr-CA"/>
          </a:p>
        </p:txBody>
      </p:sp>
    </p:spTree>
    <p:extLst>
      <p:ext uri="{BB962C8B-B14F-4D97-AF65-F5344CB8AC3E}">
        <p14:creationId xmlns:p14="http://schemas.microsoft.com/office/powerpoint/2010/main" val="1151409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sp>
        <p:nvSpPr>
          <p:cNvPr id="229387"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229388"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a:lvl1pPr>
          </a:lstStyle>
          <a:p>
            <a:pPr>
              <a:defRPr/>
            </a:pPr>
            <a:endParaRPr lang="fr-CA">
              <a:solidFill>
                <a:srgbClr val="000000"/>
              </a:solidFill>
            </a:endParaRPr>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15" name="Rectangle 15"/>
          <p:cNvSpPr>
            <a:spLocks noGrp="1" noChangeArrowheads="1"/>
          </p:cNvSpPr>
          <p:nvPr>
            <p:ph type="sldNum" sz="quarter" idx="12"/>
          </p:nvPr>
        </p:nvSpPr>
        <p:spPr/>
        <p:txBody>
          <a:bodyPr/>
          <a:lstStyle>
            <a:lvl1pPr>
              <a:defRPr/>
            </a:lvl1pPr>
          </a:lstStyle>
          <a:p>
            <a:pPr>
              <a:defRPr/>
            </a:pPr>
            <a:fld id="{388385D8-C592-4461-B6AD-0F6DF6524273}"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4021018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D30925CE-D069-4ABC-B7B3-E2324D830EBA}"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8199426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ACA3454C-6801-4B20-BD38-8A1B39D6B82E}"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5731100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3608E5F7-CB8E-41F5-B104-A0F0FF4529BE}"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469952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7"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8"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BB8E929A-DEBE-4FDB-835F-14403C0A9DD9}"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97093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4"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8FF70121-399B-47CC-B092-FF97F24759B5}"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9058227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3"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967D6501-26DA-4BAB-A646-44878D0BBD08}"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1031891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D4CC2D44-4BFD-45C6-A75E-5361D8EB2392}"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3742609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1FAEEA0D-1097-4C5C-A62D-C21B5A4AB5F5}"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29361605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1C74CE72-0D6B-4276-9C79-8DB1019A852A}"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41496056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fr-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4" name="Rectangle 9"/>
          <p:cNvSpPr>
            <a:spLocks noGrp="1" noChangeArrowheads="1"/>
          </p:cNvSpPr>
          <p:nvPr>
            <p:ph type="dt" sz="half" idx="10"/>
          </p:nvPr>
        </p:nvSpPr>
        <p:spPr>
          <a:ln/>
        </p:spPr>
        <p:txBody>
          <a:bodyPr/>
          <a:lstStyle>
            <a:lvl1pPr>
              <a:defRPr/>
            </a:lvl1pPr>
          </a:lstStyle>
          <a:p>
            <a:pPr>
              <a:defRPr/>
            </a:pPr>
            <a:endParaRPr lang="fr-CA">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r>
              <a:rPr lang="fr-CA" smtClean="0">
                <a:solidFill>
                  <a:srgbClr val="000000"/>
                </a:solidFill>
              </a:rPr>
              <a:t>Topic 9: Replacement Analysis</a:t>
            </a:r>
            <a:endParaRPr lang="fr-CA">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CB83EEB7-DFF7-47ED-A72A-0CBCA3425FF4}" type="slidenum">
              <a:rPr lang="fr-CA">
                <a:solidFill>
                  <a:srgbClr val="000000"/>
                </a:solidFill>
              </a:rPr>
              <a:pPr>
                <a:defRPr/>
              </a:pPr>
              <a:t>‹#›</a:t>
            </a:fld>
            <a:endParaRPr lang="fr-CA">
              <a:solidFill>
                <a:srgbClr val="000000"/>
              </a:solidFill>
            </a:endParaRPr>
          </a:p>
        </p:txBody>
      </p:sp>
    </p:spTree>
    <p:extLst>
      <p:ext uri="{BB962C8B-B14F-4D97-AF65-F5344CB8AC3E}">
        <p14:creationId xmlns:p14="http://schemas.microsoft.com/office/powerpoint/2010/main" val="120368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1033"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grpSp>
          <p:nvGrpSpPr>
            <p:cNvPr id="1034" name="Group 4"/>
            <p:cNvGrpSpPr>
              <a:grpSpLocks/>
            </p:cNvGrpSpPr>
            <p:nvPr/>
          </p:nvGrpSpPr>
          <p:grpSpPr bwMode="auto">
            <a:xfrm>
              <a:off x="240" y="893"/>
              <a:ext cx="5232" cy="115"/>
              <a:chOff x="240" y="893"/>
              <a:chExt cx="5232" cy="115"/>
            </a:xfrm>
          </p:grpSpPr>
          <p:sp>
            <p:nvSpPr>
              <p:cNvPr id="1035"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1036"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028" name="Rectangle 8"/>
          <p:cNvSpPr>
            <a:spLocks noGrp="1" noChangeArrowheads="1"/>
          </p:cNvSpPr>
          <p:nvPr>
            <p:ph type="body" idx="1"/>
          </p:nvPr>
        </p:nvSpPr>
        <p:spPr bwMode="auto">
          <a:xfrm>
            <a:off x="914400" y="1637924"/>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fr-CA" dirty="0" err="1" smtClean="0"/>
              <a:t>Third</a:t>
            </a:r>
            <a:r>
              <a:rPr lang="fr-CA" dirty="0" smtClean="0"/>
              <a:t> </a:t>
            </a:r>
            <a:r>
              <a:rPr lang="fr-CA" dirty="0" err="1" smtClean="0"/>
              <a:t>level</a:t>
            </a:r>
            <a:endParaRPr lang="fr-CA" dirty="0" smtClean="0"/>
          </a:p>
          <a:p>
            <a:pPr lvl="3"/>
            <a:r>
              <a:rPr lang="fr-CA" dirty="0" err="1" smtClean="0"/>
              <a:t>Fourth</a:t>
            </a:r>
            <a:r>
              <a:rPr lang="fr-CA" dirty="0" smtClean="0"/>
              <a:t> </a:t>
            </a:r>
            <a:r>
              <a:rPr lang="fr-CA" dirty="0" err="1" smtClean="0"/>
              <a:t>level</a:t>
            </a:r>
            <a:endParaRPr lang="fr-CA" dirty="0" smtClean="0"/>
          </a:p>
          <a:p>
            <a:pPr lvl="4"/>
            <a:r>
              <a:rPr lang="fr-CA" dirty="0" err="1" smtClean="0"/>
              <a:t>Fifth</a:t>
            </a:r>
            <a:r>
              <a:rPr lang="fr-CA" dirty="0" smtClean="0"/>
              <a:t> </a:t>
            </a:r>
            <a:r>
              <a:rPr lang="fr-CA" dirty="0" err="1" smtClean="0"/>
              <a:t>level</a:t>
            </a:r>
            <a:endParaRPr lang="fr-CA" dirty="0" smtClean="0"/>
          </a:p>
        </p:txBody>
      </p:sp>
      <p:sp>
        <p:nvSpPr>
          <p:cNvPr id="228363"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pPr>
              <a:defRPr/>
            </a:pPr>
            <a:fld id="{F1468472-EA89-433C-9AA0-79EE01100E3B}" type="slidenum">
              <a:rPr lang="fr-CA"/>
              <a:pPr>
                <a:defRPr/>
              </a:pPr>
              <a:t>‹#›</a:t>
            </a:fld>
            <a:endParaRPr lang="fr-CA"/>
          </a:p>
        </p:txBody>
      </p:sp>
      <p:sp>
        <p:nvSpPr>
          <p:cNvPr id="1032"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Tree>
  </p:cSld>
  <p:clrMap bg1="lt1" tx1="dk1" bg2="lt2" tx2="dk2" accent1="accent1" accent2="accent2" accent3="accent3" accent4="accent4" accent5="accent5" accent6="accent6" hlink="hlink" folHlink="folHlink"/>
  <p:sldLayoutIdLst>
    <p:sldLayoutId id="2147483688"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iming>
    <p:tnLst>
      <p:par>
        <p:cTn id="1" dur="indefinite" restart="never" nodeType="tmRoot"/>
      </p:par>
    </p:tnLst>
  </p:timing>
  <p:hf hdr="0" dt="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pitchFamily="34" charset="0"/>
          <a:cs typeface="Arial" pitchFamily="34" charset="0"/>
        </a:defRPr>
      </a:lvl2pPr>
      <a:lvl3pPr algn="l" rtl="0" eaLnBrk="0" fontAlgn="base" hangingPunct="0">
        <a:spcBef>
          <a:spcPct val="0"/>
        </a:spcBef>
        <a:spcAft>
          <a:spcPct val="0"/>
        </a:spcAft>
        <a:defRPr sz="3600">
          <a:solidFill>
            <a:schemeClr val="tx2"/>
          </a:solidFill>
          <a:latin typeface="Arial" pitchFamily="34" charset="0"/>
          <a:cs typeface="Arial" pitchFamily="34" charset="0"/>
        </a:defRPr>
      </a:lvl3pPr>
      <a:lvl4pPr algn="l" rtl="0" eaLnBrk="0" fontAlgn="base" hangingPunct="0">
        <a:spcBef>
          <a:spcPct val="0"/>
        </a:spcBef>
        <a:spcAft>
          <a:spcPct val="0"/>
        </a:spcAft>
        <a:defRPr sz="3600">
          <a:solidFill>
            <a:schemeClr val="tx2"/>
          </a:solidFill>
          <a:latin typeface="Arial" pitchFamily="34" charset="0"/>
          <a:cs typeface="Arial" pitchFamily="34" charset="0"/>
        </a:defRPr>
      </a:lvl4pPr>
      <a:lvl5pPr algn="l" rtl="0" eaLnBrk="0" fontAlgn="base" hangingPunct="0">
        <a:spcBef>
          <a:spcPct val="0"/>
        </a:spcBef>
        <a:spcAft>
          <a:spcPct val="0"/>
        </a:spcAft>
        <a:defRPr sz="3600">
          <a:solidFill>
            <a:schemeClr val="tx2"/>
          </a:solidFill>
          <a:latin typeface="Arial" pitchFamily="34" charset="0"/>
          <a:cs typeface="Arial" pitchFamily="34" charset="0"/>
        </a:defRPr>
      </a:lvl5pPr>
      <a:lvl6pPr marL="457200" algn="l" rtl="0" fontAlgn="base">
        <a:spcBef>
          <a:spcPct val="0"/>
        </a:spcBef>
        <a:spcAft>
          <a:spcPct val="0"/>
        </a:spcAft>
        <a:defRPr sz="3600">
          <a:solidFill>
            <a:schemeClr val="tx2"/>
          </a:solidFill>
          <a:latin typeface="Arial" pitchFamily="34" charset="0"/>
          <a:cs typeface="Arial" pitchFamily="34" charset="0"/>
        </a:defRPr>
      </a:lvl6pPr>
      <a:lvl7pPr marL="914400" algn="l" rtl="0" fontAlgn="base">
        <a:spcBef>
          <a:spcPct val="0"/>
        </a:spcBef>
        <a:spcAft>
          <a:spcPct val="0"/>
        </a:spcAft>
        <a:defRPr sz="3600">
          <a:solidFill>
            <a:schemeClr val="tx2"/>
          </a:solidFill>
          <a:latin typeface="Arial" pitchFamily="34" charset="0"/>
          <a:cs typeface="Arial" pitchFamily="34" charset="0"/>
        </a:defRPr>
      </a:lvl7pPr>
      <a:lvl8pPr marL="1371600" algn="l" rtl="0" fontAlgn="base">
        <a:spcBef>
          <a:spcPct val="0"/>
        </a:spcBef>
        <a:spcAft>
          <a:spcPct val="0"/>
        </a:spcAft>
        <a:defRPr sz="3600">
          <a:solidFill>
            <a:schemeClr val="tx2"/>
          </a:solidFill>
          <a:latin typeface="Arial" pitchFamily="34" charset="0"/>
          <a:cs typeface="Arial" pitchFamily="34" charset="0"/>
        </a:defRPr>
      </a:lvl8pPr>
      <a:lvl9pPr marL="1828800" algn="l" rtl="0" fontAlgn="base">
        <a:spcBef>
          <a:spcPct val="0"/>
        </a:spcBef>
        <a:spcAft>
          <a:spcPct val="0"/>
        </a:spcAft>
        <a:defRPr sz="3600">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tx1"/>
        </a:buClr>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90000"/>
        <a:buChar char="•"/>
        <a:defRPr sz="24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75000"/>
        <a:buChar char="•"/>
        <a:defRPr sz="2300">
          <a:solidFill>
            <a:schemeClr val="tx1"/>
          </a:solidFill>
          <a:latin typeface="+mn-lt"/>
          <a:cs typeface="+mn-cs"/>
        </a:defRPr>
      </a:lvl3pPr>
      <a:lvl4pPr marL="1600200" indent="-228600" algn="l" rtl="0" eaLnBrk="0" fontAlgn="base" hangingPunct="0">
        <a:spcBef>
          <a:spcPct val="20000"/>
        </a:spcBef>
        <a:spcAft>
          <a:spcPct val="0"/>
        </a:spcAft>
        <a:buClr>
          <a:schemeClr val="tx1"/>
        </a:buClr>
        <a:buSzPct val="60000"/>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1033"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1034" name="Group 4"/>
            <p:cNvGrpSpPr>
              <a:grpSpLocks/>
            </p:cNvGrpSpPr>
            <p:nvPr/>
          </p:nvGrpSpPr>
          <p:grpSpPr bwMode="auto">
            <a:xfrm>
              <a:off x="240" y="893"/>
              <a:ext cx="5232" cy="115"/>
              <a:chOff x="240" y="893"/>
              <a:chExt cx="5232" cy="115"/>
            </a:xfrm>
          </p:grpSpPr>
          <p:sp>
            <p:nvSpPr>
              <p:cNvPr id="1035"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1036"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fr-CA" smtClean="0"/>
              <a:t>Third level</a:t>
            </a:r>
          </a:p>
          <a:p>
            <a:pPr lvl="3"/>
            <a:r>
              <a:rPr lang="fr-CA" smtClean="0"/>
              <a:t>Fourth level</a:t>
            </a:r>
          </a:p>
          <a:p>
            <a:pPr lvl="4"/>
            <a:r>
              <a:rPr lang="fr-CA" smtClean="0"/>
              <a:t>Fifth level</a:t>
            </a:r>
          </a:p>
        </p:txBody>
      </p:sp>
      <p:sp>
        <p:nvSpPr>
          <p:cNvPr id="228361"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pPr>
              <a:defRPr/>
            </a:pPr>
            <a:endParaRPr lang="fr-CA">
              <a:solidFill>
                <a:srgbClr val="000000"/>
              </a:solidFill>
            </a:endParaRPr>
          </a:p>
        </p:txBody>
      </p:sp>
      <p:sp>
        <p:nvSpPr>
          <p:cNvPr id="228362"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pPr>
              <a:defRPr/>
            </a:pPr>
            <a:r>
              <a:rPr lang="fr-CA" smtClean="0">
                <a:solidFill>
                  <a:srgbClr val="000000"/>
                </a:solidFill>
              </a:rPr>
              <a:t>Topic 9: Replacement Analysis</a:t>
            </a:r>
            <a:endParaRPr lang="fr-CA">
              <a:solidFill>
                <a:srgbClr val="000000"/>
              </a:solidFill>
            </a:endParaRPr>
          </a:p>
        </p:txBody>
      </p:sp>
      <p:sp>
        <p:nvSpPr>
          <p:cNvPr id="228363"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pPr>
              <a:defRPr/>
            </a:pPr>
            <a:fld id="{F1468472-EA89-433C-9AA0-79EE01100E3B}" type="slidenum">
              <a:rPr lang="fr-CA">
                <a:solidFill>
                  <a:srgbClr val="000000"/>
                </a:solidFill>
              </a:rPr>
              <a:pPr>
                <a:defRPr/>
              </a:pPr>
              <a:t>‹#›</a:t>
            </a:fld>
            <a:endParaRPr lang="fr-CA">
              <a:solidFill>
                <a:srgbClr val="000000"/>
              </a:solidFill>
            </a:endParaRPr>
          </a:p>
        </p:txBody>
      </p:sp>
      <p:sp>
        <p:nvSpPr>
          <p:cNvPr id="1032"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solidFill>
                <a:srgbClr val="000000"/>
              </a:solidFill>
            </a:endParaRPr>
          </a:p>
        </p:txBody>
      </p:sp>
    </p:spTree>
    <p:extLst>
      <p:ext uri="{BB962C8B-B14F-4D97-AF65-F5344CB8AC3E}">
        <p14:creationId xmlns:p14="http://schemas.microsoft.com/office/powerpoint/2010/main" val="3899369339"/>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iming>
    <p:tnLst>
      <p:par>
        <p:cTn id="1" dur="indefinite" restart="never" nodeType="tmRoot"/>
      </p:par>
    </p:tnLst>
  </p:timing>
  <p:hf hdr="0" dt="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pitchFamily="34" charset="0"/>
          <a:cs typeface="Arial" pitchFamily="34" charset="0"/>
        </a:defRPr>
      </a:lvl2pPr>
      <a:lvl3pPr algn="l" rtl="0" eaLnBrk="0" fontAlgn="base" hangingPunct="0">
        <a:spcBef>
          <a:spcPct val="0"/>
        </a:spcBef>
        <a:spcAft>
          <a:spcPct val="0"/>
        </a:spcAft>
        <a:defRPr sz="3600">
          <a:solidFill>
            <a:schemeClr val="tx2"/>
          </a:solidFill>
          <a:latin typeface="Arial" pitchFamily="34" charset="0"/>
          <a:cs typeface="Arial" pitchFamily="34" charset="0"/>
        </a:defRPr>
      </a:lvl3pPr>
      <a:lvl4pPr algn="l" rtl="0" eaLnBrk="0" fontAlgn="base" hangingPunct="0">
        <a:spcBef>
          <a:spcPct val="0"/>
        </a:spcBef>
        <a:spcAft>
          <a:spcPct val="0"/>
        </a:spcAft>
        <a:defRPr sz="3600">
          <a:solidFill>
            <a:schemeClr val="tx2"/>
          </a:solidFill>
          <a:latin typeface="Arial" pitchFamily="34" charset="0"/>
          <a:cs typeface="Arial" pitchFamily="34" charset="0"/>
        </a:defRPr>
      </a:lvl4pPr>
      <a:lvl5pPr algn="l" rtl="0" eaLnBrk="0" fontAlgn="base" hangingPunct="0">
        <a:spcBef>
          <a:spcPct val="0"/>
        </a:spcBef>
        <a:spcAft>
          <a:spcPct val="0"/>
        </a:spcAft>
        <a:defRPr sz="3600">
          <a:solidFill>
            <a:schemeClr val="tx2"/>
          </a:solidFill>
          <a:latin typeface="Arial" pitchFamily="34" charset="0"/>
          <a:cs typeface="Arial" pitchFamily="34" charset="0"/>
        </a:defRPr>
      </a:lvl5pPr>
      <a:lvl6pPr marL="457200" algn="l" rtl="0" fontAlgn="base">
        <a:spcBef>
          <a:spcPct val="0"/>
        </a:spcBef>
        <a:spcAft>
          <a:spcPct val="0"/>
        </a:spcAft>
        <a:defRPr sz="3600">
          <a:solidFill>
            <a:schemeClr val="tx2"/>
          </a:solidFill>
          <a:latin typeface="Arial" pitchFamily="34" charset="0"/>
          <a:cs typeface="Arial" pitchFamily="34" charset="0"/>
        </a:defRPr>
      </a:lvl6pPr>
      <a:lvl7pPr marL="914400" algn="l" rtl="0" fontAlgn="base">
        <a:spcBef>
          <a:spcPct val="0"/>
        </a:spcBef>
        <a:spcAft>
          <a:spcPct val="0"/>
        </a:spcAft>
        <a:defRPr sz="3600">
          <a:solidFill>
            <a:schemeClr val="tx2"/>
          </a:solidFill>
          <a:latin typeface="Arial" pitchFamily="34" charset="0"/>
          <a:cs typeface="Arial" pitchFamily="34" charset="0"/>
        </a:defRPr>
      </a:lvl7pPr>
      <a:lvl8pPr marL="1371600" algn="l" rtl="0" fontAlgn="base">
        <a:spcBef>
          <a:spcPct val="0"/>
        </a:spcBef>
        <a:spcAft>
          <a:spcPct val="0"/>
        </a:spcAft>
        <a:defRPr sz="3600">
          <a:solidFill>
            <a:schemeClr val="tx2"/>
          </a:solidFill>
          <a:latin typeface="Arial" pitchFamily="34" charset="0"/>
          <a:cs typeface="Arial" pitchFamily="34" charset="0"/>
        </a:defRPr>
      </a:lvl8pPr>
      <a:lvl9pPr marL="1828800" algn="l" rtl="0" fontAlgn="base">
        <a:spcBef>
          <a:spcPct val="0"/>
        </a:spcBef>
        <a:spcAft>
          <a:spcPct val="0"/>
        </a:spcAft>
        <a:defRPr sz="3600">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tx1"/>
        </a:buClr>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90000"/>
        <a:buChar char="•"/>
        <a:defRPr sz="24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75000"/>
        <a:buChar char="•"/>
        <a:defRPr sz="2300">
          <a:solidFill>
            <a:schemeClr val="tx1"/>
          </a:solidFill>
          <a:latin typeface="+mn-lt"/>
          <a:cs typeface="+mn-cs"/>
        </a:defRPr>
      </a:lvl3pPr>
      <a:lvl4pPr marL="1600200" indent="-228600" algn="l" rtl="0" eaLnBrk="0" fontAlgn="base" hangingPunct="0">
        <a:spcBef>
          <a:spcPct val="20000"/>
        </a:spcBef>
        <a:spcAft>
          <a:spcPct val="0"/>
        </a:spcAft>
        <a:buClr>
          <a:schemeClr val="tx1"/>
        </a:buClr>
        <a:buSzPct val="60000"/>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2.e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3.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4.vml"/><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4.xml"/><Relationship Id="rId1" Type="http://schemas.openxmlformats.org/officeDocument/2006/relationships/vmlDrawing" Target="../drawings/vmlDrawing8.vml"/><Relationship Id="rId4" Type="http://schemas.openxmlformats.org/officeDocument/2006/relationships/image" Target="../media/image10.emf"/></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4.xml"/><Relationship Id="rId1" Type="http://schemas.openxmlformats.org/officeDocument/2006/relationships/vmlDrawing" Target="../drawings/vmlDrawing9.vml"/><Relationship Id="rId4" Type="http://schemas.openxmlformats.org/officeDocument/2006/relationships/image" Target="../media/image11.emf"/></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6.xml"/><Relationship Id="rId1" Type="http://schemas.openxmlformats.org/officeDocument/2006/relationships/vmlDrawing" Target="../drawings/vmlDrawing10.vml"/><Relationship Id="rId4" Type="http://schemas.openxmlformats.org/officeDocument/2006/relationships/image" Target="../media/image12.emf"/></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6.xml"/><Relationship Id="rId1" Type="http://schemas.openxmlformats.org/officeDocument/2006/relationships/vmlDrawing" Target="../drawings/vmlDrawing11.vml"/><Relationship Id="rId5" Type="http://schemas.openxmlformats.org/officeDocument/2006/relationships/image" Target="../media/image13.emf"/><Relationship Id="rId4" Type="http://schemas.openxmlformats.org/officeDocument/2006/relationships/oleObject" Target="../embeddings/Microsoft_Excel_97-2003_Worksheet1.xls"/></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6.xml"/><Relationship Id="rId1" Type="http://schemas.openxmlformats.org/officeDocument/2006/relationships/vmlDrawing" Target="../drawings/vmlDrawing12.vml"/><Relationship Id="rId5" Type="http://schemas.openxmlformats.org/officeDocument/2006/relationships/image" Target="../media/image14.emf"/><Relationship Id="rId4" Type="http://schemas.openxmlformats.org/officeDocument/2006/relationships/oleObject" Target="../embeddings/Microsoft_Excel_97-2003_Worksheet2.xls"/></Relationships>
</file>

<file path=ppt/slides/_rels/slide8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6.xml"/><Relationship Id="rId1" Type="http://schemas.openxmlformats.org/officeDocument/2006/relationships/vmlDrawing" Target="../drawings/vmlDrawing13.vml"/><Relationship Id="rId4" Type="http://schemas.openxmlformats.org/officeDocument/2006/relationships/image" Target="../media/image15.emf"/></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6.xml"/><Relationship Id="rId1" Type="http://schemas.openxmlformats.org/officeDocument/2006/relationships/vmlDrawing" Target="../drawings/vmlDrawing14.vml"/><Relationship Id="rId5" Type="http://schemas.openxmlformats.org/officeDocument/2006/relationships/image" Target="../media/image16.emf"/><Relationship Id="rId4" Type="http://schemas.openxmlformats.org/officeDocument/2006/relationships/oleObject" Target="../embeddings/Microsoft_Excel_97-2003_Worksheet3.xls"/></Relationships>
</file>

<file path=ppt/slides/_rels/slide82.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17.emf"/></Relationships>
</file>

<file path=ppt/slides/_rels/slide83.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6.xml"/><Relationship Id="rId1" Type="http://schemas.openxmlformats.org/officeDocument/2006/relationships/vmlDrawing" Target="../drawings/vmlDrawing16.vml"/><Relationship Id="rId5" Type="http://schemas.openxmlformats.org/officeDocument/2006/relationships/image" Target="../media/image18.emf"/><Relationship Id="rId4" Type="http://schemas.openxmlformats.org/officeDocument/2006/relationships/oleObject" Target="../embeddings/Microsoft_Excel_97-2003_Worksheet4.xls"/></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6.xml"/><Relationship Id="rId1" Type="http://schemas.openxmlformats.org/officeDocument/2006/relationships/vmlDrawing" Target="../drawings/vmlDrawing17.vml"/><Relationship Id="rId5" Type="http://schemas.openxmlformats.org/officeDocument/2006/relationships/image" Target="../media/image19.emf"/><Relationship Id="rId4" Type="http://schemas.openxmlformats.org/officeDocument/2006/relationships/oleObject" Target="../embeddings/Microsoft_Excel_97-2003_Worksheet5.xls"/></Relationships>
</file>

<file path=ppt/slides/_rels/slide85.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6.xml"/><Relationship Id="rId1" Type="http://schemas.openxmlformats.org/officeDocument/2006/relationships/vmlDrawing" Target="../drawings/vmlDrawing18.vml"/><Relationship Id="rId5" Type="http://schemas.openxmlformats.org/officeDocument/2006/relationships/image" Target="../media/image20.emf"/><Relationship Id="rId4" Type="http://schemas.openxmlformats.org/officeDocument/2006/relationships/oleObject" Target="../embeddings/Microsoft_Excel_97-2003_Worksheet6.xls"/></Relationships>
</file>

<file path=ppt/slides/_rels/slide86.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6.xml"/><Relationship Id="rId1" Type="http://schemas.openxmlformats.org/officeDocument/2006/relationships/vmlDrawing" Target="../drawings/vmlDrawing19.vml"/><Relationship Id="rId5" Type="http://schemas.openxmlformats.org/officeDocument/2006/relationships/image" Target="../media/image21.emf"/><Relationship Id="rId4" Type="http://schemas.openxmlformats.org/officeDocument/2006/relationships/oleObject" Target="../embeddings/Microsoft_Excel_97-2003_Worksheet7.xls"/></Relationships>
</file>

<file path=ppt/slides/_rels/slide87.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6.xml"/><Relationship Id="rId1" Type="http://schemas.openxmlformats.org/officeDocument/2006/relationships/vmlDrawing" Target="../drawings/vmlDrawing20.vml"/><Relationship Id="rId4" Type="http://schemas.openxmlformats.org/officeDocument/2006/relationships/image" Target="../media/image22.emf"/></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53988" y="762000"/>
            <a:ext cx="8990012" cy="2209800"/>
          </a:xfrm>
        </p:spPr>
        <p:txBody>
          <a:bodyPr/>
          <a:lstStyle/>
          <a:p>
            <a:pPr algn="ctr" eaLnBrk="1" hangingPunct="1"/>
            <a:r>
              <a:rPr lang="en-GB" sz="3800" b="1" dirty="0" smtClean="0">
                <a:cs typeface="Times New Roman" pitchFamily="18" charset="0"/>
              </a:rPr>
              <a:t/>
            </a:r>
            <a:br>
              <a:rPr lang="en-GB" sz="3800" b="1" dirty="0" smtClean="0">
                <a:cs typeface="Times New Roman" pitchFamily="18" charset="0"/>
              </a:rPr>
            </a:br>
            <a:r>
              <a:rPr lang="en-GB" sz="3200" b="1" dirty="0" smtClean="0"/>
              <a:t>Engineering Economics</a:t>
            </a:r>
            <a:r>
              <a:rPr lang="en-GB" sz="2500" dirty="0" smtClean="0"/>
              <a:t/>
            </a:r>
            <a:br>
              <a:rPr lang="en-GB" sz="2500" dirty="0" smtClean="0"/>
            </a:br>
            <a:r>
              <a:rPr lang="en-GB" sz="2500" dirty="0" smtClean="0"/>
              <a:t>ECO 1192</a:t>
            </a:r>
            <a:br>
              <a:rPr lang="en-GB" sz="2500" dirty="0" smtClean="0"/>
            </a:br>
            <a:r>
              <a:rPr lang="en-GB" sz="3800" dirty="0" smtClean="0"/>
              <a:t> </a:t>
            </a:r>
            <a:r>
              <a:rPr lang="en-GB" sz="2400" b="1" dirty="0" smtClean="0"/>
              <a:t>Topic 9: Replacement of Fixed Assets</a:t>
            </a:r>
            <a:endParaRPr lang="en-US" sz="2400" b="1" dirty="0" smtClean="0">
              <a:cs typeface="Times New Roman" pitchFamily="18" charset="0"/>
            </a:endParaRPr>
          </a:p>
        </p:txBody>
      </p:sp>
      <p:sp>
        <p:nvSpPr>
          <p:cNvPr id="3075" name="Rectangle 3"/>
          <p:cNvSpPr>
            <a:spLocks noGrp="1" noChangeArrowheads="1"/>
          </p:cNvSpPr>
          <p:nvPr>
            <p:ph type="subTitle" idx="1"/>
          </p:nvPr>
        </p:nvSpPr>
        <p:spPr>
          <a:xfrm>
            <a:off x="2286000" y="3352800"/>
            <a:ext cx="5486400" cy="1752600"/>
          </a:xfrm>
        </p:spPr>
        <p:txBody>
          <a:bodyPr/>
          <a:lstStyle/>
          <a:p>
            <a:pPr eaLnBrk="1" hangingPunct="1"/>
            <a:r>
              <a:rPr lang="en-GB" b="1" dirty="0" smtClean="0">
                <a:cs typeface="Times New Roman" pitchFamily="18" charset="0"/>
              </a:rPr>
              <a:t/>
            </a:r>
            <a:br>
              <a:rPr lang="en-GB" b="1" dirty="0" smtClean="0">
                <a:cs typeface="Times New Roman" pitchFamily="18" charset="0"/>
              </a:rPr>
            </a:br>
            <a:r>
              <a:rPr lang="en-US" dirty="0" smtClean="0"/>
              <a:t>Claude </a:t>
            </a:r>
            <a:r>
              <a:rPr lang="en-US" dirty="0" err="1" smtClean="0"/>
              <a:t>Théoret</a:t>
            </a:r>
            <a:endParaRPr lang="en-US" dirty="0" smtClean="0"/>
          </a:p>
          <a:p>
            <a:pPr eaLnBrk="1" hangingPunct="1"/>
            <a:r>
              <a:rPr lang="en-US" dirty="0" smtClean="0"/>
              <a:t>University of Ottawa</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D42C2BD-DA2C-4646-BBE7-0ABCE0AB82AC}" type="slidenum">
              <a:rPr lang="fr-CA" smtClean="0"/>
              <a:pPr eaLnBrk="1" hangingPunct="1"/>
              <a:t>2</a:t>
            </a:fld>
            <a:endParaRPr lang="fr-CA" smtClean="0"/>
          </a:p>
        </p:txBody>
      </p:sp>
      <p:sp>
        <p:nvSpPr>
          <p:cNvPr id="4100" name="Rectangle 2"/>
          <p:cNvSpPr>
            <a:spLocks noGrp="1" noChangeArrowheads="1"/>
          </p:cNvSpPr>
          <p:nvPr>
            <p:ph type="title"/>
          </p:nvPr>
        </p:nvSpPr>
        <p:spPr/>
        <p:txBody>
          <a:bodyPr/>
          <a:lstStyle/>
          <a:p>
            <a:pPr eaLnBrk="1" hangingPunct="1"/>
            <a:r>
              <a:rPr lang="en-US" smtClean="0"/>
              <a:t>Recommended Reading</a:t>
            </a:r>
          </a:p>
        </p:txBody>
      </p:sp>
      <p:sp>
        <p:nvSpPr>
          <p:cNvPr id="4101" name="Rectangle 3"/>
          <p:cNvSpPr>
            <a:spLocks noGrp="1" noChangeArrowheads="1"/>
          </p:cNvSpPr>
          <p:nvPr>
            <p:ph type="body" idx="1"/>
          </p:nvPr>
        </p:nvSpPr>
        <p:spPr/>
        <p:txBody>
          <a:bodyPr/>
          <a:lstStyle/>
          <a:p>
            <a:pPr eaLnBrk="1" hangingPunct="1"/>
            <a:r>
              <a:rPr lang="en-GB" smtClean="0"/>
              <a:t>Fraser et al.*  chapter 7</a:t>
            </a:r>
          </a:p>
          <a:p>
            <a:pPr lvl="1" eaLnBrk="1" hangingPunct="1"/>
            <a:r>
              <a:rPr lang="en-US" smtClean="0"/>
              <a:t>Newnan et al. chapter 13</a:t>
            </a:r>
          </a:p>
          <a:p>
            <a:pPr lvl="1" eaLnBrk="1" hangingPunct="1"/>
            <a:r>
              <a:rPr lang="en-US" smtClean="0"/>
              <a:t>Park chapter 11</a:t>
            </a:r>
          </a:p>
          <a:p>
            <a:pPr eaLnBrk="1" hangingPunct="1"/>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975CE8B-5B1A-4461-983E-207936DCBE41}" type="slidenum">
              <a:rPr lang="fr-CA" smtClean="0"/>
              <a:pPr eaLnBrk="1" hangingPunct="1"/>
              <a:t>3</a:t>
            </a:fld>
            <a:endParaRPr lang="fr-CA" smtClean="0"/>
          </a:p>
        </p:txBody>
      </p:sp>
      <p:sp>
        <p:nvSpPr>
          <p:cNvPr id="5124" name="Rectangle 2"/>
          <p:cNvSpPr>
            <a:spLocks noGrp="1" noChangeArrowheads="1"/>
          </p:cNvSpPr>
          <p:nvPr>
            <p:ph type="title"/>
          </p:nvPr>
        </p:nvSpPr>
        <p:spPr>
          <a:xfrm>
            <a:off x="990600" y="609600"/>
            <a:ext cx="7924800" cy="1143000"/>
          </a:xfrm>
        </p:spPr>
        <p:txBody>
          <a:bodyPr/>
          <a:lstStyle/>
          <a:p>
            <a:pPr eaLnBrk="1" hangingPunct="1"/>
            <a:r>
              <a:rPr lang="en-GB" smtClean="0">
                <a:cs typeface="Times New Roman" pitchFamily="18" charset="0"/>
              </a:rPr>
              <a:t>Lecture Objectives</a:t>
            </a:r>
            <a:r>
              <a:rPr lang="en-US" smtClean="0"/>
              <a:t> </a:t>
            </a:r>
          </a:p>
        </p:txBody>
      </p:sp>
      <p:sp>
        <p:nvSpPr>
          <p:cNvPr id="5125" name="Rectangle 3"/>
          <p:cNvSpPr>
            <a:spLocks noGrp="1" noChangeArrowheads="1"/>
          </p:cNvSpPr>
          <p:nvPr>
            <p:ph type="body" idx="1"/>
          </p:nvPr>
        </p:nvSpPr>
        <p:spPr>
          <a:xfrm>
            <a:off x="1219200" y="1947863"/>
            <a:ext cx="6573838" cy="4144962"/>
          </a:xfrm>
        </p:spPr>
        <p:txBody>
          <a:bodyPr/>
          <a:lstStyle/>
          <a:p>
            <a:pPr marL="533400" indent="-533400" eaLnBrk="1" hangingPunct="1"/>
            <a:r>
              <a:rPr lang="en-GB" sz="2400" dirty="0" smtClean="0">
                <a:cs typeface="Times New Roman" pitchFamily="18" charset="0"/>
              </a:rPr>
              <a:t>Analyse the timing of </a:t>
            </a:r>
            <a:r>
              <a:rPr lang="en-GB" sz="2400" b="1" dirty="0" smtClean="0">
                <a:cs typeface="Times New Roman" pitchFamily="18" charset="0"/>
              </a:rPr>
              <a:t>physical (or fixed) </a:t>
            </a:r>
            <a:r>
              <a:rPr lang="en-GB" sz="2400" dirty="0" smtClean="0">
                <a:cs typeface="Times New Roman" pitchFamily="18" charset="0"/>
              </a:rPr>
              <a:t>asset replacement to minimize cost</a:t>
            </a:r>
          </a:p>
          <a:p>
            <a:pPr marL="914400" lvl="1" indent="-457200" eaLnBrk="1" hangingPunct="1"/>
            <a:r>
              <a:rPr lang="en-GB" sz="2000" dirty="0" smtClean="0">
                <a:cs typeface="Times New Roman" pitchFamily="18" charset="0"/>
              </a:rPr>
              <a:t>Cyclic </a:t>
            </a:r>
          </a:p>
          <a:p>
            <a:pPr marL="914400" lvl="1" indent="-457200" eaLnBrk="1" hangingPunct="1"/>
            <a:r>
              <a:rPr lang="en-GB" sz="2000" dirty="0" smtClean="0">
                <a:cs typeface="Times New Roman" pitchFamily="18" charset="0"/>
              </a:rPr>
              <a:t>Defender and challenger</a:t>
            </a:r>
          </a:p>
          <a:p>
            <a:pPr marL="533400" indent="-533400" eaLnBrk="1" hangingPunct="1"/>
            <a:r>
              <a:rPr lang="en-GB" sz="2400" dirty="0" smtClean="0">
                <a:cs typeface="Times New Roman" pitchFamily="18" charset="0"/>
              </a:rPr>
              <a:t>Examine two perspectives (points of view) on defender/challenger replacement issues</a:t>
            </a:r>
          </a:p>
          <a:p>
            <a:pPr marL="914400" lvl="1" indent="-457200" eaLnBrk="1" hangingPunct="1"/>
            <a:r>
              <a:rPr lang="en-GB" sz="2000" dirty="0" smtClean="0">
                <a:cs typeface="Times New Roman" pitchFamily="18" charset="0"/>
              </a:rPr>
              <a:t>Owner</a:t>
            </a:r>
          </a:p>
          <a:p>
            <a:pPr marL="914400" lvl="1" indent="-457200" eaLnBrk="1" hangingPunct="1"/>
            <a:r>
              <a:rPr lang="en-GB" sz="2000" dirty="0" smtClean="0">
                <a:cs typeface="Times New Roman" pitchFamily="18" charset="0"/>
              </a:rPr>
              <a:t>Consultant</a:t>
            </a:r>
          </a:p>
          <a:p>
            <a:pPr marL="533400" indent="-533400" eaLnBrk="1" hangingPunct="1"/>
            <a:r>
              <a:rPr lang="en-GB" sz="2400" dirty="0" smtClean="0">
                <a:cs typeface="Times New Roman" pitchFamily="18" charset="0"/>
              </a:rPr>
              <a:t>Applications</a:t>
            </a:r>
          </a:p>
          <a:p>
            <a:pPr marL="914400" lvl="1" indent="-457200" eaLnBrk="1" hangingPunct="1"/>
            <a:r>
              <a:rPr lang="en-GB" sz="2000" dirty="0" smtClean="0">
                <a:cs typeface="Times New Roman" pitchFamily="18" charset="0"/>
              </a:rPr>
              <a:t>With or without taxes</a:t>
            </a:r>
            <a:endParaRPr lang="en-US" sz="20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4C0E9EB-BC8D-4CB2-9D3D-B09B2361333A}" type="slidenum">
              <a:rPr lang="fr-CA" smtClean="0"/>
              <a:pPr eaLnBrk="1" hangingPunct="1"/>
              <a:t>4</a:t>
            </a:fld>
            <a:endParaRPr lang="fr-CA" smtClean="0"/>
          </a:p>
        </p:txBody>
      </p:sp>
      <p:sp>
        <p:nvSpPr>
          <p:cNvPr id="6148" name="Rectangle 2"/>
          <p:cNvSpPr>
            <a:spLocks noGrp="1" noChangeArrowheads="1"/>
          </p:cNvSpPr>
          <p:nvPr>
            <p:ph type="title"/>
          </p:nvPr>
        </p:nvSpPr>
        <p:spPr/>
        <p:txBody>
          <a:bodyPr/>
          <a:lstStyle/>
          <a:p>
            <a:pPr eaLnBrk="1" hangingPunct="1"/>
            <a:r>
              <a:rPr lang="en-GB" smtClean="0">
                <a:cs typeface="Times New Roman" pitchFamily="18" charset="0"/>
              </a:rPr>
              <a:t>Introduction</a:t>
            </a:r>
            <a:r>
              <a:rPr lang="en-US" smtClean="0"/>
              <a:t> </a:t>
            </a:r>
          </a:p>
        </p:txBody>
      </p:sp>
      <p:sp>
        <p:nvSpPr>
          <p:cNvPr id="6149" name="Rectangle 3"/>
          <p:cNvSpPr>
            <a:spLocks noGrp="1" noChangeArrowheads="1"/>
          </p:cNvSpPr>
          <p:nvPr>
            <p:ph type="body" idx="1"/>
          </p:nvPr>
        </p:nvSpPr>
        <p:spPr/>
        <p:txBody>
          <a:bodyPr/>
          <a:lstStyle/>
          <a:p>
            <a:pPr eaLnBrk="1" hangingPunct="1">
              <a:lnSpc>
                <a:spcPct val="90000"/>
              </a:lnSpc>
            </a:pPr>
            <a:r>
              <a:rPr lang="en-GB" sz="2000" smtClean="0">
                <a:cs typeface="Times New Roman" pitchFamily="18" charset="0"/>
              </a:rPr>
              <a:t>At some point, physical assets e.g., machinery and equipment </a:t>
            </a:r>
          </a:p>
          <a:p>
            <a:pPr lvl="1" eaLnBrk="1" hangingPunct="1">
              <a:lnSpc>
                <a:spcPct val="90000"/>
              </a:lnSpc>
            </a:pPr>
            <a:r>
              <a:rPr lang="en-GB" sz="1800" smtClean="0">
                <a:cs typeface="Times New Roman" pitchFamily="18" charset="0"/>
              </a:rPr>
              <a:t>Wear out </a:t>
            </a:r>
          </a:p>
          <a:p>
            <a:pPr lvl="1" eaLnBrk="1" hangingPunct="1">
              <a:lnSpc>
                <a:spcPct val="90000"/>
              </a:lnSpc>
            </a:pPr>
            <a:r>
              <a:rPr lang="en-GB" sz="1800" smtClean="0">
                <a:cs typeface="Times New Roman" pitchFamily="18" charset="0"/>
              </a:rPr>
              <a:t>Are inadequate to meet product demand</a:t>
            </a:r>
          </a:p>
          <a:p>
            <a:pPr lvl="1" eaLnBrk="1" hangingPunct="1">
              <a:lnSpc>
                <a:spcPct val="90000"/>
              </a:lnSpc>
            </a:pPr>
            <a:r>
              <a:rPr lang="en-GB" sz="1800" smtClean="0">
                <a:cs typeface="Times New Roman" pitchFamily="18" charset="0"/>
              </a:rPr>
              <a:t>Become obsolete (their services are no longer required)</a:t>
            </a:r>
          </a:p>
          <a:p>
            <a:pPr eaLnBrk="1" hangingPunct="1">
              <a:lnSpc>
                <a:spcPct val="90000"/>
              </a:lnSpc>
            </a:pPr>
            <a:r>
              <a:rPr lang="en-GB" sz="2000" smtClean="0">
                <a:cs typeface="Times New Roman" pitchFamily="18" charset="0"/>
              </a:rPr>
              <a:t>Consideration must be given to replacing the existing assets,  the defender, with a new alternative called the challenger which may be</a:t>
            </a:r>
          </a:p>
          <a:p>
            <a:pPr lvl="1" eaLnBrk="1" hangingPunct="1">
              <a:lnSpc>
                <a:spcPct val="90000"/>
              </a:lnSpc>
            </a:pPr>
            <a:r>
              <a:rPr lang="en-GB" sz="1800" smtClean="0">
                <a:cs typeface="Times New Roman" pitchFamily="18" charset="0"/>
              </a:rPr>
              <a:t>An identical asset</a:t>
            </a:r>
          </a:p>
          <a:p>
            <a:pPr lvl="1" eaLnBrk="1" hangingPunct="1">
              <a:lnSpc>
                <a:spcPct val="90000"/>
              </a:lnSpc>
            </a:pPr>
            <a:r>
              <a:rPr lang="en-GB" sz="1800" smtClean="0">
                <a:cs typeface="Times New Roman" pitchFamily="18" charset="0"/>
              </a:rPr>
              <a:t>A newer model (usually with a higher first cost than the existing asset but with lower annual costs).</a:t>
            </a:r>
            <a:r>
              <a:rPr lang="en-US" sz="1800" smtClean="0"/>
              <a:t> </a:t>
            </a:r>
          </a:p>
          <a:p>
            <a:pPr eaLnBrk="1" hangingPunct="1">
              <a:lnSpc>
                <a:spcPct val="90000"/>
              </a:lnSpc>
            </a:pPr>
            <a:r>
              <a:rPr lang="en-GB" sz="2000" smtClean="0">
                <a:cs typeface="Times New Roman" pitchFamily="18" charset="0"/>
              </a:rPr>
              <a:t>The problem facing management is to determine the exact time (objective is to minimise costs) at which a more efficient asset (the challenger) should replace the existing equipment</a:t>
            </a:r>
            <a:r>
              <a:rPr lang="en-GB" sz="2000" smtClean="0">
                <a:latin typeface="Courier" charset="0"/>
                <a:cs typeface="Times New Roman" pitchFamily="18" charset="0"/>
              </a:rPr>
              <a:t>.</a:t>
            </a:r>
            <a:endParaRPr lang="en-US" sz="2000" smtClean="0">
              <a:latin typeface="Courier" charset="0"/>
              <a:cs typeface="Times New Roman" pitchFamily="18" charset="0"/>
            </a:endParaRPr>
          </a:p>
          <a:p>
            <a:pPr eaLnBrk="1" hangingPunct="1">
              <a:lnSpc>
                <a:spcPct val="90000"/>
              </a:lnSpc>
              <a:buFontTx/>
              <a:buNone/>
            </a:pPr>
            <a:endParaRPr lang="en-US" sz="20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9D4C742-D5EA-4B96-8EBA-8BF21667EBC8}" type="slidenum">
              <a:rPr lang="fr-CA" smtClean="0"/>
              <a:pPr eaLnBrk="1" hangingPunct="1"/>
              <a:t>5</a:t>
            </a:fld>
            <a:endParaRPr lang="fr-CA" smtClean="0"/>
          </a:p>
        </p:txBody>
      </p:sp>
      <p:sp>
        <p:nvSpPr>
          <p:cNvPr id="7172" name="Rectangle 2"/>
          <p:cNvSpPr>
            <a:spLocks noGrp="1" noChangeArrowheads="1"/>
          </p:cNvSpPr>
          <p:nvPr>
            <p:ph type="title"/>
          </p:nvPr>
        </p:nvSpPr>
        <p:spPr/>
        <p:txBody>
          <a:bodyPr/>
          <a:lstStyle/>
          <a:p>
            <a:pPr eaLnBrk="1" hangingPunct="1"/>
            <a:r>
              <a:rPr lang="en-CA" smtClean="0"/>
              <a:t>For this course</a:t>
            </a:r>
          </a:p>
        </p:txBody>
      </p:sp>
      <p:sp>
        <p:nvSpPr>
          <p:cNvPr id="7173" name="Rectangle 3"/>
          <p:cNvSpPr>
            <a:spLocks noGrp="1" noChangeArrowheads="1"/>
          </p:cNvSpPr>
          <p:nvPr>
            <p:ph type="body" idx="1"/>
          </p:nvPr>
        </p:nvSpPr>
        <p:spPr/>
        <p:txBody>
          <a:bodyPr/>
          <a:lstStyle/>
          <a:p>
            <a:pPr marL="533400" indent="-533400" eaLnBrk="1" hangingPunct="1"/>
            <a:r>
              <a:rPr lang="en-US" sz="2400" dirty="0" smtClean="0"/>
              <a:t>The replacement timing of a capital (physical) asset will be based on key assumptions</a:t>
            </a:r>
          </a:p>
          <a:p>
            <a:pPr marL="914400" lvl="1" indent="-457200" eaLnBrk="1" hangingPunct="1">
              <a:buFontTx/>
              <a:buAutoNum type="arabicPeriod"/>
            </a:pPr>
            <a:r>
              <a:rPr lang="en-US" sz="2000" dirty="0" smtClean="0"/>
              <a:t>With and without tax implications</a:t>
            </a:r>
          </a:p>
          <a:p>
            <a:pPr marL="914400" lvl="1" indent="-457200" eaLnBrk="1" hangingPunct="1">
              <a:buFontTx/>
              <a:buAutoNum type="arabicPeriod"/>
            </a:pPr>
            <a:r>
              <a:rPr lang="en-US" sz="2000" dirty="0" smtClean="0"/>
              <a:t>No new challenger is expected during the economic life of the current challenger.</a:t>
            </a:r>
          </a:p>
          <a:p>
            <a:pPr marL="914400" lvl="1" indent="-457200" eaLnBrk="1" hangingPunct="1">
              <a:buFontTx/>
              <a:buAutoNum type="arabicPeriod"/>
            </a:pPr>
            <a:r>
              <a:rPr lang="en-US" sz="2000" dirty="0" smtClean="0"/>
              <a:t>Planning or business horizon </a:t>
            </a:r>
          </a:p>
          <a:p>
            <a:pPr marL="1352550" lvl="2" indent="-438150" eaLnBrk="1" hangingPunct="1"/>
            <a:r>
              <a:rPr lang="en-US" sz="2100" dirty="0" smtClean="0"/>
              <a:t>physical assets similar to the defender and the challenger are required for periods </a:t>
            </a:r>
          </a:p>
          <a:p>
            <a:pPr marL="1752600" lvl="3" indent="-381000" eaLnBrk="1" hangingPunct="1"/>
            <a:r>
              <a:rPr lang="en-US" sz="1800" b="1" u="sng" dirty="0" smtClean="0"/>
              <a:t>Shorter</a:t>
            </a:r>
            <a:r>
              <a:rPr lang="en-US" sz="1800" dirty="0" smtClean="0"/>
              <a:t> than the life of the defender and/or the challenger</a:t>
            </a:r>
          </a:p>
          <a:p>
            <a:pPr marL="1752600" lvl="3" indent="-381000" eaLnBrk="1" hangingPunct="1"/>
            <a:r>
              <a:rPr lang="en-US" sz="1800" b="1" u="sng" dirty="0" smtClean="0"/>
              <a:t>Longer</a:t>
            </a:r>
            <a:r>
              <a:rPr lang="en-US" sz="1800" dirty="0" smtClean="0"/>
              <a:t> than the life of the defender and/or the challenger</a:t>
            </a:r>
          </a:p>
          <a:p>
            <a:pPr marL="1752600" lvl="3" indent="-381000" eaLnBrk="1" hangingPunct="1"/>
            <a:endParaRPr lang="en-US" sz="1800"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DD0DC1E-BAEA-4A6E-85D6-C48E68D37108}" type="slidenum">
              <a:rPr lang="fr-CA" smtClean="0"/>
              <a:pPr eaLnBrk="1" hangingPunct="1"/>
              <a:t>6</a:t>
            </a:fld>
            <a:endParaRPr lang="fr-CA" smtClean="0"/>
          </a:p>
        </p:txBody>
      </p:sp>
      <p:sp>
        <p:nvSpPr>
          <p:cNvPr id="8196" name="Rectangle 2"/>
          <p:cNvSpPr>
            <a:spLocks noGrp="1" noChangeArrowheads="1"/>
          </p:cNvSpPr>
          <p:nvPr>
            <p:ph type="title"/>
          </p:nvPr>
        </p:nvSpPr>
        <p:spPr/>
        <p:txBody>
          <a:bodyPr/>
          <a:lstStyle/>
          <a:p>
            <a:pPr eaLnBrk="1" hangingPunct="1"/>
            <a:r>
              <a:rPr lang="en-GB" dirty="0" smtClean="0">
                <a:cs typeface="Times New Roman" pitchFamily="18" charset="0"/>
              </a:rPr>
              <a:t>Reasons for replacing fixed assets?</a:t>
            </a:r>
            <a:endParaRPr lang="en-US" dirty="0" smtClean="0">
              <a:cs typeface="Times New Roman" pitchFamily="18" charset="0"/>
            </a:endParaRPr>
          </a:p>
        </p:txBody>
      </p:sp>
      <p:sp>
        <p:nvSpPr>
          <p:cNvPr id="8197" name="Rectangle 3"/>
          <p:cNvSpPr>
            <a:spLocks noGrp="1" noChangeArrowheads="1"/>
          </p:cNvSpPr>
          <p:nvPr>
            <p:ph type="body" idx="1"/>
          </p:nvPr>
        </p:nvSpPr>
        <p:spPr/>
        <p:txBody>
          <a:bodyPr/>
          <a:lstStyle/>
          <a:p>
            <a:pPr marL="457200" indent="-457200" eaLnBrk="1" hangingPunct="1">
              <a:buFont typeface="+mj-lt"/>
              <a:buAutoNum type="arabicPeriod"/>
            </a:pPr>
            <a:r>
              <a:rPr lang="en-GB" sz="2400" dirty="0" smtClean="0">
                <a:cs typeface="Times New Roman" pitchFamily="18" charset="0"/>
              </a:rPr>
              <a:t>Physical impairment </a:t>
            </a:r>
          </a:p>
          <a:p>
            <a:pPr lvl="1" eaLnBrk="1" hangingPunct="1"/>
            <a:r>
              <a:rPr lang="en-GB" sz="2000" dirty="0" smtClean="0">
                <a:cs typeface="Times New Roman" pitchFamily="18" charset="0"/>
              </a:rPr>
              <a:t>the existing asset is worn out because of normal use or accident and will no longer render its intended function unless extensive repairs are made</a:t>
            </a:r>
            <a:r>
              <a:rPr lang="en-US" sz="2000" dirty="0" smtClean="0"/>
              <a:t> </a:t>
            </a:r>
          </a:p>
          <a:p>
            <a:pPr marL="457200" indent="-457200" eaLnBrk="1" hangingPunct="1">
              <a:buFont typeface="+mj-lt"/>
              <a:buAutoNum type="arabicPeriod"/>
            </a:pPr>
            <a:r>
              <a:rPr lang="en-GB" sz="2400" dirty="0" smtClean="0">
                <a:cs typeface="Times New Roman" pitchFamily="18" charset="0"/>
              </a:rPr>
              <a:t>Inadequacy </a:t>
            </a:r>
          </a:p>
          <a:p>
            <a:pPr lvl="1" eaLnBrk="1" hangingPunct="1"/>
            <a:r>
              <a:rPr lang="en-GB" sz="2000" dirty="0" smtClean="0">
                <a:cs typeface="Times New Roman" pitchFamily="18" charset="0"/>
              </a:rPr>
              <a:t>the existing asset does not have sufficient capacity to fill the current and expected demands</a:t>
            </a:r>
          </a:p>
          <a:p>
            <a:pPr lvl="1" eaLnBrk="1" hangingPunct="1"/>
            <a:r>
              <a:rPr lang="en-GB" sz="2000" dirty="0" smtClean="0">
                <a:cs typeface="Times New Roman" pitchFamily="18" charset="0"/>
              </a:rPr>
              <a:t>to meet the new demands, the existing asset must be either supplemented or replaced</a:t>
            </a:r>
            <a:r>
              <a:rPr lang="en-GB" sz="1800" dirty="0" smtClean="0">
                <a:cs typeface="Times New Roman" pitchFamily="18" charset="0"/>
              </a:rPr>
              <a:t>.</a:t>
            </a:r>
            <a:r>
              <a:rPr lang="en-US" sz="1800" dirty="0" smtClean="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4"/>
          <p:cNvSpPr>
            <a:spLocks noGrp="1"/>
          </p:cNvSpPr>
          <p:nvPr>
            <p:ph type="ftr" sz="quarter" idx="4294967295"/>
          </p:nvPr>
        </p:nvSpPr>
        <p:spPr>
          <a:xfrm>
            <a:off x="3352800" y="6248400"/>
            <a:ext cx="2971800" cy="457200"/>
          </a:xfrm>
          <a:prstGeom prst="rect">
            <a:avLst/>
          </a:prstGeom>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z="1200" b="1" dirty="0" smtClean="0"/>
              <a:t>Topic 9: Replacement </a:t>
            </a:r>
            <a:r>
              <a:rPr lang="fr-CA" sz="1200" b="1" dirty="0" err="1" smtClean="0"/>
              <a:t>Analysis</a:t>
            </a:r>
            <a:endParaRPr lang="fr-CA" sz="1200" b="1" dirty="0" smtClean="0"/>
          </a:p>
        </p:txBody>
      </p:sp>
      <p:sp>
        <p:nvSpPr>
          <p:cNvPr id="9219"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75A87DC-94C8-4399-89FB-760A95BB8D40}" type="slidenum">
              <a:rPr lang="fr-CA" smtClean="0"/>
              <a:pPr eaLnBrk="1" hangingPunct="1"/>
              <a:t>7</a:t>
            </a:fld>
            <a:endParaRPr lang="fr-CA" smtClean="0"/>
          </a:p>
        </p:txBody>
      </p:sp>
      <p:sp>
        <p:nvSpPr>
          <p:cNvPr id="9220" name="Rectangle 2"/>
          <p:cNvSpPr>
            <a:spLocks noGrp="1" noChangeArrowheads="1"/>
          </p:cNvSpPr>
          <p:nvPr>
            <p:ph type="title"/>
          </p:nvPr>
        </p:nvSpPr>
        <p:spPr>
          <a:xfrm>
            <a:off x="152400" y="304800"/>
            <a:ext cx="8763000" cy="1143000"/>
          </a:xfrm>
        </p:spPr>
        <p:txBody>
          <a:bodyPr/>
          <a:lstStyle/>
          <a:p>
            <a:pPr algn="ctr" eaLnBrk="1" hangingPunct="1"/>
            <a:r>
              <a:rPr lang="en-GB" sz="3200" smtClean="0">
                <a:cs typeface="Times New Roman" pitchFamily="18" charset="0"/>
              </a:rPr>
              <a:t>Why replace fixed assets?</a:t>
            </a:r>
            <a:r>
              <a:rPr lang="en-GB" sz="3200" smtClean="0"/>
              <a:t> (cont’d)</a:t>
            </a:r>
            <a:endParaRPr lang="en-US" sz="3200" smtClean="0"/>
          </a:p>
        </p:txBody>
      </p:sp>
      <p:sp>
        <p:nvSpPr>
          <p:cNvPr id="9221" name="Rectangle 3"/>
          <p:cNvSpPr>
            <a:spLocks noGrp="1" noChangeArrowheads="1"/>
          </p:cNvSpPr>
          <p:nvPr>
            <p:ph type="body" idx="1"/>
          </p:nvPr>
        </p:nvSpPr>
        <p:spPr/>
        <p:txBody>
          <a:bodyPr/>
          <a:lstStyle/>
          <a:p>
            <a:pPr marL="457200" indent="-457200" eaLnBrk="1" hangingPunct="1">
              <a:buFont typeface="+mj-lt"/>
              <a:buAutoNum type="arabicPeriod" startAt="3"/>
            </a:pPr>
            <a:r>
              <a:rPr lang="en-GB" sz="2400" dirty="0" smtClean="0">
                <a:cs typeface="Times New Roman" pitchFamily="18" charset="0"/>
              </a:rPr>
              <a:t>Obsolescence </a:t>
            </a:r>
          </a:p>
          <a:p>
            <a:pPr lvl="1" eaLnBrk="1" hangingPunct="1"/>
            <a:r>
              <a:rPr lang="en-GB" sz="2000" u="sng" dirty="0" smtClean="0">
                <a:cs typeface="Times New Roman" pitchFamily="18" charset="0"/>
              </a:rPr>
              <a:t>functional</a:t>
            </a:r>
            <a:r>
              <a:rPr lang="en-GB" sz="2000" dirty="0" smtClean="0">
                <a:cs typeface="Times New Roman" pitchFamily="18" charset="0"/>
              </a:rPr>
              <a:t>: a decrease in the demand for the output of the asset </a:t>
            </a:r>
            <a:r>
              <a:rPr lang="en-GB" sz="2000" dirty="0" smtClean="0">
                <a:cs typeface="Times New Roman" pitchFamily="18" charset="0"/>
                <a:sym typeface="Wingdings" pitchFamily="2" charset="2"/>
              </a:rPr>
              <a:t> </a:t>
            </a:r>
            <a:r>
              <a:rPr lang="en-GB" sz="2000" dirty="0" smtClean="0">
                <a:cs typeface="Times New Roman" pitchFamily="18" charset="0"/>
              </a:rPr>
              <a:t>a loss of revenue</a:t>
            </a:r>
          </a:p>
          <a:p>
            <a:pPr lvl="1" eaLnBrk="1" hangingPunct="1"/>
            <a:r>
              <a:rPr lang="en-GB" sz="2000" u="sng" dirty="0" smtClean="0">
                <a:cs typeface="Times New Roman" pitchFamily="18" charset="0"/>
              </a:rPr>
              <a:t>economic</a:t>
            </a:r>
            <a:r>
              <a:rPr lang="en-GB" sz="2000" dirty="0" smtClean="0">
                <a:cs typeface="Times New Roman" pitchFamily="18" charset="0"/>
              </a:rPr>
              <a:t>: the existence of a new asset with lower production costs than those of the existing asset</a:t>
            </a:r>
          </a:p>
          <a:p>
            <a:pPr marL="457200" indent="-457200" eaLnBrk="1" hangingPunct="1">
              <a:buFont typeface="+mj-lt"/>
              <a:buAutoNum type="arabicPeriod" startAt="3"/>
            </a:pPr>
            <a:r>
              <a:rPr lang="en-GB" sz="2400" dirty="0" smtClean="0">
                <a:cs typeface="Times New Roman" pitchFamily="18" charset="0"/>
              </a:rPr>
              <a:t>Rental or lease possibilities </a:t>
            </a:r>
          </a:p>
          <a:p>
            <a:pPr lvl="1" eaLnBrk="1" hangingPunct="1"/>
            <a:r>
              <a:rPr lang="en-GB" sz="2000" dirty="0" smtClean="0">
                <a:cs typeface="Times New Roman" pitchFamily="18" charset="0"/>
              </a:rPr>
              <a:t>variation of obsolescence except that the replacement asset does not necessarily have to be any different from the existing asset</a:t>
            </a:r>
          </a:p>
          <a:p>
            <a:pPr lvl="2" eaLnBrk="1" hangingPunct="1"/>
            <a:r>
              <a:rPr lang="en-GB" sz="2100" dirty="0" smtClean="0">
                <a:cs typeface="Times New Roman" pitchFamily="18" charset="0"/>
              </a:rPr>
              <a:t>It may simply be more financially or fiscally advantageous.</a:t>
            </a:r>
            <a:endParaRPr lang="en-US" sz="2100" dirty="0" smtClean="0"/>
          </a:p>
          <a:p>
            <a:pPr eaLnBrk="1" hangingPunct="1">
              <a:buFontTx/>
              <a:buNone/>
            </a:pPr>
            <a:r>
              <a:rPr lang="en-GB" sz="2000" dirty="0" smtClean="0">
                <a:cs typeface="Times New Roman" pitchFamily="18" charset="0"/>
              </a:rPr>
              <a:t>     </a:t>
            </a:r>
            <a:endParaRPr lang="en-GB" sz="2000" dirty="0" smtClean="0">
              <a:latin typeface="Courier" charset="0"/>
              <a:cs typeface="Times New Roman" pitchFamily="18" charset="0"/>
            </a:endParaRPr>
          </a:p>
          <a:p>
            <a:pPr eaLnBrk="1" hangingPunct="1">
              <a:buFontTx/>
              <a:buNone/>
            </a:pPr>
            <a:endParaRPr lang="en-US" sz="2000" dirty="0" smtClean="0">
              <a:latin typeface="Courier"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BBAA0FF-2561-4AA1-B820-B2C3B988492E}" type="slidenum">
              <a:rPr lang="fr-CA" smtClean="0"/>
              <a:pPr eaLnBrk="1" hangingPunct="1"/>
              <a:t>8</a:t>
            </a:fld>
            <a:endParaRPr lang="fr-CA" smtClean="0"/>
          </a:p>
        </p:txBody>
      </p:sp>
      <p:sp>
        <p:nvSpPr>
          <p:cNvPr id="10244" name="Rectangle 2"/>
          <p:cNvSpPr>
            <a:spLocks noGrp="1" noChangeArrowheads="1"/>
          </p:cNvSpPr>
          <p:nvPr>
            <p:ph type="title"/>
          </p:nvPr>
        </p:nvSpPr>
        <p:spPr/>
        <p:txBody>
          <a:bodyPr/>
          <a:lstStyle/>
          <a:p>
            <a:pPr eaLnBrk="1" hangingPunct="1"/>
            <a:r>
              <a:rPr lang="en-GB" smtClean="0"/>
              <a:t/>
            </a:r>
            <a:br>
              <a:rPr lang="en-GB" smtClean="0"/>
            </a:br>
            <a:r>
              <a:rPr lang="en-GB" smtClean="0"/>
              <a:t>Definitions of Asset Life</a:t>
            </a:r>
            <a:r>
              <a:rPr lang="en-US" smtClean="0"/>
              <a:t/>
            </a:r>
            <a:br>
              <a:rPr lang="en-US" smtClean="0"/>
            </a:br>
            <a:endParaRPr lang="en-US" smtClean="0"/>
          </a:p>
        </p:txBody>
      </p:sp>
      <p:sp>
        <p:nvSpPr>
          <p:cNvPr id="10245" name="Rectangle 3"/>
          <p:cNvSpPr>
            <a:spLocks noGrp="1" noChangeArrowheads="1"/>
          </p:cNvSpPr>
          <p:nvPr>
            <p:ph type="body" idx="1"/>
          </p:nvPr>
        </p:nvSpPr>
        <p:spPr>
          <a:xfrm>
            <a:off x="762000" y="1905000"/>
            <a:ext cx="7772400" cy="4114800"/>
          </a:xfrm>
        </p:spPr>
        <p:txBody>
          <a:bodyPr/>
          <a:lstStyle/>
          <a:p>
            <a:pPr marL="533400" indent="-533400" eaLnBrk="1" hangingPunct="1">
              <a:lnSpc>
                <a:spcPct val="90000"/>
              </a:lnSpc>
              <a:buFont typeface="Wingdings" pitchFamily="2" charset="2"/>
              <a:buAutoNum type="arabicPeriod"/>
            </a:pPr>
            <a:r>
              <a:rPr lang="en-GB" sz="2400" u="sng" dirty="0" smtClean="0">
                <a:cs typeface="Times New Roman" pitchFamily="18" charset="0"/>
              </a:rPr>
              <a:t>Economic</a:t>
            </a:r>
            <a:r>
              <a:rPr lang="en-GB" sz="2400" dirty="0" smtClean="0">
                <a:cs typeface="Times New Roman" pitchFamily="18" charset="0"/>
              </a:rPr>
              <a:t> - the period of time extending from the date of installation to the date of retirement (by demotion or disposal)</a:t>
            </a:r>
            <a:r>
              <a:rPr lang="en-US" sz="2400" dirty="0" smtClean="0">
                <a:cs typeface="Times New Roman" pitchFamily="18" charset="0"/>
              </a:rPr>
              <a:t> </a:t>
            </a:r>
            <a:r>
              <a:rPr lang="en-US" sz="2400" dirty="0" smtClean="0">
                <a:cs typeface="Times New Roman" pitchFamily="18" charset="0"/>
                <a:sym typeface="Wingdings" pitchFamily="2" charset="2"/>
              </a:rPr>
              <a:t> cost minimization</a:t>
            </a:r>
            <a:endParaRPr lang="en-US" sz="2400" dirty="0" smtClean="0">
              <a:cs typeface="Times New Roman" pitchFamily="18" charset="0"/>
            </a:endParaRPr>
          </a:p>
          <a:p>
            <a:pPr marL="533400" indent="-533400" eaLnBrk="1" hangingPunct="1">
              <a:lnSpc>
                <a:spcPct val="90000"/>
              </a:lnSpc>
              <a:buFont typeface="Wingdings" pitchFamily="2" charset="2"/>
              <a:buAutoNum type="arabicPeriod"/>
            </a:pPr>
            <a:r>
              <a:rPr lang="en-GB" sz="2400" u="sng" dirty="0" smtClean="0">
                <a:cs typeface="Times New Roman" pitchFamily="18" charset="0"/>
              </a:rPr>
              <a:t>Ownership</a:t>
            </a:r>
            <a:r>
              <a:rPr lang="en-GB" sz="2400" dirty="0" smtClean="0">
                <a:cs typeface="Times New Roman" pitchFamily="18" charset="0"/>
              </a:rPr>
              <a:t> - the period of time extending from the date of acquisition to the date of disposal by a specific owner.</a:t>
            </a:r>
          </a:p>
          <a:p>
            <a:pPr marL="533400" indent="-533400" eaLnBrk="1" hangingPunct="1">
              <a:lnSpc>
                <a:spcPct val="90000"/>
              </a:lnSpc>
              <a:buFont typeface="Wingdings" pitchFamily="2" charset="2"/>
              <a:buAutoNum type="arabicPeriod"/>
            </a:pPr>
            <a:r>
              <a:rPr lang="en-GB" sz="2400" u="sng" dirty="0" smtClean="0">
                <a:cs typeface="Times New Roman" pitchFamily="18" charset="0"/>
              </a:rPr>
              <a:t>Physical</a:t>
            </a:r>
            <a:r>
              <a:rPr lang="en-GB" sz="2400" dirty="0" smtClean="0">
                <a:cs typeface="Times New Roman" pitchFamily="18" charset="0"/>
              </a:rPr>
              <a:t> - the period of time extending from the date of acquisition to the date of final disposal by successive owners.</a:t>
            </a:r>
          </a:p>
          <a:p>
            <a:pPr marL="533400" indent="-533400" eaLnBrk="1" hangingPunct="1">
              <a:lnSpc>
                <a:spcPct val="90000"/>
              </a:lnSpc>
              <a:buFont typeface="Wingdings" pitchFamily="2" charset="2"/>
              <a:buAutoNum type="arabicPeriod"/>
            </a:pPr>
            <a:r>
              <a:rPr lang="en-GB" sz="2400" u="sng" dirty="0" smtClean="0">
                <a:cs typeface="Times New Roman" pitchFamily="18" charset="0"/>
              </a:rPr>
              <a:t>Useful life </a:t>
            </a:r>
            <a:r>
              <a:rPr lang="en-GB" sz="2400" dirty="0" smtClean="0">
                <a:cs typeface="Times New Roman" pitchFamily="18" charset="0"/>
              </a:rPr>
              <a:t> - the period of time an asset is kept in productive use.</a:t>
            </a:r>
            <a:r>
              <a:rPr lang="en-US" sz="2400" dirty="0" smtClean="0">
                <a:cs typeface="Times New Roman" pitchFamily="18"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24"/>
          <p:cNvSpPr>
            <a:spLocks noGrp="1" noChangeArrowheads="1"/>
          </p:cNvSpPr>
          <p:nvPr>
            <p:ph type="title"/>
          </p:nvPr>
        </p:nvSpPr>
        <p:spPr/>
        <p:txBody>
          <a:bodyPr/>
          <a:lstStyle/>
          <a:p>
            <a:pPr eaLnBrk="1" hangingPunct="1"/>
            <a:r>
              <a:rPr lang="en-GB" smtClean="0"/>
              <a:t>Definitions of Asset Life</a:t>
            </a:r>
            <a:endParaRPr lang="fr-CA" smtClean="0"/>
          </a:p>
        </p:txBody>
      </p:sp>
      <p:sp>
        <p:nvSpPr>
          <p:cNvPr id="11267" name="Line 26"/>
          <p:cNvSpPr>
            <a:spLocks noChangeShapeType="1"/>
          </p:cNvSpPr>
          <p:nvPr/>
        </p:nvSpPr>
        <p:spPr bwMode="auto">
          <a:xfrm>
            <a:off x="1371600" y="2438400"/>
            <a:ext cx="3086100" cy="0"/>
          </a:xfrm>
          <a:prstGeom prst="line">
            <a:avLst/>
          </a:prstGeom>
          <a:noFill/>
          <a:ln w="57150">
            <a:solidFill>
              <a:schemeClr val="tx1"/>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1268" name="Text Box 27"/>
          <p:cNvSpPr txBox="1">
            <a:spLocks noChangeArrowheads="1"/>
          </p:cNvSpPr>
          <p:nvPr/>
        </p:nvSpPr>
        <p:spPr bwMode="auto">
          <a:xfrm>
            <a:off x="1981200" y="1981200"/>
            <a:ext cx="43561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z="2000" b="1">
                <a:solidFill>
                  <a:srgbClr val="6600FF"/>
                </a:solidFill>
              </a:rPr>
              <a:t>Economic Life (Cost minimisation)</a:t>
            </a:r>
          </a:p>
        </p:txBody>
      </p:sp>
      <p:sp>
        <p:nvSpPr>
          <p:cNvPr id="11269" name="Text Box 28"/>
          <p:cNvSpPr txBox="1">
            <a:spLocks noChangeArrowheads="1"/>
          </p:cNvSpPr>
          <p:nvPr/>
        </p:nvSpPr>
        <p:spPr bwMode="auto">
          <a:xfrm>
            <a:off x="1066800" y="1981200"/>
            <a:ext cx="844550" cy="366713"/>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dirty="0"/>
              <a:t>Install </a:t>
            </a:r>
          </a:p>
        </p:txBody>
      </p:sp>
      <p:sp>
        <p:nvSpPr>
          <p:cNvPr id="11270" name="Text Box 29"/>
          <p:cNvSpPr txBox="1">
            <a:spLocks noChangeArrowheads="1"/>
          </p:cNvSpPr>
          <p:nvPr/>
        </p:nvSpPr>
        <p:spPr bwMode="auto">
          <a:xfrm>
            <a:off x="4175125" y="2438400"/>
            <a:ext cx="1479892" cy="369332"/>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dirty="0" err="1" smtClean="0"/>
              <a:t>Sell</a:t>
            </a:r>
            <a:r>
              <a:rPr lang="fr-CA" dirty="0" smtClean="0"/>
              <a:t>/Replace</a:t>
            </a:r>
            <a:endParaRPr lang="fr-CA" dirty="0"/>
          </a:p>
        </p:txBody>
      </p:sp>
      <p:sp>
        <p:nvSpPr>
          <p:cNvPr id="11271" name="Line 30"/>
          <p:cNvSpPr>
            <a:spLocks noChangeShapeType="1"/>
          </p:cNvSpPr>
          <p:nvPr/>
        </p:nvSpPr>
        <p:spPr bwMode="auto">
          <a:xfrm>
            <a:off x="1371600" y="3429000"/>
            <a:ext cx="6172200" cy="0"/>
          </a:xfrm>
          <a:prstGeom prst="line">
            <a:avLst/>
          </a:prstGeom>
          <a:noFill/>
          <a:ln w="57150">
            <a:solidFill>
              <a:schemeClr val="tx1"/>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1272" name="Line 31"/>
          <p:cNvSpPr>
            <a:spLocks noChangeShapeType="1"/>
          </p:cNvSpPr>
          <p:nvPr/>
        </p:nvSpPr>
        <p:spPr bwMode="auto">
          <a:xfrm>
            <a:off x="1371600" y="4191000"/>
            <a:ext cx="6172200" cy="0"/>
          </a:xfrm>
          <a:prstGeom prst="line">
            <a:avLst/>
          </a:prstGeom>
          <a:noFill/>
          <a:ln w="57150">
            <a:solidFill>
              <a:schemeClr val="tx1"/>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1273" name="Text Box 33"/>
          <p:cNvSpPr txBox="1">
            <a:spLocks noChangeArrowheads="1"/>
          </p:cNvSpPr>
          <p:nvPr/>
        </p:nvSpPr>
        <p:spPr bwMode="auto">
          <a:xfrm>
            <a:off x="1981200" y="3021013"/>
            <a:ext cx="50911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sz="1600" b="1">
                <a:solidFill>
                  <a:srgbClr val="6600FF"/>
                </a:solidFill>
              </a:rPr>
              <a:t>Ownership (But not necessarily cost minimisation)</a:t>
            </a:r>
          </a:p>
        </p:txBody>
      </p:sp>
      <p:sp>
        <p:nvSpPr>
          <p:cNvPr id="11274" name="Text Box 34"/>
          <p:cNvSpPr txBox="1">
            <a:spLocks noChangeArrowheads="1"/>
          </p:cNvSpPr>
          <p:nvPr/>
        </p:nvSpPr>
        <p:spPr bwMode="auto">
          <a:xfrm>
            <a:off x="1203325" y="3008313"/>
            <a:ext cx="781050" cy="366712"/>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dirty="0"/>
              <a:t>Install</a:t>
            </a:r>
          </a:p>
        </p:txBody>
      </p:sp>
      <p:sp>
        <p:nvSpPr>
          <p:cNvPr id="11275" name="Text Box 35"/>
          <p:cNvSpPr txBox="1">
            <a:spLocks noChangeArrowheads="1"/>
          </p:cNvSpPr>
          <p:nvPr/>
        </p:nvSpPr>
        <p:spPr bwMode="auto">
          <a:xfrm>
            <a:off x="6933138" y="3022817"/>
            <a:ext cx="2210862" cy="369332"/>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dirty="0" err="1" smtClean="0"/>
              <a:t>Sell</a:t>
            </a:r>
            <a:r>
              <a:rPr lang="fr-CA" dirty="0" smtClean="0"/>
              <a:t>/Replace//</a:t>
            </a:r>
            <a:r>
              <a:rPr lang="fr-CA" dirty="0" err="1" smtClean="0"/>
              <a:t>Scrap</a:t>
            </a:r>
            <a:endParaRPr lang="fr-CA" dirty="0"/>
          </a:p>
        </p:txBody>
      </p:sp>
      <p:sp>
        <p:nvSpPr>
          <p:cNvPr id="11276" name="Oval 36"/>
          <p:cNvSpPr>
            <a:spLocks noChangeArrowheads="1"/>
          </p:cNvSpPr>
          <p:nvPr/>
        </p:nvSpPr>
        <p:spPr bwMode="auto">
          <a:xfrm>
            <a:off x="2590800" y="4114800"/>
            <a:ext cx="152400" cy="152400"/>
          </a:xfrm>
          <a:prstGeom prst="ellipse">
            <a:avLst/>
          </a:prstGeom>
          <a:solidFill>
            <a:schemeClr val="tx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11277" name="Oval 37"/>
          <p:cNvSpPr>
            <a:spLocks noChangeArrowheads="1"/>
          </p:cNvSpPr>
          <p:nvPr/>
        </p:nvSpPr>
        <p:spPr bwMode="auto">
          <a:xfrm>
            <a:off x="4191000" y="4114800"/>
            <a:ext cx="152400" cy="152400"/>
          </a:xfrm>
          <a:prstGeom prst="ellipse">
            <a:avLst/>
          </a:prstGeom>
          <a:solidFill>
            <a:schemeClr val="tx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11278" name="Oval 38"/>
          <p:cNvSpPr>
            <a:spLocks noChangeArrowheads="1"/>
          </p:cNvSpPr>
          <p:nvPr/>
        </p:nvSpPr>
        <p:spPr bwMode="auto">
          <a:xfrm>
            <a:off x="5486400" y="4114800"/>
            <a:ext cx="152400" cy="152400"/>
          </a:xfrm>
          <a:prstGeom prst="ellipse">
            <a:avLst/>
          </a:prstGeom>
          <a:solidFill>
            <a:schemeClr val="tx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11279" name="Oval 39"/>
          <p:cNvSpPr>
            <a:spLocks noChangeArrowheads="1"/>
          </p:cNvSpPr>
          <p:nvPr/>
        </p:nvSpPr>
        <p:spPr bwMode="auto">
          <a:xfrm>
            <a:off x="6477000" y="4114800"/>
            <a:ext cx="152400" cy="152400"/>
          </a:xfrm>
          <a:prstGeom prst="ellipse">
            <a:avLst/>
          </a:prstGeom>
          <a:solidFill>
            <a:schemeClr val="tx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11280" name="Text Box 41"/>
          <p:cNvSpPr txBox="1">
            <a:spLocks noChangeArrowheads="1"/>
          </p:cNvSpPr>
          <p:nvPr/>
        </p:nvSpPr>
        <p:spPr bwMode="auto">
          <a:xfrm>
            <a:off x="4114800" y="4191000"/>
            <a:ext cx="142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z="2400" b="1"/>
              <a:t>Physical</a:t>
            </a:r>
          </a:p>
        </p:txBody>
      </p:sp>
      <p:sp>
        <p:nvSpPr>
          <p:cNvPr id="11281" name="Text Box 42"/>
          <p:cNvSpPr txBox="1">
            <a:spLocks noChangeArrowheads="1"/>
          </p:cNvSpPr>
          <p:nvPr/>
        </p:nvSpPr>
        <p:spPr bwMode="auto">
          <a:xfrm>
            <a:off x="1660525" y="3770313"/>
            <a:ext cx="1047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a:t>Owner 1</a:t>
            </a:r>
          </a:p>
        </p:txBody>
      </p:sp>
      <p:sp>
        <p:nvSpPr>
          <p:cNvPr id="11282" name="Text Box 43"/>
          <p:cNvSpPr txBox="1">
            <a:spLocks noChangeArrowheads="1"/>
          </p:cNvSpPr>
          <p:nvPr/>
        </p:nvSpPr>
        <p:spPr bwMode="auto">
          <a:xfrm>
            <a:off x="2955925" y="3770313"/>
            <a:ext cx="1047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a:t>Owner 2</a:t>
            </a:r>
          </a:p>
          <a:p>
            <a:pPr eaLnBrk="1" hangingPunct="1"/>
            <a:endParaRPr lang="fr-CA"/>
          </a:p>
        </p:txBody>
      </p:sp>
      <p:sp>
        <p:nvSpPr>
          <p:cNvPr id="11283" name="Text Box 44"/>
          <p:cNvSpPr txBox="1">
            <a:spLocks noChangeArrowheads="1"/>
          </p:cNvSpPr>
          <p:nvPr/>
        </p:nvSpPr>
        <p:spPr bwMode="auto">
          <a:xfrm>
            <a:off x="5562600" y="3810000"/>
            <a:ext cx="1047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a:t>Owner 4</a:t>
            </a:r>
          </a:p>
          <a:p>
            <a:pPr eaLnBrk="1" hangingPunct="1"/>
            <a:endParaRPr lang="fr-CA"/>
          </a:p>
        </p:txBody>
      </p:sp>
      <p:sp>
        <p:nvSpPr>
          <p:cNvPr id="11284" name="Text Box 46"/>
          <p:cNvSpPr txBox="1">
            <a:spLocks noChangeArrowheads="1"/>
          </p:cNvSpPr>
          <p:nvPr/>
        </p:nvSpPr>
        <p:spPr bwMode="auto">
          <a:xfrm>
            <a:off x="4419600" y="3810000"/>
            <a:ext cx="1123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a:t>Owner 3</a:t>
            </a:r>
          </a:p>
        </p:txBody>
      </p:sp>
      <p:sp>
        <p:nvSpPr>
          <p:cNvPr id="11285" name="Rectangle 47"/>
          <p:cNvSpPr>
            <a:spLocks noChangeArrowheads="1"/>
          </p:cNvSpPr>
          <p:nvPr/>
        </p:nvSpPr>
        <p:spPr bwMode="auto">
          <a:xfrm>
            <a:off x="1219200" y="4724400"/>
            <a:ext cx="6172200" cy="1590675"/>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457200" indent="-457200"/>
            <a:r>
              <a:rPr lang="en-GB" sz="1400" u="sng"/>
              <a:t>Economic</a:t>
            </a:r>
            <a:r>
              <a:rPr lang="en-GB" sz="1400"/>
              <a:t> - the period of time extending from the date of installation to the date of retirement (by demotion or disposal)</a:t>
            </a:r>
            <a:r>
              <a:rPr lang="en-US" sz="1400"/>
              <a:t> </a:t>
            </a:r>
            <a:r>
              <a:rPr lang="en-US" sz="1400">
                <a:sym typeface="Wingdings" pitchFamily="2" charset="2"/>
              </a:rPr>
              <a:t> cost minimization</a:t>
            </a:r>
            <a:endParaRPr lang="en-US" sz="1400"/>
          </a:p>
          <a:p>
            <a:pPr marL="457200" indent="-457200"/>
            <a:r>
              <a:rPr lang="en-GB" sz="1400" u="sng"/>
              <a:t>Ownership</a:t>
            </a:r>
            <a:r>
              <a:rPr lang="en-GB" sz="1400"/>
              <a:t> - the period of time extending from the date of acquisition to the date of disposal by a specific owner.</a:t>
            </a:r>
          </a:p>
          <a:p>
            <a:pPr marL="457200" indent="-457200"/>
            <a:r>
              <a:rPr lang="en-GB" sz="1400" u="sng"/>
              <a:t>Physical</a:t>
            </a:r>
            <a:r>
              <a:rPr lang="en-GB" sz="1400"/>
              <a:t> - the period of time extending from the date of acquisition to the date of final disposal by successive owners.</a:t>
            </a:r>
          </a:p>
          <a:p>
            <a:pPr marL="457200" indent="-457200"/>
            <a:r>
              <a:rPr lang="en-GB" sz="1400" u="sng"/>
              <a:t>Useful life </a:t>
            </a:r>
            <a:r>
              <a:rPr lang="en-GB" sz="1400"/>
              <a:t> - the period of time an asset is kept in productive use.</a:t>
            </a:r>
            <a:r>
              <a:rPr lang="en-US" sz="1400"/>
              <a:t> </a:t>
            </a:r>
          </a:p>
        </p:txBody>
      </p:sp>
      <p:sp>
        <p:nvSpPr>
          <p:cNvPr id="11286" name="Text Box 48"/>
          <p:cNvSpPr txBox="1">
            <a:spLocks noChangeArrowheads="1"/>
          </p:cNvSpPr>
          <p:nvPr/>
        </p:nvSpPr>
        <p:spPr bwMode="auto">
          <a:xfrm>
            <a:off x="7299325" y="3770313"/>
            <a:ext cx="1060450" cy="366712"/>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dirty="0" err="1"/>
              <a:t>Disposal</a:t>
            </a:r>
            <a:endParaRPr lang="fr-CA" dirty="0"/>
          </a:p>
        </p:txBody>
      </p:sp>
      <p:sp>
        <p:nvSpPr>
          <p:cNvPr id="11288"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50B3A2A-C7C8-4FFA-B601-B086C8AAEB14}" type="slidenum">
              <a:rPr lang="fr-CA" smtClean="0"/>
              <a:pPr eaLnBrk="1" hangingPunct="1"/>
              <a:t>9</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04BCA09-8BE3-4BB7-81A1-78DD2C562135}" type="slidenum">
              <a:rPr lang="fr-CA" smtClean="0"/>
              <a:pPr eaLnBrk="1" hangingPunct="1"/>
              <a:t>10</a:t>
            </a:fld>
            <a:endParaRPr lang="fr-CA" smtClean="0"/>
          </a:p>
        </p:txBody>
      </p:sp>
      <p:sp>
        <p:nvSpPr>
          <p:cNvPr id="12292" name="Rectangle 2"/>
          <p:cNvSpPr>
            <a:spLocks noGrp="1" noChangeArrowheads="1"/>
          </p:cNvSpPr>
          <p:nvPr>
            <p:ph type="title"/>
          </p:nvPr>
        </p:nvSpPr>
        <p:spPr/>
        <p:txBody>
          <a:bodyPr/>
          <a:lstStyle/>
          <a:p>
            <a:pPr eaLnBrk="1" hangingPunct="1"/>
            <a:r>
              <a:rPr lang="en-GB" smtClean="0">
                <a:cs typeface="Times New Roman" pitchFamily="18" charset="0"/>
              </a:rPr>
              <a:t>Factors Underlying Replacement</a:t>
            </a:r>
            <a:r>
              <a:rPr lang="en-US" smtClean="0"/>
              <a:t> </a:t>
            </a:r>
          </a:p>
        </p:txBody>
      </p:sp>
      <p:sp>
        <p:nvSpPr>
          <p:cNvPr id="12293" name="Rectangle 3"/>
          <p:cNvSpPr>
            <a:spLocks noGrp="1" noChangeArrowheads="1"/>
          </p:cNvSpPr>
          <p:nvPr>
            <p:ph type="body" idx="1"/>
          </p:nvPr>
        </p:nvSpPr>
        <p:spPr/>
        <p:txBody>
          <a:bodyPr/>
          <a:lstStyle/>
          <a:p>
            <a:pPr marL="533400" indent="-533400" eaLnBrk="1" hangingPunct="1">
              <a:buFont typeface="Wingdings" pitchFamily="2" charset="2"/>
              <a:buAutoNum type="arabicPeriod"/>
            </a:pPr>
            <a:r>
              <a:rPr lang="en-GB" dirty="0" smtClean="0">
                <a:cs typeface="Times New Roman" pitchFamily="18" charset="0"/>
              </a:rPr>
              <a:t>Recognition and acceptance of past errors.</a:t>
            </a:r>
          </a:p>
          <a:p>
            <a:pPr marL="533400" indent="-533400" eaLnBrk="1" hangingPunct="1">
              <a:buFont typeface="Wingdings" pitchFamily="2" charset="2"/>
              <a:buAutoNum type="arabicPeriod"/>
            </a:pPr>
            <a:r>
              <a:rPr lang="en-GB" dirty="0" smtClean="0">
                <a:cs typeface="Times New Roman" pitchFamily="18" charset="0"/>
              </a:rPr>
              <a:t>Existence of sunk costs.</a:t>
            </a:r>
            <a:r>
              <a:rPr lang="en-US" dirty="0" smtClean="0">
                <a:cs typeface="Times New Roman" pitchFamily="18" charset="0"/>
              </a:rPr>
              <a:t> </a:t>
            </a:r>
            <a:endParaRPr lang="en-US" dirty="0" smtClean="0"/>
          </a:p>
          <a:p>
            <a:pPr marL="533400" indent="-533400" eaLnBrk="1" hangingPunct="1">
              <a:buFont typeface="Wingdings" pitchFamily="2" charset="2"/>
              <a:buAutoNum type="arabicPeriod"/>
            </a:pPr>
            <a:r>
              <a:rPr lang="en-GB" dirty="0" smtClean="0">
                <a:cs typeface="Times New Roman" pitchFamily="18" charset="0"/>
              </a:rPr>
              <a:t>Remaining life of the existing asset.</a:t>
            </a:r>
            <a:r>
              <a:rPr lang="en-US" dirty="0" smtClean="0"/>
              <a:t> </a:t>
            </a:r>
          </a:p>
          <a:p>
            <a:pPr marL="533400" indent="-533400" eaLnBrk="1" hangingPunct="1">
              <a:buFont typeface="Wingdings" pitchFamily="2" charset="2"/>
              <a:buAutoNum type="arabicPeriod"/>
            </a:pPr>
            <a:r>
              <a:rPr lang="en-GB" b="1" dirty="0" smtClean="0">
                <a:cs typeface="Times New Roman" pitchFamily="18" charset="0"/>
              </a:rPr>
              <a:t>Economic life</a:t>
            </a:r>
            <a:r>
              <a:rPr lang="en-GB" dirty="0" smtClean="0">
                <a:cs typeface="Times New Roman" pitchFamily="18" charset="0"/>
              </a:rPr>
              <a:t> for the proposed replacement asset.</a:t>
            </a:r>
            <a:r>
              <a:rPr lang="en-US" dirty="0" smtClean="0"/>
              <a:t> </a:t>
            </a:r>
          </a:p>
          <a:p>
            <a:pPr marL="533400" indent="-533400" eaLnBrk="1" hangingPunct="1">
              <a:buFont typeface="Wingdings" pitchFamily="2" charset="2"/>
              <a:buAutoNum type="arabicPeriod"/>
            </a:pPr>
            <a:r>
              <a:rPr lang="en-GB" dirty="0" smtClean="0">
                <a:cs typeface="Times New Roman" pitchFamily="18" charset="0"/>
              </a:rPr>
              <a:t>Method of handling unamortized values.</a:t>
            </a:r>
            <a:r>
              <a:rPr lang="en-US" dirty="0" smtClean="0"/>
              <a:t> </a:t>
            </a:r>
          </a:p>
          <a:p>
            <a:pPr marL="533400" indent="-533400" eaLnBrk="1" hangingPunct="1">
              <a:buFont typeface="Wingdings" pitchFamily="2" charset="2"/>
              <a:buAutoNum type="arabicPeriod"/>
            </a:pPr>
            <a:r>
              <a:rPr lang="en-GB" dirty="0" smtClean="0">
                <a:cs typeface="Times New Roman" pitchFamily="18" charset="0"/>
              </a:rPr>
              <a:t>Income tax treatment: possible capital gains or losses.</a:t>
            </a:r>
            <a:r>
              <a:rPr lang="en-US" dirty="0" smtClean="0"/>
              <a:t> </a:t>
            </a:r>
          </a:p>
          <a:p>
            <a:pPr marL="533400" indent="-533400" eaLnBrk="1" hangingPunct="1">
              <a:buFontTx/>
              <a:buNone/>
            </a:pPr>
            <a:endParaRPr lang="en-US" sz="3200" b="1" dirty="0" smtClean="0"/>
          </a:p>
          <a:p>
            <a:pPr marL="533400" indent="-533400" eaLnBrk="1" hangingPunct="1"/>
            <a:endParaRPr lang="en-US" sz="3200" b="1"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8DFCA9A-1BF6-4368-8BF4-FF2A27764DBB}" type="slidenum">
              <a:rPr lang="fr-CA" smtClean="0"/>
              <a:pPr eaLnBrk="1" hangingPunct="1"/>
              <a:t>11</a:t>
            </a:fld>
            <a:endParaRPr lang="fr-CA" smtClean="0"/>
          </a:p>
        </p:txBody>
      </p:sp>
      <p:sp>
        <p:nvSpPr>
          <p:cNvPr id="16388" name="Rectangle 2"/>
          <p:cNvSpPr>
            <a:spLocks noGrp="1" noChangeArrowheads="1"/>
          </p:cNvSpPr>
          <p:nvPr>
            <p:ph type="title"/>
          </p:nvPr>
        </p:nvSpPr>
        <p:spPr/>
        <p:txBody>
          <a:bodyPr/>
          <a:lstStyle/>
          <a:p>
            <a:pPr eaLnBrk="1" hangingPunct="1"/>
            <a:r>
              <a:rPr lang="en-GB" smtClean="0">
                <a:cs typeface="Times New Roman" pitchFamily="18" charset="0"/>
              </a:rPr>
              <a:t>General Model of Replacement</a:t>
            </a:r>
            <a:r>
              <a:rPr lang="en-US" smtClean="0"/>
              <a:t> </a:t>
            </a:r>
          </a:p>
        </p:txBody>
      </p:sp>
      <p:sp>
        <p:nvSpPr>
          <p:cNvPr id="16389" name="Rectangle 3"/>
          <p:cNvSpPr>
            <a:spLocks noGrp="1" noChangeArrowheads="1"/>
          </p:cNvSpPr>
          <p:nvPr>
            <p:ph type="body" idx="1"/>
          </p:nvPr>
        </p:nvSpPr>
        <p:spPr/>
        <p:txBody>
          <a:bodyPr/>
          <a:lstStyle/>
          <a:p>
            <a:pPr eaLnBrk="1" hangingPunct="1"/>
            <a:r>
              <a:rPr lang="en-GB" sz="2400" smtClean="0">
                <a:cs typeface="Times New Roman" pitchFamily="18" charset="0"/>
              </a:rPr>
              <a:t>General form of cost minimization models</a:t>
            </a:r>
            <a:r>
              <a:rPr lang="en-US" sz="2400" smtClean="0"/>
              <a:t> </a:t>
            </a:r>
          </a:p>
          <a:p>
            <a:pPr algn="ctr" eaLnBrk="1" hangingPunct="1">
              <a:buFontTx/>
              <a:buNone/>
            </a:pPr>
            <a:r>
              <a:rPr lang="en-GB" sz="2400" b="1" smtClean="0">
                <a:cs typeface="Times New Roman" pitchFamily="18" charset="0"/>
              </a:rPr>
              <a:t>C = Ax +B/x + k</a:t>
            </a:r>
          </a:p>
          <a:p>
            <a:pPr eaLnBrk="1" hangingPunct="1">
              <a:buFontTx/>
              <a:buNone/>
            </a:pPr>
            <a:r>
              <a:rPr lang="en-GB" sz="2000" smtClean="0">
                <a:cs typeface="Times New Roman" pitchFamily="18" charset="0"/>
              </a:rPr>
              <a:t>where</a:t>
            </a:r>
          </a:p>
          <a:p>
            <a:pPr marL="690563" lvl="1" indent="-233363" eaLnBrk="1" hangingPunct="1"/>
            <a:r>
              <a:rPr lang="en-GB" sz="1800" smtClean="0">
                <a:cs typeface="Times New Roman" pitchFamily="18" charset="0"/>
              </a:rPr>
              <a:t> </a:t>
            </a:r>
            <a:r>
              <a:rPr lang="en-GB" sz="1800" b="1" smtClean="0">
                <a:latin typeface="Times New Roman" pitchFamily="18" charset="0"/>
                <a:cs typeface="Times New Roman" pitchFamily="18" charset="0"/>
              </a:rPr>
              <a:t>“</a:t>
            </a:r>
            <a:r>
              <a:rPr lang="en-GB" sz="2000" b="1" smtClean="0">
                <a:cs typeface="Times New Roman" pitchFamily="18" charset="0"/>
              </a:rPr>
              <a:t>x</a:t>
            </a:r>
            <a:r>
              <a:rPr lang="en-GB" sz="2000" b="1" smtClean="0">
                <a:latin typeface="Times New Roman" pitchFamily="18" charset="0"/>
                <a:cs typeface="Times New Roman" pitchFamily="18" charset="0"/>
              </a:rPr>
              <a:t>”</a:t>
            </a:r>
            <a:r>
              <a:rPr lang="en-GB" sz="2000" b="1" smtClean="0">
                <a:cs typeface="Times New Roman" pitchFamily="18" charset="0"/>
              </a:rPr>
              <a:t> is the design variable (e.g., period of use; production level)</a:t>
            </a:r>
            <a:endParaRPr lang="en-US" sz="2000" b="1" smtClean="0">
              <a:cs typeface="Times New Roman" pitchFamily="18" charset="0"/>
            </a:endParaRPr>
          </a:p>
          <a:p>
            <a:pPr marL="690563" lvl="1" indent="-233363" eaLnBrk="1" hangingPunct="1"/>
            <a:r>
              <a:rPr lang="en-US" sz="2000" b="1" smtClean="0">
                <a:cs typeface="Times New Roman" pitchFamily="18" charset="0"/>
              </a:rPr>
              <a:t>  </a:t>
            </a:r>
            <a:r>
              <a:rPr lang="en-GB" sz="2000" b="1" smtClean="0">
                <a:cs typeface="Times New Roman" pitchFamily="18" charset="0"/>
              </a:rPr>
              <a:t>C ≡ total production costs </a:t>
            </a:r>
          </a:p>
          <a:p>
            <a:pPr marL="690563" lvl="1" indent="-233363" eaLnBrk="1" hangingPunct="1"/>
            <a:r>
              <a:rPr lang="en-GB" sz="2000" b="1" smtClean="0">
                <a:cs typeface="Times New Roman" pitchFamily="18" charset="0"/>
              </a:rPr>
              <a:t>  Ax ≡ variable costs which vary directly with "x" 	  	(operating costs)</a:t>
            </a:r>
            <a:endParaRPr lang="en-US" sz="2000" b="1" smtClean="0">
              <a:cs typeface="Times New Roman" pitchFamily="18" charset="0"/>
            </a:endParaRPr>
          </a:p>
          <a:p>
            <a:pPr marL="690563" lvl="1" indent="-233363" eaLnBrk="1" hangingPunct="1"/>
            <a:r>
              <a:rPr lang="en-US" sz="2000" b="1" smtClean="0">
                <a:cs typeface="Times New Roman" pitchFamily="18" charset="0"/>
              </a:rPr>
              <a:t>  </a:t>
            </a:r>
            <a:r>
              <a:rPr lang="en-GB" sz="2000" b="1" smtClean="0">
                <a:cs typeface="Times New Roman" pitchFamily="18" charset="0"/>
              </a:rPr>
              <a:t>B/x ≡ variable costs which vary indirectly with 		"x" (e.g., depreciation)</a:t>
            </a:r>
            <a:r>
              <a:rPr lang="en-US" sz="2000" b="1" smtClean="0">
                <a:cs typeface="Times New Roman" pitchFamily="18" charset="0"/>
              </a:rPr>
              <a:t> </a:t>
            </a:r>
          </a:p>
          <a:p>
            <a:pPr marL="690563" lvl="1" indent="-233363" eaLnBrk="1" hangingPunct="1"/>
            <a:r>
              <a:rPr lang="en-US" sz="2000" b="1" smtClean="0">
                <a:cs typeface="Times New Roman" pitchFamily="18" charset="0"/>
              </a:rPr>
              <a:t>  k </a:t>
            </a:r>
            <a:r>
              <a:rPr lang="en-GB" sz="2000" b="1" smtClean="0">
                <a:cs typeface="Times New Roman" pitchFamily="18" charset="0"/>
              </a:rPr>
              <a:t>≡  independent costs (are independent of </a:t>
            </a:r>
            <a:r>
              <a:rPr lang="en-GB" sz="2000" b="1" smtClean="0">
                <a:latin typeface="Times New Roman" pitchFamily="18" charset="0"/>
                <a:cs typeface="Times New Roman" pitchFamily="18" charset="0"/>
              </a:rPr>
              <a:t>“</a:t>
            </a:r>
            <a:r>
              <a:rPr lang="en-GB" sz="2000" b="1" smtClean="0">
                <a:cs typeface="Times New Roman" pitchFamily="18" charset="0"/>
              </a:rPr>
              <a:t>x" (e.g., 	property taxes and production level)</a:t>
            </a:r>
            <a:r>
              <a:rPr lang="en-US" sz="1800" b="1" smtClean="0">
                <a:cs typeface="Times New Roman" pitchFamily="18"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160F2E2-26BC-4938-92CF-0DA2FE064437}" type="slidenum">
              <a:rPr lang="fr-CA" smtClean="0"/>
              <a:pPr eaLnBrk="1" hangingPunct="1"/>
              <a:t>12</a:t>
            </a:fld>
            <a:endParaRPr lang="fr-CA" smtClean="0"/>
          </a:p>
        </p:txBody>
      </p:sp>
      <p:sp>
        <p:nvSpPr>
          <p:cNvPr id="17412" name="Rectangle 5"/>
          <p:cNvSpPr>
            <a:spLocks noGrp="1" noChangeArrowheads="1"/>
          </p:cNvSpPr>
          <p:nvPr>
            <p:ph type="title"/>
          </p:nvPr>
        </p:nvSpPr>
        <p:spPr/>
        <p:txBody>
          <a:bodyPr/>
          <a:lstStyle/>
          <a:p>
            <a:pPr eaLnBrk="1" hangingPunct="1"/>
            <a:r>
              <a:rPr lang="en-GB" dirty="0" smtClean="0"/>
              <a:t>Current Market Value of an Asset?</a:t>
            </a:r>
            <a:endParaRPr lang="en-US" dirty="0" smtClean="0"/>
          </a:p>
        </p:txBody>
      </p:sp>
      <p:sp>
        <p:nvSpPr>
          <p:cNvPr id="17413" name="Rectangle 3"/>
          <p:cNvSpPr>
            <a:spLocks noGrp="1" noChangeArrowheads="1"/>
          </p:cNvSpPr>
          <p:nvPr>
            <p:ph type="body" idx="1"/>
          </p:nvPr>
        </p:nvSpPr>
        <p:spPr/>
        <p:txBody>
          <a:bodyPr/>
          <a:lstStyle/>
          <a:p>
            <a:pPr marL="533400" indent="-533400" eaLnBrk="1" hangingPunct="1">
              <a:lnSpc>
                <a:spcPct val="90000"/>
              </a:lnSpc>
              <a:buFont typeface="Wingdings" pitchFamily="2" charset="2"/>
              <a:buAutoNum type="arabicPeriod"/>
            </a:pPr>
            <a:r>
              <a:rPr lang="en-GB" sz="2000" dirty="0" smtClean="0"/>
              <a:t>Sell the asset at market value (or find trade-in value).</a:t>
            </a:r>
          </a:p>
          <a:p>
            <a:pPr marL="533400" indent="-533400" eaLnBrk="1" hangingPunct="1">
              <a:lnSpc>
                <a:spcPct val="90000"/>
              </a:lnSpc>
              <a:buFont typeface="Wingdings" pitchFamily="2" charset="2"/>
              <a:buAutoNum type="arabicPeriod"/>
            </a:pPr>
            <a:r>
              <a:rPr lang="en-GB" sz="2000" dirty="0" smtClean="0"/>
              <a:t>Compare recent sales of similar assets (used in real property)</a:t>
            </a:r>
          </a:p>
          <a:p>
            <a:pPr marL="533400" indent="-533400" eaLnBrk="1" hangingPunct="1">
              <a:lnSpc>
                <a:spcPct val="90000"/>
              </a:lnSpc>
              <a:buFont typeface="Wingdings" pitchFamily="2" charset="2"/>
              <a:buAutoNum type="arabicPeriod"/>
            </a:pPr>
            <a:r>
              <a:rPr lang="en-GB" sz="2000" dirty="0" smtClean="0"/>
              <a:t>Get estimate from appraiser.</a:t>
            </a:r>
          </a:p>
          <a:p>
            <a:pPr marL="533400" indent="-533400" eaLnBrk="1" hangingPunct="1">
              <a:lnSpc>
                <a:spcPct val="90000"/>
              </a:lnSpc>
              <a:buFont typeface="Wingdings" pitchFamily="2" charset="2"/>
              <a:buAutoNum type="arabicPeriod"/>
            </a:pPr>
            <a:r>
              <a:rPr lang="en-GB" sz="2000" dirty="0" smtClean="0"/>
              <a:t>Get estimate of reproduction costs.</a:t>
            </a:r>
          </a:p>
          <a:p>
            <a:pPr marL="533400" indent="-533400" eaLnBrk="1" hangingPunct="1">
              <a:lnSpc>
                <a:spcPct val="90000"/>
              </a:lnSpc>
              <a:buFont typeface="Wingdings" pitchFamily="2" charset="2"/>
              <a:buAutoNum type="arabicPeriod"/>
            </a:pPr>
            <a:r>
              <a:rPr lang="en-GB" sz="2000" dirty="0" smtClean="0"/>
              <a:t>Determine Present Worth of the future income stream generated by the asset.</a:t>
            </a:r>
          </a:p>
          <a:p>
            <a:pPr marL="533400" indent="-533400" eaLnBrk="1" hangingPunct="1">
              <a:lnSpc>
                <a:spcPct val="130000"/>
              </a:lnSpc>
              <a:buFontTx/>
              <a:buNone/>
            </a:pPr>
            <a:r>
              <a:rPr lang="en-US" sz="2400" b="1" dirty="0" smtClean="0"/>
              <a:t>PW = </a:t>
            </a:r>
            <a:r>
              <a:rPr lang="el-GR" sz="2400" b="1" dirty="0" smtClean="0">
                <a:sym typeface="Math A"/>
              </a:rPr>
              <a:t>Π</a:t>
            </a:r>
            <a:r>
              <a:rPr lang="en-US" sz="2400" b="1" baseline="-25000" dirty="0" smtClean="0"/>
              <a:t>0</a:t>
            </a:r>
            <a:r>
              <a:rPr lang="en-US" sz="2400" b="1" dirty="0" smtClean="0"/>
              <a:t> + </a:t>
            </a:r>
            <a:r>
              <a:rPr lang="el-GR" sz="2400" b="1" dirty="0" smtClean="0">
                <a:sym typeface="Math A"/>
              </a:rPr>
              <a:t>Π</a:t>
            </a:r>
            <a:r>
              <a:rPr lang="en-US" sz="2400" b="1" baseline="-25000" dirty="0" smtClean="0"/>
              <a:t>1</a:t>
            </a:r>
            <a:r>
              <a:rPr lang="en-US" sz="2400" b="1" dirty="0" smtClean="0"/>
              <a:t> /(1+i)  + </a:t>
            </a:r>
            <a:r>
              <a:rPr lang="el-GR" sz="2400" b="1" dirty="0" smtClean="0">
                <a:sym typeface="Math A"/>
              </a:rPr>
              <a:t>Π</a:t>
            </a:r>
            <a:r>
              <a:rPr lang="en-US" sz="2400" b="1" baseline="-25000" dirty="0" smtClean="0"/>
              <a:t>2 </a:t>
            </a:r>
            <a:r>
              <a:rPr lang="en-US" sz="2400" b="1" dirty="0" smtClean="0"/>
              <a:t>/(1+i)</a:t>
            </a:r>
            <a:r>
              <a:rPr lang="en-US" sz="2400" b="1" baseline="30000" dirty="0" smtClean="0"/>
              <a:t>2</a:t>
            </a:r>
            <a:r>
              <a:rPr lang="en-US" sz="2400" b="1" dirty="0" smtClean="0"/>
              <a:t>  + = </a:t>
            </a:r>
            <a:r>
              <a:rPr lang="el-GR" sz="2400" b="1" dirty="0" smtClean="0">
                <a:sym typeface="Math A"/>
              </a:rPr>
              <a:t>Π</a:t>
            </a:r>
            <a:r>
              <a:rPr lang="en-US" sz="2400" b="1" baseline="-25000" dirty="0" smtClean="0"/>
              <a:t>3 </a:t>
            </a:r>
            <a:r>
              <a:rPr lang="en-US" sz="2400" b="1" dirty="0" smtClean="0"/>
              <a:t>/(1+i)</a:t>
            </a:r>
            <a:r>
              <a:rPr lang="en-US" sz="2400" b="1" baseline="30000" dirty="0" smtClean="0"/>
              <a:t>3</a:t>
            </a:r>
            <a:r>
              <a:rPr lang="en-US" sz="2400" b="1" dirty="0" smtClean="0"/>
              <a:t>  +  …  </a:t>
            </a:r>
          </a:p>
          <a:p>
            <a:pPr marL="533400" indent="-533400" eaLnBrk="1" hangingPunct="1">
              <a:lnSpc>
                <a:spcPct val="130000"/>
              </a:lnSpc>
              <a:buFontTx/>
              <a:buNone/>
            </a:pPr>
            <a:r>
              <a:rPr lang="en-US" sz="2400" b="1" dirty="0" smtClean="0"/>
              <a:t>		+ </a:t>
            </a:r>
            <a:r>
              <a:rPr lang="el-GR" sz="2400" b="1" dirty="0" smtClean="0">
                <a:sym typeface="Math A"/>
              </a:rPr>
              <a:t>Π</a:t>
            </a:r>
            <a:r>
              <a:rPr lang="en-US" sz="2400" b="1" dirty="0" smtClean="0"/>
              <a:t> </a:t>
            </a:r>
            <a:r>
              <a:rPr lang="en-US" sz="2400" b="1" baseline="-25000" dirty="0" smtClean="0"/>
              <a:t>T </a:t>
            </a:r>
            <a:r>
              <a:rPr lang="en-US" sz="2400" b="1" dirty="0" smtClean="0"/>
              <a:t>/(1+i)</a:t>
            </a:r>
            <a:r>
              <a:rPr lang="en-US" sz="2400" b="1" baseline="30000" dirty="0" smtClean="0"/>
              <a:t>T </a:t>
            </a:r>
            <a:r>
              <a:rPr lang="en-US" sz="2400" b="1" dirty="0" smtClean="0"/>
              <a:t>   </a:t>
            </a:r>
          </a:p>
          <a:p>
            <a:pPr marL="533400" indent="-533400" eaLnBrk="1" hangingPunct="1">
              <a:lnSpc>
                <a:spcPct val="130000"/>
              </a:lnSpc>
              <a:buFontTx/>
              <a:buNone/>
            </a:pPr>
            <a:r>
              <a:rPr lang="en-US" sz="2400" b="1" dirty="0" smtClean="0"/>
              <a:t>		=  </a:t>
            </a:r>
            <a:r>
              <a:rPr lang="en-US" sz="2400" b="1" dirty="0" smtClean="0">
                <a:sym typeface="Symbol" pitchFamily="18" charset="2"/>
              </a:rPr>
              <a:t></a:t>
            </a:r>
            <a:r>
              <a:rPr lang="en-US" sz="2400" b="1" baseline="-25000" dirty="0" smtClean="0"/>
              <a:t>t</a:t>
            </a:r>
            <a:r>
              <a:rPr lang="en-US" sz="2400" b="1" dirty="0" smtClean="0"/>
              <a:t> </a:t>
            </a:r>
            <a:r>
              <a:rPr lang="el-GR" sz="2400" b="1" dirty="0" smtClean="0">
                <a:sym typeface="Math A"/>
              </a:rPr>
              <a:t>Π</a:t>
            </a:r>
            <a:r>
              <a:rPr lang="en-US" sz="2400" b="1" baseline="-25000" dirty="0" smtClean="0"/>
              <a:t>t </a:t>
            </a:r>
            <a:r>
              <a:rPr lang="en-US" sz="2400" b="1" dirty="0" smtClean="0"/>
              <a:t>/ (1+i)</a:t>
            </a:r>
            <a:r>
              <a:rPr lang="en-US" sz="2400" b="1" baseline="30000" dirty="0" smtClean="0"/>
              <a:t>t</a:t>
            </a:r>
            <a:endParaRPr lang="en-US" sz="2400" b="1" dirty="0" smtClean="0"/>
          </a:p>
          <a:p>
            <a:pPr marL="533400" indent="-533400" eaLnBrk="1" hangingPunct="1">
              <a:lnSpc>
                <a:spcPct val="130000"/>
              </a:lnSpc>
              <a:buFontTx/>
              <a:buNone/>
            </a:pPr>
            <a:endParaRPr lang="en-US" sz="2400" b="1" baseline="30000" dirty="0" smtClean="0"/>
          </a:p>
          <a:p>
            <a:pPr marL="533400" indent="-533400" eaLnBrk="1" hangingPunct="1">
              <a:lnSpc>
                <a:spcPct val="130000"/>
              </a:lnSpc>
              <a:buFontTx/>
              <a:buNone/>
            </a:pPr>
            <a:r>
              <a:rPr lang="en-US" sz="2400" b="1" baseline="30000" dirty="0" smtClean="0">
                <a:latin typeface="Times New Roman" pitchFamily="18" charset="0"/>
                <a:cs typeface="Times New Roman" pitchFamily="18" charset="0"/>
              </a:rPr>
              <a:t>	where “</a:t>
            </a:r>
            <a:r>
              <a:rPr lang="en-US" sz="2400" b="1" baseline="30000" dirty="0" err="1" smtClean="0">
                <a:latin typeface="Times New Roman" pitchFamily="18" charset="0"/>
                <a:cs typeface="Times New Roman" pitchFamily="18" charset="0"/>
              </a:rPr>
              <a:t>i</a:t>
            </a:r>
            <a:r>
              <a:rPr lang="en-US" sz="2400" b="1" baseline="30000" dirty="0" smtClean="0">
                <a:latin typeface="Times New Roman" pitchFamily="18" charset="0"/>
                <a:cs typeface="Times New Roman" pitchFamily="18" charset="0"/>
              </a:rPr>
              <a:t>” is the discount rate.</a:t>
            </a:r>
          </a:p>
          <a:p>
            <a:pPr marL="533400" indent="-533400" eaLnBrk="1" hangingPunct="1">
              <a:lnSpc>
                <a:spcPct val="90000"/>
              </a:lnSpc>
            </a:pPr>
            <a:endParaRPr lang="en-US" sz="20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04F6A9C-1FEE-4050-86F3-4632D4612538}" type="slidenum">
              <a:rPr lang="fr-CA" smtClean="0"/>
              <a:pPr eaLnBrk="1" hangingPunct="1"/>
              <a:t>13</a:t>
            </a:fld>
            <a:endParaRPr lang="fr-CA" smtClean="0"/>
          </a:p>
        </p:txBody>
      </p:sp>
      <p:sp>
        <p:nvSpPr>
          <p:cNvPr id="18436" name="Rectangle 2"/>
          <p:cNvSpPr>
            <a:spLocks noGrp="1" noChangeArrowheads="1"/>
          </p:cNvSpPr>
          <p:nvPr>
            <p:ph type="title"/>
          </p:nvPr>
        </p:nvSpPr>
        <p:spPr/>
        <p:txBody>
          <a:bodyPr/>
          <a:lstStyle/>
          <a:p>
            <a:pPr eaLnBrk="1" hangingPunct="1"/>
            <a:r>
              <a:rPr lang="en-GB" smtClean="0">
                <a:cs typeface="Times New Roman" pitchFamily="18" charset="0"/>
              </a:rPr>
              <a:t>Sunk Cost</a:t>
            </a:r>
            <a:r>
              <a:rPr lang="en-US" smtClean="0"/>
              <a:t> </a:t>
            </a:r>
          </a:p>
        </p:txBody>
      </p:sp>
      <p:sp>
        <p:nvSpPr>
          <p:cNvPr id="18437" name="Rectangle 3"/>
          <p:cNvSpPr>
            <a:spLocks noGrp="1" noChangeArrowheads="1"/>
          </p:cNvSpPr>
          <p:nvPr>
            <p:ph type="body" idx="1"/>
          </p:nvPr>
        </p:nvSpPr>
        <p:spPr/>
        <p:txBody>
          <a:bodyPr/>
          <a:lstStyle/>
          <a:p>
            <a:pPr eaLnBrk="1" hangingPunct="1"/>
            <a:r>
              <a:rPr lang="en-GB" sz="2400" dirty="0" smtClean="0">
                <a:cs typeface="Times New Roman" pitchFamily="18" charset="0"/>
              </a:rPr>
              <a:t>Any past cost that cannot be changed by a future investment decision.  </a:t>
            </a:r>
          </a:p>
          <a:p>
            <a:pPr lvl="1" eaLnBrk="1" hangingPunct="1"/>
            <a:r>
              <a:rPr lang="en-GB" sz="2000" dirty="0" smtClean="0">
                <a:cs typeface="Times New Roman" pitchFamily="18" charset="0"/>
              </a:rPr>
              <a:t>The result of a bad (or poor) decision that was made in the past (too late to change the decision now)</a:t>
            </a:r>
          </a:p>
          <a:p>
            <a:pPr eaLnBrk="1" hangingPunct="1"/>
            <a:r>
              <a:rPr lang="en-GB" sz="2400" dirty="0" smtClean="0">
                <a:cs typeface="Times New Roman" pitchFamily="18" charset="0"/>
              </a:rPr>
              <a:t>In a replacement analysis, a sunk cost </a:t>
            </a:r>
            <a:r>
              <a:rPr lang="en-GB" sz="2400" i="1" dirty="0" smtClean="0">
                <a:cs typeface="Times New Roman" pitchFamily="18" charset="0"/>
              </a:rPr>
              <a:t>should not be included</a:t>
            </a:r>
            <a:r>
              <a:rPr lang="en-GB" sz="2400" dirty="0" smtClean="0">
                <a:cs typeface="Times New Roman" pitchFamily="18" charset="0"/>
              </a:rPr>
              <a:t> in an economic comparison.</a:t>
            </a:r>
            <a:r>
              <a:rPr lang="en-US" sz="2400" dirty="0" smtClean="0"/>
              <a:t> </a:t>
            </a:r>
          </a:p>
          <a:p>
            <a:pPr eaLnBrk="1" hangingPunct="1"/>
            <a:r>
              <a:rPr lang="en-GB" sz="2400" dirty="0" smtClean="0">
                <a:cs typeface="Times New Roman" pitchFamily="18" charset="0"/>
              </a:rPr>
              <a:t>Sunk cost </a:t>
            </a:r>
          </a:p>
          <a:p>
            <a:pPr eaLnBrk="1" hangingPunct="1">
              <a:buFontTx/>
              <a:buNone/>
            </a:pPr>
            <a:r>
              <a:rPr lang="en-GB" sz="2400" dirty="0" smtClean="0">
                <a:cs typeface="Times New Roman" pitchFamily="18" charset="0"/>
              </a:rPr>
              <a:t>	= Asset</a:t>
            </a:r>
            <a:r>
              <a:rPr lang="en-GB" sz="2400" dirty="0" smtClean="0">
                <a:latin typeface="Times New Roman" pitchFamily="18" charset="0"/>
                <a:cs typeface="Times New Roman" pitchFamily="18" charset="0"/>
              </a:rPr>
              <a:t>’</a:t>
            </a:r>
            <a:r>
              <a:rPr lang="en-GB" sz="2400" dirty="0" smtClean="0">
                <a:cs typeface="Times New Roman" pitchFamily="18" charset="0"/>
              </a:rPr>
              <a:t>s book value (BV) less its current market value</a:t>
            </a:r>
          </a:p>
          <a:p>
            <a:pPr eaLnBrk="1" hangingPunct="1">
              <a:buFontTx/>
              <a:buNone/>
            </a:pPr>
            <a:r>
              <a:rPr lang="en-GB" sz="2400" dirty="0" smtClean="0">
                <a:cs typeface="Times New Roman" pitchFamily="18" charset="0"/>
              </a:rPr>
              <a:t>	= BV </a:t>
            </a:r>
            <a:r>
              <a:rPr lang="en-GB" sz="2400" dirty="0" smtClean="0">
                <a:latin typeface="Times New Roman" pitchFamily="18" charset="0"/>
                <a:cs typeface="Times New Roman" pitchFamily="18" charset="0"/>
              </a:rPr>
              <a:t>–</a:t>
            </a:r>
            <a:r>
              <a:rPr lang="en-GB" sz="2400" dirty="0" smtClean="0">
                <a:cs typeface="Times New Roman" pitchFamily="18" charset="0"/>
              </a:rPr>
              <a:t> Market value</a:t>
            </a:r>
            <a:r>
              <a:rPr lang="en-US" sz="2400" dirty="0" smtClean="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ctr" eaLnBrk="1" hangingPunct="1"/>
            <a:r>
              <a:rPr lang="en-GB" smtClean="0"/>
              <a:t>Example - Sunk Cost</a:t>
            </a:r>
            <a:endParaRPr lang="en-US" smtClean="0"/>
          </a:p>
        </p:txBody>
      </p:sp>
      <p:sp>
        <p:nvSpPr>
          <p:cNvPr id="19459" name="Rectangle 3"/>
          <p:cNvSpPr>
            <a:spLocks noGrp="1" noChangeArrowheads="1"/>
          </p:cNvSpPr>
          <p:nvPr>
            <p:ph type="body" idx="1"/>
          </p:nvPr>
        </p:nvSpPr>
        <p:spPr>
          <a:noFill/>
          <a:ln>
            <a:solidFill>
              <a:schemeClr val="tx1"/>
            </a:solidFill>
            <a:miter lim="800000"/>
            <a:headEnd/>
            <a:tailEnd/>
          </a:ln>
        </p:spPr>
        <p:txBody>
          <a:bodyPr/>
          <a:lstStyle/>
          <a:p>
            <a:pPr marL="914400" lvl="1" indent="-457200" eaLnBrk="1" hangingPunct="1">
              <a:lnSpc>
                <a:spcPct val="90000"/>
              </a:lnSpc>
              <a:buFontTx/>
              <a:buNone/>
            </a:pPr>
            <a:r>
              <a:rPr lang="en-GB" sz="2000" b="1" u="sng" dirty="0" smtClean="0"/>
              <a:t>Challenger</a:t>
            </a:r>
            <a:endParaRPr lang="en-GB" sz="2000" b="1" dirty="0" smtClean="0">
              <a:sym typeface="WP TypographicSymbols" pitchFamily="2" charset="0"/>
            </a:endParaRPr>
          </a:p>
          <a:p>
            <a:pPr marL="914400" lvl="1" indent="-457200" eaLnBrk="1" hangingPunct="1">
              <a:lnSpc>
                <a:spcPct val="90000"/>
              </a:lnSpc>
            </a:pPr>
            <a:r>
              <a:rPr lang="en-GB" sz="2000" dirty="0" smtClean="0"/>
              <a:t>P = $11,000</a:t>
            </a:r>
            <a:endParaRPr lang="en-GB" sz="2000" dirty="0" smtClean="0">
              <a:sym typeface="WP TypographicSymbols" pitchFamily="2" charset="0"/>
            </a:endParaRPr>
          </a:p>
          <a:p>
            <a:pPr marL="914400" lvl="1" indent="-457200" eaLnBrk="1" hangingPunct="1">
              <a:lnSpc>
                <a:spcPct val="90000"/>
              </a:lnSpc>
            </a:pPr>
            <a:r>
              <a:rPr lang="en-GB" sz="2000" dirty="0" smtClean="0"/>
              <a:t>Trade-in value of defender = </a:t>
            </a:r>
            <a:r>
              <a:rPr lang="en-GB" sz="2000" b="1" dirty="0" smtClean="0"/>
              <a:t>$7,500</a:t>
            </a:r>
            <a:endParaRPr lang="en-GB" sz="2000" b="1" dirty="0" smtClean="0">
              <a:sym typeface="WP TypographicSymbols" pitchFamily="2" charset="0"/>
            </a:endParaRPr>
          </a:p>
          <a:p>
            <a:pPr marL="914400" lvl="1" indent="-457200" eaLnBrk="1" hangingPunct="1">
              <a:lnSpc>
                <a:spcPct val="90000"/>
              </a:lnSpc>
            </a:pPr>
            <a:r>
              <a:rPr lang="en-GB" sz="2000" dirty="0" smtClean="0"/>
              <a:t>N = 10 years; SV = $2,000; O+M = $1,800/year</a:t>
            </a:r>
            <a:endParaRPr lang="en-GB" sz="2000" u="sng" dirty="0" smtClean="0"/>
          </a:p>
          <a:p>
            <a:pPr marL="914400" lvl="1" indent="-457200" eaLnBrk="1" hangingPunct="1">
              <a:lnSpc>
                <a:spcPct val="90000"/>
              </a:lnSpc>
              <a:buFontTx/>
              <a:buNone/>
            </a:pPr>
            <a:r>
              <a:rPr lang="en-GB" sz="2000" b="1" u="sng" dirty="0" smtClean="0"/>
              <a:t>Defender: Array of possible purchasing costs</a:t>
            </a:r>
            <a:endParaRPr lang="en-GB" sz="2000" b="1" dirty="0" smtClean="0"/>
          </a:p>
          <a:p>
            <a:pPr marL="914400" lvl="1" indent="-457200" eaLnBrk="1" hangingPunct="1">
              <a:lnSpc>
                <a:spcPct val="90000"/>
              </a:lnSpc>
              <a:buFont typeface="Wingdings" pitchFamily="2" charset="2"/>
              <a:buAutoNum type="arabicPeriod"/>
            </a:pPr>
            <a:r>
              <a:rPr lang="en-GB" sz="2000" dirty="0" smtClean="0"/>
              <a:t>Original cost = </a:t>
            </a:r>
            <a:r>
              <a:rPr lang="en-GB" sz="2000" b="1" dirty="0" smtClean="0"/>
              <a:t>$12,000</a:t>
            </a:r>
          </a:p>
          <a:p>
            <a:pPr marL="914400" lvl="1" indent="-457200" eaLnBrk="1" hangingPunct="1">
              <a:lnSpc>
                <a:spcPct val="90000"/>
              </a:lnSpc>
              <a:buFont typeface="Wingdings" pitchFamily="2" charset="2"/>
              <a:buAutoNum type="arabicPeriod"/>
            </a:pPr>
            <a:r>
              <a:rPr lang="en-GB" sz="1800" dirty="0" smtClean="0"/>
              <a:t>Current book value = </a:t>
            </a:r>
            <a:r>
              <a:rPr lang="en-GB" sz="1800" b="1" dirty="0" smtClean="0"/>
              <a:t>$8,100</a:t>
            </a:r>
            <a:r>
              <a:rPr lang="en-GB" sz="1800" dirty="0" smtClean="0"/>
              <a:t> (= P – cumulative depreciation)</a:t>
            </a:r>
          </a:p>
          <a:p>
            <a:pPr marL="914400" lvl="1" indent="-457200" eaLnBrk="1" hangingPunct="1">
              <a:lnSpc>
                <a:spcPct val="90000"/>
              </a:lnSpc>
              <a:buFont typeface="Wingdings" pitchFamily="2" charset="2"/>
              <a:buAutoNum type="arabicPeriod"/>
            </a:pPr>
            <a:r>
              <a:rPr lang="en-GB" sz="2000" dirty="0" smtClean="0"/>
              <a:t>Current market value = </a:t>
            </a:r>
            <a:r>
              <a:rPr lang="en-GB" sz="2000" b="1" dirty="0" smtClean="0"/>
              <a:t>$7,500</a:t>
            </a:r>
          </a:p>
          <a:p>
            <a:pPr marL="914400" lvl="1" indent="-457200" eaLnBrk="1" hangingPunct="1">
              <a:lnSpc>
                <a:spcPct val="90000"/>
              </a:lnSpc>
              <a:buFont typeface="Wingdings" pitchFamily="2" charset="2"/>
              <a:buAutoNum type="arabicPeriod"/>
            </a:pPr>
            <a:r>
              <a:rPr lang="en-GB" sz="2000" dirty="0" smtClean="0"/>
              <a:t>Trade-in allowance: </a:t>
            </a:r>
            <a:r>
              <a:rPr lang="en-GB" sz="2000" b="1" dirty="0" smtClean="0"/>
              <a:t>$7,900</a:t>
            </a:r>
          </a:p>
          <a:p>
            <a:pPr marL="914400" lvl="1" indent="-457200" eaLnBrk="1" hangingPunct="1">
              <a:lnSpc>
                <a:spcPct val="90000"/>
              </a:lnSpc>
            </a:pPr>
            <a:r>
              <a:rPr lang="en-GB" sz="2000" dirty="0" smtClean="0"/>
              <a:t>In some cases: asset’s trade-in allowance ≠ current market value</a:t>
            </a:r>
          </a:p>
          <a:p>
            <a:pPr marL="914400" lvl="1" indent="-457200" eaLnBrk="1" hangingPunct="1">
              <a:lnSpc>
                <a:spcPct val="90000"/>
              </a:lnSpc>
              <a:buFontTx/>
              <a:buNone/>
            </a:pPr>
            <a:r>
              <a:rPr lang="en-GB" b="1" u="sng" dirty="0" smtClean="0"/>
              <a:t>Defender’s Sunk Cost</a:t>
            </a:r>
            <a:r>
              <a:rPr lang="en-GB" b="1" dirty="0" smtClean="0"/>
              <a:t> = $8,100 - $7,500 = $600</a:t>
            </a:r>
          </a:p>
          <a:p>
            <a:pPr marL="914400" lvl="1" indent="-457200" eaLnBrk="1" hangingPunct="1">
              <a:lnSpc>
                <a:spcPct val="90000"/>
              </a:lnSpc>
              <a:buFontTx/>
              <a:buNone/>
            </a:pPr>
            <a:r>
              <a:rPr lang="en-US" b="1" dirty="0" smtClean="0"/>
              <a:t>= Current book value – current market value</a:t>
            </a:r>
          </a:p>
        </p:txBody>
      </p:sp>
      <p:sp>
        <p:nvSpPr>
          <p:cNvPr id="19460" name="Oval 4"/>
          <p:cNvSpPr>
            <a:spLocks noChangeArrowheads="1"/>
          </p:cNvSpPr>
          <p:nvPr/>
        </p:nvSpPr>
        <p:spPr bwMode="auto">
          <a:xfrm>
            <a:off x="5105400" y="3810000"/>
            <a:ext cx="2133600" cy="1143000"/>
          </a:xfrm>
          <a:prstGeom prst="ellipse">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fr-CA"/>
          </a:p>
        </p:txBody>
      </p:sp>
      <p:sp>
        <p:nvSpPr>
          <p:cNvPr id="19462"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90DE0E2-A015-451B-8F4F-C87B7BE896D7}" type="slidenum">
              <a:rPr lang="fr-CA" smtClean="0"/>
              <a:pPr eaLnBrk="1" hangingPunct="1"/>
              <a:t>14</a:t>
            </a:fld>
            <a:endParaRPr lang="fr-CA"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smtClean="0"/>
              <a:t>Value of current asset (defender) for replacement analysis</a:t>
            </a:r>
          </a:p>
        </p:txBody>
      </p:sp>
      <p:sp>
        <p:nvSpPr>
          <p:cNvPr id="20483" name="Rectangle 3"/>
          <p:cNvSpPr>
            <a:spLocks noGrp="1" noChangeArrowheads="1"/>
          </p:cNvSpPr>
          <p:nvPr>
            <p:ph type="body" idx="1"/>
          </p:nvPr>
        </p:nvSpPr>
        <p:spPr>
          <a:noFill/>
          <a:ln>
            <a:solidFill>
              <a:schemeClr val="tx1"/>
            </a:solidFill>
            <a:miter lim="800000"/>
            <a:headEnd/>
            <a:tailEnd/>
          </a:ln>
        </p:spPr>
        <p:txBody>
          <a:bodyPr/>
          <a:lstStyle/>
          <a:p>
            <a:pPr eaLnBrk="1" hangingPunct="1"/>
            <a:r>
              <a:rPr lang="en-US" smtClean="0"/>
              <a:t>Purchase price: $100,000 (3 years ago)</a:t>
            </a:r>
          </a:p>
          <a:p>
            <a:pPr eaLnBrk="1" hangingPunct="1"/>
            <a:r>
              <a:rPr lang="en-US" smtClean="0"/>
              <a:t>Current market value: $25,000</a:t>
            </a:r>
          </a:p>
          <a:p>
            <a:pPr eaLnBrk="1" hangingPunct="1"/>
            <a:r>
              <a:rPr lang="en-US" smtClean="0"/>
              <a:t>Current book value: $35,000</a:t>
            </a:r>
          </a:p>
          <a:p>
            <a:pPr lvl="1" eaLnBrk="1" hangingPunct="1"/>
            <a:r>
              <a:rPr lang="en-US" smtClean="0"/>
              <a:t>Book value = Purchase Price – Cumulative Depreciation</a:t>
            </a:r>
          </a:p>
          <a:p>
            <a:pPr eaLnBrk="1" hangingPunct="1"/>
            <a:r>
              <a:rPr lang="en-US" smtClean="0"/>
              <a:t>Trade-in allowance on new asset: $30,000 </a:t>
            </a:r>
          </a:p>
          <a:p>
            <a:pPr algn="ctr" eaLnBrk="1" hangingPunct="1">
              <a:buFontTx/>
              <a:buNone/>
            </a:pPr>
            <a:r>
              <a:rPr lang="en-US" i="1" u="sng" smtClean="0"/>
              <a:t>The relevant cost of an existing asset is</a:t>
            </a:r>
          </a:p>
          <a:p>
            <a:pPr algn="ctr" eaLnBrk="1" hangingPunct="1">
              <a:buFontTx/>
              <a:buNone/>
            </a:pPr>
            <a:r>
              <a:rPr lang="en-US" i="1" u="sng" smtClean="0"/>
              <a:t>always its current market value.</a:t>
            </a:r>
          </a:p>
        </p:txBody>
      </p:sp>
      <p:sp>
        <p:nvSpPr>
          <p:cNvPr id="20484" name="Line 5"/>
          <p:cNvSpPr>
            <a:spLocks noChangeShapeType="1"/>
          </p:cNvSpPr>
          <p:nvPr/>
        </p:nvSpPr>
        <p:spPr bwMode="auto">
          <a:xfrm flipV="1">
            <a:off x="4876800" y="2514600"/>
            <a:ext cx="762000" cy="1981200"/>
          </a:xfrm>
          <a:prstGeom prst="line">
            <a:avLst/>
          </a:prstGeom>
          <a:noFill/>
          <a:ln w="5715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20485" name="Footer Placeholder 1"/>
          <p:cNvSpPr>
            <a:spLocks noGrp="1"/>
          </p:cNvSpPr>
          <p:nvPr>
            <p:ph type="ftr" sz="quarter" idx="4294967295"/>
          </p:nvPr>
        </p:nvSpPr>
        <p:spPr>
          <a:xfrm>
            <a:off x="3352800" y="6248400"/>
            <a:ext cx="2971800" cy="457200"/>
          </a:xfrm>
          <a:prstGeom prst="rect">
            <a:avLst/>
          </a:prstGeom>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20486"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9E0419A-58C7-4F73-9DB0-10C6B94BBC75}" type="slidenum">
              <a:rPr lang="fr-CA" smtClean="0"/>
              <a:pPr eaLnBrk="1" hangingPunct="1"/>
              <a:t>15</a:t>
            </a:fld>
            <a:endParaRPr lang="fr-CA"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E918B55-7EE8-4936-BA36-3AA232B74D69}" type="slidenum">
              <a:rPr lang="fr-CA" smtClean="0"/>
              <a:pPr eaLnBrk="1" hangingPunct="1"/>
              <a:t>16</a:t>
            </a:fld>
            <a:endParaRPr lang="fr-CA" smtClean="0"/>
          </a:p>
        </p:txBody>
      </p:sp>
      <p:sp>
        <p:nvSpPr>
          <p:cNvPr id="21508" name="Rectangle 2"/>
          <p:cNvSpPr>
            <a:spLocks noGrp="1" noChangeArrowheads="1"/>
          </p:cNvSpPr>
          <p:nvPr>
            <p:ph type="title"/>
          </p:nvPr>
        </p:nvSpPr>
        <p:spPr/>
        <p:txBody>
          <a:bodyPr/>
          <a:lstStyle/>
          <a:p>
            <a:pPr algn="ctr" eaLnBrk="1" hangingPunct="1"/>
            <a:r>
              <a:rPr lang="en-GB" smtClean="0">
                <a:solidFill>
                  <a:schemeClr val="tx1"/>
                </a:solidFill>
                <a:cs typeface="Times New Roman" pitchFamily="18" charset="0"/>
              </a:rPr>
              <a:t>Defender versus Challenger:</a:t>
            </a:r>
            <a:br>
              <a:rPr lang="en-GB" smtClean="0">
                <a:solidFill>
                  <a:schemeClr val="tx1"/>
                </a:solidFill>
                <a:cs typeface="Times New Roman" pitchFamily="18" charset="0"/>
              </a:rPr>
            </a:br>
            <a:r>
              <a:rPr lang="en-GB" smtClean="0">
                <a:solidFill>
                  <a:schemeClr val="tx1"/>
                </a:solidFill>
                <a:cs typeface="Times New Roman" pitchFamily="18" charset="0"/>
              </a:rPr>
              <a:t>Two Perspectives</a:t>
            </a:r>
            <a:r>
              <a:rPr lang="en-GB" sz="3200" b="1" smtClean="0">
                <a:cs typeface="Times New Roman" pitchFamily="18" charset="0"/>
              </a:rPr>
              <a:t> </a:t>
            </a:r>
            <a:r>
              <a:rPr lang="en-US" smtClean="0"/>
              <a:t> </a:t>
            </a:r>
          </a:p>
        </p:txBody>
      </p:sp>
      <p:sp>
        <p:nvSpPr>
          <p:cNvPr id="21509" name="Rectangle 3"/>
          <p:cNvSpPr>
            <a:spLocks noGrp="1" noChangeArrowheads="1"/>
          </p:cNvSpPr>
          <p:nvPr>
            <p:ph type="body" idx="1"/>
          </p:nvPr>
        </p:nvSpPr>
        <p:spPr/>
        <p:txBody>
          <a:bodyPr/>
          <a:lstStyle/>
          <a:p>
            <a:pPr eaLnBrk="1" hangingPunct="1">
              <a:lnSpc>
                <a:spcPct val="90000"/>
              </a:lnSpc>
              <a:buFontTx/>
              <a:buNone/>
            </a:pPr>
            <a:r>
              <a:rPr lang="en-GB" b="1" smtClean="0">
                <a:cs typeface="Times New Roman" pitchFamily="18" charset="0"/>
              </a:rPr>
              <a:t>1. Consultant/outsider/opportunity cost</a:t>
            </a:r>
          </a:p>
          <a:p>
            <a:pPr lvl="1" eaLnBrk="1" hangingPunct="1">
              <a:lnSpc>
                <a:spcPct val="90000"/>
              </a:lnSpc>
            </a:pPr>
            <a:r>
              <a:rPr lang="en-GB" smtClean="0">
                <a:cs typeface="Times New Roman" pitchFamily="18" charset="0"/>
              </a:rPr>
              <a:t>The consultant (outsider) owns neither the defender nor the challenger.</a:t>
            </a:r>
          </a:p>
          <a:p>
            <a:pPr lvl="1" eaLnBrk="1" hangingPunct="1">
              <a:lnSpc>
                <a:spcPct val="90000"/>
              </a:lnSpc>
            </a:pPr>
            <a:r>
              <a:rPr lang="en-GB" smtClean="0">
                <a:cs typeface="Times New Roman" pitchFamily="18" charset="0"/>
              </a:rPr>
              <a:t>The initial cost (P) of the defender and of the challenger is their respective current market values.</a:t>
            </a:r>
            <a:r>
              <a:rPr lang="en-US" smtClean="0"/>
              <a:t> </a:t>
            </a:r>
          </a:p>
          <a:p>
            <a:pPr eaLnBrk="1" hangingPunct="1">
              <a:lnSpc>
                <a:spcPct val="90000"/>
              </a:lnSpc>
              <a:buFontTx/>
              <a:buNone/>
            </a:pPr>
            <a:r>
              <a:rPr lang="en-GB" b="1" smtClean="0">
                <a:cs typeface="Times New Roman" pitchFamily="18" charset="0"/>
              </a:rPr>
              <a:t>2. Insider or cash flow</a:t>
            </a:r>
          </a:p>
          <a:p>
            <a:pPr lvl="1" eaLnBrk="1" hangingPunct="1">
              <a:lnSpc>
                <a:spcPct val="90000"/>
              </a:lnSpc>
            </a:pPr>
            <a:r>
              <a:rPr lang="en-GB" smtClean="0">
                <a:cs typeface="Times New Roman" pitchFamily="18" charset="0"/>
              </a:rPr>
              <a:t>Since the owner already owns the defender, its initial cost (P) is nil ($0).</a:t>
            </a:r>
          </a:p>
          <a:p>
            <a:pPr lvl="1" eaLnBrk="1" hangingPunct="1">
              <a:lnSpc>
                <a:spcPct val="90000"/>
              </a:lnSpc>
            </a:pPr>
            <a:r>
              <a:rPr lang="en-GB" smtClean="0">
                <a:cs typeface="Times New Roman" pitchFamily="18" charset="0"/>
              </a:rPr>
              <a:t>The challenger's first cost is its current market value less the defender's trade-in value (if any).</a:t>
            </a:r>
            <a:r>
              <a:rPr lang="en-US" smtClean="0"/>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DDA4355-7CD3-44F3-84E3-903DCFCFAF36}" type="slidenum">
              <a:rPr lang="fr-CA" smtClean="0"/>
              <a:pPr eaLnBrk="1" hangingPunct="1"/>
              <a:t>17</a:t>
            </a:fld>
            <a:endParaRPr lang="fr-CA" smtClean="0"/>
          </a:p>
        </p:txBody>
      </p:sp>
      <p:sp>
        <p:nvSpPr>
          <p:cNvPr id="22532" name="Rectangle 2"/>
          <p:cNvSpPr>
            <a:spLocks noGrp="1" noChangeArrowheads="1"/>
          </p:cNvSpPr>
          <p:nvPr>
            <p:ph type="title"/>
          </p:nvPr>
        </p:nvSpPr>
        <p:spPr/>
        <p:txBody>
          <a:bodyPr/>
          <a:lstStyle/>
          <a:p>
            <a:pPr eaLnBrk="1" hangingPunct="1"/>
            <a:r>
              <a:rPr lang="en-GB" smtClean="0"/>
              <a:t>Consultant/Outsider/Opportunity Cost Viewpoint</a:t>
            </a:r>
            <a:endParaRPr lang="en-US" smtClean="0"/>
          </a:p>
        </p:txBody>
      </p:sp>
      <p:sp>
        <p:nvSpPr>
          <p:cNvPr id="22533" name="Rectangle 3"/>
          <p:cNvSpPr>
            <a:spLocks noGrp="1" noChangeArrowheads="1"/>
          </p:cNvSpPr>
          <p:nvPr>
            <p:ph type="body" idx="1"/>
          </p:nvPr>
        </p:nvSpPr>
        <p:spPr/>
        <p:txBody>
          <a:bodyPr/>
          <a:lstStyle/>
          <a:p>
            <a:pPr eaLnBrk="1" hangingPunct="1"/>
            <a:r>
              <a:rPr lang="en-GB" dirty="0" smtClean="0"/>
              <a:t>Outsider or consultant: owns neither the defender nor the challenger</a:t>
            </a:r>
            <a:endParaRPr lang="en-GB" dirty="0" smtClean="0">
              <a:sym typeface="WP TypographicSymbols" pitchFamily="2" charset="0"/>
            </a:endParaRPr>
          </a:p>
          <a:p>
            <a:pPr eaLnBrk="1" hangingPunct="1"/>
            <a:r>
              <a:rPr lang="en-GB" dirty="0" smtClean="0">
                <a:sym typeface="WP TypographicSymbols" pitchFamily="2" charset="0"/>
              </a:rPr>
              <a:t>T</a:t>
            </a:r>
            <a:r>
              <a:rPr lang="en-GB" dirty="0" smtClean="0"/>
              <a:t>o purchase the defender or the challenger, the outsider or consultant must </a:t>
            </a:r>
            <a:r>
              <a:rPr lang="en-GB" b="1" dirty="0" smtClean="0">
                <a:solidFill>
                  <a:schemeClr val="hlink"/>
                </a:solidFill>
              </a:rPr>
              <a:t>pay the going price</a:t>
            </a:r>
            <a:r>
              <a:rPr lang="en-GB" dirty="0" smtClean="0"/>
              <a:t> (current market price) for each physical asset</a:t>
            </a:r>
          </a:p>
          <a:p>
            <a:pPr lvl="1" eaLnBrk="1" hangingPunct="1"/>
            <a:r>
              <a:rPr lang="en-US" dirty="0" smtClean="0"/>
              <a:t>Cash outflow</a:t>
            </a:r>
          </a:p>
          <a:p>
            <a:pPr eaLnBrk="1" hangingPunct="1"/>
            <a:r>
              <a:rPr lang="en-US" dirty="0" smtClean="0"/>
              <a:t>P</a:t>
            </a:r>
            <a:r>
              <a:rPr lang="en-US" b="1" baseline="-25000" dirty="0" smtClean="0"/>
              <a:t>DEFENDER</a:t>
            </a:r>
            <a:r>
              <a:rPr lang="en-US" dirty="0" smtClean="0"/>
              <a:t> and P</a:t>
            </a:r>
            <a:r>
              <a:rPr lang="en-US" baseline="-25000" dirty="0" smtClean="0"/>
              <a:t> </a:t>
            </a:r>
            <a:r>
              <a:rPr lang="en-US" b="1" baseline="-25000" dirty="0" smtClean="0"/>
              <a:t>CHALLENGER</a:t>
            </a:r>
            <a:r>
              <a:rPr lang="en-US" dirty="0" smtClean="0"/>
              <a:t> &gt; $0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4"/>
          <p:cNvSpPr>
            <a:spLocks noGrp="1"/>
          </p:cNvSpPr>
          <p:nvPr>
            <p:ph type="ftr" sz="quarter" idx="4294967295"/>
          </p:nvPr>
        </p:nvSpPr>
        <p:spPr>
          <a:xfrm>
            <a:off x="3352800" y="6248400"/>
            <a:ext cx="2971800" cy="457200"/>
          </a:xfrm>
          <a:prstGeom prst="rect">
            <a:avLst/>
          </a:prstGeom>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23555"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D77C3CF-59D8-4725-AF15-2E54DFFE1989}" type="slidenum">
              <a:rPr lang="fr-CA" smtClean="0"/>
              <a:pPr eaLnBrk="1" hangingPunct="1"/>
              <a:t>18</a:t>
            </a:fld>
            <a:endParaRPr lang="fr-CA" smtClean="0"/>
          </a:p>
        </p:txBody>
      </p:sp>
      <p:sp>
        <p:nvSpPr>
          <p:cNvPr id="23556" name="Rectangle 2"/>
          <p:cNvSpPr>
            <a:spLocks noGrp="1" noChangeArrowheads="1"/>
          </p:cNvSpPr>
          <p:nvPr>
            <p:ph type="title"/>
          </p:nvPr>
        </p:nvSpPr>
        <p:spPr/>
        <p:txBody>
          <a:bodyPr/>
          <a:lstStyle/>
          <a:p>
            <a:pPr eaLnBrk="1" hangingPunct="1"/>
            <a:r>
              <a:rPr lang="en-GB" smtClean="0">
                <a:cs typeface="Times New Roman" pitchFamily="18" charset="0"/>
              </a:rPr>
              <a:t>Insider/Cash Flow Viewpoint</a:t>
            </a:r>
            <a:r>
              <a:rPr lang="en-US" smtClean="0"/>
              <a:t> </a:t>
            </a:r>
          </a:p>
        </p:txBody>
      </p:sp>
      <p:sp>
        <p:nvSpPr>
          <p:cNvPr id="23557" name="Rectangle 3"/>
          <p:cNvSpPr>
            <a:spLocks noGrp="1" noChangeArrowheads="1"/>
          </p:cNvSpPr>
          <p:nvPr>
            <p:ph type="body" idx="1"/>
          </p:nvPr>
        </p:nvSpPr>
        <p:spPr/>
        <p:txBody>
          <a:bodyPr/>
          <a:lstStyle/>
          <a:p>
            <a:pPr eaLnBrk="1" hangingPunct="1"/>
            <a:r>
              <a:rPr lang="en-GB" smtClean="0"/>
              <a:t>The insider is the current owner of the existing asset (the defender).</a:t>
            </a:r>
          </a:p>
          <a:p>
            <a:pPr eaLnBrk="1" hangingPunct="1"/>
            <a:r>
              <a:rPr lang="en-US" smtClean="0"/>
              <a:t>The </a:t>
            </a:r>
            <a:r>
              <a:rPr lang="en-US" u="sng" smtClean="0"/>
              <a:t>defender’s acquisition cost (P)</a:t>
            </a:r>
            <a:r>
              <a:rPr lang="en-US" smtClean="0"/>
              <a:t> is $0 in  PW, AEW and IRR calculations. </a:t>
            </a:r>
          </a:p>
          <a:p>
            <a:pPr eaLnBrk="1" hangingPunct="1"/>
            <a:r>
              <a:rPr lang="en-US" smtClean="0"/>
              <a:t>The </a:t>
            </a:r>
            <a:r>
              <a:rPr lang="en-US" u="sng" smtClean="0"/>
              <a:t>challenger’s acquisition cost (P)</a:t>
            </a:r>
            <a:r>
              <a:rPr lang="en-US" smtClean="0"/>
              <a:t> in a PW or AEW calculation is equal to its current market price less any defender trade-in value.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p:txBody>
          <a:bodyPr/>
          <a:lstStyle/>
          <a:p>
            <a:pPr eaLnBrk="1" hangingPunct="1"/>
            <a:r>
              <a:rPr lang="en-GB" sz="3200" smtClean="0">
                <a:cs typeface="Times New Roman" pitchFamily="18" charset="0"/>
              </a:rPr>
              <a:t>Replacement: Insider/Owner/Cash Flow</a:t>
            </a:r>
            <a:endParaRPr lang="fr-CA" sz="3200" smtClean="0">
              <a:cs typeface="Times New Roman" pitchFamily="18" charset="0"/>
            </a:endParaRPr>
          </a:p>
        </p:txBody>
      </p:sp>
      <p:sp>
        <p:nvSpPr>
          <p:cNvPr id="24579" name="Rectangle 6"/>
          <p:cNvSpPr>
            <a:spLocks noGrp="1" noChangeArrowheads="1"/>
          </p:cNvSpPr>
          <p:nvPr>
            <p:ph type="body" sz="half" idx="2"/>
          </p:nvPr>
        </p:nvSpPr>
        <p:spPr>
          <a:solidFill>
            <a:srgbClr val="FFFF99"/>
          </a:solidFill>
          <a:ln>
            <a:solidFill>
              <a:schemeClr val="tx1"/>
            </a:solidFill>
            <a:miter lim="800000"/>
            <a:headEnd/>
            <a:tailEnd/>
          </a:ln>
        </p:spPr>
        <p:txBody>
          <a:bodyPr/>
          <a:lstStyle/>
          <a:p>
            <a:pPr eaLnBrk="1" hangingPunct="1">
              <a:lnSpc>
                <a:spcPct val="80000"/>
              </a:lnSpc>
              <a:buFontTx/>
              <a:buNone/>
            </a:pPr>
            <a:r>
              <a:rPr lang="en-GB" sz="2000" b="1" u="sng" dirty="0" smtClean="0"/>
              <a:t>PW(12%: Defender) </a:t>
            </a:r>
          </a:p>
          <a:p>
            <a:pPr eaLnBrk="1" hangingPunct="1">
              <a:lnSpc>
                <a:spcPct val="80000"/>
              </a:lnSpc>
              <a:buFontTx/>
              <a:buNone/>
            </a:pPr>
            <a:r>
              <a:rPr lang="en-GB" sz="2000" b="1" dirty="0" smtClean="0"/>
              <a:t>= 0 - 3200(P/A,12%,2) </a:t>
            </a:r>
          </a:p>
          <a:p>
            <a:pPr eaLnBrk="1" hangingPunct="1">
              <a:lnSpc>
                <a:spcPct val="80000"/>
              </a:lnSpc>
              <a:buFontTx/>
              <a:buNone/>
            </a:pPr>
            <a:r>
              <a:rPr lang="en-GB" sz="2000" b="1" dirty="0" smtClean="0"/>
              <a:t>	- 900(P/F,12%,3) </a:t>
            </a:r>
          </a:p>
          <a:p>
            <a:pPr eaLnBrk="1" hangingPunct="1">
              <a:lnSpc>
                <a:spcPct val="80000"/>
              </a:lnSpc>
              <a:buFontTx/>
              <a:buNone/>
            </a:pPr>
            <a:r>
              <a:rPr lang="en-GB" sz="2000" b="1" dirty="0" smtClean="0"/>
              <a:t>= - $6,049</a:t>
            </a:r>
          </a:p>
          <a:p>
            <a:pPr eaLnBrk="1" hangingPunct="1">
              <a:lnSpc>
                <a:spcPct val="80000"/>
              </a:lnSpc>
            </a:pPr>
            <a:endParaRPr lang="en-GB" sz="2000" b="1" dirty="0" smtClean="0"/>
          </a:p>
          <a:p>
            <a:pPr eaLnBrk="1" hangingPunct="1">
              <a:lnSpc>
                <a:spcPct val="80000"/>
              </a:lnSpc>
              <a:buFontTx/>
              <a:buNone/>
            </a:pPr>
            <a:r>
              <a:rPr lang="en-GB" sz="2000" b="1" u="sng" dirty="0" smtClean="0"/>
              <a:t>PW(12%: Challenger)</a:t>
            </a:r>
          </a:p>
          <a:p>
            <a:pPr eaLnBrk="1" hangingPunct="1">
              <a:lnSpc>
                <a:spcPct val="80000"/>
              </a:lnSpc>
              <a:buFontTx/>
              <a:buNone/>
            </a:pPr>
            <a:r>
              <a:rPr lang="en-GB" sz="2000" b="1" dirty="0" smtClean="0"/>
              <a:t>= 	-(15,000 - 12,400)</a:t>
            </a:r>
          </a:p>
          <a:p>
            <a:pPr eaLnBrk="1" hangingPunct="1">
              <a:lnSpc>
                <a:spcPct val="80000"/>
              </a:lnSpc>
              <a:buFontTx/>
              <a:buNone/>
            </a:pPr>
            <a:r>
              <a:rPr lang="en-GB" sz="2000" b="1" dirty="0" smtClean="0"/>
              <a:t>	- 2400(P/F,12%,1)</a:t>
            </a:r>
          </a:p>
          <a:p>
            <a:pPr eaLnBrk="1" hangingPunct="1">
              <a:lnSpc>
                <a:spcPct val="80000"/>
              </a:lnSpc>
              <a:buFontTx/>
              <a:buNone/>
            </a:pPr>
            <a:r>
              <a:rPr lang="en-GB" sz="2000" b="1" dirty="0" smtClean="0"/>
              <a:t>	- 1600(P/F,12%,2)</a:t>
            </a:r>
          </a:p>
          <a:p>
            <a:pPr eaLnBrk="1" hangingPunct="1">
              <a:lnSpc>
                <a:spcPct val="80000"/>
              </a:lnSpc>
              <a:buFontTx/>
              <a:buNone/>
            </a:pPr>
            <a:r>
              <a:rPr lang="en-GB" sz="2000" b="1" dirty="0" smtClean="0"/>
              <a:t>	+ 2880(P/F,12%,3) </a:t>
            </a:r>
          </a:p>
          <a:p>
            <a:pPr eaLnBrk="1" hangingPunct="1">
              <a:lnSpc>
                <a:spcPct val="80000"/>
              </a:lnSpc>
              <a:buFontTx/>
              <a:buNone/>
            </a:pPr>
            <a:r>
              <a:rPr lang="en-GB" sz="2000" b="1" dirty="0" smtClean="0"/>
              <a:t>= - $4,032</a:t>
            </a:r>
          </a:p>
          <a:p>
            <a:pPr eaLnBrk="1" hangingPunct="1">
              <a:lnSpc>
                <a:spcPct val="80000"/>
              </a:lnSpc>
              <a:buFontTx/>
              <a:buNone/>
            </a:pPr>
            <a:endParaRPr lang="en-GB" sz="2000" b="1" dirty="0" smtClean="0"/>
          </a:p>
          <a:p>
            <a:pPr eaLnBrk="1" hangingPunct="1">
              <a:lnSpc>
                <a:spcPct val="80000"/>
              </a:lnSpc>
              <a:buFontTx/>
              <a:buNone/>
            </a:pPr>
            <a:r>
              <a:rPr lang="en-GB" sz="2000" b="1" dirty="0" smtClean="0"/>
              <a:t>	Decision: Switch to challenger now.</a:t>
            </a:r>
            <a:endParaRPr lang="fr-CA" sz="2000" b="1" dirty="0" smtClean="0"/>
          </a:p>
        </p:txBody>
      </p:sp>
      <p:graphicFrame>
        <p:nvGraphicFramePr>
          <p:cNvPr id="242724" name="Group 36"/>
          <p:cNvGraphicFramePr>
            <a:graphicFrameLocks noGrp="1"/>
          </p:cNvGraphicFramePr>
          <p:nvPr>
            <p:ph type="body" sz="half" idx="1"/>
          </p:nvPr>
        </p:nvGraphicFramePr>
        <p:xfrm>
          <a:off x="914400" y="1600200"/>
          <a:ext cx="3810000" cy="4568836"/>
        </p:xfrm>
        <a:graphic>
          <a:graphicData uri="http://schemas.openxmlformats.org/drawingml/2006/table">
            <a:tbl>
              <a:tblPr/>
              <a:tblGrid>
                <a:gridCol w="1066800"/>
                <a:gridCol w="1473200"/>
                <a:gridCol w="1270000"/>
              </a:tblGrid>
              <a:tr h="94486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CASH</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 FLOW</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sng"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CHALLENGER</a:t>
                      </a:r>
                      <a:endParaRPr kumimoji="0" lang="en-GB" sz="1400" b="1" i="0" u="sng"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DEFENDER</a:t>
                      </a:r>
                      <a:endParaRPr kumimoji="0" lang="en-GB" sz="1400" b="1" i="0" u="sng"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6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-15,000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Arial" pitchFamily="34" charset="0"/>
                        </a:rPr>
                        <a:t>(Mkt value)</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-12,400</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(Mkt value)</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1</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-2,400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-3,200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6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2</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-1,680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-3,200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6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3</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+2,880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-900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bl>
          </a:graphicData>
        </a:graphic>
      </p:graphicFrame>
      <p:sp>
        <p:nvSpPr>
          <p:cNvPr id="24606" name="Text Box 37"/>
          <p:cNvSpPr txBox="1">
            <a:spLocks noChangeArrowheads="1"/>
          </p:cNvSpPr>
          <p:nvPr/>
        </p:nvSpPr>
        <p:spPr bwMode="auto">
          <a:xfrm>
            <a:off x="5638800" y="6172200"/>
            <a:ext cx="1587500" cy="366713"/>
          </a:xfrm>
          <a:prstGeom prst="rect">
            <a:avLst/>
          </a:prstGeom>
          <a:solidFill>
            <a:srgbClr val="FFCC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a:t>MARR = 12%</a:t>
            </a:r>
            <a:endParaRPr lang="fr-CA" b="1"/>
          </a:p>
        </p:txBody>
      </p:sp>
      <p:sp>
        <p:nvSpPr>
          <p:cNvPr id="24608"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15F9576-96D7-4509-92B2-6BFD5929A0E0}" type="slidenum">
              <a:rPr lang="fr-CA" smtClean="0"/>
              <a:pPr eaLnBrk="1" hangingPunct="1"/>
              <a:t>19</a:t>
            </a:fld>
            <a:endParaRPr lang="fr-CA"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sz="3200" smtClean="0"/>
              <a:t>Replacement: Consultant/Outsider Approach</a:t>
            </a:r>
            <a:r>
              <a:rPr lang="en-GB" sz="3200" smtClean="0">
                <a:cs typeface="Times New Roman" pitchFamily="18" charset="0"/>
              </a:rPr>
              <a:t> </a:t>
            </a:r>
            <a:endParaRPr lang="fr-CA" sz="3200" smtClean="0">
              <a:cs typeface="Times New Roman" pitchFamily="18" charset="0"/>
            </a:endParaRPr>
          </a:p>
        </p:txBody>
      </p:sp>
      <p:graphicFrame>
        <p:nvGraphicFramePr>
          <p:cNvPr id="244768" name="Group 32"/>
          <p:cNvGraphicFramePr>
            <a:graphicFrameLocks noGrp="1"/>
          </p:cNvGraphicFramePr>
          <p:nvPr>
            <p:ph type="body" sz="half" idx="1"/>
          </p:nvPr>
        </p:nvGraphicFramePr>
        <p:xfrm>
          <a:off x="914400" y="1600200"/>
          <a:ext cx="3810000" cy="4530727"/>
        </p:xfrm>
        <a:graphic>
          <a:graphicData uri="http://schemas.openxmlformats.org/drawingml/2006/table">
            <a:tbl>
              <a:tblPr/>
              <a:tblGrid>
                <a:gridCol w="1066800"/>
                <a:gridCol w="1473200"/>
                <a:gridCol w="1270000"/>
              </a:tblGrid>
              <a:tr h="906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CASH</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 FLOW</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sng"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CHALLENGER</a:t>
                      </a:r>
                      <a:endParaRPr kumimoji="0" lang="en-GB" sz="1400" b="1" i="0" u="sng"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sng"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DEFENDER</a:t>
                      </a:r>
                      <a:endParaRPr kumimoji="0" lang="en-GB" sz="1400" b="1" i="0" u="sng"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6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-15,000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-12,400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4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1</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-2,400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-3,200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6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2</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-1,680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-3,200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r h="9064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Year 3</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+2,880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-900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000"/>
                      </a:schemeClr>
                    </a:solidFill>
                  </a:tcPr>
                </a:tc>
              </a:tr>
            </a:tbl>
          </a:graphicData>
        </a:graphic>
      </p:graphicFrame>
      <p:sp>
        <p:nvSpPr>
          <p:cNvPr id="25629" name="Rectangle 30"/>
          <p:cNvSpPr>
            <a:spLocks noGrp="1" noChangeArrowheads="1"/>
          </p:cNvSpPr>
          <p:nvPr>
            <p:ph type="body" sz="half" idx="2"/>
          </p:nvPr>
        </p:nvSpPr>
        <p:spPr>
          <a:solidFill>
            <a:srgbClr val="CCFFCC"/>
          </a:solidFill>
          <a:ln>
            <a:solidFill>
              <a:schemeClr val="tx1"/>
            </a:solidFill>
            <a:miter lim="800000"/>
            <a:headEnd/>
            <a:tailEnd/>
          </a:ln>
        </p:spPr>
        <p:txBody>
          <a:bodyPr/>
          <a:lstStyle/>
          <a:p>
            <a:pPr eaLnBrk="1" hangingPunct="1">
              <a:lnSpc>
                <a:spcPct val="90000"/>
              </a:lnSpc>
              <a:buFontTx/>
              <a:buNone/>
            </a:pPr>
            <a:r>
              <a:rPr lang="en-GB" sz="2000" b="1" u="sng" dirty="0" smtClean="0"/>
              <a:t>PW(12%;Defender) </a:t>
            </a:r>
          </a:p>
          <a:p>
            <a:pPr eaLnBrk="1" hangingPunct="1">
              <a:lnSpc>
                <a:spcPct val="90000"/>
              </a:lnSpc>
              <a:buFontTx/>
              <a:buNone/>
            </a:pPr>
            <a:r>
              <a:rPr lang="en-GB" sz="2000" b="1" dirty="0" smtClean="0"/>
              <a:t>= 	-12,400 - 3200(P/A,12%,2) </a:t>
            </a:r>
          </a:p>
          <a:p>
            <a:pPr eaLnBrk="1" hangingPunct="1">
              <a:lnSpc>
                <a:spcPct val="90000"/>
              </a:lnSpc>
              <a:buFontTx/>
              <a:buNone/>
            </a:pPr>
            <a:r>
              <a:rPr lang="en-GB" sz="2000" b="1" dirty="0" smtClean="0"/>
              <a:t>	- 900(P/F,12%,3) </a:t>
            </a:r>
          </a:p>
          <a:p>
            <a:pPr eaLnBrk="1" hangingPunct="1">
              <a:lnSpc>
                <a:spcPct val="90000"/>
              </a:lnSpc>
              <a:buFontTx/>
              <a:buNone/>
            </a:pPr>
            <a:r>
              <a:rPr lang="en-GB" sz="2000" b="1" dirty="0" smtClean="0"/>
              <a:t>= - $18,449</a:t>
            </a:r>
          </a:p>
          <a:p>
            <a:pPr eaLnBrk="1" hangingPunct="1">
              <a:lnSpc>
                <a:spcPct val="90000"/>
              </a:lnSpc>
              <a:buFontTx/>
              <a:buNone/>
            </a:pPr>
            <a:endParaRPr lang="en-GB" sz="2000" b="1" dirty="0" smtClean="0"/>
          </a:p>
          <a:p>
            <a:pPr eaLnBrk="1" hangingPunct="1">
              <a:lnSpc>
                <a:spcPct val="90000"/>
              </a:lnSpc>
              <a:buFontTx/>
              <a:buNone/>
            </a:pPr>
            <a:r>
              <a:rPr lang="en-GB" sz="2000" b="1" u="sng" dirty="0" smtClean="0"/>
              <a:t>PW(12%;Challenger) </a:t>
            </a:r>
          </a:p>
          <a:p>
            <a:pPr eaLnBrk="1" hangingPunct="1">
              <a:lnSpc>
                <a:spcPct val="90000"/>
              </a:lnSpc>
              <a:buFontTx/>
              <a:buNone/>
            </a:pPr>
            <a:r>
              <a:rPr lang="en-GB" sz="2000" b="1" dirty="0" smtClean="0"/>
              <a:t>= 	-15,000 - 2400(P/F,12%,1) </a:t>
            </a:r>
          </a:p>
          <a:p>
            <a:pPr eaLnBrk="1" hangingPunct="1">
              <a:lnSpc>
                <a:spcPct val="90000"/>
              </a:lnSpc>
              <a:buFontTx/>
              <a:buNone/>
            </a:pPr>
            <a:r>
              <a:rPr lang="en-GB" sz="2000" b="1" dirty="0" smtClean="0"/>
              <a:t>	- 1680(P/F,12%,2) </a:t>
            </a:r>
          </a:p>
          <a:p>
            <a:pPr eaLnBrk="1" hangingPunct="1">
              <a:lnSpc>
                <a:spcPct val="90000"/>
              </a:lnSpc>
              <a:buFontTx/>
              <a:buNone/>
            </a:pPr>
            <a:r>
              <a:rPr lang="en-GB" sz="2000" b="1" dirty="0" smtClean="0"/>
              <a:t>	+ 2880(P/F,12%,3)</a:t>
            </a:r>
          </a:p>
          <a:p>
            <a:pPr eaLnBrk="1" hangingPunct="1">
              <a:lnSpc>
                <a:spcPct val="90000"/>
              </a:lnSpc>
              <a:buFontTx/>
              <a:buNone/>
            </a:pPr>
            <a:r>
              <a:rPr lang="en-GB" sz="2000" b="1" dirty="0" smtClean="0"/>
              <a:t>= - $16,432</a:t>
            </a:r>
          </a:p>
          <a:p>
            <a:pPr eaLnBrk="1" hangingPunct="1">
              <a:lnSpc>
                <a:spcPct val="90000"/>
              </a:lnSpc>
              <a:buFontTx/>
              <a:buNone/>
            </a:pPr>
            <a:endParaRPr lang="en-GB" sz="2000" b="1" dirty="0" smtClean="0"/>
          </a:p>
          <a:p>
            <a:pPr eaLnBrk="1" hangingPunct="1">
              <a:lnSpc>
                <a:spcPct val="90000"/>
              </a:lnSpc>
              <a:buFontTx/>
              <a:buNone/>
            </a:pPr>
            <a:r>
              <a:rPr lang="en-GB" sz="2000" b="1" dirty="0" smtClean="0"/>
              <a:t>Decision: Switch to challenger now.</a:t>
            </a:r>
            <a:endParaRPr lang="fr-CA" sz="2000" dirty="0" smtClean="0"/>
          </a:p>
        </p:txBody>
      </p:sp>
      <p:sp>
        <p:nvSpPr>
          <p:cNvPr id="25631"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EA71D50-BB6C-40CB-BB15-1AEC656BC44A}" type="slidenum">
              <a:rPr lang="fr-CA" smtClean="0"/>
              <a:pPr eaLnBrk="1" hangingPunct="1"/>
              <a:t>20</a:t>
            </a:fld>
            <a:endParaRPr lang="fr-CA"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p:txBody>
          <a:bodyPr/>
          <a:lstStyle/>
          <a:p>
            <a:pPr algn="ctr" eaLnBrk="1" hangingPunct="1"/>
            <a:r>
              <a:rPr lang="en-GB" sz="2800" smtClean="0"/>
              <a:t>Two challengers and a 7-year old defender</a:t>
            </a:r>
            <a:r>
              <a:rPr lang="en-GB" sz="3200" smtClean="0"/>
              <a:t/>
            </a:r>
            <a:br>
              <a:rPr lang="en-GB" sz="3200" smtClean="0"/>
            </a:br>
            <a:r>
              <a:rPr lang="en-GB" sz="2800" i="1" smtClean="0"/>
              <a:t>Insider Approach</a:t>
            </a:r>
            <a:endParaRPr lang="fr-CA" sz="2800" i="1" smtClean="0"/>
          </a:p>
        </p:txBody>
      </p:sp>
      <p:sp>
        <p:nvSpPr>
          <p:cNvPr id="26627" name="Rectangle 6"/>
          <p:cNvSpPr>
            <a:spLocks noGrp="1" noChangeArrowheads="1"/>
          </p:cNvSpPr>
          <p:nvPr>
            <p:ph type="body" sz="half" idx="2"/>
          </p:nvPr>
        </p:nvSpPr>
        <p:spPr>
          <a:solidFill>
            <a:srgbClr val="FFFF99"/>
          </a:solidFill>
          <a:ln>
            <a:solidFill>
              <a:schemeClr val="tx1"/>
            </a:solidFill>
            <a:miter lim="800000"/>
            <a:headEnd/>
            <a:tailEnd/>
          </a:ln>
        </p:spPr>
        <p:txBody>
          <a:bodyPr/>
          <a:lstStyle/>
          <a:p>
            <a:pPr eaLnBrk="1" hangingPunct="1">
              <a:buFontTx/>
              <a:buNone/>
            </a:pPr>
            <a:r>
              <a:rPr lang="en-GB" sz="2000" b="1" u="sng" smtClean="0"/>
              <a:t>AEW (Defender)</a:t>
            </a:r>
            <a:r>
              <a:rPr lang="en-GB" sz="2000" u="sng" smtClean="0"/>
              <a:t> </a:t>
            </a:r>
          </a:p>
          <a:p>
            <a:pPr eaLnBrk="1" hangingPunct="1">
              <a:buFontTx/>
              <a:buNone/>
            </a:pPr>
            <a:r>
              <a:rPr lang="en-GB" sz="2000" smtClean="0"/>
              <a:t>= 3000 - 500(A/F,18%,5) </a:t>
            </a:r>
          </a:p>
          <a:p>
            <a:pPr eaLnBrk="1" hangingPunct="1">
              <a:buFontTx/>
              <a:buNone/>
            </a:pPr>
            <a:r>
              <a:rPr lang="en-GB" sz="2000" smtClean="0"/>
              <a:t>= </a:t>
            </a:r>
            <a:r>
              <a:rPr lang="en-GB" sz="2000" b="1" smtClean="0"/>
              <a:t>$2,930</a:t>
            </a:r>
          </a:p>
          <a:p>
            <a:pPr eaLnBrk="1" hangingPunct="1">
              <a:buFontTx/>
              <a:buNone/>
            </a:pPr>
            <a:r>
              <a:rPr lang="en-GB" sz="2000" b="1" u="sng" smtClean="0"/>
              <a:t>AEW(Chal_1) </a:t>
            </a:r>
          </a:p>
          <a:p>
            <a:pPr eaLnBrk="1" hangingPunct="1">
              <a:buFontTx/>
              <a:buNone/>
            </a:pPr>
            <a:r>
              <a:rPr lang="en-GB" sz="2000" smtClean="0"/>
              <a:t>= (10000 - </a:t>
            </a:r>
            <a:r>
              <a:rPr lang="en-GB" sz="2000" b="1" smtClean="0"/>
              <a:t>3500</a:t>
            </a:r>
            <a:r>
              <a:rPr lang="en-GB" sz="2000" smtClean="0"/>
              <a:t>)(A/P,18%,5) </a:t>
            </a:r>
          </a:p>
          <a:p>
            <a:pPr eaLnBrk="1" hangingPunct="1">
              <a:buFontTx/>
              <a:buNone/>
            </a:pPr>
            <a:r>
              <a:rPr lang="en-GB" sz="2000" smtClean="0"/>
              <a:t>	+ 1500 -1000(A/F,18%,5) </a:t>
            </a:r>
          </a:p>
          <a:p>
            <a:pPr eaLnBrk="1" hangingPunct="1">
              <a:buFontTx/>
              <a:buNone/>
            </a:pPr>
            <a:r>
              <a:rPr lang="en-GB" sz="2000" smtClean="0"/>
              <a:t>= </a:t>
            </a:r>
            <a:r>
              <a:rPr lang="en-GB" sz="2000" b="1" smtClean="0"/>
              <a:t>$3,439</a:t>
            </a:r>
          </a:p>
          <a:p>
            <a:pPr eaLnBrk="1" hangingPunct="1">
              <a:buFontTx/>
              <a:buNone/>
            </a:pPr>
            <a:r>
              <a:rPr lang="en-GB" sz="2000" b="1" u="sng" smtClean="0"/>
              <a:t>AEW(Chal_2) </a:t>
            </a:r>
          </a:p>
          <a:p>
            <a:pPr eaLnBrk="1" hangingPunct="1">
              <a:buFontTx/>
              <a:buNone/>
            </a:pPr>
            <a:r>
              <a:rPr lang="en-GB" sz="2000" smtClean="0"/>
              <a:t>= (18000 - </a:t>
            </a:r>
            <a:r>
              <a:rPr lang="en-GB" sz="2000" b="1" smtClean="0"/>
              <a:t>2500</a:t>
            </a:r>
            <a:r>
              <a:rPr lang="en-GB" sz="2000" smtClean="0"/>
              <a:t>)(A/P,18,5) </a:t>
            </a:r>
          </a:p>
          <a:p>
            <a:pPr eaLnBrk="1" hangingPunct="1">
              <a:buFontTx/>
              <a:buNone/>
            </a:pPr>
            <a:r>
              <a:rPr lang="en-GB" sz="2000" smtClean="0"/>
              <a:t>	+ 1200 - 500(A/F,18%,5) </a:t>
            </a:r>
          </a:p>
          <a:p>
            <a:pPr eaLnBrk="1" hangingPunct="1">
              <a:buFontTx/>
              <a:buNone/>
            </a:pPr>
            <a:r>
              <a:rPr lang="en-GB" sz="2000" smtClean="0"/>
              <a:t>=</a:t>
            </a:r>
            <a:r>
              <a:rPr lang="en-GB" sz="2000" b="1" smtClean="0"/>
              <a:t> $6,087</a:t>
            </a:r>
          </a:p>
          <a:p>
            <a:pPr algn="ctr" eaLnBrk="1" hangingPunct="1">
              <a:buFontTx/>
              <a:buNone/>
            </a:pPr>
            <a:r>
              <a:rPr lang="en-GB" sz="2000" b="1" smtClean="0"/>
              <a:t>DECISION: Retain defender</a:t>
            </a:r>
            <a:endParaRPr lang="en-US" sz="2000" b="1" smtClean="0"/>
          </a:p>
          <a:p>
            <a:pPr eaLnBrk="1" hangingPunct="1"/>
            <a:endParaRPr lang="fr-CA" sz="2000" smtClean="0"/>
          </a:p>
        </p:txBody>
      </p:sp>
      <p:graphicFrame>
        <p:nvGraphicFramePr>
          <p:cNvPr id="245826" name="Group 66"/>
          <p:cNvGraphicFramePr>
            <a:graphicFrameLocks noGrp="1"/>
          </p:cNvGraphicFramePr>
          <p:nvPr>
            <p:ph type="body" sz="half" idx="1"/>
          </p:nvPr>
        </p:nvGraphicFramePr>
        <p:xfrm>
          <a:off x="533400" y="1600200"/>
          <a:ext cx="4191000" cy="3827465"/>
        </p:xfrm>
        <a:graphic>
          <a:graphicData uri="http://schemas.openxmlformats.org/drawingml/2006/table">
            <a:tbl>
              <a:tblPr/>
              <a:tblGrid>
                <a:gridCol w="1066800"/>
                <a:gridCol w="1066800"/>
                <a:gridCol w="990600"/>
                <a:gridCol w="1066800"/>
              </a:tblGrid>
              <a:tr h="4572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0" i="0" u="sng" strike="noStrike" cap="none" normalizeH="0" baseline="0" dirty="0" smtClean="0">
                        <a:ln>
                          <a:noFill/>
                        </a:ln>
                        <a:solidFill>
                          <a:schemeClr val="tx1"/>
                        </a:solidFill>
                        <a:effectLst/>
                        <a:latin typeface="Arial" pitchFamily="34" charset="0"/>
                        <a:cs typeface="Arial" pitchFamily="34"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Defender</a:t>
                      </a:r>
                      <a:endParaRPr kumimoji="0" lang="en-GB" sz="1400" b="0" i="0" u="sng"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CHAL_1</a:t>
                      </a:r>
                      <a:endParaRPr kumimoji="0" lang="en-GB" sz="1400" b="0" i="0" u="sng"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CHAL_2</a:t>
                      </a:r>
                      <a:endParaRPr kumimoji="0" lang="en-GB" sz="1400" b="0" i="0" u="sng"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4572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P</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10,000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73158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Trade-in value of defender</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pitchFamily="34" charset="0"/>
                          <a:cs typeface="Times New Roman" pitchFamily="18" charset="0"/>
                        </a:rPr>
                        <a:t>2,500</a:t>
                      </a:r>
                      <a:endParaRPr kumimoji="0" lang="en-GB" sz="1400" b="1" i="0" u="none" strike="noStrike" cap="none" normalizeH="0" baseline="0" dirty="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4572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O+M</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1,200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47787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SV</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pitchFamily="34" charset="0"/>
                          <a:cs typeface="Times New Roman" pitchFamily="18" charset="0"/>
                        </a:rPr>
                        <a:t>500</a:t>
                      </a:r>
                      <a:endParaRPr kumimoji="0" lang="en-GB" sz="1400" b="1" i="0" u="none" strike="noStrike" cap="none" normalizeH="0" baseline="0" dirty="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62235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N</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62394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MARR</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24" marB="4572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bl>
          </a:graphicData>
        </a:graphic>
      </p:graphicFrame>
      <p:sp>
        <p:nvSpPr>
          <p:cNvPr id="26670" name="Text Box 61"/>
          <p:cNvSpPr txBox="1">
            <a:spLocks noChangeArrowheads="1"/>
          </p:cNvSpPr>
          <p:nvPr/>
        </p:nvSpPr>
        <p:spPr bwMode="auto">
          <a:xfrm>
            <a:off x="838200" y="5486400"/>
            <a:ext cx="3508375" cy="650875"/>
          </a:xfrm>
          <a:prstGeom prst="rect">
            <a:avLst/>
          </a:prstGeom>
          <a:solidFill>
            <a:srgbClr val="FF99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t>Note: Cash outflows (i.e., costs)</a:t>
            </a:r>
          </a:p>
          <a:p>
            <a:pPr eaLnBrk="1" hangingPunct="1"/>
            <a:r>
              <a:rPr lang="en-US"/>
              <a:t>are assumed to be positive flows</a:t>
            </a:r>
          </a:p>
        </p:txBody>
      </p:sp>
      <p:sp>
        <p:nvSpPr>
          <p:cNvPr id="26672"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EE2DF6C-F1A7-4101-904A-5629140748D2}" type="slidenum">
              <a:rPr lang="fr-CA" smtClean="0"/>
              <a:pPr eaLnBrk="1" hangingPunct="1"/>
              <a:t>21</a:t>
            </a:fld>
            <a:endParaRPr lang="fr-CA"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ctr" eaLnBrk="1" hangingPunct="1"/>
            <a:r>
              <a:rPr lang="en-GB" sz="3200" smtClean="0"/>
              <a:t>Two challengers for a 7-year old defender</a:t>
            </a:r>
            <a:br>
              <a:rPr lang="en-GB" sz="3200" smtClean="0"/>
            </a:br>
            <a:r>
              <a:rPr lang="en-GB" sz="3200" i="1" smtClean="0"/>
              <a:t>Consultant (outsider) Approach</a:t>
            </a:r>
            <a:endParaRPr lang="fr-CA" sz="3200" i="1" smtClean="0"/>
          </a:p>
        </p:txBody>
      </p:sp>
      <p:graphicFrame>
        <p:nvGraphicFramePr>
          <p:cNvPr id="249905" name="Group 49"/>
          <p:cNvGraphicFramePr>
            <a:graphicFrameLocks noGrp="1"/>
          </p:cNvGraphicFramePr>
          <p:nvPr>
            <p:ph type="body" sz="half" idx="1"/>
          </p:nvPr>
        </p:nvGraphicFramePr>
        <p:xfrm>
          <a:off x="533400" y="1600200"/>
          <a:ext cx="4191000" cy="3613158"/>
        </p:xfrm>
        <a:graphic>
          <a:graphicData uri="http://schemas.openxmlformats.org/drawingml/2006/table">
            <a:tbl>
              <a:tblPr/>
              <a:tblGrid>
                <a:gridCol w="754063"/>
                <a:gridCol w="1098550"/>
                <a:gridCol w="1031875"/>
                <a:gridCol w="1306512"/>
              </a:tblGrid>
              <a:tr h="45711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0" i="0" u="sng"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Defender</a:t>
                      </a:r>
                      <a:endParaRPr kumimoji="0" lang="en-GB" sz="1400" b="0" i="0" u="sng"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CHAL_1</a:t>
                      </a:r>
                      <a:endParaRPr kumimoji="0" lang="en-GB" sz="1400" b="0" i="0" u="sng"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sng" strike="noStrike" cap="none" normalizeH="0" baseline="0" smtClean="0">
                          <a:ln>
                            <a:noFill/>
                          </a:ln>
                          <a:solidFill>
                            <a:schemeClr val="tx1"/>
                          </a:solidFill>
                          <a:effectLst/>
                          <a:latin typeface="Arial" pitchFamily="34" charset="0"/>
                          <a:cs typeface="Times New Roman" pitchFamily="18" charset="0"/>
                        </a:rPr>
                        <a:t>CHAL_2</a:t>
                      </a:r>
                      <a:endParaRPr kumimoji="0" lang="en-GB" sz="1400" b="0" i="0" u="sng"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45711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P</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10,000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5181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Trade-in</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654050" algn="ctr"/>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2,500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45711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O+M</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3,000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1,200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47774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SV</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1,000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500</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62217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N</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5</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r h="62376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MARR</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9900">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66CC">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chemeClr val="tx1"/>
                          </a:solidFill>
                          <a:effectLst/>
                          <a:latin typeface="Arial" pitchFamily="34" charset="0"/>
                          <a:cs typeface="Times New Roman" pitchFamily="18" charset="0"/>
                        </a:rPr>
                        <a:t>18</a:t>
                      </a:r>
                      <a:endParaRPr kumimoji="0" lang="en-GB" sz="1400" b="1" i="0" u="none" strike="noStrike" cap="none" normalizeH="0" baseline="0" smtClean="0">
                        <a:ln>
                          <a:noFill/>
                        </a:ln>
                        <a:solidFill>
                          <a:schemeClr val="tx1"/>
                        </a:solidFill>
                        <a:effectLst/>
                        <a:latin typeface="Arial" pitchFamily="34" charset="0"/>
                        <a:cs typeface="Arial" pitchFamily="34" charset="0"/>
                      </a:endParaRPr>
                    </a:p>
                  </a:txBody>
                  <a:tcPr marT="45711" marB="45711"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hlink">
                        <a:alpha val="50000"/>
                      </a:schemeClr>
                    </a:solidFill>
                  </a:tcPr>
                </a:tc>
              </a:tr>
            </a:tbl>
          </a:graphicData>
        </a:graphic>
      </p:graphicFrame>
      <p:sp>
        <p:nvSpPr>
          <p:cNvPr id="27693" name="Rectangle 46"/>
          <p:cNvSpPr>
            <a:spLocks noGrp="1" noChangeArrowheads="1"/>
          </p:cNvSpPr>
          <p:nvPr>
            <p:ph type="body" sz="half" idx="2"/>
          </p:nvPr>
        </p:nvSpPr>
        <p:spPr>
          <a:xfrm>
            <a:off x="4876800" y="1600200"/>
            <a:ext cx="3810000" cy="3962400"/>
          </a:xfrm>
          <a:solidFill>
            <a:srgbClr val="CCFFFF"/>
          </a:solidFill>
          <a:ln>
            <a:solidFill>
              <a:schemeClr val="tx1"/>
            </a:solidFill>
            <a:miter lim="800000"/>
            <a:headEnd/>
            <a:tailEnd/>
          </a:ln>
        </p:spPr>
        <p:txBody>
          <a:bodyPr/>
          <a:lstStyle/>
          <a:p>
            <a:pPr eaLnBrk="1" hangingPunct="1">
              <a:lnSpc>
                <a:spcPct val="80000"/>
              </a:lnSpc>
              <a:buFontTx/>
              <a:buNone/>
            </a:pPr>
            <a:r>
              <a:rPr lang="en-GB" sz="1600" b="1" u="sng" smtClean="0"/>
              <a:t>Defender &amp; Challenger 1 Comparison</a:t>
            </a:r>
          </a:p>
          <a:p>
            <a:pPr eaLnBrk="1" hangingPunct="1">
              <a:lnSpc>
                <a:spcPct val="80000"/>
              </a:lnSpc>
              <a:buFontTx/>
              <a:buNone/>
            </a:pPr>
            <a:r>
              <a:rPr lang="en-GB" sz="1400" u="sng" smtClean="0"/>
              <a:t>AEW (Defender)</a:t>
            </a:r>
            <a:r>
              <a:rPr lang="en-GB" sz="1400" smtClean="0"/>
              <a:t> </a:t>
            </a:r>
          </a:p>
          <a:p>
            <a:pPr eaLnBrk="1" hangingPunct="1">
              <a:lnSpc>
                <a:spcPct val="80000"/>
              </a:lnSpc>
              <a:buFontTx/>
              <a:buNone/>
            </a:pPr>
            <a:r>
              <a:rPr lang="en-GB" sz="1400" smtClean="0"/>
              <a:t>= </a:t>
            </a:r>
            <a:r>
              <a:rPr lang="en-GB" sz="1400" b="1" smtClean="0">
                <a:solidFill>
                  <a:schemeClr val="accent2"/>
                </a:solidFill>
              </a:rPr>
              <a:t>3500</a:t>
            </a:r>
            <a:r>
              <a:rPr lang="en-GB" sz="1400" smtClean="0"/>
              <a:t>(A/P,18,5) + 3000 - 500(A/F,18%,5) </a:t>
            </a:r>
          </a:p>
          <a:p>
            <a:pPr eaLnBrk="1" hangingPunct="1">
              <a:lnSpc>
                <a:spcPct val="80000"/>
              </a:lnSpc>
              <a:buFontTx/>
              <a:buNone/>
            </a:pPr>
            <a:r>
              <a:rPr lang="en-GB" sz="1400" smtClean="0"/>
              <a:t>= $4,049</a:t>
            </a:r>
          </a:p>
          <a:p>
            <a:pPr eaLnBrk="1" hangingPunct="1">
              <a:lnSpc>
                <a:spcPct val="80000"/>
              </a:lnSpc>
              <a:buFontTx/>
              <a:buNone/>
            </a:pPr>
            <a:r>
              <a:rPr lang="en-GB" sz="1400" u="sng" smtClean="0"/>
              <a:t>AEW (Challenger 1)</a:t>
            </a:r>
            <a:r>
              <a:rPr lang="en-GB" sz="1400" smtClean="0"/>
              <a:t> </a:t>
            </a:r>
          </a:p>
          <a:p>
            <a:pPr eaLnBrk="1" hangingPunct="1">
              <a:lnSpc>
                <a:spcPct val="80000"/>
              </a:lnSpc>
              <a:buFontTx/>
              <a:buNone/>
            </a:pPr>
            <a:r>
              <a:rPr lang="en-GB" sz="1400" smtClean="0"/>
              <a:t>= </a:t>
            </a:r>
            <a:r>
              <a:rPr lang="en-GB" sz="1400" b="1" smtClean="0">
                <a:solidFill>
                  <a:schemeClr val="accent2"/>
                </a:solidFill>
              </a:rPr>
              <a:t>10000</a:t>
            </a:r>
            <a:r>
              <a:rPr lang="en-GB" sz="1400" smtClean="0"/>
              <a:t>(A/P,18,5) + 1500 - 1000(A/F,18%,5) </a:t>
            </a:r>
          </a:p>
          <a:p>
            <a:pPr eaLnBrk="1" hangingPunct="1">
              <a:lnSpc>
                <a:spcPct val="80000"/>
              </a:lnSpc>
              <a:buFontTx/>
              <a:buNone/>
            </a:pPr>
            <a:r>
              <a:rPr lang="en-GB" sz="1400" smtClean="0"/>
              <a:t>= $4,558</a:t>
            </a:r>
            <a:endParaRPr lang="en-GB" sz="1400" u="sng" smtClean="0"/>
          </a:p>
          <a:p>
            <a:pPr eaLnBrk="1" hangingPunct="1">
              <a:lnSpc>
                <a:spcPct val="80000"/>
              </a:lnSpc>
            </a:pPr>
            <a:endParaRPr lang="en-GB" sz="1400" u="sng" smtClean="0"/>
          </a:p>
          <a:p>
            <a:pPr eaLnBrk="1" hangingPunct="1">
              <a:lnSpc>
                <a:spcPct val="80000"/>
              </a:lnSpc>
              <a:buFontTx/>
              <a:buNone/>
            </a:pPr>
            <a:r>
              <a:rPr lang="en-GB" sz="1600" b="1" u="sng" smtClean="0"/>
              <a:t>Defender &amp; Challenger 2 Comparison</a:t>
            </a:r>
          </a:p>
          <a:p>
            <a:pPr eaLnBrk="1" hangingPunct="1">
              <a:lnSpc>
                <a:spcPct val="80000"/>
              </a:lnSpc>
              <a:buFontTx/>
              <a:buNone/>
            </a:pPr>
            <a:r>
              <a:rPr lang="en-GB" sz="1400" u="sng" smtClean="0"/>
              <a:t>AEW (Defender) </a:t>
            </a:r>
          </a:p>
          <a:p>
            <a:pPr eaLnBrk="1" hangingPunct="1">
              <a:lnSpc>
                <a:spcPct val="80000"/>
              </a:lnSpc>
              <a:buFontTx/>
              <a:buNone/>
            </a:pPr>
            <a:r>
              <a:rPr lang="en-GB" sz="1400" smtClean="0"/>
              <a:t>= </a:t>
            </a:r>
            <a:r>
              <a:rPr lang="en-GB" sz="1400" b="1" smtClean="0">
                <a:solidFill>
                  <a:schemeClr val="accent2"/>
                </a:solidFill>
              </a:rPr>
              <a:t>2500</a:t>
            </a:r>
            <a:r>
              <a:rPr lang="en-GB" sz="1400" smtClean="0"/>
              <a:t>(A/P,18,5) + 3000 - 500(A/F,18%,5) </a:t>
            </a:r>
          </a:p>
          <a:p>
            <a:pPr eaLnBrk="1" hangingPunct="1">
              <a:lnSpc>
                <a:spcPct val="80000"/>
              </a:lnSpc>
              <a:buFontTx/>
              <a:buNone/>
            </a:pPr>
            <a:r>
              <a:rPr lang="en-GB" sz="1400" smtClean="0"/>
              <a:t>= $3,730</a:t>
            </a:r>
          </a:p>
          <a:p>
            <a:pPr eaLnBrk="1" hangingPunct="1">
              <a:lnSpc>
                <a:spcPct val="80000"/>
              </a:lnSpc>
              <a:buFontTx/>
              <a:buNone/>
            </a:pPr>
            <a:r>
              <a:rPr lang="en-GB" sz="1400" u="sng" smtClean="0"/>
              <a:t>AEW (Challenger 2) </a:t>
            </a:r>
          </a:p>
          <a:p>
            <a:pPr eaLnBrk="1" hangingPunct="1">
              <a:lnSpc>
                <a:spcPct val="80000"/>
              </a:lnSpc>
              <a:buFontTx/>
              <a:buNone/>
            </a:pPr>
            <a:r>
              <a:rPr lang="en-GB" sz="1400" smtClean="0"/>
              <a:t>= </a:t>
            </a:r>
            <a:r>
              <a:rPr lang="en-GB" sz="1400" b="1" smtClean="0">
                <a:solidFill>
                  <a:schemeClr val="accent2"/>
                </a:solidFill>
              </a:rPr>
              <a:t>18000</a:t>
            </a:r>
            <a:r>
              <a:rPr lang="en-GB" sz="1400" smtClean="0"/>
              <a:t>(A/P,18,5) + 1200 - 500(A/F,18%,5) </a:t>
            </a:r>
          </a:p>
          <a:p>
            <a:pPr eaLnBrk="1" hangingPunct="1">
              <a:lnSpc>
                <a:spcPct val="80000"/>
              </a:lnSpc>
              <a:buFontTx/>
              <a:buNone/>
            </a:pPr>
            <a:r>
              <a:rPr lang="en-GB" sz="1400" smtClean="0"/>
              <a:t>= $6,886</a:t>
            </a:r>
          </a:p>
          <a:p>
            <a:pPr eaLnBrk="1" hangingPunct="1">
              <a:lnSpc>
                <a:spcPct val="80000"/>
              </a:lnSpc>
              <a:buFontTx/>
              <a:buNone/>
            </a:pPr>
            <a:endParaRPr lang="en-GB" sz="1400" b="1" smtClean="0"/>
          </a:p>
          <a:p>
            <a:pPr algn="ctr" eaLnBrk="1" hangingPunct="1">
              <a:lnSpc>
                <a:spcPct val="80000"/>
              </a:lnSpc>
              <a:buFontTx/>
              <a:buNone/>
            </a:pPr>
            <a:r>
              <a:rPr lang="en-GB" sz="1400" b="1" smtClean="0"/>
              <a:t>	</a:t>
            </a:r>
            <a:r>
              <a:rPr lang="en-GB" sz="1800" b="1" smtClean="0"/>
              <a:t>Decision: Retain defender</a:t>
            </a:r>
            <a:endParaRPr lang="en-US" sz="1800" b="1" smtClean="0"/>
          </a:p>
          <a:p>
            <a:pPr eaLnBrk="1" hangingPunct="1">
              <a:lnSpc>
                <a:spcPct val="80000"/>
              </a:lnSpc>
            </a:pPr>
            <a:endParaRPr lang="fr-CA" sz="1400" smtClean="0"/>
          </a:p>
        </p:txBody>
      </p:sp>
      <p:sp>
        <p:nvSpPr>
          <p:cNvPr id="27694" name="Text Box 50"/>
          <p:cNvSpPr txBox="1">
            <a:spLocks noChangeArrowheads="1"/>
          </p:cNvSpPr>
          <p:nvPr/>
        </p:nvSpPr>
        <p:spPr bwMode="auto">
          <a:xfrm>
            <a:off x="609600" y="5791200"/>
            <a:ext cx="7623175" cy="65087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Note: The defender’s current market value should be independent of</a:t>
            </a:r>
          </a:p>
          <a:p>
            <a:pPr eaLnBrk="1" hangingPunct="1"/>
            <a:r>
              <a:rPr lang="en-CA" b="1"/>
              <a:t>The trade-in value. Not so in this case. </a:t>
            </a:r>
          </a:p>
        </p:txBody>
      </p:sp>
      <p:sp>
        <p:nvSpPr>
          <p:cNvPr id="27696"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240B7154-AE8C-465C-A0F2-E826FE692CDD}" type="slidenum">
              <a:rPr lang="fr-CA" smtClean="0"/>
              <a:pPr eaLnBrk="1" hangingPunct="1"/>
              <a:t>22</a:t>
            </a:fld>
            <a:endParaRPr lang="fr-CA"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143000" y="457200"/>
            <a:ext cx="7793038" cy="838200"/>
          </a:xfrm>
        </p:spPr>
        <p:txBody>
          <a:bodyPr/>
          <a:lstStyle/>
          <a:p>
            <a:pPr eaLnBrk="1" hangingPunct="1"/>
            <a:r>
              <a:rPr lang="en-US" smtClean="0"/>
              <a:t>Unequal periods of analysis</a:t>
            </a:r>
          </a:p>
        </p:txBody>
      </p:sp>
      <p:sp>
        <p:nvSpPr>
          <p:cNvPr id="28675" name="Rectangle 3"/>
          <p:cNvSpPr>
            <a:spLocks noGrp="1" noChangeArrowheads="1"/>
          </p:cNvSpPr>
          <p:nvPr>
            <p:ph type="subTitle" idx="4294967295"/>
          </p:nvPr>
        </p:nvSpPr>
        <p:spPr>
          <a:xfrm>
            <a:off x="533400" y="4953000"/>
            <a:ext cx="7086600" cy="1371600"/>
          </a:xfrm>
          <a:solidFill>
            <a:srgbClr val="CCFFCC"/>
          </a:solidFill>
          <a:ln>
            <a:solidFill>
              <a:schemeClr val="tx1"/>
            </a:solidFill>
            <a:miter lim="800000"/>
            <a:headEnd/>
            <a:tailEnd/>
          </a:ln>
        </p:spPr>
        <p:txBody>
          <a:bodyPr/>
          <a:lstStyle/>
          <a:p>
            <a:pPr marL="0" indent="0" eaLnBrk="1" hangingPunct="1">
              <a:lnSpc>
                <a:spcPct val="80000"/>
              </a:lnSpc>
              <a:buFontTx/>
              <a:buNone/>
            </a:pPr>
            <a:r>
              <a:rPr lang="en-GB" sz="2400" dirty="0" smtClean="0">
                <a:cs typeface="Times New Roman" pitchFamily="18" charset="0"/>
              </a:rPr>
              <a:t>For PW or AEW calculations, use a planning period equal to the shorter of the defender</a:t>
            </a:r>
            <a:r>
              <a:rPr lang="en-GB" sz="2400" dirty="0" smtClean="0">
                <a:latin typeface="Times New Roman" pitchFamily="18" charset="0"/>
                <a:cs typeface="Times New Roman" pitchFamily="18" charset="0"/>
              </a:rPr>
              <a:t>’</a:t>
            </a:r>
            <a:r>
              <a:rPr lang="en-GB" sz="2400" dirty="0" smtClean="0">
                <a:cs typeface="Times New Roman" pitchFamily="18" charset="0"/>
              </a:rPr>
              <a:t>s or the challenger</a:t>
            </a:r>
            <a:r>
              <a:rPr lang="en-GB" sz="2400" dirty="0" smtClean="0">
                <a:latin typeface="Times New Roman" pitchFamily="18" charset="0"/>
                <a:cs typeface="Times New Roman" pitchFamily="18" charset="0"/>
              </a:rPr>
              <a:t>’</a:t>
            </a:r>
            <a:r>
              <a:rPr lang="en-GB" sz="2400" dirty="0" smtClean="0">
                <a:cs typeface="Times New Roman" pitchFamily="18" charset="0"/>
              </a:rPr>
              <a:t>s life (the defender</a:t>
            </a:r>
            <a:r>
              <a:rPr lang="en-GB" sz="2400" dirty="0" smtClean="0">
                <a:latin typeface="Times New Roman" pitchFamily="18" charset="0"/>
                <a:cs typeface="Times New Roman" pitchFamily="18" charset="0"/>
              </a:rPr>
              <a:t>’</a:t>
            </a:r>
            <a:r>
              <a:rPr lang="en-GB" sz="2400" dirty="0" smtClean="0">
                <a:cs typeface="Times New Roman" pitchFamily="18" charset="0"/>
              </a:rPr>
              <a:t>s life is usually shorter).</a:t>
            </a:r>
            <a:r>
              <a:rPr lang="en-US" sz="2400" dirty="0" smtClean="0"/>
              <a:t> </a:t>
            </a:r>
          </a:p>
        </p:txBody>
      </p:sp>
      <p:graphicFrame>
        <p:nvGraphicFramePr>
          <p:cNvPr id="28676" name="Object 4"/>
          <p:cNvGraphicFramePr>
            <a:graphicFrameLocks noChangeAspect="1"/>
          </p:cNvGraphicFramePr>
          <p:nvPr/>
        </p:nvGraphicFramePr>
        <p:xfrm>
          <a:off x="762000" y="1600200"/>
          <a:ext cx="6477000" cy="3213100"/>
        </p:xfrm>
        <a:graphic>
          <a:graphicData uri="http://schemas.openxmlformats.org/presentationml/2006/ole">
            <mc:AlternateContent xmlns:mc="http://schemas.openxmlformats.org/markup-compatibility/2006">
              <mc:Choice xmlns:v="urn:schemas-microsoft-com:vml" Requires="v">
                <p:oleObj spid="_x0000_s28742" name="Document" r:id="rId3" imgW="5764843" imgH="2212016" progId="Word.Document.8">
                  <p:embed/>
                </p:oleObj>
              </mc:Choice>
              <mc:Fallback>
                <p:oleObj name="Document" r:id="rId3" imgW="5764843" imgH="2212016" progId="Word.Document.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600200"/>
                        <a:ext cx="6477000" cy="3213100"/>
                      </a:xfrm>
                      <a:prstGeom prst="rect">
                        <a:avLst/>
                      </a:prstGeom>
                      <a:solidFill>
                        <a:srgbClr val="FFFF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678"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D7CDF73-32E5-4DBE-B1BC-254C66CFEB42}" type="slidenum">
              <a:rPr lang="fr-CA" smtClean="0"/>
              <a:pPr eaLnBrk="1" hangingPunct="1"/>
              <a:t>23</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algn="ctr" eaLnBrk="1" hangingPunct="1"/>
            <a:r>
              <a:rPr lang="en-GB" sz="2800" smtClean="0">
                <a:cs typeface="Times New Roman" pitchFamily="18" charset="0"/>
              </a:rPr>
              <a:t>Within-life planning period &amp; Outsider/consultant/Opportunity Approach</a:t>
            </a:r>
            <a:r>
              <a:rPr lang="en-US" sz="2000" b="1" smtClean="0">
                <a:latin typeface="Courier" charset="0"/>
                <a:cs typeface="Times New Roman" pitchFamily="18" charset="0"/>
              </a:rPr>
              <a:t/>
            </a:r>
            <a:br>
              <a:rPr lang="en-US" sz="2000" b="1" smtClean="0">
                <a:latin typeface="Courier" charset="0"/>
                <a:cs typeface="Times New Roman" pitchFamily="18" charset="0"/>
              </a:rPr>
            </a:br>
            <a:endParaRPr lang="en-US" sz="2000" b="1" smtClean="0">
              <a:latin typeface="Courier" charset="0"/>
              <a:cs typeface="Times New Roman" pitchFamily="18" charset="0"/>
            </a:endParaRPr>
          </a:p>
        </p:txBody>
      </p:sp>
      <p:sp>
        <p:nvSpPr>
          <p:cNvPr id="29699" name="Rectangle 3"/>
          <p:cNvSpPr>
            <a:spLocks noGrp="1" noChangeArrowheads="1"/>
          </p:cNvSpPr>
          <p:nvPr>
            <p:ph type="body" idx="1"/>
          </p:nvPr>
        </p:nvSpPr>
        <p:spPr>
          <a:xfrm>
            <a:off x="838200" y="1676400"/>
            <a:ext cx="7772400" cy="4267200"/>
          </a:xfrm>
          <a:noFill/>
          <a:ln>
            <a:solidFill>
              <a:schemeClr val="tx1"/>
            </a:solidFill>
            <a:miter lim="800000"/>
            <a:headEnd/>
            <a:tailEnd/>
          </a:ln>
        </p:spPr>
        <p:txBody>
          <a:bodyPr/>
          <a:lstStyle/>
          <a:p>
            <a:pPr lvl="1" eaLnBrk="1" hangingPunct="1">
              <a:lnSpc>
                <a:spcPct val="80000"/>
              </a:lnSpc>
              <a:buFontTx/>
              <a:buNone/>
            </a:pPr>
            <a:r>
              <a:rPr lang="en-GB" sz="1800" b="1" u="sng" smtClean="0">
                <a:cs typeface="Times New Roman" pitchFamily="18" charset="0"/>
              </a:rPr>
              <a:t>Defender</a:t>
            </a:r>
            <a:r>
              <a:rPr lang="en-US" sz="1800" b="1" smtClean="0"/>
              <a:t> (MARR = 12%)</a:t>
            </a:r>
          </a:p>
          <a:p>
            <a:pPr lvl="1" eaLnBrk="1" hangingPunct="1">
              <a:lnSpc>
                <a:spcPct val="80000"/>
              </a:lnSpc>
            </a:pPr>
            <a:r>
              <a:rPr lang="en-GB" sz="1800" smtClean="0">
                <a:cs typeface="Times New Roman" pitchFamily="18" charset="0"/>
              </a:rPr>
              <a:t>Purchased 3 years ago</a:t>
            </a:r>
            <a:r>
              <a:rPr lang="en-US" sz="1800" smtClean="0"/>
              <a:t> </a:t>
            </a:r>
          </a:p>
          <a:p>
            <a:pPr lvl="1" eaLnBrk="1" hangingPunct="1">
              <a:lnSpc>
                <a:spcPct val="80000"/>
              </a:lnSpc>
            </a:pPr>
            <a:r>
              <a:rPr lang="en-US" sz="1800" smtClean="0"/>
              <a:t>C</a:t>
            </a:r>
            <a:r>
              <a:rPr lang="en-GB" sz="1800" smtClean="0">
                <a:cs typeface="Times New Roman" pitchFamily="18" charset="0"/>
              </a:rPr>
              <a:t>urrent market value = $5,210</a:t>
            </a:r>
            <a:r>
              <a:rPr lang="en-US" sz="1800" smtClean="0">
                <a:cs typeface="Times New Roman" pitchFamily="18" charset="0"/>
              </a:rPr>
              <a:t> </a:t>
            </a:r>
            <a:endParaRPr lang="en-US" sz="1800" smtClean="0"/>
          </a:p>
          <a:p>
            <a:pPr lvl="1" eaLnBrk="1" hangingPunct="1">
              <a:lnSpc>
                <a:spcPct val="80000"/>
              </a:lnSpc>
            </a:pPr>
            <a:r>
              <a:rPr lang="en-GB" sz="1800" b="1" smtClean="0">
                <a:cs typeface="Times New Roman" pitchFamily="18" charset="0"/>
              </a:rPr>
              <a:t>Current economic life = 5 years</a:t>
            </a:r>
          </a:p>
          <a:p>
            <a:pPr lvl="1" eaLnBrk="1" hangingPunct="1">
              <a:lnSpc>
                <a:spcPct val="80000"/>
              </a:lnSpc>
            </a:pPr>
            <a:r>
              <a:rPr lang="en-GB" sz="1800" smtClean="0">
                <a:cs typeface="Times New Roman" pitchFamily="18" charset="0"/>
              </a:rPr>
              <a:t>AEW (N=5 years) = </a:t>
            </a:r>
            <a:r>
              <a:rPr lang="en-GB" b="1" smtClean="0">
                <a:cs typeface="Times New Roman" pitchFamily="18" charset="0"/>
              </a:rPr>
              <a:t>$</a:t>
            </a:r>
            <a:r>
              <a:rPr lang="en-US" b="1" smtClean="0">
                <a:cs typeface="Times New Roman" pitchFamily="18" charset="0"/>
              </a:rPr>
              <a:t> 5,210</a:t>
            </a:r>
            <a:r>
              <a:rPr lang="en-US" sz="1800" smtClean="0">
                <a:cs typeface="Times New Roman" pitchFamily="18" charset="0"/>
              </a:rPr>
              <a:t> </a:t>
            </a:r>
            <a:endParaRPr lang="en-US" sz="1800" smtClean="0"/>
          </a:p>
          <a:p>
            <a:pPr lvl="1" eaLnBrk="1" hangingPunct="1">
              <a:lnSpc>
                <a:spcPct val="80000"/>
              </a:lnSpc>
              <a:buFontTx/>
              <a:buNone/>
            </a:pPr>
            <a:r>
              <a:rPr lang="en-GB" sz="1800" b="1" u="sng" smtClean="0">
                <a:cs typeface="Times New Roman" pitchFamily="18" charset="0"/>
              </a:rPr>
              <a:t>Challenger</a:t>
            </a:r>
            <a:r>
              <a:rPr lang="en-US" sz="1800" b="1" smtClean="0"/>
              <a:t> (MARR = 12%)</a:t>
            </a:r>
          </a:p>
          <a:p>
            <a:pPr lvl="1" eaLnBrk="1" hangingPunct="1">
              <a:lnSpc>
                <a:spcPct val="80000"/>
              </a:lnSpc>
            </a:pPr>
            <a:r>
              <a:rPr lang="en-GB" sz="1800" smtClean="0">
                <a:cs typeface="Times New Roman" pitchFamily="18" charset="0"/>
              </a:rPr>
              <a:t>P = $25,000</a:t>
            </a:r>
            <a:r>
              <a:rPr lang="en-US" sz="1800" smtClean="0"/>
              <a:t> </a:t>
            </a:r>
          </a:p>
          <a:p>
            <a:pPr lvl="1" eaLnBrk="1" hangingPunct="1">
              <a:lnSpc>
                <a:spcPct val="80000"/>
              </a:lnSpc>
            </a:pPr>
            <a:r>
              <a:rPr lang="en-GB" sz="1800" b="1" smtClean="0">
                <a:cs typeface="Times New Roman" pitchFamily="18" charset="0"/>
              </a:rPr>
              <a:t>SV</a:t>
            </a:r>
            <a:r>
              <a:rPr lang="en-GB" sz="1800" b="1" baseline="-25000" smtClean="0">
                <a:cs typeface="Times New Roman" pitchFamily="18" charset="0"/>
              </a:rPr>
              <a:t>5</a:t>
            </a:r>
            <a:r>
              <a:rPr lang="en-GB" sz="1800" b="1" smtClean="0">
                <a:cs typeface="Times New Roman" pitchFamily="18" charset="0"/>
              </a:rPr>
              <a:t> = $3,800; SV</a:t>
            </a:r>
            <a:r>
              <a:rPr lang="en-GB" sz="1800" b="1" baseline="-25000" smtClean="0">
                <a:cs typeface="Times New Roman" pitchFamily="18" charset="0"/>
              </a:rPr>
              <a:t>12</a:t>
            </a:r>
            <a:r>
              <a:rPr lang="en-GB" sz="1800" b="1" smtClean="0">
                <a:cs typeface="Times New Roman" pitchFamily="18" charset="0"/>
              </a:rPr>
              <a:t> = $500</a:t>
            </a:r>
          </a:p>
          <a:p>
            <a:pPr lvl="1" eaLnBrk="1" hangingPunct="1">
              <a:lnSpc>
                <a:spcPct val="80000"/>
              </a:lnSpc>
            </a:pPr>
            <a:r>
              <a:rPr lang="en-GB" sz="1800" b="1" smtClean="0">
                <a:cs typeface="Times New Roman" pitchFamily="18" charset="0"/>
              </a:rPr>
              <a:t>N (economic life) = 12 years</a:t>
            </a:r>
            <a:r>
              <a:rPr lang="en-US" sz="1800" b="1" smtClean="0"/>
              <a:t> </a:t>
            </a:r>
          </a:p>
          <a:p>
            <a:pPr lvl="1" eaLnBrk="1" hangingPunct="1">
              <a:lnSpc>
                <a:spcPct val="80000"/>
              </a:lnSpc>
            </a:pPr>
            <a:r>
              <a:rPr lang="en-GB" sz="1800" smtClean="0">
                <a:cs typeface="Times New Roman" pitchFamily="18" charset="0"/>
              </a:rPr>
              <a:t>Operating and maintenance cost (O+M) = $720</a:t>
            </a:r>
          </a:p>
          <a:p>
            <a:pPr lvl="1" eaLnBrk="1" hangingPunct="1">
              <a:lnSpc>
                <a:spcPct val="80000"/>
              </a:lnSpc>
            </a:pPr>
            <a:r>
              <a:rPr lang="en-GB" sz="1800" b="1" smtClean="0">
                <a:cs typeface="Times New Roman" pitchFamily="18" charset="0"/>
              </a:rPr>
              <a:t>5-year period of analysis (cut-off)</a:t>
            </a:r>
          </a:p>
          <a:p>
            <a:pPr lvl="1" eaLnBrk="1" hangingPunct="1">
              <a:lnSpc>
                <a:spcPct val="80000"/>
              </a:lnSpc>
            </a:pPr>
            <a:r>
              <a:rPr lang="en-GB" sz="1800" smtClean="0">
                <a:cs typeface="Times New Roman" pitchFamily="18" charset="0"/>
              </a:rPr>
              <a:t>AEW (Challenger) = 25,000(A/P,10,5) - 3,800(A/F,10,5)</a:t>
            </a:r>
          </a:p>
          <a:p>
            <a:pPr lvl="1" eaLnBrk="1" hangingPunct="1">
              <a:lnSpc>
                <a:spcPct val="80000"/>
              </a:lnSpc>
              <a:buFontTx/>
              <a:buNone/>
            </a:pPr>
            <a:r>
              <a:rPr lang="en-GB" sz="1800" smtClean="0">
                <a:cs typeface="Times New Roman" pitchFamily="18" charset="0"/>
              </a:rPr>
              <a:t>	 + 720 = </a:t>
            </a:r>
            <a:r>
              <a:rPr lang="en-GB" b="1" smtClean="0">
                <a:cs typeface="Times New Roman" pitchFamily="18" charset="0"/>
              </a:rPr>
              <a:t>$6,693</a:t>
            </a:r>
            <a:r>
              <a:rPr lang="en-US" sz="1800" smtClean="0">
                <a:cs typeface="Times New Roman" pitchFamily="18" charset="0"/>
              </a:rPr>
              <a:t> </a:t>
            </a:r>
          </a:p>
          <a:p>
            <a:pPr eaLnBrk="1" hangingPunct="1">
              <a:lnSpc>
                <a:spcPct val="80000"/>
              </a:lnSpc>
              <a:buFontTx/>
              <a:buNone/>
            </a:pPr>
            <a:r>
              <a:rPr lang="en-GB" sz="2400" b="1" smtClean="0">
                <a:solidFill>
                  <a:schemeClr val="folHlink"/>
                </a:solidFill>
                <a:cs typeface="Times New Roman" pitchFamily="18" charset="0"/>
              </a:rPr>
              <a:t>			</a:t>
            </a:r>
            <a:r>
              <a:rPr lang="en-GB" sz="2400" b="1" smtClean="0">
                <a:cs typeface="Times New Roman" pitchFamily="18" charset="0"/>
              </a:rPr>
              <a:t>Decision: Keep Defender</a:t>
            </a:r>
            <a:r>
              <a:rPr lang="en-US" sz="2000" smtClean="0">
                <a:cs typeface="Times New Roman" pitchFamily="18" charset="0"/>
              </a:rPr>
              <a:t> </a:t>
            </a:r>
          </a:p>
        </p:txBody>
      </p:sp>
      <p:sp>
        <p:nvSpPr>
          <p:cNvPr id="29701"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7BF89E8-220B-483E-AA5C-9A5B2B712ABB}" type="slidenum">
              <a:rPr lang="fr-CA" smtClean="0"/>
              <a:pPr eaLnBrk="1" hangingPunct="1"/>
              <a:t>24</a:t>
            </a:fld>
            <a:endParaRPr lang="fr-CA"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45F4AFB-F42B-4BB1-9893-B4C50C126414}" type="slidenum">
              <a:rPr lang="fr-CA" smtClean="0"/>
              <a:pPr eaLnBrk="1" hangingPunct="1"/>
              <a:t>25</a:t>
            </a:fld>
            <a:endParaRPr lang="fr-CA" smtClean="0"/>
          </a:p>
        </p:txBody>
      </p:sp>
      <p:sp>
        <p:nvSpPr>
          <p:cNvPr id="30724" name="Rectangle 2"/>
          <p:cNvSpPr>
            <a:spLocks noGrp="1" noChangeArrowheads="1"/>
          </p:cNvSpPr>
          <p:nvPr>
            <p:ph type="title"/>
          </p:nvPr>
        </p:nvSpPr>
        <p:spPr/>
        <p:txBody>
          <a:bodyPr/>
          <a:lstStyle/>
          <a:p>
            <a:pPr algn="ctr" eaLnBrk="1" hangingPunct="1"/>
            <a:r>
              <a:rPr lang="en-GB" smtClean="0">
                <a:cs typeface="Times New Roman" pitchFamily="18" charset="0"/>
              </a:rPr>
              <a:t>Types of Replacement Analyses</a:t>
            </a:r>
            <a:endParaRPr lang="en-US" sz="4000" smtClean="0">
              <a:latin typeface="Courier" charset="0"/>
              <a:cs typeface="Times New Roman" pitchFamily="18" charset="0"/>
            </a:endParaRPr>
          </a:p>
        </p:txBody>
      </p:sp>
      <p:sp>
        <p:nvSpPr>
          <p:cNvPr id="30725" name="Rectangle 3"/>
          <p:cNvSpPr>
            <a:spLocks noGrp="1" noChangeArrowheads="1"/>
          </p:cNvSpPr>
          <p:nvPr>
            <p:ph type="body" idx="1"/>
          </p:nvPr>
        </p:nvSpPr>
        <p:spPr/>
        <p:txBody>
          <a:bodyPr/>
          <a:lstStyle/>
          <a:p>
            <a:pPr marL="533400" indent="-533400" eaLnBrk="1" hangingPunct="1">
              <a:buFontTx/>
              <a:buAutoNum type="arabicPeriod"/>
            </a:pPr>
            <a:r>
              <a:rPr lang="en-GB" sz="2400" dirty="0" smtClean="0">
                <a:cs typeface="Times New Roman" pitchFamily="18" charset="0"/>
              </a:rPr>
              <a:t>Cyclic </a:t>
            </a:r>
          </a:p>
          <a:p>
            <a:pPr marL="914400" lvl="1" indent="-457200" eaLnBrk="1" hangingPunct="1"/>
            <a:r>
              <a:rPr lang="en-GB" dirty="0" smtClean="0">
                <a:cs typeface="Times New Roman" pitchFamily="18" charset="0"/>
              </a:rPr>
              <a:t>determine the minimum cost life of a physical asset </a:t>
            </a:r>
            <a:r>
              <a:rPr lang="en-GB" dirty="0" smtClean="0">
                <a:cs typeface="Times New Roman" pitchFamily="18" charset="0"/>
                <a:sym typeface="Wingdings" pitchFamily="2" charset="2"/>
              </a:rPr>
              <a:t> the asset</a:t>
            </a:r>
            <a:r>
              <a:rPr lang="en-GB" dirty="0" smtClean="0">
                <a:latin typeface="Times New Roman" pitchFamily="18" charset="0"/>
                <a:cs typeface="Times New Roman" pitchFamily="18" charset="0"/>
                <a:sym typeface="Wingdings" pitchFamily="2" charset="2"/>
              </a:rPr>
              <a:t>’</a:t>
            </a:r>
            <a:r>
              <a:rPr lang="en-GB" dirty="0" smtClean="0">
                <a:cs typeface="Times New Roman" pitchFamily="18" charset="0"/>
                <a:sym typeface="Wingdings" pitchFamily="2" charset="2"/>
              </a:rPr>
              <a:t>s economic life</a:t>
            </a:r>
            <a:endParaRPr lang="en-GB" dirty="0" smtClean="0">
              <a:cs typeface="Times New Roman" pitchFamily="18" charset="0"/>
            </a:endParaRPr>
          </a:p>
          <a:p>
            <a:pPr marL="914400" lvl="1" indent="-457200" eaLnBrk="1" hangingPunct="1"/>
            <a:r>
              <a:rPr lang="en-GB" dirty="0" smtClean="0">
                <a:cs typeface="Times New Roman" pitchFamily="18" charset="0"/>
              </a:rPr>
              <a:t>Replace asset by an identical asset</a:t>
            </a:r>
            <a:r>
              <a:rPr lang="en-US" dirty="0" smtClean="0"/>
              <a:t> </a:t>
            </a:r>
          </a:p>
          <a:p>
            <a:pPr marL="0" indent="0" eaLnBrk="1" hangingPunct="1">
              <a:buNone/>
            </a:pPr>
            <a:endParaRPr lang="en-US" sz="2400" dirty="0" smtClean="0"/>
          </a:p>
          <a:p>
            <a:pPr marL="533400" indent="-533400" eaLnBrk="1" hangingPunct="1">
              <a:buFontTx/>
              <a:buNone/>
            </a:pPr>
            <a:r>
              <a:rPr lang="en-GB" sz="2400" dirty="0" smtClean="0">
                <a:cs typeface="Times New Roman" pitchFamily="18" charset="0"/>
              </a:rPr>
              <a:t>2.	Defender</a:t>
            </a:r>
            <a:r>
              <a:rPr lang="en-US" sz="2400" dirty="0" smtClean="0">
                <a:cs typeface="Times New Roman" pitchFamily="18" charset="0"/>
              </a:rPr>
              <a:t>/</a:t>
            </a:r>
            <a:r>
              <a:rPr lang="en-GB" sz="2400" dirty="0" smtClean="0">
                <a:cs typeface="Times New Roman" pitchFamily="18" charset="0"/>
              </a:rPr>
              <a:t>challenger </a:t>
            </a:r>
          </a:p>
          <a:p>
            <a:pPr marL="914400" lvl="1" indent="-457200" eaLnBrk="1" hangingPunct="1"/>
            <a:r>
              <a:rPr lang="en-GB" dirty="0" smtClean="0">
                <a:cs typeface="Times New Roman" pitchFamily="18" charset="0"/>
              </a:rPr>
              <a:t>the existing asset is challenged by a new asset</a:t>
            </a:r>
          </a:p>
          <a:p>
            <a:pPr marL="914400" lvl="1" indent="-457200" eaLnBrk="1" hangingPunct="1"/>
            <a:r>
              <a:rPr lang="en-GB" dirty="0" smtClean="0">
                <a:cs typeface="Times New Roman" pitchFamily="18" charset="0"/>
              </a:rPr>
              <a:t>switch to the challenger when its costs are less than the defender</a:t>
            </a:r>
            <a:r>
              <a:rPr lang="en-GB" dirty="0" smtClean="0">
                <a:latin typeface="Times New Roman" pitchFamily="18" charset="0"/>
                <a:cs typeface="Times New Roman" pitchFamily="18" charset="0"/>
              </a:rPr>
              <a:t>’</a:t>
            </a:r>
            <a:r>
              <a:rPr lang="en-GB" dirty="0" smtClean="0">
                <a:cs typeface="Times New Roman" pitchFamily="18" charset="0"/>
              </a:rPr>
              <a:t>s costs</a:t>
            </a:r>
            <a:r>
              <a:rPr lang="en-US" dirty="0" smtClean="0"/>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4"/>
          <p:cNvSpPr>
            <a:spLocks noGrp="1" noChangeArrowheads="1"/>
          </p:cNvSpPr>
          <p:nvPr>
            <p:ph type="title" idx="4294967295"/>
          </p:nvPr>
        </p:nvSpPr>
        <p:spPr>
          <a:xfrm>
            <a:off x="914400" y="838200"/>
            <a:ext cx="7772400" cy="1143000"/>
          </a:xfrm>
        </p:spPr>
        <p:txBody>
          <a:bodyPr/>
          <a:lstStyle/>
          <a:p>
            <a:pPr algn="ctr" eaLnBrk="1" hangingPunct="1"/>
            <a:r>
              <a:rPr lang="en-US" sz="3000" smtClean="0"/>
              <a:t>Cyclic Replacement</a:t>
            </a:r>
          </a:p>
        </p:txBody>
      </p:sp>
      <p:sp>
        <p:nvSpPr>
          <p:cNvPr id="31747" name="Rectangle 5"/>
          <p:cNvSpPr>
            <a:spLocks noGrp="1" noChangeArrowheads="1"/>
          </p:cNvSpPr>
          <p:nvPr>
            <p:ph type="subTitle" idx="4294967295"/>
          </p:nvPr>
        </p:nvSpPr>
        <p:spPr>
          <a:xfrm>
            <a:off x="1295400" y="2667000"/>
            <a:ext cx="6858000" cy="1600200"/>
          </a:xfrm>
          <a:solidFill>
            <a:srgbClr val="FFFF00"/>
          </a:solidFill>
          <a:ln>
            <a:solidFill>
              <a:schemeClr val="tx1"/>
            </a:solidFill>
            <a:miter lim="800000"/>
            <a:headEnd/>
            <a:tailEnd/>
          </a:ln>
        </p:spPr>
        <p:txBody>
          <a:bodyPr/>
          <a:lstStyle/>
          <a:p>
            <a:pPr marL="0" indent="0" eaLnBrk="1" hangingPunct="1">
              <a:lnSpc>
                <a:spcPct val="90000"/>
              </a:lnSpc>
              <a:buFontTx/>
              <a:buNone/>
            </a:pPr>
            <a:r>
              <a:rPr lang="en-US" dirty="0" smtClean="0"/>
              <a:t>An existing asset is replaced by an </a:t>
            </a:r>
            <a:r>
              <a:rPr lang="en-US" b="1" dirty="0" smtClean="0"/>
              <a:t>identical asset</a:t>
            </a:r>
            <a:r>
              <a:rPr lang="en-US" dirty="0" smtClean="0"/>
              <a:t> (all parameters remain exactly the same i.e., first cost (P), duration (N) etc.)</a:t>
            </a:r>
          </a:p>
        </p:txBody>
      </p:sp>
      <p:sp>
        <p:nvSpPr>
          <p:cNvPr id="31749"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A813139-EAFD-400B-BBDF-A332EC3CB6E2}" type="slidenum">
              <a:rPr lang="fr-CA" smtClean="0"/>
              <a:pPr eaLnBrk="1" hangingPunct="1"/>
              <a:t>26</a:t>
            </a:fld>
            <a:endParaRPr lang="fr-CA"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kumimoji="1" lang="en-GB" smtClean="0"/>
              <a:t>Cyclic Replacement</a:t>
            </a:r>
            <a:endParaRPr kumimoji="1" lang="en-US" smtClean="0"/>
          </a:p>
        </p:txBody>
      </p:sp>
      <p:graphicFrame>
        <p:nvGraphicFramePr>
          <p:cNvPr id="152651" name="Group 75"/>
          <p:cNvGraphicFramePr>
            <a:graphicFrameLocks noGrp="1"/>
          </p:cNvGraphicFramePr>
          <p:nvPr/>
        </p:nvGraphicFramePr>
        <p:xfrm>
          <a:off x="1295400" y="2286000"/>
          <a:ext cx="7086600" cy="3354488"/>
        </p:xfrm>
        <a:graphic>
          <a:graphicData uri="http://schemas.openxmlformats.org/drawingml/2006/table">
            <a:tbl>
              <a:tblPr/>
              <a:tblGrid>
                <a:gridCol w="2667000"/>
                <a:gridCol w="2209800"/>
                <a:gridCol w="2209800"/>
              </a:tblGrid>
              <a:tr h="640037">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sng" strike="noStrike" cap="none" normalizeH="0" baseline="0" smtClean="0">
                          <a:ln>
                            <a:noFill/>
                          </a:ln>
                          <a:solidFill>
                            <a:schemeClr val="tx1"/>
                          </a:solidFill>
                          <a:effectLst/>
                          <a:latin typeface="Arial" pitchFamily="34" charset="0"/>
                          <a:ea typeface="Times New Roman" pitchFamily="18" charset="0"/>
                          <a:cs typeface="Courier New" pitchFamily="49" charset="0"/>
                        </a:rPr>
                        <a:t>Project Parameters</a:t>
                      </a:r>
                    </a:p>
                  </a:txBody>
                  <a:tcPr marT="45713" marB="45713"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sng" strike="noStrike" cap="none" normalizeH="0" baseline="0" smtClean="0">
                          <a:ln>
                            <a:noFill/>
                          </a:ln>
                          <a:solidFill>
                            <a:schemeClr val="tx1"/>
                          </a:solidFill>
                          <a:effectLst/>
                          <a:latin typeface="Arial" pitchFamily="34" charset="0"/>
                          <a:ea typeface="Times New Roman" pitchFamily="18" charset="0"/>
                          <a:cs typeface="Courier New" pitchFamily="49" charset="0"/>
                        </a:rPr>
                        <a:t>Project A</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sng" strike="noStrike" cap="none" normalizeH="0" baseline="0" smtClean="0">
                          <a:ln>
                            <a:noFill/>
                          </a:ln>
                          <a:solidFill>
                            <a:schemeClr val="tx1"/>
                          </a:solidFill>
                          <a:effectLst/>
                          <a:latin typeface="Arial" pitchFamily="34" charset="0"/>
                          <a:ea typeface="Times New Roman" pitchFamily="18" charset="0"/>
                          <a:cs typeface="Courier New" pitchFamily="49" charset="0"/>
                        </a:rPr>
                        <a:t>(First Cycle)</a:t>
                      </a: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sng" strike="noStrike" cap="none" normalizeH="0" baseline="0" smtClean="0">
                          <a:ln>
                            <a:noFill/>
                          </a:ln>
                          <a:solidFill>
                            <a:schemeClr val="tx1"/>
                          </a:solidFill>
                          <a:effectLst/>
                          <a:latin typeface="Arial" pitchFamily="34" charset="0"/>
                          <a:ea typeface="Times New Roman" pitchFamily="18" charset="0"/>
                          <a:cs typeface="Courier New" pitchFamily="49" charset="0"/>
                        </a:rPr>
                        <a:t>Project A</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sng" strike="noStrike" cap="none" normalizeH="0" baseline="0" smtClean="0">
                          <a:ln>
                            <a:noFill/>
                          </a:ln>
                          <a:solidFill>
                            <a:schemeClr val="tx1"/>
                          </a:solidFill>
                          <a:effectLst/>
                          <a:latin typeface="Arial" pitchFamily="34" charset="0"/>
                          <a:ea typeface="Times New Roman" pitchFamily="18" charset="0"/>
                          <a:cs typeface="Courier New" pitchFamily="49" charset="0"/>
                        </a:rPr>
                        <a:t>(Second Cycle)</a:t>
                      </a:r>
                    </a:p>
                  </a:txBody>
                  <a:tcPr marT="45713" marB="45713"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36573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First cost</a:t>
                      </a:r>
                    </a:p>
                  </a:txBody>
                  <a:tcPr marT="45713" marB="45713"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3,000</a:t>
                      </a: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3,000</a:t>
                      </a:r>
                    </a:p>
                  </a:txBody>
                  <a:tcPr marT="45713" marB="45713"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36573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Annual cost</a:t>
                      </a:r>
                    </a:p>
                  </a:txBody>
                  <a:tcPr marT="45713" marB="45713"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600</a:t>
                      </a: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600</a:t>
                      </a:r>
                    </a:p>
                  </a:txBody>
                  <a:tcPr marT="45713" marB="45713"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36573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Annual revenues</a:t>
                      </a:r>
                    </a:p>
                  </a:txBody>
                  <a:tcPr marT="45713" marB="45713"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1,500</a:t>
                      </a: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1,500</a:t>
                      </a:r>
                    </a:p>
                  </a:txBody>
                  <a:tcPr marT="45713" marB="45713"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36573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Salvage value</a:t>
                      </a:r>
                    </a:p>
                  </a:txBody>
                  <a:tcPr marT="45713" marB="45713"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0</a:t>
                      </a: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0</a:t>
                      </a:r>
                    </a:p>
                  </a:txBody>
                  <a:tcPr marT="45713" marB="45713"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36573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Duration (life)</a:t>
                      </a:r>
                    </a:p>
                  </a:txBody>
                  <a:tcPr marT="45713" marB="45713"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5 YEARS</a:t>
                      </a: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5 YEARS</a:t>
                      </a:r>
                    </a:p>
                  </a:txBody>
                  <a:tcPr marT="45713" marB="45713"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r>
              <a:tr h="88569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MARR</a:t>
                      </a:r>
                    </a:p>
                  </a:txBody>
                  <a:tcPr marT="45713" marB="45713"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10%</a:t>
                      </a: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pitchFamily="34" charset="0"/>
                          <a:ea typeface="Times New Roman" pitchFamily="18" charset="0"/>
                          <a:cs typeface="Courier New" pitchFamily="49" charset="0"/>
                        </a:rPr>
                        <a:t>10%</a:t>
                      </a:r>
                    </a:p>
                  </a:txBody>
                  <a:tcPr marT="45713" marB="45713"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accent2"/>
                    </a:solidFill>
                  </a:tcPr>
                </a:tc>
              </a:tr>
            </a:tbl>
          </a:graphicData>
        </a:graphic>
      </p:graphicFrame>
      <p:sp>
        <p:nvSpPr>
          <p:cNvPr id="32805" name="Text Box 76"/>
          <p:cNvSpPr txBox="1">
            <a:spLocks noChangeArrowheads="1"/>
          </p:cNvSpPr>
          <p:nvPr/>
        </p:nvSpPr>
        <p:spPr bwMode="auto">
          <a:xfrm>
            <a:off x="2117725" y="5802313"/>
            <a:ext cx="4170363" cy="406400"/>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t>Please note: Prices are constant.</a:t>
            </a:r>
          </a:p>
        </p:txBody>
      </p:sp>
      <p:sp>
        <p:nvSpPr>
          <p:cNvPr id="32807"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B12CC678-F6FA-4469-9C9F-914773133FF5}" type="slidenum">
              <a:rPr lang="fr-CA" smtClean="0"/>
              <a:pPr eaLnBrk="1" hangingPunct="1"/>
              <a:t>27</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08D2C9B-2D28-4BE3-8706-219BAB103885}" type="slidenum">
              <a:rPr lang="fr-CA" smtClean="0"/>
              <a:pPr eaLnBrk="1" hangingPunct="1"/>
              <a:t>28</a:t>
            </a:fld>
            <a:endParaRPr lang="fr-CA" smtClean="0"/>
          </a:p>
        </p:txBody>
      </p:sp>
      <p:sp>
        <p:nvSpPr>
          <p:cNvPr id="33796" name="Rectangle 2"/>
          <p:cNvSpPr>
            <a:spLocks noGrp="1" noChangeArrowheads="1"/>
          </p:cNvSpPr>
          <p:nvPr>
            <p:ph type="title"/>
          </p:nvPr>
        </p:nvSpPr>
        <p:spPr>
          <a:xfrm>
            <a:off x="914400" y="381000"/>
            <a:ext cx="7772400" cy="1143000"/>
          </a:xfrm>
        </p:spPr>
        <p:txBody>
          <a:bodyPr/>
          <a:lstStyle/>
          <a:p>
            <a:pPr eaLnBrk="1" hangingPunct="1"/>
            <a:r>
              <a:rPr kumimoji="1" lang="en-GB" smtClean="0"/>
              <a:t>Cyclic Replacement</a:t>
            </a:r>
            <a:r>
              <a:rPr lang="en-GB" sz="3200" b="1" smtClean="0">
                <a:cs typeface="Times New Roman" pitchFamily="18" charset="0"/>
              </a:rPr>
              <a:t> </a:t>
            </a:r>
            <a:r>
              <a:rPr lang="en-US" smtClean="0"/>
              <a:t> </a:t>
            </a:r>
          </a:p>
        </p:txBody>
      </p:sp>
      <p:sp>
        <p:nvSpPr>
          <p:cNvPr id="33797" name="Rectangle 3"/>
          <p:cNvSpPr>
            <a:spLocks noGrp="1" noChangeArrowheads="1"/>
          </p:cNvSpPr>
          <p:nvPr>
            <p:ph type="body" idx="1"/>
          </p:nvPr>
        </p:nvSpPr>
        <p:spPr>
          <a:xfrm>
            <a:off x="914400" y="2286000"/>
            <a:ext cx="7772400" cy="3276600"/>
          </a:xfrm>
        </p:spPr>
        <p:txBody>
          <a:bodyPr/>
          <a:lstStyle/>
          <a:p>
            <a:pPr eaLnBrk="1" hangingPunct="1"/>
            <a:r>
              <a:rPr lang="en-GB" smtClean="0">
                <a:cs typeface="Times New Roman" pitchFamily="18" charset="0"/>
              </a:rPr>
              <a:t>Find the minimum cost (service) life of an asset (its economic life).</a:t>
            </a:r>
            <a:r>
              <a:rPr lang="en-US" smtClean="0"/>
              <a:t> </a:t>
            </a:r>
          </a:p>
          <a:p>
            <a:pPr eaLnBrk="1" hangingPunct="1"/>
            <a:r>
              <a:rPr lang="en-GB" smtClean="0">
                <a:cs typeface="Times New Roman" pitchFamily="18" charset="0"/>
              </a:rPr>
              <a:t>The economic service life is defined as the period of useful life that minimizes the equivalent annual cost of the asset</a:t>
            </a:r>
            <a:r>
              <a:rPr lang="en-GB" sz="1800" smtClean="0">
                <a:cs typeface="Times New Roman" pitchFamily="18" charset="0"/>
              </a:rPr>
              <a:t>.</a:t>
            </a:r>
            <a:r>
              <a:rPr lang="en-US" sz="2000" smtClean="0"/>
              <a:t> </a:t>
            </a:r>
          </a:p>
          <a:p>
            <a:pPr eaLnBrk="1" hangingPunct="1">
              <a:buFontTx/>
              <a:buNone/>
            </a:pPr>
            <a:endParaRPr lang="en-US" sz="2000" smtClean="0"/>
          </a:p>
          <a:p>
            <a:pPr eaLnBrk="1" hangingPunct="1">
              <a:buFontTx/>
              <a:buNone/>
            </a:pPr>
            <a:endParaRPr lang="en-US" sz="20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5"/>
          <p:cNvSpPr>
            <a:spLocks noChangeArrowheads="1"/>
          </p:cNvSpPr>
          <p:nvPr/>
        </p:nvSpPr>
        <p:spPr bwMode="auto">
          <a:xfrm>
            <a:off x="0" y="17097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fr-CA"/>
          </a:p>
        </p:txBody>
      </p:sp>
      <p:graphicFrame>
        <p:nvGraphicFramePr>
          <p:cNvPr id="34819" name="Object 4"/>
          <p:cNvGraphicFramePr>
            <a:graphicFrameLocks noChangeAspect="1"/>
          </p:cNvGraphicFramePr>
          <p:nvPr/>
        </p:nvGraphicFramePr>
        <p:xfrm>
          <a:off x="0" y="1709738"/>
          <a:ext cx="8458200" cy="4386262"/>
        </p:xfrm>
        <a:graphic>
          <a:graphicData uri="http://schemas.openxmlformats.org/presentationml/2006/ole">
            <mc:AlternateContent xmlns:mc="http://schemas.openxmlformats.org/markup-compatibility/2006">
              <mc:Choice xmlns:v="urn:schemas-microsoft-com:vml" Requires="v">
                <p:oleObj spid="_x0000_s34885" name="Presentation" r:id="rId3" imgW="150795" imgH="112652" progId="PowerPoint.Show.8">
                  <p:embed/>
                </p:oleObj>
              </mc:Choice>
              <mc:Fallback>
                <p:oleObj name="Presentation" r:id="rId3" imgW="150795" imgH="112652" progId="PowerPoint.Show.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709738"/>
                        <a:ext cx="8458200" cy="438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820" name="Text Box 6"/>
          <p:cNvSpPr txBox="1">
            <a:spLocks noChangeArrowheads="1"/>
          </p:cNvSpPr>
          <p:nvPr/>
        </p:nvSpPr>
        <p:spPr bwMode="auto">
          <a:xfrm>
            <a:off x="2286000" y="685800"/>
            <a:ext cx="4343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kumimoji="1" lang="en-GB" sz="3600">
                <a:solidFill>
                  <a:schemeClr val="tx2"/>
                </a:solidFill>
              </a:rPr>
              <a:t>Cyclic Replacement</a:t>
            </a:r>
            <a:r>
              <a:rPr lang="en-GB" sz="3600"/>
              <a:t> </a:t>
            </a:r>
            <a:endParaRPr lang="en-US" sz="3600">
              <a:solidFill>
                <a:schemeClr val="tx2"/>
              </a:solidFill>
            </a:endParaRPr>
          </a:p>
        </p:txBody>
      </p:sp>
      <p:sp>
        <p:nvSpPr>
          <p:cNvPr id="34822"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0EB1A05-D567-487F-B925-BBD3FED137A2}" type="slidenum">
              <a:rPr lang="fr-CA" smtClean="0"/>
              <a:pPr eaLnBrk="1" hangingPunct="1"/>
              <a:t>29</a:t>
            </a:fld>
            <a:endParaRPr lang="fr-CA"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0" y="17097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fr-CA"/>
          </a:p>
        </p:txBody>
      </p:sp>
      <p:graphicFrame>
        <p:nvGraphicFramePr>
          <p:cNvPr id="35843" name="Object 3"/>
          <p:cNvGraphicFramePr>
            <a:graphicFrameLocks noChangeAspect="1"/>
          </p:cNvGraphicFramePr>
          <p:nvPr/>
        </p:nvGraphicFramePr>
        <p:xfrm>
          <a:off x="381000" y="1676400"/>
          <a:ext cx="8458200" cy="4583113"/>
        </p:xfrm>
        <a:graphic>
          <a:graphicData uri="http://schemas.openxmlformats.org/presentationml/2006/ole">
            <mc:AlternateContent xmlns:mc="http://schemas.openxmlformats.org/markup-compatibility/2006">
              <mc:Choice xmlns:v="urn:schemas-microsoft-com:vml" Requires="v">
                <p:oleObj spid="_x0000_s35916" name="Presentation" r:id="rId3" imgW="99818" imgH="74801" progId="PowerPoint.Show.8">
                  <p:embed/>
                </p:oleObj>
              </mc:Choice>
              <mc:Fallback>
                <p:oleObj name="Presentation" r:id="rId3" imgW="99818" imgH="74801" progId="PowerPoint.Show.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676400"/>
                        <a:ext cx="8458200" cy="458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5844" name="Text Box 4"/>
          <p:cNvSpPr txBox="1">
            <a:spLocks noChangeArrowheads="1"/>
          </p:cNvSpPr>
          <p:nvPr/>
        </p:nvSpPr>
        <p:spPr bwMode="auto">
          <a:xfrm>
            <a:off x="2362200" y="762000"/>
            <a:ext cx="4349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kumimoji="1" lang="en-GB" sz="3600">
                <a:solidFill>
                  <a:schemeClr val="tx2"/>
                </a:solidFill>
              </a:rPr>
              <a:t>Cyclic Replacement</a:t>
            </a:r>
            <a:r>
              <a:rPr lang="en-GB" sz="3600"/>
              <a:t> </a:t>
            </a:r>
            <a:endParaRPr lang="en-US" sz="3600">
              <a:solidFill>
                <a:schemeClr val="tx2"/>
              </a:solidFill>
            </a:endParaRPr>
          </a:p>
        </p:txBody>
      </p:sp>
      <p:sp>
        <p:nvSpPr>
          <p:cNvPr id="35845" name="Arc 5"/>
          <p:cNvSpPr>
            <a:spLocks/>
          </p:cNvSpPr>
          <p:nvPr/>
        </p:nvSpPr>
        <p:spPr bwMode="auto">
          <a:xfrm flipV="1">
            <a:off x="1676400" y="2743200"/>
            <a:ext cx="3276600" cy="2597150"/>
          </a:xfrm>
          <a:custGeom>
            <a:avLst/>
            <a:gdLst>
              <a:gd name="T0" fmla="*/ 112455794 w 21600"/>
              <a:gd name="T1" fmla="*/ 0 h 21040"/>
              <a:gd name="T2" fmla="*/ 497042017 w 21600"/>
              <a:gd name="T3" fmla="*/ 320588789 h 21040"/>
              <a:gd name="T4" fmla="*/ 0 w 21600"/>
              <a:gd name="T5" fmla="*/ 320588789 h 21040"/>
              <a:gd name="T6" fmla="*/ 0 60000 65536"/>
              <a:gd name="T7" fmla="*/ 0 60000 65536"/>
              <a:gd name="T8" fmla="*/ 0 60000 65536"/>
            </a:gdLst>
            <a:ahLst/>
            <a:cxnLst>
              <a:cxn ang="T6">
                <a:pos x="T0" y="T1"/>
              </a:cxn>
              <a:cxn ang="T7">
                <a:pos x="T2" y="T3"/>
              </a:cxn>
              <a:cxn ang="T8">
                <a:pos x="T4" y="T5"/>
              </a:cxn>
            </a:cxnLst>
            <a:rect l="0" t="0" r="r" b="b"/>
            <a:pathLst>
              <a:path w="21600" h="21040" fill="none" extrusionOk="0">
                <a:moveTo>
                  <a:pt x="4886" y="0"/>
                </a:moveTo>
                <a:cubicBezTo>
                  <a:pt x="14673" y="2273"/>
                  <a:pt x="21600" y="10993"/>
                  <a:pt x="21600" y="21040"/>
                </a:cubicBezTo>
              </a:path>
              <a:path w="21600" h="21040" stroke="0" extrusionOk="0">
                <a:moveTo>
                  <a:pt x="4886" y="0"/>
                </a:moveTo>
                <a:cubicBezTo>
                  <a:pt x="14673" y="2273"/>
                  <a:pt x="21600" y="10993"/>
                  <a:pt x="21600" y="21040"/>
                </a:cubicBezTo>
                <a:lnTo>
                  <a:pt x="0" y="21040"/>
                </a:lnTo>
                <a:lnTo>
                  <a:pt x="4886" y="0"/>
                </a:lnTo>
                <a:close/>
              </a:path>
            </a:pathLst>
          </a:custGeom>
          <a:noFill/>
          <a:ln w="57150">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5846" name="Arc 7"/>
          <p:cNvSpPr>
            <a:spLocks/>
          </p:cNvSpPr>
          <p:nvPr/>
        </p:nvSpPr>
        <p:spPr bwMode="auto">
          <a:xfrm rot="4218843" flipV="1">
            <a:off x="2880519" y="3439319"/>
            <a:ext cx="2484437" cy="2333625"/>
          </a:xfrm>
          <a:custGeom>
            <a:avLst/>
            <a:gdLst>
              <a:gd name="T0" fmla="*/ 21586334 w 20724"/>
              <a:gd name="T1" fmla="*/ 0 h 21548"/>
              <a:gd name="T2" fmla="*/ 297839568 w 20724"/>
              <a:gd name="T3" fmla="*/ 181313284 h 21548"/>
              <a:gd name="T4" fmla="*/ 0 w 20724"/>
              <a:gd name="T5" fmla="*/ 252729053 h 21548"/>
              <a:gd name="T6" fmla="*/ 0 60000 65536"/>
              <a:gd name="T7" fmla="*/ 0 60000 65536"/>
              <a:gd name="T8" fmla="*/ 0 60000 65536"/>
            </a:gdLst>
            <a:ahLst/>
            <a:cxnLst>
              <a:cxn ang="T6">
                <a:pos x="T0" y="T1"/>
              </a:cxn>
              <a:cxn ang="T7">
                <a:pos x="T2" y="T3"/>
              </a:cxn>
              <a:cxn ang="T8">
                <a:pos x="T4" y="T5"/>
              </a:cxn>
            </a:cxnLst>
            <a:rect l="0" t="0" r="r" b="b"/>
            <a:pathLst>
              <a:path w="20724" h="21548" fill="none" extrusionOk="0">
                <a:moveTo>
                  <a:pt x="1501" y="0"/>
                </a:moveTo>
                <a:cubicBezTo>
                  <a:pt x="10510" y="628"/>
                  <a:pt x="18178" y="6794"/>
                  <a:pt x="20723" y="15459"/>
                </a:cubicBezTo>
              </a:path>
              <a:path w="20724" h="21548" stroke="0" extrusionOk="0">
                <a:moveTo>
                  <a:pt x="1501" y="0"/>
                </a:moveTo>
                <a:cubicBezTo>
                  <a:pt x="10510" y="628"/>
                  <a:pt x="18178" y="6794"/>
                  <a:pt x="20723" y="15459"/>
                </a:cubicBezTo>
                <a:lnTo>
                  <a:pt x="0" y="21548"/>
                </a:lnTo>
                <a:lnTo>
                  <a:pt x="1501" y="0"/>
                </a:lnTo>
                <a:close/>
              </a:path>
            </a:pathLst>
          </a:custGeom>
          <a:noFill/>
          <a:ln w="57150">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35847" name="Line 8"/>
          <p:cNvSpPr>
            <a:spLocks noChangeShapeType="1"/>
          </p:cNvSpPr>
          <p:nvPr/>
        </p:nvSpPr>
        <p:spPr bwMode="auto">
          <a:xfrm>
            <a:off x="2438400" y="4800600"/>
            <a:ext cx="4800600" cy="0"/>
          </a:xfrm>
          <a:prstGeom prst="line">
            <a:avLst/>
          </a:prstGeom>
          <a:noFill/>
          <a:ln w="571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fr-CA"/>
          </a:p>
        </p:txBody>
      </p:sp>
      <p:sp>
        <p:nvSpPr>
          <p:cNvPr id="35848" name="Text Box 9"/>
          <p:cNvSpPr txBox="1">
            <a:spLocks noChangeArrowheads="1"/>
          </p:cNvSpPr>
          <p:nvPr/>
        </p:nvSpPr>
        <p:spPr bwMode="auto">
          <a:xfrm>
            <a:off x="7375525" y="4583113"/>
            <a:ext cx="3540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t>K</a:t>
            </a:r>
          </a:p>
        </p:txBody>
      </p:sp>
      <p:sp>
        <p:nvSpPr>
          <p:cNvPr id="35849" name="Text Box 10"/>
          <p:cNvSpPr txBox="1">
            <a:spLocks noChangeArrowheads="1"/>
          </p:cNvSpPr>
          <p:nvPr/>
        </p:nvSpPr>
        <p:spPr bwMode="auto">
          <a:xfrm>
            <a:off x="2209800" y="4184650"/>
            <a:ext cx="5794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t>B/x</a:t>
            </a:r>
          </a:p>
        </p:txBody>
      </p:sp>
      <p:sp>
        <p:nvSpPr>
          <p:cNvPr id="35850" name="Text Box 11"/>
          <p:cNvSpPr txBox="1">
            <a:spLocks noChangeArrowheads="1"/>
          </p:cNvSpPr>
          <p:nvPr/>
        </p:nvSpPr>
        <p:spPr bwMode="auto">
          <a:xfrm>
            <a:off x="4343400" y="2965450"/>
            <a:ext cx="5095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t>Ax</a:t>
            </a:r>
          </a:p>
        </p:txBody>
      </p:sp>
      <p:sp>
        <p:nvSpPr>
          <p:cNvPr id="35851" name="Text Box 12"/>
          <p:cNvSpPr txBox="1">
            <a:spLocks noChangeArrowheads="1"/>
          </p:cNvSpPr>
          <p:nvPr/>
        </p:nvSpPr>
        <p:spPr bwMode="auto">
          <a:xfrm>
            <a:off x="6156325" y="3135313"/>
            <a:ext cx="13144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t>AE COST</a:t>
            </a:r>
          </a:p>
        </p:txBody>
      </p:sp>
      <p:sp>
        <p:nvSpPr>
          <p:cNvPr id="35852" name="Footer Placeholder 1"/>
          <p:cNvSpPr>
            <a:spLocks noGrp="1"/>
          </p:cNvSpPr>
          <p:nvPr>
            <p:ph type="ftr" sz="quarter" idx="4294967295"/>
          </p:nvPr>
        </p:nvSpPr>
        <p:spPr>
          <a:xfrm>
            <a:off x="3352800" y="6248400"/>
            <a:ext cx="2971800" cy="457200"/>
          </a:xfrm>
          <a:prstGeom prst="rect">
            <a:avLst/>
          </a:prstGeom>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35853"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6C65E98-2BCA-4E38-8284-91017B6CA717}" type="slidenum">
              <a:rPr lang="fr-CA" smtClean="0"/>
              <a:pPr eaLnBrk="1" hangingPunct="1"/>
              <a:t>30</a:t>
            </a:fld>
            <a:endParaRPr lang="fr-CA"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p:txBody>
          <a:bodyPr/>
          <a:lstStyle/>
          <a:p>
            <a:pPr algn="ctr" eaLnBrk="1" hangingPunct="1"/>
            <a:r>
              <a:rPr lang="en-GB" sz="3200" smtClean="0"/>
              <a:t>Find a new asset's minimum cost (economic life)? </a:t>
            </a:r>
            <a:endParaRPr lang="en-US" sz="3200" smtClean="0"/>
          </a:p>
        </p:txBody>
      </p:sp>
      <p:graphicFrame>
        <p:nvGraphicFramePr>
          <p:cNvPr id="103711" name="Group 287"/>
          <p:cNvGraphicFramePr>
            <a:graphicFrameLocks noGrp="1"/>
          </p:cNvGraphicFramePr>
          <p:nvPr>
            <p:extLst>
              <p:ext uri="{D42A27DB-BD31-4B8C-83A1-F6EECF244321}">
                <p14:modId xmlns:p14="http://schemas.microsoft.com/office/powerpoint/2010/main" val="1081039269"/>
              </p:ext>
            </p:extLst>
          </p:nvPr>
        </p:nvGraphicFramePr>
        <p:xfrm>
          <a:off x="685800" y="1676400"/>
          <a:ext cx="7620000" cy="4311650"/>
        </p:xfrm>
        <a:graphic>
          <a:graphicData uri="http://schemas.openxmlformats.org/drawingml/2006/table">
            <a:tbl>
              <a:tblPr/>
              <a:tblGrid>
                <a:gridCol w="781050"/>
                <a:gridCol w="1016000"/>
                <a:gridCol w="1022350"/>
                <a:gridCol w="1397000"/>
                <a:gridCol w="1560513"/>
                <a:gridCol w="1843087"/>
              </a:tblGrid>
              <a:tr h="161567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Arial" pitchFamily="34" charset="0"/>
                          <a:cs typeface="Times New Roman" pitchFamily="18" charset="0"/>
                        </a:rPr>
                        <a:t>Life</a:t>
                      </a:r>
                      <a:endParaRPr kumimoji="0" lang="en-GB" sz="20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pitchFamily="34" charset="0"/>
                          <a:cs typeface="Times New Roman" pitchFamily="18" charset="0"/>
                        </a:rPr>
                        <a:t>SV</a:t>
                      </a:r>
                      <a:endParaRPr kumimoji="0" lang="en-GB" sz="20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pitchFamily="34" charset="0"/>
                          <a:cs typeface="Times New Roman" pitchFamily="18" charset="0"/>
                        </a:rPr>
                        <a:t>AOC</a:t>
                      </a:r>
                      <a:endParaRPr kumimoji="0" lang="en-GB" sz="20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pitchFamily="34" charset="0"/>
                          <a:cs typeface="Times New Roman" pitchFamily="18" charset="0"/>
                        </a:rPr>
                        <a:t>Capital</a:t>
                      </a:r>
                      <a:endParaRPr kumimoji="0" lang="en-US"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pitchFamily="34" charset="0"/>
                          <a:cs typeface="Times New Roman" pitchFamily="18" charset="0"/>
                        </a:rPr>
                        <a:t>recovery</a:t>
                      </a:r>
                      <a:endParaRPr kumimoji="0" lang="en-US" sz="20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Arial" pitchFamily="34" charset="0"/>
                          <a:cs typeface="Times New Roman" pitchFamily="18" charset="0"/>
                        </a:rPr>
                        <a:t>and return</a:t>
                      </a:r>
                      <a:endParaRPr kumimoji="0" lang="en-GB" sz="20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Arial" pitchFamily="34" charset="0"/>
                          <a:cs typeface="Times New Roman" pitchFamily="18" charset="0"/>
                        </a:rPr>
                        <a:t>Annual</a:t>
                      </a:r>
                      <a:endParaRPr kumimoji="0" lang="en-US" sz="20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Arial" pitchFamily="34" charset="0"/>
                          <a:cs typeface="Times New Roman" pitchFamily="18" charset="0"/>
                        </a:rPr>
                        <a:t>Equivalent Operating</a:t>
                      </a:r>
                      <a:endParaRPr kumimoji="0" lang="en-US" sz="20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Arial" pitchFamily="34" charset="0"/>
                          <a:cs typeface="Times New Roman" pitchFamily="18" charset="0"/>
                        </a:rPr>
                        <a:t>Costs</a:t>
                      </a:r>
                      <a:endParaRPr kumimoji="0" lang="en-GB" sz="20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20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Arial" pitchFamily="34" charset="0"/>
                          <a:cs typeface="Times New Roman" pitchFamily="18" charset="0"/>
                        </a:rPr>
                        <a:t>Annual</a:t>
                      </a:r>
                      <a:endParaRPr kumimoji="0" lang="en-US" sz="20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Arial" pitchFamily="34" charset="0"/>
                          <a:cs typeface="Times New Roman" pitchFamily="18" charset="0"/>
                        </a:rPr>
                        <a:t>Equivalent</a:t>
                      </a:r>
                      <a:endParaRPr kumimoji="0" lang="en-US" sz="2000" b="1" i="0" u="none" strike="noStrike" cap="none" normalizeH="0" baseline="0" dirty="0" smtClean="0">
                        <a:ln>
                          <a:noFill/>
                        </a:ln>
                        <a:solidFill>
                          <a:schemeClr val="tx1"/>
                        </a:solidFill>
                        <a:effectLst/>
                        <a:latin typeface="Arial"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Arial" pitchFamily="34" charset="0"/>
                          <a:cs typeface="Times New Roman" pitchFamily="18" charset="0"/>
                        </a:rPr>
                        <a:t>Worth</a:t>
                      </a:r>
                      <a:endParaRPr kumimoji="0" lang="en-US" sz="2000" b="1" i="0" u="none" strike="noStrike" cap="none" normalizeH="0" baseline="0" dirty="0" smtClean="0">
                        <a:ln>
                          <a:noFill/>
                        </a:ln>
                        <a:solidFill>
                          <a:schemeClr val="tx1"/>
                        </a:solidFill>
                        <a:effectLst/>
                        <a:latin typeface="Arial" pitchFamily="34" charset="0"/>
                        <a:cs typeface="Times New Roman" pitchFamily="18"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75000"/>
                      </a:schemeClr>
                    </a:solidFill>
                  </a:tcPr>
                </a:tc>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13,000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409575" algn="ctr"/>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409575" algn="ctr"/>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409575" algn="ctr"/>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409575" algn="ctr"/>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75000"/>
                      </a:schemeClr>
                    </a:solidFill>
                  </a:tcPr>
                </a:tc>
              </a:tr>
              <a:tr h="423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1</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9,000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5,300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2,500</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7,800</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75000"/>
                      </a:schemeClr>
                    </a:solidFill>
                  </a:tcPr>
                </a:tc>
              </a:tr>
              <a:tr h="4271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8,000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2,700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3,681</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2,595</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6,276</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75000"/>
                      </a:schemeClr>
                    </a:solidFill>
                  </a:tcPr>
                </a:tc>
              </a:tr>
              <a:tr h="45726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pitchFamily="34" charset="0"/>
                          <a:cs typeface="Times New Roman" pitchFamily="18" charset="0"/>
                        </a:rPr>
                        <a:t>3</a:t>
                      </a:r>
                      <a:endParaRPr kumimoji="0" lang="en-GB" sz="24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pitchFamily="34" charset="0"/>
                          <a:cs typeface="Times New Roman" pitchFamily="18" charset="0"/>
                        </a:rPr>
                        <a:t>6,000</a:t>
                      </a:r>
                      <a:endParaRPr kumimoji="0" lang="en-GB" sz="24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pitchFamily="34" charset="0"/>
                          <a:cs typeface="Times New Roman" pitchFamily="18" charset="0"/>
                        </a:rPr>
                        <a:t>3,000</a:t>
                      </a:r>
                      <a:endParaRPr kumimoji="0" lang="en-GB" sz="24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smtClean="0">
                          <a:ln>
                            <a:noFill/>
                          </a:ln>
                          <a:solidFill>
                            <a:schemeClr val="tx1"/>
                          </a:solidFill>
                          <a:effectLst/>
                          <a:latin typeface="Arial" pitchFamily="34" charset="0"/>
                          <a:cs typeface="Times New Roman" pitchFamily="18" charset="0"/>
                        </a:rPr>
                        <a:t>3,415</a:t>
                      </a:r>
                      <a:endParaRPr kumimoji="0" lang="en-GB" sz="24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Arial" pitchFamily="34" charset="0"/>
                          <a:cs typeface="Times New Roman" pitchFamily="18" charset="0"/>
                        </a:rPr>
                        <a:t>2,717</a:t>
                      </a:r>
                      <a:endParaRPr kumimoji="0" lang="en-GB" sz="24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Arial" pitchFamily="34" charset="0"/>
                          <a:cs typeface="Times New Roman" pitchFamily="18" charset="0"/>
                        </a:rPr>
                        <a:t>6,132*</a:t>
                      </a:r>
                      <a:endParaRPr kumimoji="0" lang="en-GB" sz="24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75000"/>
                      </a:schemeClr>
                    </a:solidFill>
                  </a:tcPr>
                </a:tc>
              </a:tr>
              <a:tr h="423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4</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3,670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2,886</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6,556</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75000"/>
                      </a:schemeClr>
                    </a:solidFill>
                  </a:tcPr>
                </a:tc>
              </a:tr>
              <a:tr h="53665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5</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4,500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3,429</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3,150</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tx1"/>
                          </a:solidFill>
                          <a:effectLst/>
                          <a:latin typeface="Arial" pitchFamily="34" charset="0"/>
                          <a:cs typeface="Times New Roman" pitchFamily="18" charset="0"/>
                        </a:rPr>
                        <a:t>6,579</a:t>
                      </a:r>
                      <a:endParaRPr kumimoji="0" lang="en-GB" sz="1800" b="1" i="0" u="none" strike="noStrike" cap="none" normalizeH="0" baseline="0" dirty="0" smtClean="0">
                        <a:ln>
                          <a:noFill/>
                        </a:ln>
                        <a:solidFill>
                          <a:schemeClr val="tx1"/>
                        </a:solidFill>
                        <a:effectLst/>
                        <a:latin typeface="Arial" pitchFamily="34" charset="0"/>
                        <a:cs typeface="Arial" pitchFamily="34" charset="0"/>
                      </a:endParaRPr>
                    </a:p>
                  </a:txBody>
                  <a:tcPr marT="45727" marB="45727"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5">
                        <a:lumMod val="75000"/>
                      </a:schemeClr>
                    </a:solidFill>
                  </a:tcPr>
                </a:tc>
              </a:tr>
            </a:tbl>
          </a:graphicData>
        </a:graphic>
      </p:graphicFrame>
      <p:sp>
        <p:nvSpPr>
          <p:cNvPr id="36925" name="Footer Placeholder 1"/>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36926"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E0EA96D-D557-4F88-9E4B-227803780E9C}" type="slidenum">
              <a:rPr lang="fr-CA" smtClean="0"/>
              <a:pPr eaLnBrk="1" hangingPunct="1"/>
              <a:t>31</a:t>
            </a:fld>
            <a:endParaRPr lang="fr-CA"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5CD4A31-4D1B-4778-BD13-A5989D127B25}" type="slidenum">
              <a:rPr lang="fr-CA" smtClean="0"/>
              <a:pPr eaLnBrk="1" hangingPunct="1"/>
              <a:t>32</a:t>
            </a:fld>
            <a:endParaRPr lang="fr-CA" smtClean="0"/>
          </a:p>
        </p:txBody>
      </p:sp>
      <p:sp>
        <p:nvSpPr>
          <p:cNvPr id="37892" name="Rectangle 2"/>
          <p:cNvSpPr>
            <a:spLocks noGrp="1" noChangeArrowheads="1"/>
          </p:cNvSpPr>
          <p:nvPr>
            <p:ph type="title"/>
          </p:nvPr>
        </p:nvSpPr>
        <p:spPr/>
        <p:txBody>
          <a:bodyPr/>
          <a:lstStyle/>
          <a:p>
            <a:pPr algn="ctr" eaLnBrk="1" hangingPunct="1"/>
            <a:r>
              <a:rPr lang="en-GB" sz="4000" smtClean="0"/>
              <a:t>Sample Calculations &amp; Decision</a:t>
            </a:r>
            <a:endParaRPr lang="en-US" sz="4000" smtClean="0"/>
          </a:p>
        </p:txBody>
      </p:sp>
      <p:sp>
        <p:nvSpPr>
          <p:cNvPr id="37893" name="Rectangle 3"/>
          <p:cNvSpPr>
            <a:spLocks noGrp="1" noChangeArrowheads="1"/>
          </p:cNvSpPr>
          <p:nvPr>
            <p:ph type="body" idx="1"/>
          </p:nvPr>
        </p:nvSpPr>
        <p:spPr/>
        <p:txBody>
          <a:bodyPr/>
          <a:lstStyle/>
          <a:p>
            <a:pPr eaLnBrk="1" hangingPunct="1"/>
            <a:r>
              <a:rPr lang="en-GB" smtClean="0"/>
              <a:t>EAW* = 	13000(A/P,10,3) - 6000(A/F,10,3) </a:t>
            </a:r>
          </a:p>
          <a:p>
            <a:pPr eaLnBrk="1" hangingPunct="1">
              <a:buFontTx/>
              <a:buNone/>
            </a:pPr>
            <a:r>
              <a:rPr lang="en-GB" smtClean="0"/>
              <a:t>      		{2500(P/F,10,1) + 2700(P/F,10,2) </a:t>
            </a:r>
          </a:p>
          <a:p>
            <a:pPr eaLnBrk="1" hangingPunct="1">
              <a:buFontTx/>
              <a:buNone/>
            </a:pPr>
            <a:r>
              <a:rPr lang="en-GB" smtClean="0"/>
              <a:t>			+ 3000(P/F,10,3)}(A/P,10,3)</a:t>
            </a:r>
          </a:p>
          <a:p>
            <a:pPr eaLnBrk="1" hangingPunct="1">
              <a:buFontTx/>
              <a:buNone/>
            </a:pPr>
            <a:r>
              <a:rPr lang="en-GB" smtClean="0"/>
              <a:t>			= $6,132</a:t>
            </a:r>
          </a:p>
          <a:p>
            <a:pPr eaLnBrk="1" hangingPunct="1"/>
            <a:r>
              <a:rPr lang="en-GB" u="sng" smtClean="0"/>
              <a:t>Conclusion</a:t>
            </a:r>
            <a:r>
              <a:rPr lang="en-GB" smtClean="0"/>
              <a:t>: Asset reaches a minimum annual equivalent cost at the end of the 3</a:t>
            </a:r>
            <a:r>
              <a:rPr lang="en-GB" baseline="30000" smtClean="0"/>
              <a:t>rd</a:t>
            </a:r>
            <a:r>
              <a:rPr lang="en-GB" smtClean="0"/>
              <a:t> year. </a:t>
            </a:r>
          </a:p>
          <a:p>
            <a:pPr eaLnBrk="1" hangingPunct="1"/>
            <a:r>
              <a:rPr lang="en-GB" u="sng" smtClean="0"/>
              <a:t>Decision</a:t>
            </a:r>
            <a:r>
              <a:rPr lang="en-GB" smtClean="0"/>
              <a:t>: </a:t>
            </a:r>
            <a:r>
              <a:rPr lang="en-GB" b="1" smtClean="0"/>
              <a:t>SWITCH</a:t>
            </a:r>
            <a:r>
              <a:rPr lang="en-GB" smtClean="0"/>
              <a:t> to an identical asset at the beginning of the fourth year.</a:t>
            </a:r>
            <a:endParaRPr lang="en-US"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925ECD5A-F419-48E4-B3C7-299EF91B3929}" type="slidenum">
              <a:rPr lang="fr-CA" smtClean="0"/>
              <a:pPr eaLnBrk="1" hangingPunct="1"/>
              <a:t>33</a:t>
            </a:fld>
            <a:endParaRPr lang="fr-CA" smtClean="0"/>
          </a:p>
        </p:txBody>
      </p:sp>
      <p:sp>
        <p:nvSpPr>
          <p:cNvPr id="38916" name="Rectangle 2"/>
          <p:cNvSpPr>
            <a:spLocks noGrp="1" noChangeArrowheads="1"/>
          </p:cNvSpPr>
          <p:nvPr>
            <p:ph type="title"/>
          </p:nvPr>
        </p:nvSpPr>
        <p:spPr/>
        <p:txBody>
          <a:bodyPr/>
          <a:lstStyle/>
          <a:p>
            <a:pPr eaLnBrk="1" hangingPunct="1"/>
            <a:r>
              <a:rPr lang="en-US" smtClean="0"/>
              <a:t>Example: Replacement Analysis</a:t>
            </a:r>
          </a:p>
        </p:txBody>
      </p:sp>
      <p:sp>
        <p:nvSpPr>
          <p:cNvPr id="38917" name="Rectangle 3"/>
          <p:cNvSpPr>
            <a:spLocks noGrp="1" noChangeArrowheads="1"/>
          </p:cNvSpPr>
          <p:nvPr>
            <p:ph type="body" idx="1"/>
          </p:nvPr>
        </p:nvSpPr>
        <p:spPr/>
        <p:txBody>
          <a:bodyPr/>
          <a:lstStyle/>
          <a:p>
            <a:pPr marL="533400" indent="-533400" eaLnBrk="1" hangingPunct="1">
              <a:buFontTx/>
              <a:buAutoNum type="arabicPeriod"/>
            </a:pPr>
            <a:r>
              <a:rPr lang="en-US" smtClean="0"/>
              <a:t>Asset’s first cost (P) = $5,000</a:t>
            </a:r>
          </a:p>
          <a:p>
            <a:pPr marL="533400" indent="-533400" eaLnBrk="1" hangingPunct="1">
              <a:buFontTx/>
              <a:buAutoNum type="arabicPeriod"/>
            </a:pPr>
            <a:r>
              <a:rPr lang="en-US" smtClean="0"/>
              <a:t>Annual operating cost : </a:t>
            </a:r>
          </a:p>
          <a:p>
            <a:pPr marL="914400" lvl="1" indent="-457200" eaLnBrk="1" hangingPunct="1"/>
            <a:r>
              <a:rPr lang="en-US" smtClean="0"/>
              <a:t>Base year (B) = $500; </a:t>
            </a:r>
          </a:p>
          <a:p>
            <a:pPr marL="914400" lvl="1" indent="-457200" eaLnBrk="1" hangingPunct="1"/>
            <a:r>
              <a:rPr lang="en-US" u="sng" smtClean="0"/>
              <a:t>$100 increase (i.e., gradient)</a:t>
            </a:r>
            <a:r>
              <a:rPr lang="en-US" smtClean="0"/>
              <a:t> each year thereafter</a:t>
            </a:r>
          </a:p>
          <a:p>
            <a:pPr marL="533400" indent="-533400" eaLnBrk="1" hangingPunct="1">
              <a:buFontTx/>
              <a:buAutoNum type="arabicPeriod"/>
            </a:pPr>
            <a:r>
              <a:rPr lang="en-US" smtClean="0"/>
              <a:t>MARR = 0%</a:t>
            </a:r>
          </a:p>
          <a:p>
            <a:pPr marL="533400" indent="-533400" eaLnBrk="1" hangingPunct="1">
              <a:buFontTx/>
              <a:buAutoNum type="arabicPeriod"/>
            </a:pPr>
            <a:r>
              <a:rPr lang="en-US" smtClean="0"/>
              <a:t>SV = negligible (= $0)</a:t>
            </a:r>
          </a:p>
          <a:p>
            <a:pPr marL="533400" indent="-533400" eaLnBrk="1" hangingPunct="1">
              <a:buFontTx/>
              <a:buAutoNum type="arabicPeriod"/>
            </a:pPr>
            <a:r>
              <a:rPr lang="en-US" smtClean="0"/>
              <a:t>N = 25 years</a:t>
            </a:r>
          </a:p>
          <a:p>
            <a:pPr marL="533400" indent="-533400" algn="ctr" eaLnBrk="1" hangingPunct="1">
              <a:buFontTx/>
              <a:buNone/>
            </a:pPr>
            <a:r>
              <a:rPr lang="en-US" smtClean="0"/>
              <a:t>Determine the asset’s economic life?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DF4042B-3B50-48B7-BDEC-A8922794D119}" type="slidenum">
              <a:rPr lang="fr-CA" smtClean="0"/>
              <a:pPr eaLnBrk="1" hangingPunct="1"/>
              <a:t>34</a:t>
            </a:fld>
            <a:endParaRPr lang="fr-CA" smtClean="0"/>
          </a:p>
        </p:txBody>
      </p:sp>
      <p:sp>
        <p:nvSpPr>
          <p:cNvPr id="39940" name="Rectangle 2"/>
          <p:cNvSpPr>
            <a:spLocks noGrp="1" noChangeArrowheads="1"/>
          </p:cNvSpPr>
          <p:nvPr>
            <p:ph type="title"/>
          </p:nvPr>
        </p:nvSpPr>
        <p:spPr/>
        <p:txBody>
          <a:bodyPr/>
          <a:lstStyle/>
          <a:p>
            <a:pPr eaLnBrk="1" hangingPunct="1"/>
            <a:r>
              <a:rPr lang="en-US" smtClean="0"/>
              <a:t>Example: Replacement Analysis </a:t>
            </a:r>
          </a:p>
        </p:txBody>
      </p:sp>
      <p:sp>
        <p:nvSpPr>
          <p:cNvPr id="39941" name="Rectangle 3"/>
          <p:cNvSpPr>
            <a:spLocks noGrp="1" noChangeArrowheads="1"/>
          </p:cNvSpPr>
          <p:nvPr>
            <p:ph type="body" idx="1"/>
          </p:nvPr>
        </p:nvSpPr>
        <p:spPr/>
        <p:txBody>
          <a:bodyPr/>
          <a:lstStyle/>
          <a:p>
            <a:pPr eaLnBrk="1" hangingPunct="1">
              <a:lnSpc>
                <a:spcPct val="90000"/>
              </a:lnSpc>
            </a:pPr>
            <a:r>
              <a:rPr lang="en-US" smtClean="0"/>
              <a:t>Let annual cost (any year “n”) = AC</a:t>
            </a:r>
            <a:r>
              <a:rPr lang="en-US" baseline="-25000" smtClean="0"/>
              <a:t>n</a:t>
            </a:r>
          </a:p>
          <a:p>
            <a:pPr eaLnBrk="1" hangingPunct="1">
              <a:lnSpc>
                <a:spcPct val="90000"/>
              </a:lnSpc>
              <a:buFontTx/>
              <a:buNone/>
            </a:pPr>
            <a:r>
              <a:rPr lang="en-US" smtClean="0"/>
              <a:t>AC</a:t>
            </a:r>
            <a:r>
              <a:rPr lang="en-US" baseline="-25000" smtClean="0"/>
              <a:t>n</a:t>
            </a:r>
            <a:r>
              <a:rPr lang="en-US" smtClean="0"/>
              <a:t> = annual operating cost + average first cost</a:t>
            </a:r>
          </a:p>
          <a:p>
            <a:pPr eaLnBrk="1" hangingPunct="1">
              <a:lnSpc>
                <a:spcPct val="90000"/>
              </a:lnSpc>
              <a:buFontTx/>
              <a:buNone/>
            </a:pPr>
            <a:r>
              <a:rPr lang="en-US" smtClean="0"/>
              <a:t>		 AC</a:t>
            </a:r>
            <a:r>
              <a:rPr lang="en-US" baseline="-25000" smtClean="0"/>
              <a:t>n</a:t>
            </a:r>
            <a:r>
              <a:rPr lang="en-US" smtClean="0"/>
              <a:t> = [B + G(n -1)] + P/n</a:t>
            </a:r>
          </a:p>
          <a:p>
            <a:pPr algn="ctr" eaLnBrk="1" hangingPunct="1">
              <a:lnSpc>
                <a:spcPct val="90000"/>
              </a:lnSpc>
              <a:buFontTx/>
              <a:buNone/>
            </a:pPr>
            <a:r>
              <a:rPr lang="en-US" smtClean="0"/>
              <a:t>AC</a:t>
            </a:r>
            <a:r>
              <a:rPr lang="en-US" baseline="-25000" smtClean="0"/>
              <a:t>n</a:t>
            </a:r>
            <a:r>
              <a:rPr lang="en-US" smtClean="0"/>
              <a:t> = [500 + 100(n -1)] + 5,000/n</a:t>
            </a:r>
          </a:p>
          <a:p>
            <a:pPr eaLnBrk="1" hangingPunct="1">
              <a:lnSpc>
                <a:spcPct val="90000"/>
              </a:lnSpc>
              <a:buFontTx/>
              <a:buNone/>
            </a:pPr>
            <a:endParaRPr lang="en-US" smtClean="0"/>
          </a:p>
          <a:p>
            <a:pPr eaLnBrk="1" hangingPunct="1">
              <a:lnSpc>
                <a:spcPct val="90000"/>
              </a:lnSpc>
            </a:pPr>
            <a:r>
              <a:rPr lang="en-US" smtClean="0"/>
              <a:t>Minimum average cost = dAC/dn = 0</a:t>
            </a:r>
          </a:p>
          <a:p>
            <a:pPr eaLnBrk="1" hangingPunct="1">
              <a:lnSpc>
                <a:spcPct val="90000"/>
              </a:lnSpc>
              <a:buFontTx/>
              <a:buNone/>
            </a:pPr>
            <a:r>
              <a:rPr lang="en-US" smtClean="0"/>
              <a:t>		dAC/dn = G – Pn</a:t>
            </a:r>
            <a:r>
              <a:rPr lang="en-US" baseline="30000" smtClean="0"/>
              <a:t>-2</a:t>
            </a:r>
            <a:r>
              <a:rPr lang="en-US" smtClean="0"/>
              <a:t> = 0</a:t>
            </a:r>
          </a:p>
          <a:p>
            <a:pPr eaLnBrk="1" hangingPunct="1">
              <a:lnSpc>
                <a:spcPct val="90000"/>
              </a:lnSpc>
            </a:pPr>
            <a:r>
              <a:rPr lang="en-US" smtClean="0"/>
              <a:t>n = (P/G)</a:t>
            </a:r>
            <a:r>
              <a:rPr lang="en-US" baseline="30000" smtClean="0"/>
              <a:t>0.5</a:t>
            </a:r>
            <a:r>
              <a:rPr lang="en-US" smtClean="0"/>
              <a:t> = [5000/100]</a:t>
            </a:r>
            <a:r>
              <a:rPr lang="en-US" baseline="30000" smtClean="0"/>
              <a:t>0.5 </a:t>
            </a:r>
            <a:r>
              <a:rPr lang="en-US" smtClean="0"/>
              <a:t>= </a:t>
            </a:r>
            <a:r>
              <a:rPr lang="en-US" u="sng" smtClean="0"/>
              <a:t>7.07 years</a:t>
            </a:r>
          </a:p>
          <a:p>
            <a:pPr eaLnBrk="1" hangingPunct="1">
              <a:lnSpc>
                <a:spcPct val="90000"/>
              </a:lnSpc>
              <a:buFontTx/>
              <a:buNone/>
            </a:pPr>
            <a:r>
              <a:rPr lang="en-US" sz="2400" smtClean="0"/>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p:txBody>
          <a:bodyPr/>
          <a:lstStyle/>
          <a:p>
            <a:pPr eaLnBrk="1" hangingPunct="1"/>
            <a:r>
              <a:rPr lang="en-US" smtClean="0"/>
              <a:t>Example: Replacement Analysis</a:t>
            </a:r>
            <a:endParaRPr lang="fr-CA" smtClean="0"/>
          </a:p>
        </p:txBody>
      </p:sp>
      <p:graphicFrame>
        <p:nvGraphicFramePr>
          <p:cNvPr id="263393" name="Group 225"/>
          <p:cNvGraphicFramePr>
            <a:graphicFrameLocks noGrp="1"/>
          </p:cNvGraphicFramePr>
          <p:nvPr>
            <p:extLst>
              <p:ext uri="{D42A27DB-BD31-4B8C-83A1-F6EECF244321}">
                <p14:modId xmlns:p14="http://schemas.microsoft.com/office/powerpoint/2010/main" val="1096338336"/>
              </p:ext>
            </p:extLst>
          </p:nvPr>
        </p:nvGraphicFramePr>
        <p:xfrm>
          <a:off x="381000" y="2209800"/>
          <a:ext cx="2755900" cy="3146425"/>
        </p:xfrm>
        <a:graphic>
          <a:graphicData uri="http://schemas.openxmlformats.org/drawingml/2006/table">
            <a:tbl>
              <a:tblPr/>
              <a:tblGrid>
                <a:gridCol w="609600"/>
                <a:gridCol w="609600"/>
                <a:gridCol w="927100"/>
                <a:gridCol w="609600"/>
              </a:tblGrid>
              <a:tr h="24447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pitchFamily="34" charset="0"/>
                          <a:cs typeface="Arial" pitchFamily="34" charset="0"/>
                        </a:rPr>
                        <a:t>Average</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pitchFamily="34" charset="0"/>
                          <a:cs typeface="Arial" pitchFamily="34" charset="0"/>
                        </a:rPr>
                        <a:t>Total</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pitchFamily="34" charset="0"/>
                          <a:cs typeface="Arial" pitchFamily="34" charset="0"/>
                        </a:rPr>
                        <a:t>Year</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pitchFamily="34" charset="0"/>
                          <a:cs typeface="Arial" pitchFamily="34" charset="0"/>
                        </a:rPr>
                        <a:t>AOC</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pitchFamily="34" charset="0"/>
                          <a:cs typeface="Arial" pitchFamily="34" charset="0"/>
                        </a:rPr>
                        <a:t>Capital Cost</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sng" strike="noStrike" cap="none" normalizeH="0" baseline="0" smtClean="0">
                          <a:ln>
                            <a:noFill/>
                          </a:ln>
                          <a:solidFill>
                            <a:schemeClr val="tx1"/>
                          </a:solidFill>
                          <a:effectLst/>
                          <a:latin typeface="Arial" pitchFamily="34" charset="0"/>
                          <a:cs typeface="Arial" pitchFamily="34" charset="0"/>
                        </a:rPr>
                        <a:t>Cost</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500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5000.0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5500.0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2</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600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2500.0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3100.0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3</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700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1666.7</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2366.7</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4</a:t>
                      </a: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800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1250.0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2050.0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5</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900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1000.0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1900.0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6</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833.3</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1833.3</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7</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1100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714.3</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1814.3</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8</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1200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625.0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1825.0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9</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1300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555.6</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1855.6</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1400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Arial" pitchFamily="34" charset="0"/>
                          <a:cs typeface="Arial" pitchFamily="34" charset="0"/>
                        </a:rPr>
                        <a:t>500.0</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1900.0</a:t>
                      </a: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bl>
          </a:graphicData>
        </a:graphic>
      </p:graphicFrame>
      <p:graphicFrame>
        <p:nvGraphicFramePr>
          <p:cNvPr id="41016" name="Object 196"/>
          <p:cNvGraphicFramePr>
            <a:graphicFrameLocks noChangeAspect="1"/>
          </p:cNvGraphicFramePr>
          <p:nvPr/>
        </p:nvGraphicFramePr>
        <p:xfrm>
          <a:off x="3429000" y="1828800"/>
          <a:ext cx="5338763" cy="3617913"/>
        </p:xfrm>
        <a:graphic>
          <a:graphicData uri="http://schemas.openxmlformats.org/presentationml/2006/ole">
            <mc:AlternateContent xmlns:mc="http://schemas.openxmlformats.org/markup-compatibility/2006">
              <mc:Choice xmlns:v="urn:schemas-microsoft-com:vml" Requires="v">
                <p:oleObj spid="_x0000_s41081" name="Chart" r:id="rId3" imgW="5495925" imgH="3724275" progId="Excel.Chart.8">
                  <p:embed/>
                </p:oleObj>
              </mc:Choice>
              <mc:Fallback>
                <p:oleObj name="Chart" r:id="rId3" imgW="5495925" imgH="3724275" progId="Excel.Chart.8">
                  <p:embed/>
                  <p:pic>
                    <p:nvPicPr>
                      <p:cNvPr id="0" name="Object 19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1828800"/>
                        <a:ext cx="5338763" cy="361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018"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CF33A35-FAD5-4A85-A2D4-9F89D2EFC886}" type="slidenum">
              <a:rPr lang="fr-CA" smtClean="0"/>
              <a:pPr eaLnBrk="1" hangingPunct="1"/>
              <a:t>35</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99833" name="Group 153"/>
          <p:cNvGraphicFramePr>
            <a:graphicFrameLocks noGrp="1"/>
          </p:cNvGraphicFramePr>
          <p:nvPr>
            <p:extLst>
              <p:ext uri="{D42A27DB-BD31-4B8C-83A1-F6EECF244321}">
                <p14:modId xmlns:p14="http://schemas.microsoft.com/office/powerpoint/2010/main" val="177775401"/>
              </p:ext>
            </p:extLst>
          </p:nvPr>
        </p:nvGraphicFramePr>
        <p:xfrm>
          <a:off x="1447800" y="1219200"/>
          <a:ext cx="6705600" cy="5181600"/>
        </p:xfrm>
        <a:graphic>
          <a:graphicData uri="http://schemas.openxmlformats.org/drawingml/2006/table">
            <a:tbl>
              <a:tblPr/>
              <a:tblGrid>
                <a:gridCol w="979488"/>
                <a:gridCol w="1255712"/>
                <a:gridCol w="1255713"/>
                <a:gridCol w="1257300"/>
                <a:gridCol w="977900"/>
                <a:gridCol w="979487"/>
              </a:tblGrid>
              <a:tr h="24447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Annual</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Cumulative</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Average</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Average</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Annual</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Year</a:t>
                      </a:r>
                      <a:endParaRPr kumimoji="0" lang="en-US" sz="1400" b="0" i="0" u="sng"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Operating</a:t>
                      </a:r>
                      <a:endParaRPr kumimoji="0" lang="en-US" sz="1400" b="0" i="0" u="sng"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Operating</a:t>
                      </a:r>
                      <a:endParaRPr kumimoji="0" lang="en-US" sz="1400" b="0" i="0" u="sng"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Operating</a:t>
                      </a:r>
                      <a:endParaRPr kumimoji="0" lang="en-US" sz="1400" b="0" i="0" u="sng"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First</a:t>
                      </a:r>
                      <a:endParaRPr kumimoji="0" lang="en-US" sz="1400" b="0" i="0" u="sng"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Cost</a:t>
                      </a:r>
                      <a:endParaRPr kumimoji="0" lang="en-US" sz="1400" b="0" i="0" u="sng"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5000.0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5500.0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600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2500.0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3050.0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700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1800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600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1666.7</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2266.7</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4</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2600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650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1250.0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1900.0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900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700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1700.0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6</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4500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750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833.3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1583.3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7</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5600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714.3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1514.3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1200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6800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625.0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1475.0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9</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1300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8100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900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555.6</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1455.6</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9500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950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1500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454.5</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1454.5</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12</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1600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12600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416.7</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1466.7</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1700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14300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384.6</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1484.6</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14</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1800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16100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1150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357.1</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1507.1</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r h="2444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15</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1900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18000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1200</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333.3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1533.3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E818">
                        <a:alpha val="50000"/>
                      </a:srgbClr>
                    </a:solidFill>
                  </a:tcPr>
                </a:tc>
              </a:tr>
            </a:tbl>
          </a:graphicData>
        </a:graphic>
      </p:graphicFrame>
      <p:sp>
        <p:nvSpPr>
          <p:cNvPr id="42093" name="Rectangle 109"/>
          <p:cNvSpPr>
            <a:spLocks noChangeArrowheads="1"/>
          </p:cNvSpPr>
          <p:nvPr/>
        </p:nvSpPr>
        <p:spPr bwMode="auto">
          <a:xfrm>
            <a:off x="1676400" y="4572000"/>
            <a:ext cx="6477000" cy="304800"/>
          </a:xfrm>
          <a:prstGeom prst="rect">
            <a:avLst/>
          </a:prstGeom>
          <a:noFill/>
          <a:ln w="5715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42094" name="Text Box 110"/>
          <p:cNvSpPr txBox="1">
            <a:spLocks noChangeArrowheads="1"/>
          </p:cNvSpPr>
          <p:nvPr/>
        </p:nvSpPr>
        <p:spPr bwMode="auto">
          <a:xfrm>
            <a:off x="2895600" y="152400"/>
            <a:ext cx="37719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GB" sz="3200">
                <a:solidFill>
                  <a:schemeClr val="tx2"/>
                </a:solidFill>
              </a:rPr>
              <a:t>Cyclic Replacement</a:t>
            </a:r>
            <a:endParaRPr lang="en-US" sz="3200">
              <a:solidFill>
                <a:schemeClr val="tx2"/>
              </a:solidFill>
            </a:endParaRPr>
          </a:p>
          <a:p>
            <a:pPr eaLnBrk="1" hangingPunct="1"/>
            <a:endParaRPr lang="fr-CA" sz="3200"/>
          </a:p>
        </p:txBody>
      </p:sp>
      <p:sp>
        <p:nvSpPr>
          <p:cNvPr id="42095" name="Footer Placeholder 1"/>
          <p:cNvSpPr>
            <a:spLocks noGrp="1"/>
          </p:cNvSpPr>
          <p:nvPr>
            <p:ph type="ftr" sz="quarter" idx="4294967295"/>
          </p:nvPr>
        </p:nvSpPr>
        <p:spPr>
          <a:xfrm>
            <a:off x="3352800" y="6248400"/>
            <a:ext cx="2971800" cy="457200"/>
          </a:xfrm>
          <a:prstGeom prst="rect">
            <a:avLst/>
          </a:prstGeom>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42096"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4E92541-F668-42A9-8FFD-D1694732DFBE}" type="slidenum">
              <a:rPr lang="fr-CA" smtClean="0"/>
              <a:pPr eaLnBrk="1" hangingPunct="1"/>
              <a:t>36</a:t>
            </a:fld>
            <a:endParaRPr lang="fr-CA"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0" y="17097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fr-CA"/>
          </a:p>
        </p:txBody>
      </p:sp>
      <p:graphicFrame>
        <p:nvGraphicFramePr>
          <p:cNvPr id="43011" name="Object 3"/>
          <p:cNvGraphicFramePr>
            <a:graphicFrameLocks noChangeAspect="1"/>
          </p:cNvGraphicFramePr>
          <p:nvPr/>
        </p:nvGraphicFramePr>
        <p:xfrm>
          <a:off x="0" y="1709738"/>
          <a:ext cx="8458200" cy="4386262"/>
        </p:xfrm>
        <a:graphic>
          <a:graphicData uri="http://schemas.openxmlformats.org/presentationml/2006/ole">
            <mc:AlternateContent xmlns:mc="http://schemas.openxmlformats.org/markup-compatibility/2006">
              <mc:Choice xmlns:v="urn:schemas-microsoft-com:vml" Requires="v">
                <p:oleObj spid="_x0000_s43077" name="Presentation" r:id="rId3" imgW="212609" imgH="160030" progId="PowerPoint.Show.8">
                  <p:embed/>
                </p:oleObj>
              </mc:Choice>
              <mc:Fallback>
                <p:oleObj name="Presentation" r:id="rId3" imgW="212609" imgH="160030" progId="PowerPoint.Show.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709738"/>
                        <a:ext cx="8458200" cy="438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3012" name="Text Box 4"/>
          <p:cNvSpPr txBox="1">
            <a:spLocks noChangeArrowheads="1"/>
          </p:cNvSpPr>
          <p:nvPr/>
        </p:nvSpPr>
        <p:spPr bwMode="auto">
          <a:xfrm>
            <a:off x="2362200" y="914400"/>
            <a:ext cx="4222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GB" sz="3600">
                <a:solidFill>
                  <a:schemeClr val="tx2"/>
                </a:solidFill>
              </a:rPr>
              <a:t>Cyclic Replacement</a:t>
            </a:r>
            <a:endParaRPr lang="en-US" sz="3600">
              <a:solidFill>
                <a:schemeClr val="tx2"/>
              </a:solidFill>
            </a:endParaRPr>
          </a:p>
        </p:txBody>
      </p:sp>
      <p:sp>
        <p:nvSpPr>
          <p:cNvPr id="43014"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4DA700B-1430-4536-8C37-0D4413A06DAA}" type="slidenum">
              <a:rPr lang="fr-CA" smtClean="0"/>
              <a:pPr eaLnBrk="1" hangingPunct="1"/>
              <a:t>37</a:t>
            </a:fld>
            <a:endParaRPr lang="fr-CA"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4034" name="Object 2"/>
          <p:cNvGraphicFramePr>
            <a:graphicFrameLocks noChangeAspect="1"/>
          </p:cNvGraphicFramePr>
          <p:nvPr/>
        </p:nvGraphicFramePr>
        <p:xfrm>
          <a:off x="457200" y="838200"/>
          <a:ext cx="8382000" cy="5410200"/>
        </p:xfrm>
        <a:graphic>
          <a:graphicData uri="http://schemas.openxmlformats.org/presentationml/2006/ole">
            <mc:AlternateContent xmlns:mc="http://schemas.openxmlformats.org/markup-compatibility/2006">
              <mc:Choice xmlns:v="urn:schemas-microsoft-com:vml" Requires="v">
                <p:oleObj spid="_x0000_s44099" name="Chart" r:id="rId3" imgW="8982151" imgH="2009851" progId="Excel.Chart.8">
                  <p:embed/>
                </p:oleObj>
              </mc:Choice>
              <mc:Fallback>
                <p:oleObj name="Chart" r:id="rId3" imgW="8982151" imgH="2009851" progId="Excel.Chart.8">
                  <p:embed/>
                  <p:pic>
                    <p:nvPicPr>
                      <p:cNvPr id="0" name="Object 2"/>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457200" y="838200"/>
                        <a:ext cx="83820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036"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75D2C85-6556-4F92-91E9-228984A8FAE8}" type="slidenum">
              <a:rPr lang="fr-CA" smtClean="0"/>
              <a:pPr eaLnBrk="1" hangingPunct="1"/>
              <a:t>38</a:t>
            </a:fld>
            <a:endParaRPr lang="fr-CA"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Rectangle 4"/>
          <p:cNvSpPr>
            <a:spLocks noGrp="1" noChangeArrowheads="1"/>
          </p:cNvSpPr>
          <p:nvPr>
            <p:ph type="ctrTitle"/>
          </p:nvPr>
        </p:nvSpPr>
        <p:spPr>
          <a:xfrm>
            <a:off x="1676400" y="2590800"/>
            <a:ext cx="6629400" cy="2209800"/>
          </a:xfrm>
          <a:solidFill>
            <a:srgbClr val="FFFF00"/>
          </a:solidFill>
          <a:ln w="57150" cmpd="thinThick">
            <a:solidFill>
              <a:schemeClr val="tx1"/>
            </a:solidFill>
            <a:miter lim="800000"/>
            <a:headEnd/>
            <a:tailEnd/>
          </a:ln>
        </p:spPr>
        <p:txBody>
          <a:bodyPr/>
          <a:lstStyle/>
          <a:p>
            <a:pPr eaLnBrk="1" hangingPunct="1"/>
            <a:r>
              <a:rPr lang="en-US" sz="3200" dirty="0" smtClean="0">
                <a:solidFill>
                  <a:schemeClr val="tx1"/>
                </a:solidFill>
                <a:latin typeface="Arial" panose="020B0604020202020204" pitchFamily="34" charset="0"/>
                <a:cs typeface="Arial" panose="020B0604020202020204" pitchFamily="34" charset="0"/>
              </a:rPr>
              <a:t>When should the defender (existing asset) be replaced by a new asset (challenger)?</a:t>
            </a:r>
          </a:p>
        </p:txBody>
      </p:sp>
      <p:sp>
        <p:nvSpPr>
          <p:cNvPr id="45059" name="Text Box 7"/>
          <p:cNvSpPr txBox="1">
            <a:spLocks noChangeArrowheads="1"/>
          </p:cNvSpPr>
          <p:nvPr/>
        </p:nvSpPr>
        <p:spPr bwMode="auto">
          <a:xfrm>
            <a:off x="152400" y="1066800"/>
            <a:ext cx="86550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sz="3200" dirty="0">
                <a:latin typeface="Monotype Corsiva" pitchFamily="66" charset="0"/>
              </a:rPr>
              <a:t>Defender (the existing asset) versus challenger (a new asset)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dirty="0" smtClean="0"/>
              <a:t>Replacement analysis: 5-Year Service Life</a:t>
            </a:r>
            <a:endParaRPr lang="fr-CA" sz="2800" dirty="0"/>
          </a:p>
        </p:txBody>
      </p:sp>
      <p:sp>
        <p:nvSpPr>
          <p:cNvPr id="3" name="Content Placeholder 2"/>
          <p:cNvSpPr>
            <a:spLocks noGrp="1"/>
          </p:cNvSpPr>
          <p:nvPr>
            <p:ph sz="half" idx="1"/>
          </p:nvPr>
        </p:nvSpPr>
        <p:spPr>
          <a:xfrm>
            <a:off x="914400" y="1600200"/>
            <a:ext cx="3810000" cy="4572000"/>
          </a:xfrm>
          <a:solidFill>
            <a:srgbClr val="92D050"/>
          </a:solidFill>
          <a:ln>
            <a:solidFill>
              <a:schemeClr val="tx1"/>
            </a:solidFill>
          </a:ln>
        </p:spPr>
        <p:txBody>
          <a:bodyPr/>
          <a:lstStyle/>
          <a:p>
            <a:pPr marL="0" indent="0" algn="ctr">
              <a:buNone/>
            </a:pPr>
            <a:r>
              <a:rPr lang="en-CA" u="sng" dirty="0" smtClean="0"/>
              <a:t>Challenger</a:t>
            </a:r>
          </a:p>
          <a:p>
            <a:r>
              <a:rPr lang="en-CA" sz="1800" dirty="0" smtClean="0"/>
              <a:t>Market value today = $100,000</a:t>
            </a:r>
          </a:p>
          <a:p>
            <a:r>
              <a:rPr lang="en-CA" sz="1800" dirty="0" smtClean="0"/>
              <a:t>Annual decrease in market value = 16%</a:t>
            </a:r>
          </a:p>
          <a:p>
            <a:r>
              <a:rPr lang="en-CA" sz="1800" dirty="0" smtClean="0"/>
              <a:t>Operating cost this coming year = $8,100</a:t>
            </a:r>
          </a:p>
          <a:p>
            <a:pPr lvl="1"/>
            <a:r>
              <a:rPr lang="en-CA" sz="1800" dirty="0" smtClean="0"/>
              <a:t>Annual increase in operating cost thereafter = 8%</a:t>
            </a:r>
          </a:p>
          <a:p>
            <a:r>
              <a:rPr lang="en-CA" sz="1800" dirty="0" smtClean="0"/>
              <a:t>MARR = 10%</a:t>
            </a:r>
            <a:endParaRPr lang="fr-CA" sz="1800" dirty="0"/>
          </a:p>
        </p:txBody>
      </p:sp>
      <p:sp>
        <p:nvSpPr>
          <p:cNvPr id="5" name="Content Placeholder 4"/>
          <p:cNvSpPr>
            <a:spLocks noGrp="1"/>
          </p:cNvSpPr>
          <p:nvPr>
            <p:ph sz="half" idx="2"/>
          </p:nvPr>
        </p:nvSpPr>
        <p:spPr>
          <a:solidFill>
            <a:srgbClr val="FFFF00"/>
          </a:solidFill>
          <a:ln>
            <a:solidFill>
              <a:schemeClr val="tx1"/>
            </a:solidFill>
          </a:ln>
        </p:spPr>
        <p:txBody>
          <a:bodyPr/>
          <a:lstStyle/>
          <a:p>
            <a:pPr marL="0" lvl="0" indent="0" algn="ctr">
              <a:buClr>
                <a:srgbClr val="000000"/>
              </a:buClr>
              <a:buNone/>
            </a:pPr>
            <a:r>
              <a:rPr lang="en-CA" u="sng" dirty="0">
                <a:solidFill>
                  <a:srgbClr val="000000"/>
                </a:solidFill>
              </a:rPr>
              <a:t>Defende</a:t>
            </a:r>
            <a:r>
              <a:rPr lang="en-CA" dirty="0">
                <a:solidFill>
                  <a:srgbClr val="000000"/>
                </a:solidFill>
              </a:rPr>
              <a:t>r</a:t>
            </a:r>
          </a:p>
          <a:p>
            <a:pPr>
              <a:buClr>
                <a:srgbClr val="000000"/>
              </a:buClr>
            </a:pPr>
            <a:r>
              <a:rPr lang="en-CA" sz="1800" dirty="0">
                <a:solidFill>
                  <a:srgbClr val="000000"/>
                </a:solidFill>
              </a:rPr>
              <a:t>Bought last year for $100,000</a:t>
            </a:r>
          </a:p>
          <a:p>
            <a:pPr>
              <a:buClr>
                <a:srgbClr val="000000"/>
              </a:buClr>
            </a:pPr>
            <a:r>
              <a:rPr lang="en-CA" sz="1800" dirty="0">
                <a:solidFill>
                  <a:srgbClr val="000000"/>
                </a:solidFill>
              </a:rPr>
              <a:t>Market value today = $80,000</a:t>
            </a:r>
          </a:p>
          <a:p>
            <a:pPr>
              <a:buClr>
                <a:srgbClr val="000000"/>
              </a:buClr>
            </a:pPr>
            <a:r>
              <a:rPr lang="en-CA" sz="1800" dirty="0">
                <a:solidFill>
                  <a:srgbClr val="000000"/>
                </a:solidFill>
              </a:rPr>
              <a:t>Annual decrease in market value = 20%</a:t>
            </a:r>
          </a:p>
          <a:p>
            <a:pPr>
              <a:buClr>
                <a:srgbClr val="000000"/>
              </a:buClr>
            </a:pPr>
            <a:r>
              <a:rPr lang="en-CA" sz="1800" dirty="0">
                <a:solidFill>
                  <a:srgbClr val="000000"/>
                </a:solidFill>
              </a:rPr>
              <a:t>Operating cost this coming year = $10,000</a:t>
            </a:r>
          </a:p>
          <a:p>
            <a:pPr lvl="1">
              <a:buClr>
                <a:srgbClr val="000000"/>
              </a:buClr>
            </a:pPr>
            <a:r>
              <a:rPr lang="en-CA" sz="1800" dirty="0">
                <a:solidFill>
                  <a:srgbClr val="000000"/>
                </a:solidFill>
              </a:rPr>
              <a:t>Annual increase in operating cost thereafter = 25%</a:t>
            </a:r>
          </a:p>
          <a:p>
            <a:pPr>
              <a:buClr>
                <a:srgbClr val="000000"/>
              </a:buClr>
            </a:pPr>
            <a:r>
              <a:rPr lang="en-CA" sz="1800" dirty="0">
                <a:solidFill>
                  <a:srgbClr val="000000"/>
                </a:solidFill>
              </a:rPr>
              <a:t>MARR = 10%</a:t>
            </a:r>
          </a:p>
          <a:p>
            <a:endParaRPr lang="fr-CA" dirty="0"/>
          </a:p>
        </p:txBody>
      </p:sp>
      <p:sp>
        <p:nvSpPr>
          <p:cNvPr id="4" name="Slide Number Placeholder 3"/>
          <p:cNvSpPr>
            <a:spLocks noGrp="1"/>
          </p:cNvSpPr>
          <p:nvPr>
            <p:ph type="sldNum" sz="quarter" idx="12"/>
          </p:nvPr>
        </p:nvSpPr>
        <p:spPr/>
        <p:txBody>
          <a:bodyPr/>
          <a:lstStyle/>
          <a:p>
            <a:pPr>
              <a:defRPr/>
            </a:pPr>
            <a:fld id="{D30925CE-D069-4ABC-B7B3-E2324D830EBA}" type="slidenum">
              <a:rPr lang="fr-CA" smtClean="0">
                <a:solidFill>
                  <a:srgbClr val="000000"/>
                </a:solidFill>
              </a:rPr>
              <a:pPr>
                <a:defRPr/>
              </a:pPr>
              <a:t>40</a:t>
            </a:fld>
            <a:endParaRPr lang="fr-CA">
              <a:solidFill>
                <a:srgbClr val="000000"/>
              </a:solidFill>
            </a:endParaRPr>
          </a:p>
        </p:txBody>
      </p:sp>
    </p:spTree>
    <p:extLst>
      <p:ext uri="{BB962C8B-B14F-4D97-AF65-F5344CB8AC3E}">
        <p14:creationId xmlns:p14="http://schemas.microsoft.com/office/powerpoint/2010/main" val="19060573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sz="2800" dirty="0">
                <a:solidFill>
                  <a:srgbClr val="330033"/>
                </a:solidFill>
              </a:rPr>
              <a:t>Replacement analysis: </a:t>
            </a:r>
            <a:r>
              <a:rPr lang="en-CA" sz="2800" dirty="0" smtClean="0">
                <a:solidFill>
                  <a:srgbClr val="330033"/>
                </a:solidFill>
              </a:rPr>
              <a:t>5-Year Service </a:t>
            </a:r>
            <a:r>
              <a:rPr lang="en-CA" sz="2800" dirty="0">
                <a:solidFill>
                  <a:srgbClr val="330033"/>
                </a:solidFill>
              </a:rPr>
              <a:t>Life </a:t>
            </a:r>
            <a:endParaRPr lang="fr-CA" sz="2800" dirty="0"/>
          </a:p>
        </p:txBody>
      </p:sp>
      <p:sp>
        <p:nvSpPr>
          <p:cNvPr id="4" name="Slide Number Placeholder 3"/>
          <p:cNvSpPr>
            <a:spLocks noGrp="1"/>
          </p:cNvSpPr>
          <p:nvPr>
            <p:ph type="sldNum" sz="quarter" idx="12"/>
          </p:nvPr>
        </p:nvSpPr>
        <p:spPr/>
        <p:txBody>
          <a:bodyPr/>
          <a:lstStyle/>
          <a:p>
            <a:pPr>
              <a:defRPr/>
            </a:pPr>
            <a:fld id="{D30925CE-D069-4ABC-B7B3-E2324D830EBA}" type="slidenum">
              <a:rPr lang="fr-CA" smtClean="0">
                <a:solidFill>
                  <a:srgbClr val="000000"/>
                </a:solidFill>
              </a:rPr>
              <a:pPr>
                <a:defRPr/>
              </a:pPr>
              <a:t>41</a:t>
            </a:fld>
            <a:endParaRPr lang="fr-CA">
              <a:solidFill>
                <a:srgbClr val="000000"/>
              </a:solidFill>
            </a:endParaRPr>
          </a:p>
        </p:txBody>
      </p:sp>
      <p:pic>
        <p:nvPicPr>
          <p:cNvPr id="9318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914400" y="2362201"/>
            <a:ext cx="38100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3187"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76800" y="2362200"/>
            <a:ext cx="38100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28600" y="5618085"/>
            <a:ext cx="8725017" cy="830997"/>
          </a:xfrm>
          <a:prstGeom prst="rect">
            <a:avLst/>
          </a:prstGeom>
          <a:solidFill>
            <a:srgbClr val="FFFF00"/>
          </a:solidFill>
          <a:ln>
            <a:solidFill>
              <a:schemeClr val="tx1"/>
            </a:solidFill>
          </a:ln>
        </p:spPr>
        <p:txBody>
          <a:bodyPr wrap="none" rtlCol="0">
            <a:spAutoFit/>
          </a:bodyPr>
          <a:lstStyle/>
          <a:p>
            <a:pPr marL="285750" indent="-285750">
              <a:buFont typeface="Arial" panose="020B0604020202020204" pitchFamily="34" charset="0"/>
              <a:buChar char="•"/>
            </a:pPr>
            <a:r>
              <a:rPr lang="en-CA" sz="1200" b="1" dirty="0">
                <a:solidFill>
                  <a:srgbClr val="000000"/>
                </a:solidFill>
              </a:rPr>
              <a:t>The owner of a business plans to retire (sell the business) in exactly 5 years from today.</a:t>
            </a:r>
          </a:p>
          <a:p>
            <a:pPr marL="285750" indent="-285750">
              <a:buFont typeface="Arial" panose="020B0604020202020204" pitchFamily="34" charset="0"/>
              <a:buChar char="•"/>
            </a:pPr>
            <a:r>
              <a:rPr lang="en-CA" sz="1200" b="1" dirty="0">
                <a:solidFill>
                  <a:srgbClr val="000000"/>
                </a:solidFill>
              </a:rPr>
              <a:t>In the interest of minimising annual costs, the owner </a:t>
            </a:r>
            <a:r>
              <a:rPr lang="en-CA" sz="1200" b="1" dirty="0" smtClean="0">
                <a:solidFill>
                  <a:srgbClr val="000000"/>
                </a:solidFill>
              </a:rPr>
              <a:t>must decide if </a:t>
            </a:r>
            <a:r>
              <a:rPr lang="en-CA" sz="1200" b="1" dirty="0">
                <a:solidFill>
                  <a:srgbClr val="000000"/>
                </a:solidFill>
              </a:rPr>
              <a:t>and when he should switch to the challenger.</a:t>
            </a:r>
          </a:p>
          <a:p>
            <a:pPr marL="285750" indent="-285750">
              <a:buFont typeface="Arial" panose="020B0604020202020204" pitchFamily="34" charset="0"/>
              <a:buChar char="•"/>
            </a:pPr>
            <a:r>
              <a:rPr lang="en-CA" sz="1200" b="1" dirty="0">
                <a:solidFill>
                  <a:srgbClr val="000000"/>
                </a:solidFill>
              </a:rPr>
              <a:t>Using the outsider approach and assuming that there will be only one challenger during the next 5 years, </a:t>
            </a:r>
          </a:p>
          <a:p>
            <a:r>
              <a:rPr lang="en-CA" sz="1200" b="1" dirty="0">
                <a:solidFill>
                  <a:srgbClr val="000000"/>
                </a:solidFill>
              </a:rPr>
              <a:t>       what should be the business owner’s asset replacement policy?</a:t>
            </a:r>
            <a:endParaRPr lang="fr-CA" dirty="0">
              <a:solidFill>
                <a:srgbClr val="000000"/>
              </a:solidFill>
            </a:endParaRPr>
          </a:p>
        </p:txBody>
      </p:sp>
      <p:sp>
        <p:nvSpPr>
          <p:cNvPr id="2" name="TextBox 1"/>
          <p:cNvSpPr txBox="1"/>
          <p:nvPr/>
        </p:nvSpPr>
        <p:spPr>
          <a:xfrm>
            <a:off x="2286000" y="1905000"/>
            <a:ext cx="1072730" cy="338554"/>
          </a:xfrm>
          <a:prstGeom prst="rect">
            <a:avLst/>
          </a:prstGeom>
          <a:solidFill>
            <a:srgbClr val="FFC000"/>
          </a:solidFill>
          <a:ln>
            <a:solidFill>
              <a:schemeClr val="tx1"/>
            </a:solidFill>
          </a:ln>
        </p:spPr>
        <p:txBody>
          <a:bodyPr wrap="none" rtlCol="0">
            <a:spAutoFit/>
          </a:bodyPr>
          <a:lstStyle/>
          <a:p>
            <a:r>
              <a:rPr lang="en-CA" sz="1600" b="1" dirty="0" smtClean="0">
                <a:solidFill>
                  <a:srgbClr val="000000"/>
                </a:solidFill>
              </a:rPr>
              <a:t>Defender</a:t>
            </a:r>
            <a:endParaRPr lang="en-CA" sz="1600" b="1" dirty="0">
              <a:solidFill>
                <a:srgbClr val="000000"/>
              </a:solidFill>
            </a:endParaRPr>
          </a:p>
        </p:txBody>
      </p:sp>
      <p:sp>
        <p:nvSpPr>
          <p:cNvPr id="3" name="TextBox 2"/>
          <p:cNvSpPr txBox="1"/>
          <p:nvPr/>
        </p:nvSpPr>
        <p:spPr>
          <a:xfrm>
            <a:off x="5943599" y="1864025"/>
            <a:ext cx="1905001" cy="369332"/>
          </a:xfrm>
          <a:prstGeom prst="rect">
            <a:avLst/>
          </a:prstGeom>
          <a:solidFill>
            <a:srgbClr val="FFC000"/>
          </a:solidFill>
          <a:ln>
            <a:solidFill>
              <a:schemeClr val="tx1"/>
            </a:solidFill>
          </a:ln>
        </p:spPr>
        <p:txBody>
          <a:bodyPr wrap="square" rtlCol="0">
            <a:spAutoFit/>
          </a:bodyPr>
          <a:lstStyle/>
          <a:p>
            <a:pPr lvl="1"/>
            <a:r>
              <a:rPr lang="en-CA" b="1" dirty="0" smtClean="0">
                <a:solidFill>
                  <a:srgbClr val="000000"/>
                </a:solidFill>
              </a:rPr>
              <a:t>Challenger</a:t>
            </a:r>
            <a:endParaRPr lang="en-CA" b="1" dirty="0">
              <a:solidFill>
                <a:srgbClr val="000000"/>
              </a:solidFill>
            </a:endParaRPr>
          </a:p>
        </p:txBody>
      </p:sp>
      <p:sp>
        <p:nvSpPr>
          <p:cNvPr id="6" name="TextBox 5"/>
          <p:cNvSpPr txBox="1"/>
          <p:nvPr/>
        </p:nvSpPr>
        <p:spPr>
          <a:xfrm>
            <a:off x="3986455" y="2046195"/>
            <a:ext cx="604653" cy="338554"/>
          </a:xfrm>
          <a:prstGeom prst="rect">
            <a:avLst/>
          </a:prstGeom>
          <a:solidFill>
            <a:srgbClr val="FFFF00"/>
          </a:solidFill>
          <a:ln>
            <a:solidFill>
              <a:schemeClr val="tx1"/>
            </a:solidFill>
          </a:ln>
        </p:spPr>
        <p:txBody>
          <a:bodyPr wrap="none" rtlCol="0">
            <a:spAutoFit/>
          </a:bodyPr>
          <a:lstStyle/>
          <a:p>
            <a:r>
              <a:rPr lang="en-CA" sz="1600" dirty="0" smtClean="0"/>
              <a:t>AEC</a:t>
            </a:r>
            <a:endParaRPr lang="en-CA" sz="1600" dirty="0"/>
          </a:p>
        </p:txBody>
      </p:sp>
      <p:sp>
        <p:nvSpPr>
          <p:cNvPr id="10" name="TextBox 9"/>
          <p:cNvSpPr txBox="1"/>
          <p:nvPr/>
        </p:nvSpPr>
        <p:spPr>
          <a:xfrm>
            <a:off x="8001000" y="2048691"/>
            <a:ext cx="604653" cy="338554"/>
          </a:xfrm>
          <a:prstGeom prst="rect">
            <a:avLst/>
          </a:prstGeom>
          <a:solidFill>
            <a:srgbClr val="FFFF00"/>
          </a:solidFill>
          <a:ln>
            <a:solidFill>
              <a:schemeClr val="tx1"/>
            </a:solidFill>
          </a:ln>
        </p:spPr>
        <p:txBody>
          <a:bodyPr wrap="none" rtlCol="0">
            <a:spAutoFit/>
          </a:bodyPr>
          <a:lstStyle/>
          <a:p>
            <a:r>
              <a:rPr lang="en-CA" sz="1600" dirty="0" smtClean="0"/>
              <a:t>AEC</a:t>
            </a:r>
            <a:endParaRPr lang="en-CA" sz="1600" dirty="0"/>
          </a:p>
        </p:txBody>
      </p:sp>
    </p:spTree>
    <p:extLst>
      <p:ext uri="{BB962C8B-B14F-4D97-AF65-F5344CB8AC3E}">
        <p14:creationId xmlns:p14="http://schemas.microsoft.com/office/powerpoint/2010/main" val="8638493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800" dirty="0">
                <a:solidFill>
                  <a:srgbClr val="330033"/>
                </a:solidFill>
              </a:rPr>
              <a:t>Replacement analysis: 5-Year Service Life </a:t>
            </a:r>
            <a:endParaRPr lang="fr-CA" dirty="0"/>
          </a:p>
        </p:txBody>
      </p:sp>
      <p:sp>
        <p:nvSpPr>
          <p:cNvPr id="3" name="Footer Placeholder 2"/>
          <p:cNvSpPr>
            <a:spLocks noGrp="1"/>
          </p:cNvSpPr>
          <p:nvPr>
            <p:ph type="ftr" sz="quarter" idx="11"/>
          </p:nvPr>
        </p:nvSpPr>
        <p:spPr/>
        <p:txBody>
          <a:bodyPr/>
          <a:lstStyle/>
          <a:p>
            <a:pPr>
              <a:defRPr/>
            </a:pPr>
            <a:r>
              <a:rPr lang="fr-CA" smtClean="0">
                <a:solidFill>
                  <a:srgbClr val="000000"/>
                </a:solidFill>
              </a:rPr>
              <a:t>Topic 9: Replacement Analysis</a:t>
            </a:r>
            <a:endParaRPr lang="fr-CA">
              <a:solidFill>
                <a:srgbClr val="000000"/>
              </a:solidFill>
            </a:endParaRPr>
          </a:p>
        </p:txBody>
      </p:sp>
      <p:sp>
        <p:nvSpPr>
          <p:cNvPr id="4" name="Slide Number Placeholder 3"/>
          <p:cNvSpPr>
            <a:spLocks noGrp="1"/>
          </p:cNvSpPr>
          <p:nvPr>
            <p:ph type="sldNum" sz="quarter" idx="12"/>
          </p:nvPr>
        </p:nvSpPr>
        <p:spPr/>
        <p:txBody>
          <a:bodyPr/>
          <a:lstStyle/>
          <a:p>
            <a:pPr>
              <a:defRPr/>
            </a:pPr>
            <a:fld id="{8FF70121-399B-47CC-B092-FF97F24759B5}" type="slidenum">
              <a:rPr lang="fr-CA" smtClean="0">
                <a:solidFill>
                  <a:srgbClr val="000000"/>
                </a:solidFill>
              </a:rPr>
              <a:pPr>
                <a:defRPr/>
              </a:pPr>
              <a:t>42</a:t>
            </a:fld>
            <a:endParaRPr lang="fr-CA">
              <a:solidFill>
                <a:srgbClr val="00000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805354954"/>
              </p:ext>
            </p:extLst>
          </p:nvPr>
        </p:nvGraphicFramePr>
        <p:xfrm>
          <a:off x="2971800" y="2209800"/>
          <a:ext cx="3886200" cy="2246314"/>
        </p:xfrm>
        <a:graphic>
          <a:graphicData uri="http://schemas.openxmlformats.org/drawingml/2006/table">
            <a:tbl>
              <a:tblPr>
                <a:tableStyleId>{5C22544A-7EE6-4342-B048-85BDC9FD1C3A}</a:tableStyleId>
              </a:tblPr>
              <a:tblGrid>
                <a:gridCol w="835636"/>
                <a:gridCol w="3050564"/>
              </a:tblGrid>
              <a:tr h="424978">
                <a:tc gridSpan="2">
                  <a:txBody>
                    <a:bodyPr/>
                    <a:lstStyle/>
                    <a:p>
                      <a:pPr algn="ctr" fontAlgn="b"/>
                      <a:r>
                        <a:rPr lang="en-CA" sz="1800" b="1" u="sng" strike="noStrike" dirty="0">
                          <a:effectLst/>
                        </a:rPr>
                        <a:t>Replacement Policy</a:t>
                      </a:r>
                      <a:endParaRPr lang="en-CA" sz="1800" b="1" i="0" u="sng"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fr-CA"/>
                    </a:p>
                  </a:txBody>
                  <a:tcPr/>
                </a:tc>
              </a:tr>
              <a:tr h="303556">
                <a:tc>
                  <a:txBody>
                    <a:bodyPr/>
                    <a:lstStyle/>
                    <a:p>
                      <a:pPr algn="ctr" fontAlgn="b"/>
                      <a:r>
                        <a:rPr lang="en-CA" sz="1800" b="1" u="none" strike="noStrike" dirty="0">
                          <a:effectLst/>
                        </a:rPr>
                        <a:t> </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b="1" u="none" strike="noStrike" dirty="0">
                          <a:effectLst/>
                        </a:rPr>
                        <a:t> </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3556">
                <a:tc>
                  <a:txBody>
                    <a:bodyPr/>
                    <a:lstStyle/>
                    <a:p>
                      <a:pPr algn="ctr" fontAlgn="b"/>
                      <a:r>
                        <a:rPr lang="en-CA" sz="1800" b="1" u="none" strike="noStrike" dirty="0">
                          <a:effectLst/>
                        </a:rPr>
                        <a:t>Year 1</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b="1" u="none" strike="noStrike" dirty="0">
                          <a:effectLst/>
                        </a:rPr>
                        <a:t>Keep defender</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3556">
                <a:tc>
                  <a:txBody>
                    <a:bodyPr/>
                    <a:lstStyle/>
                    <a:p>
                      <a:pPr algn="ctr" fontAlgn="b"/>
                      <a:r>
                        <a:rPr lang="en-CA" sz="1800" b="1" u="none" strike="noStrike" dirty="0">
                          <a:effectLst/>
                        </a:rPr>
                        <a:t>Year 2</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b="1" u="none" strike="noStrike" dirty="0">
                          <a:effectLst/>
                        </a:rPr>
                        <a:t>Keep defender</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3556">
                <a:tc>
                  <a:txBody>
                    <a:bodyPr/>
                    <a:lstStyle/>
                    <a:p>
                      <a:pPr algn="ctr" fontAlgn="b"/>
                      <a:r>
                        <a:rPr lang="en-CA" sz="1800" b="1" u="none" strike="noStrike" dirty="0">
                          <a:effectLst/>
                        </a:rPr>
                        <a:t>Year 3</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b="1" u="none" strike="noStrike" dirty="0">
                          <a:effectLst/>
                        </a:rPr>
                        <a:t>Keep defender</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3556">
                <a:tc>
                  <a:txBody>
                    <a:bodyPr/>
                    <a:lstStyle/>
                    <a:p>
                      <a:pPr algn="ctr" fontAlgn="b"/>
                      <a:r>
                        <a:rPr lang="en-CA" sz="1800" b="1" u="none" strike="noStrike" dirty="0">
                          <a:effectLst/>
                        </a:rPr>
                        <a:t>Year 4</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b="1" u="none" strike="noStrike" dirty="0">
                          <a:effectLst/>
                        </a:rPr>
                        <a:t>Keep defender</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3556">
                <a:tc>
                  <a:txBody>
                    <a:bodyPr/>
                    <a:lstStyle/>
                    <a:p>
                      <a:pPr algn="ctr" fontAlgn="b"/>
                      <a:r>
                        <a:rPr lang="en-CA" sz="1800" b="1" u="none" strike="noStrike" dirty="0">
                          <a:effectLst/>
                        </a:rPr>
                        <a:t>Year 5</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CA" sz="1800" b="1" u="none" strike="noStrike" dirty="0">
                          <a:effectLst/>
                        </a:rPr>
                        <a:t>Switch to </a:t>
                      </a:r>
                      <a:r>
                        <a:rPr lang="en-CA" sz="1800" b="1" u="none" strike="noStrike" dirty="0" smtClean="0">
                          <a:effectLst/>
                        </a:rPr>
                        <a:t>challenger</a:t>
                      </a:r>
                      <a:endParaRPr lang="en-CA" sz="1800" b="1"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 name="TextBox 5"/>
          <p:cNvSpPr txBox="1"/>
          <p:nvPr/>
        </p:nvSpPr>
        <p:spPr>
          <a:xfrm>
            <a:off x="228600" y="5029200"/>
            <a:ext cx="8725017" cy="830997"/>
          </a:xfrm>
          <a:prstGeom prst="rect">
            <a:avLst/>
          </a:prstGeom>
          <a:solidFill>
            <a:srgbClr val="FFFF00"/>
          </a:solidFill>
          <a:ln>
            <a:solidFill>
              <a:schemeClr val="tx1"/>
            </a:solidFill>
          </a:ln>
        </p:spPr>
        <p:txBody>
          <a:bodyPr wrap="none" rtlCol="0">
            <a:spAutoFit/>
          </a:bodyPr>
          <a:lstStyle/>
          <a:p>
            <a:pPr marL="285750" indent="-285750">
              <a:buFont typeface="Arial" panose="020B0604020202020204" pitchFamily="34" charset="0"/>
              <a:buChar char="•"/>
            </a:pPr>
            <a:r>
              <a:rPr lang="en-CA" sz="1200" b="1" dirty="0">
                <a:solidFill>
                  <a:srgbClr val="000000"/>
                </a:solidFill>
              </a:rPr>
              <a:t>The owner of a business plans to retire (sell the business) in exactly 5 years from today.</a:t>
            </a:r>
          </a:p>
          <a:p>
            <a:pPr marL="285750" indent="-285750">
              <a:buFont typeface="Arial" panose="020B0604020202020204" pitchFamily="34" charset="0"/>
              <a:buChar char="•"/>
            </a:pPr>
            <a:r>
              <a:rPr lang="en-CA" sz="1200" b="1" dirty="0">
                <a:solidFill>
                  <a:srgbClr val="000000"/>
                </a:solidFill>
              </a:rPr>
              <a:t>In the interest of minimising annual costs, the owner </a:t>
            </a:r>
            <a:r>
              <a:rPr lang="en-CA" sz="1200" b="1" dirty="0" smtClean="0">
                <a:solidFill>
                  <a:srgbClr val="000000"/>
                </a:solidFill>
              </a:rPr>
              <a:t>must decide if </a:t>
            </a:r>
            <a:r>
              <a:rPr lang="en-CA" sz="1200" b="1" dirty="0">
                <a:solidFill>
                  <a:srgbClr val="000000"/>
                </a:solidFill>
              </a:rPr>
              <a:t>and when he should switch to the challenger.</a:t>
            </a:r>
          </a:p>
          <a:p>
            <a:pPr marL="285750" indent="-285750">
              <a:buFont typeface="Arial" panose="020B0604020202020204" pitchFamily="34" charset="0"/>
              <a:buChar char="•"/>
            </a:pPr>
            <a:r>
              <a:rPr lang="en-CA" sz="1200" b="1" dirty="0">
                <a:solidFill>
                  <a:srgbClr val="000000"/>
                </a:solidFill>
              </a:rPr>
              <a:t>Using the outsider approach and assuming that there will be only one challenger during the next 5 years, </a:t>
            </a:r>
          </a:p>
          <a:p>
            <a:r>
              <a:rPr lang="en-CA" sz="1200" b="1" dirty="0">
                <a:solidFill>
                  <a:srgbClr val="000000"/>
                </a:solidFill>
              </a:rPr>
              <a:t>       what should be the business owner’s asset replacement policy?</a:t>
            </a:r>
          </a:p>
        </p:txBody>
      </p:sp>
    </p:spTree>
    <p:extLst>
      <p:ext uri="{BB962C8B-B14F-4D97-AF65-F5344CB8AC3E}">
        <p14:creationId xmlns:p14="http://schemas.microsoft.com/office/powerpoint/2010/main" val="23737602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5E02DAF-A757-4B80-9FE6-9F867340787C}" type="slidenum">
              <a:rPr lang="fr-CA" smtClean="0"/>
              <a:pPr eaLnBrk="1" hangingPunct="1"/>
              <a:t>43</a:t>
            </a:fld>
            <a:endParaRPr lang="fr-CA" smtClean="0"/>
          </a:p>
        </p:txBody>
      </p:sp>
      <p:sp>
        <p:nvSpPr>
          <p:cNvPr id="46084" name="Rectangle 2"/>
          <p:cNvSpPr>
            <a:spLocks noGrp="1" noChangeArrowheads="1"/>
          </p:cNvSpPr>
          <p:nvPr>
            <p:ph type="title"/>
          </p:nvPr>
        </p:nvSpPr>
        <p:spPr/>
        <p:txBody>
          <a:bodyPr/>
          <a:lstStyle/>
          <a:p>
            <a:pPr eaLnBrk="1" hangingPunct="1"/>
            <a:r>
              <a:rPr lang="en-US" sz="3200" smtClean="0"/>
              <a:t>Service requirements ≤ the defender’s and/or the challenger’s life</a:t>
            </a:r>
          </a:p>
        </p:txBody>
      </p:sp>
      <p:sp>
        <p:nvSpPr>
          <p:cNvPr id="46085" name="Rectangle 3"/>
          <p:cNvSpPr>
            <a:spLocks noGrp="1" noChangeArrowheads="1"/>
          </p:cNvSpPr>
          <p:nvPr>
            <p:ph type="body" idx="1"/>
          </p:nvPr>
        </p:nvSpPr>
        <p:spPr/>
        <p:txBody>
          <a:bodyPr/>
          <a:lstStyle/>
          <a:p>
            <a:pPr eaLnBrk="1" hangingPunct="1"/>
            <a:r>
              <a:rPr lang="en-US" dirty="0" smtClean="0"/>
              <a:t>Example</a:t>
            </a:r>
          </a:p>
          <a:p>
            <a:pPr lvl="1" eaLnBrk="1" hangingPunct="1"/>
            <a:r>
              <a:rPr lang="en-US" dirty="0" smtClean="0"/>
              <a:t>Duration of projected service (e.g., business life)  = 4 years</a:t>
            </a:r>
          </a:p>
          <a:p>
            <a:pPr lvl="1" eaLnBrk="1" hangingPunct="1"/>
            <a:r>
              <a:rPr lang="en-US" dirty="0" smtClean="0"/>
              <a:t>Life of defender = 4 years</a:t>
            </a:r>
          </a:p>
          <a:p>
            <a:pPr lvl="1" eaLnBrk="1" hangingPunct="1"/>
            <a:r>
              <a:rPr lang="en-US" dirty="0" smtClean="0"/>
              <a:t>Life of challenger = 8 years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4"/>
          <p:cNvSpPr>
            <a:spLocks noGrp="1" noChangeArrowheads="1"/>
          </p:cNvSpPr>
          <p:nvPr>
            <p:ph type="title"/>
          </p:nvPr>
        </p:nvSpPr>
        <p:spPr/>
        <p:txBody>
          <a:bodyPr/>
          <a:lstStyle/>
          <a:p>
            <a:pPr eaLnBrk="1" hangingPunct="1"/>
            <a:r>
              <a:rPr lang="en-US" sz="2800" dirty="0" smtClean="0"/>
              <a:t>Service requirements less than or equal to the life of the defender and/or the challenger</a:t>
            </a:r>
            <a:endParaRPr lang="fr-CA" sz="2800" dirty="0" smtClean="0"/>
          </a:p>
        </p:txBody>
      </p:sp>
      <p:graphicFrame>
        <p:nvGraphicFramePr>
          <p:cNvPr id="267469" name="Group 205"/>
          <p:cNvGraphicFramePr>
            <a:graphicFrameLocks noGrp="1"/>
          </p:cNvGraphicFramePr>
          <p:nvPr>
            <p:extLst>
              <p:ext uri="{D42A27DB-BD31-4B8C-83A1-F6EECF244321}">
                <p14:modId xmlns:p14="http://schemas.microsoft.com/office/powerpoint/2010/main" val="603372183"/>
              </p:ext>
            </p:extLst>
          </p:nvPr>
        </p:nvGraphicFramePr>
        <p:xfrm>
          <a:off x="914400" y="1811338"/>
          <a:ext cx="7696200" cy="3467263"/>
        </p:xfrm>
        <a:graphic>
          <a:graphicData uri="http://schemas.openxmlformats.org/drawingml/2006/table">
            <a:tbl>
              <a:tblPr/>
              <a:tblGrid>
                <a:gridCol w="804863"/>
                <a:gridCol w="1657350"/>
                <a:gridCol w="1144587"/>
                <a:gridCol w="984250"/>
                <a:gridCol w="1068388"/>
                <a:gridCol w="1231900"/>
                <a:gridCol w="804862"/>
              </a:tblGrid>
              <a:tr h="31408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Given Information</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8221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MARR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15%</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Service Period (yrs)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hMerge="1">
                  <a:txBody>
                    <a:bodyPr/>
                    <a:lstStyle/>
                    <a:p>
                      <a:endParaRPr lang="fr-CA"/>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4</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82218">
                <a:tc gridSpan="3">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Defender</a:t>
                      </a:r>
                      <a:endParaRPr kumimoji="0" lang="en-US" sz="16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hMerge="1">
                  <a:txBody>
                    <a:bodyPr/>
                    <a:lstStyle/>
                    <a:p>
                      <a:endParaRPr lang="fr-CA"/>
                    </a:p>
                  </a:txBody>
                  <a:tcPr/>
                </a:tc>
                <a:tc hMerge="1">
                  <a:txBody>
                    <a:bodyPr/>
                    <a:lstStyle/>
                    <a:p>
                      <a:endParaRPr lang="fr-CA"/>
                    </a:p>
                  </a:txBody>
                  <a:tcPr/>
                </a:tc>
                <a:tc gridSpan="3">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Challenger</a:t>
                      </a:r>
                      <a:endParaRPr kumimoji="0" lang="en-US" sz="16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hMerge="1">
                  <a:txBody>
                    <a:bodyPr/>
                    <a:lstStyle/>
                    <a:p>
                      <a:endParaRPr lang="fr-CA"/>
                    </a:p>
                  </a:txBody>
                  <a:tcPr/>
                </a:tc>
                <a:tc hMerge="1">
                  <a:txBody>
                    <a:bodyPr/>
                    <a:lstStyle/>
                    <a:p>
                      <a:endParaRPr lang="fr-CA"/>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5187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Year</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O+M</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SV</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Year</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O+M</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SV</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5187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0</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12000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35000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5187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3400</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7000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30000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5187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3900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4000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27000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5035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4600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2500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1200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24000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5339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4</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5600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4</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1500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20000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25035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 </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 </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17000</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r h="40208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 </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 </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 </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2600</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15000</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 </a:t>
                      </a:r>
                      <a:endParaRPr kumimoji="0" lang="en-US" sz="1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bl>
          </a:graphicData>
        </a:graphic>
      </p:graphicFrame>
      <p:sp>
        <p:nvSpPr>
          <p:cNvPr id="47188"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D6585C8-82DE-4477-906B-FFA292F1C039}" type="slidenum">
              <a:rPr lang="fr-CA" smtClean="0"/>
              <a:pPr eaLnBrk="1" hangingPunct="1"/>
              <a:t>44</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n-US" sz="3200" smtClean="0"/>
              <a:t>Service requirements less than or equal to life of one or both assets</a:t>
            </a:r>
            <a:endParaRPr lang="fr-CA" sz="3200" smtClean="0"/>
          </a:p>
        </p:txBody>
      </p:sp>
      <p:graphicFrame>
        <p:nvGraphicFramePr>
          <p:cNvPr id="269426" name="Group 114"/>
          <p:cNvGraphicFramePr>
            <a:graphicFrameLocks noGrp="1"/>
          </p:cNvGraphicFramePr>
          <p:nvPr>
            <p:extLst>
              <p:ext uri="{D42A27DB-BD31-4B8C-83A1-F6EECF244321}">
                <p14:modId xmlns:p14="http://schemas.microsoft.com/office/powerpoint/2010/main" val="1062276934"/>
              </p:ext>
            </p:extLst>
          </p:nvPr>
        </p:nvGraphicFramePr>
        <p:xfrm>
          <a:off x="1219200" y="1828800"/>
          <a:ext cx="7086600" cy="3216912"/>
        </p:xfrm>
        <a:graphic>
          <a:graphicData uri="http://schemas.openxmlformats.org/drawingml/2006/table">
            <a:tbl>
              <a:tblPr/>
              <a:tblGrid>
                <a:gridCol w="1108075"/>
                <a:gridCol w="1122363"/>
                <a:gridCol w="1290637"/>
                <a:gridCol w="1268413"/>
                <a:gridCol w="1122362"/>
                <a:gridCol w="1174750"/>
              </a:tblGrid>
              <a:tr h="501650">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sng" strike="noStrike" cap="none" normalizeH="0" baseline="0" dirty="0" smtClean="0">
                          <a:ln>
                            <a:noFill/>
                          </a:ln>
                          <a:solidFill>
                            <a:schemeClr val="tx1"/>
                          </a:solidFill>
                          <a:effectLst/>
                          <a:latin typeface="Arial" pitchFamily="34" charset="0"/>
                          <a:cs typeface="Arial" pitchFamily="34" charset="0"/>
                        </a:rPr>
                        <a:t>Defender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pitchFamily="34" charset="0"/>
                          <a:cs typeface="Arial" pitchFamily="34" charset="0"/>
                        </a:rPr>
                        <a:t> </a:t>
                      </a: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endParaRPr lang="fr-CA"/>
                    </a:p>
                  </a:txBody>
                  <a:tcPr/>
                </a:tc>
                <a:tc hMerge="1">
                  <a:txBody>
                    <a:bodyPr/>
                    <a:lstStyle/>
                    <a:p>
                      <a:endParaRPr lang="fr-CA"/>
                    </a:p>
                  </a:txBody>
                  <a:tcPr/>
                </a:tc>
                <a:tc h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PW of</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Service</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EAC of</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Service</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5085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Year</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O+M</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SV</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Annual Cost</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492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12000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492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3400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7000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$10,200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$8,870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$10,200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492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2</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3900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4000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$7,950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$14,881</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$9,153</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5085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3</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4600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2500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$6,700</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$19,286</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$8,447</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4926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4</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5600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1000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$7,475</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$23,560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$8,252</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bl>
          </a:graphicData>
        </a:graphic>
      </p:graphicFrame>
      <p:sp>
        <p:nvSpPr>
          <p:cNvPr id="48176" name="Footer Placeholder 1"/>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48177"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1A56CC5-646C-499C-B8D5-89BD11B665A0}" type="slidenum">
              <a:rPr lang="fr-CA" smtClean="0"/>
              <a:pPr eaLnBrk="1" hangingPunct="1"/>
              <a:t>45</a:t>
            </a:fld>
            <a:endParaRPr lang="fr-CA" smtClean="0"/>
          </a:p>
        </p:txBody>
      </p:sp>
      <p:sp>
        <p:nvSpPr>
          <p:cNvPr id="2" name="TextBox 1"/>
          <p:cNvSpPr txBox="1"/>
          <p:nvPr/>
        </p:nvSpPr>
        <p:spPr>
          <a:xfrm>
            <a:off x="990600" y="5440432"/>
            <a:ext cx="7237879" cy="738664"/>
          </a:xfrm>
          <a:prstGeom prst="rect">
            <a:avLst/>
          </a:prstGeom>
          <a:noFill/>
          <a:ln>
            <a:solidFill>
              <a:schemeClr val="tx1"/>
            </a:solidFill>
          </a:ln>
        </p:spPr>
        <p:txBody>
          <a:bodyPr wrap="none" rtlCol="0">
            <a:spAutoFit/>
          </a:bodyPr>
          <a:lstStyle/>
          <a:p>
            <a:r>
              <a:rPr lang="en-CA" sz="1400" b="1" dirty="0" smtClean="0"/>
              <a:t>Note: The annual (or marginal) cost is the asset-related cost (cost recovery</a:t>
            </a:r>
          </a:p>
          <a:p>
            <a:r>
              <a:rPr lang="en-CA" sz="1400" b="1" dirty="0" smtClean="0"/>
              <a:t>and operating) for a specific year (e.g., 2014).</a:t>
            </a:r>
          </a:p>
          <a:p>
            <a:r>
              <a:rPr lang="en-CA" sz="1400" b="1" dirty="0" smtClean="0"/>
              <a:t>The EAC is the annual equivalent cost for a specific service life (e.g., 2013 to 2015).</a:t>
            </a:r>
            <a:endParaRPr lang="en-CA" sz="1400" b="1"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sz="3200" smtClean="0"/>
              <a:t>Service requirements less than or equal to life of one or both assets</a:t>
            </a:r>
            <a:endParaRPr lang="fr-CA" sz="3200" smtClean="0"/>
          </a:p>
        </p:txBody>
      </p:sp>
      <p:graphicFrame>
        <p:nvGraphicFramePr>
          <p:cNvPr id="270481" name="Group 145"/>
          <p:cNvGraphicFramePr>
            <a:graphicFrameLocks noGrp="1"/>
          </p:cNvGraphicFramePr>
          <p:nvPr>
            <p:extLst>
              <p:ext uri="{D42A27DB-BD31-4B8C-83A1-F6EECF244321}">
                <p14:modId xmlns:p14="http://schemas.microsoft.com/office/powerpoint/2010/main" val="3116369572"/>
              </p:ext>
            </p:extLst>
          </p:nvPr>
        </p:nvGraphicFramePr>
        <p:xfrm>
          <a:off x="914400" y="2314575"/>
          <a:ext cx="7543800" cy="3566447"/>
        </p:xfrm>
        <a:graphic>
          <a:graphicData uri="http://schemas.openxmlformats.org/drawingml/2006/table">
            <a:tbl>
              <a:tblPr/>
              <a:tblGrid>
                <a:gridCol w="1157288"/>
                <a:gridCol w="1174750"/>
                <a:gridCol w="1349375"/>
                <a:gridCol w="1325562"/>
                <a:gridCol w="1268413"/>
                <a:gridCol w="1268412"/>
              </a:tblGrid>
              <a:tr h="396278">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000" b="1" i="0" u="sng" strike="noStrike" cap="none" normalizeH="0" baseline="0" dirty="0" smtClean="0">
                          <a:ln>
                            <a:noFill/>
                          </a:ln>
                          <a:solidFill>
                            <a:schemeClr val="tx1"/>
                          </a:solidFill>
                          <a:effectLst/>
                          <a:latin typeface="Arial" pitchFamily="34" charset="0"/>
                          <a:cs typeface="Arial" pitchFamily="34" charset="0"/>
                        </a:rPr>
                        <a:t>Challenger</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hMerge="1">
                  <a:txBody>
                    <a:bodyPr/>
                    <a:lstStyle/>
                    <a:p>
                      <a:endParaRPr lang="fr-CA"/>
                    </a:p>
                  </a:txBody>
                  <a:tcPr/>
                </a:tc>
                <a:tc hMerge="1">
                  <a:txBody>
                    <a:bodyPr/>
                    <a:lstStyle/>
                    <a:p>
                      <a:endParaRPr lang="fr-CA"/>
                    </a:p>
                  </a:txBody>
                  <a:tcPr/>
                </a:tc>
                <a:tc h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PW of</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Service Life</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EAC of</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Service Life</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5791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smtClean="0">
                          <a:ln>
                            <a:noFill/>
                          </a:ln>
                          <a:solidFill>
                            <a:schemeClr val="tx1"/>
                          </a:solidFill>
                          <a:effectLst/>
                          <a:latin typeface="Arial" pitchFamily="34" charset="0"/>
                          <a:cs typeface="Arial" pitchFamily="34" charset="0"/>
                        </a:rPr>
                        <a:t>Year</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smtClean="0">
                          <a:ln>
                            <a:noFill/>
                          </a:ln>
                          <a:solidFill>
                            <a:schemeClr val="tx1"/>
                          </a:solidFill>
                          <a:effectLst/>
                          <a:latin typeface="Arial" pitchFamily="34" charset="0"/>
                          <a:cs typeface="Arial" pitchFamily="34" charset="0"/>
                        </a:rPr>
                        <a:t>O+M</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smtClean="0">
                          <a:ln>
                            <a:noFill/>
                          </a:ln>
                          <a:solidFill>
                            <a:schemeClr val="tx1"/>
                          </a:solidFill>
                          <a:effectLst/>
                          <a:latin typeface="Arial" pitchFamily="34" charset="0"/>
                          <a:cs typeface="Arial" pitchFamily="34" charset="0"/>
                        </a:rPr>
                        <a:t>SV</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sng" strike="noStrike" cap="none" normalizeH="0" baseline="0" smtClean="0">
                          <a:ln>
                            <a:noFill/>
                          </a:ln>
                          <a:solidFill>
                            <a:schemeClr val="tx1"/>
                          </a:solidFill>
                          <a:effectLst/>
                          <a:latin typeface="Arial" pitchFamily="34" charset="0"/>
                          <a:cs typeface="Arial" pitchFamily="34" charset="0"/>
                        </a:rPr>
                        <a:t>Annual Cost</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33531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35000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 </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33531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200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30000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$10,450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$9,087</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$10,450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33531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1000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27000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$8,500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$15,514</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$9,543</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33531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3</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1200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24000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$8,250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$20,939</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$9,171</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33531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4</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1500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20000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$9,100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$26,142</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$9,157</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33531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5</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2000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17000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$8,000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$30,119</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$8,985</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33531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6</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2600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15000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$7,150</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pitchFamily="34" charset="0"/>
                          <a:cs typeface="Arial" pitchFamily="34" charset="0"/>
                        </a:rPr>
                        <a:t>$33,210</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cs typeface="Arial" pitchFamily="34" charset="0"/>
                        </a:rPr>
                        <a:t>$8,775</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txBody>
                  <a:tcPr marT="45724" marB="45724"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bl>
          </a:graphicData>
        </a:graphic>
      </p:graphicFrame>
      <p:sp>
        <p:nvSpPr>
          <p:cNvPr id="49213"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E361589B-96E6-4DEF-8E1E-87EB5B7F21DD}" type="slidenum">
              <a:rPr lang="fr-CA" smtClean="0"/>
              <a:pPr eaLnBrk="1" hangingPunct="1"/>
              <a:t>46</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Rectangle 158"/>
          <p:cNvSpPr>
            <a:spLocks noGrp="1" noChangeArrowheads="1"/>
          </p:cNvSpPr>
          <p:nvPr>
            <p:ph type="title"/>
          </p:nvPr>
        </p:nvSpPr>
        <p:spPr/>
        <p:txBody>
          <a:bodyPr/>
          <a:lstStyle/>
          <a:p>
            <a:pPr eaLnBrk="1" hangingPunct="1"/>
            <a:r>
              <a:rPr lang="en-US" sz="3200" dirty="0" smtClean="0"/>
              <a:t>Service requirements less than or equal to the life of one or both assets</a:t>
            </a:r>
            <a:endParaRPr lang="fr-CA" sz="3200" dirty="0" smtClean="0"/>
          </a:p>
        </p:txBody>
      </p:sp>
      <p:graphicFrame>
        <p:nvGraphicFramePr>
          <p:cNvPr id="271524" name="Group 164"/>
          <p:cNvGraphicFramePr>
            <a:graphicFrameLocks noGrp="1"/>
          </p:cNvGraphicFramePr>
          <p:nvPr>
            <p:extLst>
              <p:ext uri="{D42A27DB-BD31-4B8C-83A1-F6EECF244321}">
                <p14:modId xmlns:p14="http://schemas.microsoft.com/office/powerpoint/2010/main" val="1961008380"/>
              </p:ext>
            </p:extLst>
          </p:nvPr>
        </p:nvGraphicFramePr>
        <p:xfrm>
          <a:off x="1427163" y="1389063"/>
          <a:ext cx="7716837" cy="4981211"/>
        </p:xfrm>
        <a:graphic>
          <a:graphicData uri="http://schemas.openxmlformats.org/drawingml/2006/table">
            <a:tbl>
              <a:tblPr/>
              <a:tblGrid>
                <a:gridCol w="1081087"/>
                <a:gridCol w="1225550"/>
                <a:gridCol w="1296988"/>
                <a:gridCol w="1249362"/>
                <a:gridCol w="1162050"/>
                <a:gridCol w="850900"/>
                <a:gridCol w="850900"/>
              </a:tblGrid>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Service Years  </a:t>
                      </a:r>
                      <a:endParaRPr kumimoji="0" lang="en-US" sz="1400" b="0" i="0" u="sng" strike="noStrike" cap="none" normalizeH="0" baseline="0" dirty="0" smtClean="0">
                        <a:ln>
                          <a:noFill/>
                        </a:ln>
                        <a:solidFill>
                          <a:schemeClr val="tx1"/>
                        </a:solidFill>
                        <a:effectLst/>
                        <a:latin typeface="Arial" pitchFamily="34" charset="0"/>
                        <a:cs typeface="Arial" pitchFamily="34" charset="0"/>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for each equipment</a:t>
                      </a:r>
                      <a:endParaRPr kumimoji="0" lang="en-US" sz="1400" b="0" i="0" u="sng"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rowSpan="2" hMerge="1">
                  <a:txBody>
                    <a:bodyPr/>
                    <a:lstStyle/>
                    <a:p>
                      <a:endParaRPr lang="fr-CA"/>
                    </a:p>
                  </a:txBody>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vMerge="1">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endParaRPr kumimoji="0" lang="en-US" sz="1400" b="0" i="0" u="sng"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hMerge="1" vMerge="1">
                  <a:txBody>
                    <a:bodyPr/>
                    <a:lstStyle/>
                    <a:p>
                      <a:endParaRPr lang="fr-CA"/>
                    </a:p>
                  </a:txBody>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 </a:t>
                      </a: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 </a:t>
                      </a: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Keep</a:t>
                      </a: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Defender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Use</a:t>
                      </a: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Challenger…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PWC (4 yrs)</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smtClean="0">
                          <a:ln>
                            <a:noFill/>
                          </a:ln>
                          <a:solidFill>
                            <a:schemeClr val="tx1"/>
                          </a:solidFill>
                          <a:effectLst/>
                          <a:latin typeface="Arial" pitchFamily="34" charset="0"/>
                          <a:cs typeface="Arial" pitchFamily="34" charset="0"/>
                        </a:rPr>
                        <a:t>EAC(4 yrs)</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4 years</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Do not switch</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$23,560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$8,252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r>
                        <a:rPr kumimoji="0" lang="en-US" sz="1800" b="1" i="0" u="none" strike="noStrike" cap="none" normalizeH="0" baseline="0" dirty="0" smtClean="0">
                          <a:ln>
                            <a:noFill/>
                          </a:ln>
                          <a:solidFill>
                            <a:schemeClr val="tx1"/>
                          </a:solidFill>
                          <a:effectLst/>
                          <a:latin typeface="Arial" pitchFamily="34" charset="0"/>
                          <a:cs typeface="Arial" pitchFamily="34" charset="0"/>
                        </a:rPr>
                        <a:t>BEST</a:t>
                      </a:r>
                      <a:endParaRPr kumimoji="0" lang="en-US" sz="1800" b="1" i="0" u="none" strike="noStrike" cap="none" normalizeH="0" baseline="0" dirty="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 years</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 year</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$25,261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$8,848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 years</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 years</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$32,722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$11,461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pitchFamily="34" charset="0"/>
                          <a:cs typeface="Arial" pitchFamily="34" charset="0"/>
                        </a:rPr>
                        <a:t> </a:t>
                      </a:r>
                      <a:endParaRPr kumimoji="0" lang="en-US" sz="2400" b="0" i="0" u="none" strike="noStrike" cap="none" normalizeH="0" baseline="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 year</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 years</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$24,702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$8,652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4 years</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$26,142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$9,157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pitchFamily="34" charset="0"/>
                          <a:cs typeface="Arial" pitchFamily="34" charset="0"/>
                        </a:rPr>
                        <a:t> </a:t>
                      </a: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9931">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dirty="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3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400" b="0" i="0" u="none" strike="noStrike" cap="none" normalizeH="0" baseline="0" smtClean="0">
                        <a:ln>
                          <a:noFill/>
                        </a:ln>
                        <a:solidFill>
                          <a:schemeClr val="tx1"/>
                        </a:solidFill>
                        <a:effectLst/>
                        <a:latin typeface="Arial" pitchFamily="34"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4338">
                <a:tc gridSpan="7">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Conclusion: Do not replace defender during the 4-yr period.</a:t>
                      </a:r>
                      <a:endParaRPr kumimoji="0" lang="en-US" sz="2400" b="0" i="0" u="none" strike="noStrike" cap="none" normalizeH="0" baseline="0" dirty="0" smtClean="0">
                        <a:ln>
                          <a:noFill/>
                        </a:ln>
                        <a:solidFill>
                          <a:schemeClr val="tx1"/>
                        </a:solidFill>
                        <a:effectLst/>
                        <a:latin typeface="Times New Roman" pitchFamily="18" charset="0"/>
                        <a:cs typeface="Arial" pitchFamily="34" charset="0"/>
                      </a:endParaRPr>
                    </a:p>
                  </a:txBody>
                  <a:tcPr marT="45723" marB="45723"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c hMerge="1">
                  <a:txBody>
                    <a:bodyPr/>
                    <a:lstStyle/>
                    <a:p>
                      <a:endParaRPr lang="fr-CA"/>
                    </a:p>
                  </a:txBody>
                  <a:tcPr/>
                </a:tc>
              </a:tr>
            </a:tbl>
          </a:graphicData>
        </a:graphic>
      </p:graphicFrame>
      <p:sp>
        <p:nvSpPr>
          <p:cNvPr id="50250" name="Slide Number Placeholder 2"/>
          <p:cNvSpPr>
            <a:spLocks noGrp="1"/>
          </p:cNvSpPr>
          <p:nvPr>
            <p:ph type="sldNum" sz="quarter" idx="12"/>
          </p:nvPr>
        </p:nvSpPr>
        <p:spPr>
          <a:xfrm>
            <a:off x="6781800" y="6172200"/>
            <a:ext cx="1905000" cy="457200"/>
          </a:xfrm>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04264FE-E3FC-42AB-AE4A-086CDB62D1F7}" type="slidenum">
              <a:rPr lang="fr-CA" smtClean="0"/>
              <a:pPr eaLnBrk="1" hangingPunct="1"/>
              <a:t>47</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sz="3200" smtClean="0"/>
              <a:t>Service requirements less than or equal to the life of one or both assets</a:t>
            </a:r>
            <a:endParaRPr lang="fr-CA" sz="3200" smtClean="0"/>
          </a:p>
        </p:txBody>
      </p:sp>
      <p:graphicFrame>
        <p:nvGraphicFramePr>
          <p:cNvPr id="51203" name="Object 3"/>
          <p:cNvGraphicFramePr>
            <a:graphicFrameLocks noGrp="1" noChangeAspect="1"/>
          </p:cNvGraphicFramePr>
          <p:nvPr>
            <p:ph type="body" idx="1"/>
          </p:nvPr>
        </p:nvGraphicFramePr>
        <p:xfrm>
          <a:off x="1066800" y="1600200"/>
          <a:ext cx="7537450" cy="4530725"/>
        </p:xfrm>
        <a:graphic>
          <a:graphicData uri="http://schemas.openxmlformats.org/presentationml/2006/ole">
            <mc:AlternateContent xmlns:mc="http://schemas.openxmlformats.org/markup-compatibility/2006">
              <mc:Choice xmlns:v="urn:schemas-microsoft-com:vml" Requires="v">
                <p:oleObj spid="_x0000_s51268" name="Chart" r:id="rId3" imgW="5372100" imgH="3228975" progId="Excel.Chart.8">
                  <p:embed/>
                </p:oleObj>
              </mc:Choice>
              <mc:Fallback>
                <p:oleObj name="Chart" r:id="rId3" imgW="5372100" imgH="3228975" progId="Excel.Char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600200"/>
                        <a:ext cx="7537450" cy="453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51205"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C18D034-3FE0-44D4-90B0-5ACEC60FD664}" type="slidenum">
              <a:rPr lang="fr-CA" smtClean="0"/>
              <a:pPr eaLnBrk="1" hangingPunct="1"/>
              <a:t>48</a:t>
            </a:fld>
            <a:endParaRPr lang="fr-CA"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Footer Placeholder 4"/>
          <p:cNvSpPr>
            <a:spLocks noGrp="1"/>
          </p:cNvSpPr>
          <p:nvPr>
            <p:ph type="ftr" sz="quarter" idx="4294967295"/>
          </p:nvPr>
        </p:nvSpPr>
        <p:spPr>
          <a:xfrm>
            <a:off x="3352800" y="6248400"/>
            <a:ext cx="2971800" cy="457200"/>
          </a:xfrm>
          <a:prstGeom prst="rect">
            <a:avLst/>
          </a:prstGeom>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52227"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1B047B4-8008-49C4-B5FA-0427DAC28983}" type="slidenum">
              <a:rPr lang="fr-CA" smtClean="0"/>
              <a:pPr eaLnBrk="1" hangingPunct="1"/>
              <a:t>49</a:t>
            </a:fld>
            <a:endParaRPr lang="fr-CA" smtClean="0"/>
          </a:p>
        </p:txBody>
      </p:sp>
      <p:sp>
        <p:nvSpPr>
          <p:cNvPr id="52228" name="Rectangle 2"/>
          <p:cNvSpPr>
            <a:spLocks noGrp="1" noChangeArrowheads="1"/>
          </p:cNvSpPr>
          <p:nvPr>
            <p:ph type="title"/>
          </p:nvPr>
        </p:nvSpPr>
        <p:spPr>
          <a:xfrm>
            <a:off x="609600" y="228600"/>
            <a:ext cx="7772400" cy="1143000"/>
          </a:xfrm>
        </p:spPr>
        <p:txBody>
          <a:bodyPr/>
          <a:lstStyle/>
          <a:p>
            <a:pPr algn="ctr" eaLnBrk="1" hangingPunct="1"/>
            <a:r>
              <a:rPr lang="en-GB" sz="3200" smtClean="0">
                <a:cs typeface="Times New Roman" pitchFamily="18" charset="0"/>
              </a:rPr>
              <a:t>Marginal (incremental) Analysis versus Annual Equivalent Worth for Defender</a:t>
            </a:r>
            <a:endParaRPr lang="en-US" sz="4000" smtClean="0"/>
          </a:p>
        </p:txBody>
      </p:sp>
      <p:sp>
        <p:nvSpPr>
          <p:cNvPr id="52229" name="Rectangle 3"/>
          <p:cNvSpPr>
            <a:spLocks noGrp="1" noChangeArrowheads="1"/>
          </p:cNvSpPr>
          <p:nvPr>
            <p:ph type="body" idx="1"/>
          </p:nvPr>
        </p:nvSpPr>
        <p:spPr>
          <a:xfrm>
            <a:off x="838200" y="1752600"/>
            <a:ext cx="7620000" cy="4114800"/>
          </a:xfrm>
        </p:spPr>
        <p:txBody>
          <a:bodyPr/>
          <a:lstStyle/>
          <a:p>
            <a:pPr eaLnBrk="1" hangingPunct="1">
              <a:lnSpc>
                <a:spcPct val="90000"/>
              </a:lnSpc>
              <a:buFontTx/>
              <a:buNone/>
            </a:pPr>
            <a:endParaRPr lang="en-GB" sz="100" smtClean="0">
              <a:latin typeface="Courier" charset="0"/>
              <a:cs typeface="Times New Roman" pitchFamily="18" charset="0"/>
            </a:endParaRPr>
          </a:p>
          <a:p>
            <a:pPr eaLnBrk="1" hangingPunct="1">
              <a:lnSpc>
                <a:spcPct val="90000"/>
              </a:lnSpc>
            </a:pPr>
            <a:r>
              <a:rPr lang="en-GB" smtClean="0"/>
              <a:t>The comparative cost analysis between the challenger and the defender will depend on whether the defender's annual equivalent cost is </a:t>
            </a:r>
          </a:p>
          <a:p>
            <a:pPr lvl="1" eaLnBrk="1" hangingPunct="1">
              <a:lnSpc>
                <a:spcPct val="90000"/>
              </a:lnSpc>
            </a:pPr>
            <a:r>
              <a:rPr lang="en-GB" sz="2800" smtClean="0"/>
              <a:t>Increasing (marginal analysis) or </a:t>
            </a:r>
          </a:p>
          <a:p>
            <a:pPr lvl="1" eaLnBrk="1" hangingPunct="1">
              <a:lnSpc>
                <a:spcPct val="90000"/>
              </a:lnSpc>
            </a:pPr>
            <a:r>
              <a:rPr lang="en-GB" sz="2800" smtClean="0"/>
              <a:t>Decreasing (annual equivalent based on its economic life)</a:t>
            </a:r>
            <a:r>
              <a:rPr lang="en-US" sz="2800" smtClean="0"/>
              <a:t> </a:t>
            </a:r>
          </a:p>
          <a:p>
            <a:pPr eaLnBrk="1" hangingPunct="1">
              <a:lnSpc>
                <a:spcPct val="90000"/>
              </a:lnSpc>
            </a:pPr>
            <a:r>
              <a:rPr lang="en-US" smtClean="0"/>
              <a:t>The challenger’s cost is always based on its minimum annual equivalent cost (economic life)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4"/>
          <p:cNvSpPr>
            <a:spLocks noGrp="1" noChangeArrowheads="1"/>
          </p:cNvSpPr>
          <p:nvPr>
            <p:ph type="title"/>
          </p:nvPr>
        </p:nvSpPr>
        <p:spPr/>
        <p:txBody>
          <a:bodyPr/>
          <a:lstStyle/>
          <a:p>
            <a:pPr eaLnBrk="1" hangingPunct="1"/>
            <a:r>
              <a:rPr lang="en-CA" sz="3200" smtClean="0"/>
              <a:t>Relationship between average and marginal values</a:t>
            </a:r>
          </a:p>
        </p:txBody>
      </p:sp>
      <p:sp>
        <p:nvSpPr>
          <p:cNvPr id="53251" name="Arc 5"/>
          <p:cNvSpPr>
            <a:spLocks/>
          </p:cNvSpPr>
          <p:nvPr/>
        </p:nvSpPr>
        <p:spPr bwMode="auto">
          <a:xfrm rot="10800000">
            <a:off x="1447800" y="2209800"/>
            <a:ext cx="5029200" cy="2362200"/>
          </a:xfrm>
          <a:custGeom>
            <a:avLst/>
            <a:gdLst>
              <a:gd name="T0" fmla="*/ 0 w 39480"/>
              <a:gd name="T1" fmla="*/ 144199952 h 21600"/>
              <a:gd name="T2" fmla="*/ 640649763 w 39480"/>
              <a:gd name="T3" fmla="*/ 163826116 h 21600"/>
              <a:gd name="T4" fmla="*/ 314434425 w 39480"/>
              <a:gd name="T5" fmla="*/ 258332817 h 21600"/>
              <a:gd name="T6" fmla="*/ 0 60000 65536"/>
              <a:gd name="T7" fmla="*/ 0 60000 65536"/>
              <a:gd name="T8" fmla="*/ 0 60000 65536"/>
            </a:gdLst>
            <a:ahLst/>
            <a:cxnLst>
              <a:cxn ang="T6">
                <a:pos x="T0" y="T1"/>
              </a:cxn>
              <a:cxn ang="T7">
                <a:pos x="T2" y="T3"/>
              </a:cxn>
              <a:cxn ang="T8">
                <a:pos x="T4" y="T5"/>
              </a:cxn>
            </a:cxnLst>
            <a:rect l="0" t="0" r="r" b="b"/>
            <a:pathLst>
              <a:path w="39480" h="21600" fill="none" extrusionOk="0">
                <a:moveTo>
                  <a:pt x="-1" y="12056"/>
                </a:moveTo>
                <a:cubicBezTo>
                  <a:pt x="3634" y="4675"/>
                  <a:pt x="11148" y="-1"/>
                  <a:pt x="19377" y="0"/>
                </a:cubicBezTo>
                <a:cubicBezTo>
                  <a:pt x="28256" y="0"/>
                  <a:pt x="36231" y="5434"/>
                  <a:pt x="39479" y="13698"/>
                </a:cubicBezTo>
              </a:path>
              <a:path w="39480" h="21600" stroke="0" extrusionOk="0">
                <a:moveTo>
                  <a:pt x="-1" y="12056"/>
                </a:moveTo>
                <a:cubicBezTo>
                  <a:pt x="3634" y="4675"/>
                  <a:pt x="11148" y="-1"/>
                  <a:pt x="19377" y="0"/>
                </a:cubicBezTo>
                <a:cubicBezTo>
                  <a:pt x="28256" y="0"/>
                  <a:pt x="36231" y="5434"/>
                  <a:pt x="39479" y="13698"/>
                </a:cubicBezTo>
                <a:lnTo>
                  <a:pt x="19377" y="21600"/>
                </a:lnTo>
                <a:lnTo>
                  <a:pt x="-1" y="12056"/>
                </a:lnTo>
                <a:close/>
              </a:path>
            </a:pathLst>
          </a:cu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3252" name="Arc 6"/>
          <p:cNvSpPr>
            <a:spLocks/>
          </p:cNvSpPr>
          <p:nvPr/>
        </p:nvSpPr>
        <p:spPr bwMode="auto">
          <a:xfrm rot="9477977">
            <a:off x="1676400" y="2819400"/>
            <a:ext cx="1903413" cy="2273300"/>
          </a:xfrm>
          <a:custGeom>
            <a:avLst/>
            <a:gdLst>
              <a:gd name="T0" fmla="*/ 0 w 21600"/>
              <a:gd name="T1" fmla="*/ 0 h 30700"/>
              <a:gd name="T2" fmla="*/ 152122353 w 21600"/>
              <a:gd name="T3" fmla="*/ 168335273 h 30700"/>
              <a:gd name="T4" fmla="*/ 0 w 21600"/>
              <a:gd name="T5" fmla="*/ 118437819 h 30700"/>
              <a:gd name="T6" fmla="*/ 0 60000 65536"/>
              <a:gd name="T7" fmla="*/ 0 60000 65536"/>
              <a:gd name="T8" fmla="*/ 0 60000 65536"/>
            </a:gdLst>
            <a:ahLst/>
            <a:cxnLst>
              <a:cxn ang="T6">
                <a:pos x="T0" y="T1"/>
              </a:cxn>
              <a:cxn ang="T7">
                <a:pos x="T2" y="T3"/>
              </a:cxn>
              <a:cxn ang="T8">
                <a:pos x="T4" y="T5"/>
              </a:cxn>
            </a:cxnLst>
            <a:rect l="0" t="0" r="r" b="b"/>
            <a:pathLst>
              <a:path w="21600" h="30700" fill="none" extrusionOk="0">
                <a:moveTo>
                  <a:pt x="-1" y="0"/>
                </a:moveTo>
                <a:cubicBezTo>
                  <a:pt x="11929" y="0"/>
                  <a:pt x="21600" y="9670"/>
                  <a:pt x="21600" y="21600"/>
                </a:cubicBezTo>
                <a:cubicBezTo>
                  <a:pt x="21600" y="24743"/>
                  <a:pt x="20913" y="27848"/>
                  <a:pt x="19589" y="30699"/>
                </a:cubicBezTo>
              </a:path>
              <a:path w="21600" h="30700" stroke="0" extrusionOk="0">
                <a:moveTo>
                  <a:pt x="-1" y="0"/>
                </a:moveTo>
                <a:cubicBezTo>
                  <a:pt x="11929" y="0"/>
                  <a:pt x="21600" y="9670"/>
                  <a:pt x="21600" y="21600"/>
                </a:cubicBezTo>
                <a:cubicBezTo>
                  <a:pt x="21600" y="24743"/>
                  <a:pt x="20913" y="27848"/>
                  <a:pt x="19589" y="30699"/>
                </a:cubicBezTo>
                <a:lnTo>
                  <a:pt x="0" y="21600"/>
                </a:lnTo>
                <a:lnTo>
                  <a:pt x="-1" y="0"/>
                </a:lnTo>
                <a:close/>
              </a:path>
            </a:pathLst>
          </a:custGeom>
          <a:noFill/>
          <a:ln w="76200">
            <a:solidFill>
              <a:schemeClr val="tx1"/>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3253" name="Arc 7"/>
          <p:cNvSpPr>
            <a:spLocks/>
          </p:cNvSpPr>
          <p:nvPr/>
        </p:nvSpPr>
        <p:spPr bwMode="auto">
          <a:xfrm flipV="1">
            <a:off x="3657600" y="2209800"/>
            <a:ext cx="1524000" cy="2439988"/>
          </a:xfrm>
          <a:custGeom>
            <a:avLst/>
            <a:gdLst>
              <a:gd name="T0" fmla="*/ 8577227 w 21600"/>
              <a:gd name="T1" fmla="*/ 0 h 21531"/>
              <a:gd name="T2" fmla="*/ 107526667 w 21600"/>
              <a:gd name="T3" fmla="*/ 276510215 h 21531"/>
              <a:gd name="T4" fmla="*/ 0 w 21600"/>
              <a:gd name="T5" fmla="*/ 276510215 h 21531"/>
              <a:gd name="T6" fmla="*/ 0 60000 65536"/>
              <a:gd name="T7" fmla="*/ 0 60000 65536"/>
              <a:gd name="T8" fmla="*/ 0 60000 65536"/>
            </a:gdLst>
            <a:ahLst/>
            <a:cxnLst>
              <a:cxn ang="T6">
                <a:pos x="T0" y="T1"/>
              </a:cxn>
              <a:cxn ang="T7">
                <a:pos x="T2" y="T3"/>
              </a:cxn>
              <a:cxn ang="T8">
                <a:pos x="T4" y="T5"/>
              </a:cxn>
            </a:cxnLst>
            <a:rect l="0" t="0" r="r" b="b"/>
            <a:pathLst>
              <a:path w="21600" h="21531" fill="none" extrusionOk="0">
                <a:moveTo>
                  <a:pt x="1723" y="-1"/>
                </a:moveTo>
                <a:cubicBezTo>
                  <a:pt x="12948" y="898"/>
                  <a:pt x="21600" y="10269"/>
                  <a:pt x="21600" y="21531"/>
                </a:cubicBezTo>
              </a:path>
              <a:path w="21600" h="21531" stroke="0" extrusionOk="0">
                <a:moveTo>
                  <a:pt x="1723" y="-1"/>
                </a:moveTo>
                <a:cubicBezTo>
                  <a:pt x="12948" y="898"/>
                  <a:pt x="21600" y="10269"/>
                  <a:pt x="21600" y="21531"/>
                </a:cubicBezTo>
                <a:lnTo>
                  <a:pt x="0" y="21531"/>
                </a:lnTo>
                <a:lnTo>
                  <a:pt x="1723" y="-1"/>
                </a:lnTo>
                <a:close/>
              </a:path>
            </a:pathLst>
          </a:custGeom>
          <a:noFill/>
          <a:ln w="76200">
            <a:solidFill>
              <a:schemeClr val="tx1"/>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3254" name="Oval 8"/>
          <p:cNvSpPr>
            <a:spLocks noChangeArrowheads="1"/>
          </p:cNvSpPr>
          <p:nvPr/>
        </p:nvSpPr>
        <p:spPr bwMode="auto">
          <a:xfrm>
            <a:off x="3886200" y="4419600"/>
            <a:ext cx="304800" cy="228600"/>
          </a:xfrm>
          <a:prstGeom prst="ellipse">
            <a:avLst/>
          </a:prstGeom>
          <a:solidFill>
            <a:srgbClr val="FF00FF"/>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3255" name="Text Box 12"/>
          <p:cNvSpPr txBox="1">
            <a:spLocks noChangeArrowheads="1"/>
          </p:cNvSpPr>
          <p:nvPr/>
        </p:nvSpPr>
        <p:spPr bwMode="auto">
          <a:xfrm>
            <a:off x="6172200" y="2895600"/>
            <a:ext cx="2822575" cy="376238"/>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Annual Equivalent Cost</a:t>
            </a:r>
            <a:r>
              <a:rPr lang="fr-CA" b="1"/>
              <a:t> </a:t>
            </a:r>
          </a:p>
        </p:txBody>
      </p:sp>
      <p:sp>
        <p:nvSpPr>
          <p:cNvPr id="53256" name="Text Box 13"/>
          <p:cNvSpPr txBox="1">
            <a:spLocks noChangeArrowheads="1"/>
          </p:cNvSpPr>
          <p:nvPr/>
        </p:nvSpPr>
        <p:spPr bwMode="auto">
          <a:xfrm>
            <a:off x="3717925" y="1865313"/>
            <a:ext cx="3635375" cy="376237"/>
          </a:xfrm>
          <a:prstGeom prst="rect">
            <a:avLst/>
          </a:prstGeom>
          <a:solidFill>
            <a:srgbClr val="00FF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Marginal (i.e., year-to-year) cost</a:t>
            </a:r>
          </a:p>
        </p:txBody>
      </p:sp>
      <p:sp>
        <p:nvSpPr>
          <p:cNvPr id="53257" name="Line 14"/>
          <p:cNvSpPr>
            <a:spLocks noChangeShapeType="1"/>
          </p:cNvSpPr>
          <p:nvPr/>
        </p:nvSpPr>
        <p:spPr bwMode="auto">
          <a:xfrm>
            <a:off x="1066800" y="1828800"/>
            <a:ext cx="0" cy="37338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3258" name="Line 15"/>
          <p:cNvSpPr>
            <a:spLocks noChangeShapeType="1"/>
          </p:cNvSpPr>
          <p:nvPr/>
        </p:nvSpPr>
        <p:spPr bwMode="auto">
          <a:xfrm flipV="1">
            <a:off x="1066800" y="5486400"/>
            <a:ext cx="5105400" cy="762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3259" name="Text Box 16"/>
          <p:cNvSpPr txBox="1">
            <a:spLocks noChangeArrowheads="1"/>
          </p:cNvSpPr>
          <p:nvPr/>
        </p:nvSpPr>
        <p:spPr bwMode="auto">
          <a:xfrm>
            <a:off x="5486400" y="5105400"/>
            <a:ext cx="3422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Service period or year-to-year</a:t>
            </a:r>
          </a:p>
        </p:txBody>
      </p:sp>
      <p:sp>
        <p:nvSpPr>
          <p:cNvPr id="53260" name="Text Box 17"/>
          <p:cNvSpPr txBox="1">
            <a:spLocks noChangeArrowheads="1"/>
          </p:cNvSpPr>
          <p:nvPr/>
        </p:nvSpPr>
        <p:spPr bwMode="auto">
          <a:xfrm>
            <a:off x="1203325" y="1636713"/>
            <a:ext cx="10858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b="1"/>
              <a:t>Grades;</a:t>
            </a:r>
          </a:p>
          <a:p>
            <a:pPr eaLnBrk="1" hangingPunct="1"/>
            <a:r>
              <a:rPr lang="fr-CA" b="1"/>
              <a:t>Costs;</a:t>
            </a:r>
          </a:p>
          <a:p>
            <a:pPr eaLnBrk="1" hangingPunct="1"/>
            <a:r>
              <a:rPr lang="fr-CA" b="1"/>
              <a:t>Benefits</a:t>
            </a:r>
          </a:p>
          <a:p>
            <a:pPr eaLnBrk="1" hangingPunct="1"/>
            <a:r>
              <a:rPr lang="fr-CA" b="1"/>
              <a:t>…)</a:t>
            </a:r>
          </a:p>
        </p:txBody>
      </p:sp>
      <p:sp>
        <p:nvSpPr>
          <p:cNvPr id="53261" name="Line 18"/>
          <p:cNvSpPr>
            <a:spLocks noChangeShapeType="1"/>
          </p:cNvSpPr>
          <p:nvPr/>
        </p:nvSpPr>
        <p:spPr bwMode="auto">
          <a:xfrm>
            <a:off x="4038600" y="4572000"/>
            <a:ext cx="0" cy="1219200"/>
          </a:xfrm>
          <a:prstGeom prst="line">
            <a:avLst/>
          </a:prstGeom>
          <a:noFill/>
          <a:ln w="38100">
            <a:solidFill>
              <a:schemeClr val="tx1"/>
            </a:solidFill>
            <a:prstDash val="dash"/>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3262" name="Text Box 19"/>
          <p:cNvSpPr txBox="1">
            <a:spLocks noChangeArrowheads="1"/>
          </p:cNvSpPr>
          <p:nvPr/>
        </p:nvSpPr>
        <p:spPr bwMode="auto">
          <a:xfrm>
            <a:off x="2514600" y="5791200"/>
            <a:ext cx="3451225" cy="376238"/>
          </a:xfrm>
          <a:prstGeom prst="rect">
            <a:avLst/>
          </a:prstGeom>
          <a:solidFill>
            <a:srgbClr val="FF99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b="1"/>
              <a:t>Minimum cost = economic life</a:t>
            </a:r>
          </a:p>
        </p:txBody>
      </p:sp>
      <p:sp>
        <p:nvSpPr>
          <p:cNvPr id="53263" name="Footer Placeholder 1"/>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53264"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F1CA867-221C-4A13-811A-BE704BFB1695}" type="slidenum">
              <a:rPr lang="fr-CA" smtClean="0"/>
              <a:pPr eaLnBrk="1" hangingPunct="1"/>
              <a:t>50</a:t>
            </a:fld>
            <a:endParaRPr lang="fr-CA"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CA" smtClean="0"/>
              <a:t>The challenger’s economic life</a:t>
            </a:r>
          </a:p>
        </p:txBody>
      </p:sp>
      <p:sp>
        <p:nvSpPr>
          <p:cNvPr id="54275" name="Arc 3"/>
          <p:cNvSpPr>
            <a:spLocks/>
          </p:cNvSpPr>
          <p:nvPr/>
        </p:nvSpPr>
        <p:spPr bwMode="auto">
          <a:xfrm rot="10800000">
            <a:off x="1447800" y="2209800"/>
            <a:ext cx="5029200" cy="2362200"/>
          </a:xfrm>
          <a:custGeom>
            <a:avLst/>
            <a:gdLst>
              <a:gd name="T0" fmla="*/ 0 w 39480"/>
              <a:gd name="T1" fmla="*/ 144199952 h 21600"/>
              <a:gd name="T2" fmla="*/ 640649763 w 39480"/>
              <a:gd name="T3" fmla="*/ 163826116 h 21600"/>
              <a:gd name="T4" fmla="*/ 314434425 w 39480"/>
              <a:gd name="T5" fmla="*/ 258332817 h 21600"/>
              <a:gd name="T6" fmla="*/ 0 60000 65536"/>
              <a:gd name="T7" fmla="*/ 0 60000 65536"/>
              <a:gd name="T8" fmla="*/ 0 60000 65536"/>
            </a:gdLst>
            <a:ahLst/>
            <a:cxnLst>
              <a:cxn ang="T6">
                <a:pos x="T0" y="T1"/>
              </a:cxn>
              <a:cxn ang="T7">
                <a:pos x="T2" y="T3"/>
              </a:cxn>
              <a:cxn ang="T8">
                <a:pos x="T4" y="T5"/>
              </a:cxn>
            </a:cxnLst>
            <a:rect l="0" t="0" r="r" b="b"/>
            <a:pathLst>
              <a:path w="39480" h="21600" fill="none" extrusionOk="0">
                <a:moveTo>
                  <a:pt x="-1" y="12056"/>
                </a:moveTo>
                <a:cubicBezTo>
                  <a:pt x="3634" y="4675"/>
                  <a:pt x="11148" y="-1"/>
                  <a:pt x="19377" y="0"/>
                </a:cubicBezTo>
                <a:cubicBezTo>
                  <a:pt x="28256" y="0"/>
                  <a:pt x="36231" y="5434"/>
                  <a:pt x="39479" y="13698"/>
                </a:cubicBezTo>
              </a:path>
              <a:path w="39480" h="21600" stroke="0" extrusionOk="0">
                <a:moveTo>
                  <a:pt x="-1" y="12056"/>
                </a:moveTo>
                <a:cubicBezTo>
                  <a:pt x="3634" y="4675"/>
                  <a:pt x="11148" y="-1"/>
                  <a:pt x="19377" y="0"/>
                </a:cubicBezTo>
                <a:cubicBezTo>
                  <a:pt x="28256" y="0"/>
                  <a:pt x="36231" y="5434"/>
                  <a:pt x="39479" y="13698"/>
                </a:cubicBezTo>
                <a:lnTo>
                  <a:pt x="19377" y="21600"/>
                </a:lnTo>
                <a:lnTo>
                  <a:pt x="-1" y="12056"/>
                </a:lnTo>
                <a:close/>
              </a:path>
            </a:pathLst>
          </a:cu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4276" name="Oval 6"/>
          <p:cNvSpPr>
            <a:spLocks noChangeArrowheads="1"/>
          </p:cNvSpPr>
          <p:nvPr/>
        </p:nvSpPr>
        <p:spPr bwMode="auto">
          <a:xfrm>
            <a:off x="3886200" y="4419600"/>
            <a:ext cx="304800" cy="228600"/>
          </a:xfrm>
          <a:prstGeom prst="ellipse">
            <a:avLst/>
          </a:prstGeom>
          <a:solidFill>
            <a:srgbClr val="FF00FF"/>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4277" name="Text Box 7"/>
          <p:cNvSpPr txBox="1">
            <a:spLocks noChangeArrowheads="1"/>
          </p:cNvSpPr>
          <p:nvPr/>
        </p:nvSpPr>
        <p:spPr bwMode="auto">
          <a:xfrm>
            <a:off x="6172200" y="2895600"/>
            <a:ext cx="2822575" cy="376238"/>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Annual Equivalent Cost</a:t>
            </a:r>
            <a:r>
              <a:rPr lang="fr-CA" b="1"/>
              <a:t> </a:t>
            </a:r>
          </a:p>
        </p:txBody>
      </p:sp>
      <p:sp>
        <p:nvSpPr>
          <p:cNvPr id="54278" name="Line 9"/>
          <p:cNvSpPr>
            <a:spLocks noChangeShapeType="1"/>
          </p:cNvSpPr>
          <p:nvPr/>
        </p:nvSpPr>
        <p:spPr bwMode="auto">
          <a:xfrm>
            <a:off x="1066800" y="1828800"/>
            <a:ext cx="0" cy="37338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4279" name="Line 10"/>
          <p:cNvSpPr>
            <a:spLocks noChangeShapeType="1"/>
          </p:cNvSpPr>
          <p:nvPr/>
        </p:nvSpPr>
        <p:spPr bwMode="auto">
          <a:xfrm flipV="1">
            <a:off x="1066800" y="5486400"/>
            <a:ext cx="5105400" cy="762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4280" name="Text Box 11"/>
          <p:cNvSpPr txBox="1">
            <a:spLocks noChangeArrowheads="1"/>
          </p:cNvSpPr>
          <p:nvPr/>
        </p:nvSpPr>
        <p:spPr bwMode="auto">
          <a:xfrm>
            <a:off x="5486400" y="5105400"/>
            <a:ext cx="1758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Service period</a:t>
            </a:r>
          </a:p>
        </p:txBody>
      </p:sp>
      <p:sp>
        <p:nvSpPr>
          <p:cNvPr id="54281" name="Text Box 12"/>
          <p:cNvSpPr txBox="1">
            <a:spLocks noChangeArrowheads="1"/>
          </p:cNvSpPr>
          <p:nvPr/>
        </p:nvSpPr>
        <p:spPr bwMode="auto">
          <a:xfrm>
            <a:off x="685800" y="1371600"/>
            <a:ext cx="819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b="1"/>
              <a:t>Costs</a:t>
            </a:r>
          </a:p>
          <a:p>
            <a:pPr eaLnBrk="1" hangingPunct="1"/>
            <a:endParaRPr lang="fr-CA" b="1"/>
          </a:p>
        </p:txBody>
      </p:sp>
      <p:sp>
        <p:nvSpPr>
          <p:cNvPr id="54282" name="Line 13"/>
          <p:cNvSpPr>
            <a:spLocks noChangeShapeType="1"/>
          </p:cNvSpPr>
          <p:nvPr/>
        </p:nvSpPr>
        <p:spPr bwMode="auto">
          <a:xfrm>
            <a:off x="4038600" y="4572000"/>
            <a:ext cx="0" cy="1219200"/>
          </a:xfrm>
          <a:prstGeom prst="line">
            <a:avLst/>
          </a:prstGeom>
          <a:noFill/>
          <a:ln w="38100">
            <a:solidFill>
              <a:schemeClr val="tx1"/>
            </a:solidFill>
            <a:prstDash val="dash"/>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4283" name="Text Box 14"/>
          <p:cNvSpPr txBox="1">
            <a:spLocks noChangeArrowheads="1"/>
          </p:cNvSpPr>
          <p:nvPr/>
        </p:nvSpPr>
        <p:spPr bwMode="auto">
          <a:xfrm>
            <a:off x="2514600" y="5791200"/>
            <a:ext cx="3451225" cy="376238"/>
          </a:xfrm>
          <a:prstGeom prst="rect">
            <a:avLst/>
          </a:prstGeom>
          <a:solidFill>
            <a:srgbClr val="FF99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b="1"/>
              <a:t>Minimum cost = economic life</a:t>
            </a:r>
          </a:p>
        </p:txBody>
      </p:sp>
      <p:sp>
        <p:nvSpPr>
          <p:cNvPr id="54285"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DB26C19-A4AF-4A2D-9D70-374C750B2B65}" type="slidenum">
              <a:rPr lang="fr-CA" smtClean="0"/>
              <a:pPr eaLnBrk="1" hangingPunct="1"/>
              <a:t>51</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CA" smtClean="0"/>
              <a:t>What are the defender’s cost?</a:t>
            </a:r>
          </a:p>
        </p:txBody>
      </p:sp>
      <p:sp>
        <p:nvSpPr>
          <p:cNvPr id="55299" name="Arc 3"/>
          <p:cNvSpPr>
            <a:spLocks/>
          </p:cNvSpPr>
          <p:nvPr/>
        </p:nvSpPr>
        <p:spPr bwMode="auto">
          <a:xfrm rot="10800000">
            <a:off x="1447800" y="2209800"/>
            <a:ext cx="5029200" cy="2362200"/>
          </a:xfrm>
          <a:custGeom>
            <a:avLst/>
            <a:gdLst>
              <a:gd name="T0" fmla="*/ 0 w 39480"/>
              <a:gd name="T1" fmla="*/ 144199952 h 21600"/>
              <a:gd name="T2" fmla="*/ 640649763 w 39480"/>
              <a:gd name="T3" fmla="*/ 163826116 h 21600"/>
              <a:gd name="T4" fmla="*/ 314434425 w 39480"/>
              <a:gd name="T5" fmla="*/ 258332817 h 21600"/>
              <a:gd name="T6" fmla="*/ 0 60000 65536"/>
              <a:gd name="T7" fmla="*/ 0 60000 65536"/>
              <a:gd name="T8" fmla="*/ 0 60000 65536"/>
            </a:gdLst>
            <a:ahLst/>
            <a:cxnLst>
              <a:cxn ang="T6">
                <a:pos x="T0" y="T1"/>
              </a:cxn>
              <a:cxn ang="T7">
                <a:pos x="T2" y="T3"/>
              </a:cxn>
              <a:cxn ang="T8">
                <a:pos x="T4" y="T5"/>
              </a:cxn>
            </a:cxnLst>
            <a:rect l="0" t="0" r="r" b="b"/>
            <a:pathLst>
              <a:path w="39480" h="21600" fill="none" extrusionOk="0">
                <a:moveTo>
                  <a:pt x="-1" y="12056"/>
                </a:moveTo>
                <a:cubicBezTo>
                  <a:pt x="3634" y="4675"/>
                  <a:pt x="11148" y="-1"/>
                  <a:pt x="19377" y="0"/>
                </a:cubicBezTo>
                <a:cubicBezTo>
                  <a:pt x="28256" y="0"/>
                  <a:pt x="36231" y="5434"/>
                  <a:pt x="39479" y="13698"/>
                </a:cubicBezTo>
              </a:path>
              <a:path w="39480" h="21600" stroke="0" extrusionOk="0">
                <a:moveTo>
                  <a:pt x="-1" y="12056"/>
                </a:moveTo>
                <a:cubicBezTo>
                  <a:pt x="3634" y="4675"/>
                  <a:pt x="11148" y="-1"/>
                  <a:pt x="19377" y="0"/>
                </a:cubicBezTo>
                <a:cubicBezTo>
                  <a:pt x="28256" y="0"/>
                  <a:pt x="36231" y="5434"/>
                  <a:pt x="39479" y="13698"/>
                </a:cubicBezTo>
                <a:lnTo>
                  <a:pt x="19377" y="21600"/>
                </a:lnTo>
                <a:lnTo>
                  <a:pt x="-1" y="12056"/>
                </a:lnTo>
                <a:close/>
              </a:path>
            </a:pathLst>
          </a:cu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5300" name="Arc 4"/>
          <p:cNvSpPr>
            <a:spLocks/>
          </p:cNvSpPr>
          <p:nvPr/>
        </p:nvSpPr>
        <p:spPr bwMode="auto">
          <a:xfrm rot="9477977">
            <a:off x="1676400" y="2819400"/>
            <a:ext cx="1903413" cy="2273300"/>
          </a:xfrm>
          <a:custGeom>
            <a:avLst/>
            <a:gdLst>
              <a:gd name="T0" fmla="*/ 0 w 21600"/>
              <a:gd name="T1" fmla="*/ 0 h 30700"/>
              <a:gd name="T2" fmla="*/ 152122353 w 21600"/>
              <a:gd name="T3" fmla="*/ 168335273 h 30700"/>
              <a:gd name="T4" fmla="*/ 0 w 21600"/>
              <a:gd name="T5" fmla="*/ 118437819 h 30700"/>
              <a:gd name="T6" fmla="*/ 0 60000 65536"/>
              <a:gd name="T7" fmla="*/ 0 60000 65536"/>
              <a:gd name="T8" fmla="*/ 0 60000 65536"/>
            </a:gdLst>
            <a:ahLst/>
            <a:cxnLst>
              <a:cxn ang="T6">
                <a:pos x="T0" y="T1"/>
              </a:cxn>
              <a:cxn ang="T7">
                <a:pos x="T2" y="T3"/>
              </a:cxn>
              <a:cxn ang="T8">
                <a:pos x="T4" y="T5"/>
              </a:cxn>
            </a:cxnLst>
            <a:rect l="0" t="0" r="r" b="b"/>
            <a:pathLst>
              <a:path w="21600" h="30700" fill="none" extrusionOk="0">
                <a:moveTo>
                  <a:pt x="-1" y="0"/>
                </a:moveTo>
                <a:cubicBezTo>
                  <a:pt x="11929" y="0"/>
                  <a:pt x="21600" y="9670"/>
                  <a:pt x="21600" y="21600"/>
                </a:cubicBezTo>
                <a:cubicBezTo>
                  <a:pt x="21600" y="24743"/>
                  <a:pt x="20913" y="27848"/>
                  <a:pt x="19589" y="30699"/>
                </a:cubicBezTo>
              </a:path>
              <a:path w="21600" h="30700" stroke="0" extrusionOk="0">
                <a:moveTo>
                  <a:pt x="-1" y="0"/>
                </a:moveTo>
                <a:cubicBezTo>
                  <a:pt x="11929" y="0"/>
                  <a:pt x="21600" y="9670"/>
                  <a:pt x="21600" y="21600"/>
                </a:cubicBezTo>
                <a:cubicBezTo>
                  <a:pt x="21600" y="24743"/>
                  <a:pt x="20913" y="27848"/>
                  <a:pt x="19589" y="30699"/>
                </a:cubicBezTo>
                <a:lnTo>
                  <a:pt x="0" y="21600"/>
                </a:lnTo>
                <a:lnTo>
                  <a:pt x="-1" y="0"/>
                </a:lnTo>
                <a:close/>
              </a:path>
            </a:pathLst>
          </a:custGeom>
          <a:noFill/>
          <a:ln w="76200">
            <a:solidFill>
              <a:schemeClr val="tx1"/>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5301" name="Arc 5"/>
          <p:cNvSpPr>
            <a:spLocks/>
          </p:cNvSpPr>
          <p:nvPr/>
        </p:nvSpPr>
        <p:spPr bwMode="auto">
          <a:xfrm flipV="1">
            <a:off x="3657600" y="2209800"/>
            <a:ext cx="1524000" cy="2439988"/>
          </a:xfrm>
          <a:custGeom>
            <a:avLst/>
            <a:gdLst>
              <a:gd name="T0" fmla="*/ 8577227 w 21600"/>
              <a:gd name="T1" fmla="*/ 0 h 21531"/>
              <a:gd name="T2" fmla="*/ 107526667 w 21600"/>
              <a:gd name="T3" fmla="*/ 276510215 h 21531"/>
              <a:gd name="T4" fmla="*/ 0 w 21600"/>
              <a:gd name="T5" fmla="*/ 276510215 h 21531"/>
              <a:gd name="T6" fmla="*/ 0 60000 65536"/>
              <a:gd name="T7" fmla="*/ 0 60000 65536"/>
              <a:gd name="T8" fmla="*/ 0 60000 65536"/>
            </a:gdLst>
            <a:ahLst/>
            <a:cxnLst>
              <a:cxn ang="T6">
                <a:pos x="T0" y="T1"/>
              </a:cxn>
              <a:cxn ang="T7">
                <a:pos x="T2" y="T3"/>
              </a:cxn>
              <a:cxn ang="T8">
                <a:pos x="T4" y="T5"/>
              </a:cxn>
            </a:cxnLst>
            <a:rect l="0" t="0" r="r" b="b"/>
            <a:pathLst>
              <a:path w="21600" h="21531" fill="none" extrusionOk="0">
                <a:moveTo>
                  <a:pt x="1723" y="-1"/>
                </a:moveTo>
                <a:cubicBezTo>
                  <a:pt x="12948" y="898"/>
                  <a:pt x="21600" y="10269"/>
                  <a:pt x="21600" y="21531"/>
                </a:cubicBezTo>
              </a:path>
              <a:path w="21600" h="21531" stroke="0" extrusionOk="0">
                <a:moveTo>
                  <a:pt x="1723" y="-1"/>
                </a:moveTo>
                <a:cubicBezTo>
                  <a:pt x="12948" y="898"/>
                  <a:pt x="21600" y="10269"/>
                  <a:pt x="21600" y="21531"/>
                </a:cubicBezTo>
                <a:lnTo>
                  <a:pt x="0" y="21531"/>
                </a:lnTo>
                <a:lnTo>
                  <a:pt x="1723" y="-1"/>
                </a:lnTo>
                <a:close/>
              </a:path>
            </a:pathLst>
          </a:custGeom>
          <a:noFill/>
          <a:ln w="76200">
            <a:solidFill>
              <a:schemeClr val="tx1"/>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5302" name="Oval 6"/>
          <p:cNvSpPr>
            <a:spLocks noChangeArrowheads="1"/>
          </p:cNvSpPr>
          <p:nvPr/>
        </p:nvSpPr>
        <p:spPr bwMode="auto">
          <a:xfrm>
            <a:off x="3810000" y="4419600"/>
            <a:ext cx="457200" cy="304800"/>
          </a:xfrm>
          <a:prstGeom prst="ellipse">
            <a:avLst/>
          </a:prstGeom>
          <a:solidFill>
            <a:srgbClr val="FF00FF"/>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5303" name="Text Box 7"/>
          <p:cNvSpPr txBox="1">
            <a:spLocks noChangeArrowheads="1"/>
          </p:cNvSpPr>
          <p:nvPr/>
        </p:nvSpPr>
        <p:spPr bwMode="auto">
          <a:xfrm>
            <a:off x="6172200" y="2895600"/>
            <a:ext cx="2822575" cy="376238"/>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Annual Equivalent Cost</a:t>
            </a:r>
            <a:r>
              <a:rPr lang="fr-CA" b="1"/>
              <a:t> </a:t>
            </a:r>
          </a:p>
        </p:txBody>
      </p:sp>
      <p:sp>
        <p:nvSpPr>
          <p:cNvPr id="55304" name="Text Box 8"/>
          <p:cNvSpPr txBox="1">
            <a:spLocks noChangeArrowheads="1"/>
          </p:cNvSpPr>
          <p:nvPr/>
        </p:nvSpPr>
        <p:spPr bwMode="auto">
          <a:xfrm>
            <a:off x="3717925" y="1865313"/>
            <a:ext cx="3635375" cy="376237"/>
          </a:xfrm>
          <a:prstGeom prst="rect">
            <a:avLst/>
          </a:prstGeom>
          <a:solidFill>
            <a:srgbClr val="00FFFF"/>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Marginal (i.e., year-to-year) cost</a:t>
            </a:r>
          </a:p>
        </p:txBody>
      </p:sp>
      <p:sp>
        <p:nvSpPr>
          <p:cNvPr id="55305" name="Line 9"/>
          <p:cNvSpPr>
            <a:spLocks noChangeShapeType="1"/>
          </p:cNvSpPr>
          <p:nvPr/>
        </p:nvSpPr>
        <p:spPr bwMode="auto">
          <a:xfrm>
            <a:off x="1066800" y="1828800"/>
            <a:ext cx="0" cy="37338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5306" name="Line 10"/>
          <p:cNvSpPr>
            <a:spLocks noChangeShapeType="1"/>
          </p:cNvSpPr>
          <p:nvPr/>
        </p:nvSpPr>
        <p:spPr bwMode="auto">
          <a:xfrm flipV="1">
            <a:off x="1066800" y="5486400"/>
            <a:ext cx="5105400" cy="762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5307" name="Text Box 11"/>
          <p:cNvSpPr txBox="1">
            <a:spLocks noChangeArrowheads="1"/>
          </p:cNvSpPr>
          <p:nvPr/>
        </p:nvSpPr>
        <p:spPr bwMode="auto">
          <a:xfrm>
            <a:off x="5486400" y="5105400"/>
            <a:ext cx="3422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Service period or year-to-year</a:t>
            </a:r>
          </a:p>
        </p:txBody>
      </p:sp>
      <p:sp>
        <p:nvSpPr>
          <p:cNvPr id="55308" name="Text Box 12"/>
          <p:cNvSpPr txBox="1">
            <a:spLocks noChangeArrowheads="1"/>
          </p:cNvSpPr>
          <p:nvPr/>
        </p:nvSpPr>
        <p:spPr bwMode="auto">
          <a:xfrm>
            <a:off x="685800" y="1447800"/>
            <a:ext cx="81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b="1"/>
              <a:t>Costs</a:t>
            </a:r>
          </a:p>
        </p:txBody>
      </p:sp>
      <p:sp>
        <p:nvSpPr>
          <p:cNvPr id="55309" name="Line 13"/>
          <p:cNvSpPr>
            <a:spLocks noChangeShapeType="1"/>
          </p:cNvSpPr>
          <p:nvPr/>
        </p:nvSpPr>
        <p:spPr bwMode="auto">
          <a:xfrm>
            <a:off x="4038600" y="4572000"/>
            <a:ext cx="0" cy="1219200"/>
          </a:xfrm>
          <a:prstGeom prst="line">
            <a:avLst/>
          </a:prstGeom>
          <a:noFill/>
          <a:ln w="38100">
            <a:solidFill>
              <a:schemeClr val="tx1"/>
            </a:solidFill>
            <a:prstDash val="dash"/>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5310" name="Text Box 14"/>
          <p:cNvSpPr txBox="1">
            <a:spLocks noChangeArrowheads="1"/>
          </p:cNvSpPr>
          <p:nvPr/>
        </p:nvSpPr>
        <p:spPr bwMode="auto">
          <a:xfrm>
            <a:off x="2514600" y="5791200"/>
            <a:ext cx="3451225" cy="376238"/>
          </a:xfrm>
          <a:prstGeom prst="rect">
            <a:avLst/>
          </a:prstGeom>
          <a:solidFill>
            <a:srgbClr val="FF99CC"/>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b="1"/>
              <a:t>Minimum cost = economic life</a:t>
            </a:r>
          </a:p>
        </p:txBody>
      </p:sp>
      <p:sp>
        <p:nvSpPr>
          <p:cNvPr id="55311" name="Oval 15"/>
          <p:cNvSpPr>
            <a:spLocks noChangeArrowheads="1"/>
          </p:cNvSpPr>
          <p:nvPr/>
        </p:nvSpPr>
        <p:spPr bwMode="auto">
          <a:xfrm>
            <a:off x="2743200" y="4648200"/>
            <a:ext cx="381000" cy="304800"/>
          </a:xfrm>
          <a:prstGeom prst="ellipse">
            <a:avLst/>
          </a:prstGeom>
          <a:solidFill>
            <a:srgbClr val="009900"/>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5312" name="Oval 16"/>
          <p:cNvSpPr>
            <a:spLocks noChangeArrowheads="1"/>
          </p:cNvSpPr>
          <p:nvPr/>
        </p:nvSpPr>
        <p:spPr bwMode="auto">
          <a:xfrm>
            <a:off x="5029200" y="4191000"/>
            <a:ext cx="381000" cy="381000"/>
          </a:xfrm>
          <a:prstGeom prst="ellipse">
            <a:avLst/>
          </a:prstGeom>
          <a:solidFill>
            <a:srgbClr val="6600FF"/>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5314"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F10DA9B-D1B2-425E-8958-D515C483E7BF}" type="slidenum">
              <a:rPr lang="fr-CA" smtClean="0"/>
              <a:pPr eaLnBrk="1" hangingPunct="1"/>
              <a:t>52</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p:txBody>
          <a:bodyPr/>
          <a:lstStyle/>
          <a:p>
            <a:pPr algn="ctr" eaLnBrk="1" hangingPunct="1"/>
            <a:r>
              <a:rPr lang="en-GB" sz="3200" smtClean="0"/>
              <a:t>Defender/Challenger Switching Decisions</a:t>
            </a:r>
            <a:endParaRPr lang="fr-CA" sz="2400" smtClean="0"/>
          </a:p>
        </p:txBody>
      </p:sp>
      <p:sp>
        <p:nvSpPr>
          <p:cNvPr id="56323" name="Line 5"/>
          <p:cNvSpPr>
            <a:spLocks noChangeShapeType="1"/>
          </p:cNvSpPr>
          <p:nvPr/>
        </p:nvSpPr>
        <p:spPr bwMode="auto">
          <a:xfrm>
            <a:off x="1676400" y="2667000"/>
            <a:ext cx="0" cy="3048000"/>
          </a:xfrm>
          <a:prstGeom prst="line">
            <a:avLst/>
          </a:prstGeom>
          <a:noFill/>
          <a:ln w="57150">
            <a:solidFill>
              <a:schemeClr val="tx1"/>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p>
            <a:endParaRPr lang="fr-CA"/>
          </a:p>
        </p:txBody>
      </p:sp>
      <p:sp>
        <p:nvSpPr>
          <p:cNvPr id="56324" name="Line 6"/>
          <p:cNvSpPr>
            <a:spLocks noChangeShapeType="1"/>
          </p:cNvSpPr>
          <p:nvPr/>
        </p:nvSpPr>
        <p:spPr bwMode="auto">
          <a:xfrm>
            <a:off x="1676400" y="5715000"/>
            <a:ext cx="5334000" cy="0"/>
          </a:xfrm>
          <a:prstGeom prst="line">
            <a:avLst/>
          </a:prstGeom>
          <a:noFill/>
          <a:ln w="57150">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endParaRPr lang="fr-CA"/>
          </a:p>
        </p:txBody>
      </p:sp>
      <p:sp>
        <p:nvSpPr>
          <p:cNvPr id="56325" name="Arc 7"/>
          <p:cNvSpPr>
            <a:spLocks/>
          </p:cNvSpPr>
          <p:nvPr/>
        </p:nvSpPr>
        <p:spPr bwMode="auto">
          <a:xfrm rot="7813083">
            <a:off x="3175794" y="1308894"/>
            <a:ext cx="3305175" cy="3732213"/>
          </a:xfrm>
          <a:custGeom>
            <a:avLst/>
            <a:gdLst>
              <a:gd name="T0" fmla="*/ 0 w 33030"/>
              <a:gd name="T1" fmla="*/ 35324274 h 35920"/>
              <a:gd name="T2" fmla="*/ 276373670 w 33030"/>
              <a:gd name="T3" fmla="*/ 387789919 h 35920"/>
              <a:gd name="T4" fmla="*/ 114450615 w 33030"/>
              <a:gd name="T5" fmla="*/ 233192139 h 35920"/>
              <a:gd name="T6" fmla="*/ 0 60000 65536"/>
              <a:gd name="T7" fmla="*/ 0 60000 65536"/>
              <a:gd name="T8" fmla="*/ 0 60000 65536"/>
            </a:gdLst>
            <a:ahLst/>
            <a:cxnLst>
              <a:cxn ang="T6">
                <a:pos x="T0" y="T1"/>
              </a:cxn>
              <a:cxn ang="T7">
                <a:pos x="T2" y="T3"/>
              </a:cxn>
              <a:cxn ang="T8">
                <a:pos x="T4" y="T5"/>
              </a:cxn>
            </a:cxnLst>
            <a:rect l="0" t="0" r="r" b="b"/>
            <a:pathLst>
              <a:path w="33030" h="35920" fill="none" extrusionOk="0">
                <a:moveTo>
                  <a:pt x="0" y="3272"/>
                </a:moveTo>
                <a:cubicBezTo>
                  <a:pt x="3428" y="1133"/>
                  <a:pt x="7388" y="-1"/>
                  <a:pt x="11430" y="0"/>
                </a:cubicBezTo>
                <a:cubicBezTo>
                  <a:pt x="23359" y="0"/>
                  <a:pt x="33030" y="9670"/>
                  <a:pt x="33030" y="21600"/>
                </a:cubicBezTo>
                <a:cubicBezTo>
                  <a:pt x="33030" y="26876"/>
                  <a:pt x="31098" y="31969"/>
                  <a:pt x="27600" y="35919"/>
                </a:cubicBezTo>
              </a:path>
              <a:path w="33030" h="35920" stroke="0" extrusionOk="0">
                <a:moveTo>
                  <a:pt x="0" y="3272"/>
                </a:moveTo>
                <a:cubicBezTo>
                  <a:pt x="3428" y="1133"/>
                  <a:pt x="7388" y="-1"/>
                  <a:pt x="11430" y="0"/>
                </a:cubicBezTo>
                <a:cubicBezTo>
                  <a:pt x="23359" y="0"/>
                  <a:pt x="33030" y="9670"/>
                  <a:pt x="33030" y="21600"/>
                </a:cubicBezTo>
                <a:cubicBezTo>
                  <a:pt x="33030" y="26876"/>
                  <a:pt x="31098" y="31969"/>
                  <a:pt x="27600" y="35919"/>
                </a:cubicBezTo>
                <a:lnTo>
                  <a:pt x="11430" y="21600"/>
                </a:lnTo>
                <a:lnTo>
                  <a:pt x="0" y="3272"/>
                </a:lnTo>
                <a:close/>
              </a:path>
            </a:pathLst>
          </a:custGeom>
          <a:noFill/>
          <a:ln w="76200">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fr-CA"/>
          </a:p>
        </p:txBody>
      </p:sp>
      <p:sp>
        <p:nvSpPr>
          <p:cNvPr id="56326" name="Arc 8"/>
          <p:cNvSpPr>
            <a:spLocks/>
          </p:cNvSpPr>
          <p:nvPr/>
        </p:nvSpPr>
        <p:spPr bwMode="auto">
          <a:xfrm rot="3906815">
            <a:off x="3178175" y="2362200"/>
            <a:ext cx="1911350" cy="3473450"/>
          </a:xfrm>
          <a:custGeom>
            <a:avLst/>
            <a:gdLst>
              <a:gd name="T0" fmla="*/ 77800882 w 21600"/>
              <a:gd name="T1" fmla="*/ 0 h 40483"/>
              <a:gd name="T2" fmla="*/ 27891198 w 21600"/>
              <a:gd name="T3" fmla="*/ 298022748 h 40483"/>
              <a:gd name="T4" fmla="*/ 0 w 21600"/>
              <a:gd name="T5" fmla="*/ 141189569 h 40483"/>
              <a:gd name="T6" fmla="*/ 0 60000 65536"/>
              <a:gd name="T7" fmla="*/ 0 60000 65536"/>
              <a:gd name="T8" fmla="*/ 0 60000 65536"/>
            </a:gdLst>
            <a:ahLst/>
            <a:cxnLst>
              <a:cxn ang="T6">
                <a:pos x="T0" y="T1"/>
              </a:cxn>
              <a:cxn ang="T7">
                <a:pos x="T2" y="T3"/>
              </a:cxn>
              <a:cxn ang="T8">
                <a:pos x="T4" y="T5"/>
              </a:cxn>
            </a:cxnLst>
            <a:rect l="0" t="0" r="r" b="b"/>
            <a:pathLst>
              <a:path w="21600" h="40483" fill="none" extrusionOk="0">
                <a:moveTo>
                  <a:pt x="9936" y="-1"/>
                </a:moveTo>
                <a:cubicBezTo>
                  <a:pt x="17101" y="3712"/>
                  <a:pt x="21600" y="11109"/>
                  <a:pt x="21600" y="19179"/>
                </a:cubicBezTo>
                <a:cubicBezTo>
                  <a:pt x="21600" y="29733"/>
                  <a:pt x="13972" y="38742"/>
                  <a:pt x="3562" y="40483"/>
                </a:cubicBezTo>
              </a:path>
              <a:path w="21600" h="40483" stroke="0" extrusionOk="0">
                <a:moveTo>
                  <a:pt x="9936" y="-1"/>
                </a:moveTo>
                <a:cubicBezTo>
                  <a:pt x="17101" y="3712"/>
                  <a:pt x="21600" y="11109"/>
                  <a:pt x="21600" y="19179"/>
                </a:cubicBezTo>
                <a:cubicBezTo>
                  <a:pt x="21600" y="29733"/>
                  <a:pt x="13972" y="38742"/>
                  <a:pt x="3562" y="40483"/>
                </a:cubicBezTo>
                <a:lnTo>
                  <a:pt x="0" y="19179"/>
                </a:lnTo>
                <a:lnTo>
                  <a:pt x="9936" y="-1"/>
                </a:lnTo>
                <a:close/>
              </a:path>
            </a:pathLst>
          </a:custGeom>
          <a:noFill/>
          <a:ln w="76200">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endParaRPr lang="fr-CA"/>
          </a:p>
        </p:txBody>
      </p:sp>
      <p:sp>
        <p:nvSpPr>
          <p:cNvPr id="56327" name="Text Box 9"/>
          <p:cNvSpPr txBox="1">
            <a:spLocks noChangeArrowheads="1"/>
          </p:cNvSpPr>
          <p:nvPr/>
        </p:nvSpPr>
        <p:spPr bwMode="auto">
          <a:xfrm>
            <a:off x="7162800" y="2905125"/>
            <a:ext cx="644525"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z="2400" b="1"/>
              <a:t>AEC</a:t>
            </a:r>
          </a:p>
        </p:txBody>
      </p:sp>
      <p:sp>
        <p:nvSpPr>
          <p:cNvPr id="56328" name="Text Box 10"/>
          <p:cNvSpPr txBox="1">
            <a:spLocks noChangeArrowheads="1"/>
          </p:cNvSpPr>
          <p:nvPr/>
        </p:nvSpPr>
        <p:spPr bwMode="auto">
          <a:xfrm>
            <a:off x="3733800" y="2971800"/>
            <a:ext cx="2184400"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z="2000" b="1"/>
              <a:t>Year-to-year cost</a:t>
            </a:r>
          </a:p>
          <a:p>
            <a:pPr eaLnBrk="1" hangingPunct="1"/>
            <a:r>
              <a:rPr lang="fr-CA" sz="2000" b="1"/>
              <a:t>(incremental cost)</a:t>
            </a:r>
          </a:p>
        </p:txBody>
      </p:sp>
      <p:sp>
        <p:nvSpPr>
          <p:cNvPr id="56329" name="Text Box 12"/>
          <p:cNvSpPr txBox="1">
            <a:spLocks noChangeArrowheads="1"/>
          </p:cNvSpPr>
          <p:nvPr/>
        </p:nvSpPr>
        <p:spPr bwMode="auto">
          <a:xfrm>
            <a:off x="3733800" y="4800600"/>
            <a:ext cx="185738"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z="2000" b="1">
                <a:latin typeface="Comic Sans MS" pitchFamily="66" charset="0"/>
              </a:rPr>
              <a:t>A</a:t>
            </a:r>
          </a:p>
        </p:txBody>
      </p:sp>
      <p:sp>
        <p:nvSpPr>
          <p:cNvPr id="56330" name="Text Box 13"/>
          <p:cNvSpPr txBox="1">
            <a:spLocks noChangeArrowheads="1"/>
          </p:cNvSpPr>
          <p:nvPr/>
        </p:nvSpPr>
        <p:spPr bwMode="auto">
          <a:xfrm>
            <a:off x="4648200" y="4419600"/>
            <a:ext cx="160338"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z="2000">
                <a:latin typeface="Comic Sans MS" pitchFamily="66" charset="0"/>
              </a:rPr>
              <a:t>B</a:t>
            </a:r>
          </a:p>
        </p:txBody>
      </p:sp>
      <p:sp>
        <p:nvSpPr>
          <p:cNvPr id="56331" name="Text Box 14"/>
          <p:cNvSpPr txBox="1">
            <a:spLocks noChangeArrowheads="1"/>
          </p:cNvSpPr>
          <p:nvPr/>
        </p:nvSpPr>
        <p:spPr bwMode="auto">
          <a:xfrm>
            <a:off x="5334000" y="5022850"/>
            <a:ext cx="2243138"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solidFill>
                  <a:schemeClr val="hlink"/>
                </a:solidFill>
              </a:rPr>
              <a:t>A &amp; B are possible</a:t>
            </a:r>
          </a:p>
          <a:p>
            <a:pPr eaLnBrk="1" hangingPunct="1"/>
            <a:r>
              <a:rPr lang="en-US" sz="2000" b="1">
                <a:solidFill>
                  <a:schemeClr val="hlink"/>
                </a:solidFill>
              </a:rPr>
              <a:t>switching points</a:t>
            </a:r>
          </a:p>
        </p:txBody>
      </p:sp>
      <p:sp>
        <p:nvSpPr>
          <p:cNvPr id="56332" name="Text Box 15"/>
          <p:cNvSpPr txBox="1">
            <a:spLocks noChangeArrowheads="1"/>
          </p:cNvSpPr>
          <p:nvPr/>
        </p:nvSpPr>
        <p:spPr bwMode="auto">
          <a:xfrm>
            <a:off x="609600" y="2286000"/>
            <a:ext cx="14684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7429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lnSpc>
                <a:spcPct val="90000"/>
              </a:lnSpc>
              <a:spcBef>
                <a:spcPct val="20000"/>
              </a:spcBef>
              <a:buClr>
                <a:schemeClr val="hlink"/>
              </a:buClr>
              <a:buSzPct val="55000"/>
              <a:buFont typeface="Wingdings" pitchFamily="2" charset="2"/>
              <a:buNone/>
            </a:pPr>
            <a:r>
              <a:rPr lang="fr-CA" sz="2000" b="1"/>
              <a:t>Cost</a:t>
            </a:r>
          </a:p>
        </p:txBody>
      </p:sp>
      <p:sp>
        <p:nvSpPr>
          <p:cNvPr id="56333" name="Text Box 16"/>
          <p:cNvSpPr txBox="1">
            <a:spLocks noChangeArrowheads="1"/>
          </p:cNvSpPr>
          <p:nvPr/>
        </p:nvSpPr>
        <p:spPr bwMode="auto">
          <a:xfrm>
            <a:off x="7772400" y="5410200"/>
            <a:ext cx="1092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7429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spcBef>
                <a:spcPct val="20000"/>
              </a:spcBef>
              <a:buClr>
                <a:schemeClr val="hlink"/>
              </a:buClr>
              <a:buSzPct val="55000"/>
              <a:buFont typeface="Wingdings" pitchFamily="2" charset="2"/>
              <a:buNone/>
            </a:pPr>
            <a:r>
              <a:rPr lang="fr-CA" sz="2000" b="1"/>
              <a:t>Life</a:t>
            </a:r>
          </a:p>
        </p:txBody>
      </p:sp>
      <p:sp>
        <p:nvSpPr>
          <p:cNvPr id="56334" name="Line 17"/>
          <p:cNvSpPr>
            <a:spLocks noChangeShapeType="1"/>
          </p:cNvSpPr>
          <p:nvPr/>
        </p:nvSpPr>
        <p:spPr bwMode="auto">
          <a:xfrm>
            <a:off x="4876800" y="4114800"/>
            <a:ext cx="0" cy="1600200"/>
          </a:xfrm>
          <a:prstGeom prst="line">
            <a:avLst/>
          </a:prstGeom>
          <a:noFill/>
          <a:ln w="76200">
            <a:solidFill>
              <a:schemeClr val="hlink"/>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6335" name="Line 19"/>
          <p:cNvSpPr>
            <a:spLocks noChangeShapeType="1"/>
          </p:cNvSpPr>
          <p:nvPr/>
        </p:nvSpPr>
        <p:spPr bwMode="auto">
          <a:xfrm>
            <a:off x="1981200" y="5486400"/>
            <a:ext cx="2819400" cy="0"/>
          </a:xfrm>
          <a:prstGeom prst="line">
            <a:avLst/>
          </a:prstGeom>
          <a:noFill/>
          <a:ln w="76200">
            <a:solidFill>
              <a:srgbClr val="008000"/>
            </a:solidFill>
            <a:round/>
            <a:headEnd type="stealth" w="med" len="me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6336" name="Line 20"/>
          <p:cNvSpPr>
            <a:spLocks noChangeShapeType="1"/>
          </p:cNvSpPr>
          <p:nvPr/>
        </p:nvSpPr>
        <p:spPr bwMode="auto">
          <a:xfrm>
            <a:off x="4876800" y="4495800"/>
            <a:ext cx="2895600" cy="0"/>
          </a:xfrm>
          <a:prstGeom prst="line">
            <a:avLst/>
          </a:prstGeom>
          <a:noFill/>
          <a:ln w="76200">
            <a:solidFill>
              <a:srgbClr val="FF9900"/>
            </a:solidFill>
            <a:round/>
            <a:headEnd type="stealth" w="med" len="me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56337" name="Text Box 21"/>
          <p:cNvSpPr txBox="1">
            <a:spLocks noChangeArrowheads="1"/>
          </p:cNvSpPr>
          <p:nvPr/>
        </p:nvSpPr>
        <p:spPr bwMode="auto">
          <a:xfrm>
            <a:off x="5334000" y="4495800"/>
            <a:ext cx="1673225" cy="42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7429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spcBef>
                <a:spcPct val="20000"/>
              </a:spcBef>
              <a:buClr>
                <a:schemeClr val="hlink"/>
              </a:buClr>
              <a:buSzPct val="55000"/>
              <a:buFont typeface="Wingdings" pitchFamily="2" charset="2"/>
              <a:buNone/>
            </a:pPr>
            <a:r>
              <a:rPr lang="fr-CA" sz="2400" b="1">
                <a:solidFill>
                  <a:srgbClr val="FF9900"/>
                </a:solidFill>
              </a:rPr>
              <a:t>Zone B</a:t>
            </a:r>
          </a:p>
        </p:txBody>
      </p:sp>
      <p:sp>
        <p:nvSpPr>
          <p:cNvPr id="56338" name="Text Box 22"/>
          <p:cNvSpPr txBox="1">
            <a:spLocks noChangeArrowheads="1"/>
          </p:cNvSpPr>
          <p:nvPr/>
        </p:nvSpPr>
        <p:spPr bwMode="auto">
          <a:xfrm>
            <a:off x="2590800" y="5105400"/>
            <a:ext cx="1673225" cy="42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7429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spcBef>
                <a:spcPct val="20000"/>
              </a:spcBef>
              <a:buClr>
                <a:schemeClr val="hlink"/>
              </a:buClr>
              <a:buSzPct val="55000"/>
              <a:buFont typeface="Wingdings" pitchFamily="2" charset="2"/>
              <a:buNone/>
            </a:pPr>
            <a:r>
              <a:rPr lang="fr-CA" sz="2400" b="1">
                <a:solidFill>
                  <a:srgbClr val="009900"/>
                </a:solidFill>
              </a:rPr>
              <a:t>Zone A</a:t>
            </a:r>
          </a:p>
        </p:txBody>
      </p:sp>
      <p:sp>
        <p:nvSpPr>
          <p:cNvPr id="56339" name="Rectangle 23"/>
          <p:cNvSpPr>
            <a:spLocks noChangeArrowheads="1"/>
          </p:cNvSpPr>
          <p:nvPr/>
        </p:nvSpPr>
        <p:spPr bwMode="auto">
          <a:xfrm>
            <a:off x="1981200" y="2743200"/>
            <a:ext cx="2895600" cy="2971800"/>
          </a:xfrm>
          <a:prstGeom prst="rect">
            <a:avLst/>
          </a:prstGeom>
          <a:noFill/>
          <a:ln w="57150" algn="ctr">
            <a:solidFill>
              <a:srgbClr val="3399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6340" name="Rectangle 24"/>
          <p:cNvSpPr>
            <a:spLocks noChangeArrowheads="1"/>
          </p:cNvSpPr>
          <p:nvPr/>
        </p:nvSpPr>
        <p:spPr bwMode="auto">
          <a:xfrm>
            <a:off x="4876800" y="2743200"/>
            <a:ext cx="3124200" cy="2971800"/>
          </a:xfrm>
          <a:prstGeom prst="rect">
            <a:avLst/>
          </a:prstGeom>
          <a:noFill/>
          <a:ln w="57150" algn="ctr">
            <a:solidFill>
              <a:srgbClr val="FF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6341" name="Text Box 25"/>
          <p:cNvSpPr txBox="1">
            <a:spLocks noChangeArrowheads="1"/>
          </p:cNvSpPr>
          <p:nvPr/>
        </p:nvSpPr>
        <p:spPr bwMode="auto">
          <a:xfrm>
            <a:off x="2041525" y="5751513"/>
            <a:ext cx="2441575" cy="376237"/>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CA" b="1"/>
              <a:t>Before economic life</a:t>
            </a:r>
          </a:p>
        </p:txBody>
      </p:sp>
      <p:sp>
        <p:nvSpPr>
          <p:cNvPr id="56342" name="Text Box 26"/>
          <p:cNvSpPr txBox="1">
            <a:spLocks noChangeArrowheads="1"/>
          </p:cNvSpPr>
          <p:nvPr/>
        </p:nvSpPr>
        <p:spPr bwMode="auto">
          <a:xfrm>
            <a:off x="5165725" y="5751513"/>
            <a:ext cx="2251075" cy="376237"/>
          </a:xfrm>
          <a:prstGeom prst="rect">
            <a:avLst/>
          </a:prstGeom>
          <a:solidFill>
            <a:srgbClr val="FF99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b="1"/>
              <a:t>After economic life</a:t>
            </a:r>
          </a:p>
        </p:txBody>
      </p:sp>
      <p:sp>
        <p:nvSpPr>
          <p:cNvPr id="56344"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FC91E92-ED2C-46D2-9EA4-12D2410235B0}" type="slidenum">
              <a:rPr lang="fr-CA" smtClean="0"/>
              <a:pPr eaLnBrk="1" hangingPunct="1"/>
              <a:t>53</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F366815-A210-4EC5-BB4F-7FA50B3B46D0}" type="slidenum">
              <a:rPr lang="fr-CA" smtClean="0"/>
              <a:pPr eaLnBrk="1" hangingPunct="1"/>
              <a:t>54</a:t>
            </a:fld>
            <a:endParaRPr lang="fr-CA" smtClean="0"/>
          </a:p>
        </p:txBody>
      </p:sp>
      <p:sp>
        <p:nvSpPr>
          <p:cNvPr id="57348" name="Rectangle 2"/>
          <p:cNvSpPr>
            <a:spLocks noGrp="1" noChangeArrowheads="1"/>
          </p:cNvSpPr>
          <p:nvPr>
            <p:ph type="title"/>
          </p:nvPr>
        </p:nvSpPr>
        <p:spPr/>
        <p:txBody>
          <a:bodyPr/>
          <a:lstStyle/>
          <a:p>
            <a:pPr eaLnBrk="1" hangingPunct="1"/>
            <a:r>
              <a:rPr lang="en-GB" sz="3200" smtClean="0"/>
              <a:t>Defender’s annual cost is decreasing: </a:t>
            </a:r>
            <a:br>
              <a:rPr lang="en-GB" sz="3200" smtClean="0"/>
            </a:br>
            <a:r>
              <a:rPr lang="en-GB" sz="3200" smtClean="0"/>
              <a:t>Zone A</a:t>
            </a:r>
            <a:endParaRPr lang="en-US" sz="3200" smtClean="0"/>
          </a:p>
        </p:txBody>
      </p:sp>
      <p:sp>
        <p:nvSpPr>
          <p:cNvPr id="57349" name="Rectangle 3"/>
          <p:cNvSpPr>
            <a:spLocks noGrp="1" noChangeArrowheads="1"/>
          </p:cNvSpPr>
          <p:nvPr>
            <p:ph type="body" idx="1"/>
          </p:nvPr>
        </p:nvSpPr>
        <p:spPr/>
        <p:txBody>
          <a:bodyPr/>
          <a:lstStyle/>
          <a:p>
            <a:pPr eaLnBrk="1" hangingPunct="1"/>
            <a:r>
              <a:rPr lang="en-GB" smtClean="0">
                <a:cs typeface="Times New Roman" pitchFamily="18" charset="0"/>
              </a:rPr>
              <a:t>Compare the annual equivalent cost of the defender based on its economic life to the challenger</a:t>
            </a:r>
            <a:r>
              <a:rPr lang="en-GB" smtClean="0">
                <a:latin typeface="Times New Roman" pitchFamily="18" charset="0"/>
                <a:cs typeface="Times New Roman" pitchFamily="18" charset="0"/>
              </a:rPr>
              <a:t>’</a:t>
            </a:r>
            <a:r>
              <a:rPr lang="en-GB" smtClean="0">
                <a:cs typeface="Times New Roman" pitchFamily="18" charset="0"/>
              </a:rPr>
              <a:t>s annual equivalent cost (AEC) based on its economic life</a:t>
            </a:r>
          </a:p>
          <a:p>
            <a:pPr eaLnBrk="1" hangingPunct="1"/>
            <a:r>
              <a:rPr lang="en-US" smtClean="0">
                <a:cs typeface="Times New Roman" pitchFamily="18" charset="0"/>
              </a:rPr>
              <a:t>Switch to the challenger if its AEC is less than the defender</a:t>
            </a:r>
            <a:r>
              <a:rPr lang="en-US" smtClean="0">
                <a:latin typeface="Times New Roman" pitchFamily="18" charset="0"/>
                <a:cs typeface="Times New Roman" pitchFamily="18" charset="0"/>
              </a:rPr>
              <a:t>’</a:t>
            </a:r>
            <a:r>
              <a:rPr lang="en-US" smtClean="0">
                <a:cs typeface="Times New Roman" pitchFamily="18" charset="0"/>
              </a:rPr>
              <a:t>s AEC.</a:t>
            </a:r>
          </a:p>
          <a:p>
            <a:pPr lvl="1" eaLnBrk="1" hangingPunct="1"/>
            <a:r>
              <a:rPr lang="en-US" smtClean="0">
                <a:cs typeface="Times New Roman" pitchFamily="18" charset="0"/>
              </a:rPr>
              <a:t>Keep the defender otherwise until a new challenger becomes available.</a:t>
            </a:r>
          </a:p>
          <a:p>
            <a:pPr eaLnBrk="1" hangingPunct="1"/>
            <a:endParaRPr lang="en-US" smtClean="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FE524AA-DBA9-46C8-B7F1-BC3FA026A961}" type="slidenum">
              <a:rPr lang="fr-CA" smtClean="0"/>
              <a:pPr eaLnBrk="1" hangingPunct="1"/>
              <a:t>55</a:t>
            </a:fld>
            <a:endParaRPr lang="fr-CA" smtClean="0"/>
          </a:p>
        </p:txBody>
      </p:sp>
      <p:sp>
        <p:nvSpPr>
          <p:cNvPr id="58372" name="Rectangle 2"/>
          <p:cNvSpPr>
            <a:spLocks noGrp="1" noChangeArrowheads="1"/>
          </p:cNvSpPr>
          <p:nvPr>
            <p:ph type="title"/>
          </p:nvPr>
        </p:nvSpPr>
        <p:spPr/>
        <p:txBody>
          <a:bodyPr/>
          <a:lstStyle/>
          <a:p>
            <a:pPr algn="ctr" eaLnBrk="1" hangingPunct="1"/>
            <a:r>
              <a:rPr lang="en-GB" smtClean="0">
                <a:cs typeface="Times New Roman" pitchFamily="18" charset="0"/>
              </a:rPr>
              <a:t>Example: Zone A</a:t>
            </a:r>
            <a:endParaRPr lang="en-US" smtClean="0">
              <a:cs typeface="Times New Roman" pitchFamily="18" charset="0"/>
            </a:endParaRPr>
          </a:p>
        </p:txBody>
      </p:sp>
      <p:sp>
        <p:nvSpPr>
          <p:cNvPr id="58373" name="Rectangle 3"/>
          <p:cNvSpPr>
            <a:spLocks noGrp="1" noChangeArrowheads="1"/>
          </p:cNvSpPr>
          <p:nvPr>
            <p:ph type="body" idx="1"/>
          </p:nvPr>
        </p:nvSpPr>
        <p:spPr/>
        <p:txBody>
          <a:bodyPr/>
          <a:lstStyle/>
          <a:p>
            <a:pPr marL="625475" indent="-625475" eaLnBrk="1" hangingPunct="1"/>
            <a:r>
              <a:rPr lang="en-GB" smtClean="0">
                <a:cs typeface="Times New Roman" pitchFamily="18" charset="0"/>
              </a:rPr>
              <a:t>If the service life of assets differs from the planning period (the asset has a 10 year life and you plan on staying in business for 20 years)</a:t>
            </a:r>
            <a:r>
              <a:rPr lang="en-US" smtClean="0"/>
              <a:t> </a:t>
            </a:r>
          </a:p>
          <a:p>
            <a:pPr marL="625475" indent="-625475" eaLnBrk="1" hangingPunct="1">
              <a:buFontTx/>
              <a:buNone/>
            </a:pPr>
            <a:r>
              <a:rPr lang="en-US" smtClean="0"/>
              <a:t>    - </a:t>
            </a:r>
            <a:r>
              <a:rPr lang="en-GB" smtClean="0">
                <a:cs typeface="Times New Roman" pitchFamily="18" charset="0"/>
              </a:rPr>
              <a:t>build the cost of additional years in the analysis</a:t>
            </a:r>
            <a:r>
              <a:rPr lang="en-US" smtClean="0"/>
              <a:t> </a:t>
            </a:r>
          </a:p>
          <a:p>
            <a:pPr marL="625475" indent="-625475" eaLnBrk="1" hangingPunct="1">
              <a:buFontTx/>
              <a:buNone/>
            </a:pPr>
            <a:r>
              <a:rPr lang="en-US" smtClean="0"/>
              <a:t>    - </a:t>
            </a:r>
            <a:r>
              <a:rPr lang="en-GB" smtClean="0">
                <a:cs typeface="Times New Roman" pitchFamily="18" charset="0"/>
              </a:rPr>
              <a:t>defender usually has a shorter expected life than planning period</a:t>
            </a:r>
            <a:endParaRPr lang="en-US" smtClean="0">
              <a:cs typeface="Times New Roman" pitchFamily="18"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4BBAE50-DCAE-4BEB-9399-F27F80E2647A}" type="slidenum">
              <a:rPr lang="fr-CA" smtClean="0"/>
              <a:pPr eaLnBrk="1" hangingPunct="1"/>
              <a:t>56</a:t>
            </a:fld>
            <a:endParaRPr lang="fr-CA" smtClean="0"/>
          </a:p>
        </p:txBody>
      </p:sp>
      <p:sp>
        <p:nvSpPr>
          <p:cNvPr id="59396" name="Rectangle 2"/>
          <p:cNvSpPr>
            <a:spLocks noGrp="1" noChangeArrowheads="1"/>
          </p:cNvSpPr>
          <p:nvPr>
            <p:ph type="title"/>
          </p:nvPr>
        </p:nvSpPr>
        <p:spPr/>
        <p:txBody>
          <a:bodyPr/>
          <a:lstStyle/>
          <a:p>
            <a:pPr algn="ctr" eaLnBrk="1" hangingPunct="1"/>
            <a:r>
              <a:rPr lang="en-US" smtClean="0"/>
              <a:t>Problem: Zone A</a:t>
            </a:r>
          </a:p>
        </p:txBody>
      </p:sp>
      <p:sp>
        <p:nvSpPr>
          <p:cNvPr id="59397" name="Rectangle 3"/>
          <p:cNvSpPr>
            <a:spLocks noGrp="1" noChangeArrowheads="1"/>
          </p:cNvSpPr>
          <p:nvPr>
            <p:ph type="body" idx="1"/>
          </p:nvPr>
        </p:nvSpPr>
        <p:spPr/>
        <p:txBody>
          <a:bodyPr/>
          <a:lstStyle/>
          <a:p>
            <a:pPr eaLnBrk="1" hangingPunct="1"/>
            <a:r>
              <a:rPr lang="en-US" smtClean="0"/>
              <a:t>A consultant recommended that a 2-year lawn tractor be replaced immediately as a new tractor would be more economical at a 10% per year rate of return and a 5-year planning horizon. </a:t>
            </a:r>
          </a:p>
          <a:p>
            <a:pPr eaLnBrk="1" hangingPunct="1"/>
            <a:r>
              <a:rPr lang="en-US" smtClean="0"/>
              <a:t>Perform a replacement analysis for a 5-year period. </a:t>
            </a:r>
          </a:p>
          <a:p>
            <a:pPr eaLnBrk="1" hangingPunct="1"/>
            <a:r>
              <a:rPr lang="en-US" smtClean="0"/>
              <a:t>Is the consultant’s decision valid?</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5319" name="Group 39"/>
          <p:cNvGraphicFramePr>
            <a:graphicFrameLocks noGrp="1"/>
          </p:cNvGraphicFramePr>
          <p:nvPr/>
        </p:nvGraphicFramePr>
        <p:xfrm>
          <a:off x="1143000" y="1524000"/>
          <a:ext cx="7315200" cy="4624410"/>
        </p:xfrm>
        <a:graphic>
          <a:graphicData uri="http://schemas.openxmlformats.org/drawingml/2006/table">
            <a:tbl>
              <a:tblPr/>
              <a:tblGrid>
                <a:gridCol w="3581400"/>
                <a:gridCol w="1763713"/>
                <a:gridCol w="1970087"/>
              </a:tblGrid>
              <a:tr h="11429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2000" b="1" i="0" u="none" strike="noStrike" cap="none" normalizeH="0" baseline="0" smtClean="0">
                        <a:ln>
                          <a:noFill/>
                        </a:ln>
                        <a:solidFill>
                          <a:schemeClr val="tx1"/>
                        </a:solidFill>
                        <a:effectLst/>
                        <a:latin typeface="Arial" pitchFamily="34" charset="0"/>
                        <a:cs typeface="Arial" pitchFamily="34" charset="0"/>
                      </a:endParaRP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pitchFamily="34" charset="0"/>
                        <a:cs typeface="Arial"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Existing</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Equipment</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pitchFamily="34" charset="0"/>
                        <a:cs typeface="Arial"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Proposed</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Equipment</a:t>
                      </a: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51906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Original Purchase Price ($)</a:t>
                      </a: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30,000</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40,000</a:t>
                      </a: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51906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Current Market Value ($)</a:t>
                      </a: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15,000</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40,000</a:t>
                      </a: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52065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Estimated useful life (years)</a:t>
                      </a: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5</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15</a:t>
                      </a: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0102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Estimated Value in 5 years ($)</a:t>
                      </a: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7,000</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10,000</a:t>
                      </a: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0102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Salvage Value in 15 Years ($)</a:t>
                      </a: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8E818"/>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5,000</a:t>
                      </a: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52065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Annual Operating Cost ($)</a:t>
                      </a:r>
                    </a:p>
                  </a:txBody>
                  <a:tcPr marT="45716" marB="45716"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5,000</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8E818"/>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cs typeface="Arial" pitchFamily="34" charset="0"/>
                        </a:rPr>
                        <a:t>3,000</a:t>
                      </a:r>
                    </a:p>
                  </a:txBody>
                  <a:tcPr marT="45716" marB="45716"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1"/>
                    </a:solidFill>
                  </a:tcPr>
                </a:tc>
              </a:tr>
            </a:tbl>
          </a:graphicData>
        </a:graphic>
      </p:graphicFrame>
      <p:sp>
        <p:nvSpPr>
          <p:cNvPr id="60452" name="Rectangle 36"/>
          <p:cNvSpPr>
            <a:spLocks noGrp="1" noChangeArrowheads="1"/>
          </p:cNvSpPr>
          <p:nvPr>
            <p:ph type="title"/>
          </p:nvPr>
        </p:nvSpPr>
        <p:spPr/>
        <p:txBody>
          <a:bodyPr/>
          <a:lstStyle/>
          <a:p>
            <a:pPr algn="ctr" eaLnBrk="1" hangingPunct="1"/>
            <a:r>
              <a:rPr lang="en-US" smtClean="0"/>
              <a:t>Problem: Zone A</a:t>
            </a:r>
          </a:p>
        </p:txBody>
      </p:sp>
      <p:sp>
        <p:nvSpPr>
          <p:cNvPr id="60454"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45C4A66-141F-4144-BDF3-FA6DC88A1EDB}" type="slidenum">
              <a:rPr lang="fr-CA" smtClean="0"/>
              <a:pPr eaLnBrk="1" hangingPunct="1"/>
              <a:t>57</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D413D48-B5DC-4127-8227-D4845BA2CAE6}" type="slidenum">
              <a:rPr lang="fr-CA" smtClean="0"/>
              <a:pPr eaLnBrk="1" hangingPunct="1"/>
              <a:t>58</a:t>
            </a:fld>
            <a:endParaRPr lang="fr-CA" smtClean="0"/>
          </a:p>
        </p:txBody>
      </p:sp>
      <p:sp>
        <p:nvSpPr>
          <p:cNvPr id="61444" name="Rectangle 2"/>
          <p:cNvSpPr>
            <a:spLocks noGrp="1" noChangeArrowheads="1"/>
          </p:cNvSpPr>
          <p:nvPr>
            <p:ph type="title"/>
          </p:nvPr>
        </p:nvSpPr>
        <p:spPr/>
        <p:txBody>
          <a:bodyPr/>
          <a:lstStyle/>
          <a:p>
            <a:pPr algn="ctr" eaLnBrk="1" hangingPunct="1"/>
            <a:r>
              <a:rPr lang="en-US" smtClean="0"/>
              <a:t>Problem: Zone A</a:t>
            </a:r>
          </a:p>
        </p:txBody>
      </p:sp>
      <p:sp>
        <p:nvSpPr>
          <p:cNvPr id="61445" name="Rectangle 3"/>
          <p:cNvSpPr>
            <a:spLocks noGrp="1" noChangeArrowheads="1"/>
          </p:cNvSpPr>
          <p:nvPr>
            <p:ph type="body" idx="1"/>
          </p:nvPr>
        </p:nvSpPr>
        <p:spPr/>
        <p:txBody>
          <a:bodyPr/>
          <a:lstStyle/>
          <a:p>
            <a:pPr eaLnBrk="1" hangingPunct="1">
              <a:buFontTx/>
              <a:buNone/>
            </a:pPr>
            <a:r>
              <a:rPr lang="en-US" sz="2400" u="sng" smtClean="0"/>
              <a:t>Proposed equipment (Challenger)</a:t>
            </a:r>
            <a:endParaRPr lang="en-US" sz="2400" smtClean="0"/>
          </a:p>
          <a:p>
            <a:pPr eaLnBrk="1" hangingPunct="1"/>
            <a:r>
              <a:rPr lang="en-US" sz="2400" smtClean="0"/>
              <a:t>Annual equivalent cost </a:t>
            </a:r>
          </a:p>
          <a:p>
            <a:pPr eaLnBrk="1" hangingPunct="1">
              <a:buFontTx/>
              <a:buNone/>
            </a:pPr>
            <a:r>
              <a:rPr lang="en-US" sz="2400" smtClean="0"/>
              <a:t>	= 40,000(A/P,10%,5) - 10,000(A/F,10%,5) + 3,000</a:t>
            </a:r>
          </a:p>
          <a:p>
            <a:pPr eaLnBrk="1" hangingPunct="1">
              <a:buFontTx/>
              <a:buNone/>
            </a:pPr>
            <a:r>
              <a:rPr lang="en-US" sz="2400" smtClean="0"/>
              <a:t>	= $11,914</a:t>
            </a:r>
            <a:endParaRPr lang="en-US" sz="2400" u="sng" smtClean="0"/>
          </a:p>
          <a:p>
            <a:pPr eaLnBrk="1" hangingPunct="1">
              <a:buFontTx/>
              <a:buNone/>
            </a:pPr>
            <a:r>
              <a:rPr lang="en-US" sz="2400" u="sng" smtClean="0"/>
              <a:t>Existing Equipment (Defender)</a:t>
            </a:r>
            <a:endParaRPr lang="en-US" sz="2400" smtClean="0"/>
          </a:p>
          <a:p>
            <a:pPr eaLnBrk="1" hangingPunct="1"/>
            <a:r>
              <a:rPr lang="en-US" sz="2400" smtClean="0"/>
              <a:t>Annual equivalent cost </a:t>
            </a:r>
          </a:p>
          <a:p>
            <a:pPr eaLnBrk="1" hangingPunct="1">
              <a:buFontTx/>
              <a:buNone/>
            </a:pPr>
            <a:r>
              <a:rPr lang="en-US" sz="2400" smtClean="0"/>
              <a:t>	= 15,000(A/P,10%,5) - 7,000(A/F,10%,5) + 5,000</a:t>
            </a:r>
          </a:p>
          <a:p>
            <a:pPr eaLnBrk="1" hangingPunct="1">
              <a:buFontTx/>
              <a:buNone/>
            </a:pPr>
            <a:r>
              <a:rPr lang="en-US" sz="2400" smtClean="0"/>
              <a:t>	= $11,767.40</a:t>
            </a:r>
          </a:p>
          <a:p>
            <a:pPr eaLnBrk="1" hangingPunct="1">
              <a:buFontTx/>
              <a:buNone/>
            </a:pPr>
            <a:r>
              <a:rPr lang="en-US" sz="2400" u="sng" smtClean="0"/>
              <a:t>Decision</a:t>
            </a:r>
            <a:r>
              <a:rPr lang="en-US" sz="2400" smtClean="0"/>
              <a:t>: Consultant is wrong; keep defender.</a:t>
            </a:r>
            <a:r>
              <a:rPr lang="en-US" sz="2400" b="1" smtClean="0"/>
              <a:t> </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6" name="Rectangle 4"/>
          <p:cNvSpPr>
            <a:spLocks noGrp="1" noChangeArrowheads="1"/>
          </p:cNvSpPr>
          <p:nvPr>
            <p:ph type="title"/>
          </p:nvPr>
        </p:nvSpPr>
        <p:spPr/>
        <p:txBody>
          <a:bodyPr/>
          <a:lstStyle/>
          <a:p>
            <a:pPr eaLnBrk="1" hangingPunct="1"/>
            <a:r>
              <a:rPr lang="en-GB" smtClean="0"/>
              <a:t>Defender/Challenger Replacement</a:t>
            </a:r>
            <a:endParaRPr lang="fr-CA" smtClean="0"/>
          </a:p>
        </p:txBody>
      </p:sp>
      <p:graphicFrame>
        <p:nvGraphicFramePr>
          <p:cNvPr id="62467" name="Object 5"/>
          <p:cNvGraphicFramePr>
            <a:graphicFrameLocks noGrp="1" noChangeAspect="1"/>
          </p:cNvGraphicFramePr>
          <p:nvPr>
            <p:ph type="body" sz="half" idx="1"/>
          </p:nvPr>
        </p:nvGraphicFramePr>
        <p:xfrm>
          <a:off x="533400" y="1447800"/>
          <a:ext cx="4724400" cy="4876800"/>
        </p:xfrm>
        <a:graphic>
          <a:graphicData uri="http://schemas.openxmlformats.org/presentationml/2006/ole">
            <mc:AlternateContent xmlns:mc="http://schemas.openxmlformats.org/markup-compatibility/2006">
              <mc:Choice xmlns:v="urn:schemas-microsoft-com:vml" Requires="v">
                <p:oleObj spid="_x0000_s62533" name="Slide" r:id="rId3" imgW="4572064" imgH="3428891" progId="PowerPoint.Slide.8">
                  <p:embed/>
                </p:oleObj>
              </mc:Choice>
              <mc:Fallback>
                <p:oleObj name="Slide" r:id="rId3" imgW="4572064" imgH="3428891" progId="PowerPoint.Slid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447800"/>
                        <a:ext cx="4724400"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62468" name="Rectangle 6"/>
          <p:cNvSpPr>
            <a:spLocks noGrp="1" noChangeArrowheads="1"/>
          </p:cNvSpPr>
          <p:nvPr>
            <p:ph type="body" sz="half" idx="2"/>
          </p:nvPr>
        </p:nvSpPr>
        <p:spPr>
          <a:solidFill>
            <a:srgbClr val="FFFF99"/>
          </a:solidFill>
          <a:ln>
            <a:solidFill>
              <a:schemeClr val="tx1"/>
            </a:solidFill>
            <a:miter lim="800000"/>
            <a:headEnd/>
            <a:tailEnd/>
          </a:ln>
        </p:spPr>
        <p:txBody>
          <a:bodyPr/>
          <a:lstStyle/>
          <a:p>
            <a:pPr eaLnBrk="1" hangingPunct="1">
              <a:buFontTx/>
              <a:buNone/>
            </a:pPr>
            <a:r>
              <a:rPr lang="en-US" sz="2200" smtClean="0"/>
              <a:t>The year-to-year cost is the</a:t>
            </a:r>
          </a:p>
          <a:p>
            <a:pPr eaLnBrk="1" hangingPunct="1">
              <a:buFontTx/>
              <a:buNone/>
            </a:pPr>
            <a:r>
              <a:rPr lang="en-US" sz="2200" smtClean="0"/>
              <a:t>marginal or incremental cost</a:t>
            </a:r>
          </a:p>
          <a:p>
            <a:pPr eaLnBrk="1" hangingPunct="1">
              <a:buFontTx/>
              <a:buNone/>
            </a:pPr>
            <a:r>
              <a:rPr lang="en-US" sz="2200" smtClean="0"/>
              <a:t>of keeping the defender one</a:t>
            </a:r>
          </a:p>
          <a:p>
            <a:pPr eaLnBrk="1" hangingPunct="1">
              <a:buFontTx/>
              <a:buNone/>
            </a:pPr>
            <a:r>
              <a:rPr lang="en-US" sz="2200" smtClean="0"/>
              <a:t>additional period (e.g., year)</a:t>
            </a:r>
          </a:p>
          <a:p>
            <a:pPr eaLnBrk="1" hangingPunct="1">
              <a:buFontTx/>
              <a:buNone/>
            </a:pPr>
            <a:r>
              <a:rPr lang="en-US" sz="2200" smtClean="0"/>
              <a:t>In some replacement</a:t>
            </a:r>
          </a:p>
          <a:p>
            <a:pPr eaLnBrk="1" hangingPunct="1">
              <a:buFontTx/>
              <a:buNone/>
            </a:pPr>
            <a:r>
              <a:rPr lang="en-US" sz="2200" smtClean="0"/>
              <a:t>analyses, the defender will</a:t>
            </a:r>
          </a:p>
          <a:p>
            <a:pPr eaLnBrk="1" hangingPunct="1">
              <a:buFontTx/>
              <a:buNone/>
            </a:pPr>
            <a:r>
              <a:rPr lang="en-US" sz="2200" smtClean="0"/>
              <a:t>be replaced by the</a:t>
            </a:r>
          </a:p>
          <a:p>
            <a:pPr eaLnBrk="1" hangingPunct="1">
              <a:buFontTx/>
              <a:buNone/>
            </a:pPr>
            <a:r>
              <a:rPr lang="en-US" sz="2200" smtClean="0"/>
              <a:t>challenger when the</a:t>
            </a:r>
          </a:p>
          <a:p>
            <a:pPr eaLnBrk="1" hangingPunct="1">
              <a:buFontTx/>
              <a:buNone/>
            </a:pPr>
            <a:r>
              <a:rPr lang="en-US" sz="2200" smtClean="0"/>
              <a:t>marginal (year-to-year) cost</a:t>
            </a:r>
          </a:p>
          <a:p>
            <a:pPr eaLnBrk="1" hangingPunct="1">
              <a:buFontTx/>
              <a:buNone/>
            </a:pPr>
            <a:r>
              <a:rPr lang="en-US" sz="2200" smtClean="0"/>
              <a:t>of the defender is at a</a:t>
            </a:r>
          </a:p>
          <a:p>
            <a:pPr eaLnBrk="1" hangingPunct="1">
              <a:buFontTx/>
              <a:buNone/>
            </a:pPr>
            <a:r>
              <a:rPr lang="en-US" sz="2200" smtClean="0"/>
              <a:t>minimum (Point A on graph).</a:t>
            </a:r>
          </a:p>
          <a:p>
            <a:pPr eaLnBrk="1" hangingPunct="1"/>
            <a:endParaRPr lang="fr-CA" sz="2200" smtClean="0"/>
          </a:p>
        </p:txBody>
      </p:sp>
      <p:sp>
        <p:nvSpPr>
          <p:cNvPr id="62470"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E8A12F37-E5C3-4C23-95C9-11AAEA8DB9EF}" type="slidenum">
              <a:rPr lang="fr-CA" smtClean="0"/>
              <a:pPr eaLnBrk="1" hangingPunct="1"/>
              <a:t>59</a:t>
            </a:fld>
            <a:endParaRPr lang="fr-CA"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GB" smtClean="0"/>
              <a:t>Defender/Challenger Replacement</a:t>
            </a:r>
            <a:endParaRPr lang="fr-CA" smtClean="0"/>
          </a:p>
        </p:txBody>
      </p:sp>
      <p:graphicFrame>
        <p:nvGraphicFramePr>
          <p:cNvPr id="63491" name="Object 3"/>
          <p:cNvGraphicFramePr>
            <a:graphicFrameLocks noGrp="1" noChangeAspect="1"/>
          </p:cNvGraphicFramePr>
          <p:nvPr>
            <p:ph type="body" sz="half" idx="1"/>
          </p:nvPr>
        </p:nvGraphicFramePr>
        <p:xfrm>
          <a:off x="533400" y="1219200"/>
          <a:ext cx="4724400" cy="4362450"/>
        </p:xfrm>
        <a:graphic>
          <a:graphicData uri="http://schemas.openxmlformats.org/presentationml/2006/ole">
            <mc:AlternateContent xmlns:mc="http://schemas.openxmlformats.org/markup-compatibility/2006">
              <mc:Choice xmlns:v="urn:schemas-microsoft-com:vml" Requires="v">
                <p:oleObj spid="_x0000_s63557" name="Slide" r:id="rId3" imgW="4984894" imgH="3738400" progId="PowerPoint.Slide.8">
                  <p:embed/>
                </p:oleObj>
              </mc:Choice>
              <mc:Fallback>
                <p:oleObj name="Slide" r:id="rId3" imgW="4984894" imgH="3738400" progId="PowerPoint.Slide.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219200"/>
                        <a:ext cx="4724400" cy="436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63492" name="Rectangle 5"/>
          <p:cNvSpPr>
            <a:spLocks noGrp="1" noChangeArrowheads="1"/>
          </p:cNvSpPr>
          <p:nvPr>
            <p:ph type="body" sz="half" idx="2"/>
          </p:nvPr>
        </p:nvSpPr>
        <p:spPr>
          <a:xfrm>
            <a:off x="4876800" y="1981200"/>
            <a:ext cx="3810000" cy="3733800"/>
          </a:xfrm>
          <a:solidFill>
            <a:srgbClr val="FFFF99"/>
          </a:solidFill>
          <a:ln>
            <a:solidFill>
              <a:schemeClr val="tx1"/>
            </a:solidFill>
            <a:miter lim="800000"/>
            <a:headEnd/>
            <a:tailEnd/>
          </a:ln>
        </p:spPr>
        <p:txBody>
          <a:bodyPr/>
          <a:lstStyle/>
          <a:p>
            <a:pPr marL="457200" indent="-457200" eaLnBrk="1" hangingPunct="1">
              <a:buFontTx/>
              <a:buNone/>
            </a:pPr>
            <a:r>
              <a:rPr lang="en-US" sz="2400" smtClean="0"/>
              <a:t>Switch from the defender</a:t>
            </a:r>
          </a:p>
          <a:p>
            <a:pPr marL="457200" indent="-457200" eaLnBrk="1" hangingPunct="1">
              <a:buFontTx/>
              <a:buNone/>
            </a:pPr>
            <a:r>
              <a:rPr lang="en-US" sz="2400" smtClean="0"/>
              <a:t>to the challenger when the</a:t>
            </a:r>
          </a:p>
          <a:p>
            <a:pPr marL="457200" indent="-457200" eaLnBrk="1" hangingPunct="1">
              <a:buFontTx/>
              <a:buNone/>
            </a:pPr>
            <a:r>
              <a:rPr lang="en-US" sz="2400" smtClean="0"/>
              <a:t>defender’s incremental</a:t>
            </a:r>
          </a:p>
          <a:p>
            <a:pPr marL="457200" indent="-457200" eaLnBrk="1" hangingPunct="1">
              <a:buFontTx/>
              <a:buNone/>
            </a:pPr>
            <a:r>
              <a:rPr lang="en-US" sz="2400" smtClean="0"/>
              <a:t>(year-to-year) cost </a:t>
            </a:r>
          </a:p>
          <a:p>
            <a:pPr marL="457200" indent="-457200" eaLnBrk="1" hangingPunct="1"/>
            <a:r>
              <a:rPr lang="en-US" sz="2400" smtClean="0"/>
              <a:t>is rising and</a:t>
            </a:r>
          </a:p>
          <a:p>
            <a:pPr marL="457200" indent="-457200" eaLnBrk="1" hangingPunct="1"/>
            <a:r>
              <a:rPr lang="en-US" sz="2400" smtClean="0"/>
              <a:t>exceeds the challenger’s minimum annual equivalent cost</a:t>
            </a:r>
          </a:p>
          <a:p>
            <a:pPr marL="457200" indent="-457200" eaLnBrk="1" hangingPunct="1"/>
            <a:endParaRPr lang="fr-CA" sz="2400" smtClean="0"/>
          </a:p>
        </p:txBody>
      </p:sp>
      <p:sp>
        <p:nvSpPr>
          <p:cNvPr id="63494"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5DDCDDE-1BC5-48D5-A899-2D7F7291757B}" type="slidenum">
              <a:rPr lang="fr-CA" smtClean="0"/>
              <a:pPr eaLnBrk="1" hangingPunct="1"/>
              <a:t>60</a:t>
            </a:fld>
            <a:endParaRPr lang="fr-CA" smtClean="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758E99D-8C58-4DBC-AFF1-092B1008B604}" type="slidenum">
              <a:rPr lang="fr-CA" smtClean="0"/>
              <a:pPr eaLnBrk="1" hangingPunct="1"/>
              <a:t>61</a:t>
            </a:fld>
            <a:endParaRPr lang="fr-CA" smtClean="0"/>
          </a:p>
        </p:txBody>
      </p:sp>
      <p:sp>
        <p:nvSpPr>
          <p:cNvPr id="64516" name="Rectangle 2"/>
          <p:cNvSpPr>
            <a:spLocks noGrp="1" noChangeArrowheads="1"/>
          </p:cNvSpPr>
          <p:nvPr>
            <p:ph type="title"/>
          </p:nvPr>
        </p:nvSpPr>
        <p:spPr/>
        <p:txBody>
          <a:bodyPr/>
          <a:lstStyle/>
          <a:p>
            <a:pPr algn="ctr" eaLnBrk="1" hangingPunct="1"/>
            <a:r>
              <a:rPr lang="en-GB" sz="3200" smtClean="0"/>
              <a:t>The defender’s annual cost is increasing: </a:t>
            </a:r>
            <a:br>
              <a:rPr lang="en-GB" sz="3200" smtClean="0"/>
            </a:br>
            <a:r>
              <a:rPr lang="en-GB" sz="3200" smtClean="0"/>
              <a:t>Zone B</a:t>
            </a:r>
            <a:endParaRPr lang="en-US" sz="3200" smtClean="0"/>
          </a:p>
        </p:txBody>
      </p:sp>
      <p:sp>
        <p:nvSpPr>
          <p:cNvPr id="64517" name="Rectangle 3"/>
          <p:cNvSpPr>
            <a:spLocks noGrp="1" noChangeArrowheads="1"/>
          </p:cNvSpPr>
          <p:nvPr>
            <p:ph type="body" idx="1"/>
          </p:nvPr>
        </p:nvSpPr>
        <p:spPr/>
        <p:txBody>
          <a:bodyPr/>
          <a:lstStyle/>
          <a:p>
            <a:pPr eaLnBrk="1" hangingPunct="1"/>
            <a:r>
              <a:rPr lang="en-GB" smtClean="0">
                <a:cs typeface="Times New Roman" pitchFamily="18" charset="0"/>
              </a:rPr>
              <a:t>Compare the cost of keeping the defender </a:t>
            </a:r>
            <a:r>
              <a:rPr lang="en-GB" b="1" smtClean="0">
                <a:cs typeface="Times New Roman" pitchFamily="18" charset="0"/>
              </a:rPr>
              <a:t>one additional year</a:t>
            </a:r>
            <a:r>
              <a:rPr lang="en-GB" smtClean="0">
                <a:cs typeface="Times New Roman" pitchFamily="18" charset="0"/>
              </a:rPr>
              <a:t> to the challenger</a:t>
            </a:r>
            <a:r>
              <a:rPr lang="en-GB" smtClean="0">
                <a:latin typeface="Comic Sans MS" pitchFamily="66" charset="0"/>
                <a:cs typeface="Times New Roman" pitchFamily="18" charset="0"/>
              </a:rPr>
              <a:t>’</a:t>
            </a:r>
            <a:r>
              <a:rPr lang="en-GB" smtClean="0">
                <a:cs typeface="Times New Roman" pitchFamily="18" charset="0"/>
              </a:rPr>
              <a:t>s annual equivalent cost based on its economic life</a:t>
            </a:r>
            <a:r>
              <a:rPr lang="en-US" smtClean="0">
                <a:cs typeface="Times New Roman" pitchFamily="18" charset="0"/>
              </a:rPr>
              <a:t> </a:t>
            </a:r>
          </a:p>
          <a:p>
            <a:pPr eaLnBrk="1" hangingPunct="1"/>
            <a:r>
              <a:rPr lang="en-US" smtClean="0">
                <a:cs typeface="Times New Roman" pitchFamily="18" charset="0"/>
              </a:rPr>
              <a:t> </a:t>
            </a:r>
            <a:r>
              <a:rPr lang="en-US" b="1" smtClean="0">
                <a:cs typeface="Times New Roman" pitchFamily="18" charset="0"/>
              </a:rPr>
              <a:t>Decision</a:t>
            </a:r>
            <a:r>
              <a:rPr lang="en-US" smtClean="0">
                <a:cs typeface="Times New Roman" pitchFamily="18" charset="0"/>
              </a:rPr>
              <a:t>: </a:t>
            </a:r>
            <a:r>
              <a:rPr lang="en-GB" smtClean="0">
                <a:cs typeface="Times New Roman" pitchFamily="18" charset="0"/>
              </a:rPr>
              <a:t>keep the defender for another year if its cost for the coming year (next year) is less than the challenger</a:t>
            </a:r>
            <a:r>
              <a:rPr lang="en-GB" smtClean="0">
                <a:latin typeface="Comic Sans MS" pitchFamily="66" charset="0"/>
                <a:cs typeface="Times New Roman" pitchFamily="18" charset="0"/>
              </a:rPr>
              <a:t>’</a:t>
            </a:r>
            <a:r>
              <a:rPr lang="en-GB" smtClean="0">
                <a:cs typeface="Times New Roman" pitchFamily="18" charset="0"/>
              </a:rPr>
              <a:t>s cost</a:t>
            </a:r>
          </a:p>
          <a:p>
            <a:pPr lvl="1" eaLnBrk="1" hangingPunct="1"/>
            <a:r>
              <a:rPr lang="en-GB" smtClean="0">
                <a:cs typeface="Times New Roman" pitchFamily="18" charset="0"/>
              </a:rPr>
              <a:t>otherwise switch to the challenger now </a:t>
            </a:r>
          </a:p>
          <a:p>
            <a:pPr eaLnBrk="1" hangingPunct="1"/>
            <a:endParaRPr lang="en-US"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8C78F785-9070-4A61-B404-6F684ABB6483}" type="slidenum">
              <a:rPr lang="fr-CA" smtClean="0"/>
              <a:pPr eaLnBrk="1" hangingPunct="1"/>
              <a:t>62</a:t>
            </a:fld>
            <a:endParaRPr lang="fr-CA" smtClean="0"/>
          </a:p>
        </p:txBody>
      </p:sp>
      <p:sp>
        <p:nvSpPr>
          <p:cNvPr id="65540" name="Rectangle 2"/>
          <p:cNvSpPr>
            <a:spLocks noGrp="1" noChangeArrowheads="1"/>
          </p:cNvSpPr>
          <p:nvPr>
            <p:ph type="title"/>
          </p:nvPr>
        </p:nvSpPr>
        <p:spPr/>
        <p:txBody>
          <a:bodyPr/>
          <a:lstStyle/>
          <a:p>
            <a:pPr algn="ctr" eaLnBrk="1" hangingPunct="1"/>
            <a:r>
              <a:rPr lang="en-GB" smtClean="0"/>
              <a:t>Defender/Challenger Replacement: Zone B</a:t>
            </a:r>
            <a:r>
              <a:rPr lang="en-GB" b="1" smtClean="0"/>
              <a:t> </a:t>
            </a:r>
            <a:endParaRPr lang="en-US" b="1" smtClean="0"/>
          </a:p>
        </p:txBody>
      </p:sp>
      <p:sp>
        <p:nvSpPr>
          <p:cNvPr id="65541" name="Rectangle 3"/>
          <p:cNvSpPr>
            <a:spLocks noGrp="1" noChangeArrowheads="1"/>
          </p:cNvSpPr>
          <p:nvPr>
            <p:ph type="body" idx="1"/>
          </p:nvPr>
        </p:nvSpPr>
        <p:spPr/>
        <p:txBody>
          <a:bodyPr/>
          <a:lstStyle/>
          <a:p>
            <a:pPr eaLnBrk="1" hangingPunct="1">
              <a:lnSpc>
                <a:spcPct val="90000"/>
              </a:lnSpc>
            </a:pPr>
            <a:r>
              <a:rPr lang="en-US" smtClean="0"/>
              <a:t>If the defender’s cost is increasing (Zone B), compare the cost of keeping the defender ONE more year to the challenger’s annual equivalent cost (or other summary measure) based on its (the challenger’s) economic life</a:t>
            </a:r>
          </a:p>
          <a:p>
            <a:pPr eaLnBrk="1" hangingPunct="1">
              <a:lnSpc>
                <a:spcPct val="90000"/>
              </a:lnSpc>
            </a:pPr>
            <a:r>
              <a:rPr lang="en-US" smtClean="0"/>
              <a:t>KEEP the defender ONE additional year if its cost NEXT YEAR is less that the challenger’s annual equivalent cost</a:t>
            </a:r>
          </a:p>
          <a:p>
            <a:pPr eaLnBrk="1" hangingPunct="1">
              <a:lnSpc>
                <a:spcPct val="90000"/>
              </a:lnSpc>
            </a:pPr>
            <a:r>
              <a:rPr lang="en-US" smtClean="0"/>
              <a:t>Otherwise SWITCH to the challenger now</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537AE1A-FAAC-41ED-B21E-4632C5BEB280}" type="slidenum">
              <a:rPr lang="fr-CA" smtClean="0"/>
              <a:pPr eaLnBrk="1" hangingPunct="1"/>
              <a:t>63</a:t>
            </a:fld>
            <a:endParaRPr lang="fr-CA" smtClean="0"/>
          </a:p>
        </p:txBody>
      </p:sp>
      <p:sp>
        <p:nvSpPr>
          <p:cNvPr id="66564" name="Rectangle 2"/>
          <p:cNvSpPr>
            <a:spLocks noGrp="1" noChangeArrowheads="1"/>
          </p:cNvSpPr>
          <p:nvPr>
            <p:ph type="title"/>
          </p:nvPr>
        </p:nvSpPr>
        <p:spPr/>
        <p:txBody>
          <a:bodyPr/>
          <a:lstStyle/>
          <a:p>
            <a:pPr algn="ctr" eaLnBrk="1" hangingPunct="1"/>
            <a:r>
              <a:rPr lang="en-GB" smtClean="0"/>
              <a:t>Year-to-year Analysis </a:t>
            </a:r>
            <a:br>
              <a:rPr lang="en-GB" smtClean="0"/>
            </a:br>
            <a:r>
              <a:rPr lang="en-GB" smtClean="0"/>
              <a:t>(marginal or incremental analysis)</a:t>
            </a:r>
            <a:endParaRPr lang="en-US" smtClean="0"/>
          </a:p>
        </p:txBody>
      </p:sp>
      <p:sp>
        <p:nvSpPr>
          <p:cNvPr id="66565" name="Rectangle 3"/>
          <p:cNvSpPr>
            <a:spLocks noGrp="1" noChangeArrowheads="1"/>
          </p:cNvSpPr>
          <p:nvPr>
            <p:ph type="body" idx="1"/>
          </p:nvPr>
        </p:nvSpPr>
        <p:spPr/>
        <p:txBody>
          <a:bodyPr/>
          <a:lstStyle/>
          <a:p>
            <a:pPr eaLnBrk="1" hangingPunct="1"/>
            <a:r>
              <a:rPr lang="en-GB" smtClean="0"/>
              <a:t>This approach is used when the defender's annual equivalent cost is increasing.</a:t>
            </a:r>
          </a:p>
          <a:p>
            <a:pPr eaLnBrk="1" hangingPunct="1"/>
            <a:r>
              <a:rPr lang="en-GB" smtClean="0"/>
              <a:t>Instead of comparing the defender's and the challenger's annual equivalent costs (based on their respective economic lives), compare the challenger's annual equivalent cost to the cost of keeping the defender one more year.</a:t>
            </a:r>
            <a:endParaRPr lang="en-US"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Rectangle 4"/>
          <p:cNvSpPr>
            <a:spLocks noGrp="1" noChangeArrowheads="1"/>
          </p:cNvSpPr>
          <p:nvPr>
            <p:ph type="title"/>
          </p:nvPr>
        </p:nvSpPr>
        <p:spPr/>
        <p:txBody>
          <a:bodyPr/>
          <a:lstStyle/>
          <a:p>
            <a:pPr eaLnBrk="1" hangingPunct="1"/>
            <a:r>
              <a:rPr lang="en-GB" sz="3200" dirty="0" smtClean="0"/>
              <a:t>Year-to-year analysis </a:t>
            </a:r>
            <a:br>
              <a:rPr lang="en-GB" sz="3200" dirty="0" smtClean="0"/>
            </a:br>
            <a:r>
              <a:rPr lang="en-GB" sz="3200" dirty="0" smtClean="0"/>
              <a:t>(marginal or incremental analysis)</a:t>
            </a:r>
            <a:endParaRPr lang="fr-CA" sz="3200" dirty="0" smtClean="0"/>
          </a:p>
        </p:txBody>
      </p:sp>
      <p:graphicFrame>
        <p:nvGraphicFramePr>
          <p:cNvPr id="253146" name="Group 218"/>
          <p:cNvGraphicFramePr>
            <a:graphicFrameLocks noGrp="1"/>
          </p:cNvGraphicFramePr>
          <p:nvPr>
            <p:ph type="body" sz="half" idx="1"/>
          </p:nvPr>
        </p:nvGraphicFramePr>
        <p:xfrm>
          <a:off x="914400" y="1600200"/>
          <a:ext cx="3810000" cy="4481514"/>
        </p:xfrm>
        <a:graphic>
          <a:graphicData uri="http://schemas.openxmlformats.org/drawingml/2006/table">
            <a:tbl>
              <a:tblPr/>
              <a:tblGrid>
                <a:gridCol w="2133600"/>
                <a:gridCol w="1676400"/>
              </a:tblGrid>
              <a:tr h="76210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Defender</a:t>
                      </a:r>
                      <a:r>
                        <a:rPr kumimoji="0" lang="en-GB" sz="1800" b="1" i="0" u="none" strike="noStrike" cap="none" normalizeH="0" baseline="0" smtClean="0">
                          <a:ln>
                            <a:noFill/>
                          </a:ln>
                          <a:solidFill>
                            <a:schemeClr val="tx1"/>
                          </a:solidFill>
                          <a:effectLst/>
                          <a:latin typeface="Comic Sans MS"/>
                          <a:cs typeface="Times New Roman" pitchFamily="18" charset="0"/>
                        </a:rPr>
                        <a:t>’</a:t>
                      </a:r>
                      <a:r>
                        <a:rPr kumimoji="0" lang="en-GB" sz="1800" b="1" i="0" u="none" strike="noStrike" cap="none" normalizeH="0" baseline="0" smtClean="0">
                          <a:ln>
                            <a:noFill/>
                          </a:ln>
                          <a:solidFill>
                            <a:schemeClr val="tx1"/>
                          </a:solidFill>
                          <a:effectLst/>
                          <a:latin typeface="Arial" pitchFamily="34" charset="0"/>
                          <a:cs typeface="Times New Roman" pitchFamily="18" charset="0"/>
                        </a:rPr>
                        <a:t>s Market Value ($)</a:t>
                      </a:r>
                      <a:endParaRPr kumimoji="0" lang="en-GB" sz="1800" b="0"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635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r>
              <a:tr h="8843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Time</a:t>
                      </a:r>
                      <a:endParaRPr kumimoji="0" lang="en-GB" sz="1800" b="0"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Defender's Market Value </a:t>
                      </a:r>
                      <a:endParaRPr kumimoji="0" lang="en-GB" sz="1800" b="0"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4017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Current Market Value (Now)</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3,800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4017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Market Value in One Year</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2,800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64017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Market Value in Two Years</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9145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Market Value in Three or More Years</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marT="45726" marB="45726"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253145" name="Group 217"/>
          <p:cNvGraphicFramePr>
            <a:graphicFrameLocks noGrp="1"/>
          </p:cNvGraphicFramePr>
          <p:nvPr>
            <p:ph type="body" sz="half" idx="2"/>
          </p:nvPr>
        </p:nvGraphicFramePr>
        <p:xfrm>
          <a:off x="4876800" y="1600200"/>
          <a:ext cx="3810000" cy="4343401"/>
        </p:xfrm>
        <a:graphic>
          <a:graphicData uri="http://schemas.openxmlformats.org/drawingml/2006/table">
            <a:tbl>
              <a:tblPr/>
              <a:tblGrid>
                <a:gridCol w="2286000"/>
                <a:gridCol w="1524000"/>
              </a:tblGrid>
              <a:tr h="739775">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Defender</a:t>
                      </a:r>
                      <a:r>
                        <a:rPr kumimoji="0" lang="en-GB" sz="1800" b="1" i="0" u="none" strike="noStrike" cap="none" normalizeH="0" baseline="0" smtClean="0">
                          <a:ln>
                            <a:noFill/>
                          </a:ln>
                          <a:solidFill>
                            <a:schemeClr val="tx1"/>
                          </a:solidFill>
                          <a:effectLst/>
                          <a:latin typeface="Comic Sans MS"/>
                          <a:cs typeface="Times New Roman" pitchFamily="18" charset="0"/>
                        </a:rPr>
                        <a:t>’</a:t>
                      </a:r>
                      <a:r>
                        <a:rPr kumimoji="0" lang="en-GB" sz="1800" b="1" i="0" u="none" strike="noStrike" cap="none" normalizeH="0" baseline="0" smtClean="0">
                          <a:ln>
                            <a:noFill/>
                          </a:ln>
                          <a:solidFill>
                            <a:schemeClr val="tx1"/>
                          </a:solidFill>
                          <a:effectLst/>
                          <a:latin typeface="Arial" pitchFamily="34" charset="0"/>
                          <a:cs typeface="Times New Roman" pitchFamily="18" charset="0"/>
                        </a:rPr>
                        <a:t>s Operating Cost ($)</a:t>
                      </a:r>
                      <a:endParaRPr kumimoji="0" lang="en-GB"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63500"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fr-CA"/>
                    </a:p>
                  </a:txBody>
                  <a:tcPr/>
                </a:tc>
              </a:tr>
              <a:tr h="10715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Year</a:t>
                      </a:r>
                      <a:endParaRPr kumimoji="0" lang="en-GB"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577850" algn="ctr"/>
                        </a:tabLst>
                      </a:pPr>
                      <a:endParaRPr kumimoji="0" lang="en-GB" sz="1800" b="1" i="0" u="none" strike="noStrike" cap="none" normalizeH="0" baseline="0" smtClean="0">
                        <a:ln>
                          <a:noFill/>
                        </a:ln>
                        <a:solidFill>
                          <a:schemeClr val="tx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tab pos="577850" algn="ctr"/>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O+M</a:t>
                      </a:r>
                      <a:endParaRPr kumimoji="0" lang="en-GB"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635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7413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Coming Year (1)</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4,500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895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Following Year (2)</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5,000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895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Year 3</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635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smtClean="0">
                          <a:ln>
                            <a:noFill/>
                          </a:ln>
                          <a:solidFill>
                            <a:schemeClr val="tx1"/>
                          </a:solidFill>
                          <a:effectLst/>
                          <a:latin typeface="Arial" pitchFamily="34" charset="0"/>
                          <a:cs typeface="Times New Roman" pitchFamily="18" charset="0"/>
                        </a:rPr>
                        <a:t>5,500</a:t>
                      </a:r>
                      <a:endParaRPr kumimoji="0" lang="en-GB" sz="1800" b="1"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00"/>
                      </a:solidFill>
                      <a:prstDash val="solid"/>
                      <a:round/>
                      <a:headEnd type="none" w="med" len="med"/>
                      <a:tailEnd type="none" w="med" len="med"/>
                    </a:lnL>
                    <a:lnR w="635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635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7629"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2821E55A-A9DE-45EC-BD55-4BCAE85FB255}" type="slidenum">
              <a:rPr lang="fr-CA" smtClean="0"/>
              <a:pPr eaLnBrk="1" hangingPunct="1"/>
              <a:t>64</a:t>
            </a:fld>
            <a:endParaRPr lang="fr-CA"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Slide Number Placeholder 6"/>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9292063-A6DD-48B7-B290-18584725ED47}" type="slidenum">
              <a:rPr lang="fr-CA" smtClean="0"/>
              <a:pPr eaLnBrk="1" hangingPunct="1"/>
              <a:t>65</a:t>
            </a:fld>
            <a:endParaRPr lang="fr-CA" smtClean="0"/>
          </a:p>
        </p:txBody>
      </p:sp>
      <p:sp>
        <p:nvSpPr>
          <p:cNvPr id="68612" name="Rectangle 4"/>
          <p:cNvSpPr>
            <a:spLocks noGrp="1" noChangeArrowheads="1"/>
          </p:cNvSpPr>
          <p:nvPr>
            <p:ph type="title"/>
          </p:nvPr>
        </p:nvSpPr>
        <p:spPr/>
        <p:txBody>
          <a:bodyPr/>
          <a:lstStyle/>
          <a:p>
            <a:pPr eaLnBrk="1" hangingPunct="1"/>
            <a:r>
              <a:rPr lang="en-CA" dirty="0"/>
              <a:t>Year-to-year analysis </a:t>
            </a:r>
            <a:br>
              <a:rPr lang="en-CA" dirty="0"/>
            </a:br>
            <a:r>
              <a:rPr lang="en-CA" dirty="0"/>
              <a:t>(marginal or incremental analysis)</a:t>
            </a:r>
            <a:endParaRPr lang="fr-CA" dirty="0" smtClean="0"/>
          </a:p>
        </p:txBody>
      </p:sp>
      <p:sp>
        <p:nvSpPr>
          <p:cNvPr id="68613" name="Rectangle 5"/>
          <p:cNvSpPr>
            <a:spLocks noGrp="1" noChangeArrowheads="1"/>
          </p:cNvSpPr>
          <p:nvPr>
            <p:ph type="body" sz="half" idx="1"/>
          </p:nvPr>
        </p:nvSpPr>
        <p:spPr>
          <a:noFill/>
          <a:ln>
            <a:solidFill>
              <a:schemeClr val="tx1"/>
            </a:solidFill>
            <a:miter lim="800000"/>
            <a:headEnd/>
            <a:tailEnd/>
          </a:ln>
        </p:spPr>
        <p:txBody>
          <a:bodyPr/>
          <a:lstStyle/>
          <a:p>
            <a:pPr eaLnBrk="1" hangingPunct="1">
              <a:lnSpc>
                <a:spcPct val="90000"/>
              </a:lnSpc>
            </a:pPr>
            <a:r>
              <a:rPr lang="en-GB" sz="2000" u="sng" smtClean="0"/>
              <a:t>Challenger</a:t>
            </a:r>
            <a:endParaRPr lang="en-GB" sz="2000" smtClean="0"/>
          </a:p>
          <a:p>
            <a:pPr eaLnBrk="1" hangingPunct="1">
              <a:lnSpc>
                <a:spcPct val="90000"/>
              </a:lnSpc>
              <a:buClrTx/>
            </a:pPr>
            <a:r>
              <a:rPr lang="en-GB" sz="2000" smtClean="0"/>
              <a:t>P = $8,700; O+M = $3,900/year</a:t>
            </a:r>
          </a:p>
          <a:p>
            <a:pPr eaLnBrk="1" hangingPunct="1">
              <a:lnSpc>
                <a:spcPct val="90000"/>
              </a:lnSpc>
              <a:buClrTx/>
            </a:pPr>
            <a:r>
              <a:rPr lang="en-GB" sz="2000" smtClean="0"/>
              <a:t>N = 5 years; SV = 1800</a:t>
            </a:r>
            <a:endParaRPr lang="en-GB" sz="2000" u="sng" smtClean="0"/>
          </a:p>
          <a:p>
            <a:pPr eaLnBrk="1" hangingPunct="1">
              <a:lnSpc>
                <a:spcPct val="90000"/>
              </a:lnSpc>
              <a:buClrTx/>
              <a:buFontTx/>
              <a:buNone/>
            </a:pPr>
            <a:r>
              <a:rPr lang="en-GB" sz="2000" smtClean="0"/>
              <a:t>	</a:t>
            </a:r>
            <a:r>
              <a:rPr lang="en-GB" sz="2000" u="sng" smtClean="0"/>
              <a:t>AEW of the challenger</a:t>
            </a:r>
          </a:p>
          <a:p>
            <a:pPr eaLnBrk="1" hangingPunct="1">
              <a:lnSpc>
                <a:spcPct val="90000"/>
              </a:lnSpc>
              <a:buClrTx/>
              <a:buFontTx/>
              <a:buNone/>
            </a:pPr>
            <a:r>
              <a:rPr lang="en-GB" sz="2000" smtClean="0"/>
              <a:t>=	8700(A/P,20,5) -1800(A/F,20,5) + 3900 </a:t>
            </a:r>
          </a:p>
          <a:p>
            <a:pPr eaLnBrk="1" hangingPunct="1">
              <a:lnSpc>
                <a:spcPct val="90000"/>
              </a:lnSpc>
              <a:buClrTx/>
              <a:buFontTx/>
              <a:buNone/>
            </a:pPr>
            <a:r>
              <a:rPr lang="en-GB" sz="2000" smtClean="0"/>
              <a:t>	= $6,567</a:t>
            </a:r>
            <a:endParaRPr lang="en-GB" sz="2000" u="sng" smtClean="0"/>
          </a:p>
          <a:p>
            <a:pPr eaLnBrk="1" hangingPunct="1">
              <a:lnSpc>
                <a:spcPct val="90000"/>
              </a:lnSpc>
            </a:pPr>
            <a:endParaRPr lang="fr-CA" sz="1800" smtClean="0"/>
          </a:p>
        </p:txBody>
      </p:sp>
      <p:sp>
        <p:nvSpPr>
          <p:cNvPr id="68614" name="Rectangle 6"/>
          <p:cNvSpPr>
            <a:spLocks noGrp="1" noChangeArrowheads="1"/>
          </p:cNvSpPr>
          <p:nvPr>
            <p:ph type="body" sz="half" idx="2"/>
          </p:nvPr>
        </p:nvSpPr>
        <p:spPr>
          <a:noFill/>
          <a:ln>
            <a:solidFill>
              <a:schemeClr val="tx1"/>
            </a:solidFill>
            <a:miter lim="800000"/>
            <a:headEnd/>
            <a:tailEnd/>
          </a:ln>
        </p:spPr>
        <p:txBody>
          <a:bodyPr/>
          <a:lstStyle/>
          <a:p>
            <a:pPr eaLnBrk="1" hangingPunct="1">
              <a:lnSpc>
                <a:spcPct val="90000"/>
              </a:lnSpc>
            </a:pPr>
            <a:r>
              <a:rPr lang="en-GB" sz="2000" u="sng" smtClean="0"/>
              <a:t>AEW of the defender (coming year)</a:t>
            </a:r>
          </a:p>
          <a:p>
            <a:pPr eaLnBrk="1" hangingPunct="1">
              <a:lnSpc>
                <a:spcPct val="90000"/>
              </a:lnSpc>
              <a:buClrTx/>
              <a:buFontTx/>
              <a:buNone/>
            </a:pPr>
            <a:r>
              <a:rPr lang="en-GB" sz="2000" smtClean="0"/>
              <a:t>=	3800(A/P,20,1) -2800(A/F,20,1) + 4500 = $6,260</a:t>
            </a:r>
            <a:endParaRPr lang="en-GB" sz="2000" b="1" smtClean="0"/>
          </a:p>
          <a:p>
            <a:pPr eaLnBrk="1" hangingPunct="1">
              <a:lnSpc>
                <a:spcPct val="90000"/>
              </a:lnSpc>
              <a:buClrTx/>
              <a:buFontTx/>
              <a:buNone/>
            </a:pPr>
            <a:r>
              <a:rPr lang="en-GB" sz="2000" b="1" smtClean="0"/>
              <a:t>	Decision: Keep defender at least one more year</a:t>
            </a:r>
            <a:endParaRPr lang="en-GB" sz="2000" u="sng" smtClean="0"/>
          </a:p>
          <a:p>
            <a:pPr eaLnBrk="1" hangingPunct="1">
              <a:lnSpc>
                <a:spcPct val="90000"/>
              </a:lnSpc>
              <a:buClrTx/>
              <a:buFontTx/>
              <a:buNone/>
            </a:pPr>
            <a:r>
              <a:rPr lang="en-GB" sz="2000" smtClean="0"/>
              <a:t>	</a:t>
            </a:r>
            <a:r>
              <a:rPr lang="en-GB" sz="2000" u="sng" smtClean="0"/>
              <a:t>AEW of the defender (next year)</a:t>
            </a:r>
            <a:r>
              <a:rPr lang="en-GB" sz="2000" smtClean="0"/>
              <a:t/>
            </a:r>
            <a:br>
              <a:rPr lang="en-GB" sz="2000" smtClean="0"/>
            </a:br>
            <a:r>
              <a:rPr lang="en-GB" sz="2000" smtClean="0"/>
              <a:t>2800(A/P,20,1) - 500(A/F,20,1) +  5000</a:t>
            </a:r>
          </a:p>
          <a:p>
            <a:pPr eaLnBrk="1" hangingPunct="1">
              <a:lnSpc>
                <a:spcPct val="90000"/>
              </a:lnSpc>
              <a:buClrTx/>
              <a:buFontTx/>
              <a:buNone/>
            </a:pPr>
            <a:r>
              <a:rPr lang="en-GB" sz="2000" smtClean="0"/>
              <a:t>	= $7,860</a:t>
            </a:r>
            <a:endParaRPr lang="en-GB" sz="2000" b="1" smtClean="0"/>
          </a:p>
          <a:p>
            <a:pPr eaLnBrk="1" hangingPunct="1">
              <a:lnSpc>
                <a:spcPct val="90000"/>
              </a:lnSpc>
              <a:buClrTx/>
              <a:buFontTx/>
              <a:buNone/>
            </a:pPr>
            <a:r>
              <a:rPr lang="en-GB" sz="2000" b="1" smtClean="0"/>
              <a:t>	Decision: Drop defender (select challenger)</a:t>
            </a:r>
            <a:endParaRPr lang="en-US" sz="2000" b="1" smtClean="0"/>
          </a:p>
          <a:p>
            <a:pPr eaLnBrk="1" hangingPunct="1">
              <a:lnSpc>
                <a:spcPct val="90000"/>
              </a:lnSpc>
            </a:pPr>
            <a:endParaRPr lang="fr-CA" sz="1800" smtClean="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en-CA" sz="3200" smtClean="0"/>
              <a:t>Defender</a:t>
            </a:r>
            <a:r>
              <a:rPr lang="en-US" sz="3200" smtClean="0"/>
              <a:t>/Challenger Replacement Analysis Before Taxes</a:t>
            </a:r>
            <a:endParaRPr lang="en-CA" sz="3200" smtClean="0"/>
          </a:p>
        </p:txBody>
      </p:sp>
      <p:sp>
        <p:nvSpPr>
          <p:cNvPr id="69635" name="Rectangle 3"/>
          <p:cNvSpPr>
            <a:spLocks noGrp="1" noChangeArrowheads="1"/>
          </p:cNvSpPr>
          <p:nvPr>
            <p:ph type="body" sz="half" idx="1"/>
          </p:nvPr>
        </p:nvSpPr>
        <p:spPr>
          <a:solidFill>
            <a:srgbClr val="CCFFFF"/>
          </a:solidFill>
          <a:ln>
            <a:solidFill>
              <a:schemeClr val="tx1"/>
            </a:solidFill>
            <a:miter lim="800000"/>
            <a:headEnd/>
            <a:tailEnd/>
          </a:ln>
        </p:spPr>
        <p:txBody>
          <a:bodyPr/>
          <a:lstStyle/>
          <a:p>
            <a:pPr algn="ctr" eaLnBrk="1" hangingPunct="1">
              <a:lnSpc>
                <a:spcPct val="90000"/>
              </a:lnSpc>
              <a:buFontTx/>
              <a:buNone/>
            </a:pPr>
            <a:r>
              <a:rPr lang="en-US" sz="2400" smtClean="0"/>
              <a:t>	</a:t>
            </a:r>
            <a:r>
              <a:rPr lang="en-US" u="sng" smtClean="0"/>
              <a:t>Defender</a:t>
            </a:r>
          </a:p>
          <a:p>
            <a:pPr eaLnBrk="1" hangingPunct="1">
              <a:lnSpc>
                <a:spcPct val="90000"/>
              </a:lnSpc>
            </a:pPr>
            <a:r>
              <a:rPr lang="en-US" sz="2400" smtClean="0"/>
              <a:t>P = $35,000</a:t>
            </a:r>
          </a:p>
          <a:p>
            <a:pPr eaLnBrk="1" hangingPunct="1">
              <a:lnSpc>
                <a:spcPct val="90000"/>
              </a:lnSpc>
            </a:pPr>
            <a:r>
              <a:rPr lang="en-US" sz="2400" smtClean="0"/>
              <a:t>Operating Costs </a:t>
            </a:r>
          </a:p>
          <a:p>
            <a:pPr lvl="1" eaLnBrk="1" hangingPunct="1">
              <a:lnSpc>
                <a:spcPct val="90000"/>
              </a:lnSpc>
            </a:pPr>
            <a:r>
              <a:rPr lang="en-US" sz="2000" smtClean="0"/>
              <a:t>$4,000 in 1</a:t>
            </a:r>
            <a:r>
              <a:rPr lang="en-US" sz="2000" baseline="30000" smtClean="0"/>
              <a:t>st</a:t>
            </a:r>
            <a:r>
              <a:rPr lang="en-US" sz="2000" smtClean="0"/>
              <a:t> year</a:t>
            </a:r>
          </a:p>
          <a:p>
            <a:pPr lvl="1" eaLnBrk="1" hangingPunct="1">
              <a:lnSpc>
                <a:spcPct val="90000"/>
              </a:lnSpc>
            </a:pPr>
            <a:r>
              <a:rPr lang="en-US" sz="2000" smtClean="0"/>
              <a:t>$3,000 increase annually</a:t>
            </a:r>
          </a:p>
          <a:p>
            <a:pPr eaLnBrk="1" hangingPunct="1">
              <a:lnSpc>
                <a:spcPct val="90000"/>
              </a:lnSpc>
            </a:pPr>
            <a:r>
              <a:rPr lang="en-US" sz="2400" smtClean="0"/>
              <a:t>Insurance Costs</a:t>
            </a:r>
          </a:p>
          <a:p>
            <a:pPr lvl="1" eaLnBrk="1" hangingPunct="1">
              <a:lnSpc>
                <a:spcPct val="90000"/>
              </a:lnSpc>
            </a:pPr>
            <a:r>
              <a:rPr lang="en-US" sz="2000" smtClean="0"/>
              <a:t>$500 in 1</a:t>
            </a:r>
            <a:r>
              <a:rPr lang="en-US" sz="2000" baseline="30000" smtClean="0"/>
              <a:t>st</a:t>
            </a:r>
            <a:r>
              <a:rPr lang="en-US" sz="2000" smtClean="0"/>
              <a:t> year</a:t>
            </a:r>
          </a:p>
          <a:p>
            <a:pPr lvl="1" eaLnBrk="1" hangingPunct="1">
              <a:lnSpc>
                <a:spcPct val="90000"/>
              </a:lnSpc>
            </a:pPr>
            <a:r>
              <a:rPr lang="en-US" sz="2000" smtClean="0"/>
              <a:t>$500 increase annually </a:t>
            </a:r>
          </a:p>
          <a:p>
            <a:pPr eaLnBrk="1" hangingPunct="1">
              <a:lnSpc>
                <a:spcPct val="90000"/>
              </a:lnSpc>
            </a:pPr>
            <a:r>
              <a:rPr lang="en-US" sz="2400" smtClean="0"/>
              <a:t>MARR = 10%</a:t>
            </a:r>
          </a:p>
          <a:p>
            <a:pPr eaLnBrk="1" hangingPunct="1">
              <a:lnSpc>
                <a:spcPct val="90000"/>
              </a:lnSpc>
            </a:pPr>
            <a:r>
              <a:rPr lang="en-US" sz="2400" smtClean="0"/>
              <a:t>Life = 5 years</a:t>
            </a:r>
          </a:p>
          <a:p>
            <a:pPr eaLnBrk="1" hangingPunct="1">
              <a:lnSpc>
                <a:spcPct val="90000"/>
              </a:lnSpc>
            </a:pPr>
            <a:endParaRPr lang="en-CA" sz="2400" smtClean="0"/>
          </a:p>
        </p:txBody>
      </p:sp>
      <p:sp>
        <p:nvSpPr>
          <p:cNvPr id="69636" name="Rectangle 4"/>
          <p:cNvSpPr>
            <a:spLocks noGrp="1" noChangeArrowheads="1"/>
          </p:cNvSpPr>
          <p:nvPr>
            <p:ph type="body" sz="half" idx="2"/>
          </p:nvPr>
        </p:nvSpPr>
        <p:spPr>
          <a:xfrm>
            <a:off x="4724400" y="1600200"/>
            <a:ext cx="4191000" cy="4530725"/>
          </a:xfrm>
          <a:solidFill>
            <a:srgbClr val="FFFF99"/>
          </a:solidFill>
          <a:ln>
            <a:solidFill>
              <a:schemeClr val="tx1"/>
            </a:solidFill>
            <a:miter lim="800000"/>
            <a:headEnd/>
            <a:tailEnd/>
          </a:ln>
        </p:spPr>
        <p:txBody>
          <a:bodyPr/>
          <a:lstStyle/>
          <a:p>
            <a:pPr algn="ctr" eaLnBrk="1" hangingPunct="1">
              <a:lnSpc>
                <a:spcPct val="90000"/>
              </a:lnSpc>
              <a:buFontTx/>
              <a:buNone/>
            </a:pPr>
            <a:r>
              <a:rPr lang="en-US" u="sng" smtClean="0"/>
              <a:t>Challenger</a:t>
            </a:r>
          </a:p>
          <a:p>
            <a:pPr eaLnBrk="1" hangingPunct="1">
              <a:lnSpc>
                <a:spcPct val="90000"/>
              </a:lnSpc>
            </a:pPr>
            <a:r>
              <a:rPr lang="en-US" smtClean="0"/>
              <a:t>P = $60,000</a:t>
            </a:r>
          </a:p>
          <a:p>
            <a:pPr eaLnBrk="1" hangingPunct="1">
              <a:lnSpc>
                <a:spcPct val="90000"/>
              </a:lnSpc>
            </a:pPr>
            <a:r>
              <a:rPr lang="en-US" smtClean="0"/>
              <a:t>Operating Costs</a:t>
            </a:r>
          </a:p>
          <a:p>
            <a:pPr lvl="1" eaLnBrk="1" hangingPunct="1">
              <a:lnSpc>
                <a:spcPct val="90000"/>
              </a:lnSpc>
            </a:pPr>
            <a:r>
              <a:rPr lang="en-US" smtClean="0"/>
              <a:t>$2,000 in 1</a:t>
            </a:r>
            <a:r>
              <a:rPr lang="en-US" baseline="30000" smtClean="0"/>
              <a:t>st</a:t>
            </a:r>
            <a:r>
              <a:rPr lang="en-US" smtClean="0"/>
              <a:t> year</a:t>
            </a:r>
          </a:p>
          <a:p>
            <a:pPr lvl="1" eaLnBrk="1" hangingPunct="1">
              <a:lnSpc>
                <a:spcPct val="90000"/>
              </a:lnSpc>
            </a:pPr>
            <a:r>
              <a:rPr lang="en-US" smtClean="0"/>
              <a:t>$200 increase annually</a:t>
            </a:r>
          </a:p>
          <a:p>
            <a:pPr eaLnBrk="1" hangingPunct="1">
              <a:lnSpc>
                <a:spcPct val="90000"/>
              </a:lnSpc>
            </a:pPr>
            <a:r>
              <a:rPr lang="en-US" smtClean="0"/>
              <a:t>Insurance Costs</a:t>
            </a:r>
          </a:p>
          <a:p>
            <a:pPr lvl="1" eaLnBrk="1" hangingPunct="1">
              <a:lnSpc>
                <a:spcPct val="90000"/>
              </a:lnSpc>
            </a:pPr>
            <a:r>
              <a:rPr lang="en-US" smtClean="0"/>
              <a:t>$1,000 in 1</a:t>
            </a:r>
            <a:r>
              <a:rPr lang="en-US" baseline="30000" smtClean="0"/>
              <a:t>st</a:t>
            </a:r>
            <a:r>
              <a:rPr lang="en-US" smtClean="0"/>
              <a:t> year</a:t>
            </a:r>
          </a:p>
          <a:p>
            <a:pPr lvl="1" eaLnBrk="1" hangingPunct="1">
              <a:lnSpc>
                <a:spcPct val="90000"/>
              </a:lnSpc>
            </a:pPr>
            <a:r>
              <a:rPr lang="en-US" smtClean="0"/>
              <a:t>10% increase annually</a:t>
            </a:r>
          </a:p>
          <a:p>
            <a:pPr eaLnBrk="1" hangingPunct="1">
              <a:lnSpc>
                <a:spcPct val="90000"/>
              </a:lnSpc>
            </a:pPr>
            <a:r>
              <a:rPr lang="en-US" sz="2400" smtClean="0"/>
              <a:t>MARR = 10%</a:t>
            </a:r>
          </a:p>
          <a:p>
            <a:pPr eaLnBrk="1" hangingPunct="1">
              <a:lnSpc>
                <a:spcPct val="90000"/>
              </a:lnSpc>
            </a:pPr>
            <a:r>
              <a:rPr lang="en-US" sz="2400" smtClean="0"/>
              <a:t>Life = 5 years</a:t>
            </a:r>
          </a:p>
          <a:p>
            <a:pPr eaLnBrk="1" hangingPunct="1">
              <a:lnSpc>
                <a:spcPct val="90000"/>
              </a:lnSpc>
            </a:pPr>
            <a:endParaRPr lang="en-CA" sz="2400" smtClean="0"/>
          </a:p>
          <a:p>
            <a:pPr lvl="1" eaLnBrk="1" hangingPunct="1">
              <a:lnSpc>
                <a:spcPct val="90000"/>
              </a:lnSpc>
            </a:pPr>
            <a:endParaRPr lang="en-CA" smtClean="0"/>
          </a:p>
        </p:txBody>
      </p:sp>
      <p:sp>
        <p:nvSpPr>
          <p:cNvPr id="69638"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FC6504F-FF72-4D9C-AF69-228144FD68A0}" type="slidenum">
              <a:rPr lang="fr-CA" smtClean="0"/>
              <a:pPr eaLnBrk="1" hangingPunct="1"/>
              <a:t>66</a:t>
            </a:fld>
            <a:endParaRPr lang="fr-CA"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8" name="Rectangle 4"/>
          <p:cNvSpPr>
            <a:spLocks noGrp="1" noChangeArrowheads="1"/>
          </p:cNvSpPr>
          <p:nvPr>
            <p:ph type="title"/>
          </p:nvPr>
        </p:nvSpPr>
        <p:spPr/>
        <p:txBody>
          <a:bodyPr/>
          <a:lstStyle/>
          <a:p>
            <a:pPr eaLnBrk="1" hangingPunct="1"/>
            <a:r>
              <a:rPr lang="en-US" dirty="0" smtClean="0"/>
              <a:t>Defender Costs: Before Taxes</a:t>
            </a:r>
            <a:endParaRPr lang="en-CA" dirty="0" smtClean="0"/>
          </a:p>
        </p:txBody>
      </p:sp>
      <p:graphicFrame>
        <p:nvGraphicFramePr>
          <p:cNvPr id="278689" name="Group 161"/>
          <p:cNvGraphicFramePr>
            <a:graphicFrameLocks noGrp="1"/>
          </p:cNvGraphicFramePr>
          <p:nvPr>
            <p:extLst>
              <p:ext uri="{D42A27DB-BD31-4B8C-83A1-F6EECF244321}">
                <p14:modId xmlns:p14="http://schemas.microsoft.com/office/powerpoint/2010/main" val="1018986002"/>
              </p:ext>
            </p:extLst>
          </p:nvPr>
        </p:nvGraphicFramePr>
        <p:xfrm>
          <a:off x="381000" y="1676399"/>
          <a:ext cx="8382000" cy="3035334"/>
        </p:xfrm>
        <a:graphic>
          <a:graphicData uri="http://schemas.openxmlformats.org/drawingml/2006/table">
            <a:tbl>
              <a:tblPr/>
              <a:tblGrid>
                <a:gridCol w="919163"/>
                <a:gridCol w="1855787"/>
                <a:gridCol w="1168400"/>
                <a:gridCol w="1012825"/>
                <a:gridCol w="1033463"/>
                <a:gridCol w="1173162"/>
                <a:gridCol w="1219200"/>
              </a:tblGrid>
              <a:tr h="65274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Year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Mkt Value at EOY</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Drop in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Mkt Value</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Foregone</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Interest</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Operating</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Cost</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Insurance</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Cost</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Marginal or Annual</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sng" strike="noStrike" cap="none" normalizeH="0" baseline="0" dirty="0" smtClean="0">
                          <a:ln>
                            <a:noFill/>
                          </a:ln>
                          <a:solidFill>
                            <a:schemeClr val="tx1"/>
                          </a:solidFill>
                          <a:effectLst/>
                          <a:latin typeface="Arial" pitchFamily="34" charset="0"/>
                          <a:cs typeface="Arial" pitchFamily="34" charset="0"/>
                        </a:rPr>
                        <a:t>Cost</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8396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35,000.0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0.0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 </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8396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26,250.0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8,750.0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3,500.0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4,000.0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500.0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$16,750</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8396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19,687.5</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6,562.5</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2,625.0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7,000.0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$17,188</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8396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14,765.6</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4,921.9</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1,968.8</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10,000.0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1,500.0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$18,391</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8396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4</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11,074.2</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3,691.4</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1,476.6</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13,000.0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$20,168</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8396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pitchFamily="34" charset="0"/>
                          <a:cs typeface="Arial" pitchFamily="34" charset="0"/>
                        </a:rPr>
                        <a:t>5</a:t>
                      </a:r>
                      <a:endParaRPr kumimoji="0" lang="en-US" sz="1400" b="0" i="0" u="none" strike="noStrike" cap="none" normalizeH="0" baseline="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8,305.7</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2,768.6</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1,107.4</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16,000.0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2,500.0</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$22,376</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bl>
          </a:graphicData>
        </a:graphic>
      </p:graphicFrame>
      <p:sp>
        <p:nvSpPr>
          <p:cNvPr id="70720" name="Text Box 157"/>
          <p:cNvSpPr txBox="1">
            <a:spLocks noChangeArrowheads="1"/>
          </p:cNvSpPr>
          <p:nvPr/>
        </p:nvSpPr>
        <p:spPr bwMode="auto">
          <a:xfrm>
            <a:off x="990600" y="5181600"/>
            <a:ext cx="7340471" cy="646331"/>
          </a:xfrm>
          <a:prstGeom prst="rect">
            <a:avLst/>
          </a:prstGeom>
          <a:solidFill>
            <a:srgbClr val="FFCC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dirty="0"/>
              <a:t>Defender’s </a:t>
            </a:r>
            <a:r>
              <a:rPr lang="en-US" b="1" dirty="0" smtClean="0"/>
              <a:t>annual (marginal or year-to-year) </a:t>
            </a:r>
            <a:r>
              <a:rPr lang="en-US" b="1" dirty="0"/>
              <a:t>costs are </a:t>
            </a:r>
            <a:r>
              <a:rPr lang="en-US" b="1" dirty="0" smtClean="0"/>
              <a:t>increasing</a:t>
            </a:r>
          </a:p>
          <a:p>
            <a:pPr eaLnBrk="1" hangingPunct="1"/>
            <a:r>
              <a:rPr lang="en-US" b="1" dirty="0" smtClean="0"/>
              <a:t>monotonically.</a:t>
            </a:r>
            <a:endParaRPr lang="en-CA" b="1" dirty="0"/>
          </a:p>
        </p:txBody>
      </p:sp>
      <p:sp>
        <p:nvSpPr>
          <p:cNvPr id="70722"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AE768AE-6DEB-495A-9975-4F28BDC9C0F0}" type="slidenum">
              <a:rPr lang="fr-CA" smtClean="0"/>
              <a:pPr eaLnBrk="1" hangingPunct="1"/>
              <a:t>67</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
        <p:nvSpPr>
          <p:cNvPr id="3" name="Pentagon 2"/>
          <p:cNvSpPr/>
          <p:nvPr/>
        </p:nvSpPr>
        <p:spPr>
          <a:xfrm>
            <a:off x="3352800" y="2895600"/>
            <a:ext cx="4419600" cy="304800"/>
          </a:xfrm>
          <a:prstGeom prst="homePlat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2" name="Rectangle 156"/>
          <p:cNvSpPr>
            <a:spLocks noGrp="1" noChangeArrowheads="1"/>
          </p:cNvSpPr>
          <p:nvPr>
            <p:ph type="title"/>
          </p:nvPr>
        </p:nvSpPr>
        <p:spPr/>
        <p:txBody>
          <a:bodyPr/>
          <a:lstStyle/>
          <a:p>
            <a:pPr eaLnBrk="1" hangingPunct="1"/>
            <a:r>
              <a:rPr lang="en-US" dirty="0" smtClean="0"/>
              <a:t>Challenger Costs: Before Taxes</a:t>
            </a:r>
            <a:endParaRPr lang="en-CA" dirty="0" smtClean="0"/>
          </a:p>
        </p:txBody>
      </p:sp>
      <p:sp>
        <p:nvSpPr>
          <p:cNvPr id="71683" name="Text Box 198"/>
          <p:cNvSpPr txBox="1">
            <a:spLocks noChangeArrowheads="1"/>
          </p:cNvSpPr>
          <p:nvPr/>
        </p:nvSpPr>
        <p:spPr bwMode="auto">
          <a:xfrm>
            <a:off x="1203325" y="5511245"/>
            <a:ext cx="5993949" cy="369332"/>
          </a:xfrm>
          <a:prstGeom prst="rect">
            <a:avLst/>
          </a:prstGeom>
          <a:solidFill>
            <a:srgbClr val="FFCC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dirty="0"/>
              <a:t>Challenger’s </a:t>
            </a:r>
            <a:r>
              <a:rPr lang="en-US" b="1" dirty="0" smtClean="0"/>
              <a:t>minimum EAC is reached after </a:t>
            </a:r>
            <a:r>
              <a:rPr lang="en-US" b="1" dirty="0"/>
              <a:t>3 years.</a:t>
            </a:r>
            <a:endParaRPr lang="en-CA" b="1" dirty="0"/>
          </a:p>
        </p:txBody>
      </p:sp>
      <p:graphicFrame>
        <p:nvGraphicFramePr>
          <p:cNvPr id="279935" name="Group 383"/>
          <p:cNvGraphicFramePr>
            <a:graphicFrameLocks noGrp="1"/>
          </p:cNvGraphicFramePr>
          <p:nvPr>
            <p:extLst>
              <p:ext uri="{D42A27DB-BD31-4B8C-83A1-F6EECF244321}">
                <p14:modId xmlns:p14="http://schemas.microsoft.com/office/powerpoint/2010/main" val="3003370089"/>
              </p:ext>
            </p:extLst>
          </p:nvPr>
        </p:nvGraphicFramePr>
        <p:xfrm>
          <a:off x="381000" y="2239963"/>
          <a:ext cx="8382000" cy="2378073"/>
        </p:xfrm>
        <a:graphic>
          <a:graphicData uri="http://schemas.openxmlformats.org/drawingml/2006/table">
            <a:tbl>
              <a:tblPr/>
              <a:tblGrid>
                <a:gridCol w="746125"/>
                <a:gridCol w="1235075"/>
                <a:gridCol w="914400"/>
                <a:gridCol w="889000"/>
                <a:gridCol w="939800"/>
                <a:gridCol w="914400"/>
                <a:gridCol w="990600"/>
                <a:gridCol w="714375"/>
                <a:gridCol w="1038225"/>
              </a:tblGrid>
              <a:tr h="457322">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Asset Mkt Value at EOY</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SV</a:t>
                      </a:r>
                    </a:p>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Decrease</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Foregone</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Interest</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Operating</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Cost</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Insurance</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Cost</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Marginal</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Cost</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 </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PW</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chemeClr val="tx1"/>
                          </a:solidFill>
                          <a:effectLst/>
                          <a:latin typeface="Arial" pitchFamily="34" charset="0"/>
                          <a:cs typeface="Arial" pitchFamily="34" charset="0"/>
                        </a:rPr>
                        <a:t>EAC of Service Life</a:t>
                      </a: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439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sng" strike="noStrike" cap="none" normalizeH="0" baseline="0" smtClean="0">
                          <a:ln>
                            <a:noFill/>
                          </a:ln>
                          <a:solidFill>
                            <a:schemeClr val="tx1"/>
                          </a:solidFill>
                          <a:effectLst/>
                          <a:latin typeface="Arial" pitchFamily="34" charset="0"/>
                          <a:cs typeface="Arial" pitchFamily="34" charset="0"/>
                        </a:rPr>
                        <a:t>Year</a:t>
                      </a:r>
                      <a:endParaRPr kumimoji="0" lang="en-US" sz="1200" b="1" i="0" u="none" strike="noStrike" cap="none" normalizeH="0" baseline="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439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$60,000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200" b="1" i="0" u="none" strike="noStrike" cap="none" normalizeH="0" baseline="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200" b="1" i="0" u="none" strike="noStrike" cap="none" normalizeH="0" baseline="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200" b="1" i="0" u="none" strike="noStrike" cap="none" normalizeH="0" baseline="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200" b="1" i="0" u="none" strike="noStrike" cap="none" normalizeH="0" baseline="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en-CA" sz="1200" b="1" i="0" u="none" strike="noStrike" cap="none" normalizeH="0" baseline="0" smtClean="0">
                        <a:ln>
                          <a:noFill/>
                        </a:ln>
                        <a:solidFill>
                          <a:schemeClr val="tx1"/>
                        </a:solidFill>
                        <a:effectLst/>
                        <a:latin typeface="Arial" pitchFamily="34" charset="0"/>
                        <a:cs typeface="Arial" pitchFamily="34" charset="0"/>
                      </a:endParaRP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 </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439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1</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50,000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10,000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6,000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19,000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17,273</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$19,000.00 </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439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43,000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7,000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5,000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2,200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1,100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15,300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29,917</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$17,238.10 </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439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3</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34,000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9,000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4,300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2,400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1,210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16,910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42,622</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$17,138.97 </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27439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pitchFamily="34" charset="0"/>
                          <a:cs typeface="Arial" pitchFamily="34" charset="0"/>
                        </a:rPr>
                        <a:t>4</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22,000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12,000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3,400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2,600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1,331</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19,331</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55,825</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$17,611.29 </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439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5</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8,000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14,000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2,200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2,800</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1,464</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20,464</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68,532</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pitchFamily="34" charset="0"/>
                          <a:cs typeface="Arial" pitchFamily="34" charset="0"/>
                        </a:rPr>
                        <a:t>$18,078.57 </a:t>
                      </a:r>
                    </a:p>
                  </a:txBody>
                  <a:tcPr marT="45732" marB="45732"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bl>
          </a:graphicData>
        </a:graphic>
      </p:graphicFrame>
      <p:sp>
        <p:nvSpPr>
          <p:cNvPr id="71762"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4868ADB-6C66-42A9-B7F0-90FC1170AC4A}" type="slidenum">
              <a:rPr lang="fr-CA" smtClean="0"/>
              <a:pPr eaLnBrk="1" hangingPunct="1"/>
              <a:t>68</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
        <p:nvSpPr>
          <p:cNvPr id="7" name="Pentagon 6"/>
          <p:cNvSpPr/>
          <p:nvPr/>
        </p:nvSpPr>
        <p:spPr>
          <a:xfrm>
            <a:off x="2514600" y="3200400"/>
            <a:ext cx="3733800" cy="304800"/>
          </a:xfrm>
          <a:prstGeom prst="homePlat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9872" name="Group 80"/>
          <p:cNvGraphicFramePr>
            <a:graphicFrameLocks noGrp="1"/>
          </p:cNvGraphicFramePr>
          <p:nvPr>
            <p:extLst>
              <p:ext uri="{D42A27DB-BD31-4B8C-83A1-F6EECF244321}">
                <p14:modId xmlns:p14="http://schemas.microsoft.com/office/powerpoint/2010/main" val="2081776639"/>
              </p:ext>
            </p:extLst>
          </p:nvPr>
        </p:nvGraphicFramePr>
        <p:xfrm>
          <a:off x="1524000" y="1397000"/>
          <a:ext cx="6096000" cy="3460496"/>
        </p:xfrm>
        <a:graphic>
          <a:graphicData uri="http://schemas.openxmlformats.org/drawingml/2006/table">
            <a:tbl>
              <a:tblPr/>
              <a:tblGrid>
                <a:gridCol w="2032000"/>
                <a:gridCol w="2032000"/>
                <a:gridCol w="20320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Year (n)</a:t>
                      </a:r>
                      <a:endParaRPr kumimoji="0" lang="en-CA" sz="1600" b="1" i="0" u="sng" strike="noStrike" cap="none" normalizeH="0" baseline="0" dirty="0" smtClean="0">
                        <a:ln>
                          <a:noFill/>
                        </a:ln>
                        <a:solidFill>
                          <a:schemeClr val="tx1"/>
                        </a:solidFill>
                        <a:effectLst/>
                        <a:latin typeface="Arial" pitchFamily="34" charset="0"/>
                        <a:cs typeface="Arial" pitchFamily="34" charset="0"/>
                      </a:endParaRPr>
                    </a:p>
                  </a:txBody>
                  <a:tcPr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endParaRPr kumimoji="0" lang="en-US" sz="1600" b="1" i="0" u="sng"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Defender’s</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Annual Cost</a:t>
                      </a:r>
                      <a:endParaRPr kumimoji="0" lang="en-CA" sz="1600" b="1" i="0" u="sng"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Challenger’s</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pitchFamily="34" charset="0"/>
                          <a:cs typeface="Arial" pitchFamily="34" charset="0"/>
                        </a:rPr>
                        <a:t>EAC For Service Life “n”</a:t>
                      </a:r>
                      <a:endParaRPr kumimoji="0" lang="en-CA" sz="1600" b="1" i="0" u="sng"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1</a:t>
                      </a:r>
                    </a:p>
                  </a:txBody>
                  <a:tcPr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$16,750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$19,000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5080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2</a:t>
                      </a:r>
                    </a:p>
                  </a:txBody>
                  <a:tcPr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$17,188</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$17,238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5080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3</a:t>
                      </a:r>
                    </a:p>
                  </a:txBody>
                  <a:tcPr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$18,391</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$17,139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00"/>
                    </a:solidFill>
                  </a:tcPr>
                </a:tc>
              </a:tr>
              <a:tr h="5080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$20,168</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$17,611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5080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pitchFamily="34" charset="0"/>
                          <a:cs typeface="Arial" pitchFamily="34" charset="0"/>
                        </a:rPr>
                        <a:t>$22,376</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pitchFamily="34" charset="0"/>
                          <a:cs typeface="Arial" pitchFamily="34" charset="0"/>
                        </a:rPr>
                        <a:t>$18,079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00"/>
                    </a:solidFill>
                  </a:tcPr>
                </a:tc>
              </a:tr>
            </a:tbl>
          </a:graphicData>
        </a:graphic>
      </p:graphicFrame>
      <p:sp>
        <p:nvSpPr>
          <p:cNvPr id="72740" name="Text Box 81"/>
          <p:cNvSpPr txBox="1">
            <a:spLocks noChangeArrowheads="1"/>
          </p:cNvSpPr>
          <p:nvPr/>
        </p:nvSpPr>
        <p:spPr bwMode="auto">
          <a:xfrm>
            <a:off x="1371600" y="4800600"/>
            <a:ext cx="6789038" cy="646331"/>
          </a:xfrm>
          <a:prstGeom prst="rect">
            <a:avLst/>
          </a:prstGeom>
          <a:solidFill>
            <a:srgbClr val="FFFF99"/>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b="1" dirty="0"/>
              <a:t>Replacement Policy: Switch to </a:t>
            </a:r>
            <a:r>
              <a:rPr lang="en-US" b="1" dirty="0" smtClean="0"/>
              <a:t>the challenger </a:t>
            </a:r>
            <a:r>
              <a:rPr lang="en-US" b="1" dirty="0"/>
              <a:t>after two </a:t>
            </a:r>
            <a:r>
              <a:rPr lang="en-US" b="1" dirty="0" smtClean="0"/>
              <a:t>years</a:t>
            </a:r>
          </a:p>
          <a:p>
            <a:pPr eaLnBrk="1" hangingPunct="1"/>
            <a:r>
              <a:rPr lang="en-US" b="1" dirty="0" smtClean="0"/>
              <a:t>(i.e., at the beginning of the 3</a:t>
            </a:r>
            <a:r>
              <a:rPr lang="en-US" b="1" baseline="30000" dirty="0" smtClean="0"/>
              <a:t>rd</a:t>
            </a:r>
            <a:r>
              <a:rPr lang="en-US" b="1" dirty="0" smtClean="0"/>
              <a:t> year).</a:t>
            </a:r>
            <a:endParaRPr lang="en-CA" b="1" dirty="0"/>
          </a:p>
        </p:txBody>
      </p:sp>
      <p:sp>
        <p:nvSpPr>
          <p:cNvPr id="3" name="Title 2"/>
          <p:cNvSpPr>
            <a:spLocks noGrp="1"/>
          </p:cNvSpPr>
          <p:nvPr>
            <p:ph type="title"/>
          </p:nvPr>
        </p:nvSpPr>
        <p:spPr/>
        <p:txBody>
          <a:bodyPr/>
          <a:lstStyle/>
          <a:p>
            <a:r>
              <a:rPr lang="en-CA" dirty="0" smtClean="0"/>
              <a:t>Before-Tax Replacement Analysis</a:t>
            </a:r>
            <a:endParaRPr lang="en-CA" dirty="0"/>
          </a:p>
        </p:txBody>
      </p:sp>
      <p:sp>
        <p:nvSpPr>
          <p:cNvPr id="72742"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37C042D-54B4-4702-BDCA-B3395C190646}" type="slidenum">
              <a:rPr lang="fr-CA" smtClean="0"/>
              <a:pPr eaLnBrk="1" hangingPunct="1"/>
              <a:t>69</a:t>
            </a:fld>
            <a:endParaRPr lang="fr-CA" smtClean="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Rectangle 5"/>
          <p:cNvSpPr>
            <a:spLocks noGrp="1" noChangeArrowheads="1"/>
          </p:cNvSpPr>
          <p:nvPr>
            <p:ph type="title"/>
          </p:nvPr>
        </p:nvSpPr>
        <p:spPr/>
        <p:txBody>
          <a:bodyPr/>
          <a:lstStyle/>
          <a:p>
            <a:pPr eaLnBrk="1" hangingPunct="1"/>
            <a:r>
              <a:rPr lang="en-US" smtClean="0"/>
              <a:t>Defender-Challenger Cost Graph</a:t>
            </a:r>
            <a:endParaRPr lang="en-CA" smtClean="0"/>
          </a:p>
        </p:txBody>
      </p:sp>
      <p:graphicFrame>
        <p:nvGraphicFramePr>
          <p:cNvPr id="73731" name="Object 4"/>
          <p:cNvGraphicFramePr>
            <a:graphicFrameLocks noChangeAspect="1"/>
          </p:cNvGraphicFramePr>
          <p:nvPr/>
        </p:nvGraphicFramePr>
        <p:xfrm>
          <a:off x="1281113" y="2019300"/>
          <a:ext cx="6581775" cy="3314700"/>
        </p:xfrm>
        <a:graphic>
          <a:graphicData uri="http://schemas.openxmlformats.org/presentationml/2006/ole">
            <mc:AlternateContent xmlns:mc="http://schemas.openxmlformats.org/markup-compatibility/2006">
              <mc:Choice xmlns:v="urn:schemas-microsoft-com:vml" Requires="v">
                <p:oleObj spid="_x0000_s73796" name="Chart" r:id="rId3" imgW="6581775" imgH="2819400" progId="Excel.Chart.8">
                  <p:embed/>
                </p:oleObj>
              </mc:Choice>
              <mc:Fallback>
                <p:oleObj name="Chart" r:id="rId3" imgW="6581775" imgH="2819400" progId="Excel.Chart.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1113" y="2019300"/>
                        <a:ext cx="6581775" cy="331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3733"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CFCE149-692C-4E52-861A-D668A234590F}" type="slidenum">
              <a:rPr lang="fr-CA" smtClean="0"/>
              <a:pPr eaLnBrk="1" hangingPunct="1"/>
              <a:t>70</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Rectangle 4"/>
          <p:cNvSpPr>
            <a:spLocks noGrp="1" noChangeArrowheads="1"/>
          </p:cNvSpPr>
          <p:nvPr>
            <p:ph type="ctrTitle"/>
          </p:nvPr>
        </p:nvSpPr>
        <p:spPr>
          <a:xfrm>
            <a:off x="1676400" y="1828800"/>
            <a:ext cx="6629400" cy="2209800"/>
          </a:xfrm>
          <a:solidFill>
            <a:srgbClr val="FFFF00"/>
          </a:solidFill>
          <a:ln>
            <a:solidFill>
              <a:schemeClr val="tx1"/>
            </a:solidFill>
            <a:miter lim="800000"/>
            <a:headEnd/>
            <a:tailEnd/>
          </a:ln>
        </p:spPr>
        <p:txBody>
          <a:bodyPr/>
          <a:lstStyle/>
          <a:p>
            <a:pPr algn="ctr" eaLnBrk="1" hangingPunct="1"/>
            <a:r>
              <a:rPr lang="en-CA" sz="4800" smtClean="0">
                <a:latin typeface="Monotype Corsiva" pitchFamily="66" charset="0"/>
              </a:rPr>
              <a:t>Replacement Analysis:</a:t>
            </a:r>
            <a:br>
              <a:rPr lang="en-CA" sz="4800" smtClean="0">
                <a:latin typeface="Monotype Corsiva" pitchFamily="66" charset="0"/>
              </a:rPr>
            </a:br>
            <a:r>
              <a:rPr lang="en-CA" sz="4800" smtClean="0">
                <a:latin typeface="Monotype Corsiva" pitchFamily="66" charset="0"/>
              </a:rPr>
              <a:t>Before and After Tax</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Defender: Before-Tax Analysis</a:t>
            </a:r>
            <a:endParaRPr lang="en-CA" dirty="0"/>
          </a:p>
        </p:txBody>
      </p:sp>
      <p:sp>
        <p:nvSpPr>
          <p:cNvPr id="3" name="Slide Number Placeholder 2"/>
          <p:cNvSpPr>
            <a:spLocks noGrp="1"/>
          </p:cNvSpPr>
          <p:nvPr>
            <p:ph type="sldNum" sz="quarter" idx="12"/>
          </p:nvPr>
        </p:nvSpPr>
        <p:spPr/>
        <p:txBody>
          <a:bodyPr/>
          <a:lstStyle/>
          <a:p>
            <a:pPr>
              <a:defRPr/>
            </a:pPr>
            <a:fld id="{967D6501-26DA-4BAB-A646-44878D0BBD08}" type="slidenum">
              <a:rPr lang="fr-CA" smtClean="0">
                <a:solidFill>
                  <a:srgbClr val="000000"/>
                </a:solidFill>
              </a:rPr>
              <a:pPr>
                <a:defRPr/>
              </a:pPr>
              <a:t>72</a:t>
            </a:fld>
            <a:endParaRPr lang="fr-CA">
              <a:solidFill>
                <a:srgbClr val="000000"/>
              </a:solidFill>
            </a:endParaRPr>
          </a:p>
        </p:txBody>
      </p:sp>
      <p:sp>
        <p:nvSpPr>
          <p:cNvPr id="5" name="TextBox 4"/>
          <p:cNvSpPr txBox="1"/>
          <p:nvPr/>
        </p:nvSpPr>
        <p:spPr>
          <a:xfrm>
            <a:off x="2743200" y="5029200"/>
            <a:ext cx="3698448" cy="1200329"/>
          </a:xfrm>
          <a:prstGeom prst="rect">
            <a:avLst/>
          </a:prstGeom>
          <a:solidFill>
            <a:schemeClr val="accent2">
              <a:lumMod val="40000"/>
              <a:lumOff val="60000"/>
            </a:schemeClr>
          </a:solidFill>
          <a:ln>
            <a:solidFill>
              <a:schemeClr val="tx1"/>
            </a:solidFill>
          </a:ln>
        </p:spPr>
        <p:txBody>
          <a:bodyPr wrap="none" rtlCol="0">
            <a:spAutoFit/>
          </a:bodyPr>
          <a:lstStyle/>
          <a:p>
            <a:pPr marL="285750" indent="-285750">
              <a:buFont typeface="Arial" pitchFamily="34" charset="0"/>
              <a:buChar char="•"/>
            </a:pPr>
            <a:r>
              <a:rPr lang="en-CA" dirty="0"/>
              <a:t>Use the insider approach.</a:t>
            </a:r>
          </a:p>
          <a:p>
            <a:pPr marL="285750" indent="-285750">
              <a:buFont typeface="Arial" pitchFamily="34" charset="0"/>
              <a:buChar char="•"/>
            </a:pPr>
            <a:r>
              <a:rPr lang="en-CA" dirty="0"/>
              <a:t>The defender’s </a:t>
            </a:r>
            <a:endParaRPr lang="en-CA" dirty="0" smtClean="0"/>
          </a:p>
          <a:p>
            <a:pPr marL="742950" lvl="1" indent="-285750">
              <a:buFont typeface="Arial" pitchFamily="34" charset="0"/>
              <a:buChar char="•"/>
            </a:pPr>
            <a:r>
              <a:rPr lang="en-CA" dirty="0" smtClean="0"/>
              <a:t>trade-in </a:t>
            </a:r>
            <a:r>
              <a:rPr lang="en-CA" dirty="0"/>
              <a:t>value </a:t>
            </a:r>
            <a:r>
              <a:rPr lang="en-CA" dirty="0" smtClean="0"/>
              <a:t>= $100,000</a:t>
            </a:r>
          </a:p>
          <a:p>
            <a:pPr marL="742950" lvl="1" indent="-285750">
              <a:buFont typeface="Arial" pitchFamily="34" charset="0"/>
              <a:buChar char="•"/>
            </a:pPr>
            <a:r>
              <a:rPr lang="en-CA" dirty="0" smtClean="0"/>
              <a:t>Book value (BV) = $80,000</a:t>
            </a:r>
            <a:endParaRPr lang="en-CA" dirty="0"/>
          </a:p>
        </p:txBody>
      </p:sp>
      <p:graphicFrame>
        <p:nvGraphicFramePr>
          <p:cNvPr id="2" name="Table 1"/>
          <p:cNvGraphicFramePr>
            <a:graphicFrameLocks noGrp="1"/>
          </p:cNvGraphicFramePr>
          <p:nvPr>
            <p:extLst>
              <p:ext uri="{D42A27DB-BD31-4B8C-83A1-F6EECF244321}">
                <p14:modId xmlns:p14="http://schemas.microsoft.com/office/powerpoint/2010/main" val="1915834227"/>
              </p:ext>
            </p:extLst>
          </p:nvPr>
        </p:nvGraphicFramePr>
        <p:xfrm>
          <a:off x="1371599" y="1676401"/>
          <a:ext cx="6191252" cy="3130231"/>
        </p:xfrm>
        <a:graphic>
          <a:graphicData uri="http://schemas.openxmlformats.org/drawingml/2006/table">
            <a:tbl>
              <a:tblPr/>
              <a:tblGrid>
                <a:gridCol w="533401"/>
                <a:gridCol w="914400"/>
                <a:gridCol w="914400"/>
                <a:gridCol w="1219200"/>
                <a:gridCol w="1219200"/>
                <a:gridCol w="1390651"/>
              </a:tblGrid>
              <a:tr h="380190">
                <a:tc gridSpan="5">
                  <a:txBody>
                    <a:bodyPr/>
                    <a:lstStyle/>
                    <a:p>
                      <a:pPr algn="ctr" fontAlgn="b"/>
                      <a:r>
                        <a:rPr lang="en-CA" sz="1800" b="1" i="0" u="sng" strike="noStrike" dirty="0">
                          <a:solidFill>
                            <a:srgbClr val="000000"/>
                          </a:solidFill>
                          <a:effectLst/>
                          <a:latin typeface="Arial" panose="020B0604020202020204" pitchFamily="34" charset="0"/>
                          <a:cs typeface="Arial" panose="020B0604020202020204" pitchFamily="34" charset="0"/>
                        </a:rPr>
                        <a:t>Defender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l" fontAlgn="b"/>
                      <a:r>
                        <a:rPr lang="en-CA" sz="1200" b="1" i="0" u="sng" strike="noStrike">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ctr" fontAlgn="b"/>
                      <a:r>
                        <a:rPr lang="en-CA" sz="1200" b="1" i="0" u="sng" strike="noStrike" dirty="0">
                          <a:solidFill>
                            <a:srgbClr val="000000"/>
                          </a:solidFill>
                          <a:effectLst/>
                          <a:latin typeface="Calibri"/>
                        </a:rPr>
                        <a:t>Year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sng" strike="noStrike" dirty="0">
                          <a:solidFill>
                            <a:srgbClr val="000000"/>
                          </a:solidFill>
                          <a:effectLst/>
                          <a:latin typeface="Arial" panose="020B0604020202020204" pitchFamily="34" charset="0"/>
                          <a:cs typeface="Arial" panose="020B0604020202020204" pitchFamily="34" charset="0"/>
                        </a:rPr>
                        <a:t>Revenues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sng" strike="noStrike">
                          <a:solidFill>
                            <a:srgbClr val="000000"/>
                          </a:solidFill>
                          <a:effectLst/>
                          <a:latin typeface="Arial" panose="020B0604020202020204" pitchFamily="34" charset="0"/>
                          <a:cs typeface="Arial" panose="020B0604020202020204" pitchFamily="34" charset="0"/>
                        </a:rPr>
                        <a:t>Expenses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sng" strike="noStrike">
                          <a:solidFill>
                            <a:srgbClr val="000000"/>
                          </a:solidFill>
                          <a:effectLst/>
                          <a:latin typeface="Arial" panose="020B0604020202020204" pitchFamily="34" charset="0"/>
                          <a:cs typeface="Arial" panose="020B0604020202020204" pitchFamily="34" charset="0"/>
                        </a:rPr>
                        <a:t>Depreciation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sng" strike="noStrike">
                          <a:solidFill>
                            <a:srgbClr val="000000"/>
                          </a:solidFill>
                          <a:effectLst/>
                          <a:latin typeface="Arial" panose="020B0604020202020204" pitchFamily="34" charset="0"/>
                          <a:cs typeface="Arial" panose="020B0604020202020204" pitchFamily="34" charset="0"/>
                        </a:rPr>
                        <a:t>P &amp; SV</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sng" strike="noStrike">
                          <a:solidFill>
                            <a:srgbClr val="000000"/>
                          </a:solidFill>
                          <a:effectLst/>
                          <a:latin typeface="Arial" panose="020B0604020202020204" pitchFamily="34" charset="0"/>
                          <a:cs typeface="Arial" panose="020B0604020202020204" pitchFamily="34" charset="0"/>
                        </a:rPr>
                        <a:t>BTCF</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ctr" fontAlgn="b"/>
                      <a:r>
                        <a:rPr lang="en-CA" sz="1200" b="1" i="0" u="none" strike="noStrike" dirty="0">
                          <a:solidFill>
                            <a:srgbClr val="000000"/>
                          </a:solidFill>
                          <a:effectLst/>
                          <a:latin typeface="Calibri"/>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-100000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a:solidFill>
                            <a:srgbClr val="000000"/>
                          </a:solidFill>
                          <a:effectLst/>
                          <a:latin typeface="Arial" panose="020B0604020202020204" pitchFamily="34" charset="0"/>
                          <a:cs typeface="Arial" panose="020B0604020202020204" pitchFamily="34" charset="0"/>
                        </a:rPr>
                        <a:t>-</a:t>
                      </a:r>
                      <a:r>
                        <a:rPr lang="en-CA" sz="1200" b="1" i="0" u="none" strike="noStrike" dirty="0" smtClean="0">
                          <a:solidFill>
                            <a:srgbClr val="000000"/>
                          </a:solidFill>
                          <a:effectLst/>
                          <a:latin typeface="Arial" panose="020B0604020202020204" pitchFamily="34" charset="0"/>
                          <a:cs typeface="Arial" panose="020B0604020202020204" pitchFamily="34" charset="0"/>
                        </a:rPr>
                        <a:t>100,000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ctr" fontAlgn="b"/>
                      <a:r>
                        <a:rPr lang="en-CA" sz="1200" b="1" i="0" u="none" strike="noStrike" dirty="0">
                          <a:solidFill>
                            <a:srgbClr val="000000"/>
                          </a:solidFill>
                          <a:effectLst/>
                          <a:latin typeface="Calibri"/>
                        </a:rPr>
                        <a:t>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80,000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ctr" fontAlgn="b"/>
                      <a:r>
                        <a:rPr lang="en-CA" sz="1200" b="1" i="0" u="none" strike="noStrike" dirty="0">
                          <a:solidFill>
                            <a:srgbClr val="000000"/>
                          </a:solidFill>
                          <a:effectLst/>
                          <a:latin typeface="Calibri"/>
                        </a:rPr>
                        <a:t>2</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80,000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ctr" fontAlgn="b"/>
                      <a:r>
                        <a:rPr lang="en-CA" sz="1200" b="1" i="0" u="none" strike="noStrike" dirty="0">
                          <a:solidFill>
                            <a:srgbClr val="000000"/>
                          </a:solidFill>
                          <a:effectLst/>
                          <a:latin typeface="Calibri"/>
                        </a:rPr>
                        <a:t>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80,000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ctr" fontAlgn="b"/>
                      <a:r>
                        <a:rPr lang="en-CA" sz="1200" b="1" i="0" u="none" strike="noStrike" dirty="0">
                          <a:solidFill>
                            <a:srgbClr val="000000"/>
                          </a:solidFill>
                          <a:effectLst/>
                          <a:latin typeface="Calibri"/>
                        </a:rPr>
                        <a:t>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80,000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ctr" fontAlgn="b"/>
                      <a:r>
                        <a:rPr lang="en-CA" sz="1200" b="1" i="0" u="none" strike="noStrike">
                          <a:solidFill>
                            <a:srgbClr val="000000"/>
                          </a:solidFill>
                          <a:effectLst/>
                          <a:latin typeface="Calibri"/>
                        </a:rPr>
                        <a:t>5</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80,000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200" b="1" i="0" u="none" strike="noStrike" dirty="0" smtClean="0">
                          <a:solidFill>
                            <a:srgbClr val="000000"/>
                          </a:solidFill>
                          <a:effectLst/>
                          <a:latin typeface="Arial" panose="020B0604020202020204" pitchFamily="34" charset="0"/>
                          <a:cs typeface="Arial" panose="020B0604020202020204" pitchFamily="34" charset="0"/>
                        </a:rPr>
                        <a:t>40,000</a:t>
                      </a:r>
                      <a:endParaRPr lang="en-CA"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04152">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200" b="0" i="0" u="none" strike="noStrike">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2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CA" sz="1400" b="1" i="0" u="none" strike="noStrike" dirty="0">
                          <a:solidFill>
                            <a:srgbClr val="000000"/>
                          </a:solidFill>
                          <a:effectLst/>
                          <a:latin typeface="Arial" panose="020B0604020202020204" pitchFamily="34" charset="0"/>
                          <a:cs typeface="Arial" panose="020B0604020202020204" pitchFamily="34" charset="0"/>
                        </a:rPr>
                        <a:t>NPW(10%)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1" i="0" u="none" strike="noStrike" dirty="0">
                          <a:solidFill>
                            <a:srgbClr val="000000"/>
                          </a:solidFill>
                          <a:effectLst/>
                          <a:latin typeface="Arial" panose="020B0604020202020204" pitchFamily="34" charset="0"/>
                          <a:cs typeface="Arial" panose="020B0604020202020204" pitchFamily="34" charset="0"/>
                        </a:rPr>
                        <a:t>$51,631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2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16825">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200" b="0" i="0" u="none" strike="noStrike">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200" b="0" i="0" u="none" strike="noStrike">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CA" sz="1400" b="1" i="0" u="none" strike="noStrike" dirty="0">
                          <a:solidFill>
                            <a:srgbClr val="000000"/>
                          </a:solidFill>
                          <a:effectLst/>
                          <a:latin typeface="Arial" panose="020B0604020202020204" pitchFamily="34" charset="0"/>
                          <a:cs typeface="Arial" panose="020B0604020202020204" pitchFamily="34" charset="0"/>
                        </a:rPr>
                        <a:t>AEW(10%)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1" i="0" u="none" strike="noStrike" dirty="0">
                          <a:solidFill>
                            <a:srgbClr val="000000"/>
                          </a:solidFill>
                          <a:effectLst/>
                          <a:latin typeface="Arial" panose="020B0604020202020204" pitchFamily="34" charset="0"/>
                          <a:cs typeface="Arial" panose="020B0604020202020204" pitchFamily="34" charset="0"/>
                        </a:rPr>
                        <a:t>$13,620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2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bl>
          </a:graphicData>
        </a:graphic>
      </p:graphicFrame>
      <p:sp>
        <p:nvSpPr>
          <p:cNvPr id="6" name="Footer Placeholder 5"/>
          <p:cNvSpPr>
            <a:spLocks noGrp="1"/>
          </p:cNvSpPr>
          <p:nvPr>
            <p:ph type="ftr" sz="quarter" idx="11"/>
          </p:nvPr>
        </p:nvSpPr>
        <p:spPr/>
        <p:txBody>
          <a:bodyPr/>
          <a:lstStyle/>
          <a:p>
            <a:pPr>
              <a:defRPr/>
            </a:pPr>
            <a:r>
              <a:rPr lang="fr-CA" smtClean="0">
                <a:solidFill>
                  <a:srgbClr val="000000"/>
                </a:solidFill>
              </a:rPr>
              <a:t>Topic 9: Replacement Analysis</a:t>
            </a:r>
            <a:endParaRPr lang="fr-CA">
              <a:solidFill>
                <a:srgbClr val="000000"/>
              </a:solidFill>
            </a:endParaRPr>
          </a:p>
        </p:txBody>
      </p:sp>
    </p:spTree>
    <p:extLst>
      <p:ext uri="{BB962C8B-B14F-4D97-AF65-F5344CB8AC3E}">
        <p14:creationId xmlns:p14="http://schemas.microsoft.com/office/powerpoint/2010/main" val="137301919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Challenger: Before-Tax Analysis</a:t>
            </a:r>
            <a:endParaRPr lang="en-CA" dirty="0"/>
          </a:p>
        </p:txBody>
      </p:sp>
      <p:sp>
        <p:nvSpPr>
          <p:cNvPr id="4" name="Slide Number Placeholder 3"/>
          <p:cNvSpPr>
            <a:spLocks noGrp="1"/>
          </p:cNvSpPr>
          <p:nvPr>
            <p:ph type="sldNum" sz="quarter" idx="12"/>
          </p:nvPr>
        </p:nvSpPr>
        <p:spPr/>
        <p:txBody>
          <a:bodyPr/>
          <a:lstStyle/>
          <a:p>
            <a:pPr>
              <a:defRPr/>
            </a:pPr>
            <a:fld id="{8FF70121-399B-47CC-B092-FF97F24759B5}" type="slidenum">
              <a:rPr lang="fr-CA" smtClean="0">
                <a:solidFill>
                  <a:srgbClr val="000000"/>
                </a:solidFill>
              </a:rPr>
              <a:pPr>
                <a:defRPr/>
              </a:pPr>
              <a:t>73</a:t>
            </a:fld>
            <a:endParaRPr lang="fr-CA">
              <a:solidFill>
                <a:srgbClr val="000000"/>
              </a:solidFill>
            </a:endParaRPr>
          </a:p>
        </p:txBody>
      </p:sp>
      <p:sp>
        <p:nvSpPr>
          <p:cNvPr id="5" name="TextBox 4"/>
          <p:cNvSpPr txBox="1"/>
          <p:nvPr/>
        </p:nvSpPr>
        <p:spPr>
          <a:xfrm>
            <a:off x="1752600" y="4980081"/>
            <a:ext cx="4231848" cy="1200329"/>
          </a:xfrm>
          <a:prstGeom prst="rect">
            <a:avLst/>
          </a:prstGeom>
          <a:noFill/>
          <a:ln>
            <a:solidFill>
              <a:schemeClr val="tx1"/>
            </a:solidFill>
          </a:ln>
        </p:spPr>
        <p:txBody>
          <a:bodyPr wrap="square" rtlCol="0">
            <a:spAutoFit/>
          </a:bodyPr>
          <a:lstStyle/>
          <a:p>
            <a:pPr marL="285750" indent="-285750">
              <a:buFont typeface="Arial" pitchFamily="34" charset="0"/>
              <a:buChar char="•"/>
            </a:pPr>
            <a:r>
              <a:rPr lang="en-CA" dirty="0"/>
              <a:t>Use the insider approach.</a:t>
            </a:r>
          </a:p>
          <a:p>
            <a:pPr marL="285750" indent="-285750">
              <a:buFont typeface="Arial" pitchFamily="34" charset="0"/>
              <a:buChar char="•"/>
            </a:pPr>
            <a:r>
              <a:rPr lang="en-CA" dirty="0"/>
              <a:t>The defender’s </a:t>
            </a:r>
            <a:endParaRPr lang="en-CA" dirty="0" smtClean="0"/>
          </a:p>
          <a:p>
            <a:pPr marL="742950" lvl="1" indent="-285750">
              <a:buFont typeface="Arial" pitchFamily="34" charset="0"/>
              <a:buChar char="•"/>
            </a:pPr>
            <a:r>
              <a:rPr lang="en-CA" dirty="0"/>
              <a:t>T</a:t>
            </a:r>
            <a:r>
              <a:rPr lang="en-CA" dirty="0" smtClean="0"/>
              <a:t>rade-in </a:t>
            </a:r>
            <a:r>
              <a:rPr lang="en-CA" dirty="0"/>
              <a:t>value </a:t>
            </a:r>
            <a:r>
              <a:rPr lang="en-CA" dirty="0" smtClean="0"/>
              <a:t>= $100,000</a:t>
            </a:r>
          </a:p>
          <a:p>
            <a:pPr marL="742950" lvl="1" indent="-285750">
              <a:buFont typeface="Arial" pitchFamily="34" charset="0"/>
              <a:buChar char="•"/>
            </a:pPr>
            <a:r>
              <a:rPr lang="en-CA" dirty="0" smtClean="0"/>
              <a:t>Book value (BV) = $80,000</a:t>
            </a:r>
            <a:endParaRPr lang="en-CA" dirty="0"/>
          </a:p>
        </p:txBody>
      </p:sp>
      <p:graphicFrame>
        <p:nvGraphicFramePr>
          <p:cNvPr id="3" name="Table 2"/>
          <p:cNvGraphicFramePr>
            <a:graphicFrameLocks noGrp="1"/>
          </p:cNvGraphicFramePr>
          <p:nvPr>
            <p:extLst>
              <p:ext uri="{D42A27DB-BD31-4B8C-83A1-F6EECF244321}">
                <p14:modId xmlns:p14="http://schemas.microsoft.com/office/powerpoint/2010/main" val="182768511"/>
              </p:ext>
            </p:extLst>
          </p:nvPr>
        </p:nvGraphicFramePr>
        <p:xfrm>
          <a:off x="1142998" y="1676400"/>
          <a:ext cx="6629401" cy="3256707"/>
        </p:xfrm>
        <a:graphic>
          <a:graphicData uri="http://schemas.openxmlformats.org/drawingml/2006/table">
            <a:tbl>
              <a:tblPr/>
              <a:tblGrid>
                <a:gridCol w="762002"/>
                <a:gridCol w="1219200"/>
                <a:gridCol w="990600"/>
                <a:gridCol w="1219200"/>
                <a:gridCol w="1238128"/>
                <a:gridCol w="1200271"/>
              </a:tblGrid>
              <a:tr h="342338">
                <a:tc gridSpan="6">
                  <a:txBody>
                    <a:bodyPr/>
                    <a:lstStyle/>
                    <a:p>
                      <a:pPr algn="ctr" fontAlgn="b"/>
                      <a:r>
                        <a:rPr lang="en-CA" sz="1800" b="1" i="0" u="sng" strike="noStrike" dirty="0">
                          <a:solidFill>
                            <a:srgbClr val="000000"/>
                          </a:solidFill>
                          <a:effectLst/>
                          <a:latin typeface="Arial" panose="020B0604020202020204" pitchFamily="34" charset="0"/>
                          <a:cs typeface="Arial" panose="020B0604020202020204" pitchFamily="34" charset="0"/>
                        </a:rPr>
                        <a:t>Challenger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73870">
                <a:tc>
                  <a:txBody>
                    <a:bodyPr/>
                    <a:lstStyle/>
                    <a:p>
                      <a:pPr algn="ctr" fontAlgn="b"/>
                      <a:r>
                        <a:rPr lang="en-CA" sz="1400" b="1" i="0" u="sng" strike="noStrike" dirty="0">
                          <a:solidFill>
                            <a:srgbClr val="000000"/>
                          </a:solidFill>
                          <a:effectLst/>
                          <a:latin typeface="Arial" panose="020B0604020202020204" pitchFamily="34" charset="0"/>
                          <a:cs typeface="Arial" panose="020B0604020202020204" pitchFamily="34" charset="0"/>
                        </a:rPr>
                        <a:t>Year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sng" strike="noStrike">
                          <a:solidFill>
                            <a:srgbClr val="000000"/>
                          </a:solidFill>
                          <a:effectLst/>
                          <a:latin typeface="Arial" panose="020B0604020202020204" pitchFamily="34" charset="0"/>
                          <a:cs typeface="Arial" panose="020B0604020202020204" pitchFamily="34" charset="0"/>
                        </a:rPr>
                        <a:t>Revenues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sng" strike="noStrike">
                          <a:solidFill>
                            <a:srgbClr val="000000"/>
                          </a:solidFill>
                          <a:effectLst/>
                          <a:latin typeface="Arial" panose="020B0604020202020204" pitchFamily="34" charset="0"/>
                          <a:cs typeface="Arial" panose="020B0604020202020204" pitchFamily="34" charset="0"/>
                        </a:rPr>
                        <a:t>Expenses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sng" strike="noStrike">
                          <a:solidFill>
                            <a:srgbClr val="000000"/>
                          </a:solidFill>
                          <a:effectLst/>
                          <a:latin typeface="Arial" panose="020B0604020202020204" pitchFamily="34" charset="0"/>
                          <a:cs typeface="Arial" panose="020B0604020202020204" pitchFamily="34" charset="0"/>
                        </a:rPr>
                        <a:t>Depreciation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sng" strike="noStrike">
                          <a:solidFill>
                            <a:srgbClr val="000000"/>
                          </a:solidFill>
                          <a:effectLst/>
                          <a:latin typeface="Arial" panose="020B0604020202020204" pitchFamily="34" charset="0"/>
                          <a:cs typeface="Arial" panose="020B0604020202020204" pitchFamily="34" charset="0"/>
                        </a:rPr>
                        <a:t>P &amp; SV</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sng" strike="noStrike">
                          <a:solidFill>
                            <a:srgbClr val="000000"/>
                          </a:solidFill>
                          <a:effectLst/>
                          <a:latin typeface="Arial" panose="020B0604020202020204" pitchFamily="34" charset="0"/>
                          <a:cs typeface="Arial" panose="020B0604020202020204" pitchFamily="34" charset="0"/>
                        </a:rPr>
                        <a:t>BTCF</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73870">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a:t>
                      </a:r>
                      <a:r>
                        <a:rPr lang="en-CA" sz="1400" b="1" i="0" u="none" strike="noStrike" dirty="0" smtClean="0">
                          <a:solidFill>
                            <a:srgbClr val="000000"/>
                          </a:solidFill>
                          <a:effectLst/>
                          <a:latin typeface="Arial" panose="020B0604020202020204" pitchFamily="34" charset="0"/>
                          <a:cs typeface="Arial" panose="020B0604020202020204" pitchFamily="34" charset="0"/>
                        </a:rPr>
                        <a:t>200,000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-$100,000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73870">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73870">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2</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73870">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73870">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73870">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5</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160,000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60,000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a:solidFill>
                            <a:srgbClr val="000000"/>
                          </a:solidFill>
                          <a:effectLst/>
                          <a:latin typeface="Arial" panose="020B0604020202020204" pitchFamily="34" charset="0"/>
                          <a:cs typeface="Arial" panose="020B0604020202020204" pitchFamily="34"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CA" sz="1400" b="1" i="0" u="none" strike="noStrike" dirty="0" smtClean="0">
                          <a:solidFill>
                            <a:srgbClr val="000000"/>
                          </a:solidFill>
                          <a:effectLst/>
                          <a:latin typeface="Arial" panose="020B0604020202020204" pitchFamily="34" charset="0"/>
                          <a:cs typeface="Arial" panose="020B0604020202020204" pitchFamily="34" charset="0"/>
                        </a:rPr>
                        <a:t>50,000</a:t>
                      </a:r>
                      <a:endParaRPr lang="en-CA" sz="14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483772">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CA" sz="1400" b="1" i="0" u="none" strike="noStrike" dirty="0">
                          <a:solidFill>
                            <a:srgbClr val="000000"/>
                          </a:solidFill>
                          <a:effectLst/>
                          <a:latin typeface="Arial" panose="020B0604020202020204" pitchFamily="34" charset="0"/>
                          <a:cs typeface="Arial" panose="020B0604020202020204" pitchFamily="34" charset="0"/>
                        </a:rPr>
                        <a:t>NPW(10%)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CA" sz="1400" b="1" i="0" u="none" strike="noStrike" dirty="0">
                          <a:solidFill>
                            <a:srgbClr val="000000"/>
                          </a:solidFill>
                          <a:effectLst/>
                          <a:latin typeface="Arial" panose="020B0604020202020204" pitchFamily="34" charset="0"/>
                          <a:cs typeface="Arial" panose="020B0604020202020204" pitchFamily="34" charset="0"/>
                        </a:rPr>
                        <a:t>$89,539</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r>
              <a:tr h="513507">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400" b="0" i="0" u="none" strike="noStrike" dirty="0">
                          <a:solidFill>
                            <a:srgbClr val="000000"/>
                          </a:solidFill>
                          <a:effectLst/>
                          <a:latin typeface="Arial" panose="020B0604020202020204" pitchFamily="34" charset="0"/>
                          <a:cs typeface="Arial" panose="020B0604020202020204" pitchFamily="34"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CA" sz="1400" b="1" i="0" u="none" strike="noStrike" dirty="0">
                          <a:solidFill>
                            <a:srgbClr val="000000"/>
                          </a:solidFill>
                          <a:effectLst/>
                          <a:latin typeface="Arial" panose="020B0604020202020204" pitchFamily="34" charset="0"/>
                          <a:cs typeface="Arial" panose="020B0604020202020204" pitchFamily="34" charset="0"/>
                        </a:rPr>
                        <a:t>AEW(10%)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CA" sz="1400" b="1" i="0" u="none" strike="noStrike" dirty="0">
                          <a:solidFill>
                            <a:srgbClr val="000000"/>
                          </a:solidFill>
                          <a:effectLst/>
                          <a:latin typeface="Arial" panose="020B0604020202020204" pitchFamily="34" charset="0"/>
                          <a:cs typeface="Arial" panose="020B0604020202020204" pitchFamily="34" charset="0"/>
                        </a:rPr>
                        <a:t>$23,620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r>
            </a:tbl>
          </a:graphicData>
        </a:graphic>
      </p:graphicFrame>
      <p:sp>
        <p:nvSpPr>
          <p:cNvPr id="6" name="Footer Placeholder 5"/>
          <p:cNvSpPr>
            <a:spLocks noGrp="1"/>
          </p:cNvSpPr>
          <p:nvPr>
            <p:ph type="ftr" sz="quarter" idx="11"/>
          </p:nvPr>
        </p:nvSpPr>
        <p:spPr/>
        <p:txBody>
          <a:bodyPr/>
          <a:lstStyle/>
          <a:p>
            <a:pPr>
              <a:defRPr/>
            </a:pPr>
            <a:r>
              <a:rPr lang="fr-CA" smtClean="0">
                <a:solidFill>
                  <a:srgbClr val="000000"/>
                </a:solidFill>
              </a:rPr>
              <a:t>Topic 9: Replacement Analysis</a:t>
            </a:r>
            <a:endParaRPr lang="fr-CA">
              <a:solidFill>
                <a:srgbClr val="000000"/>
              </a:solidFill>
            </a:endParaRPr>
          </a:p>
        </p:txBody>
      </p:sp>
      <p:cxnSp>
        <p:nvCxnSpPr>
          <p:cNvPr id="8" name="Straight Arrow Connector 7"/>
          <p:cNvCxnSpPr/>
          <p:nvPr/>
        </p:nvCxnSpPr>
        <p:spPr>
          <a:xfrm flipV="1">
            <a:off x="4724400" y="2590800"/>
            <a:ext cx="2057400" cy="298944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86697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After-Tax Analysis: Defender</a:t>
            </a:r>
            <a:endParaRPr lang="en-CA" dirty="0"/>
          </a:p>
        </p:txBody>
      </p:sp>
      <p:sp>
        <p:nvSpPr>
          <p:cNvPr id="3" name="Slide Number Placeholder 2"/>
          <p:cNvSpPr>
            <a:spLocks noGrp="1"/>
          </p:cNvSpPr>
          <p:nvPr>
            <p:ph type="sldNum" sz="quarter" idx="12"/>
          </p:nvPr>
        </p:nvSpPr>
        <p:spPr/>
        <p:txBody>
          <a:bodyPr/>
          <a:lstStyle/>
          <a:p>
            <a:pPr>
              <a:defRPr/>
            </a:pPr>
            <a:fld id="{967D6501-26DA-4BAB-A646-44878D0BBD08}" type="slidenum">
              <a:rPr lang="fr-CA" smtClean="0">
                <a:solidFill>
                  <a:srgbClr val="000000"/>
                </a:solidFill>
              </a:rPr>
              <a:pPr>
                <a:defRPr/>
              </a:pPr>
              <a:t>74</a:t>
            </a:fld>
            <a:endParaRPr lang="fr-CA">
              <a:solidFill>
                <a:srgbClr val="000000"/>
              </a:solidFill>
            </a:endParaRPr>
          </a:p>
        </p:txBody>
      </p:sp>
      <p:sp>
        <p:nvSpPr>
          <p:cNvPr id="5" name="TextBox 4"/>
          <p:cNvSpPr txBox="1"/>
          <p:nvPr/>
        </p:nvSpPr>
        <p:spPr>
          <a:xfrm>
            <a:off x="1981200" y="4913325"/>
            <a:ext cx="3762568" cy="1200329"/>
          </a:xfrm>
          <a:prstGeom prst="rect">
            <a:avLst/>
          </a:prstGeom>
          <a:noFill/>
          <a:ln>
            <a:solidFill>
              <a:schemeClr val="tx1"/>
            </a:solidFill>
          </a:ln>
        </p:spPr>
        <p:txBody>
          <a:bodyPr wrap="none" rtlCol="0">
            <a:spAutoFit/>
          </a:bodyPr>
          <a:lstStyle/>
          <a:p>
            <a:pPr marL="285750" indent="-285750">
              <a:buFont typeface="Arial" pitchFamily="34" charset="0"/>
              <a:buChar char="•"/>
            </a:pPr>
            <a:r>
              <a:rPr lang="en-CA" dirty="0" smtClean="0"/>
              <a:t>Use the </a:t>
            </a:r>
            <a:r>
              <a:rPr lang="en-CA" u="sng" dirty="0" smtClean="0"/>
              <a:t>insider approach</a:t>
            </a:r>
            <a:r>
              <a:rPr lang="en-CA" dirty="0" smtClean="0"/>
              <a:t>.</a:t>
            </a:r>
          </a:p>
          <a:p>
            <a:pPr marL="285750" indent="-285750">
              <a:buFont typeface="Arial" pitchFamily="34" charset="0"/>
              <a:buChar char="•"/>
            </a:pPr>
            <a:r>
              <a:rPr lang="en-CA" dirty="0" smtClean="0"/>
              <a:t>The defender’s </a:t>
            </a:r>
          </a:p>
          <a:p>
            <a:pPr marL="742950" lvl="1" indent="-285750">
              <a:buFont typeface="Arial" pitchFamily="34" charset="0"/>
              <a:buChar char="•"/>
            </a:pPr>
            <a:r>
              <a:rPr lang="en-CA" dirty="0" smtClean="0"/>
              <a:t>Trade-in value = $100,000</a:t>
            </a:r>
          </a:p>
          <a:p>
            <a:pPr marL="742950" lvl="1" indent="-285750">
              <a:buFont typeface="Arial" pitchFamily="34" charset="0"/>
              <a:buChar char="•"/>
            </a:pPr>
            <a:r>
              <a:rPr lang="en-CA" dirty="0" smtClean="0"/>
              <a:t>Book value (BV) = $80,000.</a:t>
            </a:r>
            <a:endParaRPr lang="en-CA" dirty="0"/>
          </a:p>
        </p:txBody>
      </p:sp>
      <p:graphicFrame>
        <p:nvGraphicFramePr>
          <p:cNvPr id="2" name="Table 1"/>
          <p:cNvGraphicFramePr>
            <a:graphicFrameLocks noGrp="1"/>
          </p:cNvGraphicFramePr>
          <p:nvPr>
            <p:extLst>
              <p:ext uri="{D42A27DB-BD31-4B8C-83A1-F6EECF244321}">
                <p14:modId xmlns:p14="http://schemas.microsoft.com/office/powerpoint/2010/main" val="3515711170"/>
              </p:ext>
            </p:extLst>
          </p:nvPr>
        </p:nvGraphicFramePr>
        <p:xfrm>
          <a:off x="609599" y="1981197"/>
          <a:ext cx="7372351" cy="2829245"/>
        </p:xfrm>
        <a:graphic>
          <a:graphicData uri="http://schemas.openxmlformats.org/drawingml/2006/table">
            <a:tbl>
              <a:tblPr/>
              <a:tblGrid>
                <a:gridCol w="533401"/>
                <a:gridCol w="879265"/>
                <a:gridCol w="873335"/>
                <a:gridCol w="1295400"/>
                <a:gridCol w="1600200"/>
                <a:gridCol w="1219542"/>
                <a:gridCol w="971208"/>
              </a:tblGrid>
              <a:tr h="353655">
                <a:tc gridSpan="7">
                  <a:txBody>
                    <a:bodyPr/>
                    <a:lstStyle/>
                    <a:p>
                      <a:pPr algn="ctr" fontAlgn="b"/>
                      <a:r>
                        <a:rPr lang="en-CA" sz="1600" b="1" i="0" u="sng" strike="noStrike" dirty="0">
                          <a:solidFill>
                            <a:srgbClr val="000000"/>
                          </a:solidFill>
                          <a:effectLst/>
                          <a:latin typeface="Calibri"/>
                        </a:rPr>
                        <a:t>DEFENDER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73798">
                <a:tc>
                  <a:txBody>
                    <a:bodyPr/>
                    <a:lstStyle/>
                    <a:p>
                      <a:pPr algn="ctr" fontAlgn="b"/>
                      <a:r>
                        <a:rPr lang="en-CA" sz="1600" b="1" i="0" u="sng" strike="noStrike" dirty="0">
                          <a:solidFill>
                            <a:srgbClr val="000000"/>
                          </a:solidFill>
                          <a:effectLst/>
                          <a:latin typeface="Calibri"/>
                        </a:rPr>
                        <a:t>Year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sng" strike="noStrike">
                          <a:solidFill>
                            <a:srgbClr val="000000"/>
                          </a:solidFill>
                          <a:effectLst/>
                          <a:latin typeface="Calibri"/>
                        </a:rPr>
                        <a:t>Revenues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sng" strike="noStrike">
                          <a:solidFill>
                            <a:srgbClr val="000000"/>
                          </a:solidFill>
                          <a:effectLst/>
                          <a:latin typeface="Calibri"/>
                        </a:rPr>
                        <a:t>Expenses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1" i="0" u="sng" strike="noStrike" dirty="0">
                          <a:solidFill>
                            <a:srgbClr val="000000"/>
                          </a:solidFill>
                          <a:effectLst/>
                          <a:latin typeface="Calibri"/>
                        </a:rPr>
                        <a:t>Depreciation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sng" strike="noStrike">
                          <a:solidFill>
                            <a:srgbClr val="000000"/>
                          </a:solidFill>
                          <a:effectLst/>
                          <a:latin typeface="Calibri"/>
                        </a:rPr>
                        <a:t>Taxable Income</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sng" strike="noStrike">
                          <a:solidFill>
                            <a:srgbClr val="000000"/>
                          </a:solidFill>
                          <a:effectLst/>
                          <a:latin typeface="Calibri"/>
                        </a:rPr>
                        <a:t>Taxes at 40%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sng" strike="noStrike">
                          <a:solidFill>
                            <a:srgbClr val="000000"/>
                          </a:solidFill>
                          <a:effectLst/>
                          <a:latin typeface="Calibri"/>
                        </a:rPr>
                        <a:t>ATCF</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273798">
                <a:tc>
                  <a:txBody>
                    <a:bodyPr/>
                    <a:lstStyle/>
                    <a:p>
                      <a:pPr algn="ctr" fontAlgn="b"/>
                      <a:r>
                        <a:rPr lang="en-CA" sz="1600" b="1" i="0" u="none" strike="noStrike" dirty="0">
                          <a:solidFill>
                            <a:srgbClr val="000000"/>
                          </a:solidFill>
                          <a:effectLst/>
                          <a:latin typeface="Calibri"/>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r>
                        <a:rPr lang="en-CA" sz="1600" b="1"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r>
                        <a:rPr lang="en-CA" sz="1600" b="1"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r>
                        <a:rPr lang="en-CA" sz="1600" b="1" i="0" u="none" strike="noStrike">
                          <a:solidFill>
                            <a:srgbClr val="000000"/>
                          </a:solidFill>
                          <a:effectLst/>
                          <a:latin typeface="Calibri"/>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273798">
                <a:tc>
                  <a:txBody>
                    <a:bodyPr/>
                    <a:lstStyle/>
                    <a:p>
                      <a:pPr algn="ctr" fontAlgn="b"/>
                      <a:r>
                        <a:rPr lang="en-CA" sz="1600" b="1" i="0" u="none" strike="noStrike" dirty="0">
                          <a:solidFill>
                            <a:srgbClr val="000000"/>
                          </a:solidFill>
                          <a:effectLst/>
                          <a:latin typeface="Calibri"/>
                        </a:rPr>
                        <a:t>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80,000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64,000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273798">
                <a:tc>
                  <a:txBody>
                    <a:bodyPr/>
                    <a:lstStyle/>
                    <a:p>
                      <a:pPr algn="ctr" fontAlgn="b"/>
                      <a:r>
                        <a:rPr lang="en-CA" sz="1600" b="1" i="0" u="none" strike="noStrike" dirty="0">
                          <a:solidFill>
                            <a:srgbClr val="000000"/>
                          </a:solidFill>
                          <a:effectLst/>
                          <a:latin typeface="Calibri"/>
                        </a:rPr>
                        <a:t>2</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80,000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64,000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273798">
                <a:tc>
                  <a:txBody>
                    <a:bodyPr/>
                    <a:lstStyle/>
                    <a:p>
                      <a:pPr algn="ctr" fontAlgn="b"/>
                      <a:r>
                        <a:rPr lang="en-CA" sz="1600" b="1" i="0" u="none" strike="noStrike" dirty="0">
                          <a:solidFill>
                            <a:srgbClr val="000000"/>
                          </a:solidFill>
                          <a:effectLst/>
                          <a:latin typeface="Calibri"/>
                        </a:rPr>
                        <a:t>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80,000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64,000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273798">
                <a:tc>
                  <a:txBody>
                    <a:bodyPr/>
                    <a:lstStyle/>
                    <a:p>
                      <a:pPr algn="ctr" fontAlgn="b"/>
                      <a:r>
                        <a:rPr lang="en-CA" sz="1600" b="1" i="0" u="none" strike="noStrike" dirty="0">
                          <a:solidFill>
                            <a:srgbClr val="000000"/>
                          </a:solidFill>
                          <a:effectLst/>
                          <a:latin typeface="Calibri"/>
                        </a:rPr>
                        <a:t>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80,000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64,000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273798">
                <a:tc>
                  <a:txBody>
                    <a:bodyPr/>
                    <a:lstStyle/>
                    <a:p>
                      <a:pPr algn="ctr" fontAlgn="b"/>
                      <a:r>
                        <a:rPr lang="en-CA" sz="1600" b="1" i="0" u="none" strike="noStrike" dirty="0">
                          <a:solidFill>
                            <a:srgbClr val="000000"/>
                          </a:solidFill>
                          <a:effectLst/>
                          <a:latin typeface="Calibri"/>
                        </a:rPr>
                        <a:t>5</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80,000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40,000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16,000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CA" sz="1600" b="1" i="0" u="none" strike="noStrike" dirty="0" smtClean="0">
                          <a:solidFill>
                            <a:srgbClr val="000000"/>
                          </a:solidFill>
                          <a:effectLst/>
                          <a:latin typeface="Calibri"/>
                        </a:rPr>
                        <a:t>64,000</a:t>
                      </a:r>
                      <a:endParaRPr lang="en-CA" sz="16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r>
              <a:tr h="273798">
                <a:tc>
                  <a:txBody>
                    <a:bodyPr/>
                    <a:lstStyle/>
                    <a:p>
                      <a:pPr algn="l" fontAlgn="b"/>
                      <a:r>
                        <a:rPr lang="en-CA" sz="16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r" fontAlgn="b"/>
                      <a:r>
                        <a:rPr lang="en-CA" sz="1600" b="1" i="0" u="none" strike="noStrike" dirty="0">
                          <a:solidFill>
                            <a:srgbClr val="000000"/>
                          </a:solidFill>
                          <a:effectLst/>
                          <a:latin typeface="Calibri"/>
                        </a:rPr>
                        <a:t>NPW(8%)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600" b="1" i="0" u="none" strike="noStrike">
                          <a:solidFill>
                            <a:srgbClr val="000000"/>
                          </a:solidFill>
                          <a:effectLst/>
                          <a:latin typeface="Calibri"/>
                        </a:rPr>
                        <a:t>255,533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85206">
                <a:tc>
                  <a:txBody>
                    <a:bodyPr/>
                    <a:lstStyle/>
                    <a:p>
                      <a:pPr algn="l" fontAlgn="b"/>
                      <a:r>
                        <a:rPr lang="en-CA" sz="16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l" fontAlgn="b"/>
                      <a:r>
                        <a:rPr lang="en-CA" sz="16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r" fontAlgn="b"/>
                      <a:r>
                        <a:rPr lang="en-CA" sz="1600" b="1" i="0" u="none" strike="noStrike" dirty="0">
                          <a:solidFill>
                            <a:srgbClr val="000000"/>
                          </a:solidFill>
                          <a:effectLst/>
                          <a:latin typeface="Calibri"/>
                        </a:rPr>
                        <a:t>AEW (8%)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fontAlgn="b"/>
                      <a:r>
                        <a:rPr lang="en-CA" sz="1600" b="1" i="0" u="none" strike="noStrike" dirty="0">
                          <a:solidFill>
                            <a:srgbClr val="000000"/>
                          </a:solidFill>
                          <a:effectLst/>
                          <a:latin typeface="Calibri"/>
                        </a:rPr>
                        <a:t>64,000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bl>
          </a:graphicData>
        </a:graphic>
      </p:graphicFrame>
      <p:sp>
        <p:nvSpPr>
          <p:cNvPr id="6" name="Footer Placeholder 5"/>
          <p:cNvSpPr>
            <a:spLocks noGrp="1"/>
          </p:cNvSpPr>
          <p:nvPr>
            <p:ph type="ftr" sz="quarter" idx="11"/>
          </p:nvPr>
        </p:nvSpPr>
        <p:spPr/>
        <p:txBody>
          <a:bodyPr/>
          <a:lstStyle/>
          <a:p>
            <a:pPr>
              <a:defRPr/>
            </a:pPr>
            <a:r>
              <a:rPr lang="fr-CA" smtClean="0">
                <a:solidFill>
                  <a:srgbClr val="000000"/>
                </a:solidFill>
              </a:rPr>
              <a:t>Topic 9: Replacement Analysis</a:t>
            </a:r>
            <a:endParaRPr lang="fr-CA">
              <a:solidFill>
                <a:srgbClr val="000000"/>
              </a:solidFill>
            </a:endParaRPr>
          </a:p>
        </p:txBody>
      </p:sp>
    </p:spTree>
    <p:extLst>
      <p:ext uri="{BB962C8B-B14F-4D97-AF65-F5344CB8AC3E}">
        <p14:creationId xmlns:p14="http://schemas.microsoft.com/office/powerpoint/2010/main" val="231404489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CA" dirty="0" smtClean="0"/>
              <a:t>After-Tax Analysis: Challenger</a:t>
            </a:r>
            <a:endParaRPr lang="en-CA" dirty="0"/>
          </a:p>
        </p:txBody>
      </p:sp>
      <p:sp>
        <p:nvSpPr>
          <p:cNvPr id="5" name="Slide Number Placeholder 4"/>
          <p:cNvSpPr>
            <a:spLocks noGrp="1"/>
          </p:cNvSpPr>
          <p:nvPr>
            <p:ph type="sldNum" sz="quarter" idx="12"/>
          </p:nvPr>
        </p:nvSpPr>
        <p:spPr/>
        <p:txBody>
          <a:bodyPr/>
          <a:lstStyle/>
          <a:p>
            <a:pPr>
              <a:defRPr/>
            </a:pPr>
            <a:fld id="{D30925CE-D069-4ABC-B7B3-E2324D830EBA}" type="slidenum">
              <a:rPr lang="fr-CA" smtClean="0"/>
              <a:pPr>
                <a:defRPr/>
              </a:pPr>
              <a:t>75</a:t>
            </a:fld>
            <a:endParaRPr lang="fr-CA"/>
          </a:p>
        </p:txBody>
      </p:sp>
      <p:sp>
        <p:nvSpPr>
          <p:cNvPr id="7" name="TextBox 6"/>
          <p:cNvSpPr txBox="1"/>
          <p:nvPr/>
        </p:nvSpPr>
        <p:spPr>
          <a:xfrm>
            <a:off x="2057400" y="5105400"/>
            <a:ext cx="3204723" cy="1169551"/>
          </a:xfrm>
          <a:prstGeom prst="rect">
            <a:avLst/>
          </a:prstGeom>
          <a:noFill/>
          <a:ln>
            <a:solidFill>
              <a:schemeClr val="tx1"/>
            </a:solidFill>
          </a:ln>
        </p:spPr>
        <p:txBody>
          <a:bodyPr wrap="none" rtlCol="0">
            <a:spAutoFit/>
          </a:bodyPr>
          <a:lstStyle/>
          <a:p>
            <a:pPr marL="285750" indent="-285750">
              <a:buFont typeface="Arial" pitchFamily="34" charset="0"/>
              <a:buChar char="•"/>
            </a:pPr>
            <a:r>
              <a:rPr lang="en-CA" sz="1400" b="1" dirty="0"/>
              <a:t>Use the insider approach.</a:t>
            </a:r>
          </a:p>
          <a:p>
            <a:pPr marL="285750" indent="-285750">
              <a:buFont typeface="Arial" pitchFamily="34" charset="0"/>
              <a:buChar char="•"/>
            </a:pPr>
            <a:r>
              <a:rPr lang="en-CA" sz="1400" b="1" dirty="0"/>
              <a:t>The </a:t>
            </a:r>
            <a:r>
              <a:rPr lang="en-CA" sz="1400" b="1" dirty="0" smtClean="0"/>
              <a:t>defender’s</a:t>
            </a:r>
          </a:p>
          <a:p>
            <a:pPr marL="742950" lvl="1" indent="-285750">
              <a:buFont typeface="Arial" pitchFamily="34" charset="0"/>
              <a:buChar char="•"/>
            </a:pPr>
            <a:r>
              <a:rPr lang="en-CA" sz="1400" b="1" dirty="0" smtClean="0"/>
              <a:t>Trade-in </a:t>
            </a:r>
            <a:r>
              <a:rPr lang="en-CA" sz="1400" b="1" dirty="0"/>
              <a:t>value </a:t>
            </a:r>
            <a:r>
              <a:rPr lang="en-CA" sz="1400" b="1" dirty="0" smtClean="0"/>
              <a:t>= $100,000</a:t>
            </a:r>
          </a:p>
          <a:p>
            <a:pPr marL="742950" lvl="1" indent="-285750">
              <a:buFont typeface="Arial" pitchFamily="34" charset="0"/>
              <a:buChar char="•"/>
            </a:pPr>
            <a:r>
              <a:rPr lang="en-CA" sz="1400" b="1" dirty="0" smtClean="0"/>
              <a:t>Book value = $80,000</a:t>
            </a:r>
          </a:p>
          <a:p>
            <a:pPr marL="742950" lvl="1" indent="-285750">
              <a:buFont typeface="Arial" pitchFamily="34" charset="0"/>
              <a:buChar char="•"/>
            </a:pPr>
            <a:r>
              <a:rPr lang="en-CA" sz="1400" b="1" dirty="0" smtClean="0"/>
              <a:t>$8,000=(100,000-80,000)0.4</a:t>
            </a:r>
            <a:endParaRPr lang="en-CA" sz="1400" b="1" dirty="0"/>
          </a:p>
        </p:txBody>
      </p:sp>
      <p:graphicFrame>
        <p:nvGraphicFramePr>
          <p:cNvPr id="2" name="Table 1"/>
          <p:cNvGraphicFramePr>
            <a:graphicFrameLocks noGrp="1"/>
          </p:cNvGraphicFramePr>
          <p:nvPr>
            <p:extLst>
              <p:ext uri="{D42A27DB-BD31-4B8C-83A1-F6EECF244321}">
                <p14:modId xmlns:p14="http://schemas.microsoft.com/office/powerpoint/2010/main" val="3245968154"/>
              </p:ext>
            </p:extLst>
          </p:nvPr>
        </p:nvGraphicFramePr>
        <p:xfrm>
          <a:off x="914401" y="1752598"/>
          <a:ext cx="7080249" cy="3365200"/>
        </p:xfrm>
        <a:graphic>
          <a:graphicData uri="http://schemas.openxmlformats.org/drawingml/2006/table">
            <a:tbl>
              <a:tblPr/>
              <a:tblGrid>
                <a:gridCol w="798149"/>
                <a:gridCol w="954450"/>
                <a:gridCol w="867991"/>
                <a:gridCol w="858010"/>
                <a:gridCol w="907895"/>
                <a:gridCol w="1097456"/>
                <a:gridCol w="858010"/>
                <a:gridCol w="738288"/>
              </a:tblGrid>
              <a:tr h="344154">
                <a:tc gridSpan="8">
                  <a:txBody>
                    <a:bodyPr/>
                    <a:lstStyle/>
                    <a:p>
                      <a:pPr algn="ctr" fontAlgn="b"/>
                      <a:r>
                        <a:rPr lang="en-CA" sz="1200" b="0" i="0" u="none" strike="noStrike" dirty="0">
                          <a:solidFill>
                            <a:srgbClr val="000000"/>
                          </a:solidFill>
                          <a:effectLst/>
                          <a:latin typeface="Calibri"/>
                        </a:rPr>
                        <a:t>  </a:t>
                      </a:r>
                    </a:p>
                    <a:p>
                      <a:pPr algn="ctr" fontAlgn="b"/>
                      <a:r>
                        <a:rPr lang="en-CA" sz="1600" b="1" i="0" u="sng" strike="noStrike" dirty="0">
                          <a:solidFill>
                            <a:srgbClr val="000000"/>
                          </a:solidFill>
                          <a:effectLst/>
                          <a:latin typeface="Arial" panose="020B0604020202020204" pitchFamily="34" charset="0"/>
                          <a:cs typeface="Arial" panose="020B0604020202020204" pitchFamily="34" charset="0"/>
                        </a:rPr>
                        <a:t>CHALLENGER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hMerge="1">
                  <a:txBody>
                    <a:bodyPr/>
                    <a:lstStyle/>
                    <a:p>
                      <a:pPr algn="ctr" fontAlgn="b"/>
                      <a:endParaRPr lang="en-CA" sz="1200" b="0"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hMerge="1">
                  <a:txBody>
                    <a:bodyPr/>
                    <a:lstStyle/>
                    <a:p>
                      <a:pPr algn="ctr" fontAlgn="b"/>
                      <a:endParaRPr lang="en-CA" sz="1200" b="1" i="0" u="sng"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499578">
                <a:tc>
                  <a:txBody>
                    <a:bodyPr/>
                    <a:lstStyle/>
                    <a:p>
                      <a:pPr algn="ctr" fontAlgn="b"/>
                      <a:r>
                        <a:rPr lang="en-CA" sz="1600" b="1" i="0" u="sng" strike="noStrike" dirty="0">
                          <a:solidFill>
                            <a:srgbClr val="000000"/>
                          </a:solidFill>
                          <a:effectLst/>
                          <a:latin typeface="Calibri"/>
                        </a:rPr>
                        <a:t>Year</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600" b="1" i="0" u="sng" strike="noStrike" dirty="0">
                          <a:solidFill>
                            <a:srgbClr val="000000"/>
                          </a:solidFill>
                          <a:effectLst/>
                          <a:latin typeface="Calibri"/>
                        </a:rPr>
                        <a:t>Revenues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600" b="1" i="0" u="sng" strike="noStrike" dirty="0">
                          <a:solidFill>
                            <a:srgbClr val="000000"/>
                          </a:solidFill>
                          <a:effectLst/>
                          <a:latin typeface="Calibri"/>
                        </a:rPr>
                        <a:t>Expenses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1" i="0" u="sng" strike="noStrike">
                          <a:solidFill>
                            <a:srgbClr val="000000"/>
                          </a:solidFill>
                          <a:effectLst/>
                          <a:latin typeface="Calibri"/>
                        </a:rPr>
                        <a:t>Depreciation</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600" b="1" i="0" u="sng" strike="noStrike" dirty="0">
                          <a:solidFill>
                            <a:srgbClr val="000000"/>
                          </a:solidFill>
                          <a:effectLst/>
                          <a:latin typeface="Calibri"/>
                        </a:rPr>
                        <a:t>Taxable Income</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600" b="1" i="0" u="sng" strike="noStrike" dirty="0">
                          <a:solidFill>
                            <a:srgbClr val="000000"/>
                          </a:solidFill>
                          <a:effectLst/>
                          <a:latin typeface="Calibri"/>
                        </a:rPr>
                        <a:t>Taxes at 40%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600" b="1" i="0" u="sng" strike="noStrike" dirty="0">
                          <a:solidFill>
                            <a:srgbClr val="000000"/>
                          </a:solidFill>
                          <a:effectLst/>
                          <a:latin typeface="Calibri"/>
                        </a:rPr>
                        <a:t>ATCF</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66442">
                <a:tc>
                  <a:txBody>
                    <a:bodyPr/>
                    <a:lstStyle/>
                    <a:p>
                      <a:pPr algn="ctr" fontAlgn="b"/>
                      <a:r>
                        <a:rPr lang="en-CA" sz="1200" b="1" i="0" u="none" strike="noStrike" dirty="0">
                          <a:solidFill>
                            <a:srgbClr val="000000"/>
                          </a:solidFill>
                          <a:effectLst/>
                          <a:latin typeface="Calibri"/>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endParaRPr lang="en-CA" sz="12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endParaRPr lang="en-CA" sz="12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endParaRPr lang="en-CA" sz="12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endParaRPr lang="en-CA" sz="1200" b="1" i="0" u="none" strike="noStrike" dirty="0">
                        <a:solidFill>
                          <a:srgbClr val="000000"/>
                        </a:solidFill>
                        <a:effectLst/>
                        <a:latin typeface="Calibri"/>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fontAlgn="b"/>
                      <a:r>
                        <a:rPr lang="en-CA" sz="1200" b="1" i="0" u="none" strike="noStrike" dirty="0">
                          <a:solidFill>
                            <a:srgbClr val="000000"/>
                          </a:solidFill>
                          <a:effectLst/>
                          <a:latin typeface="Calibri"/>
                        </a:rPr>
                        <a:t>8,000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-108,000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66442">
                <a:tc>
                  <a:txBody>
                    <a:bodyPr/>
                    <a:lstStyle/>
                    <a:p>
                      <a:pPr algn="ctr" fontAlgn="b"/>
                      <a:r>
                        <a:rPr lang="en-CA" sz="1200" b="1" i="0" u="none" strike="noStrike" dirty="0">
                          <a:solidFill>
                            <a:srgbClr val="000000"/>
                          </a:solidFill>
                          <a:effectLst/>
                          <a:latin typeface="Calibri"/>
                        </a:rPr>
                        <a:t>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160,000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20,000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80,000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66442">
                <a:tc>
                  <a:txBody>
                    <a:bodyPr/>
                    <a:lstStyle/>
                    <a:p>
                      <a:pPr algn="ctr" fontAlgn="b"/>
                      <a:r>
                        <a:rPr lang="en-CA" sz="1200" b="1" i="0" u="none" strike="noStrike" dirty="0">
                          <a:solidFill>
                            <a:srgbClr val="000000"/>
                          </a:solidFill>
                          <a:effectLst/>
                          <a:latin typeface="Calibri"/>
                        </a:rPr>
                        <a:t>2</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160,000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20,000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80,000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66442">
                <a:tc>
                  <a:txBody>
                    <a:bodyPr/>
                    <a:lstStyle/>
                    <a:p>
                      <a:pPr algn="ctr" fontAlgn="b"/>
                      <a:r>
                        <a:rPr lang="en-CA" sz="1200" b="1" i="0" u="none" strike="noStrike" dirty="0">
                          <a:solidFill>
                            <a:srgbClr val="000000"/>
                          </a:solidFill>
                          <a:effectLst/>
                          <a:latin typeface="Calibri"/>
                        </a:rPr>
                        <a:t>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160,000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20,000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80,000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66442">
                <a:tc>
                  <a:txBody>
                    <a:bodyPr/>
                    <a:lstStyle/>
                    <a:p>
                      <a:pPr algn="ctr" fontAlgn="b"/>
                      <a:r>
                        <a:rPr lang="en-CA" sz="1200" b="1" i="0" u="none" strike="noStrike" dirty="0">
                          <a:solidFill>
                            <a:srgbClr val="000000"/>
                          </a:solidFill>
                          <a:effectLst/>
                          <a:latin typeface="Calibri"/>
                        </a:rPr>
                        <a:t>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160,000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20,000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80,000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66442">
                <a:tc>
                  <a:txBody>
                    <a:bodyPr/>
                    <a:lstStyle/>
                    <a:p>
                      <a:pPr algn="ctr" fontAlgn="b"/>
                      <a:r>
                        <a:rPr lang="en-CA" sz="1200" b="1" i="0" u="none" strike="noStrike" dirty="0">
                          <a:solidFill>
                            <a:srgbClr val="000000"/>
                          </a:solidFill>
                          <a:effectLst/>
                          <a:latin typeface="Calibri"/>
                        </a:rPr>
                        <a:t>5</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160,000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60,000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20,000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ctr" fontAlgn="b"/>
                      <a:r>
                        <a:rPr lang="en-CA" sz="1200" b="1" i="0" u="none" strike="noStrike">
                          <a:solidFill>
                            <a:srgbClr val="000000"/>
                          </a:solidFill>
                          <a:effectLst/>
                          <a:latin typeface="Calibri"/>
                        </a:rPr>
                        <a:t>80,000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66442">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r" fontAlgn="b"/>
                      <a:r>
                        <a:rPr lang="en-CA" sz="1200" b="1" i="0" u="none" strike="noStrike">
                          <a:solidFill>
                            <a:srgbClr val="000000"/>
                          </a:solidFill>
                          <a:effectLst/>
                          <a:latin typeface="Calibri"/>
                        </a:rPr>
                        <a:t>NPW(8%)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1" i="0" u="none" strike="noStrike">
                          <a:solidFill>
                            <a:srgbClr val="000000"/>
                          </a:solidFill>
                          <a:effectLst/>
                          <a:latin typeface="Calibri"/>
                        </a:rPr>
                        <a:t>211,416.80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77543">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r" fontAlgn="b"/>
                      <a:r>
                        <a:rPr lang="en-CA" sz="1200" b="1" i="0" u="none" strike="noStrike">
                          <a:solidFill>
                            <a:srgbClr val="000000"/>
                          </a:solidFill>
                          <a:effectLst/>
                          <a:latin typeface="Calibri"/>
                        </a:rPr>
                        <a:t>AEW (8%)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1" i="0" u="none" strike="noStrike">
                          <a:solidFill>
                            <a:srgbClr val="000000"/>
                          </a:solidFill>
                          <a:effectLst/>
                          <a:latin typeface="Calibri"/>
                        </a:rPr>
                        <a:t>52,950.70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r h="288645">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r" fontAlgn="b"/>
                      <a:r>
                        <a:rPr lang="en-CA" sz="1200" b="1" i="0" u="none" strike="noStrike" dirty="0">
                          <a:solidFill>
                            <a:srgbClr val="000000"/>
                          </a:solidFill>
                          <a:effectLst/>
                          <a:latin typeface="Calibri"/>
                        </a:rPr>
                        <a:t>IRR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1" i="0" u="none" strike="noStrike" dirty="0">
                          <a:solidFill>
                            <a:srgbClr val="000000"/>
                          </a:solidFill>
                          <a:effectLst/>
                          <a:latin typeface="Calibri"/>
                        </a:rPr>
                        <a:t>68.6%</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c>
                  <a:txBody>
                    <a:bodyPr/>
                    <a:lstStyle/>
                    <a:p>
                      <a:pPr algn="l" fontAlgn="b"/>
                      <a:r>
                        <a:rPr lang="en-CA" sz="1200" b="0" i="0" u="none" strike="noStrike" dirty="0">
                          <a:solidFill>
                            <a:srgbClr val="000000"/>
                          </a:solidFill>
                          <a:effectLst/>
                          <a:latin typeface="Calibri"/>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F8F"/>
                    </a:solidFill>
                  </a:tcPr>
                </a:tc>
              </a:tr>
            </a:tbl>
          </a:graphicData>
        </a:graphic>
      </p:graphicFrame>
      <p:sp>
        <p:nvSpPr>
          <p:cNvPr id="3" name="Footer Placeholder 2"/>
          <p:cNvSpPr>
            <a:spLocks noGrp="1"/>
          </p:cNvSpPr>
          <p:nvPr>
            <p:ph type="ftr" sz="quarter" idx="11"/>
          </p:nvPr>
        </p:nvSpPr>
        <p:spPr>
          <a:xfrm>
            <a:off x="3352800" y="6305729"/>
            <a:ext cx="2971800" cy="457200"/>
          </a:xfrm>
        </p:spPr>
        <p:txBody>
          <a:bodyPr/>
          <a:lstStyle/>
          <a:p>
            <a:pPr>
              <a:defRPr/>
            </a:pPr>
            <a:r>
              <a:rPr lang="fr-CA" dirty="0" smtClean="0"/>
              <a:t>Topic 9: Replacement </a:t>
            </a:r>
            <a:r>
              <a:rPr lang="fr-CA" dirty="0" err="1" smtClean="0"/>
              <a:t>Analysis</a:t>
            </a:r>
            <a:endParaRPr lang="fr-CA" dirty="0"/>
          </a:p>
        </p:txBody>
      </p:sp>
      <p:cxnSp>
        <p:nvCxnSpPr>
          <p:cNvPr id="8" name="Straight Arrow Connector 7"/>
          <p:cNvCxnSpPr/>
          <p:nvPr/>
        </p:nvCxnSpPr>
        <p:spPr>
          <a:xfrm flipV="1">
            <a:off x="3352800" y="2895600"/>
            <a:ext cx="2209800" cy="31242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957463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91DD7B3-F049-4FEB-BA53-9F5F4F426A68}" type="slidenum">
              <a:rPr lang="fr-CA" smtClean="0"/>
              <a:pPr eaLnBrk="1" hangingPunct="1"/>
              <a:t>76</a:t>
            </a:fld>
            <a:endParaRPr lang="fr-CA" smtClean="0"/>
          </a:p>
        </p:txBody>
      </p:sp>
      <p:sp>
        <p:nvSpPr>
          <p:cNvPr id="76804" name="Rectangle 2"/>
          <p:cNvSpPr>
            <a:spLocks noGrp="1" noChangeArrowheads="1"/>
          </p:cNvSpPr>
          <p:nvPr>
            <p:ph type="title"/>
          </p:nvPr>
        </p:nvSpPr>
        <p:spPr/>
        <p:txBody>
          <a:bodyPr/>
          <a:lstStyle/>
          <a:p>
            <a:pPr eaLnBrk="1" hangingPunct="1"/>
            <a:r>
              <a:rPr lang="fr-CA" dirty="0" err="1" smtClean="0"/>
              <a:t>Example</a:t>
            </a:r>
            <a:r>
              <a:rPr lang="fr-CA" dirty="0" smtClean="0"/>
              <a:t>: The Challenger</a:t>
            </a:r>
          </a:p>
        </p:txBody>
      </p:sp>
      <p:sp>
        <p:nvSpPr>
          <p:cNvPr id="76805" name="Rectangle 3"/>
          <p:cNvSpPr>
            <a:spLocks noGrp="1" noChangeArrowheads="1"/>
          </p:cNvSpPr>
          <p:nvPr>
            <p:ph type="body" idx="1"/>
          </p:nvPr>
        </p:nvSpPr>
        <p:spPr/>
        <p:txBody>
          <a:bodyPr/>
          <a:lstStyle/>
          <a:p>
            <a:pPr marL="533400" indent="-533400" eaLnBrk="1" hangingPunct="1">
              <a:buFontTx/>
              <a:buAutoNum type="arabicPeriod"/>
            </a:pPr>
            <a:r>
              <a:rPr lang="en-CA" smtClean="0"/>
              <a:t>P = $60,000</a:t>
            </a:r>
          </a:p>
          <a:p>
            <a:pPr marL="533400" indent="-533400" eaLnBrk="1" hangingPunct="1">
              <a:buFontTx/>
              <a:buAutoNum type="arabicPeriod"/>
            </a:pPr>
            <a:r>
              <a:rPr lang="en-CA" smtClean="0"/>
              <a:t>O+M = $2,000 in year 1; annual increase of $200 thereafter.</a:t>
            </a:r>
          </a:p>
          <a:p>
            <a:pPr marL="533400" indent="-533400" eaLnBrk="1" hangingPunct="1">
              <a:buFontTx/>
              <a:buAutoNum type="arabicPeriod"/>
            </a:pPr>
            <a:r>
              <a:rPr lang="en-CA" smtClean="0"/>
              <a:t>Annual insurance = $1,000 in year 1; 10% annual increase thereafter.</a:t>
            </a:r>
          </a:p>
          <a:p>
            <a:pPr marL="533400" indent="-533400" eaLnBrk="1" hangingPunct="1">
              <a:buFontTx/>
              <a:buAutoNum type="arabicPeriod"/>
            </a:pPr>
            <a:r>
              <a:rPr lang="en-CA" smtClean="0"/>
              <a:t>MARR = 10%</a:t>
            </a:r>
          </a:p>
          <a:p>
            <a:pPr marL="533400" indent="-533400" eaLnBrk="1" hangingPunct="1">
              <a:buFontTx/>
              <a:buAutoNum type="arabicPeriod"/>
            </a:pPr>
            <a:r>
              <a:rPr lang="en-CA" smtClean="0"/>
              <a:t>EOY salvage values provided.</a:t>
            </a:r>
          </a:p>
          <a:p>
            <a:pPr marL="533400" indent="-533400" eaLnBrk="1" hangingPunct="1">
              <a:buFontTx/>
              <a:buAutoNum type="arabicPeriod"/>
            </a:pPr>
            <a:r>
              <a:rPr lang="en-CA" smtClean="0"/>
              <a:t>As always, the challenger has NOT reached its economic life. </a:t>
            </a:r>
          </a:p>
          <a:p>
            <a:pPr marL="533400" indent="-533400" eaLnBrk="1" hangingPunct="1"/>
            <a:endParaRPr lang="en-CA" smtClean="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Slide Number Placeholder 5"/>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EB394DE-22D3-46F9-A2D8-FA4D7194103E}" type="slidenum">
              <a:rPr lang="fr-CA" smtClean="0"/>
              <a:pPr eaLnBrk="1" hangingPunct="1"/>
              <a:t>77</a:t>
            </a:fld>
            <a:endParaRPr lang="fr-CA" smtClean="0"/>
          </a:p>
        </p:txBody>
      </p:sp>
      <p:sp>
        <p:nvSpPr>
          <p:cNvPr id="77828" name="Rectangle 2"/>
          <p:cNvSpPr>
            <a:spLocks noGrp="1" noChangeArrowheads="1"/>
          </p:cNvSpPr>
          <p:nvPr>
            <p:ph type="title"/>
          </p:nvPr>
        </p:nvSpPr>
        <p:spPr/>
        <p:txBody>
          <a:bodyPr/>
          <a:lstStyle/>
          <a:p>
            <a:pPr eaLnBrk="1" hangingPunct="1"/>
            <a:r>
              <a:rPr lang="en-CA" dirty="0" smtClean="0"/>
              <a:t>Example: The Defender </a:t>
            </a:r>
          </a:p>
        </p:txBody>
      </p:sp>
      <p:sp>
        <p:nvSpPr>
          <p:cNvPr id="77829" name="Rectangle 3"/>
          <p:cNvSpPr>
            <a:spLocks noGrp="1" noChangeArrowheads="1"/>
          </p:cNvSpPr>
          <p:nvPr>
            <p:ph type="body" idx="1"/>
          </p:nvPr>
        </p:nvSpPr>
        <p:spPr/>
        <p:txBody>
          <a:bodyPr/>
          <a:lstStyle/>
          <a:p>
            <a:pPr marL="533400" indent="-533400" eaLnBrk="1" hangingPunct="1">
              <a:buFontTx/>
              <a:buAutoNum type="arabicPeriod"/>
            </a:pPr>
            <a:r>
              <a:rPr lang="en-CA" smtClean="0"/>
              <a:t>P = $35,000</a:t>
            </a:r>
          </a:p>
          <a:p>
            <a:pPr marL="533400" indent="-533400" eaLnBrk="1" hangingPunct="1">
              <a:buFontTx/>
              <a:buAutoNum type="arabicPeriod"/>
            </a:pPr>
            <a:r>
              <a:rPr lang="en-CA" smtClean="0"/>
              <a:t>O+M = $4,000 EOY1; $3,000 annual increase thereafter.</a:t>
            </a:r>
          </a:p>
          <a:p>
            <a:pPr marL="533400" indent="-533400" eaLnBrk="1" hangingPunct="1">
              <a:buFontTx/>
              <a:buAutoNum type="arabicPeriod"/>
            </a:pPr>
            <a:r>
              <a:rPr lang="en-CA" smtClean="0"/>
              <a:t>Annual insurance = $500 EOY1; $500 annual increase thereafter.</a:t>
            </a:r>
          </a:p>
          <a:p>
            <a:pPr marL="533400" indent="-533400" eaLnBrk="1" hangingPunct="1">
              <a:buFontTx/>
              <a:buAutoNum type="arabicPeriod"/>
            </a:pPr>
            <a:r>
              <a:rPr lang="en-CA" smtClean="0"/>
              <a:t>MARR = 10%</a:t>
            </a:r>
          </a:p>
          <a:p>
            <a:pPr marL="533400" indent="-533400" eaLnBrk="1" hangingPunct="1">
              <a:buFontTx/>
              <a:buAutoNum type="arabicPeriod"/>
            </a:pPr>
            <a:r>
              <a:rPr lang="en-CA" smtClean="0"/>
              <a:t>EOY salvage values provided.</a:t>
            </a:r>
          </a:p>
          <a:p>
            <a:pPr marL="533400" indent="-533400" eaLnBrk="1" hangingPunct="1">
              <a:buFontTx/>
              <a:buAutoNum type="arabicPeriod"/>
            </a:pPr>
            <a:r>
              <a:rPr lang="en-CA" smtClean="0"/>
              <a:t>The defender is BEYOND (past) its economic life. </a:t>
            </a:r>
          </a:p>
          <a:p>
            <a:pPr marL="533400" indent="-533400" eaLnBrk="1" hangingPunct="1"/>
            <a:endParaRPr lang="en-CA" smtClean="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Rectangle 4"/>
          <p:cNvSpPr>
            <a:spLocks noGrp="1" noChangeArrowheads="1"/>
          </p:cNvSpPr>
          <p:nvPr>
            <p:ph type="title"/>
          </p:nvPr>
        </p:nvSpPr>
        <p:spPr/>
        <p:txBody>
          <a:bodyPr/>
          <a:lstStyle/>
          <a:p>
            <a:pPr algn="ctr" eaLnBrk="1" hangingPunct="1"/>
            <a:r>
              <a:rPr lang="en-CA" sz="3200" dirty="0" smtClean="0"/>
              <a:t>Defender vs Challenger</a:t>
            </a:r>
            <a:br>
              <a:rPr lang="en-CA" sz="3200" dirty="0" smtClean="0"/>
            </a:br>
            <a:r>
              <a:rPr lang="en-CA" sz="3200" dirty="0" smtClean="0"/>
              <a:t>Before-Tax Analysis</a:t>
            </a:r>
          </a:p>
        </p:txBody>
      </p:sp>
      <p:graphicFrame>
        <p:nvGraphicFramePr>
          <p:cNvPr id="78851" name="Object 5"/>
          <p:cNvGraphicFramePr>
            <a:graphicFrameLocks noChangeAspect="1"/>
          </p:cNvGraphicFramePr>
          <p:nvPr>
            <p:extLst>
              <p:ext uri="{D42A27DB-BD31-4B8C-83A1-F6EECF244321}">
                <p14:modId xmlns:p14="http://schemas.microsoft.com/office/powerpoint/2010/main" val="1513237537"/>
              </p:ext>
            </p:extLst>
          </p:nvPr>
        </p:nvGraphicFramePr>
        <p:xfrm>
          <a:off x="1066800" y="1905000"/>
          <a:ext cx="6734175" cy="4316413"/>
        </p:xfrm>
        <a:graphic>
          <a:graphicData uri="http://schemas.openxmlformats.org/presentationml/2006/ole">
            <mc:AlternateContent xmlns:mc="http://schemas.openxmlformats.org/markup-compatibility/2006">
              <mc:Choice xmlns:v="urn:schemas-microsoft-com:vml" Requires="v">
                <p:oleObj spid="_x0000_s78918" name="Worksheet" r:id="rId4" imgW="6734186" imgH="1695463" progId="Excel.Sheet.8">
                  <p:embed/>
                </p:oleObj>
              </mc:Choice>
              <mc:Fallback>
                <p:oleObj name="Worksheet" r:id="rId4" imgW="6734186" imgH="1695463" progId="Excel.Sheet.8">
                  <p:embed/>
                  <p:pic>
                    <p:nvPicPr>
                      <p:cNvPr id="0" name="Object 5"/>
                      <p:cNvPicPr>
                        <a:picLocks noChangeAspect="1" noChangeArrowheads="1"/>
                      </p:cNvPicPr>
                      <p:nvPr/>
                    </p:nvPicPr>
                    <p:blipFill>
                      <a:blip r:embed="rId5"/>
                      <a:srcRect/>
                      <a:stretch>
                        <a:fillRect/>
                      </a:stretch>
                    </p:blipFill>
                    <p:spPr bwMode="auto">
                      <a:xfrm>
                        <a:off x="1066800" y="1905000"/>
                        <a:ext cx="6734175" cy="4316413"/>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8853"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1B4DFED-4E5F-4267-B3FE-1C8AE3C51453}" type="slidenum">
              <a:rPr lang="fr-CA" smtClean="0"/>
              <a:pPr eaLnBrk="1" hangingPunct="1"/>
              <a:t>78</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Before-Tax Analysis</a:t>
            </a:r>
            <a:endParaRPr lang="fr-CA" sz="3200" smtClean="0"/>
          </a:p>
        </p:txBody>
      </p:sp>
      <p:graphicFrame>
        <p:nvGraphicFramePr>
          <p:cNvPr id="79875" name="Object 4"/>
          <p:cNvGraphicFramePr>
            <a:graphicFrameLocks noChangeAspect="1"/>
          </p:cNvGraphicFramePr>
          <p:nvPr>
            <p:extLst>
              <p:ext uri="{D42A27DB-BD31-4B8C-83A1-F6EECF244321}">
                <p14:modId xmlns:p14="http://schemas.microsoft.com/office/powerpoint/2010/main" val="441314629"/>
              </p:ext>
            </p:extLst>
          </p:nvPr>
        </p:nvGraphicFramePr>
        <p:xfrm>
          <a:off x="203200" y="1981200"/>
          <a:ext cx="8305800" cy="4238625"/>
        </p:xfrm>
        <a:graphic>
          <a:graphicData uri="http://schemas.openxmlformats.org/presentationml/2006/ole">
            <mc:AlternateContent xmlns:mc="http://schemas.openxmlformats.org/markup-compatibility/2006">
              <mc:Choice xmlns:v="urn:schemas-microsoft-com:vml" Requires="v">
                <p:oleObj spid="_x0000_s79941" name="Worksheet" r:id="rId4" imgW="8305714" imgH="1695463" progId="Excel.Sheet.8">
                  <p:embed/>
                </p:oleObj>
              </mc:Choice>
              <mc:Fallback>
                <p:oleObj name="Worksheet" r:id="rId4" imgW="8305714" imgH="1695463" progId="Excel.Sheet.8">
                  <p:embed/>
                  <p:pic>
                    <p:nvPicPr>
                      <p:cNvPr id="0" name="Object 4"/>
                      <p:cNvPicPr>
                        <a:picLocks noChangeAspect="1" noChangeArrowheads="1"/>
                      </p:cNvPicPr>
                      <p:nvPr/>
                    </p:nvPicPr>
                    <p:blipFill>
                      <a:blip r:embed="rId5"/>
                      <a:srcRect/>
                      <a:stretch>
                        <a:fillRect/>
                      </a:stretch>
                    </p:blipFill>
                    <p:spPr bwMode="auto">
                      <a:xfrm>
                        <a:off x="203200" y="1981200"/>
                        <a:ext cx="8305800" cy="4238625"/>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9876" name="Footer Placeholder 1"/>
          <p:cNvSpPr>
            <a:spLocks noGrp="1"/>
          </p:cNvSpPr>
          <p:nvPr>
            <p:ph type="ftr" sz="quarter" idx="11"/>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CA" smtClean="0"/>
              <a:t>Topic 9: Replacement Analysis</a:t>
            </a:r>
          </a:p>
        </p:txBody>
      </p:sp>
      <p:sp>
        <p:nvSpPr>
          <p:cNvPr id="79877"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101D3BC-19AE-462E-AEC7-B7B0D2869D80}" type="slidenum">
              <a:rPr lang="fr-CA" smtClean="0"/>
              <a:pPr eaLnBrk="1" hangingPunct="1"/>
              <a:t>79</a:t>
            </a:fld>
            <a:endParaRPr lang="fr-CA" smtClean="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8" name="Rectangle 4"/>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Before-Tax Analysis</a:t>
            </a:r>
            <a:endParaRPr lang="fr-CA" sz="3200" smtClean="0"/>
          </a:p>
        </p:txBody>
      </p:sp>
      <p:graphicFrame>
        <p:nvGraphicFramePr>
          <p:cNvPr id="80899" name="Object 5"/>
          <p:cNvGraphicFramePr>
            <a:graphicFrameLocks noChangeAspect="1"/>
          </p:cNvGraphicFramePr>
          <p:nvPr/>
        </p:nvGraphicFramePr>
        <p:xfrm>
          <a:off x="1281113" y="1752600"/>
          <a:ext cx="6581775" cy="3962400"/>
        </p:xfrm>
        <a:graphic>
          <a:graphicData uri="http://schemas.openxmlformats.org/presentationml/2006/ole">
            <mc:AlternateContent xmlns:mc="http://schemas.openxmlformats.org/markup-compatibility/2006">
              <mc:Choice xmlns:v="urn:schemas-microsoft-com:vml" Requires="v">
                <p:oleObj spid="_x0000_s80964" name="Chart" r:id="rId3" imgW="6581775" imgH="2819400" progId="Excel.Chart.8">
                  <p:embed/>
                </p:oleObj>
              </mc:Choice>
              <mc:Fallback>
                <p:oleObj name="Chart" r:id="rId3" imgW="6581775" imgH="2819400" progId="Excel.Chart.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1113" y="1752600"/>
                        <a:ext cx="6581775"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0901"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1B1B64E-F91E-4113-8B69-A99400D9137D}" type="slidenum">
              <a:rPr lang="fr-CA" smtClean="0"/>
              <a:pPr eaLnBrk="1" hangingPunct="1"/>
              <a:t>80</a:t>
            </a:fld>
            <a:endParaRPr lang="fr-CA" smtClean="0"/>
          </a:p>
        </p:txBody>
      </p:sp>
      <p:sp>
        <p:nvSpPr>
          <p:cNvPr id="2" name="Footer Placeholder 1"/>
          <p:cNvSpPr>
            <a:spLocks noGrp="1"/>
          </p:cNvSpPr>
          <p:nvPr>
            <p:ph type="ftr" sz="quarter" idx="11"/>
          </p:nvPr>
        </p:nvSpPr>
        <p:spPr/>
        <p:txBody>
          <a:bodyPr/>
          <a:lstStyle/>
          <a:p>
            <a:pPr>
              <a:defRPr/>
            </a:pPr>
            <a:r>
              <a:rPr lang="fr-CA" sz="1400" dirty="0" smtClean="0"/>
              <a:t>Topic 9: Replacement </a:t>
            </a:r>
            <a:r>
              <a:rPr lang="fr-CA" sz="1400" dirty="0" err="1" smtClean="0"/>
              <a:t>Analysis</a:t>
            </a:r>
            <a:endParaRPr lang="fr-CA" sz="1400"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22" name="Rectangle 4"/>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After-Tax Analysis</a:t>
            </a:r>
            <a:endParaRPr lang="fr-CA" sz="3200" smtClean="0"/>
          </a:p>
        </p:txBody>
      </p:sp>
      <p:graphicFrame>
        <p:nvGraphicFramePr>
          <p:cNvPr id="81923" name="Object 5"/>
          <p:cNvGraphicFramePr>
            <a:graphicFrameLocks noChangeAspect="1"/>
          </p:cNvGraphicFramePr>
          <p:nvPr>
            <p:extLst>
              <p:ext uri="{D42A27DB-BD31-4B8C-83A1-F6EECF244321}">
                <p14:modId xmlns:p14="http://schemas.microsoft.com/office/powerpoint/2010/main" val="1975045949"/>
              </p:ext>
            </p:extLst>
          </p:nvPr>
        </p:nvGraphicFramePr>
        <p:xfrm>
          <a:off x="385763" y="2505075"/>
          <a:ext cx="7962900" cy="3308350"/>
        </p:xfrm>
        <a:graphic>
          <a:graphicData uri="http://schemas.openxmlformats.org/presentationml/2006/ole">
            <mc:AlternateContent xmlns:mc="http://schemas.openxmlformats.org/markup-compatibility/2006">
              <mc:Choice xmlns:v="urn:schemas-microsoft-com:vml" Requires="v">
                <p:oleObj spid="_x0000_s81988" name="Worksheet" r:id="rId4" imgW="7962979" imgH="1905120" progId="Excel.Sheet.8">
                  <p:embed/>
                </p:oleObj>
              </mc:Choice>
              <mc:Fallback>
                <p:oleObj name="Worksheet" r:id="rId4" imgW="7962979" imgH="1905120" progId="Excel.Sheet.8">
                  <p:embed/>
                  <p:pic>
                    <p:nvPicPr>
                      <p:cNvPr id="0" name="Object 5"/>
                      <p:cNvPicPr>
                        <a:picLocks noChangeAspect="1" noChangeArrowheads="1"/>
                      </p:cNvPicPr>
                      <p:nvPr/>
                    </p:nvPicPr>
                    <p:blipFill>
                      <a:blip r:embed="rId5"/>
                      <a:srcRect/>
                      <a:stretch>
                        <a:fillRect/>
                      </a:stretch>
                    </p:blipFill>
                    <p:spPr bwMode="auto">
                      <a:xfrm>
                        <a:off x="385763" y="2505075"/>
                        <a:ext cx="7962900" cy="330835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25"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90C6485-497D-4B4B-B766-BC84CC47F611}" type="slidenum">
              <a:rPr lang="fr-CA" smtClean="0"/>
              <a:pPr eaLnBrk="1" hangingPunct="1"/>
              <a:t>81</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After-Tax Analysis</a:t>
            </a:r>
            <a:endParaRPr lang="fr-CA" sz="3200" smtClean="0"/>
          </a:p>
        </p:txBody>
      </p:sp>
      <p:graphicFrame>
        <p:nvGraphicFramePr>
          <p:cNvPr id="82947" name="Object 3"/>
          <p:cNvGraphicFramePr>
            <a:graphicFrameLocks noGrp="1" noChangeAspect="1"/>
          </p:cNvGraphicFramePr>
          <p:nvPr>
            <p:ph type="body" idx="1"/>
            <p:extLst>
              <p:ext uri="{D42A27DB-BD31-4B8C-83A1-F6EECF244321}">
                <p14:modId xmlns:p14="http://schemas.microsoft.com/office/powerpoint/2010/main" val="1203679482"/>
              </p:ext>
            </p:extLst>
          </p:nvPr>
        </p:nvGraphicFramePr>
        <p:xfrm>
          <a:off x="914400" y="2263775"/>
          <a:ext cx="7772400" cy="2305050"/>
        </p:xfrm>
        <a:graphic>
          <a:graphicData uri="http://schemas.openxmlformats.org/presentationml/2006/ole">
            <mc:AlternateContent xmlns:mc="http://schemas.openxmlformats.org/markup-compatibility/2006">
              <mc:Choice xmlns:v="urn:schemas-microsoft-com:vml" Requires="v">
                <p:oleObj spid="_x0000_s83012" name="Worksheet" r:id="rId3" imgW="7353300" imgH="2181225" progId="Excel.Sheet.8">
                  <p:embed/>
                </p:oleObj>
              </mc:Choice>
              <mc:Fallback>
                <p:oleObj name="Worksheet" r:id="rId3" imgW="7353300" imgH="2181225"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263775"/>
                        <a:ext cx="7772400" cy="2305050"/>
                      </a:xfrm>
                      <a:prstGeom prst="rect">
                        <a:avLst/>
                      </a:prstGeom>
                      <a:noFill/>
                      <a:ln>
                        <a:solidFill>
                          <a:schemeClr val="tx1"/>
                        </a:solidFill>
                      </a:ln>
                      <a:extLst/>
                    </p:spPr>
                  </p:pic>
                </p:oleObj>
              </mc:Fallback>
            </mc:AlternateContent>
          </a:graphicData>
        </a:graphic>
      </p:graphicFrame>
      <p:sp>
        <p:nvSpPr>
          <p:cNvPr id="82949"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4215656-E6F6-4B2D-8834-D89492974975}" type="slidenum">
              <a:rPr lang="fr-CA" smtClean="0"/>
              <a:pPr eaLnBrk="1" hangingPunct="1"/>
              <a:t>82</a:t>
            </a:fld>
            <a:endParaRPr lang="fr-CA" smtClean="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After-Tax Analysis</a:t>
            </a:r>
            <a:endParaRPr lang="fr-CA" sz="3200" smtClean="0"/>
          </a:p>
        </p:txBody>
      </p:sp>
      <p:graphicFrame>
        <p:nvGraphicFramePr>
          <p:cNvPr id="83971" name="Object 4"/>
          <p:cNvGraphicFramePr>
            <a:graphicFrameLocks noChangeAspect="1"/>
          </p:cNvGraphicFramePr>
          <p:nvPr>
            <p:extLst>
              <p:ext uri="{D42A27DB-BD31-4B8C-83A1-F6EECF244321}">
                <p14:modId xmlns:p14="http://schemas.microsoft.com/office/powerpoint/2010/main" val="1100473218"/>
              </p:ext>
            </p:extLst>
          </p:nvPr>
        </p:nvGraphicFramePr>
        <p:xfrm>
          <a:off x="1371600" y="1752600"/>
          <a:ext cx="6157913" cy="4159250"/>
        </p:xfrm>
        <a:graphic>
          <a:graphicData uri="http://schemas.openxmlformats.org/presentationml/2006/ole">
            <mc:AlternateContent xmlns:mc="http://schemas.openxmlformats.org/markup-compatibility/2006">
              <mc:Choice xmlns:v="urn:schemas-microsoft-com:vml" Requires="v">
                <p:oleObj spid="_x0000_s84037" name="Worksheet" r:id="rId4" imgW="3514700" imgH="1857330" progId="Excel.Sheet.8">
                  <p:embed/>
                </p:oleObj>
              </mc:Choice>
              <mc:Fallback>
                <p:oleObj name="Worksheet" r:id="rId4" imgW="3514700" imgH="1857330" progId="Excel.Sheet.8">
                  <p:embed/>
                  <p:pic>
                    <p:nvPicPr>
                      <p:cNvPr id="0" name="Object 4"/>
                      <p:cNvPicPr>
                        <a:picLocks noChangeAspect="1" noChangeArrowheads="1"/>
                      </p:cNvPicPr>
                      <p:nvPr/>
                    </p:nvPicPr>
                    <p:blipFill>
                      <a:blip r:embed="rId5"/>
                      <a:srcRect/>
                      <a:stretch>
                        <a:fillRect/>
                      </a:stretch>
                    </p:blipFill>
                    <p:spPr bwMode="auto">
                      <a:xfrm>
                        <a:off x="1371600" y="1752600"/>
                        <a:ext cx="6157913" cy="4159250"/>
                      </a:xfrm>
                      <a:prstGeom prst="rect">
                        <a:avLst/>
                      </a:prstGeom>
                      <a:noFill/>
                      <a:ln>
                        <a:solidFill>
                          <a:schemeClr val="tx1"/>
                        </a:solidFill>
                      </a:ln>
                      <a:effectLst/>
                      <a:extLst/>
                    </p:spPr>
                  </p:pic>
                </p:oleObj>
              </mc:Fallback>
            </mc:AlternateContent>
          </a:graphicData>
        </a:graphic>
      </p:graphicFrame>
      <p:sp>
        <p:nvSpPr>
          <p:cNvPr id="83973"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2F180F16-C5C2-400D-8FD1-BFC946102E87}" type="slidenum">
              <a:rPr lang="fr-CA" smtClean="0"/>
              <a:pPr eaLnBrk="1" hangingPunct="1"/>
              <a:t>83</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After-Tax Analysis</a:t>
            </a:r>
            <a:endParaRPr lang="fr-CA" sz="3200" smtClean="0"/>
          </a:p>
        </p:txBody>
      </p:sp>
      <p:graphicFrame>
        <p:nvGraphicFramePr>
          <p:cNvPr id="84995" name="Object 97"/>
          <p:cNvGraphicFramePr>
            <a:graphicFrameLocks noChangeAspect="1"/>
          </p:cNvGraphicFramePr>
          <p:nvPr>
            <p:extLst>
              <p:ext uri="{D42A27DB-BD31-4B8C-83A1-F6EECF244321}">
                <p14:modId xmlns:p14="http://schemas.microsoft.com/office/powerpoint/2010/main" val="1121586812"/>
              </p:ext>
            </p:extLst>
          </p:nvPr>
        </p:nvGraphicFramePr>
        <p:xfrm>
          <a:off x="1757363" y="1524000"/>
          <a:ext cx="5353050" cy="4473575"/>
        </p:xfrm>
        <a:graphic>
          <a:graphicData uri="http://schemas.openxmlformats.org/presentationml/2006/ole">
            <mc:AlternateContent xmlns:mc="http://schemas.openxmlformats.org/markup-compatibility/2006">
              <mc:Choice xmlns:v="urn:schemas-microsoft-com:vml" Requires="v">
                <p:oleObj spid="_x0000_s85060" name="Worksheet" r:id="rId4" imgW="5352954" imgH="1857330" progId="Excel.Sheet.8">
                  <p:embed/>
                </p:oleObj>
              </mc:Choice>
              <mc:Fallback>
                <p:oleObj name="Worksheet" r:id="rId4" imgW="5352954" imgH="1857330" progId="Excel.Sheet.8">
                  <p:embed/>
                  <p:pic>
                    <p:nvPicPr>
                      <p:cNvPr id="0" name="Object 97"/>
                      <p:cNvPicPr>
                        <a:picLocks noChangeAspect="1" noChangeArrowheads="1"/>
                      </p:cNvPicPr>
                      <p:nvPr/>
                    </p:nvPicPr>
                    <p:blipFill>
                      <a:blip r:embed="rId5"/>
                      <a:srcRect/>
                      <a:stretch>
                        <a:fillRect/>
                      </a:stretch>
                    </p:blipFill>
                    <p:spPr bwMode="auto">
                      <a:xfrm>
                        <a:off x="1757363" y="1524000"/>
                        <a:ext cx="5353050" cy="4473575"/>
                      </a:xfrm>
                      <a:prstGeom prst="rect">
                        <a:avLst/>
                      </a:prstGeom>
                      <a:noFill/>
                      <a:ln>
                        <a:solidFill>
                          <a:schemeClr val="tx1"/>
                        </a:solidFill>
                      </a:ln>
                      <a:effectLst/>
                      <a:extLst/>
                    </p:spPr>
                  </p:pic>
                </p:oleObj>
              </mc:Fallback>
            </mc:AlternateContent>
          </a:graphicData>
        </a:graphic>
      </p:graphicFrame>
      <p:sp>
        <p:nvSpPr>
          <p:cNvPr id="84997"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BA17C613-A7FE-4880-8728-CB8BB40F022A}" type="slidenum">
              <a:rPr lang="fr-CA" smtClean="0"/>
              <a:pPr eaLnBrk="1" hangingPunct="1"/>
              <a:t>84</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After-Tax Analysis</a:t>
            </a:r>
            <a:endParaRPr lang="fr-CA" sz="3200" smtClean="0"/>
          </a:p>
        </p:txBody>
      </p:sp>
      <p:graphicFrame>
        <p:nvGraphicFramePr>
          <p:cNvPr id="86019" name="Object 4"/>
          <p:cNvGraphicFramePr>
            <a:graphicFrameLocks noChangeAspect="1"/>
          </p:cNvGraphicFramePr>
          <p:nvPr>
            <p:extLst>
              <p:ext uri="{D42A27DB-BD31-4B8C-83A1-F6EECF244321}">
                <p14:modId xmlns:p14="http://schemas.microsoft.com/office/powerpoint/2010/main" val="2618024491"/>
              </p:ext>
            </p:extLst>
          </p:nvPr>
        </p:nvGraphicFramePr>
        <p:xfrm>
          <a:off x="1266825" y="1752600"/>
          <a:ext cx="6286500" cy="4314825"/>
        </p:xfrm>
        <a:graphic>
          <a:graphicData uri="http://schemas.openxmlformats.org/presentationml/2006/ole">
            <mc:AlternateContent xmlns:mc="http://schemas.openxmlformats.org/markup-compatibility/2006">
              <mc:Choice xmlns:v="urn:schemas-microsoft-com:vml" Requires="v">
                <p:oleObj spid="_x0000_s86085" name="Worksheet" r:id="rId4" imgW="6286534" imgH="1666980" progId="Excel.Sheet.8">
                  <p:embed/>
                </p:oleObj>
              </mc:Choice>
              <mc:Fallback>
                <p:oleObj name="Worksheet" r:id="rId4" imgW="6286534" imgH="1666980" progId="Excel.Sheet.8">
                  <p:embed/>
                  <p:pic>
                    <p:nvPicPr>
                      <p:cNvPr id="0" name="Object 4"/>
                      <p:cNvPicPr>
                        <a:picLocks noChangeAspect="1" noChangeArrowheads="1"/>
                      </p:cNvPicPr>
                      <p:nvPr/>
                    </p:nvPicPr>
                    <p:blipFill>
                      <a:blip r:embed="rId5"/>
                      <a:srcRect/>
                      <a:stretch>
                        <a:fillRect/>
                      </a:stretch>
                    </p:blipFill>
                    <p:spPr bwMode="auto">
                      <a:xfrm>
                        <a:off x="1266825" y="1752600"/>
                        <a:ext cx="6286500" cy="4314825"/>
                      </a:xfrm>
                      <a:prstGeom prst="rect">
                        <a:avLst/>
                      </a:prstGeom>
                      <a:noFill/>
                      <a:ln>
                        <a:solidFill>
                          <a:schemeClr val="tx1"/>
                        </a:solidFill>
                      </a:ln>
                      <a:effectLst/>
                      <a:extLst/>
                    </p:spPr>
                  </p:pic>
                </p:oleObj>
              </mc:Fallback>
            </mc:AlternateContent>
          </a:graphicData>
        </a:graphic>
      </p:graphicFrame>
      <p:sp>
        <p:nvSpPr>
          <p:cNvPr id="86021"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CEEAB03B-3F5A-4C2F-9BE8-3538045061FD}" type="slidenum">
              <a:rPr lang="fr-CA" smtClean="0"/>
              <a:pPr eaLnBrk="1" hangingPunct="1"/>
              <a:t>85</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After-Tax Analysis</a:t>
            </a:r>
            <a:endParaRPr lang="fr-CA" sz="3200" smtClean="0"/>
          </a:p>
        </p:txBody>
      </p:sp>
      <p:graphicFrame>
        <p:nvGraphicFramePr>
          <p:cNvPr id="87043" name="Object 4"/>
          <p:cNvGraphicFramePr>
            <a:graphicFrameLocks noChangeAspect="1"/>
          </p:cNvGraphicFramePr>
          <p:nvPr>
            <p:extLst>
              <p:ext uri="{D42A27DB-BD31-4B8C-83A1-F6EECF244321}">
                <p14:modId xmlns:p14="http://schemas.microsoft.com/office/powerpoint/2010/main" val="1162305104"/>
              </p:ext>
            </p:extLst>
          </p:nvPr>
        </p:nvGraphicFramePr>
        <p:xfrm>
          <a:off x="685800" y="2133600"/>
          <a:ext cx="7353300" cy="4083050"/>
        </p:xfrm>
        <a:graphic>
          <a:graphicData uri="http://schemas.openxmlformats.org/presentationml/2006/ole">
            <mc:AlternateContent xmlns:mc="http://schemas.openxmlformats.org/markup-compatibility/2006">
              <mc:Choice xmlns:v="urn:schemas-microsoft-com:vml" Requires="v">
                <p:oleObj spid="_x0000_s87108" name="Worksheet" r:id="rId4" imgW="7353289" imgH="2409750" progId="Excel.Sheet.8">
                  <p:embed/>
                </p:oleObj>
              </mc:Choice>
              <mc:Fallback>
                <p:oleObj name="Worksheet" r:id="rId4" imgW="7353289" imgH="2409750" progId="Excel.Sheet.8">
                  <p:embed/>
                  <p:pic>
                    <p:nvPicPr>
                      <p:cNvPr id="0" name="Object 4"/>
                      <p:cNvPicPr>
                        <a:picLocks noChangeAspect="1" noChangeArrowheads="1"/>
                      </p:cNvPicPr>
                      <p:nvPr/>
                    </p:nvPicPr>
                    <p:blipFill>
                      <a:blip r:embed="rId5"/>
                      <a:srcRect/>
                      <a:stretch>
                        <a:fillRect/>
                      </a:stretch>
                    </p:blipFill>
                    <p:spPr bwMode="auto">
                      <a:xfrm>
                        <a:off x="685800" y="2133600"/>
                        <a:ext cx="7353300" cy="408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7045"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906EE3E-910A-4390-905E-EDA7D6ECF6E2}" type="slidenum">
              <a:rPr lang="fr-CA" smtClean="0"/>
              <a:pPr eaLnBrk="1" hangingPunct="1"/>
              <a:t>86</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algn="ctr" eaLnBrk="1" hangingPunct="1"/>
            <a:r>
              <a:rPr lang="en-CA" sz="3200" smtClean="0"/>
              <a:t>Defender vs Challenger</a:t>
            </a:r>
            <a:br>
              <a:rPr lang="en-CA" sz="3200" smtClean="0"/>
            </a:br>
            <a:r>
              <a:rPr lang="en-CA" sz="3200" smtClean="0"/>
              <a:t>After-Tax Analysis</a:t>
            </a:r>
            <a:endParaRPr lang="fr-CA" sz="3200" smtClean="0"/>
          </a:p>
        </p:txBody>
      </p:sp>
      <p:graphicFrame>
        <p:nvGraphicFramePr>
          <p:cNvPr id="88067" name="Object 4"/>
          <p:cNvGraphicFramePr>
            <a:graphicFrameLocks noChangeAspect="1"/>
          </p:cNvGraphicFramePr>
          <p:nvPr/>
        </p:nvGraphicFramePr>
        <p:xfrm>
          <a:off x="1524000" y="1676400"/>
          <a:ext cx="6096000" cy="4114800"/>
        </p:xfrm>
        <a:graphic>
          <a:graphicData uri="http://schemas.openxmlformats.org/presentationml/2006/ole">
            <mc:AlternateContent xmlns:mc="http://schemas.openxmlformats.org/markup-compatibility/2006">
              <mc:Choice xmlns:v="urn:schemas-microsoft-com:vml" Requires="v">
                <p:oleObj spid="_x0000_s88132" name="Chart" r:id="rId3" imgW="9715500" imgH="2895600" progId="Excel.Chart.8">
                  <p:embed/>
                </p:oleObj>
              </mc:Choice>
              <mc:Fallback>
                <p:oleObj name="Chart" r:id="rId3" imgW="9715500" imgH="2895600" progId="Excel.Chart.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676400"/>
                        <a:ext cx="60960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8069" name="Slide Number Placeholder 2"/>
          <p:cNvSpPr>
            <a:spLocks noGrp="1"/>
          </p:cNvSpPr>
          <p:nvPr>
            <p:ph type="sldNum" sz="quarter" idx="12"/>
          </p:nvPr>
        </p:nvSpPr>
        <p:spPr>
          <a:noFill/>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6657246-FEB8-41FB-AB16-30FEFF974CCB}" type="slidenum">
              <a:rPr lang="fr-CA" smtClean="0"/>
              <a:pPr eaLnBrk="1" hangingPunct="1"/>
              <a:t>87</a:t>
            </a:fld>
            <a:endParaRPr lang="fr-CA" smtClean="0"/>
          </a:p>
        </p:txBody>
      </p:sp>
      <p:sp>
        <p:nvSpPr>
          <p:cNvPr id="2" name="Footer Placeholder 1"/>
          <p:cNvSpPr>
            <a:spLocks noGrp="1"/>
          </p:cNvSpPr>
          <p:nvPr>
            <p:ph type="ftr" sz="quarter" idx="11"/>
          </p:nvPr>
        </p:nvSpPr>
        <p:spPr/>
        <p:txBody>
          <a:bodyPr/>
          <a:lstStyle/>
          <a:p>
            <a:pPr>
              <a:defRPr/>
            </a:pPr>
            <a:r>
              <a:rPr lang="fr-CA" smtClean="0"/>
              <a:t>Topic 9: Replacement Analysis</a:t>
            </a:r>
            <a:endParaRPr lang="fr-CA"/>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sz="2800" dirty="0" smtClean="0"/>
              <a:t>Example: Before- and After-Tax Replacement Analysis Using CTF and CSF</a:t>
            </a:r>
            <a:endParaRPr lang="en-CA" sz="2800" dirty="0"/>
          </a:p>
        </p:txBody>
      </p:sp>
      <p:sp>
        <p:nvSpPr>
          <p:cNvPr id="6" name="Content Placeholder 5"/>
          <p:cNvSpPr>
            <a:spLocks noGrp="1"/>
          </p:cNvSpPr>
          <p:nvPr>
            <p:ph idx="1"/>
          </p:nvPr>
        </p:nvSpPr>
        <p:spPr/>
        <p:txBody>
          <a:bodyPr/>
          <a:lstStyle/>
          <a:p>
            <a:r>
              <a:rPr lang="en-CA" sz="2400" dirty="0" smtClean="0">
                <a:latin typeface="Arial" panose="020B0604020202020204" pitchFamily="34" charset="0"/>
                <a:cs typeface="Arial" panose="020B0604020202020204" pitchFamily="34" charset="0"/>
              </a:rPr>
              <a:t>Big Crane is studying the purchase </a:t>
            </a:r>
            <a:r>
              <a:rPr lang="en-CA" sz="2400" dirty="0">
                <a:latin typeface="Arial" panose="020B0604020202020204" pitchFamily="34" charset="0"/>
                <a:cs typeface="Arial" panose="020B0604020202020204" pitchFamily="34" charset="0"/>
              </a:rPr>
              <a:t>of a </a:t>
            </a:r>
            <a:r>
              <a:rPr lang="en-CA" sz="2400" dirty="0" smtClean="0">
                <a:latin typeface="Arial" panose="020B0604020202020204" pitchFamily="34" charset="0"/>
                <a:cs typeface="Arial" panose="020B0604020202020204" pitchFamily="34" charset="0"/>
              </a:rPr>
              <a:t>new truck with the following projected revenues and costs.</a:t>
            </a:r>
          </a:p>
          <a:p>
            <a:pPr lvl="1"/>
            <a:r>
              <a:rPr lang="en-CA" dirty="0" smtClean="0">
                <a:latin typeface="Arial" panose="020B0604020202020204" pitchFamily="34" charset="0"/>
                <a:cs typeface="Arial" panose="020B0604020202020204" pitchFamily="34" charset="0"/>
              </a:rPr>
              <a:t>P = $</a:t>
            </a:r>
            <a:r>
              <a:rPr lang="en-CA" dirty="0">
                <a:latin typeface="Arial" panose="020B0604020202020204" pitchFamily="34" charset="0"/>
                <a:cs typeface="Arial" panose="020B0604020202020204" pitchFamily="34" charset="0"/>
              </a:rPr>
              <a:t>230 000</a:t>
            </a:r>
            <a:r>
              <a:rPr lang="en-CA" dirty="0" smtClean="0">
                <a:latin typeface="Arial" panose="020B0604020202020204" pitchFamily="34" charset="0"/>
                <a:cs typeface="Arial" panose="020B0604020202020204" pitchFamily="34" charset="0"/>
              </a:rPr>
              <a:t>.</a:t>
            </a:r>
          </a:p>
          <a:p>
            <a:pPr lvl="1"/>
            <a:r>
              <a:rPr lang="en-CA" dirty="0" smtClean="0">
                <a:latin typeface="Arial" panose="020B0604020202020204" pitchFamily="34" charset="0"/>
                <a:cs typeface="Arial" panose="020B0604020202020204" pitchFamily="34" charset="0"/>
              </a:rPr>
              <a:t>Net annual savings = $</a:t>
            </a:r>
            <a:r>
              <a:rPr lang="en-CA" dirty="0">
                <a:latin typeface="Arial" panose="020B0604020202020204" pitchFamily="34" charset="0"/>
                <a:cs typeface="Arial" panose="020B0604020202020204" pitchFamily="34" charset="0"/>
              </a:rPr>
              <a:t>35 </a:t>
            </a:r>
            <a:r>
              <a:rPr lang="en-CA" dirty="0" smtClean="0">
                <a:latin typeface="Arial" panose="020B0604020202020204" pitchFamily="34" charset="0"/>
                <a:cs typeface="Arial" panose="020B0604020202020204" pitchFamily="34" charset="0"/>
              </a:rPr>
              <a:t>000.</a:t>
            </a:r>
          </a:p>
          <a:p>
            <a:pPr lvl="1"/>
            <a:r>
              <a:rPr lang="en-CA" dirty="0" smtClean="0">
                <a:latin typeface="Arial" panose="020B0604020202020204" pitchFamily="34" charset="0"/>
                <a:cs typeface="Arial" panose="020B0604020202020204" pitchFamily="34" charset="0"/>
              </a:rPr>
              <a:t>Life = 12 years.</a:t>
            </a:r>
          </a:p>
          <a:p>
            <a:pPr lvl="1"/>
            <a:r>
              <a:rPr lang="en-CA" dirty="0" smtClean="0">
                <a:latin typeface="Arial" panose="020B0604020202020204" pitchFamily="34" charset="0"/>
                <a:cs typeface="Arial" panose="020B0604020202020204" pitchFamily="34" charset="0"/>
              </a:rPr>
              <a:t>SV = $</a:t>
            </a:r>
            <a:r>
              <a:rPr lang="en-CA" dirty="0">
                <a:latin typeface="Arial" panose="020B0604020202020204" pitchFamily="34" charset="0"/>
                <a:cs typeface="Arial" panose="020B0604020202020204" pitchFamily="34" charset="0"/>
              </a:rPr>
              <a:t>30 000. </a:t>
            </a:r>
            <a:endParaRPr lang="en-CA" dirty="0" smtClean="0">
              <a:latin typeface="Arial" panose="020B0604020202020204" pitchFamily="34" charset="0"/>
              <a:cs typeface="Arial" panose="020B0604020202020204" pitchFamily="34" charset="0"/>
            </a:endParaRPr>
          </a:p>
          <a:p>
            <a:pPr lvl="1"/>
            <a:r>
              <a:rPr lang="en-CA" dirty="0" smtClean="0">
                <a:latin typeface="Arial" panose="020B0604020202020204" pitchFamily="34" charset="0"/>
                <a:cs typeface="Arial" panose="020B0604020202020204" pitchFamily="34" charset="0"/>
              </a:rPr>
              <a:t>MARRs</a:t>
            </a:r>
          </a:p>
          <a:p>
            <a:pPr lvl="2"/>
            <a:r>
              <a:rPr lang="en-CA" dirty="0" smtClean="0">
                <a:latin typeface="Arial" panose="020B0604020202020204" pitchFamily="34" charset="0"/>
                <a:cs typeface="Arial" panose="020B0604020202020204" pitchFamily="34" charset="0"/>
              </a:rPr>
              <a:t>Before-Tax = 14.5%; After-Tax = 8%</a:t>
            </a:r>
          </a:p>
          <a:p>
            <a:pPr lvl="1"/>
            <a:r>
              <a:rPr lang="en-CA" dirty="0" smtClean="0">
                <a:latin typeface="Arial" panose="020B0604020202020204" pitchFamily="34" charset="0"/>
                <a:cs typeface="Arial" panose="020B0604020202020204" pitchFamily="34" charset="0"/>
              </a:rPr>
              <a:t>Income tax rate = 45 percent</a:t>
            </a:r>
            <a:endParaRPr lang="en-CA" dirty="0">
              <a:latin typeface="Arial" panose="020B0604020202020204" pitchFamily="34" charset="0"/>
              <a:cs typeface="Arial" panose="020B0604020202020204" pitchFamily="34" charset="0"/>
            </a:endParaRPr>
          </a:p>
          <a:p>
            <a:r>
              <a:rPr lang="en-CA" sz="2000" b="1" dirty="0" smtClean="0">
                <a:latin typeface="Arial" panose="020B0604020202020204" pitchFamily="34" charset="0"/>
                <a:cs typeface="Arial" panose="020B0604020202020204" pitchFamily="34" charset="0"/>
              </a:rPr>
              <a:t>Find the before- and after-tax Present Worth of the project?</a:t>
            </a:r>
            <a:endParaRPr lang="en-CA" sz="20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8FF70121-399B-47CC-B092-FF97F24759B5}" type="slidenum">
              <a:rPr lang="fr-CA" smtClean="0"/>
              <a:pPr>
                <a:defRPr/>
              </a:pPr>
              <a:t>88</a:t>
            </a:fld>
            <a:endParaRPr lang="fr-CA"/>
          </a:p>
        </p:txBody>
      </p:sp>
    </p:spTree>
    <p:extLst>
      <p:ext uri="{BB962C8B-B14F-4D97-AF65-F5344CB8AC3E}">
        <p14:creationId xmlns:p14="http://schemas.microsoft.com/office/powerpoint/2010/main" val="323251347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3200" dirty="0" smtClean="0">
                <a:solidFill>
                  <a:srgbClr val="330033"/>
                </a:solidFill>
              </a:rPr>
              <a:t>Before-Tax Replacement Analysis</a:t>
            </a:r>
            <a:endParaRPr lang="en-CA" dirty="0"/>
          </a:p>
        </p:txBody>
      </p:sp>
      <p:sp>
        <p:nvSpPr>
          <p:cNvPr id="3" name="Content Placeholder 2"/>
          <p:cNvSpPr>
            <a:spLocks noGrp="1"/>
          </p:cNvSpPr>
          <p:nvPr>
            <p:ph idx="1"/>
          </p:nvPr>
        </p:nvSpPr>
        <p:spPr/>
        <p:txBody>
          <a:bodyPr/>
          <a:lstStyle/>
          <a:p>
            <a:pPr marL="0">
              <a:spcBef>
                <a:spcPts val="0"/>
              </a:spcBef>
            </a:pPr>
            <a:r>
              <a:rPr lang="en-CA" sz="2000" dirty="0" smtClean="0"/>
              <a:t>First cost = -230 000</a:t>
            </a:r>
          </a:p>
          <a:p>
            <a:pPr marL="0">
              <a:spcBef>
                <a:spcPts val="0"/>
              </a:spcBef>
            </a:pPr>
            <a:endParaRPr lang="en-CA" sz="2000" dirty="0" smtClean="0"/>
          </a:p>
          <a:p>
            <a:pPr marL="0">
              <a:spcBef>
                <a:spcPts val="0"/>
              </a:spcBef>
            </a:pPr>
            <a:r>
              <a:rPr lang="en-CA" sz="2000" dirty="0" smtClean="0"/>
              <a:t> PW of Savings</a:t>
            </a:r>
            <a:endParaRPr lang="en-CA" sz="2000" dirty="0"/>
          </a:p>
          <a:p>
            <a:pPr marL="0">
              <a:spcBef>
                <a:spcPts val="0"/>
              </a:spcBef>
            </a:pPr>
            <a:r>
              <a:rPr lang="en-CA" sz="2000" dirty="0"/>
              <a:t>= 35 000(P/A, </a:t>
            </a:r>
            <a:r>
              <a:rPr lang="en-CA" sz="2000" dirty="0" smtClean="0"/>
              <a:t>14.5%, 12) = </a:t>
            </a:r>
            <a:r>
              <a:rPr lang="en-CA" sz="2000" dirty="0"/>
              <a:t>35 </a:t>
            </a:r>
            <a:r>
              <a:rPr lang="en-CA" sz="2000" dirty="0" smtClean="0"/>
              <a:t>000(5.5383) = 193 840</a:t>
            </a:r>
            <a:endParaRPr lang="en-CA" sz="2000" dirty="0"/>
          </a:p>
          <a:p>
            <a:pPr marL="0">
              <a:spcBef>
                <a:spcPts val="0"/>
              </a:spcBef>
            </a:pPr>
            <a:endParaRPr lang="en-CA" sz="2000" dirty="0"/>
          </a:p>
          <a:p>
            <a:pPr marL="0">
              <a:spcBef>
                <a:spcPts val="0"/>
              </a:spcBef>
            </a:pPr>
            <a:r>
              <a:rPr lang="en-CA" sz="2000" dirty="0" smtClean="0"/>
              <a:t>PW of Salvage </a:t>
            </a:r>
            <a:r>
              <a:rPr lang="en-CA" sz="2000" dirty="0"/>
              <a:t>value</a:t>
            </a:r>
          </a:p>
          <a:p>
            <a:pPr marL="0">
              <a:spcBef>
                <a:spcPts val="0"/>
              </a:spcBef>
            </a:pPr>
            <a:r>
              <a:rPr lang="en-CA" sz="2000" dirty="0"/>
              <a:t>= 30 000(P/F, </a:t>
            </a:r>
            <a:r>
              <a:rPr lang="en-CA" sz="2000" dirty="0" smtClean="0"/>
              <a:t>14.5%, 12) </a:t>
            </a:r>
            <a:r>
              <a:rPr lang="en-CA" sz="2000" dirty="0"/>
              <a:t>= 30 </a:t>
            </a:r>
            <a:r>
              <a:rPr lang="en-CA" sz="2000" dirty="0" smtClean="0"/>
              <a:t>000(0.1969) </a:t>
            </a:r>
            <a:r>
              <a:rPr lang="en-CA" sz="2000" dirty="0"/>
              <a:t>= </a:t>
            </a:r>
            <a:r>
              <a:rPr lang="en-CA" sz="2000" dirty="0" smtClean="0"/>
              <a:t>5 907</a:t>
            </a:r>
            <a:endParaRPr lang="en-CA" sz="2000" dirty="0"/>
          </a:p>
          <a:p>
            <a:pPr marL="0">
              <a:spcBef>
                <a:spcPts val="0"/>
              </a:spcBef>
            </a:pPr>
            <a:endParaRPr lang="en-CA" sz="2000" dirty="0"/>
          </a:p>
          <a:p>
            <a:pPr marL="0">
              <a:spcBef>
                <a:spcPts val="0"/>
              </a:spcBef>
            </a:pPr>
            <a:r>
              <a:rPr lang="en-CA" sz="2000" dirty="0"/>
              <a:t>PW = </a:t>
            </a:r>
            <a:r>
              <a:rPr lang="en-CA" sz="2000" dirty="0" smtClean="0"/>
              <a:t>–230 000 </a:t>
            </a:r>
            <a:r>
              <a:rPr lang="en-CA" sz="2000" dirty="0"/>
              <a:t>+ </a:t>
            </a:r>
            <a:r>
              <a:rPr lang="en-CA" sz="2000" dirty="0" smtClean="0"/>
              <a:t>193 840 </a:t>
            </a:r>
            <a:r>
              <a:rPr lang="en-CA" sz="2000" dirty="0"/>
              <a:t>+ </a:t>
            </a:r>
            <a:r>
              <a:rPr lang="en-CA" sz="2000" dirty="0" smtClean="0"/>
              <a:t>5 907 </a:t>
            </a:r>
            <a:r>
              <a:rPr lang="en-CA" sz="2000" dirty="0"/>
              <a:t>= </a:t>
            </a:r>
            <a:r>
              <a:rPr lang="en-CA" sz="2000" dirty="0" smtClean="0"/>
              <a:t>–30 253</a:t>
            </a:r>
            <a:endParaRPr lang="en-CA" sz="2000" dirty="0"/>
          </a:p>
          <a:p>
            <a:pPr marL="0">
              <a:spcBef>
                <a:spcPts val="0"/>
              </a:spcBef>
            </a:pPr>
            <a:endParaRPr lang="en-CA" sz="2000" dirty="0"/>
          </a:p>
          <a:p>
            <a:pPr marL="0">
              <a:spcBef>
                <a:spcPts val="0"/>
              </a:spcBef>
            </a:pPr>
            <a:r>
              <a:rPr lang="en-CA" sz="2000" dirty="0"/>
              <a:t>The project has a </a:t>
            </a:r>
            <a:r>
              <a:rPr lang="en-CA" sz="2000" dirty="0" smtClean="0"/>
              <a:t>negative PW and should </a:t>
            </a:r>
            <a:r>
              <a:rPr lang="en-CA" sz="2000" dirty="0"/>
              <a:t>not be done.</a:t>
            </a:r>
          </a:p>
          <a:p>
            <a:endParaRPr lang="en-CA" dirty="0"/>
          </a:p>
        </p:txBody>
      </p:sp>
      <p:sp>
        <p:nvSpPr>
          <p:cNvPr id="4" name="Slide Number Placeholder 3"/>
          <p:cNvSpPr>
            <a:spLocks noGrp="1"/>
          </p:cNvSpPr>
          <p:nvPr>
            <p:ph type="sldNum" sz="quarter" idx="12"/>
          </p:nvPr>
        </p:nvSpPr>
        <p:spPr/>
        <p:txBody>
          <a:bodyPr/>
          <a:lstStyle/>
          <a:p>
            <a:pPr>
              <a:defRPr/>
            </a:pPr>
            <a:fld id="{D30925CE-D069-4ABC-B7B3-E2324D830EBA}" type="slidenum">
              <a:rPr lang="fr-CA" smtClean="0">
                <a:solidFill>
                  <a:srgbClr val="000000"/>
                </a:solidFill>
              </a:rPr>
              <a:pPr>
                <a:defRPr/>
              </a:pPr>
              <a:t>89</a:t>
            </a:fld>
            <a:endParaRPr lang="fr-CA">
              <a:solidFill>
                <a:srgbClr val="000000"/>
              </a:solidFill>
            </a:endParaRPr>
          </a:p>
        </p:txBody>
      </p:sp>
    </p:spTree>
    <p:extLst>
      <p:ext uri="{BB962C8B-B14F-4D97-AF65-F5344CB8AC3E}">
        <p14:creationId xmlns:p14="http://schemas.microsoft.com/office/powerpoint/2010/main" val="279836563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800" dirty="0" smtClean="0"/>
              <a:t>Capital Tax (CTF) and Salvage Factors (CSF)</a:t>
            </a:r>
            <a:endParaRPr lang="en-CA" sz="2800" dirty="0"/>
          </a:p>
        </p:txBody>
      </p:sp>
      <p:sp>
        <p:nvSpPr>
          <p:cNvPr id="3" name="Content Placeholder 2"/>
          <p:cNvSpPr>
            <a:spLocks noGrp="1"/>
          </p:cNvSpPr>
          <p:nvPr>
            <p:ph idx="1"/>
          </p:nvPr>
        </p:nvSpPr>
        <p:spPr/>
        <p:txBody>
          <a:bodyPr/>
          <a:lstStyle/>
          <a:p>
            <a:r>
              <a:rPr lang="en-CA" dirty="0" smtClean="0"/>
              <a:t>Capital Tax Factor (CTF)</a:t>
            </a:r>
          </a:p>
          <a:p>
            <a:pPr lvl="1"/>
            <a:r>
              <a:rPr lang="en-CA" dirty="0" smtClean="0"/>
              <a:t>Provides the effect of tax savings due to deductible depreciation charges on a capital asset</a:t>
            </a:r>
          </a:p>
          <a:p>
            <a:pPr lvl="1"/>
            <a:r>
              <a:rPr lang="en-CA" dirty="0" smtClean="0"/>
              <a:t>CTF = td/(</a:t>
            </a:r>
            <a:r>
              <a:rPr lang="en-CA" dirty="0" err="1" smtClean="0"/>
              <a:t>i+d</a:t>
            </a:r>
            <a:r>
              <a:rPr lang="en-CA" dirty="0" smtClean="0"/>
              <a:t>) without the half-year rule</a:t>
            </a:r>
          </a:p>
          <a:p>
            <a:pPr lvl="1"/>
            <a:r>
              <a:rPr lang="en-CA" dirty="0" smtClean="0"/>
              <a:t>CTF = {td(1+i/2)}/{(</a:t>
            </a:r>
            <a:r>
              <a:rPr lang="en-CA" dirty="0" err="1" smtClean="0"/>
              <a:t>i+d</a:t>
            </a:r>
            <a:r>
              <a:rPr lang="en-CA" dirty="0" smtClean="0"/>
              <a:t>)(1+i)} with the half-year rule</a:t>
            </a:r>
          </a:p>
          <a:p>
            <a:r>
              <a:rPr lang="en-CA" dirty="0" smtClean="0"/>
              <a:t>Capital Salvage Factor (CSF)</a:t>
            </a:r>
          </a:p>
          <a:p>
            <a:pPr lvl="1"/>
            <a:r>
              <a:rPr lang="en-CA" dirty="0" smtClean="0"/>
              <a:t>Captures the termination of tax savings from depreciation charges when a capital asset is scrapped or terminated.</a:t>
            </a:r>
          </a:p>
          <a:p>
            <a:pPr lvl="1"/>
            <a:r>
              <a:rPr lang="en-CA" dirty="0"/>
              <a:t>CTF = td/(</a:t>
            </a:r>
            <a:r>
              <a:rPr lang="en-CA" dirty="0" err="1"/>
              <a:t>i+d</a:t>
            </a:r>
            <a:r>
              <a:rPr lang="en-CA" dirty="0"/>
              <a:t>) </a:t>
            </a:r>
            <a:r>
              <a:rPr lang="en-CA" dirty="0" smtClean="0"/>
              <a:t>{there is no half-year rule}</a:t>
            </a:r>
            <a:endParaRPr lang="en-CA" dirty="0"/>
          </a:p>
          <a:p>
            <a:pPr lvl="1"/>
            <a:endParaRPr lang="en-CA" dirty="0"/>
          </a:p>
        </p:txBody>
      </p:sp>
      <p:sp>
        <p:nvSpPr>
          <p:cNvPr id="4" name="Slide Number Placeholder 3"/>
          <p:cNvSpPr>
            <a:spLocks noGrp="1"/>
          </p:cNvSpPr>
          <p:nvPr>
            <p:ph type="sldNum" sz="quarter" idx="12"/>
          </p:nvPr>
        </p:nvSpPr>
        <p:spPr/>
        <p:txBody>
          <a:bodyPr/>
          <a:lstStyle/>
          <a:p>
            <a:pPr>
              <a:defRPr/>
            </a:pPr>
            <a:fld id="{D30925CE-D069-4ABC-B7B3-E2324D830EBA}" type="slidenum">
              <a:rPr lang="fr-CA" smtClean="0"/>
              <a:pPr>
                <a:defRPr/>
              </a:pPr>
              <a:t>90</a:t>
            </a:fld>
            <a:endParaRPr lang="fr-CA"/>
          </a:p>
        </p:txBody>
      </p:sp>
    </p:spTree>
    <p:extLst>
      <p:ext uri="{BB962C8B-B14F-4D97-AF65-F5344CB8AC3E}">
        <p14:creationId xmlns:p14="http://schemas.microsoft.com/office/powerpoint/2010/main" val="179438024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3200" dirty="0" smtClean="0">
                <a:solidFill>
                  <a:srgbClr val="330033"/>
                </a:solidFill>
              </a:rPr>
              <a:t>After-Tax </a:t>
            </a:r>
            <a:r>
              <a:rPr lang="en-CA" sz="3200" dirty="0">
                <a:solidFill>
                  <a:srgbClr val="330033"/>
                </a:solidFill>
              </a:rPr>
              <a:t>Replacement Analysis Using CTF and CSF</a:t>
            </a:r>
            <a:endParaRPr lang="en-CA" dirty="0"/>
          </a:p>
        </p:txBody>
      </p:sp>
      <p:sp>
        <p:nvSpPr>
          <p:cNvPr id="3" name="Content Placeholder 2"/>
          <p:cNvSpPr>
            <a:spLocks noGrp="1"/>
          </p:cNvSpPr>
          <p:nvPr>
            <p:ph idx="1"/>
          </p:nvPr>
        </p:nvSpPr>
        <p:spPr/>
        <p:txBody>
          <a:bodyPr/>
          <a:lstStyle/>
          <a:p>
            <a:pPr marL="0">
              <a:spcBef>
                <a:spcPts val="0"/>
              </a:spcBef>
            </a:pPr>
            <a:r>
              <a:rPr lang="en-CA" sz="1800" dirty="0"/>
              <a:t>CTF = 1 – [(0.45)(0.2)(1 + 0.08/2)]/[(0.08 + 0.2)(1 + 0.08)] = 0.6905</a:t>
            </a:r>
          </a:p>
          <a:p>
            <a:pPr marL="0">
              <a:spcBef>
                <a:spcPts val="0"/>
              </a:spcBef>
            </a:pPr>
            <a:r>
              <a:rPr lang="en-CA" sz="1800" dirty="0"/>
              <a:t>CSF = 1 – (0.450.2)/(0.08 + 0.2) = 0.6786</a:t>
            </a:r>
          </a:p>
          <a:p>
            <a:pPr marL="0">
              <a:spcBef>
                <a:spcPts val="0"/>
              </a:spcBef>
            </a:pPr>
            <a:endParaRPr lang="en-CA" sz="1800" dirty="0"/>
          </a:p>
          <a:p>
            <a:pPr marL="0">
              <a:spcBef>
                <a:spcPts val="0"/>
              </a:spcBef>
            </a:pPr>
            <a:r>
              <a:rPr lang="en-CA" sz="1800" dirty="0" smtClean="0"/>
              <a:t>After-Tax First cost = </a:t>
            </a:r>
            <a:r>
              <a:rPr lang="en-CA" sz="1800" dirty="0"/>
              <a:t>–230 000(CTF) = –230 000(0.6905) = –158 810</a:t>
            </a:r>
          </a:p>
          <a:p>
            <a:pPr marL="0">
              <a:spcBef>
                <a:spcPts val="0"/>
              </a:spcBef>
            </a:pPr>
            <a:endParaRPr lang="en-CA" sz="1800" dirty="0"/>
          </a:p>
          <a:p>
            <a:pPr marL="0">
              <a:spcBef>
                <a:spcPts val="0"/>
              </a:spcBef>
            </a:pPr>
            <a:r>
              <a:rPr lang="en-CA" sz="1800" dirty="0" smtClean="0"/>
              <a:t>Present Worth of After-Tax Savings</a:t>
            </a:r>
            <a:endParaRPr lang="en-CA" sz="1800" dirty="0"/>
          </a:p>
          <a:p>
            <a:pPr marL="0">
              <a:spcBef>
                <a:spcPts val="0"/>
              </a:spcBef>
            </a:pPr>
            <a:r>
              <a:rPr lang="en-CA" sz="1800" dirty="0"/>
              <a:t>= 35 000(P/A, 8%, 12)(1 – 0.45) = 35 000(7.5361)(0.55) = 145 070</a:t>
            </a:r>
          </a:p>
          <a:p>
            <a:pPr marL="0">
              <a:spcBef>
                <a:spcPts val="0"/>
              </a:spcBef>
            </a:pPr>
            <a:endParaRPr lang="en-CA" sz="1800" dirty="0"/>
          </a:p>
          <a:p>
            <a:pPr marL="0">
              <a:spcBef>
                <a:spcPts val="0"/>
              </a:spcBef>
            </a:pPr>
            <a:r>
              <a:rPr lang="en-CA" sz="1800" dirty="0" smtClean="0"/>
              <a:t>Present Worth of After-Tax Salvage </a:t>
            </a:r>
            <a:r>
              <a:rPr lang="en-CA" sz="1800" dirty="0"/>
              <a:t>value</a:t>
            </a:r>
          </a:p>
          <a:p>
            <a:pPr marL="0">
              <a:spcBef>
                <a:spcPts val="0"/>
              </a:spcBef>
            </a:pPr>
            <a:r>
              <a:rPr lang="en-CA" sz="1800" dirty="0"/>
              <a:t>= 30 000(P/F, 8%, 12)CSF = 30 000(0.39711)(0.6786) = </a:t>
            </a:r>
            <a:r>
              <a:rPr lang="en-CA" sz="1800" dirty="0" smtClean="0"/>
              <a:t>8 084</a:t>
            </a:r>
            <a:endParaRPr lang="en-CA" sz="1800" dirty="0"/>
          </a:p>
          <a:p>
            <a:pPr marL="0">
              <a:spcBef>
                <a:spcPts val="0"/>
              </a:spcBef>
            </a:pPr>
            <a:endParaRPr lang="en-CA" sz="1800" dirty="0"/>
          </a:p>
          <a:p>
            <a:pPr marL="0">
              <a:spcBef>
                <a:spcPts val="0"/>
              </a:spcBef>
            </a:pPr>
            <a:r>
              <a:rPr lang="en-CA" sz="1800" dirty="0"/>
              <a:t>PW = –158 810 + 145 070 + </a:t>
            </a:r>
            <a:r>
              <a:rPr lang="en-CA" sz="1800" dirty="0" smtClean="0"/>
              <a:t>8 084 </a:t>
            </a:r>
            <a:r>
              <a:rPr lang="en-CA" sz="1800" dirty="0"/>
              <a:t>= –</a:t>
            </a:r>
            <a:r>
              <a:rPr lang="en-CA" sz="1800" dirty="0" smtClean="0"/>
              <a:t>5 656</a:t>
            </a:r>
            <a:endParaRPr lang="en-CA" sz="1800" dirty="0"/>
          </a:p>
          <a:p>
            <a:pPr marL="0">
              <a:spcBef>
                <a:spcPts val="0"/>
              </a:spcBef>
            </a:pPr>
            <a:endParaRPr lang="en-CA" sz="1800" dirty="0"/>
          </a:p>
          <a:p>
            <a:pPr marL="0">
              <a:spcBef>
                <a:spcPts val="0"/>
              </a:spcBef>
            </a:pPr>
            <a:r>
              <a:rPr lang="en-CA" sz="1800" dirty="0"/>
              <a:t>The project has a </a:t>
            </a:r>
            <a:r>
              <a:rPr lang="en-CA" sz="1800" dirty="0" smtClean="0"/>
              <a:t>negative PW and should </a:t>
            </a:r>
            <a:r>
              <a:rPr lang="en-CA" sz="1800" dirty="0"/>
              <a:t>not be done.</a:t>
            </a:r>
          </a:p>
          <a:p>
            <a:endParaRPr lang="en-CA" dirty="0"/>
          </a:p>
        </p:txBody>
      </p:sp>
      <p:sp>
        <p:nvSpPr>
          <p:cNvPr id="4" name="Slide Number Placeholder 3"/>
          <p:cNvSpPr>
            <a:spLocks noGrp="1"/>
          </p:cNvSpPr>
          <p:nvPr>
            <p:ph type="sldNum" sz="quarter" idx="12"/>
          </p:nvPr>
        </p:nvSpPr>
        <p:spPr/>
        <p:txBody>
          <a:bodyPr/>
          <a:lstStyle/>
          <a:p>
            <a:pPr>
              <a:defRPr/>
            </a:pPr>
            <a:fld id="{D30925CE-D069-4ABC-B7B3-E2324D830EBA}" type="slidenum">
              <a:rPr lang="fr-CA" smtClean="0"/>
              <a:pPr>
                <a:defRPr/>
              </a:pPr>
              <a:t>91</a:t>
            </a:fld>
            <a:endParaRPr lang="fr-CA"/>
          </a:p>
        </p:txBody>
      </p:sp>
    </p:spTree>
    <p:extLst>
      <p:ext uri="{BB962C8B-B14F-4D97-AF65-F5344CB8AC3E}">
        <p14:creationId xmlns:p14="http://schemas.microsoft.com/office/powerpoint/2010/main" val="405458131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ctrTitle"/>
          </p:nvPr>
        </p:nvSpPr>
        <p:spPr>
          <a:xfrm>
            <a:off x="153988" y="762000"/>
            <a:ext cx="8990012" cy="2209800"/>
          </a:xfrm>
        </p:spPr>
        <p:txBody>
          <a:bodyPr/>
          <a:lstStyle/>
          <a:p>
            <a:pPr algn="ctr" eaLnBrk="1" hangingPunct="1"/>
            <a:r>
              <a:rPr lang="en-GB" sz="3800" b="1" dirty="0" smtClean="0">
                <a:cs typeface="Times New Roman" pitchFamily="18" charset="0"/>
              </a:rPr>
              <a:t/>
            </a:r>
            <a:br>
              <a:rPr lang="en-GB" sz="3800" b="1" dirty="0" smtClean="0">
                <a:cs typeface="Times New Roman" pitchFamily="18" charset="0"/>
              </a:rPr>
            </a:br>
            <a:r>
              <a:rPr lang="en-GB" sz="3200" b="1" dirty="0" smtClean="0"/>
              <a:t>Engineering Economics</a:t>
            </a:r>
            <a:r>
              <a:rPr lang="en-GB" sz="2500" dirty="0" smtClean="0"/>
              <a:t/>
            </a:r>
            <a:br>
              <a:rPr lang="en-GB" sz="2500" dirty="0" smtClean="0"/>
            </a:br>
            <a:r>
              <a:rPr lang="en-GB" sz="2500" dirty="0" smtClean="0"/>
              <a:t>ECO 1192</a:t>
            </a:r>
            <a:br>
              <a:rPr lang="en-GB" sz="2500" dirty="0" smtClean="0"/>
            </a:br>
            <a:r>
              <a:rPr lang="en-GB" sz="3800" dirty="0" smtClean="0"/>
              <a:t> </a:t>
            </a:r>
            <a:r>
              <a:rPr lang="en-GB" sz="2400" b="1" dirty="0" smtClean="0"/>
              <a:t>Topic 9: Replacement Analysis</a:t>
            </a:r>
            <a:endParaRPr lang="en-US" sz="2400" b="1" dirty="0" smtClean="0">
              <a:cs typeface="Times New Roman" pitchFamily="18" charset="0"/>
            </a:endParaRPr>
          </a:p>
        </p:txBody>
      </p:sp>
      <p:sp>
        <p:nvSpPr>
          <p:cNvPr id="90115" name="Rectangle 3"/>
          <p:cNvSpPr>
            <a:spLocks noGrp="1" noChangeArrowheads="1"/>
          </p:cNvSpPr>
          <p:nvPr>
            <p:ph type="subTitle" idx="1"/>
          </p:nvPr>
        </p:nvSpPr>
        <p:spPr>
          <a:xfrm>
            <a:off x="2286000" y="3352800"/>
            <a:ext cx="5486400" cy="1752600"/>
          </a:xfrm>
        </p:spPr>
        <p:txBody>
          <a:bodyPr/>
          <a:lstStyle/>
          <a:p>
            <a:pPr eaLnBrk="1" hangingPunct="1"/>
            <a:r>
              <a:rPr lang="en-GB" b="1" smtClean="0">
                <a:cs typeface="Times New Roman" pitchFamily="18" charset="0"/>
              </a:rPr>
              <a:t/>
            </a:r>
            <a:br>
              <a:rPr lang="en-GB" b="1" smtClean="0">
                <a:cs typeface="Times New Roman" pitchFamily="18" charset="0"/>
              </a:rPr>
            </a:br>
            <a:r>
              <a:rPr lang="en-US" smtClean="0"/>
              <a:t>Claude Théoret</a:t>
            </a:r>
          </a:p>
          <a:p>
            <a:pPr eaLnBrk="1" hangingPunct="1"/>
            <a:r>
              <a:rPr lang="en-US" smtClean="0"/>
              <a:t>University of Ottawa</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2296</TotalTime>
  <Words>4929</Words>
  <Application>Microsoft Office PowerPoint</Application>
  <PresentationFormat>On-screen Show (4:3)</PresentationFormat>
  <Paragraphs>1636</Paragraphs>
  <Slides>92</Slides>
  <Notes>0</Notes>
  <HiddenSlides>0</HiddenSlides>
  <MMClips>0</MMClips>
  <ScaleCrop>false</ScaleCrop>
  <HeadingPairs>
    <vt:vector size="6" baseType="variant">
      <vt:variant>
        <vt:lpstr>Theme</vt:lpstr>
      </vt:variant>
      <vt:variant>
        <vt:i4>2</vt:i4>
      </vt:variant>
      <vt:variant>
        <vt:lpstr>Embedded OLE Servers</vt:lpstr>
      </vt:variant>
      <vt:variant>
        <vt:i4>5</vt:i4>
      </vt:variant>
      <vt:variant>
        <vt:lpstr>Slide Titles</vt:lpstr>
      </vt:variant>
      <vt:variant>
        <vt:i4>92</vt:i4>
      </vt:variant>
    </vt:vector>
  </HeadingPairs>
  <TitlesOfParts>
    <vt:vector size="99" baseType="lpstr">
      <vt:lpstr>Layers</vt:lpstr>
      <vt:lpstr>2_Layers</vt:lpstr>
      <vt:lpstr>Document</vt:lpstr>
      <vt:lpstr>Presentation</vt:lpstr>
      <vt:lpstr>Chart</vt:lpstr>
      <vt:lpstr>Slide</vt:lpstr>
      <vt:lpstr>Worksheet</vt:lpstr>
      <vt:lpstr> Engineering Economics ECO 1192  Topic 9: Replacement of Fixed Assets</vt:lpstr>
      <vt:lpstr>Recommended Reading</vt:lpstr>
      <vt:lpstr>Lecture Objectives </vt:lpstr>
      <vt:lpstr>Introduction </vt:lpstr>
      <vt:lpstr>For this course</vt:lpstr>
      <vt:lpstr>Reasons for replacing fixed assets?</vt:lpstr>
      <vt:lpstr>Why replace fixed assets? (cont’d)</vt:lpstr>
      <vt:lpstr> Definitions of Asset Life </vt:lpstr>
      <vt:lpstr>Definitions of Asset Life</vt:lpstr>
      <vt:lpstr>Factors Underlying Replacement </vt:lpstr>
      <vt:lpstr>General Model of Replacement </vt:lpstr>
      <vt:lpstr>Current Market Value of an Asset?</vt:lpstr>
      <vt:lpstr>Sunk Cost </vt:lpstr>
      <vt:lpstr>Example - Sunk Cost</vt:lpstr>
      <vt:lpstr>Value of current asset (defender) for replacement analysis</vt:lpstr>
      <vt:lpstr>Defender versus Challenger: Two Perspectives  </vt:lpstr>
      <vt:lpstr>Consultant/Outsider/Opportunity Cost Viewpoint</vt:lpstr>
      <vt:lpstr>Insider/Cash Flow Viewpoint </vt:lpstr>
      <vt:lpstr>Replacement: Insider/Owner/Cash Flow</vt:lpstr>
      <vt:lpstr>Replacement: Consultant/Outsider Approach </vt:lpstr>
      <vt:lpstr>Two challengers and a 7-year old defender Insider Approach</vt:lpstr>
      <vt:lpstr>Two challengers for a 7-year old defender Consultant (outsider) Approach</vt:lpstr>
      <vt:lpstr>Unequal periods of analysis</vt:lpstr>
      <vt:lpstr>Within-life planning period &amp; Outsider/consultant/Opportunity Approach </vt:lpstr>
      <vt:lpstr>Types of Replacement Analyses</vt:lpstr>
      <vt:lpstr>Cyclic Replacement</vt:lpstr>
      <vt:lpstr>Cyclic Replacement</vt:lpstr>
      <vt:lpstr>Cyclic Replacement  </vt:lpstr>
      <vt:lpstr>PowerPoint Presentation</vt:lpstr>
      <vt:lpstr>PowerPoint Presentation</vt:lpstr>
      <vt:lpstr>Find a new asset's minimum cost (economic life)? </vt:lpstr>
      <vt:lpstr>Sample Calculations &amp; Decision</vt:lpstr>
      <vt:lpstr>Example: Replacement Analysis</vt:lpstr>
      <vt:lpstr>Example: Replacement Analysis </vt:lpstr>
      <vt:lpstr>Example: Replacement Analysis</vt:lpstr>
      <vt:lpstr>PowerPoint Presentation</vt:lpstr>
      <vt:lpstr>PowerPoint Presentation</vt:lpstr>
      <vt:lpstr>PowerPoint Presentation</vt:lpstr>
      <vt:lpstr>When should the defender (existing asset) be replaced by a new asset (challenger)?</vt:lpstr>
      <vt:lpstr>Replacement analysis: 5-Year Service Life</vt:lpstr>
      <vt:lpstr>Replacement analysis: 5-Year Service Life </vt:lpstr>
      <vt:lpstr>Replacement analysis: 5-Year Service Life </vt:lpstr>
      <vt:lpstr>Service requirements ≤ the defender’s and/or the challenger’s life</vt:lpstr>
      <vt:lpstr>Service requirements less than or equal to the life of the defender and/or the challenger</vt:lpstr>
      <vt:lpstr>Service requirements less than or equal to life of one or both assets</vt:lpstr>
      <vt:lpstr>Service requirements less than or equal to life of one or both assets</vt:lpstr>
      <vt:lpstr>Service requirements less than or equal to the life of one or both assets</vt:lpstr>
      <vt:lpstr>Service requirements less than or equal to the life of one or both assets</vt:lpstr>
      <vt:lpstr>Marginal (incremental) Analysis versus Annual Equivalent Worth for Defender</vt:lpstr>
      <vt:lpstr>Relationship between average and marginal values</vt:lpstr>
      <vt:lpstr>The challenger’s economic life</vt:lpstr>
      <vt:lpstr>What are the defender’s cost?</vt:lpstr>
      <vt:lpstr>Defender/Challenger Switching Decisions</vt:lpstr>
      <vt:lpstr>Defender’s annual cost is decreasing:  Zone A</vt:lpstr>
      <vt:lpstr>Example: Zone A</vt:lpstr>
      <vt:lpstr>Problem: Zone A</vt:lpstr>
      <vt:lpstr>Problem: Zone A</vt:lpstr>
      <vt:lpstr>Problem: Zone A</vt:lpstr>
      <vt:lpstr>Defender/Challenger Replacement</vt:lpstr>
      <vt:lpstr>Defender/Challenger Replacement</vt:lpstr>
      <vt:lpstr>The defender’s annual cost is increasing:  Zone B</vt:lpstr>
      <vt:lpstr>Defender/Challenger Replacement: Zone B </vt:lpstr>
      <vt:lpstr>Year-to-year Analysis  (marginal or incremental analysis)</vt:lpstr>
      <vt:lpstr>Year-to-year analysis  (marginal or incremental analysis)</vt:lpstr>
      <vt:lpstr>Year-to-year analysis  (marginal or incremental analysis)</vt:lpstr>
      <vt:lpstr>Defender/Challenger Replacement Analysis Before Taxes</vt:lpstr>
      <vt:lpstr>Defender Costs: Before Taxes</vt:lpstr>
      <vt:lpstr>Challenger Costs: Before Taxes</vt:lpstr>
      <vt:lpstr>Before-Tax Replacement Analysis</vt:lpstr>
      <vt:lpstr>Defender-Challenger Cost Graph</vt:lpstr>
      <vt:lpstr>Replacement Analysis: Before and After Tax</vt:lpstr>
      <vt:lpstr>Defender: Before-Tax Analysis</vt:lpstr>
      <vt:lpstr>Challenger: Before-Tax Analysis</vt:lpstr>
      <vt:lpstr>After-Tax Analysis: Defender</vt:lpstr>
      <vt:lpstr>After-Tax Analysis: Challenger</vt:lpstr>
      <vt:lpstr>Example: The Challenger</vt:lpstr>
      <vt:lpstr>Example: The Defender </vt:lpstr>
      <vt:lpstr>Defender vs Challenger Before-Tax Analysis</vt:lpstr>
      <vt:lpstr>Defender vs Challenger Before-Tax Analysis</vt:lpstr>
      <vt:lpstr>Defender vs Challenger Before-Tax Analysis</vt:lpstr>
      <vt:lpstr>Defender vs Challenger After-Tax Analysis</vt:lpstr>
      <vt:lpstr>Defender vs Challenger After-Tax Analysis</vt:lpstr>
      <vt:lpstr>Defender vs Challenger After-Tax Analysis</vt:lpstr>
      <vt:lpstr>Defender vs Challenger After-Tax Analysis</vt:lpstr>
      <vt:lpstr>Defender vs Challenger After-Tax Analysis</vt:lpstr>
      <vt:lpstr>Defender vs Challenger After-Tax Analysis</vt:lpstr>
      <vt:lpstr>Defender vs Challenger After-Tax Analysis</vt:lpstr>
      <vt:lpstr>Example: Before- and After-Tax Replacement Analysis Using CTF and CSF</vt:lpstr>
      <vt:lpstr>Before-Tax Replacement Analysis</vt:lpstr>
      <vt:lpstr>Capital Tax (CTF) and Salvage Factors (CSF)</vt:lpstr>
      <vt:lpstr>After-Tax Replacement Analysis Using CTF and CSF</vt:lpstr>
      <vt:lpstr> Engineering Economics ECO 1192  Topic 9: Replacement Analysis</vt:lpstr>
    </vt:vector>
  </TitlesOfParts>
  <Company>Cognos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 Eco Student Notes - Introduction</dc:title>
  <dc:creator>qinb</dc:creator>
  <cp:lastModifiedBy>Clod</cp:lastModifiedBy>
  <cp:revision>163</cp:revision>
  <cp:lastPrinted>1601-01-01T00:00:00Z</cp:lastPrinted>
  <dcterms:created xsi:type="dcterms:W3CDTF">2003-03-19T03:08:35Z</dcterms:created>
  <dcterms:modified xsi:type="dcterms:W3CDTF">2016-10-15T14:01:58Z</dcterms:modified>
</cp:coreProperties>
</file>