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09B"/>
    <a:srgbClr val="F46C95"/>
    <a:srgbClr val="F783B0"/>
    <a:srgbClr val="E4A353"/>
    <a:srgbClr val="F7AA65"/>
    <a:srgbClr val="F7740B"/>
    <a:srgbClr val="FFF6F6"/>
    <a:srgbClr val="FFFC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2" autoAdjust="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16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06F9F-6128-F748-9317-A0E36C3DC5BA}" type="datetimeFigureOut">
              <a:rPr lang="en-US" smtClean="0"/>
              <a:pPr/>
              <a:t>12/6/2013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206AA-8257-3148-8967-500CC6F6AB7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11-12 at 10.46.52 PM.png"/>
          <p:cNvPicPr>
            <a:picLocks noChangeAspect="1"/>
          </p:cNvPicPr>
          <p:nvPr/>
        </p:nvPicPr>
        <p:blipFill>
          <a:blip r:embed="rId2">
            <a:lum contrast="11000"/>
          </a:blip>
          <a:srcRect t="2890"/>
          <a:stretch>
            <a:fillRect/>
          </a:stretch>
        </p:blipFill>
        <p:spPr>
          <a:xfrm>
            <a:off x="0" y="0"/>
            <a:ext cx="9144000" cy="5930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800" y="2130425"/>
            <a:ext cx="7772400" cy="2107936"/>
          </a:xfrm>
          <a:prstGeom prst="rect">
            <a:avLst/>
          </a:prstGeom>
          <a:solidFill>
            <a:schemeClr val="lt1">
              <a:alpha val="61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3600450"/>
            <a:ext cx="6400800" cy="1752600"/>
          </a:xfrm>
        </p:spPr>
        <p:txBody>
          <a:bodyPr>
            <a:normAutofit/>
          </a:bodyPr>
          <a:lstStyle/>
          <a:p>
            <a:r>
              <a:rPr lang="en-CA" sz="2600" dirty="0" smtClean="0">
                <a:solidFill>
                  <a:srgbClr val="F7740B"/>
                </a:solidFill>
                <a:latin typeface="Century Gothic"/>
                <a:cs typeface="Century Gothic"/>
              </a:rPr>
              <a:t>Behaviour </a:t>
            </a:r>
            <a:r>
              <a:rPr lang="en-CA" sz="2600" dirty="0">
                <a:solidFill>
                  <a:srgbClr val="F7740B"/>
                </a:solidFill>
                <a:latin typeface="Century Gothic"/>
                <a:cs typeface="Century Gothic"/>
              </a:rPr>
              <a:t>in a Social Context</a:t>
            </a:r>
            <a:r>
              <a:rPr lang="en-US" sz="2600" dirty="0" smtClean="0">
                <a:solidFill>
                  <a:srgbClr val="F7740B"/>
                </a:solidFill>
                <a:latin typeface="Century Gothic"/>
                <a:cs typeface="Century Gothic"/>
              </a:rPr>
              <a:t> </a:t>
            </a:r>
            <a:endParaRPr lang="en-US" sz="2600" dirty="0">
              <a:solidFill>
                <a:srgbClr val="F7740B"/>
              </a:solidFill>
              <a:latin typeface="Century Gothic"/>
              <a:cs typeface="Century Gothic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900" dirty="0" smtClean="0">
                <a:solidFill>
                  <a:srgbClr val="F7AA65"/>
                </a:solidFill>
                <a:latin typeface="Century Gothic"/>
                <a:cs typeface="Century Gothic"/>
              </a:rPr>
              <a:t>Falling in Love</a:t>
            </a:r>
            <a:endParaRPr lang="en-US" sz="6900" dirty="0">
              <a:solidFill>
                <a:srgbClr val="F7AA65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11-12 at 10.46.52 PM.png"/>
          <p:cNvPicPr>
            <a:picLocks noChangeAspect="1"/>
          </p:cNvPicPr>
          <p:nvPr/>
        </p:nvPicPr>
        <p:blipFill>
          <a:blip r:embed="rId2">
            <a:lum contrast="11000"/>
          </a:blip>
          <a:srcRect t="2890"/>
          <a:stretch>
            <a:fillRect/>
          </a:stretch>
        </p:blipFill>
        <p:spPr>
          <a:xfrm>
            <a:off x="0" y="0"/>
            <a:ext cx="9144000" cy="5930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000" y="1477213"/>
            <a:ext cx="8006823" cy="4114111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6000" y="592345"/>
            <a:ext cx="8006823" cy="707886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709B"/>
                </a:solidFill>
                <a:latin typeface="Century Gothic"/>
                <a:cs typeface="Century Gothic"/>
              </a:rPr>
              <a:t>Presentation Outline</a:t>
            </a:r>
            <a:endParaRPr lang="en-US" sz="4000" dirty="0">
              <a:solidFill>
                <a:srgbClr val="FF709B"/>
              </a:solidFill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999" y="1477213"/>
            <a:ext cx="8006823" cy="47089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Cover Slide:</a:t>
            </a:r>
            <a:r>
              <a:rPr lang="en-US" sz="2000" dirty="0" smtClean="0">
                <a:latin typeface="Century Gothic"/>
                <a:cs typeface="Century Gothic"/>
              </a:rPr>
              <a:t/>
            </a:r>
            <a:br>
              <a:rPr lang="en-US" sz="2000" dirty="0" smtClean="0">
                <a:latin typeface="Century Gothic"/>
                <a:cs typeface="Century Gothic"/>
              </a:rPr>
            </a:br>
            <a:r>
              <a:rPr lang="en-US" sz="1400" dirty="0" smtClean="0">
                <a:latin typeface="Century Gothic"/>
                <a:cs typeface="Century Gothic"/>
              </a:rPr>
              <a:t>	- Title</a:t>
            </a:r>
          </a:p>
          <a:p>
            <a:r>
              <a:rPr lang="en-US" sz="1400" dirty="0" smtClean="0">
                <a:latin typeface="Century Gothic"/>
                <a:ea typeface="Wingdings"/>
                <a:cs typeface="Century Gothic"/>
              </a:rPr>
              <a:t>	- Name, student number, section #, professor name</a:t>
            </a:r>
            <a:endParaRPr lang="en-US" sz="1400" dirty="0" smtClean="0">
              <a:latin typeface="Wingdings"/>
              <a:ea typeface="Wingdings"/>
              <a:cs typeface="Wingdings"/>
            </a:endParaRP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One: </a:t>
            </a:r>
            <a:r>
              <a:rPr lang="en-US" sz="2000" dirty="0" smtClean="0">
                <a:latin typeface="Century Gothic"/>
                <a:cs typeface="Century Gothic"/>
              </a:rPr>
              <a:t>Introduce Topic of Falling in Love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Two: </a:t>
            </a:r>
            <a:r>
              <a:rPr lang="en-US" sz="2000" dirty="0" smtClean="0">
                <a:latin typeface="Century Gothic"/>
                <a:cs typeface="Century Gothic"/>
              </a:rPr>
              <a:t>Relevance of Studying Love in Psychology</a:t>
            </a:r>
          </a:p>
          <a:p>
            <a:r>
              <a:rPr lang="en-US" sz="1400" dirty="0" smtClean="0">
                <a:solidFill>
                  <a:srgbClr val="F7740B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Maslow’s Hierarchy of Needs</a:t>
            </a:r>
            <a:b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</a:b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Love as a motivator: biological, psychological, philosophical</a:t>
            </a:r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/>
            </a:r>
            <a:b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</a:br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Three: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Define ‘Love’ 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Understanding the different types of love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How love differs among cultures</a:t>
            </a:r>
            <a:r>
              <a:rPr lang="en-US" sz="1100" dirty="0" smtClean="0">
                <a:solidFill>
                  <a:srgbClr val="000000"/>
                </a:solidFill>
                <a:latin typeface="Century Gothic"/>
                <a:cs typeface="Century Gothic"/>
              </a:rPr>
              <a:t/>
            </a:r>
            <a:br>
              <a:rPr lang="en-US" sz="1100" dirty="0" smtClean="0">
                <a:solidFill>
                  <a:srgbClr val="000000"/>
                </a:solidFill>
                <a:latin typeface="Century Gothic"/>
                <a:cs typeface="Century Gothic"/>
              </a:rPr>
            </a:br>
            <a:r>
              <a:rPr lang="en-US" sz="1100" dirty="0" smtClean="0">
                <a:solidFill>
                  <a:srgbClr val="000000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Example: The Colour Gradient</a:t>
            </a:r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/>
            </a:r>
            <a:b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</a:br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Four: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Love: Nature or Nurture?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Biological vs. Cultural phenomenon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Five: </a:t>
            </a:r>
            <a:r>
              <a:rPr lang="en-US" sz="2000" dirty="0" smtClean="0">
                <a:latin typeface="Century Gothic"/>
                <a:cs typeface="Century Gothic"/>
              </a:rPr>
              <a:t>Falling in Love through a Biological Perspective</a:t>
            </a:r>
          </a:p>
          <a:p>
            <a:r>
              <a:rPr lang="en-US" sz="1200" dirty="0" smtClean="0">
                <a:latin typeface="Century Gothic"/>
                <a:cs typeface="Century Gothic"/>
              </a:rPr>
              <a:t>	</a:t>
            </a:r>
            <a:r>
              <a:rPr lang="en-US" sz="1400" dirty="0" smtClean="0">
                <a:latin typeface="Century Gothic"/>
                <a:cs typeface="Century Gothic"/>
              </a:rPr>
              <a:t>- Diagram of brain centre functions</a:t>
            </a:r>
          </a:p>
          <a:p>
            <a:endParaRPr lang="en-US" sz="1600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endParaRPr lang="en-US" sz="2000" dirty="0"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11-12 at 10.46.52 PM.png"/>
          <p:cNvPicPr>
            <a:picLocks noChangeAspect="1"/>
          </p:cNvPicPr>
          <p:nvPr/>
        </p:nvPicPr>
        <p:blipFill>
          <a:blip r:embed="rId2">
            <a:lum contrast="11000"/>
          </a:blip>
          <a:srcRect t="2890"/>
          <a:stretch>
            <a:fillRect/>
          </a:stretch>
        </p:blipFill>
        <p:spPr>
          <a:xfrm>
            <a:off x="0" y="0"/>
            <a:ext cx="9144000" cy="5930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000" y="1477214"/>
            <a:ext cx="8006823" cy="3508652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6000" y="592345"/>
            <a:ext cx="8006823" cy="707886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709B"/>
                </a:solidFill>
                <a:latin typeface="Century Gothic"/>
                <a:cs typeface="Century Gothic"/>
              </a:rPr>
              <a:t>Presentation Outline (Cont’d)</a:t>
            </a:r>
            <a:endParaRPr lang="en-US" sz="4000" dirty="0">
              <a:solidFill>
                <a:srgbClr val="FF709B"/>
              </a:solidFill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999" y="1477213"/>
            <a:ext cx="8395806" cy="3724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Six: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Biological Perspective (cont’d)</a:t>
            </a:r>
            <a:endParaRPr lang="en-US" sz="1400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Neurotransmitters, hormones and pheromones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Reproduction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Seven: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Cognitive Perspective</a:t>
            </a:r>
          </a:p>
          <a:p>
            <a:r>
              <a:rPr lang="en-US" sz="1600" dirty="0" smtClean="0">
                <a:solidFill>
                  <a:srgbClr val="000000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Communication: perception, attention, language, memory, thinking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Eight: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Psychodynamic Perspective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Aggressive and sexual impulses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Early childhood experiences/relationships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Nine: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</a:t>
            </a:r>
            <a:r>
              <a:rPr lang="en-US" sz="2000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Behavioural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 Perspective</a:t>
            </a:r>
            <a:b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</a:br>
            <a:r>
              <a:rPr lang="en-US" sz="1600" dirty="0" smtClean="0">
                <a:solidFill>
                  <a:srgbClr val="000000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The effects of environmental influences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The ‘basic life path’ (determinism)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Ten: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Humanistic Perspective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Love as one of the crucial human needs to achieve self-actualization</a:t>
            </a:r>
            <a:endParaRPr lang="en-US" sz="1400" dirty="0" smtClean="0">
              <a:solidFill>
                <a:srgbClr val="F7740B"/>
              </a:solidFill>
              <a:latin typeface="Century Gothic"/>
              <a:cs typeface="Century Gothic"/>
            </a:endParaRPr>
          </a:p>
          <a:p>
            <a:endParaRPr lang="en-US" sz="2000" dirty="0" smtClean="0">
              <a:solidFill>
                <a:srgbClr val="000000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11-12 at 10.46.52 PM.png"/>
          <p:cNvPicPr>
            <a:picLocks noChangeAspect="1"/>
          </p:cNvPicPr>
          <p:nvPr/>
        </p:nvPicPr>
        <p:blipFill>
          <a:blip r:embed="rId2">
            <a:lum contrast="11000"/>
          </a:blip>
          <a:srcRect t="2890"/>
          <a:stretch>
            <a:fillRect/>
          </a:stretch>
        </p:blipFill>
        <p:spPr>
          <a:xfrm>
            <a:off x="0" y="0"/>
            <a:ext cx="9144000" cy="5930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000" y="1477214"/>
            <a:ext cx="8006823" cy="3662541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6000" y="592345"/>
            <a:ext cx="8006823" cy="707886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709B"/>
                </a:solidFill>
                <a:latin typeface="Century Gothic"/>
                <a:cs typeface="Century Gothic"/>
              </a:rPr>
              <a:t>Presentation Outline (Cont’d)</a:t>
            </a:r>
            <a:endParaRPr lang="en-US" sz="4000" dirty="0">
              <a:solidFill>
                <a:srgbClr val="FF709B"/>
              </a:solidFill>
              <a:latin typeface="Century Gothic"/>
              <a:cs typeface="Century Gothic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6001" y="1477214"/>
            <a:ext cx="800682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Eleven: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Falling in Love through a </a:t>
            </a:r>
            <a:r>
              <a:rPr lang="en-US" sz="2000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Sociocultural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 Perspective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How culture is transmitted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Cross cultural differences and traditions</a:t>
            </a:r>
            <a:endParaRPr lang="en-US" sz="1400" dirty="0" smtClean="0">
              <a:solidFill>
                <a:srgbClr val="F7740B"/>
              </a:solidFill>
              <a:latin typeface="Century Gothic"/>
              <a:cs typeface="Century Gothic"/>
            </a:endParaRP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Twelve: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Research Studies on Falling in Love</a:t>
            </a:r>
            <a:endParaRPr lang="en-US" sz="2000" dirty="0" smtClean="0">
              <a:solidFill>
                <a:srgbClr val="F7740B"/>
              </a:solidFill>
              <a:latin typeface="Century Gothic"/>
              <a:cs typeface="Century Gothic"/>
            </a:endParaRPr>
          </a:p>
          <a:p>
            <a:r>
              <a:rPr lang="en-US" sz="1400" dirty="0" smtClean="0">
                <a:solidFill>
                  <a:srgbClr val="F7740B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Falling in love hits the brain like cocaine does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Thirteen: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Research Studies on Falling in Love</a:t>
            </a:r>
            <a:endParaRPr lang="en-US" sz="2000" dirty="0" smtClean="0">
              <a:solidFill>
                <a:srgbClr val="F7740B"/>
              </a:solidFill>
              <a:latin typeface="Century Gothic"/>
              <a:cs typeface="Century Gothic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Helen Fisher: The Brain in Love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The human’s physical need for romantic love / Love as a universal human drive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Fourteen: </a:t>
            </a:r>
            <a:r>
              <a:rPr lang="en-US" sz="2000" dirty="0" smtClean="0">
                <a:latin typeface="Century Gothic"/>
                <a:cs typeface="Century Gothic"/>
              </a:rPr>
              <a:t>Summary and Conclusion</a:t>
            </a:r>
            <a:endParaRPr lang="en-US" sz="2000" dirty="0" smtClean="0">
              <a:solidFill>
                <a:srgbClr val="F7740B"/>
              </a:solidFill>
              <a:latin typeface="Century Gothic"/>
              <a:cs typeface="Century Gothic"/>
            </a:endParaRPr>
          </a:p>
          <a:p>
            <a:r>
              <a:rPr lang="en-US" sz="1400" dirty="0" smtClean="0">
                <a:solidFill>
                  <a:srgbClr val="F7740B"/>
                </a:solidFill>
                <a:latin typeface="Century Gothic"/>
                <a:cs typeface="Century Gothic"/>
              </a:rPr>
              <a:t>	</a:t>
            </a:r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- Love as a motivator: biological, psychological, philosophical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Translates differently in different cultures and psychological perspectives</a:t>
            </a:r>
          </a:p>
          <a:p>
            <a:r>
              <a:rPr lang="en-US" sz="1400" dirty="0" smtClean="0">
                <a:solidFill>
                  <a:srgbClr val="000000"/>
                </a:solidFill>
                <a:latin typeface="Century Gothic"/>
                <a:cs typeface="Century Gothic"/>
              </a:rPr>
              <a:t>	- Love is universal</a:t>
            </a: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Fifteen: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References</a:t>
            </a:r>
            <a:endParaRPr lang="en-US" sz="1400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2000" dirty="0" smtClean="0">
                <a:solidFill>
                  <a:srgbClr val="F7740B"/>
                </a:solidFill>
                <a:latin typeface="Century Gothic"/>
                <a:cs typeface="Century Gothic"/>
              </a:rPr>
              <a:t>Slide Sixteen: </a:t>
            </a:r>
            <a:r>
              <a:rPr lang="en-US" sz="2000" dirty="0" smtClean="0">
                <a:solidFill>
                  <a:srgbClr val="000000"/>
                </a:solidFill>
                <a:latin typeface="Century Gothic"/>
                <a:cs typeface="Century Gothic"/>
              </a:rPr>
              <a:t>Image References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11-12 at 10.46.52 PM.png"/>
          <p:cNvPicPr>
            <a:picLocks noChangeAspect="1"/>
          </p:cNvPicPr>
          <p:nvPr/>
        </p:nvPicPr>
        <p:blipFill>
          <a:blip r:embed="rId2">
            <a:lum contrast="11000"/>
          </a:blip>
          <a:srcRect t="2890"/>
          <a:stretch>
            <a:fillRect/>
          </a:stretch>
        </p:blipFill>
        <p:spPr>
          <a:xfrm>
            <a:off x="0" y="0"/>
            <a:ext cx="9144000" cy="59300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000" y="1477214"/>
            <a:ext cx="8006823" cy="3423824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6000" y="592345"/>
            <a:ext cx="8006823" cy="707886"/>
          </a:xfrm>
          <a:prstGeom prst="rect">
            <a:avLst/>
          </a:prstGeom>
          <a:solidFill>
            <a:schemeClr val="lt1">
              <a:alpha val="54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709B"/>
                </a:solidFill>
                <a:latin typeface="Century Gothic"/>
                <a:cs typeface="Century Gothic"/>
              </a:rPr>
              <a:t>References</a:t>
            </a:r>
            <a:endParaRPr lang="en-US" sz="4000" dirty="0">
              <a:solidFill>
                <a:srgbClr val="FF709B"/>
              </a:solidFill>
              <a:latin typeface="Century Gothic"/>
              <a:cs typeface="Century Gothic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999" y="1477213"/>
            <a:ext cx="8006823" cy="3600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Century Gothic"/>
                <a:cs typeface="Century Gothic"/>
              </a:rPr>
              <a:t>Chapman, Heather M., "Love: A Biological, Psychological and Philosophical Study" (2011). Senior Honors 	Projects. Paper 254. http://digitalcommons.uri.edu/srhonorsprog/254 </a:t>
            </a:r>
            <a:endParaRPr lang="en-US" sz="1200" i="1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smtClean="0">
                <a:solidFill>
                  <a:srgbClr val="000000"/>
                </a:solidFill>
                <a:latin typeface="Century Gothic"/>
                <a:cs typeface="Century Gothic"/>
              </a:rPr>
              <a:t>Cherry, K. (</a:t>
            </a:r>
            <a:r>
              <a:rPr lang="en-US" sz="1200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n.d</a:t>
            </a:r>
            <a:r>
              <a:rPr lang="en-US" sz="1200" dirty="0" smtClean="0">
                <a:solidFill>
                  <a:srgbClr val="000000"/>
                </a:solidFill>
                <a:latin typeface="Century Gothic"/>
                <a:cs typeface="Century Gothic"/>
              </a:rPr>
              <a:t>.). Compassionate and Passionate Love. In 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http://psychology.about.com. Retrieved 	November 13, 2013, from http://psychology.about.com/od/l	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oveandattraction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/a/	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compassionate.htm</a:t>
            </a:r>
            <a:endParaRPr lang="en-US" sz="1200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smtClean="0">
                <a:solidFill>
                  <a:srgbClr val="000000"/>
                </a:solidFill>
                <a:latin typeface="Century Gothic"/>
                <a:cs typeface="Century Gothic"/>
              </a:rPr>
              <a:t>McLeod, S. (2007). Cognitive Psychology. In 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SimplyPsychology.com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. Retrieved November 13, 2013, from 	http://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www.simplypsychology.org/cognitive.html</a:t>
            </a:r>
            <a:endParaRPr lang="en-US" sz="1200" i="1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smtClean="0">
                <a:solidFill>
                  <a:srgbClr val="000000"/>
                </a:solidFill>
                <a:latin typeface="Century Gothic"/>
                <a:cs typeface="Century Gothic"/>
              </a:rPr>
              <a:t>McLeod, S. (2007). Humanistic Psychology. In 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SimplyPsychology.com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. Retrieved November 13, 2013, from 	http://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www.simplypsychology.org/humanistic.html</a:t>
            </a:r>
            <a:endParaRPr lang="en-US" sz="1200" i="1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err="1" smtClean="0">
                <a:latin typeface="Century Gothic"/>
                <a:cs typeface="Century Gothic"/>
              </a:rPr>
              <a:t>Nordqvist</a:t>
            </a:r>
            <a:r>
              <a:rPr lang="en-US" sz="1200" dirty="0" smtClean="0">
                <a:latin typeface="Century Gothic"/>
                <a:cs typeface="Century Gothic"/>
              </a:rPr>
              <a:t>, C. (2010, October 27). Falling In Love Hits The Brain Like Cocaine Does. In 	</a:t>
            </a:r>
            <a:r>
              <a:rPr lang="en-US" sz="1200" i="1" dirty="0" err="1" smtClean="0">
                <a:latin typeface="Century Gothic"/>
                <a:cs typeface="Century Gothic"/>
              </a:rPr>
              <a:t>MedicalNewsToday.com</a:t>
            </a:r>
            <a:r>
              <a:rPr lang="en-US" sz="1200" i="1" dirty="0" smtClean="0">
                <a:latin typeface="Century Gothic"/>
                <a:cs typeface="Century Gothic"/>
              </a:rPr>
              <a:t>. Retrieved November 14, 2013, from http://	www.medicalnewstoday.com/articles/205973.php</a:t>
            </a:r>
            <a:endParaRPr lang="en-US" sz="1200" i="1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smtClean="0">
                <a:latin typeface="Century Gothic"/>
                <a:cs typeface="Century Gothic"/>
              </a:rPr>
              <a:t>Passer, M., Smith, R., Atkinson, M., Mitchell, J., &amp; Darwin, M. (2005). </a:t>
            </a:r>
            <a:r>
              <a:rPr lang="en-US" sz="1200" i="1" dirty="0" smtClean="0">
                <a:latin typeface="Century Gothic"/>
                <a:cs typeface="Century Gothic"/>
              </a:rPr>
              <a:t>Psychology: frontiers 	and applications.</a:t>
            </a:r>
            <a:r>
              <a:rPr lang="en-US" sz="1200" dirty="0" smtClean="0">
                <a:latin typeface="Century Gothic"/>
                <a:cs typeface="Century Gothic"/>
              </a:rPr>
              <a:t> 	Toronto: McGraw-Hill Ryerson Ltd.</a:t>
            </a:r>
          </a:p>
          <a:p>
            <a:r>
              <a:rPr lang="en-US" sz="1200" dirty="0" smtClean="0">
                <a:latin typeface="Century Gothic"/>
                <a:cs typeface="Century Gothic"/>
              </a:rPr>
              <a:t>The Science of Love (</a:t>
            </a:r>
            <a:r>
              <a:rPr lang="en-US" sz="1200" dirty="0" err="1" smtClean="0">
                <a:latin typeface="Century Gothic"/>
                <a:cs typeface="Century Gothic"/>
              </a:rPr>
              <a:t>n.d</a:t>
            </a:r>
            <a:r>
              <a:rPr lang="en-US" sz="1200" dirty="0" smtClean="0">
                <a:latin typeface="Century Gothic"/>
                <a:cs typeface="Century Gothic"/>
              </a:rPr>
              <a:t>.). In </a:t>
            </a:r>
            <a:r>
              <a:rPr lang="en-US" sz="1200" i="1" dirty="0" err="1" smtClean="0">
                <a:latin typeface="Century Gothic"/>
                <a:cs typeface="Century Gothic"/>
              </a:rPr>
              <a:t>BBC.co.uk</a:t>
            </a:r>
            <a:r>
              <a:rPr lang="en-US" sz="1200" i="1" dirty="0" smtClean="0">
                <a:latin typeface="Century Gothic"/>
                <a:cs typeface="Century Gothic"/>
              </a:rPr>
              <a:t>. Retrieved November 14, 2013, from http://www.bbc.co.uk/	science/</a:t>
            </a:r>
            <a:r>
              <a:rPr lang="en-US" sz="1200" i="1" dirty="0" err="1" smtClean="0">
                <a:latin typeface="Century Gothic"/>
                <a:cs typeface="Century Gothic"/>
              </a:rPr>
              <a:t>hottopics</a:t>
            </a:r>
            <a:r>
              <a:rPr lang="en-US" sz="1200" i="1" dirty="0" smtClean="0">
                <a:latin typeface="Century Gothic"/>
                <a:cs typeface="Century Gothic"/>
              </a:rPr>
              <a:t>/love/</a:t>
            </a:r>
            <a:endParaRPr lang="en-US" sz="1200" dirty="0" smtClean="0">
              <a:solidFill>
                <a:srgbClr val="000000"/>
              </a:solidFill>
              <a:latin typeface="Century Gothic"/>
              <a:cs typeface="Century Gothic"/>
            </a:endParaRPr>
          </a:p>
          <a:p>
            <a:r>
              <a:rPr lang="en-US" sz="1200" dirty="0" smtClean="0">
                <a:solidFill>
                  <a:srgbClr val="000000"/>
                </a:solidFill>
                <a:latin typeface="Century Gothic"/>
                <a:cs typeface="Century Gothic"/>
              </a:rPr>
              <a:t>”Sigmund Freud." The Columbia Encyclopedia, Sixth Edition. 2008. 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Retrieved November 14, 2013 from 	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Encyclopedia.com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: http://www.encyclopedia.com/doc/1E1-Freud-	</a:t>
            </a:r>
            <a:r>
              <a:rPr lang="en-US" sz="1200" i="1" dirty="0" err="1" smtClean="0">
                <a:solidFill>
                  <a:srgbClr val="000000"/>
                </a:solidFill>
                <a:latin typeface="Century Gothic"/>
                <a:cs typeface="Century Gothic"/>
              </a:rPr>
              <a:t>Si.html</a:t>
            </a:r>
            <a:r>
              <a:rPr lang="en-US" sz="1200" i="1" dirty="0" smtClean="0">
                <a:solidFill>
                  <a:srgbClr val="000000"/>
                </a:solidFill>
                <a:latin typeface="Century Gothic"/>
                <a:cs typeface="Century Gothic"/>
              </a:rPr>
              <a:t> </a:t>
            </a:r>
          </a:p>
          <a:p>
            <a:endParaRPr lang="en-US" sz="1200" dirty="0">
              <a:solidFill>
                <a:srgbClr val="000000"/>
              </a:solidFill>
              <a:latin typeface="Century Gothic"/>
              <a:cs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68</Words>
  <Application>Microsoft Office PowerPoint</Application>
  <PresentationFormat>On-screen Show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Falling in Love</vt:lpstr>
      <vt:lpstr>Slide 2</vt:lpstr>
      <vt:lpstr>Slide 3</vt:lpstr>
      <vt:lpstr>Slide 4</vt:lpstr>
      <vt:lpstr>Slide 5</vt:lpstr>
    </vt:vector>
  </TitlesOfParts>
  <Company>St. Anne's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Falling in Love</dc:title>
  <dc:creator>Maelle Dobson</dc:creator>
  <cp:lastModifiedBy>SaMo</cp:lastModifiedBy>
  <cp:revision>6</cp:revision>
  <dcterms:created xsi:type="dcterms:W3CDTF">2013-11-16T02:23:57Z</dcterms:created>
  <dcterms:modified xsi:type="dcterms:W3CDTF">2013-12-06T22:37:02Z</dcterms:modified>
</cp:coreProperties>
</file>