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78" r:id="rId5"/>
    <p:sldId id="279" r:id="rId6"/>
    <p:sldId id="282" r:id="rId7"/>
    <p:sldId id="283" r:id="rId8"/>
    <p:sldId id="284" r:id="rId9"/>
    <p:sldId id="261" r:id="rId10"/>
    <p:sldId id="262" r:id="rId11"/>
    <p:sldId id="263" r:id="rId12"/>
    <p:sldId id="276" r:id="rId13"/>
    <p:sldId id="285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1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70647" autoAdjust="0"/>
  </p:normalViewPr>
  <p:slideViewPr>
    <p:cSldViewPr>
      <p:cViewPr varScale="1">
        <p:scale>
          <a:sx n="64" d="100"/>
          <a:sy n="64" d="100"/>
        </p:scale>
        <p:origin x="-177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578D83-A93C-45DB-AC3E-6CF7A980BD2C}" type="datetimeFigureOut">
              <a:rPr lang="en-CA" smtClean="0"/>
              <a:t>07/10/2013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AE7FA-676A-4935-A310-2B3A8747B9F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67908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962251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/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30110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548903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629529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615170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593150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77745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962251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962251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10046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100461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10046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380036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/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68826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24155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7710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18B02721-F412-427E-B374-9D060C239A55}" type="datetimeFigureOut">
              <a:rPr lang="en-CA" smtClean="0"/>
              <a:pPr/>
              <a:t>07/10/2013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1026" name="Picture 2" descr="Telfer School of Management - Linked with Leadershi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" y="-163"/>
            <a:ext cx="91440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748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07/10/2013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1026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155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07/10/2013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9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001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07/10/2013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11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2519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07/10/2013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6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31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4703"/>
            <a:ext cx="5486400" cy="3962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07/10/2013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9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846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02721-F412-427E-B374-9D060C239A55}" type="datetimeFigureOut">
              <a:rPr lang="en-CA" smtClean="0"/>
              <a:t>07/10/2013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67272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7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4664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Chapter 6.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Reporting </a:t>
            </a:r>
            <a:r>
              <a:rPr lang="en-US" dirty="0"/>
              <a:t>and Analyzing Inventory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6400800" cy="1057672"/>
          </a:xfrm>
        </p:spPr>
        <p:txBody>
          <a:bodyPr/>
          <a:lstStyle/>
          <a:p>
            <a:r>
              <a:rPr lang="en-US" dirty="0" smtClean="0"/>
              <a:t>Professor Lamia </a:t>
            </a:r>
            <a:r>
              <a:rPr lang="en-US" dirty="0" err="1" smtClean="0"/>
              <a:t>Chourou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56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Methods of Cost Determination Cont’d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CA" sz="2400" dirty="0" smtClean="0"/>
              <a:t>The </a:t>
            </a:r>
            <a:r>
              <a:rPr lang="en-CA" sz="2400" dirty="0"/>
              <a:t>average </a:t>
            </a:r>
            <a:r>
              <a:rPr lang="en-CA" sz="2400" dirty="0" smtClean="0"/>
              <a:t>cost </a:t>
            </a:r>
          </a:p>
          <a:p>
            <a:pPr lvl="0"/>
            <a:r>
              <a:rPr lang="en-CA" sz="2400" dirty="0" smtClean="0"/>
              <a:t>assumes that it is not possible to measure a specific physical flow of inventory.</a:t>
            </a:r>
          </a:p>
          <a:p>
            <a:pPr marL="0" lvl="0" indent="0">
              <a:buNone/>
            </a:pPr>
            <a:r>
              <a:rPr lang="en-CA" sz="2400" dirty="0" smtClean="0"/>
              <a:t> </a:t>
            </a:r>
          </a:p>
          <a:p>
            <a:pPr lvl="0"/>
            <a:r>
              <a:rPr lang="en-CA" sz="2400" dirty="0" smtClean="0"/>
              <a:t>The allocation </a:t>
            </a:r>
            <a:r>
              <a:rPr lang="en-CA" sz="2400" dirty="0"/>
              <a:t>of the cost of goods available for sale between </a:t>
            </a:r>
            <a:r>
              <a:rPr lang="en-CA" sz="2400" dirty="0" smtClean="0"/>
              <a:t>COGS </a:t>
            </a:r>
            <a:r>
              <a:rPr lang="en-CA" sz="2400" dirty="0"/>
              <a:t>and ending inventory is made based on the weighted average </a:t>
            </a:r>
            <a:r>
              <a:rPr lang="en-CA" sz="2400" dirty="0" smtClean="0"/>
              <a:t>unit cost.</a:t>
            </a:r>
          </a:p>
          <a:p>
            <a:pPr lvl="0"/>
            <a:endParaRPr lang="en-CA" sz="2400" dirty="0"/>
          </a:p>
          <a:p>
            <a:pPr lvl="0"/>
            <a:r>
              <a:rPr lang="en-CA" sz="2400" dirty="0" smtClean="0"/>
              <a:t>Used under both inventory systems</a:t>
            </a:r>
            <a:endParaRPr lang="en-CA" sz="2400" dirty="0"/>
          </a:p>
          <a:p>
            <a:pPr marL="0" indent="0">
              <a:buNone/>
            </a:pPr>
            <a:r>
              <a:rPr lang="en-CA" sz="2400" b="1" dirty="0"/>
              <a:t> </a:t>
            </a:r>
            <a:endParaRPr lang="en-CA" sz="2400" dirty="0"/>
          </a:p>
          <a:p>
            <a:pPr lvl="0"/>
            <a:r>
              <a:rPr lang="en-CA" sz="2400" dirty="0" smtClean="0"/>
              <a:t>weighted </a:t>
            </a:r>
            <a:r>
              <a:rPr lang="en-CA" sz="2400" dirty="0"/>
              <a:t>average </a:t>
            </a:r>
            <a:r>
              <a:rPr lang="en-CA" sz="2400" dirty="0" smtClean="0"/>
              <a:t>cost=the </a:t>
            </a:r>
            <a:r>
              <a:rPr lang="en-CA" sz="2400" dirty="0"/>
              <a:t>cost of goods available for </a:t>
            </a:r>
            <a:r>
              <a:rPr lang="en-CA" sz="2400" dirty="0" smtClean="0"/>
              <a:t>sale/the </a:t>
            </a:r>
            <a:r>
              <a:rPr lang="en-CA" sz="2400" dirty="0"/>
              <a:t>number of units on hand</a:t>
            </a:r>
            <a:r>
              <a:rPr lang="en-CA" sz="2400" dirty="0" smtClean="0"/>
              <a:t>.</a:t>
            </a:r>
          </a:p>
          <a:p>
            <a:pPr lvl="0"/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76084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Methods of Cost Determination Cont’d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CA" sz="2400" dirty="0"/>
              <a:t>A new average, also known as a moving average, is calculated after each purchase in the </a:t>
            </a:r>
            <a:r>
              <a:rPr lang="en-CA" sz="2400" u="sng" dirty="0"/>
              <a:t>perpetual</a:t>
            </a:r>
            <a:r>
              <a:rPr lang="en-CA" sz="2400" dirty="0"/>
              <a:t> inventory system.</a:t>
            </a:r>
          </a:p>
          <a:p>
            <a:pPr lvl="0"/>
            <a:endParaRPr lang="en-CA" sz="2400" dirty="0"/>
          </a:p>
          <a:p>
            <a:r>
              <a:rPr lang="en-US" sz="2400" dirty="0" smtClean="0"/>
              <a:t>Only one average is calculated under the </a:t>
            </a:r>
            <a:r>
              <a:rPr lang="en-US" sz="2400" u="sng" dirty="0" smtClean="0"/>
              <a:t>periodic</a:t>
            </a:r>
            <a:r>
              <a:rPr lang="en-US" sz="2400" dirty="0" smtClean="0"/>
              <a:t> inventory system and the allocation </a:t>
            </a:r>
            <a:r>
              <a:rPr lang="en-US" sz="2400" dirty="0"/>
              <a:t>is made at the end of the </a:t>
            </a:r>
            <a:r>
              <a:rPr lang="en-US" sz="2400" dirty="0" smtClean="0"/>
              <a:t>period.</a:t>
            </a:r>
            <a:endParaRPr lang="en-US" sz="2400" dirty="0"/>
          </a:p>
          <a:p>
            <a:pPr marL="0" lvl="0" indent="0">
              <a:buNone/>
            </a:pPr>
            <a:endParaRPr lang="en-CA" sz="2400" dirty="0"/>
          </a:p>
          <a:p>
            <a:pPr lvl="0"/>
            <a:r>
              <a:rPr lang="en-CA" sz="2400" dirty="0" smtClean="0"/>
              <a:t>The </a:t>
            </a:r>
            <a:r>
              <a:rPr lang="en-CA" sz="2400" dirty="0"/>
              <a:t>average cost is </a:t>
            </a:r>
            <a:r>
              <a:rPr lang="en-CA" sz="2400" dirty="0" smtClean="0"/>
              <a:t>applied </a:t>
            </a:r>
            <a:r>
              <a:rPr lang="en-CA" sz="2400" dirty="0"/>
              <a:t>to:</a:t>
            </a:r>
          </a:p>
          <a:p>
            <a:pPr lvl="1"/>
            <a:r>
              <a:rPr lang="en-CA" sz="2400" dirty="0"/>
              <a:t>the units sold to determine cost of goods sold;</a:t>
            </a:r>
          </a:p>
          <a:p>
            <a:pPr lvl="1"/>
            <a:r>
              <a:rPr lang="en-CA" sz="2400" dirty="0"/>
              <a:t>the remaining units on hand to determine the cost of the ending inventory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0694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Methods of Cost </a:t>
            </a:r>
            <a:r>
              <a:rPr lang="en-CA" dirty="0" smtClean="0"/>
              <a:t>Determination Cont’d</a:t>
            </a:r>
            <a:r>
              <a:rPr lang="en-CA" dirty="0"/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dirty="0" smtClean="0"/>
              <a:t>FIFO </a:t>
            </a:r>
            <a:r>
              <a:rPr lang="en-CA" sz="2400" dirty="0"/>
              <a:t>or the average cost </a:t>
            </a:r>
            <a:r>
              <a:rPr lang="en-CA" sz="2400" dirty="0" smtClean="0"/>
              <a:t>formula? </a:t>
            </a:r>
          </a:p>
          <a:p>
            <a:pPr marL="0" indent="0">
              <a:buNone/>
            </a:pPr>
            <a:r>
              <a:rPr lang="en-CA" sz="2400" dirty="0" smtClean="0"/>
              <a:t>The </a:t>
            </a:r>
            <a:r>
              <a:rPr lang="en-CA" sz="2400" dirty="0"/>
              <a:t>company should consider</a:t>
            </a:r>
            <a:r>
              <a:rPr lang="en-CA" sz="2400" dirty="0" smtClean="0"/>
              <a:t>:</a:t>
            </a:r>
            <a:endParaRPr lang="en-CA" sz="2400" dirty="0"/>
          </a:p>
          <a:p>
            <a:pPr lvl="1"/>
            <a:r>
              <a:rPr lang="en-CA" sz="2400" dirty="0"/>
              <a:t>whether the method corresponds to the physical flow of </a:t>
            </a:r>
            <a:r>
              <a:rPr lang="en-CA" sz="2400" dirty="0" smtClean="0"/>
              <a:t>goods.</a:t>
            </a:r>
            <a:endParaRPr lang="en-CA" sz="2400" dirty="0"/>
          </a:p>
          <a:p>
            <a:pPr lvl="1"/>
            <a:r>
              <a:rPr lang="en-CA" sz="2400" dirty="0"/>
              <a:t>whether the inventory cost on the statement of financial position is close to the recent costs</a:t>
            </a:r>
            <a:r>
              <a:rPr lang="en-CA" sz="2400" dirty="0" smtClean="0"/>
              <a:t>,</a:t>
            </a:r>
            <a:endParaRPr lang="en-CA" sz="2400" dirty="0"/>
          </a:p>
          <a:p>
            <a:endParaRPr lang="en-CA" sz="2400" dirty="0"/>
          </a:p>
          <a:p>
            <a:pPr marL="0" indent="0">
              <a:buNone/>
            </a:pPr>
            <a:r>
              <a:rPr lang="en-CA" sz="2400" dirty="0"/>
              <a:t>Whatever cost formula a company chooses, it should be used consistently from one accounting period to another.</a:t>
            </a:r>
          </a:p>
          <a:p>
            <a:pPr marL="0" indent="0">
              <a:buNone/>
            </a:pPr>
            <a:r>
              <a:rPr lang="en-CA" sz="2400" dirty="0"/>
              <a:t> 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0496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Advantages of Cost Determination Methods</a:t>
            </a:r>
          </a:p>
        </p:txBody>
      </p:sp>
      <p:pic>
        <p:nvPicPr>
          <p:cNvPr id="4" name="Content Placeholder 3" descr="Ch6_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2132856"/>
            <a:ext cx="8229600" cy="3672408"/>
          </a:xfrm>
          <a:prstGeom prst="rect">
            <a:avLst/>
          </a:prstGeom>
        </p:spPr>
      </p:pic>
      <p:sp>
        <p:nvSpPr>
          <p:cNvPr id="5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3131840" y="6165304"/>
            <a:ext cx="2895600" cy="3651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1400" dirty="0" smtClean="0"/>
              <a:t>Copyright John Wiley &amp; Sons Canada, Ltd.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32151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Financial Statement Effects of </a:t>
            </a:r>
            <a:r>
              <a:rPr lang="en-CA" dirty="0" smtClean="0"/>
              <a:t>Cost Determination Methods (during a period of rising prices)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CA" dirty="0"/>
          </a:p>
        </p:txBody>
      </p:sp>
      <p:pic>
        <p:nvPicPr>
          <p:cNvPr id="5" name="Picture 4" descr="Ch6_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683" y="1772816"/>
            <a:ext cx="8496944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92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Effects of Inventory Errors on the Financial Statements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>
              <a:buFont typeface="Wingdings" panose="05000000000000000000" pitchFamily="2" charset="2"/>
              <a:buChar char="Ø"/>
            </a:pPr>
            <a:r>
              <a:rPr lang="en-US" sz="2400" dirty="0"/>
              <a:t>Errors can occur in accounting for inventory</a:t>
            </a:r>
          </a:p>
          <a:p>
            <a:pPr marL="857250" lvl="3"/>
            <a:r>
              <a:rPr lang="en-US" sz="2400" dirty="0"/>
              <a:t>Incorrect counting or costing</a:t>
            </a:r>
          </a:p>
          <a:p>
            <a:pPr marL="857250" lvl="3"/>
            <a:r>
              <a:rPr lang="en-US" sz="2400" dirty="0"/>
              <a:t>Transfer of title not </a:t>
            </a:r>
            <a:r>
              <a:rPr lang="en-US" sz="2400" dirty="0" smtClean="0"/>
              <a:t>recognized</a:t>
            </a:r>
          </a:p>
          <a:p>
            <a:pPr marL="171450" lvl="2" indent="0">
              <a:buNone/>
            </a:pPr>
            <a:endParaRPr lang="en-US" dirty="0"/>
          </a:p>
          <a:p>
            <a:pPr marL="0" lvl="1">
              <a:buFont typeface="Wingdings" panose="05000000000000000000" pitchFamily="2" charset="2"/>
              <a:buChar char="Ø"/>
            </a:pPr>
            <a:r>
              <a:rPr lang="en-US" sz="2400" dirty="0"/>
              <a:t>Errors affect both</a:t>
            </a:r>
          </a:p>
          <a:p>
            <a:pPr marL="857250" lvl="3"/>
            <a:r>
              <a:rPr lang="en-US" sz="2400" dirty="0"/>
              <a:t>Statement of financial position – through merchandise inventory</a:t>
            </a:r>
          </a:p>
          <a:p>
            <a:pPr marL="857250" lvl="3"/>
            <a:r>
              <a:rPr lang="en-US" sz="2400" dirty="0"/>
              <a:t>Income statement – through cost of goods sold</a:t>
            </a:r>
          </a:p>
          <a:p>
            <a:pPr lvl="2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6332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Effects of Inventory Errors on the Financial Statements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sz="2400" b="1" dirty="0" smtClean="0"/>
              <a:t>Income statement effects</a:t>
            </a:r>
          </a:p>
          <a:p>
            <a:endParaRPr lang="en-CA" dirty="0" smtClean="0"/>
          </a:p>
          <a:p>
            <a:endParaRPr lang="en-CA" dirty="0"/>
          </a:p>
        </p:txBody>
      </p:sp>
      <p:pic>
        <p:nvPicPr>
          <p:cNvPr id="7" name="Picture 6" descr="Ch6_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3586" y="2132856"/>
            <a:ext cx="8568952" cy="395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9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Effects of Inventory Errors on the Financial Statements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sz="2400" b="1" dirty="0" smtClean="0"/>
              <a:t>Statement of financial position effects</a:t>
            </a:r>
          </a:p>
          <a:p>
            <a:endParaRPr lang="en-CA" dirty="0" smtClean="0"/>
          </a:p>
          <a:p>
            <a:endParaRPr lang="en-CA" dirty="0"/>
          </a:p>
          <a:p>
            <a:endParaRPr lang="en-CA" dirty="0"/>
          </a:p>
        </p:txBody>
      </p:sp>
      <p:pic>
        <p:nvPicPr>
          <p:cNvPr id="5" name="Picture 4" descr="Ch6_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420888"/>
            <a:ext cx="8352928" cy="204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39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Presentation </a:t>
            </a:r>
            <a:r>
              <a:rPr lang="en-CA" dirty="0"/>
              <a:t>and Analysis of Inventory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Autofit/>
          </a:bodyPr>
          <a:lstStyle/>
          <a:p>
            <a:r>
              <a:rPr lang="en-CA" sz="2400" dirty="0" smtClean="0"/>
              <a:t>value </a:t>
            </a:r>
            <a:r>
              <a:rPr lang="en-CA" sz="2400" dirty="0"/>
              <a:t>the inventory at </a:t>
            </a:r>
            <a:r>
              <a:rPr lang="en-CA" sz="2400" b="1" dirty="0"/>
              <a:t>the lower of cost and net realizable </a:t>
            </a:r>
            <a:r>
              <a:rPr lang="en-CA" sz="2400" b="1" dirty="0" smtClean="0"/>
              <a:t>value.</a:t>
            </a:r>
          </a:p>
          <a:p>
            <a:pPr lvl="1"/>
            <a:r>
              <a:rPr lang="en-CA" sz="2400" dirty="0"/>
              <a:t>net realizable value </a:t>
            </a:r>
            <a:r>
              <a:rPr lang="en-CA" sz="2400" dirty="0" smtClean="0"/>
              <a:t>= </a:t>
            </a:r>
            <a:r>
              <a:rPr lang="en-CA" sz="2400" dirty="0"/>
              <a:t>selling </a:t>
            </a:r>
            <a:r>
              <a:rPr lang="en-CA" sz="2400" dirty="0" smtClean="0"/>
              <a:t>price - any </a:t>
            </a:r>
            <a:r>
              <a:rPr lang="en-CA" sz="2400" dirty="0"/>
              <a:t>costs required to make the goods ready for sale.</a:t>
            </a:r>
          </a:p>
          <a:p>
            <a:pPr lvl="1"/>
            <a:endParaRPr lang="en-CA" sz="2400" b="1" dirty="0"/>
          </a:p>
          <a:p>
            <a:pPr lvl="1"/>
            <a:r>
              <a:rPr lang="en-CA" sz="2400" dirty="0"/>
              <a:t>The lower of cost and net realizable value basis should be applied to individual inventory items as opposed to total inventory. </a:t>
            </a:r>
            <a:endParaRPr lang="en-CA" sz="2400" dirty="0" smtClean="0"/>
          </a:p>
          <a:p>
            <a:pPr lvl="1"/>
            <a:endParaRPr lang="en-CA" sz="2400" dirty="0" smtClean="0"/>
          </a:p>
          <a:p>
            <a:pPr lvl="1"/>
            <a:r>
              <a:rPr lang="en-CA" sz="2400" dirty="0" smtClean="0"/>
              <a:t>In </a:t>
            </a:r>
            <a:r>
              <a:rPr lang="en-CA" sz="2400" dirty="0"/>
              <a:t>certain cases the lower of cost and net realizable value can be applied to groups of </a:t>
            </a:r>
            <a:r>
              <a:rPr lang="en-CA" sz="2400" dirty="0" smtClean="0"/>
              <a:t>similar items</a:t>
            </a:r>
            <a:r>
              <a:rPr lang="en-CA" sz="2400" dirty="0"/>
              <a:t>.</a:t>
            </a:r>
          </a:p>
          <a:p>
            <a:pPr lvl="1"/>
            <a:endParaRPr lang="en-CA" sz="2400" dirty="0"/>
          </a:p>
          <a:p>
            <a:pPr marL="0" indent="0">
              <a:buNone/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417391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Presentation and Analysis of Inventory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sz="2400" dirty="0"/>
              <a:t>If the value of inventory &lt; </a:t>
            </a:r>
            <a:r>
              <a:rPr lang="en-CA" sz="2400" dirty="0" smtClean="0"/>
              <a:t>cost: inventory </a:t>
            </a:r>
            <a:r>
              <a:rPr lang="en-CA" sz="2400" dirty="0"/>
              <a:t>is </a:t>
            </a:r>
            <a:r>
              <a:rPr lang="en-CA" sz="2400" b="1" dirty="0"/>
              <a:t>written down.</a:t>
            </a:r>
          </a:p>
          <a:p>
            <a:pPr marL="0" indent="0">
              <a:buNone/>
            </a:pPr>
            <a:endParaRPr lang="en-CA" sz="2400" dirty="0" smtClean="0"/>
          </a:p>
          <a:p>
            <a:r>
              <a:rPr lang="en-CA" sz="2400" dirty="0" smtClean="0"/>
              <a:t>Journal Entry for write down:</a:t>
            </a:r>
          </a:p>
          <a:p>
            <a:pPr marL="0" indent="0">
              <a:buNone/>
            </a:pPr>
            <a:r>
              <a:rPr lang="en-CA" sz="2400" dirty="0" smtClean="0"/>
              <a:t>	Dr. Cost of goods sold</a:t>
            </a:r>
          </a:p>
          <a:p>
            <a:pPr marL="0" indent="0">
              <a:buNone/>
            </a:pPr>
            <a:r>
              <a:rPr lang="en-CA" sz="2400" dirty="0" smtClean="0"/>
              <a:t>		Cr. Merchandise inventory</a:t>
            </a:r>
          </a:p>
          <a:p>
            <a:pPr marL="0" indent="0">
              <a:buNone/>
            </a:pPr>
            <a:endParaRPr lang="en-CA" sz="2400" dirty="0"/>
          </a:p>
          <a:p>
            <a:pPr lvl="0"/>
            <a:r>
              <a:rPr lang="en-CA" sz="2400" dirty="0"/>
              <a:t>When conditions that caused the write down no longer </a:t>
            </a:r>
            <a:r>
              <a:rPr lang="en-CA" sz="2400" dirty="0" smtClean="0"/>
              <a:t>exist:</a:t>
            </a:r>
          </a:p>
          <a:p>
            <a:pPr lvl="1"/>
            <a:r>
              <a:rPr lang="en-CA" sz="2000" dirty="0" smtClean="0"/>
              <a:t>Reverse inventory write down. </a:t>
            </a:r>
          </a:p>
          <a:p>
            <a:pPr lvl="1"/>
            <a:r>
              <a:rPr lang="en-CA" sz="2000" dirty="0" smtClean="0"/>
              <a:t>The </a:t>
            </a:r>
            <a:r>
              <a:rPr lang="en-CA" sz="2000" dirty="0"/>
              <a:t>reversal can only be written back up to the original cost.</a:t>
            </a:r>
          </a:p>
          <a:p>
            <a:endParaRPr lang="en-CA" sz="2400" dirty="0"/>
          </a:p>
          <a:p>
            <a:pPr marL="0" indent="0">
              <a:buNone/>
            </a:pPr>
            <a:endParaRPr lang="en-CA" sz="2400" dirty="0"/>
          </a:p>
          <a:p>
            <a:pPr marL="0" indent="0">
              <a:buNone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279674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Learning Objectives</a:t>
            </a:r>
            <a:endParaRPr lang="en-CA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en-US" sz="2400" dirty="0"/>
              <a:t>Describe the steps in determining inventory quantities</a:t>
            </a:r>
            <a:r>
              <a:rPr lang="en-US" sz="2400" dirty="0" smtClean="0"/>
              <a:t>.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endParaRPr lang="en-US" sz="2400" dirty="0"/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en-US" sz="2400" dirty="0"/>
              <a:t>Apply the methods of cost </a:t>
            </a:r>
            <a:r>
              <a:rPr lang="en-US" sz="2400" dirty="0" smtClean="0"/>
              <a:t>determination. 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endParaRPr lang="en-US" sz="2400" dirty="0"/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en-US" sz="2400" dirty="0" smtClean="0"/>
              <a:t>Explain </a:t>
            </a:r>
            <a:r>
              <a:rPr lang="en-US" sz="2400" dirty="0"/>
              <a:t>the financial statement effects of the inventory cost determination methods</a:t>
            </a:r>
            <a:r>
              <a:rPr lang="en-US" sz="2400" dirty="0" smtClean="0"/>
              <a:t>.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endParaRPr lang="en-US" sz="2400" dirty="0"/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en-US" sz="2400" dirty="0"/>
              <a:t>Identify the effects of inventory errors on the financial statements</a:t>
            </a:r>
            <a:r>
              <a:rPr lang="en-US" sz="2400" dirty="0" smtClean="0"/>
              <a:t>.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endParaRPr lang="en-US" sz="2400" dirty="0"/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en-US" sz="2400" dirty="0"/>
              <a:t>Demonstrate the presentation and analysis of inventory.</a:t>
            </a:r>
          </a:p>
          <a:p>
            <a:pPr marL="0" indent="0">
              <a:buNone/>
            </a:pPr>
            <a:endParaRPr lang="fr-CA" dirty="0" smtClean="0"/>
          </a:p>
        </p:txBody>
      </p:sp>
    </p:spTree>
    <p:extLst>
      <p:ext uri="{BB962C8B-B14F-4D97-AF65-F5344CB8AC3E}">
        <p14:creationId xmlns:p14="http://schemas.microsoft.com/office/powerpoint/2010/main" val="102790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Inventory ratios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sz="2400" dirty="0" smtClean="0"/>
              <a:t>2 ratios: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r>
              <a:rPr lang="en-CA" sz="2400" dirty="0" smtClean="0"/>
              <a:t>In </a:t>
            </a:r>
            <a:r>
              <a:rPr lang="en-CA" sz="2400" dirty="0"/>
              <a:t>general, the higher the inventory turnover and the lower the days in inventory ratios, the </a:t>
            </a:r>
            <a:r>
              <a:rPr lang="en-CA" sz="2400" dirty="0" smtClean="0"/>
              <a:t>better it is.</a:t>
            </a:r>
            <a:endParaRPr lang="en-CA" sz="2400" dirty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383909"/>
            <a:ext cx="6327775" cy="1045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2" y="3558862"/>
            <a:ext cx="6327775" cy="1094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04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Determining Inventory Quantities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CA" sz="2400" dirty="0"/>
              <a:t>T</a:t>
            </a:r>
            <a:r>
              <a:rPr lang="en-CA" sz="2400" dirty="0" smtClean="0"/>
              <a:t>wo steps</a:t>
            </a:r>
            <a:r>
              <a:rPr lang="en-CA" sz="2400" dirty="0"/>
              <a:t> </a:t>
            </a:r>
            <a:r>
              <a:rPr lang="en-CA" sz="2400" dirty="0" smtClean="0"/>
              <a:t>to determine inventory quantities:</a:t>
            </a:r>
          </a:p>
          <a:p>
            <a:pPr marL="400050" lvl="1" indent="0">
              <a:buNone/>
            </a:pPr>
            <a:endParaRPr lang="en-CA" sz="2000" dirty="0"/>
          </a:p>
          <a:p>
            <a:pPr marL="400050" lvl="1" indent="0">
              <a:buNone/>
            </a:pPr>
            <a:r>
              <a:rPr lang="en-CA" sz="2400" dirty="0" smtClean="0"/>
              <a:t>1. Take </a:t>
            </a:r>
            <a:r>
              <a:rPr lang="en-CA" sz="2400" dirty="0"/>
              <a:t>a physical inventory of goods on hand</a:t>
            </a:r>
            <a:r>
              <a:rPr lang="en-CA" sz="2400" dirty="0" smtClean="0"/>
              <a:t>.</a:t>
            </a:r>
          </a:p>
          <a:p>
            <a:pPr marL="400050" lvl="1" indent="0">
              <a:buNone/>
            </a:pPr>
            <a:endParaRPr lang="en-CA" sz="2400" dirty="0" smtClean="0"/>
          </a:p>
          <a:p>
            <a:pPr marL="400050" lvl="1" indent="0">
              <a:buNone/>
            </a:pPr>
            <a:r>
              <a:rPr lang="en-CA" sz="2400" dirty="0" smtClean="0"/>
              <a:t>2. Determine </a:t>
            </a:r>
            <a:r>
              <a:rPr lang="en-CA" sz="2400" dirty="0"/>
              <a:t>ownership of goods</a:t>
            </a:r>
            <a:r>
              <a:rPr lang="en-CA" sz="2400" dirty="0" smtClean="0"/>
              <a:t>.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41032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Determining Inventory Quantities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CA" sz="2400" dirty="0" smtClean="0"/>
              <a:t>1. Taking </a:t>
            </a:r>
            <a:r>
              <a:rPr lang="en-CA" sz="2400" dirty="0"/>
              <a:t>a physical inventory of goods on </a:t>
            </a:r>
            <a:r>
              <a:rPr lang="en-CA" sz="2400" dirty="0" smtClean="0"/>
              <a:t>hand.</a:t>
            </a:r>
          </a:p>
          <a:p>
            <a:pPr lvl="1"/>
            <a:r>
              <a:rPr lang="en-CA" sz="2000" dirty="0"/>
              <a:t>All companies need to determine quantity of inventory at the end of each accounting period.</a:t>
            </a:r>
          </a:p>
          <a:p>
            <a:pPr marL="1200150" lvl="2" indent="-342900"/>
            <a:r>
              <a:rPr lang="en-CA" sz="1800" dirty="0" smtClean="0"/>
              <a:t>For </a:t>
            </a:r>
            <a:r>
              <a:rPr lang="en-CA" sz="1800" dirty="0"/>
              <a:t>companies using the perpetual inventory system</a:t>
            </a:r>
          </a:p>
          <a:p>
            <a:pPr marL="1200150" lvl="2" indent="-342900"/>
            <a:r>
              <a:rPr lang="en-CA" sz="1800" dirty="0" smtClean="0"/>
              <a:t>For </a:t>
            </a:r>
            <a:r>
              <a:rPr lang="en-CA" sz="1800" dirty="0"/>
              <a:t>companies using the periodic inventory system</a:t>
            </a:r>
          </a:p>
          <a:p>
            <a:pPr marL="457200" lvl="1" indent="0">
              <a:buNone/>
            </a:pPr>
            <a:endParaRPr lang="en-CA" sz="2000" dirty="0"/>
          </a:p>
          <a:p>
            <a:pPr lvl="1"/>
            <a:r>
              <a:rPr lang="en-CA" sz="2000" dirty="0"/>
              <a:t>Involves actually counting, weighing, or measuring each kind of inventory on hand</a:t>
            </a:r>
            <a:r>
              <a:rPr lang="en-CA" sz="2000" dirty="0" smtClean="0"/>
              <a:t>.</a:t>
            </a:r>
          </a:p>
          <a:p>
            <a:pPr marL="457200" lvl="1" indent="0">
              <a:buNone/>
            </a:pPr>
            <a:endParaRPr lang="en-CA" sz="2000" dirty="0" smtClean="0"/>
          </a:p>
          <a:p>
            <a:pPr lvl="1"/>
            <a:r>
              <a:rPr lang="en-CA" sz="2000" dirty="0" smtClean="0"/>
              <a:t>A good system of internal control minimises errors in counting inventory.</a:t>
            </a:r>
            <a:endParaRPr lang="en-CA" sz="2000" dirty="0"/>
          </a:p>
          <a:p>
            <a:pPr marL="0" indent="0">
              <a:buNone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269735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Determining Inventory Quantities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CA" sz="2400" dirty="0"/>
              <a:t> </a:t>
            </a:r>
            <a:r>
              <a:rPr lang="en-CA" sz="2400" dirty="0" smtClean="0"/>
              <a:t>2. Determining </a:t>
            </a:r>
            <a:r>
              <a:rPr lang="en-CA" sz="2400" dirty="0"/>
              <a:t>ownership of </a:t>
            </a:r>
            <a:r>
              <a:rPr lang="en-CA" sz="2400" dirty="0" smtClean="0"/>
              <a:t>goods</a:t>
            </a:r>
            <a:endParaRPr lang="en-CA" sz="2400" dirty="0"/>
          </a:p>
          <a:p>
            <a:pPr lvl="1"/>
            <a:r>
              <a:rPr lang="en-CA" sz="2000" dirty="0"/>
              <a:t>Goods in </a:t>
            </a:r>
            <a:r>
              <a:rPr lang="en-CA" sz="2000" dirty="0" smtClean="0"/>
              <a:t>transit:</a:t>
            </a:r>
          </a:p>
          <a:p>
            <a:pPr lvl="2"/>
            <a:r>
              <a:rPr lang="en-CA" sz="2000" dirty="0" smtClean="0"/>
              <a:t>should </a:t>
            </a:r>
            <a:r>
              <a:rPr lang="en-CA" sz="2000" dirty="0"/>
              <a:t>be included in the inventory of the company that has legal title to the goods</a:t>
            </a:r>
            <a:r>
              <a:rPr lang="en-CA" sz="2000" dirty="0" smtClean="0"/>
              <a:t>.</a:t>
            </a:r>
          </a:p>
          <a:p>
            <a:pPr lvl="3"/>
            <a:r>
              <a:rPr lang="en-CA" dirty="0"/>
              <a:t>FOB shipping </a:t>
            </a:r>
            <a:r>
              <a:rPr lang="en-CA" dirty="0" smtClean="0"/>
              <a:t>point (inventory of the buyer)</a:t>
            </a:r>
            <a:endParaRPr lang="en-CA" dirty="0"/>
          </a:p>
          <a:p>
            <a:pPr lvl="3"/>
            <a:r>
              <a:rPr lang="en-CA" dirty="0"/>
              <a:t>FOB </a:t>
            </a:r>
            <a:r>
              <a:rPr lang="en-CA" dirty="0" smtClean="0"/>
              <a:t>destination (inventory of the seller)</a:t>
            </a:r>
            <a:endParaRPr lang="en-CA" dirty="0"/>
          </a:p>
          <a:p>
            <a:pPr marL="457200" lvl="1" indent="0">
              <a:buNone/>
            </a:pPr>
            <a:endParaRPr lang="en-CA" sz="2000" dirty="0"/>
          </a:p>
          <a:p>
            <a:pPr lvl="1"/>
            <a:r>
              <a:rPr lang="en-CA" sz="2000" dirty="0"/>
              <a:t>Consigned goods</a:t>
            </a:r>
            <a:r>
              <a:rPr lang="en-CA" sz="2000" dirty="0" smtClean="0"/>
              <a:t>:</a:t>
            </a:r>
          </a:p>
          <a:p>
            <a:pPr lvl="2"/>
            <a:r>
              <a:rPr lang="en-CA" sz="2000" dirty="0"/>
              <a:t>The</a:t>
            </a:r>
            <a:r>
              <a:rPr lang="en-CA" sz="2000" b="1" dirty="0"/>
              <a:t> consignee </a:t>
            </a:r>
            <a:r>
              <a:rPr lang="en-CA" sz="2000" dirty="0"/>
              <a:t>sells the goods on behalf of the </a:t>
            </a:r>
            <a:r>
              <a:rPr lang="en-CA" sz="2000" b="1" dirty="0"/>
              <a:t>consignor </a:t>
            </a:r>
            <a:r>
              <a:rPr lang="en-CA" sz="2000" dirty="0"/>
              <a:t>in exchange for a fee without ever transferring legal title or ownership. </a:t>
            </a:r>
          </a:p>
          <a:p>
            <a:pPr lvl="2"/>
            <a:r>
              <a:rPr lang="en-CA" sz="2000" dirty="0" smtClean="0"/>
              <a:t>Consigned goods are </a:t>
            </a:r>
            <a:r>
              <a:rPr lang="en-CA" sz="2000" dirty="0"/>
              <a:t>counted in the inventory of the </a:t>
            </a:r>
            <a:r>
              <a:rPr lang="en-CA" sz="2000" b="1" dirty="0"/>
              <a:t>consignor</a:t>
            </a:r>
            <a:r>
              <a:rPr lang="en-CA" sz="2000" dirty="0"/>
              <a:t> (owner) rather than the consignee.</a:t>
            </a:r>
          </a:p>
          <a:p>
            <a:pPr marL="0" indent="0">
              <a:buNone/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0600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Methods of Cost </a:t>
            </a:r>
            <a:r>
              <a:rPr lang="en-CA" dirty="0" smtClean="0"/>
              <a:t>Determination Cont’d.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CA" sz="2400" dirty="0" smtClean="0"/>
              <a:t>Methods:</a:t>
            </a:r>
          </a:p>
          <a:p>
            <a:pPr marL="457200" lvl="1" indent="0">
              <a:buNone/>
            </a:pPr>
            <a:r>
              <a:rPr lang="en-CA" sz="2400" dirty="0" smtClean="0"/>
              <a:t>1. Specific identification method.</a:t>
            </a:r>
          </a:p>
          <a:p>
            <a:pPr marL="457200" lvl="1" indent="0">
              <a:buNone/>
            </a:pPr>
            <a:endParaRPr lang="en-CA" sz="2400" dirty="0" smtClean="0"/>
          </a:p>
          <a:p>
            <a:pPr marL="457200" lvl="1" indent="0">
              <a:buNone/>
            </a:pPr>
            <a:r>
              <a:rPr lang="en-CA" sz="2400" dirty="0" smtClean="0"/>
              <a:t>2. Cost formula methods. </a:t>
            </a:r>
          </a:p>
          <a:p>
            <a:pPr marL="1257300" lvl="2" indent="-457200"/>
            <a:r>
              <a:rPr lang="en-CA" dirty="0"/>
              <a:t>Two methods under IFRS: </a:t>
            </a:r>
            <a:endParaRPr lang="en-CA" dirty="0" smtClean="0"/>
          </a:p>
          <a:p>
            <a:pPr marL="1714500" lvl="3" indent="-457200"/>
            <a:r>
              <a:rPr lang="en-CA" dirty="0" smtClean="0"/>
              <a:t>FIFO</a:t>
            </a:r>
          </a:p>
          <a:p>
            <a:pPr marL="1714500" lvl="3" indent="-457200"/>
            <a:r>
              <a:rPr lang="en-CA" dirty="0" smtClean="0"/>
              <a:t>Average cost</a:t>
            </a:r>
            <a:r>
              <a:rPr lang="en-CA" dirty="0"/>
              <a:t>.</a:t>
            </a:r>
          </a:p>
          <a:p>
            <a:pPr marL="457200" lvl="1" indent="0">
              <a:buNone/>
            </a:pPr>
            <a:endParaRPr lang="en-CA" sz="2600" dirty="0" smtClean="0"/>
          </a:p>
          <a:p>
            <a:endParaRPr lang="en-CA" sz="2600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3575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Methods of Cost </a:t>
            </a:r>
            <a:r>
              <a:rPr lang="en-CA" dirty="0" smtClean="0"/>
              <a:t>Determination Cont’d.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r>
              <a:rPr lang="en-CA" sz="2400" dirty="0" smtClean="0"/>
              <a:t>1. Specific identification method:</a:t>
            </a:r>
          </a:p>
          <a:p>
            <a:pPr lvl="1"/>
            <a:r>
              <a:rPr lang="en-CA" sz="2400" dirty="0" smtClean="0"/>
              <a:t>Used when goods </a:t>
            </a:r>
            <a:r>
              <a:rPr lang="en-CA" sz="2400" dirty="0"/>
              <a:t>are not ordinarily interchangeable, or have been produced and segregated for specific </a:t>
            </a:r>
            <a:r>
              <a:rPr lang="en-CA" sz="2400" dirty="0" smtClean="0"/>
              <a:t>projects.</a:t>
            </a:r>
          </a:p>
          <a:p>
            <a:pPr lvl="1"/>
            <a:r>
              <a:rPr lang="en-CA" sz="2400" dirty="0" smtClean="0"/>
              <a:t>Tracks the actual physical flow of goods.</a:t>
            </a:r>
          </a:p>
          <a:p>
            <a:pPr lvl="1"/>
            <a:r>
              <a:rPr lang="en-CA" sz="2400" dirty="0" smtClean="0"/>
              <a:t>Normally only used in a perpetual inventory system.</a:t>
            </a:r>
          </a:p>
          <a:p>
            <a:pPr lvl="1"/>
            <a:r>
              <a:rPr lang="en-CA" sz="2400" dirty="0"/>
              <a:t>I</a:t>
            </a:r>
            <a:r>
              <a:rPr lang="en-CA" sz="2400" dirty="0" smtClean="0"/>
              <a:t>t </a:t>
            </a:r>
            <a:r>
              <a:rPr lang="en-CA" sz="2400" dirty="0"/>
              <a:t>reports ending inventory at its actual cost. </a:t>
            </a:r>
            <a:endParaRPr lang="en-CA" sz="2400" dirty="0" smtClean="0"/>
          </a:p>
          <a:p>
            <a:pPr lvl="1"/>
            <a:r>
              <a:rPr lang="en-CA" sz="2400" dirty="0" smtClean="0"/>
              <a:t>Disadvantage: easy to manipulate profits by choosing to sell units with higher or lower purchase cost.</a:t>
            </a:r>
            <a:endParaRPr lang="en-CA" sz="2400" dirty="0"/>
          </a:p>
          <a:p>
            <a:pPr marL="457200" lvl="1" indent="0">
              <a:buNone/>
            </a:pPr>
            <a:endParaRPr lang="en-CA" sz="2400" dirty="0" smtClean="0"/>
          </a:p>
          <a:p>
            <a:endParaRPr lang="en-CA" sz="2600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0015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Methods of Cost </a:t>
            </a:r>
            <a:r>
              <a:rPr lang="en-CA" dirty="0" smtClean="0"/>
              <a:t>Determination Cont’d.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r>
              <a:rPr lang="en-CA" sz="2400" dirty="0"/>
              <a:t>2. Cost formula methods: </a:t>
            </a:r>
          </a:p>
          <a:p>
            <a:pPr marL="857250" lvl="1" indent="-457200"/>
            <a:r>
              <a:rPr lang="en-CA" sz="2200" dirty="0"/>
              <a:t>assume a flow of costs that may not be the same as the actual flow of goods. </a:t>
            </a:r>
            <a:endParaRPr lang="en-CA" sz="2200" dirty="0" smtClean="0"/>
          </a:p>
          <a:p>
            <a:pPr marL="400050" lvl="1" indent="0">
              <a:buNone/>
            </a:pPr>
            <a:endParaRPr lang="en-CA" sz="2200" dirty="0" smtClean="0"/>
          </a:p>
          <a:p>
            <a:pPr marL="857250" lvl="1" indent="-457200"/>
            <a:r>
              <a:rPr lang="en-CA" sz="2200" dirty="0" smtClean="0"/>
              <a:t>Two methods under IFRS: </a:t>
            </a:r>
          </a:p>
          <a:p>
            <a:pPr marL="1257300" lvl="2" indent="-457200"/>
            <a:r>
              <a:rPr lang="en-CA" sz="2000" dirty="0" smtClean="0"/>
              <a:t>FIFO</a:t>
            </a:r>
          </a:p>
          <a:p>
            <a:pPr marL="1257300" lvl="2" indent="-457200"/>
            <a:r>
              <a:rPr lang="en-CA" sz="2000" dirty="0"/>
              <a:t>A</a:t>
            </a:r>
            <a:r>
              <a:rPr lang="en-CA" sz="2000" dirty="0" smtClean="0"/>
              <a:t>verage cost</a:t>
            </a:r>
            <a:endParaRPr lang="en-CA" sz="2600" dirty="0" smtClean="0"/>
          </a:p>
          <a:p>
            <a:endParaRPr lang="en-CA" sz="2600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2833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Methods of Cost </a:t>
            </a:r>
            <a:r>
              <a:rPr lang="en-CA" dirty="0" smtClean="0"/>
              <a:t>Determination Cont’d.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CA" sz="2400" dirty="0" smtClean="0"/>
              <a:t>First-in</a:t>
            </a:r>
            <a:r>
              <a:rPr lang="en-CA" sz="2400" dirty="0"/>
              <a:t>, first-out (FIFO) </a:t>
            </a:r>
            <a:endParaRPr lang="en-CA" sz="2400" dirty="0" smtClean="0"/>
          </a:p>
          <a:p>
            <a:pPr lvl="0"/>
            <a:r>
              <a:rPr lang="en-CA" sz="2400" dirty="0" smtClean="0"/>
              <a:t>assumes </a:t>
            </a:r>
            <a:r>
              <a:rPr lang="en-CA" sz="2400" dirty="0"/>
              <a:t>that the earliest goods purchased are the first to be sold and recognized as cost of goods sold. </a:t>
            </a:r>
            <a:endParaRPr lang="en-CA" sz="2400" dirty="0" smtClean="0"/>
          </a:p>
          <a:p>
            <a:pPr lvl="0"/>
            <a:endParaRPr lang="en-CA" sz="2400" dirty="0" smtClean="0"/>
          </a:p>
          <a:p>
            <a:pPr lvl="0"/>
            <a:r>
              <a:rPr lang="en-US" sz="2400" dirty="0" smtClean="0"/>
              <a:t>can </a:t>
            </a:r>
            <a:r>
              <a:rPr lang="en-US" sz="2400" dirty="0"/>
              <a:t>be used in perpetual and periodic systems</a:t>
            </a:r>
          </a:p>
          <a:p>
            <a:pPr marL="0" indent="0">
              <a:buNone/>
            </a:pPr>
            <a:endParaRPr lang="en-CA" sz="2400" dirty="0"/>
          </a:p>
          <a:p>
            <a:pPr lvl="0"/>
            <a:r>
              <a:rPr lang="en-CA" sz="2400" dirty="0"/>
              <a:t>The results under FIFO in a perpetual system are the same as in a periodic system</a:t>
            </a:r>
            <a:r>
              <a:rPr lang="en-CA" sz="2400" dirty="0" smtClean="0"/>
              <a:t>.</a:t>
            </a:r>
          </a:p>
          <a:p>
            <a:pPr lvl="0"/>
            <a:endParaRPr lang="en-CA" sz="2400" dirty="0"/>
          </a:p>
          <a:p>
            <a:pPr marL="0" lvl="0" indent="0">
              <a:buNone/>
            </a:pPr>
            <a:endParaRPr lang="en-CA" sz="2400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9636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d1338a1fd62f85e35c9a5b7cfb260edbb9f374"/>
</p:tagLst>
</file>

<file path=ppt/theme/theme1.xml><?xml version="1.0" encoding="utf-8"?>
<a:theme xmlns:a="http://schemas.openxmlformats.org/drawingml/2006/main" name="Office Theme">
  <a:themeElements>
    <a:clrScheme name="Telfer">
      <a:dk1>
        <a:srgbClr val="000000"/>
      </a:dk1>
      <a:lt1>
        <a:sysClr val="window" lastClr="FFFFFF"/>
      </a:lt1>
      <a:dk2>
        <a:srgbClr val="771025"/>
      </a:dk2>
      <a:lt2>
        <a:srgbClr val="EEECE1"/>
      </a:lt2>
      <a:accent1>
        <a:srgbClr val="273F6A"/>
      </a:accent1>
      <a:accent2>
        <a:srgbClr val="3A75C4"/>
      </a:accent2>
      <a:accent3>
        <a:srgbClr val="006B77"/>
      </a:accent3>
      <a:accent4>
        <a:srgbClr val="696F2B"/>
      </a:accent4>
      <a:accent5>
        <a:srgbClr val="406B2E"/>
      </a:accent5>
      <a:accent6>
        <a:srgbClr val="BF910C"/>
      </a:accent6>
      <a:hlink>
        <a:srgbClr val="771025"/>
      </a:hlink>
      <a:folHlink>
        <a:srgbClr val="A61635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</TotalTime>
  <Words>787</Words>
  <Application>Microsoft Office PowerPoint</Application>
  <PresentationFormat>On-screen Show (4:3)</PresentationFormat>
  <Paragraphs>153</Paragraphs>
  <Slides>20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Chapter 6.  Reporting and Analyzing Inventory</vt:lpstr>
      <vt:lpstr>Learning Objectives</vt:lpstr>
      <vt:lpstr>Determining Inventory Quantities</vt:lpstr>
      <vt:lpstr>Determining Inventory Quantities</vt:lpstr>
      <vt:lpstr>Determining Inventory Quantities</vt:lpstr>
      <vt:lpstr>Methods of Cost Determination Cont’d.</vt:lpstr>
      <vt:lpstr>Methods of Cost Determination Cont’d.</vt:lpstr>
      <vt:lpstr>Methods of Cost Determination Cont’d.</vt:lpstr>
      <vt:lpstr>Methods of Cost Determination Cont’d.</vt:lpstr>
      <vt:lpstr>Methods of Cost Determination Cont’d</vt:lpstr>
      <vt:lpstr>Methods of Cost Determination Cont’d</vt:lpstr>
      <vt:lpstr>Methods of Cost Determination Cont’d.</vt:lpstr>
      <vt:lpstr>Advantages of Cost Determination Methods</vt:lpstr>
      <vt:lpstr>Financial Statement Effects of Cost Determination Methods (during a period of rising prices)</vt:lpstr>
      <vt:lpstr>Effects of Inventory Errors on the Financial Statements </vt:lpstr>
      <vt:lpstr>Effects of Inventory Errors on the Financial Statements </vt:lpstr>
      <vt:lpstr>Effects of Inventory Errors on the Financial Statements </vt:lpstr>
      <vt:lpstr> Presentation and Analysis of Inventory </vt:lpstr>
      <vt:lpstr>Presentation and Analysis of Inventory</vt:lpstr>
      <vt:lpstr>Inventory ratios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Telfer School of Management</dc:creator>
  <cp:lastModifiedBy>MDS-LAPTOP 016</cp:lastModifiedBy>
  <cp:revision>90</cp:revision>
  <dcterms:created xsi:type="dcterms:W3CDTF">2013-04-03T14:37:54Z</dcterms:created>
  <dcterms:modified xsi:type="dcterms:W3CDTF">2013-10-07T15:01:09Z</dcterms:modified>
</cp:coreProperties>
</file>