
<file path=[Content_Types].xml><?xml version="1.0" encoding="utf-8"?>
<Types xmlns="http://schemas.openxmlformats.org/package/2006/content-types">
  <Default Extension="jpeg" ContentType="image/jpeg"/>
  <Default Extension="wmf" ContentType="image/x-wmf"/>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50"/>
  </p:notesMasterIdLst>
  <p:handoutMasterIdLst>
    <p:handoutMasterId r:id="rId51"/>
  </p:handoutMasterIdLst>
  <p:sldIdLst>
    <p:sldId id="256" r:id="rId3"/>
    <p:sldId id="270" r:id="rId4"/>
    <p:sldId id="315" r:id="rId5"/>
    <p:sldId id="500" r:id="rId6"/>
    <p:sldId id="415" r:id="rId7"/>
    <p:sldId id="440" r:id="rId8"/>
    <p:sldId id="501" r:id="rId9"/>
    <p:sldId id="476" r:id="rId10"/>
    <p:sldId id="477" r:id="rId11"/>
    <p:sldId id="502" r:id="rId12"/>
    <p:sldId id="503" r:id="rId13"/>
    <p:sldId id="504" r:id="rId14"/>
    <p:sldId id="505" r:id="rId15"/>
    <p:sldId id="478" r:id="rId16"/>
    <p:sldId id="506" r:id="rId17"/>
    <p:sldId id="479" r:id="rId18"/>
    <p:sldId id="507" r:id="rId19"/>
    <p:sldId id="508" r:id="rId20"/>
    <p:sldId id="533" r:id="rId21"/>
    <p:sldId id="534" r:id="rId22"/>
    <p:sldId id="509" r:id="rId23"/>
    <p:sldId id="510" r:id="rId24"/>
    <p:sldId id="511" r:id="rId25"/>
    <p:sldId id="513" r:id="rId26"/>
    <p:sldId id="512" r:id="rId27"/>
    <p:sldId id="514" r:id="rId28"/>
    <p:sldId id="480" r:id="rId29"/>
    <p:sldId id="515" r:id="rId30"/>
    <p:sldId id="516" r:id="rId31"/>
    <p:sldId id="517" r:id="rId32"/>
    <p:sldId id="518" r:id="rId33"/>
    <p:sldId id="519" r:id="rId34"/>
    <p:sldId id="520" r:id="rId35"/>
    <p:sldId id="481" r:id="rId36"/>
    <p:sldId id="521" r:id="rId37"/>
    <p:sldId id="522" r:id="rId38"/>
    <p:sldId id="524" r:id="rId39"/>
    <p:sldId id="523" r:id="rId40"/>
    <p:sldId id="530" r:id="rId41"/>
    <p:sldId id="525" r:id="rId42"/>
    <p:sldId id="526" r:id="rId43"/>
    <p:sldId id="527" r:id="rId44"/>
    <p:sldId id="482" r:id="rId45"/>
    <p:sldId id="528" r:id="rId46"/>
    <p:sldId id="529" r:id="rId47"/>
    <p:sldId id="531" r:id="rId48"/>
    <p:sldId id="32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xmlns:mv="urn:schemas-microsoft-com:mac:vml" xmlns:mc="http://schemas.openxmlformats.org/markup-compatibility/2006">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xmlns:mv="urn:schemas-microsoft-com:mac:vml" xmlns:mc="http://schemas.openxmlformats.org/markup-compatibility/2006"/>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EEFFF"/>
    <a:srgbClr val="829DCB"/>
    <a:srgbClr val="BFD0FF"/>
    <a:srgbClr val="A4C4FF"/>
    <a:srgbClr val="2CFFF1"/>
    <a:srgbClr val="5F0866"/>
    <a:srgbClr val="76179D"/>
    <a:srgbClr val="B35EB8"/>
    <a:srgbClr val="7E4281"/>
    <a:srgbClr val="521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xmlns:mv="urn:schemas-microsoft-com:mac:vml" xmlns:mc="http://schemas.openxmlformats.org/markup-compatibility/2006"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9316" autoAdjust="0"/>
    <p:restoredTop sz="94064" autoAdjust="0"/>
  </p:normalViewPr>
  <p:slideViewPr>
    <p:cSldViewPr snapToGrid="0" showGuides="1">
      <p:cViewPr>
        <p:scale>
          <a:sx n="100" d="100"/>
          <a:sy n="100" d="100"/>
        </p:scale>
        <p:origin x="-72" y="-17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p:scale>
          <a:sx n="100" d="100"/>
          <a:sy n="100" d="100"/>
        </p:scale>
        <p:origin x="-2472" y="3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handoutMaster" Target="handoutMasters/handout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pPr/>
              <a:t>2/6/2014</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p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pPr/>
              <a:t>2/6/2014</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p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2400" kern="1200">
        <a:solidFill>
          <a:schemeClr val="tx1"/>
        </a:solidFill>
        <a:latin typeface="+mn-lt"/>
        <a:ea typeface="+mn-ea"/>
        <a:cs typeface="+mn-cs"/>
      </a:defRPr>
    </a:lvl1pPr>
    <a:lvl2pPr marL="457200" algn="l" defTabSz="914400" rtl="0" eaLnBrk="1" latinLnBrk="0" hangingPunct="1">
      <a:defRPr sz="2400" kern="1200">
        <a:solidFill>
          <a:schemeClr val="tx1"/>
        </a:solidFill>
        <a:latin typeface="+mn-lt"/>
        <a:ea typeface="+mn-ea"/>
        <a:cs typeface="+mn-cs"/>
      </a:defRPr>
    </a:lvl2pPr>
    <a:lvl3pPr marL="914400" algn="l" defTabSz="914400" rtl="0" eaLnBrk="1" latinLnBrk="0" hangingPunct="1">
      <a:defRPr sz="2400" kern="1200">
        <a:solidFill>
          <a:schemeClr val="tx1"/>
        </a:solidFill>
        <a:latin typeface="+mn-lt"/>
        <a:ea typeface="+mn-ea"/>
        <a:cs typeface="+mn-cs"/>
      </a:defRPr>
    </a:lvl3pPr>
    <a:lvl4pPr marL="1371600" algn="l" defTabSz="914400" rtl="0" eaLnBrk="1" latinLnBrk="0" hangingPunct="1">
      <a:defRPr sz="2400" kern="1200">
        <a:solidFill>
          <a:schemeClr val="tx1"/>
        </a:solidFill>
        <a:latin typeface="+mn-lt"/>
        <a:ea typeface="+mn-ea"/>
        <a:cs typeface="+mn-cs"/>
      </a:defRPr>
    </a:lvl4pPr>
    <a:lvl5pPr marL="1828800" algn="l" defTabSz="914400" rtl="0" eaLnBrk="1" latinLnBrk="0" hangingPunct="1">
      <a:defRPr sz="24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a:t>
            </a:fld>
            <a:endParaRPr lang="en-US" dirty="0"/>
          </a:p>
        </p:txBody>
      </p:sp>
    </p:spTree>
    <p:extLst>
      <p:ext uri="{BB962C8B-B14F-4D97-AF65-F5344CB8AC3E}">
        <p14:creationId xmlns:p14="http://schemas.microsoft.com/office/powerpoint/2010/main" val="4346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An example of such a downturn in economy occurred in 2008 and 2009. This should be fresh in the mind of many students.</a:t>
            </a:r>
            <a:r>
              <a:rPr lang="en-US" sz="1200" dirty="0" smtClean="0">
                <a:solidFill>
                  <a:schemeClr val="tx2"/>
                </a:solidFill>
              </a:rPr>
              <a:t> </a:t>
            </a:r>
            <a:r>
              <a:rPr lang="en-US" sz="1200" baseline="0" dirty="0" smtClean="0">
                <a:solidFill>
                  <a:schemeClr val="tx2"/>
                </a:solidFill>
              </a:rPr>
              <a:t>From the fourth quarter of 2008 to the second-quarter 2009, real GDP for the Canadian economy fell by 3 percent.</a:t>
            </a:r>
            <a:r>
              <a:rPr lang="en-US" sz="1200" dirty="0" smtClean="0">
                <a:solidFill>
                  <a:schemeClr val="tx2"/>
                </a:solidFill>
              </a:rPr>
              <a:t> </a:t>
            </a:r>
            <a:r>
              <a:rPr lang="en-US" sz="1200" baseline="0" dirty="0" smtClean="0">
                <a:solidFill>
                  <a:schemeClr val="tx2"/>
                </a:solidFill>
              </a:rPr>
              <a:t>The national rate of unemployment rose from </a:t>
            </a:r>
            <a:r>
              <a:rPr lang="en-US" sz="1200" dirty="0" smtClean="0">
                <a:solidFill>
                  <a:schemeClr val="tx2"/>
                </a:solidFill>
              </a:rPr>
              <a:t>6.1 percent </a:t>
            </a:r>
            <a:r>
              <a:rPr lang="en-US" sz="1200" baseline="0" dirty="0" smtClean="0">
                <a:solidFill>
                  <a:schemeClr val="tx2"/>
                </a:solidFill>
              </a:rPr>
              <a:t>in October 2008 to </a:t>
            </a:r>
            <a:r>
              <a:rPr lang="en-US" sz="1200" dirty="0" smtClean="0">
                <a:solidFill>
                  <a:schemeClr val="tx2"/>
                </a:solidFill>
              </a:rPr>
              <a:t>8.7 percent </a:t>
            </a:r>
            <a:r>
              <a:rPr lang="en-US" sz="1200" baseline="0" dirty="0" smtClean="0">
                <a:solidFill>
                  <a:schemeClr val="tx2"/>
                </a:solidFill>
              </a:rPr>
              <a:t>in August 2009.</a:t>
            </a:r>
            <a:r>
              <a:rPr lang="en-US" sz="1200" dirty="0" smtClean="0">
                <a:solidFill>
                  <a:schemeClr val="tx2"/>
                </a:solidFill>
              </a:rPr>
              <a:t> </a:t>
            </a:r>
            <a:r>
              <a:rPr lang="en-US" sz="1200" baseline="0" dirty="0" smtClean="0">
                <a:solidFill>
                  <a:schemeClr val="tx2"/>
                </a:solidFill>
              </a:rPr>
              <a:t>In Ontario, for example, unemployment increased from </a:t>
            </a:r>
            <a:r>
              <a:rPr lang="en-US" sz="1200" dirty="0" smtClean="0">
                <a:solidFill>
                  <a:schemeClr val="tx2"/>
                </a:solidFill>
              </a:rPr>
              <a:t>5.9 percent </a:t>
            </a:r>
            <a:r>
              <a:rPr lang="en-US" sz="1200" baseline="0" dirty="0" smtClean="0">
                <a:solidFill>
                  <a:schemeClr val="tx2"/>
                </a:solidFill>
              </a:rPr>
              <a:t>to </a:t>
            </a:r>
            <a:r>
              <a:rPr lang="en-US" sz="1200" dirty="0" smtClean="0">
                <a:solidFill>
                  <a:schemeClr val="tx2"/>
                </a:solidFill>
              </a:rPr>
              <a:t>10 percent.</a:t>
            </a:r>
            <a:endParaRPr lang="en-US" sz="1200" baseline="0" dirty="0" smtClean="0">
              <a:solidFill>
                <a:schemeClr val="tx2"/>
              </a:solidFill>
            </a:endParaRPr>
          </a:p>
          <a:p>
            <a:r>
              <a:rPr lang="en-US" sz="1200" baseline="0" dirty="0" smtClean="0">
                <a:solidFill>
                  <a:schemeClr val="tx2"/>
                </a:solidFill>
              </a:rPr>
              <a:t> </a:t>
            </a:r>
          </a:p>
          <a:p>
            <a:endParaRPr lang="en-US" sz="1200" baseline="0" dirty="0" smtClean="0">
              <a:solidFill>
                <a:schemeClr val="tx2"/>
              </a:solidFill>
            </a:endParaRPr>
          </a:p>
          <a:p>
            <a:endParaRPr lang="en-US" sz="1200" baseline="0" dirty="0" smtClean="0">
              <a:solidFill>
                <a:schemeClr val="tx2"/>
              </a:solidFill>
            </a:endParaRPr>
          </a:p>
          <a:p>
            <a:endParaRPr lang="en-US" sz="1200" baseline="0" dirty="0" smtClean="0">
              <a:solidFill>
                <a:schemeClr val="tx2"/>
              </a:solidFill>
            </a:endParaRPr>
          </a:p>
          <a:p>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121150"/>
          </a:xfrm>
        </p:spPr>
        <p:txBody>
          <a:bodyPr/>
          <a:lstStyle/>
          <a:p>
            <a:pPr marL="0" indent="0">
              <a:lnSpc>
                <a:spcPct val="100000"/>
              </a:lnSpc>
              <a:buNone/>
            </a:pPr>
            <a:r>
              <a:rPr lang="en-US" sz="1200" b="1" dirty="0" smtClean="0">
                <a:solidFill>
                  <a:schemeClr val="tx2"/>
                </a:solidFill>
              </a:rPr>
              <a:t>FACT 1: </a:t>
            </a:r>
            <a:r>
              <a:rPr lang="en-US" sz="1200" dirty="0" smtClean="0">
                <a:solidFill>
                  <a:schemeClr val="tx2"/>
                </a:solidFill>
              </a:rPr>
              <a:t>Economic fluctuations are irregular and unpredictable. Fluctuations in the economy are called business cycles. The term </a:t>
            </a:r>
            <a:r>
              <a:rPr lang="en-US" sz="1200" i="1" dirty="0" smtClean="0">
                <a:solidFill>
                  <a:schemeClr val="tx2"/>
                </a:solidFill>
              </a:rPr>
              <a:t>business cycle </a:t>
            </a:r>
            <a:r>
              <a:rPr lang="en-US" sz="1200" dirty="0" smtClean="0">
                <a:solidFill>
                  <a:schemeClr val="tx2"/>
                </a:solidFill>
              </a:rPr>
              <a:t>is somewhat misleading. Economic situations are not at all regular and are almost impossible to predict with much accuracy. See Figure 14.1.</a:t>
            </a:r>
          </a:p>
          <a:p>
            <a:pPr marL="0" indent="0">
              <a:lnSpc>
                <a:spcPct val="100000"/>
              </a:lnSpc>
              <a:buNone/>
            </a:pPr>
            <a:endParaRPr lang="en-US" sz="1200" dirty="0" smtClean="0">
              <a:solidFill>
                <a:schemeClr val="tx2"/>
              </a:solidFill>
            </a:endParaRPr>
          </a:p>
          <a:p>
            <a:pPr marL="0" indent="0">
              <a:lnSpc>
                <a:spcPct val="100000"/>
              </a:lnSpc>
              <a:buNone/>
            </a:pPr>
            <a:r>
              <a:rPr lang="en-US" sz="1200" b="1" dirty="0" smtClean="0">
                <a:solidFill>
                  <a:schemeClr val="tx2"/>
                </a:solidFill>
              </a:rPr>
              <a:t>FACT 2: </a:t>
            </a:r>
            <a:r>
              <a:rPr lang="en-US" sz="1200" dirty="0" smtClean="0">
                <a:solidFill>
                  <a:schemeClr val="tx2"/>
                </a:solidFill>
              </a:rPr>
              <a:t>Most macroeconomic quantities fluctuate together. Real GDP is the variable that is most commonly used to monitor short-run changes in the economy because it is the most comprehensive measure of economic activity. However, as it turns out, for monitoring short-run fluctuations, it does not really matter which measure of economic activity you choose. Most macroeconomic variables that measure some type of income, spending, or production fluctuate closely together. Although many variables fluctuate together, they fluctuate by different amounts. Investment spending varies greatly over the business cycle. Even though investment averages only about 1/5 of GDP, declines in investment accounted for about 80 percent of the declines in GDP during Canada’s last three sessions.</a:t>
            </a:r>
          </a:p>
          <a:p>
            <a:pPr marL="0" indent="0">
              <a:lnSpc>
                <a:spcPct val="100000"/>
              </a:lnSpc>
              <a:buNone/>
            </a:pPr>
            <a:endParaRPr lang="en-US" sz="1200" dirty="0" smtClean="0">
              <a:solidFill>
                <a:schemeClr val="tx2"/>
              </a:solidFill>
            </a:endParaRPr>
          </a:p>
          <a:p>
            <a:pPr marL="0" indent="0">
              <a:lnSpc>
                <a:spcPct val="100000"/>
              </a:lnSpc>
              <a:buNone/>
            </a:pPr>
            <a:r>
              <a:rPr lang="en-US" sz="1200" b="1" dirty="0" smtClean="0">
                <a:solidFill>
                  <a:schemeClr val="tx2"/>
                </a:solidFill>
              </a:rPr>
              <a:t>FACT 3: </a:t>
            </a:r>
            <a:r>
              <a:rPr lang="en-US" sz="1200" dirty="0" smtClean="0">
                <a:solidFill>
                  <a:schemeClr val="tx2"/>
                </a:solidFill>
              </a:rPr>
              <a:t>As output falls, unemployment rises. Changes in the economy’s output of goods and services are strongly correlated with changes in the economy’s utilization of its labour force. In other words, when real GDP declines the rate of unemployment rises. See Figure 14.1.</a:t>
            </a:r>
          </a:p>
          <a:p>
            <a:pPr marL="0" indent="0">
              <a:lnSpc>
                <a:spcPct val="100000"/>
              </a:lnSpc>
              <a:buNone/>
            </a:pPr>
            <a:endParaRPr lang="en-US" sz="1200" dirty="0" smtClean="0">
              <a:solidFill>
                <a:schemeClr val="tx2"/>
              </a:solidFill>
            </a:endParaRPr>
          </a:p>
          <a:p>
            <a:pPr marL="0" indent="0">
              <a:lnSpc>
                <a:spcPct val="100000"/>
              </a:lnSpc>
              <a:buNone/>
            </a:pPr>
            <a:endParaRPr lang="en-US" sz="120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5</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6</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This chapter and the next two chapters will develop the model that most economists use to explain short run fluctuations.</a:t>
            </a:r>
          </a:p>
        </p:txBody>
      </p:sp>
      <p:sp>
        <p:nvSpPr>
          <p:cNvPr id="4" name="Slide Number Placeholder 3"/>
          <p:cNvSpPr>
            <a:spLocks noGrp="1"/>
          </p:cNvSpPr>
          <p:nvPr>
            <p:ph type="sldNum" sz="quarter" idx="10"/>
          </p:nvPr>
        </p:nvSpPr>
        <p:spPr/>
        <p:txBody>
          <a:bodyPr/>
          <a:lstStyle/>
          <a:p>
            <a:fld id="{0A3C37BE-C303-496D-B5CD-85F2937540FC}" type="slidenum">
              <a:rPr lang="en-US" smtClean="0"/>
              <a:pPr/>
              <a:t>8</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dirty="0" smtClean="0">
                <a:solidFill>
                  <a:schemeClr val="tx2"/>
                </a:solidFill>
              </a:rPr>
              <a:t>“Money is a veil”:</a:t>
            </a:r>
            <a:r>
              <a:rPr lang="en-US" sz="1200" b="0" baseline="0" dirty="0" smtClean="0">
                <a:solidFill>
                  <a:schemeClr val="tx2"/>
                </a:solidFill>
              </a:rPr>
              <a:t> </a:t>
            </a:r>
            <a:r>
              <a:rPr lang="en-US" sz="1200" b="0" dirty="0" smtClean="0">
                <a:solidFill>
                  <a:schemeClr val="tx2"/>
                </a:solidFill>
              </a:rPr>
              <a:t>Nominal variables may be the first things we see when we observe an economy because economic variables are often expressed in units of money.</a:t>
            </a:r>
            <a:endParaRPr lang="en-US" sz="1200" b="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9</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US" sz="2400" b="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10</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US" sz="2400" b="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11</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dirty="0" smtClean="0">
                <a:solidFill>
                  <a:schemeClr val="tx2"/>
                </a:solidFill>
              </a:rPr>
              <a:t>The aggregate demand and aggregate supply model is used to analyze economic fluctuations.</a:t>
            </a:r>
            <a:r>
              <a:rPr lang="en-US" sz="1200" dirty="0" smtClean="0">
                <a:solidFill>
                  <a:schemeClr val="tx2"/>
                </a:solidFill>
              </a:rPr>
              <a:t> </a:t>
            </a:r>
            <a:r>
              <a:rPr lang="en-US" sz="1200" b="0" dirty="0" smtClean="0">
                <a:solidFill>
                  <a:schemeClr val="tx2"/>
                </a:solidFill>
              </a:rPr>
              <a:t>On the vertical axis is the overall level of prices. On the horizontal axis is the economy’s total output of goods and services.</a:t>
            </a:r>
            <a:r>
              <a:rPr lang="en-US" sz="1200" dirty="0" smtClean="0">
                <a:solidFill>
                  <a:schemeClr val="tx2"/>
                </a:solidFill>
              </a:rPr>
              <a:t> </a:t>
            </a:r>
            <a:r>
              <a:rPr lang="en-US" sz="1200" b="0" dirty="0" smtClean="0">
                <a:solidFill>
                  <a:schemeClr val="tx2"/>
                </a:solidFill>
              </a:rPr>
              <a:t>Output and the price level</a:t>
            </a:r>
            <a:r>
              <a:rPr lang="en-US" sz="1200" b="0" baseline="0" dirty="0" smtClean="0">
                <a:solidFill>
                  <a:schemeClr val="tx2"/>
                </a:solidFill>
              </a:rPr>
              <a:t> adjust </a:t>
            </a:r>
            <a:r>
              <a:rPr lang="en-US" sz="1200" b="0" dirty="0" smtClean="0">
                <a:solidFill>
                  <a:schemeClr val="tx2"/>
                </a:solidFill>
              </a:rPr>
              <a:t>to the point at which aggregate-supply and aggregate-demand curves intersect.</a:t>
            </a:r>
            <a:r>
              <a:rPr lang="en-US" sz="1200" dirty="0" smtClean="0">
                <a:solidFill>
                  <a:schemeClr val="tx2"/>
                </a:solidFill>
              </a:rPr>
              <a:t> </a:t>
            </a:r>
          </a:p>
          <a:p>
            <a:pPr>
              <a:lnSpc>
                <a:spcPct val="100000"/>
              </a:lnSpc>
            </a:pPr>
            <a:endParaRPr lang="en-US" sz="1200" b="0" dirty="0" smtClean="0">
              <a:solidFill>
                <a:schemeClr val="tx2"/>
              </a:solidFill>
            </a:endParaRPr>
          </a:p>
          <a:p>
            <a:pPr>
              <a:lnSpc>
                <a:spcPct val="100000"/>
              </a:lnSpc>
            </a:pPr>
            <a:r>
              <a:rPr lang="en-US" sz="1200" b="0" dirty="0" smtClean="0">
                <a:solidFill>
                  <a:schemeClr val="tx2"/>
                </a:solidFill>
              </a:rPr>
              <a:t>This model is quite different from the market demand and market supply model, which was covered in Chapter 4.</a:t>
            </a:r>
            <a:r>
              <a:rPr lang="en-US" sz="1200" dirty="0" smtClean="0">
                <a:solidFill>
                  <a:schemeClr val="tx2"/>
                </a:solidFill>
              </a:rPr>
              <a:t> </a:t>
            </a:r>
            <a:r>
              <a:rPr lang="en-US" sz="1200" b="0" dirty="0" smtClean="0">
                <a:solidFill>
                  <a:schemeClr val="tx2"/>
                </a:solidFill>
              </a:rPr>
              <a:t>In this model, there is no microeconomic substitution from one market to another because we are analyzing the economy as a whole. To understand why the aggregate-demand curve is downward sloping and why the aggregate-supply curve is upward sloping, we need a macroeconomic theory.</a:t>
            </a:r>
          </a:p>
          <a:p>
            <a:pPr>
              <a:lnSpc>
                <a:spcPct val="100000"/>
              </a:lnSpc>
            </a:pPr>
            <a:endParaRPr lang="en-US" sz="1200" b="0" dirty="0" smtClean="0">
              <a:solidFill>
                <a:schemeClr val="tx2"/>
              </a:solidFill>
            </a:endParaRPr>
          </a:p>
          <a:p>
            <a:pPr>
              <a:lnSpc>
                <a:spcPct val="100000"/>
              </a:lnSpc>
            </a:pPr>
            <a:r>
              <a:rPr lang="en-US" sz="1200" b="0" dirty="0" smtClean="0">
                <a:solidFill>
                  <a:schemeClr val="tx2"/>
                </a:solidFill>
              </a:rPr>
              <a:t>Developing such a theory is the next task.</a:t>
            </a:r>
            <a:endParaRPr lang="en-US" sz="1200" b="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12</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14</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A fall in the price level from P</a:t>
            </a:r>
            <a:r>
              <a:rPr lang="en-US" sz="1200" baseline="-25000" dirty="0" smtClean="0">
                <a:solidFill>
                  <a:schemeClr val="tx2"/>
                </a:solidFill>
              </a:rPr>
              <a:t>1</a:t>
            </a:r>
            <a:r>
              <a:rPr lang="en-US" sz="1200" baseline="0" dirty="0" smtClean="0">
                <a:solidFill>
                  <a:schemeClr val="tx2"/>
                </a:solidFill>
              </a:rPr>
              <a:t> to P</a:t>
            </a:r>
            <a:r>
              <a:rPr lang="en-US" sz="1200" baseline="-25000" dirty="0" smtClean="0">
                <a:solidFill>
                  <a:schemeClr val="tx2"/>
                </a:solidFill>
              </a:rPr>
              <a:t>2</a:t>
            </a:r>
            <a:r>
              <a:rPr lang="en-US" sz="1200" baseline="0" dirty="0" smtClean="0">
                <a:solidFill>
                  <a:schemeClr val="tx2"/>
                </a:solidFill>
              </a:rPr>
              <a:t> increases the quantity of goods and services demanded from Y</a:t>
            </a:r>
            <a:r>
              <a:rPr lang="en-US" sz="1200" baseline="-25000" dirty="0" smtClean="0">
                <a:solidFill>
                  <a:schemeClr val="tx2"/>
                </a:solidFill>
              </a:rPr>
              <a:t>1</a:t>
            </a:r>
            <a:r>
              <a:rPr lang="en-US" sz="1200" baseline="0" dirty="0" smtClean="0">
                <a:solidFill>
                  <a:schemeClr val="tx2"/>
                </a:solidFill>
              </a:rPr>
              <a:t> to Y</a:t>
            </a:r>
            <a:r>
              <a:rPr lang="en-US" sz="1200" baseline="-25000" dirty="0" smtClean="0">
                <a:solidFill>
                  <a:schemeClr val="tx2"/>
                </a:solidFill>
              </a:rPr>
              <a:t>2</a:t>
            </a:r>
            <a:r>
              <a:rPr lang="en-US" sz="1200" baseline="0" dirty="0" smtClean="0">
                <a:solidFill>
                  <a:schemeClr val="tx2"/>
                </a:solidFill>
              </a:rPr>
              <a:t>. There are three reasons for this negative relationship.</a:t>
            </a:r>
            <a:r>
              <a:rPr lang="en-US" sz="1200" dirty="0" smtClean="0">
                <a:solidFill>
                  <a:schemeClr val="tx2"/>
                </a:solidFill>
              </a:rPr>
              <a:t> </a:t>
            </a:r>
            <a:r>
              <a:rPr lang="en-US" sz="1200" baseline="0" dirty="0" smtClean="0">
                <a:solidFill>
                  <a:schemeClr val="tx2"/>
                </a:solidFill>
              </a:rPr>
              <a:t>As the price level falls, real wealth rises, interest rates fall, and the exchange rate depreciates.</a:t>
            </a:r>
            <a:r>
              <a:rPr lang="en-US" sz="1200" dirty="0" smtClean="0">
                <a:solidFill>
                  <a:schemeClr val="tx2"/>
                </a:solidFill>
              </a:rPr>
              <a:t> </a:t>
            </a:r>
            <a:r>
              <a:rPr lang="en-US" sz="1200" baseline="0" dirty="0" smtClean="0">
                <a:solidFill>
                  <a:schemeClr val="tx2"/>
                </a:solidFill>
              </a:rPr>
              <a:t>These effects stimulate spending on consumption, investment, and net exports.</a:t>
            </a:r>
            <a:r>
              <a:rPr lang="en-US" sz="1200" dirty="0" smtClean="0">
                <a:solidFill>
                  <a:schemeClr val="tx2"/>
                </a:solidFill>
              </a:rPr>
              <a:t> </a:t>
            </a:r>
            <a:r>
              <a:rPr lang="en-US" sz="1200" baseline="0" dirty="0" smtClean="0">
                <a:solidFill>
                  <a:schemeClr val="tx2"/>
                </a:solidFill>
              </a:rPr>
              <a:t>Increased spending on these components of output means a larger quantity of goods and services demanded.</a:t>
            </a:r>
          </a:p>
          <a:p>
            <a:pPr marL="457200" indent="-457200">
              <a:buAutoNum type="arabicParenR"/>
            </a:pPr>
            <a:endParaRPr lang="en-US" sz="1200" baseline="0" dirty="0" smtClean="0">
              <a:solidFill>
                <a:schemeClr val="tx2"/>
              </a:solidFill>
            </a:endParaRPr>
          </a:p>
          <a:p>
            <a:pPr marL="457200" indent="-457200">
              <a:buAutoNum type="arabicParenR"/>
            </a:pPr>
            <a:endParaRPr lang="en-US" sz="1200" baseline="0" dirty="0" smtClean="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15</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1" dirty="0" smtClean="0">
                <a:solidFill>
                  <a:schemeClr val="tx2"/>
                </a:solidFill>
              </a:rPr>
              <a:t>The Price Level and Consumption: The Wealth Effect</a:t>
            </a:r>
          </a:p>
          <a:p>
            <a:pPr>
              <a:lnSpc>
                <a:spcPct val="100000"/>
              </a:lnSpc>
            </a:pPr>
            <a:r>
              <a:rPr lang="en-US" sz="1200" dirty="0" smtClean="0">
                <a:solidFill>
                  <a:schemeClr val="tx2"/>
                </a:solidFill>
              </a:rPr>
              <a:t>A decrease in the price level makes consumers wealthier, which in turn encourages them to spend more. The increase in consumer spending means a larger quantity of goods and services demanded.</a:t>
            </a:r>
          </a:p>
          <a:p>
            <a:pPr>
              <a:lnSpc>
                <a:spcPct val="100000"/>
              </a:lnSpc>
            </a:pPr>
            <a:endParaRPr lang="en-US" sz="1200" dirty="0" smtClean="0">
              <a:solidFill>
                <a:schemeClr val="tx2"/>
              </a:solidFill>
            </a:endParaRPr>
          </a:p>
          <a:p>
            <a:pPr>
              <a:lnSpc>
                <a:spcPct val="100000"/>
              </a:lnSpc>
            </a:pPr>
            <a:r>
              <a:rPr lang="en-US" sz="1200" b="1" dirty="0" smtClean="0">
                <a:solidFill>
                  <a:schemeClr val="tx2"/>
                </a:solidFill>
              </a:rPr>
              <a:t>The Price Level and Investment: The Interest Rate Effect</a:t>
            </a:r>
          </a:p>
          <a:p>
            <a:pPr>
              <a:lnSpc>
                <a:spcPct val="100000"/>
              </a:lnSpc>
            </a:pPr>
            <a:r>
              <a:rPr lang="en-US" sz="1200" dirty="0" smtClean="0">
                <a:solidFill>
                  <a:schemeClr val="tx2"/>
                </a:solidFill>
              </a:rPr>
              <a:t>A lower price level reduces the interest rate, encourages greater spending on investment goods, and thereby increases the quantity of goods and services demanded.</a:t>
            </a:r>
          </a:p>
          <a:p>
            <a:pPr>
              <a:lnSpc>
                <a:spcPct val="100000"/>
              </a:lnSpc>
            </a:pPr>
            <a:endParaRPr lang="en-US" sz="1200" dirty="0" smtClean="0">
              <a:solidFill>
                <a:schemeClr val="tx2"/>
              </a:solidFill>
            </a:endParaRPr>
          </a:p>
          <a:p>
            <a:pPr>
              <a:lnSpc>
                <a:spcPct val="100000"/>
              </a:lnSpc>
            </a:pPr>
            <a:r>
              <a:rPr lang="en-US" sz="1200" b="1" dirty="0" smtClean="0">
                <a:solidFill>
                  <a:schemeClr val="tx2"/>
                </a:solidFill>
              </a:rPr>
              <a:t>The Price Level and Net Exports: The Real Exchange Rate Effect</a:t>
            </a:r>
          </a:p>
          <a:p>
            <a:pPr>
              <a:lnSpc>
                <a:spcPct val="100000"/>
              </a:lnSpc>
            </a:pPr>
            <a:r>
              <a:rPr lang="en-US" sz="1200" dirty="0" smtClean="0">
                <a:solidFill>
                  <a:schemeClr val="tx2"/>
                </a:solidFill>
              </a:rPr>
              <a:t>A fall in the Canadian price level causes the real exchange rate to depreciate, and this depreciation stimulates Canadian net exports and thereby increases the quantity of goods and services demanded. Remember</a:t>
            </a:r>
            <a:r>
              <a:rPr lang="en-US" sz="1200" baseline="0" dirty="0" smtClean="0">
                <a:solidFill>
                  <a:schemeClr val="tx2"/>
                </a:solidFill>
              </a:rPr>
              <a:t> that the aggregate-demand curve is drawn holding “other things equal.”</a:t>
            </a:r>
            <a:r>
              <a:rPr lang="en-US" sz="1200" dirty="0" smtClean="0">
                <a:solidFill>
                  <a:schemeClr val="tx2"/>
                </a:solidFill>
              </a:rPr>
              <a:t> </a:t>
            </a:r>
            <a:r>
              <a:rPr lang="en-US" sz="1200" baseline="0" dirty="0" smtClean="0">
                <a:solidFill>
                  <a:schemeClr val="tx2"/>
                </a:solidFill>
              </a:rPr>
              <a:t>For instance, the money supply is fixed.</a:t>
            </a:r>
          </a:p>
          <a:p>
            <a:pPr>
              <a:lnSpc>
                <a:spcPct val="100000"/>
              </a:lnSpc>
            </a:pPr>
            <a:endParaRPr lang="en-US" sz="1200" baseline="0" dirty="0" smtClean="0">
              <a:solidFill>
                <a:schemeClr val="tx2"/>
              </a:solidFill>
            </a:endParaRPr>
          </a:p>
          <a:p>
            <a:pPr>
              <a:lnSpc>
                <a:spcPct val="100000"/>
              </a:lnSpc>
            </a:pPr>
            <a:endParaRPr lang="en-US" sz="1200" dirty="0" smtClean="0">
              <a:solidFill>
                <a:schemeClr val="tx2"/>
              </a:solidFill>
            </a:endParaRPr>
          </a:p>
          <a:p>
            <a:endParaRPr lang="en-US" sz="1200" baseline="0" dirty="0" smtClean="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16</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buFont typeface="Arial"/>
              <a:buChar char="•"/>
            </a:pPr>
            <a:r>
              <a:rPr lang="en-US" sz="1200" b="1" dirty="0" smtClean="0">
                <a:solidFill>
                  <a:schemeClr val="tx2"/>
                </a:solidFill>
              </a:rPr>
              <a:t>Changes in consumption: </a:t>
            </a:r>
            <a:r>
              <a:rPr lang="en-US" sz="1200" b="0" u="none" dirty="0" smtClean="0">
                <a:solidFill>
                  <a:schemeClr val="tx2"/>
                </a:solidFill>
              </a:rPr>
              <a:t>Any event that changes how much people want to consume at the given price level shifts the aggregate demand.</a:t>
            </a:r>
          </a:p>
          <a:p>
            <a:pPr>
              <a:lnSpc>
                <a:spcPct val="100000"/>
              </a:lnSpc>
              <a:buFont typeface="Arial"/>
              <a:buChar char="•"/>
            </a:pPr>
            <a:r>
              <a:rPr lang="en-US" sz="1200" b="1" dirty="0" smtClean="0">
                <a:solidFill>
                  <a:schemeClr val="tx2"/>
                </a:solidFill>
              </a:rPr>
              <a:t>Changes in Investment: </a:t>
            </a:r>
            <a:r>
              <a:rPr lang="en-US" sz="1200" b="0" u="none" dirty="0" smtClean="0">
                <a:solidFill>
                  <a:schemeClr val="tx2"/>
                </a:solidFill>
              </a:rPr>
              <a:t>Any event that changes how much firms want to invest at the given price level also shifts the aggregate demand.</a:t>
            </a:r>
          </a:p>
          <a:p>
            <a:pPr>
              <a:lnSpc>
                <a:spcPct val="100000"/>
              </a:lnSpc>
              <a:buFont typeface="Arial"/>
              <a:buChar char="•"/>
            </a:pPr>
            <a:r>
              <a:rPr lang="en-US" sz="1200" b="1" dirty="0" smtClean="0">
                <a:solidFill>
                  <a:schemeClr val="tx2"/>
                </a:solidFill>
              </a:rPr>
              <a:t>Changes in government purchases: </a:t>
            </a:r>
            <a:r>
              <a:rPr lang="en-US" sz="1200" b="0" dirty="0" smtClean="0">
                <a:solidFill>
                  <a:schemeClr val="tx2"/>
                </a:solidFill>
              </a:rPr>
              <a:t>The </a:t>
            </a:r>
            <a:r>
              <a:rPr lang="en-US" sz="1200" b="0" u="none" dirty="0" smtClean="0">
                <a:solidFill>
                  <a:schemeClr val="tx2"/>
                </a:solidFill>
              </a:rPr>
              <a:t>most direct way that policy makers shift the aggregate demand curve is through government purchases.</a:t>
            </a:r>
            <a:r>
              <a:rPr lang="en-US" sz="1200" dirty="0" smtClean="0">
                <a:solidFill>
                  <a:schemeClr val="tx2"/>
                </a:solidFill>
              </a:rPr>
              <a:t> </a:t>
            </a:r>
            <a:r>
              <a:rPr lang="en-US" sz="1200" b="0" u="none" dirty="0" smtClean="0">
                <a:solidFill>
                  <a:schemeClr val="tx2"/>
                </a:solidFill>
              </a:rPr>
              <a:t>Increases in government spending lead to an increase in the quantity of goods and services demanded at any price level.</a:t>
            </a:r>
          </a:p>
          <a:p>
            <a:pPr>
              <a:lnSpc>
                <a:spcPct val="100000"/>
              </a:lnSpc>
              <a:buFont typeface="Arial"/>
              <a:buChar char="•"/>
            </a:pPr>
            <a:r>
              <a:rPr lang="en-US" sz="1200" b="1" dirty="0" smtClean="0">
                <a:solidFill>
                  <a:schemeClr val="tx2"/>
                </a:solidFill>
              </a:rPr>
              <a:t>Changes in net export: </a:t>
            </a:r>
            <a:r>
              <a:rPr lang="en-US" sz="1200" b="0" baseline="0" dirty="0" smtClean="0">
                <a:solidFill>
                  <a:schemeClr val="tx2"/>
                </a:solidFill>
              </a:rPr>
              <a:t>Any event the changes that exports for a given price level also shifts aggregate demand.</a:t>
            </a:r>
          </a:p>
        </p:txBody>
      </p:sp>
      <p:sp>
        <p:nvSpPr>
          <p:cNvPr id="4" name="Slide Number Placeholder 3"/>
          <p:cNvSpPr>
            <a:spLocks noGrp="1"/>
          </p:cNvSpPr>
          <p:nvPr>
            <p:ph type="sldNum" sz="quarter" idx="10"/>
          </p:nvPr>
        </p:nvSpPr>
        <p:spPr/>
        <p:txBody>
          <a:bodyPr/>
          <a:lstStyle/>
          <a:p>
            <a:fld id="{0A3C37BE-C303-496D-B5CD-85F2937540FC}" type="slidenum">
              <a:rPr lang="en-US" smtClean="0"/>
              <a:pPr/>
              <a:t>17</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19</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20</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baseline="0" dirty="0" smtClean="0">
                <a:solidFill>
                  <a:schemeClr val="tx2"/>
                </a:solidFill>
              </a:rPr>
              <a:t>Unlike the aggregate-demand curve, which is always downward sloping, the aggregate-supply curve shows a relationship that depends crucially on the time horizon being examined.</a:t>
            </a:r>
          </a:p>
        </p:txBody>
      </p:sp>
      <p:sp>
        <p:nvSpPr>
          <p:cNvPr id="4" name="Slide Number Placeholder 3"/>
          <p:cNvSpPr>
            <a:spLocks noGrp="1"/>
          </p:cNvSpPr>
          <p:nvPr>
            <p:ph type="sldNum" sz="quarter" idx="10"/>
          </p:nvPr>
        </p:nvSpPr>
        <p:spPr/>
        <p:txBody>
          <a:bodyPr/>
          <a:lstStyle/>
          <a:p>
            <a:fld id="{0A3C37BE-C303-496D-B5CD-85F2937540FC}" type="slidenum">
              <a:rPr lang="en-US" smtClean="0"/>
              <a:pPr/>
              <a:t>21</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baseline="0" dirty="0" smtClean="0">
                <a:solidFill>
                  <a:schemeClr val="tx2"/>
                </a:solidFill>
              </a:rPr>
              <a:t>Because the price level does not affect these long-run determinants of real GDP, the long-run aggregate-supply curve is vertical as in Figure 14.5.</a:t>
            </a:r>
          </a:p>
        </p:txBody>
      </p:sp>
      <p:sp>
        <p:nvSpPr>
          <p:cNvPr id="4" name="Slide Number Placeholder 3"/>
          <p:cNvSpPr>
            <a:spLocks noGrp="1"/>
          </p:cNvSpPr>
          <p:nvPr>
            <p:ph type="sldNum" sz="quarter" idx="10"/>
          </p:nvPr>
        </p:nvSpPr>
        <p:spPr/>
        <p:txBody>
          <a:bodyPr/>
          <a:lstStyle/>
          <a:p>
            <a:fld id="{0A3C37BE-C303-496D-B5CD-85F2937540FC}" type="slidenum">
              <a:rPr lang="en-US" smtClean="0"/>
              <a:pPr/>
              <a:t>22</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0A3C37BE-C303-496D-B5CD-85F2937540FC}" type="slidenum">
              <a:rPr lang="en-US" smtClean="0"/>
              <a:pPr/>
              <a:t>23</a:t>
            </a:fld>
            <a:endParaRPr lang="en-US" dirty="0"/>
          </a:p>
        </p:txBody>
      </p:sp>
      <p:sp>
        <p:nvSpPr>
          <p:cNvPr id="5" name="Notes Placeholder 4"/>
          <p:cNvSpPr>
            <a:spLocks noGrp="1"/>
          </p:cNvSpPr>
          <p:nvPr>
            <p:ph type="body" sz="quarter" idx="11"/>
          </p:nvPr>
        </p:nvSpPr>
        <p:spPr/>
        <p:txBody>
          <a:bodyPr>
            <a:normAutofit/>
          </a:bodyPr>
          <a:lstStyle/>
          <a:p>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baseline="0" dirty="0" smtClean="0">
                <a:solidFill>
                  <a:schemeClr val="tx2"/>
                </a:solidFill>
              </a:rPr>
              <a:t>Classical macroeconomic theory predicts the quantity of goods and services produced by an economy in the long run, so it explains the position of the long-run aggregate-supply curve.</a:t>
            </a:r>
          </a:p>
          <a:p>
            <a:pPr>
              <a:lnSpc>
                <a:spcPct val="100000"/>
              </a:lnSpc>
            </a:pPr>
            <a:endParaRPr lang="en-US" sz="1200" b="0" baseline="0" dirty="0" smtClean="0">
              <a:solidFill>
                <a:schemeClr val="tx2"/>
              </a:solidFill>
            </a:endParaRPr>
          </a:p>
          <a:p>
            <a:pPr>
              <a:lnSpc>
                <a:spcPct val="100000"/>
              </a:lnSpc>
            </a:pPr>
            <a:r>
              <a:rPr lang="en-US" sz="1200" b="0" baseline="0" dirty="0" smtClean="0">
                <a:solidFill>
                  <a:schemeClr val="tx2"/>
                </a:solidFill>
              </a:rPr>
              <a:t>Any change in the economy that alters the natural rate of output shifts the lon</a:t>
            </a:r>
            <a:r>
              <a:rPr lang="en-US" sz="1200" dirty="0" smtClean="0">
                <a:solidFill>
                  <a:schemeClr val="tx2"/>
                </a:solidFill>
              </a:rPr>
              <a:t>g-</a:t>
            </a:r>
            <a:r>
              <a:rPr lang="en-US" sz="1200" b="0" baseline="0" dirty="0" smtClean="0">
                <a:solidFill>
                  <a:schemeClr val="tx2"/>
                </a:solidFill>
              </a:rPr>
              <a:t>run aggregate-supply curve.</a:t>
            </a:r>
          </a:p>
          <a:p>
            <a:pPr>
              <a:lnSpc>
                <a:spcPct val="100000"/>
              </a:lnSpc>
            </a:pPr>
            <a:endParaRPr lang="en-US" sz="1200" b="0" baseline="0" dirty="0" smtClean="0">
              <a:solidFill>
                <a:schemeClr val="tx2"/>
              </a:solidFill>
            </a:endParaRPr>
          </a:p>
          <a:p>
            <a:pPr>
              <a:lnSpc>
                <a:spcPct val="100000"/>
              </a:lnSpc>
            </a:pPr>
            <a:r>
              <a:rPr lang="en-US" sz="1200" b="0" baseline="0" dirty="0" smtClean="0">
                <a:solidFill>
                  <a:schemeClr val="tx2"/>
                </a:solidFill>
              </a:rPr>
              <a:t>Because output in the classical model depends on labour, capital, natural resources, and technological knowledge, we can categorize shifts in the long-run aggregate-supply curve as arising from the following four sources (see next slide).</a:t>
            </a:r>
          </a:p>
        </p:txBody>
      </p:sp>
      <p:sp>
        <p:nvSpPr>
          <p:cNvPr id="4" name="Slide Number Placeholder 3"/>
          <p:cNvSpPr>
            <a:spLocks noGrp="1"/>
          </p:cNvSpPr>
          <p:nvPr>
            <p:ph type="sldNum" sz="quarter" idx="10"/>
          </p:nvPr>
        </p:nvSpPr>
        <p:spPr/>
        <p:txBody>
          <a:bodyPr/>
          <a:lstStyle/>
          <a:p>
            <a:fld id="{0A3C37BE-C303-496D-B5CD-85F2937540FC}" type="slidenum">
              <a:rPr lang="en-US" smtClean="0"/>
              <a:pPr/>
              <a:t>24</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buFont typeface="Arial"/>
              <a:buChar char="•"/>
            </a:pPr>
            <a:r>
              <a:rPr lang="en-US" sz="1200" b="1" dirty="0" smtClean="0">
                <a:solidFill>
                  <a:schemeClr val="tx2"/>
                </a:solidFill>
              </a:rPr>
              <a:t>Changes in labour</a:t>
            </a:r>
          </a:p>
          <a:p>
            <a:pPr>
              <a:lnSpc>
                <a:spcPct val="100000"/>
              </a:lnSpc>
              <a:buFont typeface="Arial"/>
              <a:buChar char="•"/>
            </a:pPr>
            <a:r>
              <a:rPr lang="en-US" sz="1200" b="0" dirty="0" smtClean="0">
                <a:solidFill>
                  <a:schemeClr val="tx2"/>
                </a:solidFill>
              </a:rPr>
              <a:t>Number of workers</a:t>
            </a:r>
          </a:p>
          <a:p>
            <a:pPr>
              <a:lnSpc>
                <a:spcPct val="100000"/>
              </a:lnSpc>
              <a:buFont typeface="Arial"/>
              <a:buChar char="•"/>
            </a:pPr>
            <a:r>
              <a:rPr lang="en-US" sz="1200" b="0" dirty="0" smtClean="0">
                <a:solidFill>
                  <a:schemeClr val="tx2"/>
                </a:solidFill>
              </a:rPr>
              <a:t>Natural rate of unemployment</a:t>
            </a:r>
          </a:p>
          <a:p>
            <a:pPr>
              <a:lnSpc>
                <a:spcPct val="100000"/>
              </a:lnSpc>
              <a:buFont typeface="Arial"/>
              <a:buChar char="•"/>
            </a:pPr>
            <a:r>
              <a:rPr lang="en-US" sz="1200" b="1" dirty="0" smtClean="0">
                <a:solidFill>
                  <a:schemeClr val="tx2"/>
                </a:solidFill>
              </a:rPr>
              <a:t>Changes in capital</a:t>
            </a:r>
          </a:p>
          <a:p>
            <a:pPr>
              <a:lnSpc>
                <a:spcPct val="100000"/>
              </a:lnSpc>
              <a:buFont typeface="Arial"/>
              <a:buChar char="•"/>
            </a:pPr>
            <a:r>
              <a:rPr lang="en-US" sz="1200" b="0" dirty="0" smtClean="0">
                <a:solidFill>
                  <a:schemeClr val="tx2"/>
                </a:solidFill>
              </a:rPr>
              <a:t>An increase in the economy’s capital stock increases productivity and, thereby, the quantity of goods and services supplied. As a result, the long-run aggregate-supply curve shifts to the right.</a:t>
            </a:r>
          </a:p>
          <a:p>
            <a:pPr>
              <a:lnSpc>
                <a:spcPct val="100000"/>
              </a:lnSpc>
              <a:buFont typeface="Arial"/>
              <a:buChar char="•"/>
            </a:pPr>
            <a:r>
              <a:rPr lang="en-US" sz="1200" b="1" dirty="0" smtClean="0">
                <a:solidFill>
                  <a:schemeClr val="tx2"/>
                </a:solidFill>
              </a:rPr>
              <a:t>Changes in natural resources</a:t>
            </a:r>
          </a:p>
          <a:p>
            <a:pPr>
              <a:lnSpc>
                <a:spcPct val="100000"/>
              </a:lnSpc>
              <a:buFont typeface="Arial"/>
              <a:buChar char="•"/>
            </a:pPr>
            <a:r>
              <a:rPr lang="en-US" sz="1200" b="0" dirty="0" smtClean="0">
                <a:solidFill>
                  <a:schemeClr val="tx2"/>
                </a:solidFill>
              </a:rPr>
              <a:t>A discovery of a new mineral deposit or other natural resource shifts the long-run aggregate-supply curve to the right. An increase in imports of natural resources will also </a:t>
            </a:r>
            <a:r>
              <a:rPr lang="en-US" sz="1200" dirty="0" smtClean="0">
                <a:solidFill>
                  <a:schemeClr val="tx2"/>
                </a:solidFill>
              </a:rPr>
              <a:t>shift aggregate-supply curve to the right.</a:t>
            </a:r>
            <a:endParaRPr lang="en-US" sz="1200" b="0" dirty="0" smtClean="0">
              <a:solidFill>
                <a:schemeClr val="tx2"/>
              </a:solidFill>
            </a:endParaRPr>
          </a:p>
          <a:p>
            <a:pPr>
              <a:lnSpc>
                <a:spcPct val="100000"/>
              </a:lnSpc>
              <a:buFont typeface="Arial"/>
              <a:buChar char="•"/>
            </a:pPr>
            <a:r>
              <a:rPr lang="en-US" sz="1200" b="1" dirty="0" smtClean="0">
                <a:solidFill>
                  <a:schemeClr val="tx2"/>
                </a:solidFill>
              </a:rPr>
              <a:t>Changes in technological knowledge</a:t>
            </a:r>
          </a:p>
          <a:p>
            <a:pPr>
              <a:lnSpc>
                <a:spcPct val="100000"/>
              </a:lnSpc>
              <a:buFont typeface="Arial"/>
              <a:buChar char="•"/>
            </a:pPr>
            <a:r>
              <a:rPr lang="en-US" sz="1200" b="0" dirty="0" smtClean="0">
                <a:solidFill>
                  <a:schemeClr val="tx2"/>
                </a:solidFill>
              </a:rPr>
              <a:t>Advances in technological knowledge is probably one of the major reasons why we can produce more today than we did in the past.</a:t>
            </a:r>
          </a:p>
        </p:txBody>
      </p:sp>
      <p:sp>
        <p:nvSpPr>
          <p:cNvPr id="4" name="Slide Number Placeholder 3"/>
          <p:cNvSpPr>
            <a:spLocks noGrp="1"/>
          </p:cNvSpPr>
          <p:nvPr>
            <p:ph type="sldNum" sz="quarter" idx="10"/>
          </p:nvPr>
        </p:nvSpPr>
        <p:spPr/>
        <p:txBody>
          <a:bodyPr/>
          <a:lstStyle/>
          <a:p>
            <a:fld id="{0A3C37BE-C303-496D-B5CD-85F2937540FC}" type="slidenum">
              <a:rPr lang="en-US" smtClean="0"/>
              <a:pPr/>
              <a:t>25</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US" sz="2400" b="1"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26</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As the economy becomes better able to produce goods and services overtime, primarily because of technological progress, the long-run aggregate-supply curve shifts to the right.</a:t>
            </a:r>
            <a:r>
              <a:rPr lang="en-US" sz="1200" dirty="0" smtClean="0">
                <a:solidFill>
                  <a:schemeClr val="tx2"/>
                </a:solidFill>
              </a:rPr>
              <a:t> </a:t>
            </a:r>
            <a:r>
              <a:rPr lang="en-US" sz="1200" baseline="0" dirty="0" smtClean="0">
                <a:solidFill>
                  <a:schemeClr val="tx2"/>
                </a:solidFill>
              </a:rPr>
              <a:t>At the same time, as the Bank of Canada increases the money supply, the aggregate-demand curve also shifts to the right. In the above figure, output grows from Y</a:t>
            </a:r>
            <a:r>
              <a:rPr lang="en-US" sz="1200" baseline="-25000" dirty="0" smtClean="0">
                <a:solidFill>
                  <a:schemeClr val="tx2"/>
                </a:solidFill>
              </a:rPr>
              <a:t>1980</a:t>
            </a:r>
            <a:r>
              <a:rPr lang="en-US" sz="1200" baseline="0" dirty="0" smtClean="0">
                <a:solidFill>
                  <a:schemeClr val="tx2"/>
                </a:solidFill>
              </a:rPr>
              <a:t> to Y</a:t>
            </a:r>
            <a:r>
              <a:rPr lang="en-US" sz="1200" baseline="-25000" dirty="0" smtClean="0">
                <a:solidFill>
                  <a:schemeClr val="tx2"/>
                </a:solidFill>
              </a:rPr>
              <a:t>1990</a:t>
            </a:r>
            <a:r>
              <a:rPr lang="en-US" sz="1200" baseline="0" dirty="0" smtClean="0">
                <a:solidFill>
                  <a:schemeClr val="tx2"/>
                </a:solidFill>
              </a:rPr>
              <a:t> and then to Y</a:t>
            </a:r>
            <a:r>
              <a:rPr lang="en-US" sz="1200" baseline="-25000" dirty="0" smtClean="0">
                <a:solidFill>
                  <a:schemeClr val="tx2"/>
                </a:solidFill>
              </a:rPr>
              <a:t>2000 </a:t>
            </a:r>
            <a:r>
              <a:rPr lang="en-US" sz="1200" baseline="0" dirty="0" smtClean="0">
                <a:solidFill>
                  <a:schemeClr val="tx2"/>
                </a:solidFill>
              </a:rPr>
              <a:t>and the price level rises from Y</a:t>
            </a:r>
            <a:r>
              <a:rPr lang="en-US" sz="1200" baseline="-25000" dirty="0" smtClean="0">
                <a:solidFill>
                  <a:schemeClr val="tx2"/>
                </a:solidFill>
              </a:rPr>
              <a:t>1980</a:t>
            </a:r>
            <a:r>
              <a:rPr lang="en-US" sz="1200" baseline="0" dirty="0" smtClean="0">
                <a:solidFill>
                  <a:schemeClr val="tx2"/>
                </a:solidFill>
              </a:rPr>
              <a:t> to Y</a:t>
            </a:r>
            <a:r>
              <a:rPr lang="en-US" sz="1200" baseline="-25000" dirty="0" smtClean="0">
                <a:solidFill>
                  <a:schemeClr val="tx2"/>
                </a:solidFill>
              </a:rPr>
              <a:t>1990</a:t>
            </a:r>
            <a:r>
              <a:rPr lang="en-US" sz="1200" baseline="0" dirty="0" smtClean="0">
                <a:solidFill>
                  <a:schemeClr val="tx2"/>
                </a:solidFill>
              </a:rPr>
              <a:t> and then to Y</a:t>
            </a:r>
            <a:r>
              <a:rPr lang="en-US" sz="1200" baseline="-25000" dirty="0" smtClean="0">
                <a:solidFill>
                  <a:schemeClr val="tx2"/>
                </a:solidFill>
              </a:rPr>
              <a:t>2000</a:t>
            </a:r>
            <a:r>
              <a:rPr lang="en-US" sz="1200" baseline="0" dirty="0" smtClean="0">
                <a:solidFill>
                  <a:schemeClr val="tx2"/>
                </a:solidFill>
              </a:rPr>
              <a:t>. Thus, the model of aggregate demand and aggregate supply offers a new way to describe the classical analysis of growth and inflation.</a:t>
            </a:r>
          </a:p>
        </p:txBody>
      </p:sp>
      <p:sp>
        <p:nvSpPr>
          <p:cNvPr id="4" name="Slide Number Placeholder 3"/>
          <p:cNvSpPr>
            <a:spLocks noGrp="1"/>
          </p:cNvSpPr>
          <p:nvPr>
            <p:ph type="sldNum" sz="quarter" idx="10"/>
          </p:nvPr>
        </p:nvSpPr>
        <p:spPr/>
        <p:txBody>
          <a:bodyPr/>
          <a:lstStyle/>
          <a:p>
            <a:fld id="{0A3C37BE-C303-496D-B5CD-85F2937540FC}" type="slidenum">
              <a:rPr lang="en-US" smtClean="0"/>
              <a:pPr/>
              <a:t>27</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US" sz="2400" b="1"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28</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baseline="0" dirty="0" smtClean="0">
                <a:solidFill>
                  <a:schemeClr val="tx2"/>
                </a:solidFill>
              </a:rPr>
              <a:t>In the short run, a fall in the price level from P</a:t>
            </a:r>
            <a:r>
              <a:rPr lang="en-US" sz="1200" b="0" baseline="-25000" dirty="0" smtClean="0">
                <a:solidFill>
                  <a:schemeClr val="tx2"/>
                </a:solidFill>
              </a:rPr>
              <a:t>1</a:t>
            </a:r>
            <a:r>
              <a:rPr lang="en-US" sz="1200" b="0" baseline="0" dirty="0" smtClean="0">
                <a:solidFill>
                  <a:schemeClr val="tx2"/>
                </a:solidFill>
              </a:rPr>
              <a:t> to P</a:t>
            </a:r>
            <a:r>
              <a:rPr lang="en-US" sz="1200" b="0" baseline="-25000" dirty="0" smtClean="0">
                <a:solidFill>
                  <a:schemeClr val="tx2"/>
                </a:solidFill>
              </a:rPr>
              <a:t>2</a:t>
            </a:r>
            <a:r>
              <a:rPr lang="en-US" sz="1200" b="0" baseline="0" dirty="0" smtClean="0">
                <a:solidFill>
                  <a:schemeClr val="tx2"/>
                </a:solidFill>
              </a:rPr>
              <a:t> reduces the quantity of output supplied from Y</a:t>
            </a:r>
            <a:r>
              <a:rPr lang="en-US" sz="1200" b="0" baseline="-25000" dirty="0" smtClean="0">
                <a:solidFill>
                  <a:schemeClr val="tx2"/>
                </a:solidFill>
              </a:rPr>
              <a:t>1</a:t>
            </a:r>
            <a:r>
              <a:rPr lang="en-US" sz="1200" b="0" baseline="0" dirty="0" smtClean="0">
                <a:solidFill>
                  <a:schemeClr val="tx2"/>
                </a:solidFill>
              </a:rPr>
              <a:t> to Y</a:t>
            </a:r>
            <a:r>
              <a:rPr lang="en-US" sz="1200" b="0" baseline="-25000" dirty="0" smtClean="0">
                <a:solidFill>
                  <a:schemeClr val="tx2"/>
                </a:solidFill>
              </a:rPr>
              <a:t>2</a:t>
            </a:r>
            <a:r>
              <a:rPr lang="en-US" sz="1200" b="0" baseline="0" dirty="0" smtClean="0">
                <a:solidFill>
                  <a:schemeClr val="tx2"/>
                </a:solidFill>
              </a:rPr>
              <a:t>. This positive relationship could be due to sticky wages, sticky prices, or misperceptions.</a:t>
            </a:r>
            <a:r>
              <a:rPr lang="en-US" sz="1200" dirty="0" smtClean="0">
                <a:solidFill>
                  <a:schemeClr val="tx2"/>
                </a:solidFill>
              </a:rPr>
              <a:t> </a:t>
            </a:r>
            <a:r>
              <a:rPr lang="en-US" sz="1200" b="0" baseline="0" dirty="0" smtClean="0">
                <a:solidFill>
                  <a:schemeClr val="tx2"/>
                </a:solidFill>
              </a:rPr>
              <a:t>Over time, wages, prices, and perceptions adjust, so this positive relationship is only temporary.</a:t>
            </a:r>
          </a:p>
        </p:txBody>
      </p:sp>
      <p:sp>
        <p:nvSpPr>
          <p:cNvPr id="4" name="Slide Number Placeholder 3"/>
          <p:cNvSpPr>
            <a:spLocks noGrp="1"/>
          </p:cNvSpPr>
          <p:nvPr>
            <p:ph type="sldNum" sz="quarter" idx="10"/>
          </p:nvPr>
        </p:nvSpPr>
        <p:spPr/>
        <p:txBody>
          <a:bodyPr/>
          <a:lstStyle/>
          <a:p>
            <a:fld id="{0A3C37BE-C303-496D-B5CD-85F2937540FC}" type="slidenum">
              <a:rPr lang="en-US" smtClean="0"/>
              <a:pPr/>
              <a:t>29</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US" sz="1200" b="0" baseline="0" dirty="0" smtClean="0">
                <a:solidFill>
                  <a:schemeClr val="tx2"/>
                </a:solidFill>
              </a:rPr>
              <a:t>In each theory, a specific market imperfection causes the supply side of the economy to behave differently in the short run than it does in the long run.</a:t>
            </a:r>
          </a:p>
          <a:p>
            <a:pPr>
              <a:lnSpc>
                <a:spcPct val="100000"/>
              </a:lnSpc>
            </a:pPr>
            <a:endParaRPr lang="en-US" sz="2400" b="0" baseline="0" dirty="0" smtClean="0"/>
          </a:p>
          <a:p>
            <a:pPr>
              <a:lnSpc>
                <a:spcPct val="100000"/>
              </a:lnSpc>
            </a:pPr>
            <a:endParaRPr lang="en-US" sz="2400" b="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30</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0" y="4400550"/>
            <a:ext cx="6858000" cy="4552950"/>
          </a:xfrm>
        </p:spPr>
        <p:txBody>
          <a:bodyPr/>
          <a:lstStyle/>
          <a:p>
            <a:pPr>
              <a:lnSpc>
                <a:spcPct val="100000"/>
              </a:lnSpc>
            </a:pPr>
            <a:r>
              <a:rPr lang="en-US" sz="1000" b="1" dirty="0" smtClean="0">
                <a:solidFill>
                  <a:schemeClr val="tx2"/>
                </a:solidFill>
              </a:rPr>
              <a:t>The Sticky Wage Theory: </a:t>
            </a:r>
            <a:r>
              <a:rPr lang="en-US" sz="1000" b="0" dirty="0" smtClean="0">
                <a:solidFill>
                  <a:schemeClr val="tx2"/>
                </a:solidFill>
              </a:rPr>
              <a:t>According to this theory, the short-run aggregate-supply curve is upward sloping because nominal wages are based on </a:t>
            </a:r>
            <a:r>
              <a:rPr lang="en-US" sz="1000" b="1" dirty="0" smtClean="0">
                <a:solidFill>
                  <a:schemeClr val="tx2"/>
                </a:solidFill>
              </a:rPr>
              <a:t>expected prices </a:t>
            </a:r>
            <a:r>
              <a:rPr lang="en-US" sz="1000" b="0" dirty="0" smtClean="0">
                <a:solidFill>
                  <a:schemeClr val="tx2"/>
                </a:solidFill>
              </a:rPr>
              <a:t>and do not respond immediately when the actual price level turns out to be different from what was expected.</a:t>
            </a:r>
            <a:r>
              <a:rPr lang="en-US" sz="1000" dirty="0" smtClean="0">
                <a:solidFill>
                  <a:schemeClr val="tx2"/>
                </a:solidFill>
              </a:rPr>
              <a:t> </a:t>
            </a:r>
            <a:r>
              <a:rPr lang="en-US" sz="1000" b="0" dirty="0" smtClean="0">
                <a:solidFill>
                  <a:schemeClr val="tx2"/>
                </a:solidFill>
              </a:rPr>
              <a:t>As an example, imagine that a year ago, a firm expected the price level to be 100 and, based on this expectation, it signed a contract with its workers agreeing to pay them $20 per hour.</a:t>
            </a:r>
            <a:r>
              <a:rPr lang="en-US" sz="1000" dirty="0" smtClean="0">
                <a:solidFill>
                  <a:schemeClr val="tx2"/>
                </a:solidFill>
              </a:rPr>
              <a:t> </a:t>
            </a:r>
            <a:r>
              <a:rPr lang="en-US" sz="1000" b="0" dirty="0" smtClean="0">
                <a:solidFill>
                  <a:schemeClr val="tx2"/>
                </a:solidFill>
              </a:rPr>
              <a:t>In reality the price level turns out to be only 95. As a result of the fall in prices, the firm gets 5</a:t>
            </a:r>
            <a:r>
              <a:rPr lang="en-US" sz="1000" dirty="0" smtClean="0">
                <a:solidFill>
                  <a:schemeClr val="tx2"/>
                </a:solidFill>
              </a:rPr>
              <a:t> percent </a:t>
            </a:r>
            <a:r>
              <a:rPr lang="en-US" sz="1000" b="0" dirty="0" smtClean="0">
                <a:solidFill>
                  <a:schemeClr val="tx2"/>
                </a:solidFill>
              </a:rPr>
              <a:t>less than expected for each unit of its product that it</a:t>
            </a:r>
            <a:r>
              <a:rPr lang="en-US" sz="1000" b="0" baseline="0" dirty="0" smtClean="0">
                <a:solidFill>
                  <a:schemeClr val="tx2"/>
                </a:solidFill>
              </a:rPr>
              <a:t> sells.</a:t>
            </a:r>
            <a:r>
              <a:rPr lang="en-US" sz="1000" dirty="0" smtClean="0">
                <a:solidFill>
                  <a:schemeClr val="tx2"/>
                </a:solidFill>
              </a:rPr>
              <a:t> </a:t>
            </a:r>
            <a:r>
              <a:rPr lang="en-US" sz="1000" b="0" baseline="0" dirty="0" smtClean="0">
                <a:solidFill>
                  <a:schemeClr val="tx2"/>
                </a:solidFill>
              </a:rPr>
              <a:t>The cost of labour is stuck at $20 per hour, production is less profitable, so firms hire fewer workers and the quantity of output supplied declines.</a:t>
            </a:r>
          </a:p>
          <a:p>
            <a:pPr>
              <a:lnSpc>
                <a:spcPct val="100000"/>
              </a:lnSpc>
            </a:pPr>
            <a:endParaRPr lang="en-US" sz="1000" b="0" baseline="0" dirty="0" smtClean="0"/>
          </a:p>
          <a:p>
            <a:pPr>
              <a:lnSpc>
                <a:spcPct val="100000"/>
              </a:lnSpc>
            </a:pPr>
            <a:r>
              <a:rPr lang="en-US" sz="1000" b="1" dirty="0" smtClean="0">
                <a:solidFill>
                  <a:schemeClr val="tx2"/>
                </a:solidFill>
              </a:rPr>
              <a:t>The Sticky Price Theory: </a:t>
            </a:r>
            <a:r>
              <a:rPr lang="en-US" sz="1000" b="0" dirty="0" smtClean="0">
                <a:solidFill>
                  <a:schemeClr val="tx2"/>
                </a:solidFill>
              </a:rPr>
              <a:t>The sticky price theory emphasizes that the prices of some goods and services also adjust sluggishly in response to changing economic conditions.</a:t>
            </a:r>
            <a:r>
              <a:rPr lang="en-US" sz="1000" dirty="0" smtClean="0">
                <a:solidFill>
                  <a:schemeClr val="tx2"/>
                </a:solidFill>
              </a:rPr>
              <a:t> </a:t>
            </a:r>
            <a:r>
              <a:rPr lang="en-US" sz="1000" b="0" dirty="0" smtClean="0">
                <a:solidFill>
                  <a:schemeClr val="tx2"/>
                </a:solidFill>
              </a:rPr>
              <a:t>The slow adjustment of prices is often the result of the existence of </a:t>
            </a:r>
            <a:r>
              <a:rPr lang="en-US" sz="1000" b="1" dirty="0" smtClean="0">
                <a:solidFill>
                  <a:schemeClr val="tx2"/>
                </a:solidFill>
              </a:rPr>
              <a:t>menu costs</a:t>
            </a:r>
            <a:r>
              <a:rPr lang="en-US" sz="1000" b="0" dirty="0" smtClean="0">
                <a:solidFill>
                  <a:schemeClr val="tx2"/>
                </a:solidFill>
              </a:rPr>
              <a:t>.</a:t>
            </a:r>
            <a:r>
              <a:rPr lang="en-US" sz="1000" dirty="0" smtClean="0">
                <a:solidFill>
                  <a:schemeClr val="tx2"/>
                </a:solidFill>
              </a:rPr>
              <a:t> </a:t>
            </a:r>
            <a:r>
              <a:rPr lang="en-US" sz="1000" b="0" dirty="0" smtClean="0">
                <a:solidFill>
                  <a:schemeClr val="tx2"/>
                </a:solidFill>
              </a:rPr>
              <a:t>Suppose that each firm in the economy announces its prices in advance based on the economic conditions it expects to prevail over the coming year.</a:t>
            </a:r>
            <a:r>
              <a:rPr lang="en-US" sz="1000" dirty="0" smtClean="0">
                <a:solidFill>
                  <a:schemeClr val="tx2"/>
                </a:solidFill>
              </a:rPr>
              <a:t> </a:t>
            </a:r>
            <a:r>
              <a:rPr lang="en-US" sz="1000" b="0" dirty="0" smtClean="0">
                <a:solidFill>
                  <a:schemeClr val="tx2"/>
                </a:solidFill>
              </a:rPr>
              <a:t>Then after the prices are announced, the economy experiences an unexpected contraction in the money supply, which reduces the overall price level in the long run.</a:t>
            </a:r>
            <a:r>
              <a:rPr lang="en-US" sz="1000" dirty="0" smtClean="0">
                <a:solidFill>
                  <a:schemeClr val="tx2"/>
                </a:solidFill>
              </a:rPr>
              <a:t> </a:t>
            </a:r>
            <a:r>
              <a:rPr lang="en-US" sz="1000" b="0" dirty="0" smtClean="0">
                <a:solidFill>
                  <a:schemeClr val="tx2"/>
                </a:solidFill>
              </a:rPr>
              <a:t>Some firms may reduce their prices immediately while other firms may lag in adjusting prices because of the existence of menu costs.</a:t>
            </a:r>
            <a:r>
              <a:rPr lang="en-US" sz="1000" dirty="0" smtClean="0">
                <a:solidFill>
                  <a:schemeClr val="tx2"/>
                </a:solidFill>
              </a:rPr>
              <a:t> </a:t>
            </a:r>
            <a:r>
              <a:rPr lang="en-US" sz="1000" b="0" dirty="0" smtClean="0">
                <a:solidFill>
                  <a:schemeClr val="tx2"/>
                </a:solidFill>
              </a:rPr>
              <a:t>Their prices are relatively higher and as a result sales decline, leading</a:t>
            </a:r>
            <a:r>
              <a:rPr lang="en-US" sz="1000" b="0" baseline="0" dirty="0" smtClean="0">
                <a:solidFill>
                  <a:schemeClr val="tx2"/>
                </a:solidFill>
              </a:rPr>
              <a:t> to</a:t>
            </a:r>
            <a:r>
              <a:rPr lang="en-US" sz="1000" b="0" dirty="0" smtClean="0">
                <a:solidFill>
                  <a:schemeClr val="tx2"/>
                </a:solidFill>
              </a:rPr>
              <a:t> cutbacks on production and employment and thus reducing the quantity of goods and services produced by these firms.</a:t>
            </a:r>
          </a:p>
          <a:p>
            <a:pPr>
              <a:lnSpc>
                <a:spcPct val="100000"/>
              </a:lnSpc>
            </a:pPr>
            <a:endParaRPr lang="en-US" sz="1000" b="0" dirty="0" smtClean="0">
              <a:solidFill>
                <a:schemeClr val="tx2"/>
              </a:solidFill>
            </a:endParaRPr>
          </a:p>
          <a:p>
            <a:pPr>
              <a:lnSpc>
                <a:spcPct val="100000"/>
              </a:lnSpc>
            </a:pPr>
            <a:r>
              <a:rPr lang="en-US" sz="1000" b="1" dirty="0" smtClean="0">
                <a:solidFill>
                  <a:schemeClr val="tx2"/>
                </a:solidFill>
              </a:rPr>
              <a:t>The Misperceptions Theory: </a:t>
            </a:r>
            <a:r>
              <a:rPr lang="en-US" sz="1000" b="0" dirty="0" smtClean="0">
                <a:solidFill>
                  <a:schemeClr val="tx2"/>
                </a:solidFill>
              </a:rPr>
              <a:t>According to this theory, changes in the overall price level can temporarily mislead suppliers about what is happening in the individual markets in which they sell their product.</a:t>
            </a:r>
            <a:r>
              <a:rPr lang="en-US" sz="1000" dirty="0" smtClean="0">
                <a:solidFill>
                  <a:schemeClr val="tx2"/>
                </a:solidFill>
              </a:rPr>
              <a:t> </a:t>
            </a:r>
            <a:r>
              <a:rPr lang="en-US" sz="1000" b="0" dirty="0" smtClean="0">
                <a:solidFill>
                  <a:schemeClr val="tx2"/>
                </a:solidFill>
              </a:rPr>
              <a:t>As a result of these short-run misperceptions, suppliers respond to changes in the level of prices, and this response leads to an upward-sloping aggregate-supply curve.</a:t>
            </a:r>
            <a:r>
              <a:rPr lang="en-US" sz="1000" dirty="0" smtClean="0">
                <a:solidFill>
                  <a:schemeClr val="tx2"/>
                </a:solidFill>
              </a:rPr>
              <a:t> </a:t>
            </a:r>
          </a:p>
          <a:p>
            <a:pPr>
              <a:lnSpc>
                <a:spcPct val="100000"/>
              </a:lnSpc>
            </a:pPr>
            <a:endParaRPr lang="en-US" sz="1000" b="0" dirty="0" smtClean="0">
              <a:solidFill>
                <a:schemeClr val="tx2"/>
              </a:solidFill>
            </a:endParaRPr>
          </a:p>
          <a:p>
            <a:pPr>
              <a:lnSpc>
                <a:spcPct val="100000"/>
              </a:lnSpc>
            </a:pPr>
            <a:r>
              <a:rPr lang="en-US" sz="1000" b="0" dirty="0" smtClean="0">
                <a:solidFill>
                  <a:schemeClr val="tx2"/>
                </a:solidFill>
              </a:rPr>
              <a:t>To see how this might work, suppose the overall price level falls below the level that people expected.</a:t>
            </a:r>
            <a:r>
              <a:rPr lang="en-US" sz="1000" dirty="0" smtClean="0">
                <a:solidFill>
                  <a:schemeClr val="tx2"/>
                </a:solidFill>
              </a:rPr>
              <a:t> </a:t>
            </a:r>
            <a:r>
              <a:rPr lang="en-US" sz="1000" b="0" dirty="0" smtClean="0">
                <a:solidFill>
                  <a:schemeClr val="tx2"/>
                </a:solidFill>
              </a:rPr>
              <a:t>When suppliers see the prices of their products fall, they may mistakenly believe that their relative prices have also fallen.</a:t>
            </a:r>
            <a:r>
              <a:rPr lang="en-US" sz="1000" dirty="0" smtClean="0">
                <a:solidFill>
                  <a:schemeClr val="tx2"/>
                </a:solidFill>
              </a:rPr>
              <a:t> </a:t>
            </a:r>
            <a:r>
              <a:rPr lang="en-US" sz="1000" b="0" dirty="0" smtClean="0">
                <a:solidFill>
                  <a:schemeClr val="tx2"/>
                </a:solidFill>
              </a:rPr>
              <a:t>For example, wheat farmers may notice a fall in the price of wheat before they notice a fall in the prices of the many items they buy as consumers.</a:t>
            </a:r>
            <a:r>
              <a:rPr lang="en-US" sz="1000" dirty="0" smtClean="0">
                <a:solidFill>
                  <a:schemeClr val="tx2"/>
                </a:solidFill>
              </a:rPr>
              <a:t> </a:t>
            </a:r>
            <a:r>
              <a:rPr lang="en-US" sz="1000" b="0" dirty="0" smtClean="0">
                <a:solidFill>
                  <a:schemeClr val="tx2"/>
                </a:solidFill>
              </a:rPr>
              <a:t>They may infer from this observation that the reward from producing wheat is temporarily low and they may respond by reducing the quantity of wheat they supply.</a:t>
            </a:r>
            <a:r>
              <a:rPr lang="en-US" sz="1000" dirty="0" smtClean="0">
                <a:solidFill>
                  <a:schemeClr val="tx2"/>
                </a:solidFill>
              </a:rPr>
              <a:t> </a:t>
            </a:r>
            <a:r>
              <a:rPr lang="en-US" sz="1000" b="0" dirty="0" smtClean="0">
                <a:solidFill>
                  <a:schemeClr val="tx2"/>
                </a:solidFill>
              </a:rPr>
              <a:t>Similarly workers may notice a fall in their nominal wages before noticing a fall in the price of goods they buy. They may infer that the reward from work is temporarily low and react by reducing the quantity of labour they supply in the labour</a:t>
            </a:r>
            <a:r>
              <a:rPr lang="en-US" sz="1000" b="0" baseline="0" dirty="0" smtClean="0">
                <a:solidFill>
                  <a:schemeClr val="tx2"/>
                </a:solidFill>
              </a:rPr>
              <a:t> market. </a:t>
            </a:r>
            <a:endParaRPr lang="en-US" sz="1000" b="0" dirty="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31</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US" sz="2400" b="0" i="0" baseline="0" dirty="0" smtClean="0"/>
          </a:p>
          <a:p>
            <a:pPr>
              <a:lnSpc>
                <a:spcPct val="100000"/>
              </a:lnSpc>
            </a:pPr>
            <a:endParaRPr lang="en-US" sz="2400" b="0" i="0" baseline="0" dirty="0" smtClean="0"/>
          </a:p>
          <a:p>
            <a:pPr>
              <a:lnSpc>
                <a:spcPct val="100000"/>
              </a:lnSpc>
            </a:pPr>
            <a:endParaRPr lang="en-US" sz="2400" b="0" i="0" baseline="0" dirty="0" smtClean="0"/>
          </a:p>
          <a:p>
            <a:pPr>
              <a:lnSpc>
                <a:spcPct val="100000"/>
              </a:lnSpc>
            </a:pPr>
            <a:r>
              <a:rPr lang="en-US" sz="2400" b="0" i="0" baseline="0" dirty="0" smtClean="0"/>
              <a:t> </a:t>
            </a:r>
            <a:endParaRPr lang="en-US" sz="2400" b="0" i="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32</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US" sz="2400" b="0" i="0" baseline="0" dirty="0" smtClean="0"/>
          </a:p>
          <a:p>
            <a:pPr>
              <a:lnSpc>
                <a:spcPct val="100000"/>
              </a:lnSpc>
            </a:pPr>
            <a:endParaRPr lang="en-US" sz="2400" b="0" i="0" baseline="0" dirty="0" smtClean="0"/>
          </a:p>
          <a:p>
            <a:pPr>
              <a:lnSpc>
                <a:spcPct val="100000"/>
              </a:lnSpc>
            </a:pPr>
            <a:endParaRPr lang="en-US" sz="2400" b="0" i="0" baseline="0" dirty="0" smtClean="0"/>
          </a:p>
          <a:p>
            <a:pPr>
              <a:lnSpc>
                <a:spcPct val="100000"/>
              </a:lnSpc>
            </a:pPr>
            <a:endParaRPr lang="en-US" sz="2400" b="0" i="0" baseline="0" dirty="0" smtClean="0"/>
          </a:p>
          <a:p>
            <a:pPr>
              <a:lnSpc>
                <a:spcPct val="100000"/>
              </a:lnSpc>
            </a:pPr>
            <a:r>
              <a:rPr lang="en-US" sz="2400" b="0" i="0" baseline="0" dirty="0" smtClean="0"/>
              <a:t> </a:t>
            </a:r>
            <a:endParaRPr lang="en-US" sz="2400" b="0" i="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33</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An increase in the economy’s capital stock increases productivity; therefore, both the long-run and short-run aggregate-supply curves shift to the right.</a:t>
            </a:r>
            <a:r>
              <a:rPr lang="en-US" sz="1200" dirty="0" smtClean="0">
                <a:solidFill>
                  <a:schemeClr val="tx2"/>
                </a:solidFill>
              </a:rPr>
              <a:t> </a:t>
            </a:r>
            <a:r>
              <a:rPr lang="en-US" sz="1200" baseline="0" dirty="0" smtClean="0">
                <a:solidFill>
                  <a:schemeClr val="tx2"/>
                </a:solidFill>
              </a:rPr>
              <a:t>When an increase in the minimum wage raises the natural rate of unemployment, both the long-run and short-run aggregate-supply curves shift to the left.</a:t>
            </a:r>
            <a:r>
              <a:rPr lang="en-US" sz="1200" dirty="0" smtClean="0">
                <a:solidFill>
                  <a:schemeClr val="tx2"/>
                </a:solidFill>
              </a:rPr>
              <a:t> </a:t>
            </a:r>
            <a:r>
              <a:rPr lang="en-US" sz="1200" baseline="0" dirty="0" smtClean="0">
                <a:solidFill>
                  <a:schemeClr val="tx2"/>
                </a:solidFill>
              </a:rPr>
              <a:t>When people change their expectations of the price level, the</a:t>
            </a:r>
            <a:r>
              <a:rPr lang="en-US" sz="1200" dirty="0" smtClean="0">
                <a:solidFill>
                  <a:schemeClr val="tx2"/>
                </a:solidFill>
              </a:rPr>
              <a:t> short-run aggregate-supply </a:t>
            </a:r>
            <a:r>
              <a:rPr lang="en-US" sz="1200" baseline="0" dirty="0" smtClean="0">
                <a:solidFill>
                  <a:schemeClr val="tx2"/>
                </a:solidFill>
              </a:rPr>
              <a:t>curve shifts.</a:t>
            </a:r>
          </a:p>
          <a:p>
            <a:endParaRPr lang="en-US" sz="1200" baseline="0" dirty="0" smtClean="0">
              <a:solidFill>
                <a:schemeClr val="tx2"/>
              </a:solidFill>
            </a:endParaRPr>
          </a:p>
          <a:p>
            <a:r>
              <a:rPr lang="en-US" sz="1200" baseline="0" dirty="0" smtClean="0">
                <a:solidFill>
                  <a:schemeClr val="tx2"/>
                </a:solidFill>
              </a:rPr>
              <a:t>As an example, let’s look at the sticky wage theory.</a:t>
            </a:r>
            <a:r>
              <a:rPr lang="en-US" sz="1200" dirty="0" smtClean="0">
                <a:solidFill>
                  <a:schemeClr val="tx2"/>
                </a:solidFill>
              </a:rPr>
              <a:t> </a:t>
            </a:r>
            <a:r>
              <a:rPr lang="en-US" sz="1200" baseline="0" dirty="0" smtClean="0">
                <a:solidFill>
                  <a:schemeClr val="tx2"/>
                </a:solidFill>
              </a:rPr>
              <a:t>When workers and firms expect the price level to be high, they are more likely to negotiate high nominal wages.</a:t>
            </a:r>
            <a:r>
              <a:rPr lang="en-US" sz="1200" dirty="0" smtClean="0">
                <a:solidFill>
                  <a:schemeClr val="tx2"/>
                </a:solidFill>
              </a:rPr>
              <a:t> </a:t>
            </a:r>
            <a:r>
              <a:rPr lang="en-US" sz="1200" baseline="0" dirty="0" smtClean="0">
                <a:solidFill>
                  <a:schemeClr val="tx2"/>
                </a:solidFill>
              </a:rPr>
              <a:t>High wages raise firms’ costs and, for any given actual price level, reduce the quantity of goods and services that the firms supply.</a:t>
            </a:r>
            <a:r>
              <a:rPr lang="en-US" sz="1200" dirty="0" smtClean="0">
                <a:solidFill>
                  <a:schemeClr val="tx2"/>
                </a:solidFill>
              </a:rPr>
              <a:t> </a:t>
            </a:r>
            <a:r>
              <a:rPr lang="en-US" sz="1200" baseline="0" dirty="0" smtClean="0">
                <a:solidFill>
                  <a:schemeClr val="tx2"/>
                </a:solidFill>
              </a:rPr>
              <a:t>Plus, when the expected price level rises, wages are higher, costs increase, and firms supply a smaller quantity of goods and services at any given actual price level.</a:t>
            </a:r>
            <a:r>
              <a:rPr lang="en-US" sz="1200" dirty="0" smtClean="0">
                <a:solidFill>
                  <a:schemeClr val="tx2"/>
                </a:solidFill>
              </a:rPr>
              <a:t> </a:t>
            </a:r>
            <a:r>
              <a:rPr lang="en-US" sz="1200" baseline="0" dirty="0" smtClean="0">
                <a:solidFill>
                  <a:schemeClr val="tx2"/>
                </a:solidFill>
              </a:rPr>
              <a:t>Thus, the</a:t>
            </a:r>
            <a:r>
              <a:rPr lang="en-US" sz="1200" dirty="0" smtClean="0">
                <a:solidFill>
                  <a:schemeClr val="tx2"/>
                </a:solidFill>
              </a:rPr>
              <a:t> short-run aggregate-supply curve </a:t>
            </a:r>
            <a:r>
              <a:rPr lang="en-US" sz="1200" baseline="0" dirty="0" smtClean="0">
                <a:solidFill>
                  <a:schemeClr val="tx2"/>
                </a:solidFill>
              </a:rPr>
              <a:t>shifts to the left.</a:t>
            </a:r>
          </a:p>
        </p:txBody>
      </p:sp>
      <p:sp>
        <p:nvSpPr>
          <p:cNvPr id="4" name="Slide Number Placeholder 3"/>
          <p:cNvSpPr>
            <a:spLocks noGrp="1"/>
          </p:cNvSpPr>
          <p:nvPr>
            <p:ph type="sldNum" sz="quarter" idx="10"/>
          </p:nvPr>
        </p:nvSpPr>
        <p:spPr/>
        <p:txBody>
          <a:bodyPr/>
          <a:lstStyle/>
          <a:p>
            <a:fld id="{0A3C37BE-C303-496D-B5CD-85F2937540FC}" type="slidenum">
              <a:rPr lang="en-US" smtClean="0"/>
              <a:pPr/>
              <a:t>34</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In equilibrium, output is at its natural rate.</a:t>
            </a:r>
            <a:r>
              <a:rPr lang="en-US" sz="1200" dirty="0" smtClean="0">
                <a:solidFill>
                  <a:schemeClr val="tx2"/>
                </a:solidFill>
              </a:rPr>
              <a:t> The short-run aggregate-supply curve </a:t>
            </a:r>
            <a:r>
              <a:rPr lang="en-US" sz="1200" baseline="0" dirty="0" smtClean="0">
                <a:solidFill>
                  <a:schemeClr val="tx2"/>
                </a:solidFill>
              </a:rPr>
              <a:t>passes through this point as well, indicating that wages, prices, and perceptions have fully adjusted to this long-run equilibrium.</a:t>
            </a:r>
          </a:p>
        </p:txBody>
      </p:sp>
      <p:sp>
        <p:nvSpPr>
          <p:cNvPr id="4" name="Slide Number Placeholder 3"/>
          <p:cNvSpPr>
            <a:spLocks noGrp="1"/>
          </p:cNvSpPr>
          <p:nvPr>
            <p:ph type="sldNum" sz="quarter" idx="10"/>
          </p:nvPr>
        </p:nvSpPr>
        <p:spPr/>
        <p:txBody>
          <a:bodyPr/>
          <a:lstStyle/>
          <a:p>
            <a:fld id="{0A3C37BE-C303-496D-B5CD-85F2937540FC}" type="slidenum">
              <a:rPr lang="en-US" smtClean="0"/>
              <a:pPr/>
              <a:t>36</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The long-run equilibrium of the economy is found where the aggregate-demand curve crosses the long-run aggregate-supply curve – Point A.</a:t>
            </a:r>
            <a:r>
              <a:rPr lang="en-US" sz="1200" dirty="0" smtClean="0">
                <a:solidFill>
                  <a:schemeClr val="tx2"/>
                </a:solidFill>
              </a:rPr>
              <a:t> </a:t>
            </a:r>
            <a:r>
              <a:rPr lang="en-US" sz="1200" baseline="0" dirty="0" smtClean="0">
                <a:solidFill>
                  <a:schemeClr val="tx2"/>
                </a:solidFill>
              </a:rPr>
              <a:t>When the economy reaches this long-run equilibrium, wages, prices, and perceptions will have adjusted so that the short-run aggregate-supply curve crosses this point as well.</a:t>
            </a:r>
          </a:p>
        </p:txBody>
      </p:sp>
      <p:sp>
        <p:nvSpPr>
          <p:cNvPr id="4" name="Slide Number Placeholder 3"/>
          <p:cNvSpPr>
            <a:spLocks noGrp="1"/>
          </p:cNvSpPr>
          <p:nvPr>
            <p:ph type="sldNum" sz="quarter" idx="10"/>
          </p:nvPr>
        </p:nvSpPr>
        <p:spPr/>
        <p:txBody>
          <a:bodyPr/>
          <a:lstStyle/>
          <a:p>
            <a:fld id="{0A3C37BE-C303-496D-B5CD-85F2937540FC}" type="slidenum">
              <a:rPr lang="en-US" smtClean="0"/>
              <a:pPr/>
              <a:t>37</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The first three steps were first introduced in Chapter 4.</a:t>
            </a:r>
            <a:r>
              <a:rPr lang="en-US" sz="1200" dirty="0" smtClean="0">
                <a:solidFill>
                  <a:schemeClr val="tx2"/>
                </a:solidFill>
              </a:rPr>
              <a:t> </a:t>
            </a:r>
            <a:r>
              <a:rPr lang="en-US" sz="1200" baseline="0" dirty="0" smtClean="0">
                <a:solidFill>
                  <a:schemeClr val="tx2"/>
                </a:solidFill>
              </a:rPr>
              <a:t>The fourth step is</a:t>
            </a:r>
            <a:r>
              <a:rPr lang="en-US" sz="1200" dirty="0" smtClean="0">
                <a:solidFill>
                  <a:schemeClr val="tx2"/>
                </a:solidFill>
              </a:rPr>
              <a:t> to analyze</a:t>
            </a:r>
            <a:r>
              <a:rPr lang="en-US" sz="1200" baseline="0" dirty="0" smtClean="0">
                <a:solidFill>
                  <a:schemeClr val="tx2"/>
                </a:solidFill>
              </a:rPr>
              <a:t> macroeconomic equilibrium.</a:t>
            </a:r>
          </a:p>
        </p:txBody>
      </p:sp>
      <p:sp>
        <p:nvSpPr>
          <p:cNvPr id="4" name="Slide Number Placeholder 3"/>
          <p:cNvSpPr>
            <a:spLocks noGrp="1"/>
          </p:cNvSpPr>
          <p:nvPr>
            <p:ph type="sldNum" sz="quarter" idx="10"/>
          </p:nvPr>
        </p:nvSpPr>
        <p:spPr/>
        <p:txBody>
          <a:bodyPr/>
          <a:lstStyle/>
          <a:p>
            <a:fld id="{0A3C37BE-C303-496D-B5CD-85F2937540FC}" type="slidenum">
              <a:rPr lang="en-US" smtClean="0"/>
              <a:pPr/>
              <a:t>38</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0A3C37BE-C303-496D-B5CD-85F2937540FC}" type="slidenum">
              <a:rPr lang="en-US" smtClean="0"/>
              <a:pPr/>
              <a:t>39</a:t>
            </a:fld>
            <a:endParaRPr lang="en-US" dirty="0"/>
          </a:p>
        </p:txBody>
      </p:sp>
      <p:sp>
        <p:nvSpPr>
          <p:cNvPr id="5" name="Notes Placeholder 4"/>
          <p:cNvSpPr>
            <a:spLocks noGrp="1"/>
          </p:cNvSpPr>
          <p:nvPr>
            <p:ph type="body" sz="quarter" idx="11"/>
          </p:nvPr>
        </p:nvSpPr>
        <p:spPr/>
        <p:txBody>
          <a:bodyPr>
            <a:normAutofit/>
          </a:bodyPr>
          <a:lstStyle/>
          <a:p>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smtClean="0">
                <a:solidFill>
                  <a:schemeClr val="tx2"/>
                </a:solidFill>
              </a:rPr>
              <a:t>A fall in aggregate demand, which might be due to a wave of pessimism in the economy, is represented with a leftward shift in the aggregate demand curve from AD</a:t>
            </a:r>
            <a:r>
              <a:rPr lang="en-US" sz="1200" baseline="-25000" dirty="0" smtClean="0">
                <a:solidFill>
                  <a:schemeClr val="tx2"/>
                </a:solidFill>
              </a:rPr>
              <a:t>1</a:t>
            </a:r>
            <a:r>
              <a:rPr lang="en-US" sz="1200" baseline="0" dirty="0" smtClean="0">
                <a:solidFill>
                  <a:schemeClr val="tx2"/>
                </a:solidFill>
              </a:rPr>
              <a:t> to AD</a:t>
            </a:r>
            <a:r>
              <a:rPr lang="en-US" sz="1200" baseline="-25000" dirty="0" smtClean="0">
                <a:solidFill>
                  <a:schemeClr val="tx2"/>
                </a:solidFill>
              </a:rPr>
              <a:t>2</a:t>
            </a:r>
            <a:r>
              <a:rPr lang="en-US" sz="1200" baseline="0" dirty="0" smtClean="0">
                <a:solidFill>
                  <a:schemeClr val="tx2"/>
                </a:solidFill>
              </a:rPr>
              <a:t>.</a:t>
            </a:r>
            <a:r>
              <a:rPr lang="en-US" sz="1200" dirty="0" smtClean="0">
                <a:solidFill>
                  <a:schemeClr val="tx2"/>
                </a:solidFill>
              </a:rPr>
              <a:t> </a:t>
            </a:r>
            <a:r>
              <a:rPr lang="en-US" sz="1200" baseline="0" dirty="0" smtClean="0">
                <a:solidFill>
                  <a:schemeClr val="tx2"/>
                </a:solidFill>
              </a:rPr>
              <a:t>The economy moves from point </a:t>
            </a:r>
            <a:r>
              <a:rPr lang="en-US" sz="1200" i="1" baseline="0" dirty="0" smtClean="0">
                <a:solidFill>
                  <a:schemeClr val="tx2"/>
                </a:solidFill>
              </a:rPr>
              <a:t>A</a:t>
            </a:r>
            <a:r>
              <a:rPr lang="en-US" sz="1200" baseline="0" dirty="0" smtClean="0">
                <a:solidFill>
                  <a:schemeClr val="tx2"/>
                </a:solidFill>
              </a:rPr>
              <a:t> to point </a:t>
            </a:r>
            <a:r>
              <a:rPr lang="en-US" sz="1200" i="1" baseline="0" dirty="0" smtClean="0">
                <a:solidFill>
                  <a:schemeClr val="tx2"/>
                </a:solidFill>
              </a:rPr>
              <a:t>B</a:t>
            </a:r>
            <a:r>
              <a:rPr lang="en-US" sz="1200" baseline="0" dirty="0" smtClean="0">
                <a:solidFill>
                  <a:schemeClr val="tx2"/>
                </a:solidFill>
              </a:rPr>
              <a:t>. Output falls from Y</a:t>
            </a:r>
            <a:r>
              <a:rPr lang="en-US" sz="1200" baseline="-25000" dirty="0" smtClean="0">
                <a:solidFill>
                  <a:schemeClr val="tx2"/>
                </a:solidFill>
              </a:rPr>
              <a:t>1</a:t>
            </a:r>
            <a:r>
              <a:rPr lang="en-US" sz="1200" baseline="0" dirty="0" smtClean="0">
                <a:solidFill>
                  <a:schemeClr val="tx2"/>
                </a:solidFill>
              </a:rPr>
              <a:t> to Y</a:t>
            </a:r>
            <a:r>
              <a:rPr lang="en-US" sz="1200" baseline="-25000" dirty="0" smtClean="0">
                <a:solidFill>
                  <a:schemeClr val="tx2"/>
                </a:solidFill>
              </a:rPr>
              <a:t>2</a:t>
            </a:r>
            <a:r>
              <a:rPr lang="en-US" sz="1200" baseline="0" dirty="0" smtClean="0">
                <a:solidFill>
                  <a:schemeClr val="tx2"/>
                </a:solidFill>
              </a:rPr>
              <a:t>, and the price level falls from P</a:t>
            </a:r>
            <a:r>
              <a:rPr lang="en-US" sz="1200" baseline="-25000" dirty="0" smtClean="0">
                <a:solidFill>
                  <a:schemeClr val="tx2"/>
                </a:solidFill>
              </a:rPr>
              <a:t>1</a:t>
            </a:r>
            <a:r>
              <a:rPr lang="en-US" sz="1200" baseline="0" dirty="0" smtClean="0">
                <a:solidFill>
                  <a:schemeClr val="tx2"/>
                </a:solidFill>
              </a:rPr>
              <a:t> to P</a:t>
            </a:r>
            <a:r>
              <a:rPr lang="en-US" sz="1200" baseline="-25000" dirty="0" smtClean="0">
                <a:solidFill>
                  <a:schemeClr val="tx2"/>
                </a:solidFill>
              </a:rPr>
              <a:t>2</a:t>
            </a:r>
            <a:r>
              <a:rPr lang="en-US" sz="1200" baseline="0" dirty="0" smtClean="0">
                <a:solidFill>
                  <a:schemeClr val="tx2"/>
                </a:solidFill>
              </a:rPr>
              <a:t>. Over time, as wages, prices, and perceptions adjust, the short</a:t>
            </a:r>
            <a:r>
              <a:rPr lang="en-US" sz="1200" dirty="0" smtClean="0">
                <a:solidFill>
                  <a:schemeClr val="tx2"/>
                </a:solidFill>
              </a:rPr>
              <a:t>-</a:t>
            </a:r>
            <a:r>
              <a:rPr lang="en-US" sz="1200" baseline="0" dirty="0" smtClean="0">
                <a:solidFill>
                  <a:schemeClr val="tx2"/>
                </a:solidFill>
              </a:rPr>
              <a:t>run aggregate-supply curve shifts to the right from AS</a:t>
            </a:r>
            <a:r>
              <a:rPr lang="en-US" sz="1200" baseline="-25000" dirty="0" smtClean="0">
                <a:solidFill>
                  <a:schemeClr val="tx2"/>
                </a:solidFill>
              </a:rPr>
              <a:t>1</a:t>
            </a:r>
            <a:r>
              <a:rPr lang="en-US" sz="1200" baseline="0" dirty="0" smtClean="0">
                <a:solidFill>
                  <a:schemeClr val="tx2"/>
                </a:solidFill>
              </a:rPr>
              <a:t> to AS</a:t>
            </a:r>
            <a:r>
              <a:rPr lang="en-US" sz="1200" baseline="-25000" dirty="0" smtClean="0">
                <a:solidFill>
                  <a:schemeClr val="tx2"/>
                </a:solidFill>
              </a:rPr>
              <a:t>2</a:t>
            </a:r>
            <a:r>
              <a:rPr lang="en-US" sz="1200" baseline="0" dirty="0" smtClean="0">
                <a:solidFill>
                  <a:schemeClr val="tx2"/>
                </a:solidFill>
              </a:rPr>
              <a:t>, and the economy reaches point </a:t>
            </a:r>
            <a:r>
              <a:rPr lang="en-US" sz="1200" i="1" baseline="0" dirty="0" smtClean="0">
                <a:solidFill>
                  <a:schemeClr val="tx2"/>
                </a:solidFill>
              </a:rPr>
              <a:t>C</a:t>
            </a:r>
            <a:r>
              <a:rPr lang="en-US" sz="1200" baseline="0" dirty="0" smtClean="0">
                <a:solidFill>
                  <a:schemeClr val="tx2"/>
                </a:solidFill>
              </a:rPr>
              <a:t>, where the new aggregate-demand curve crosses the long run aggregate-supply curve. The price level falls to P</a:t>
            </a:r>
            <a:r>
              <a:rPr lang="en-US" sz="1200" baseline="-25000" dirty="0" smtClean="0">
                <a:solidFill>
                  <a:schemeClr val="tx2"/>
                </a:solidFill>
              </a:rPr>
              <a:t>1</a:t>
            </a:r>
            <a:r>
              <a:rPr lang="en-US" sz="1200" baseline="0" dirty="0" smtClean="0">
                <a:solidFill>
                  <a:schemeClr val="tx2"/>
                </a:solidFill>
              </a:rPr>
              <a:t>, and output returns to its natural rate, Y</a:t>
            </a:r>
            <a:r>
              <a:rPr lang="en-US" sz="1200" baseline="-25000" dirty="0" smtClean="0">
                <a:solidFill>
                  <a:schemeClr val="tx2"/>
                </a:solidFill>
              </a:rPr>
              <a:t>1</a:t>
            </a:r>
            <a:r>
              <a:rPr lang="en-US" sz="1200" baseline="0" dirty="0" smtClean="0">
                <a:solidFill>
                  <a:schemeClr val="tx2"/>
                </a:solidFill>
              </a:rPr>
              <a:t>. Policy makers can mitigate the fluctuations in aggregate demand by increasing, for example, government spending or increasing the money supply.</a:t>
            </a:r>
          </a:p>
          <a:p>
            <a:endParaRPr lang="en-US" sz="1200" baseline="0" dirty="0" smtClean="0">
              <a:solidFill>
                <a:schemeClr val="tx2"/>
              </a:solidFill>
            </a:endParaRPr>
          </a:p>
          <a:p>
            <a:endParaRPr lang="en-US" sz="1200" baseline="0" dirty="0" smtClean="0">
              <a:solidFill>
                <a:schemeClr val="tx2"/>
              </a:solidFill>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40</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41</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42</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8500" y="4349750"/>
            <a:ext cx="5486400" cy="3905250"/>
          </a:xfrm>
        </p:spPr>
        <p:txBody>
          <a:bodyPr/>
          <a:lstStyle/>
          <a:p>
            <a:r>
              <a:rPr lang="en-US" sz="1200" baseline="0" dirty="0" smtClean="0">
                <a:solidFill>
                  <a:schemeClr val="tx2"/>
                </a:solidFill>
              </a:rPr>
              <a:t>When some event increases firms’ costs, the short-run aggregate-supply curve shifts to the left from AS</a:t>
            </a:r>
            <a:r>
              <a:rPr lang="en-US" sz="1200" baseline="-25000" dirty="0" smtClean="0">
                <a:solidFill>
                  <a:schemeClr val="tx2"/>
                </a:solidFill>
              </a:rPr>
              <a:t>1</a:t>
            </a:r>
            <a:r>
              <a:rPr lang="en-US" sz="1200" baseline="0" dirty="0" smtClean="0">
                <a:solidFill>
                  <a:schemeClr val="tx2"/>
                </a:solidFill>
              </a:rPr>
              <a:t> to AS</a:t>
            </a:r>
            <a:r>
              <a:rPr lang="en-US" sz="1200" baseline="-25000" dirty="0" smtClean="0">
                <a:solidFill>
                  <a:schemeClr val="tx2"/>
                </a:solidFill>
              </a:rPr>
              <a:t>2</a:t>
            </a:r>
            <a:r>
              <a:rPr lang="en-US" sz="1200" baseline="0" dirty="0" smtClean="0">
                <a:solidFill>
                  <a:schemeClr val="tx2"/>
                </a:solidFill>
              </a:rPr>
              <a:t>. The economy moves from point </a:t>
            </a:r>
            <a:r>
              <a:rPr lang="en-US" sz="1200" i="1" baseline="0" dirty="0" smtClean="0">
                <a:solidFill>
                  <a:schemeClr val="tx2"/>
                </a:solidFill>
              </a:rPr>
              <a:t>A</a:t>
            </a:r>
            <a:r>
              <a:rPr lang="en-US" sz="1200" baseline="0" dirty="0" smtClean="0">
                <a:solidFill>
                  <a:schemeClr val="tx2"/>
                </a:solidFill>
              </a:rPr>
              <a:t> to point </a:t>
            </a:r>
            <a:r>
              <a:rPr lang="en-US" sz="1200" i="1" baseline="0" dirty="0" smtClean="0">
                <a:solidFill>
                  <a:schemeClr val="tx2"/>
                </a:solidFill>
              </a:rPr>
              <a:t>B</a:t>
            </a:r>
            <a:r>
              <a:rPr lang="en-US" sz="1200" baseline="0" dirty="0" smtClean="0">
                <a:solidFill>
                  <a:schemeClr val="tx2"/>
                </a:solidFill>
              </a:rPr>
              <a:t>. The result is stagflation; output falls from</a:t>
            </a:r>
            <a:r>
              <a:rPr lang="en-US" sz="1200" dirty="0" smtClean="0">
                <a:solidFill>
                  <a:schemeClr val="tx2"/>
                </a:solidFill>
              </a:rPr>
              <a:t> Y</a:t>
            </a:r>
            <a:r>
              <a:rPr lang="en-US" sz="1200" baseline="-25000" dirty="0" smtClean="0">
                <a:solidFill>
                  <a:schemeClr val="tx2"/>
                </a:solidFill>
              </a:rPr>
              <a:t>1</a:t>
            </a:r>
            <a:r>
              <a:rPr lang="en-US" sz="1200" dirty="0" smtClean="0">
                <a:solidFill>
                  <a:schemeClr val="tx2"/>
                </a:solidFill>
              </a:rPr>
              <a:t> to Y</a:t>
            </a:r>
            <a:r>
              <a:rPr lang="en-US" sz="1200" baseline="-25000" dirty="0" smtClean="0">
                <a:solidFill>
                  <a:schemeClr val="tx2"/>
                </a:solidFill>
              </a:rPr>
              <a:t>2 </a:t>
            </a:r>
            <a:r>
              <a:rPr lang="en-US" sz="1200" baseline="0" dirty="0" smtClean="0">
                <a:solidFill>
                  <a:schemeClr val="tx2"/>
                </a:solidFill>
              </a:rPr>
              <a:t>and the price level rises from</a:t>
            </a:r>
            <a:r>
              <a:rPr lang="en-US" sz="1200" dirty="0" smtClean="0">
                <a:solidFill>
                  <a:schemeClr val="tx2"/>
                </a:solidFill>
              </a:rPr>
              <a:t> P</a:t>
            </a:r>
            <a:r>
              <a:rPr lang="en-US" sz="1200" baseline="-25000" dirty="0" smtClean="0">
                <a:solidFill>
                  <a:schemeClr val="tx2"/>
                </a:solidFill>
              </a:rPr>
              <a:t>1</a:t>
            </a:r>
            <a:r>
              <a:rPr lang="en-US" sz="1200" dirty="0" smtClean="0">
                <a:solidFill>
                  <a:schemeClr val="tx2"/>
                </a:solidFill>
              </a:rPr>
              <a:t> to P</a:t>
            </a:r>
            <a:r>
              <a:rPr lang="en-US" sz="1200" baseline="-25000" dirty="0" smtClean="0">
                <a:solidFill>
                  <a:schemeClr val="tx2"/>
                </a:solidFill>
              </a:rPr>
              <a:t>2</a:t>
            </a:r>
            <a:r>
              <a:rPr lang="en-US" sz="1200" baseline="0" dirty="0" smtClean="0">
                <a:solidFill>
                  <a:schemeClr val="tx2"/>
                </a:solidFill>
              </a:rPr>
              <a:t>. </a:t>
            </a:r>
          </a:p>
          <a:p>
            <a:endParaRPr lang="en-US" sz="1200" baseline="0" dirty="0" smtClean="0">
              <a:solidFill>
                <a:schemeClr val="tx2"/>
              </a:solidFill>
            </a:endParaRPr>
          </a:p>
          <a:p>
            <a:r>
              <a:rPr lang="en-US" sz="1200" baseline="0" dirty="0" smtClean="0">
                <a:solidFill>
                  <a:schemeClr val="tx2"/>
                </a:solidFill>
              </a:rPr>
              <a:t>Let’s consider step four, the transition from the short-run equilibrium to the long-run equilibrium.</a:t>
            </a:r>
            <a:r>
              <a:rPr lang="en-US" sz="1200" dirty="0" smtClean="0">
                <a:solidFill>
                  <a:schemeClr val="tx2"/>
                </a:solidFill>
              </a:rPr>
              <a:t> </a:t>
            </a:r>
            <a:r>
              <a:rPr lang="en-US" sz="1200" baseline="0" dirty="0" smtClean="0">
                <a:solidFill>
                  <a:schemeClr val="tx2"/>
                </a:solidFill>
              </a:rPr>
              <a:t>According to the sticky-wage theory, the key issue is how stagflation affects nominal wages.</a:t>
            </a:r>
            <a:r>
              <a:rPr lang="en-US" sz="1200" dirty="0" smtClean="0">
                <a:solidFill>
                  <a:schemeClr val="tx2"/>
                </a:solidFill>
              </a:rPr>
              <a:t> </a:t>
            </a:r>
            <a:r>
              <a:rPr lang="en-US" sz="1200" baseline="0" dirty="0" smtClean="0">
                <a:solidFill>
                  <a:schemeClr val="tx2"/>
                </a:solidFill>
              </a:rPr>
              <a:t>Firms and workers may at first respond to the higher level of prices by raising their expectations of the price level and setting higher nominal wages.</a:t>
            </a:r>
            <a:r>
              <a:rPr lang="en-US" sz="1200" dirty="0" smtClean="0">
                <a:solidFill>
                  <a:schemeClr val="tx2"/>
                </a:solidFill>
              </a:rPr>
              <a:t> </a:t>
            </a:r>
            <a:r>
              <a:rPr lang="en-US" sz="1200" baseline="0" dirty="0" smtClean="0">
                <a:solidFill>
                  <a:schemeClr val="tx2"/>
                </a:solidFill>
              </a:rPr>
              <a:t>In this case, firms’ costs will rise yet again, and the short-run aggregate-supply curve will shift farther to the left, making the problem of stagflation even worse.</a:t>
            </a:r>
            <a:r>
              <a:rPr lang="en-US" sz="1200" dirty="0" smtClean="0">
                <a:solidFill>
                  <a:schemeClr val="tx2"/>
                </a:solidFill>
              </a:rPr>
              <a:t> </a:t>
            </a:r>
            <a:r>
              <a:rPr lang="en-US" sz="1200" baseline="0" dirty="0" smtClean="0">
                <a:solidFill>
                  <a:schemeClr val="tx2"/>
                </a:solidFill>
              </a:rPr>
              <a:t>Higher prices leading to higher wages and in turn leading to even higher prices is often called the </a:t>
            </a:r>
            <a:r>
              <a:rPr lang="en-US" sz="1200" b="1" baseline="0" dirty="0" smtClean="0">
                <a:solidFill>
                  <a:schemeClr val="tx2"/>
                </a:solidFill>
              </a:rPr>
              <a:t>wage-price spiral.</a:t>
            </a:r>
          </a:p>
          <a:p>
            <a:endParaRPr lang="en-US" sz="1200" b="1" baseline="0" dirty="0" smtClean="0">
              <a:solidFill>
                <a:schemeClr val="tx2"/>
              </a:solidFill>
            </a:endParaRPr>
          </a:p>
          <a:p>
            <a:r>
              <a:rPr lang="en-US" sz="1200" b="0" baseline="0" dirty="0" smtClean="0">
                <a:solidFill>
                  <a:schemeClr val="tx2"/>
                </a:solidFill>
              </a:rPr>
              <a:t>Eventually the low level of output and employment will put downward pressure on workers’ wages.</a:t>
            </a:r>
            <a:r>
              <a:rPr lang="en-US" sz="1200" dirty="0" smtClean="0">
                <a:solidFill>
                  <a:schemeClr val="tx2"/>
                </a:solidFill>
              </a:rPr>
              <a:t> </a:t>
            </a:r>
            <a:r>
              <a:rPr lang="en-US" sz="1200" b="0" baseline="0" dirty="0" smtClean="0">
                <a:solidFill>
                  <a:schemeClr val="tx2"/>
                </a:solidFill>
              </a:rPr>
              <a:t>As nominal wages fall, producing goods and services becomes more profitable, and the short-run aggregate-supply curve shifts to the right.</a:t>
            </a:r>
            <a:r>
              <a:rPr lang="en-US" sz="1200" dirty="0" smtClean="0">
                <a:solidFill>
                  <a:schemeClr val="tx2"/>
                </a:solidFill>
              </a:rPr>
              <a:t> </a:t>
            </a:r>
            <a:r>
              <a:rPr lang="en-US" sz="1200" b="0" baseline="0" dirty="0" smtClean="0">
                <a:solidFill>
                  <a:schemeClr val="tx2"/>
                </a:solidFill>
              </a:rPr>
              <a:t>As it shifts back toward AS</a:t>
            </a:r>
            <a:r>
              <a:rPr lang="en-US" sz="1200" b="0" baseline="-25000" dirty="0" smtClean="0">
                <a:solidFill>
                  <a:schemeClr val="tx2"/>
                </a:solidFill>
              </a:rPr>
              <a:t>1</a:t>
            </a:r>
            <a:r>
              <a:rPr lang="en-US" sz="1200" b="0" baseline="0" dirty="0" smtClean="0">
                <a:solidFill>
                  <a:schemeClr val="tx2"/>
                </a:solidFill>
              </a:rPr>
              <a:t>, the price level falls, and the quantity of output approaches its natural rate. In the long run, the economy returns to point A, where the aggregate-demand curve crosses the long-run aggregate-supply curve.</a:t>
            </a:r>
          </a:p>
        </p:txBody>
      </p:sp>
      <p:sp>
        <p:nvSpPr>
          <p:cNvPr id="4" name="Slide Number Placeholder 3"/>
          <p:cNvSpPr>
            <a:spLocks noGrp="1"/>
          </p:cNvSpPr>
          <p:nvPr>
            <p:ph type="sldNum" sz="quarter" idx="10"/>
          </p:nvPr>
        </p:nvSpPr>
        <p:spPr/>
        <p:txBody>
          <a:bodyPr/>
          <a:lstStyle/>
          <a:p>
            <a:fld id="{0A3C37BE-C303-496D-B5CD-85F2937540FC}" type="slidenum">
              <a:rPr lang="en-US" smtClean="0"/>
              <a:pPr/>
              <a:t>43</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44</a:t>
            </a:fld>
            <a:endParaRPr lang="en-US" dirty="0"/>
          </a:p>
        </p:txBody>
      </p:sp>
    </p:spTree>
    <p:extLst>
      <p:ext uri="{BB962C8B-B14F-4D97-AF65-F5344CB8AC3E}">
        <p14:creationId xmlns:p14="http://schemas.microsoft.com/office/powerpoint/2010/main" val="20541829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28600" y="4273550"/>
            <a:ext cx="6324600" cy="4692650"/>
          </a:xfrm>
        </p:spPr>
        <p:txBody>
          <a:bodyPr/>
          <a:lstStyle/>
          <a:p>
            <a:r>
              <a:rPr lang="en-US" sz="800" b="1" kern="1200" dirty="0" smtClean="0">
                <a:solidFill>
                  <a:schemeClr val="tx2"/>
                </a:solidFill>
                <a:effectLst/>
                <a:latin typeface="+mn-lt"/>
                <a:ea typeface="+mn-ea"/>
                <a:cs typeface="+mn-cs"/>
              </a:rPr>
              <a:t>Activity 2—The Economics of War</a:t>
            </a:r>
            <a:endParaRPr lang="en-US" sz="800" kern="1200" dirty="0" smtClean="0">
              <a:solidFill>
                <a:schemeClr val="tx2"/>
              </a:solidFill>
              <a:effectLst/>
              <a:latin typeface="+mn-lt"/>
              <a:ea typeface="+mn-ea"/>
              <a:cs typeface="+mn-cs"/>
            </a:endParaRPr>
          </a:p>
          <a:p>
            <a:r>
              <a:rPr lang="en-US" sz="800" b="1" kern="1200" dirty="0" smtClean="0">
                <a:solidFill>
                  <a:schemeClr val="tx2"/>
                </a:solidFill>
                <a:effectLst/>
                <a:latin typeface="+mn-lt"/>
                <a:ea typeface="+mn-ea"/>
                <a:cs typeface="+mn-cs"/>
              </a:rPr>
              <a:t>Type:</a:t>
            </a:r>
            <a:r>
              <a:rPr lang="en-US" sz="800" dirty="0" smtClean="0">
                <a:solidFill>
                  <a:schemeClr val="tx2"/>
                </a:solidFill>
              </a:rPr>
              <a:t> </a:t>
            </a:r>
            <a:r>
              <a:rPr lang="en-US" sz="800" kern="1200" dirty="0" smtClean="0">
                <a:solidFill>
                  <a:schemeClr val="tx2"/>
                </a:solidFill>
                <a:effectLst/>
                <a:latin typeface="+mn-lt"/>
                <a:ea typeface="+mn-ea"/>
                <a:cs typeface="+mn-cs"/>
              </a:rPr>
              <a:t>In-class assignment</a:t>
            </a:r>
          </a:p>
          <a:p>
            <a:r>
              <a:rPr lang="en-US" sz="800" b="1" kern="1200" dirty="0" smtClean="0">
                <a:solidFill>
                  <a:schemeClr val="tx2"/>
                </a:solidFill>
                <a:effectLst/>
                <a:latin typeface="+mn-lt"/>
                <a:ea typeface="+mn-ea"/>
                <a:cs typeface="+mn-cs"/>
              </a:rPr>
              <a:t>Topics:</a:t>
            </a:r>
            <a:r>
              <a:rPr lang="en-US" sz="800" kern="1200" dirty="0" smtClean="0">
                <a:solidFill>
                  <a:schemeClr val="tx2"/>
                </a:solidFill>
                <a:effectLst/>
                <a:latin typeface="+mn-lt"/>
                <a:ea typeface="+mn-ea"/>
                <a:cs typeface="+mn-cs"/>
              </a:rPr>
              <a:t> National Income, price levels, total spending, resources</a:t>
            </a:r>
          </a:p>
          <a:p>
            <a:r>
              <a:rPr lang="en-US" sz="800" b="1" kern="1200" dirty="0" smtClean="0">
                <a:solidFill>
                  <a:schemeClr val="tx2"/>
                </a:solidFill>
                <a:effectLst/>
                <a:latin typeface="+mn-lt"/>
                <a:ea typeface="+mn-ea"/>
                <a:cs typeface="+mn-cs"/>
              </a:rPr>
              <a:t>Materials needed:</a:t>
            </a:r>
            <a:r>
              <a:rPr lang="en-US" sz="800" kern="1200" dirty="0" smtClean="0">
                <a:solidFill>
                  <a:schemeClr val="tx2"/>
                </a:solidFill>
                <a:effectLst/>
                <a:latin typeface="+mn-lt"/>
                <a:ea typeface="+mn-ea"/>
                <a:cs typeface="+mn-cs"/>
              </a:rPr>
              <a:t> None</a:t>
            </a:r>
          </a:p>
          <a:p>
            <a:r>
              <a:rPr lang="en-US" sz="800" b="1" kern="1200" dirty="0" smtClean="0">
                <a:solidFill>
                  <a:schemeClr val="tx2"/>
                </a:solidFill>
                <a:effectLst/>
                <a:latin typeface="+mn-lt"/>
                <a:ea typeface="+mn-ea"/>
                <a:cs typeface="+mn-cs"/>
              </a:rPr>
              <a:t>Time:</a:t>
            </a:r>
            <a:r>
              <a:rPr lang="en-US" sz="800" kern="1200" dirty="0" smtClean="0">
                <a:solidFill>
                  <a:schemeClr val="tx2"/>
                </a:solidFill>
                <a:effectLst/>
                <a:latin typeface="+mn-lt"/>
                <a:ea typeface="+mn-ea"/>
                <a:cs typeface="+mn-cs"/>
              </a:rPr>
              <a:t> 20 minutes</a:t>
            </a:r>
          </a:p>
          <a:p>
            <a:r>
              <a:rPr lang="en-US" sz="800" b="1" kern="1200" dirty="0" smtClean="0">
                <a:solidFill>
                  <a:schemeClr val="tx2"/>
                </a:solidFill>
                <a:effectLst/>
                <a:latin typeface="+mn-lt"/>
                <a:ea typeface="+mn-ea"/>
                <a:cs typeface="+mn-cs"/>
              </a:rPr>
              <a:t>Class limitations:</a:t>
            </a:r>
            <a:r>
              <a:rPr lang="en-US" sz="800" kern="1200" dirty="0" smtClean="0">
                <a:solidFill>
                  <a:schemeClr val="tx2"/>
                </a:solidFill>
                <a:effectLst/>
                <a:latin typeface="+mn-lt"/>
                <a:ea typeface="+mn-ea"/>
                <a:cs typeface="+mn-cs"/>
              </a:rPr>
              <a:t> Works in any size class</a:t>
            </a:r>
          </a:p>
          <a:p>
            <a:r>
              <a:rPr lang="en-US" sz="800" b="1" kern="1200" cap="all" dirty="0" smtClean="0">
                <a:solidFill>
                  <a:schemeClr val="tx2"/>
                </a:solidFill>
                <a:effectLst/>
                <a:latin typeface="+mn-lt"/>
                <a:ea typeface="+mn-ea"/>
                <a:cs typeface="+mn-cs"/>
              </a:rPr>
              <a:t>Purpose</a:t>
            </a:r>
            <a:r>
              <a:rPr lang="en-US" sz="800" cap="all" dirty="0" smtClean="0">
                <a:solidFill>
                  <a:schemeClr val="tx2"/>
                </a:solidFill>
              </a:rPr>
              <a:t>: </a:t>
            </a:r>
            <a:r>
              <a:rPr lang="en-US" sz="800" kern="1200" dirty="0" smtClean="0">
                <a:solidFill>
                  <a:schemeClr val="tx2"/>
                </a:solidFill>
                <a:effectLst/>
                <a:latin typeface="+mn-lt"/>
                <a:ea typeface="+mn-ea"/>
                <a:cs typeface="+mn-cs"/>
              </a:rPr>
              <a:t>This assignment asks students to examine their beliefs about the impact of war on the economy. It can be used to examine aggregate-demand shifts and aggregate-supply shifts. This assignment can generate lively discussion.</a:t>
            </a:r>
          </a:p>
          <a:p>
            <a:r>
              <a:rPr lang="en-US" sz="800" b="1" kern="1200" cap="all" dirty="0" smtClean="0">
                <a:solidFill>
                  <a:schemeClr val="tx2"/>
                </a:solidFill>
                <a:effectLst/>
                <a:latin typeface="+mn-lt"/>
                <a:ea typeface="+mn-ea"/>
                <a:cs typeface="+mn-cs"/>
              </a:rPr>
              <a:t>Instructions</a:t>
            </a:r>
            <a:r>
              <a:rPr lang="en-US" sz="800" b="1" cap="all" dirty="0" smtClean="0">
                <a:solidFill>
                  <a:schemeClr val="tx2"/>
                </a:solidFill>
              </a:rPr>
              <a:t>: </a:t>
            </a:r>
            <a:r>
              <a:rPr lang="en-US" sz="800" kern="1200" dirty="0" smtClean="0">
                <a:solidFill>
                  <a:schemeClr val="tx2"/>
                </a:solidFill>
                <a:effectLst/>
                <a:latin typeface="+mn-lt"/>
                <a:ea typeface="+mn-ea"/>
                <a:cs typeface="+mn-cs"/>
              </a:rPr>
              <a:t>Ask the class to answer the following questions. Give them time to write an answer to a question, then discuss their answers before moving to the next question. </a:t>
            </a:r>
          </a:p>
          <a:p>
            <a:r>
              <a:rPr lang="en-US" sz="800" kern="1200" dirty="0" smtClean="0">
                <a:solidFill>
                  <a:schemeClr val="tx2"/>
                </a:solidFill>
                <a:effectLst/>
                <a:latin typeface="+mn-lt"/>
                <a:ea typeface="+mn-ea"/>
                <a:cs typeface="+mn-cs"/>
              </a:rPr>
              <a:t>1. Is war good or bad for the economy?</a:t>
            </a:r>
          </a:p>
          <a:p>
            <a:r>
              <a:rPr lang="en-US" sz="800" kern="1200" dirty="0" smtClean="0">
                <a:solidFill>
                  <a:schemeClr val="tx2"/>
                </a:solidFill>
                <a:effectLst/>
                <a:latin typeface="+mn-lt"/>
                <a:ea typeface="+mn-ea"/>
                <a:cs typeface="+mn-cs"/>
              </a:rPr>
              <a:t>2. What are the opportunity costs of using resources in wars?</a:t>
            </a:r>
          </a:p>
          <a:p>
            <a:r>
              <a:rPr lang="en-US" sz="800" kern="1200" dirty="0" smtClean="0">
                <a:solidFill>
                  <a:schemeClr val="tx2"/>
                </a:solidFill>
                <a:effectLst/>
                <a:latin typeface="+mn-lt"/>
                <a:ea typeface="+mn-ea"/>
                <a:cs typeface="+mn-cs"/>
              </a:rPr>
              <a:t>3.</a:t>
            </a:r>
            <a:r>
              <a:rPr lang="en-US" sz="800" dirty="0" smtClean="0">
                <a:solidFill>
                  <a:schemeClr val="tx2"/>
                </a:solidFill>
              </a:rPr>
              <a:t> </a:t>
            </a:r>
            <a:r>
              <a:rPr lang="en-US" sz="800" kern="1200" dirty="0" smtClean="0">
                <a:solidFill>
                  <a:schemeClr val="tx2"/>
                </a:solidFill>
                <a:effectLst/>
                <a:latin typeface="+mn-lt"/>
                <a:ea typeface="+mn-ea"/>
                <a:cs typeface="+mn-cs"/>
              </a:rPr>
              <a:t>How would a war affect aggregate supply? </a:t>
            </a:r>
          </a:p>
          <a:p>
            <a:r>
              <a:rPr lang="en-US" sz="800" kern="1200" dirty="0" smtClean="0">
                <a:solidFill>
                  <a:schemeClr val="tx2"/>
                </a:solidFill>
                <a:effectLst/>
                <a:latin typeface="+mn-lt"/>
                <a:ea typeface="+mn-ea"/>
                <a:cs typeface="+mn-cs"/>
              </a:rPr>
              <a:t>4.</a:t>
            </a:r>
            <a:r>
              <a:rPr lang="en-US" sz="800" dirty="0" smtClean="0">
                <a:solidFill>
                  <a:schemeClr val="tx2"/>
                </a:solidFill>
              </a:rPr>
              <a:t> </a:t>
            </a:r>
            <a:r>
              <a:rPr lang="en-US" sz="800" kern="1200" dirty="0" smtClean="0">
                <a:solidFill>
                  <a:schemeClr val="tx2"/>
                </a:solidFill>
                <a:effectLst/>
                <a:latin typeface="+mn-lt"/>
                <a:ea typeface="+mn-ea"/>
                <a:cs typeface="+mn-cs"/>
              </a:rPr>
              <a:t>Graph the shift in aggregate supply. What happens to output and the price level?</a:t>
            </a:r>
          </a:p>
          <a:p>
            <a:r>
              <a:rPr lang="en-US" sz="800" kern="1200" dirty="0" smtClean="0">
                <a:solidFill>
                  <a:schemeClr val="tx2"/>
                </a:solidFill>
                <a:effectLst/>
                <a:latin typeface="+mn-lt"/>
                <a:ea typeface="+mn-ea"/>
                <a:cs typeface="+mn-cs"/>
              </a:rPr>
              <a:t>5.</a:t>
            </a:r>
            <a:r>
              <a:rPr lang="en-US" sz="800" dirty="0" smtClean="0">
                <a:solidFill>
                  <a:schemeClr val="tx2"/>
                </a:solidFill>
              </a:rPr>
              <a:t> </a:t>
            </a:r>
            <a:r>
              <a:rPr lang="en-US" sz="800" kern="1200" dirty="0" smtClean="0">
                <a:solidFill>
                  <a:schemeClr val="tx2"/>
                </a:solidFill>
                <a:effectLst/>
                <a:latin typeface="+mn-lt"/>
                <a:ea typeface="+mn-ea"/>
                <a:cs typeface="+mn-cs"/>
              </a:rPr>
              <a:t>How would a war affect aggregate demand?</a:t>
            </a:r>
          </a:p>
          <a:p>
            <a:r>
              <a:rPr lang="en-US" sz="800" kern="1200" dirty="0" smtClean="0">
                <a:solidFill>
                  <a:schemeClr val="tx2"/>
                </a:solidFill>
                <a:effectLst/>
                <a:latin typeface="+mn-lt"/>
                <a:ea typeface="+mn-ea"/>
                <a:cs typeface="+mn-cs"/>
              </a:rPr>
              <a:t>6.</a:t>
            </a:r>
            <a:r>
              <a:rPr lang="en-US" sz="800" dirty="0" smtClean="0">
                <a:solidFill>
                  <a:schemeClr val="tx2"/>
                </a:solidFill>
              </a:rPr>
              <a:t> </a:t>
            </a:r>
            <a:r>
              <a:rPr lang="en-US" sz="800" kern="1200" dirty="0" smtClean="0">
                <a:solidFill>
                  <a:schemeClr val="tx2"/>
                </a:solidFill>
                <a:effectLst/>
                <a:latin typeface="+mn-lt"/>
                <a:ea typeface="+mn-ea"/>
                <a:cs typeface="+mn-cs"/>
              </a:rPr>
              <a:t>Graph the shift in aggregate demand. What happens to output and the price level?</a:t>
            </a:r>
          </a:p>
          <a:p>
            <a:r>
              <a:rPr lang="en-US" sz="800" kern="1200" dirty="0" smtClean="0">
                <a:solidFill>
                  <a:schemeClr val="tx2"/>
                </a:solidFill>
                <a:effectLst/>
                <a:latin typeface="+mn-lt"/>
                <a:ea typeface="+mn-ea"/>
                <a:cs typeface="+mn-cs"/>
              </a:rPr>
              <a:t>7</a:t>
            </a:r>
            <a:r>
              <a:rPr lang="en-US" sz="800" dirty="0" smtClean="0">
                <a:solidFill>
                  <a:schemeClr val="tx2"/>
                </a:solidFill>
              </a:rPr>
              <a:t>. </a:t>
            </a:r>
            <a:r>
              <a:rPr lang="en-US" sz="800" kern="1200" dirty="0" smtClean="0">
                <a:solidFill>
                  <a:schemeClr val="tx2"/>
                </a:solidFill>
                <a:effectLst/>
                <a:latin typeface="+mn-lt"/>
                <a:ea typeface="+mn-ea"/>
                <a:cs typeface="+mn-cs"/>
              </a:rPr>
              <a:t>Is peace good or bad for the economy?</a:t>
            </a:r>
          </a:p>
          <a:p>
            <a:r>
              <a:rPr lang="en-US" sz="800" b="1" kern="1200" cap="all" dirty="0" smtClean="0">
                <a:solidFill>
                  <a:schemeClr val="tx2"/>
                </a:solidFill>
                <a:effectLst/>
                <a:latin typeface="+mn-lt"/>
                <a:ea typeface="+mn-ea"/>
                <a:cs typeface="+mn-cs"/>
              </a:rPr>
              <a:t>Common Answers and Points for Discussion</a:t>
            </a:r>
            <a:endParaRPr lang="en-US" sz="800" kern="1200" cap="all" dirty="0" smtClean="0">
              <a:solidFill>
                <a:schemeClr val="tx2"/>
              </a:solidFill>
              <a:effectLst/>
              <a:latin typeface="+mn-lt"/>
              <a:ea typeface="+mn-ea"/>
              <a:cs typeface="+mn-cs"/>
            </a:endParaRPr>
          </a:p>
          <a:p>
            <a:r>
              <a:rPr lang="en-US" sz="800" i="1" kern="1200" dirty="0" smtClean="0">
                <a:solidFill>
                  <a:schemeClr val="tx2"/>
                </a:solidFill>
                <a:effectLst/>
                <a:latin typeface="+mn-lt"/>
                <a:ea typeface="+mn-ea"/>
                <a:cs typeface="+mn-cs"/>
              </a:rPr>
              <a:t>1.</a:t>
            </a:r>
            <a:r>
              <a:rPr lang="en-US" sz="800" i="1" dirty="0" smtClean="0">
                <a:solidFill>
                  <a:schemeClr val="tx2"/>
                </a:solidFill>
              </a:rPr>
              <a:t> </a:t>
            </a:r>
            <a:r>
              <a:rPr lang="en-US" sz="800" i="1" kern="1200" dirty="0" smtClean="0">
                <a:solidFill>
                  <a:schemeClr val="tx2"/>
                </a:solidFill>
                <a:effectLst/>
                <a:latin typeface="+mn-lt"/>
                <a:ea typeface="+mn-ea"/>
                <a:cs typeface="+mn-cs"/>
              </a:rPr>
              <a:t>Is war good or bad for the economy?</a:t>
            </a:r>
          </a:p>
          <a:p>
            <a:r>
              <a:rPr lang="en-US" sz="800" kern="1200" dirty="0" smtClean="0">
                <a:solidFill>
                  <a:schemeClr val="tx2"/>
                </a:solidFill>
                <a:effectLst/>
                <a:latin typeface="+mn-lt"/>
                <a:ea typeface="+mn-ea"/>
                <a:cs typeface="+mn-cs"/>
              </a:rPr>
              <a:t>A surprising number of students say war is good—many use WWII and its stimulative impact on the Canadian economy for support. Other students, particularly international students, see negative economic results.</a:t>
            </a:r>
          </a:p>
          <a:p>
            <a:r>
              <a:rPr lang="en-US" sz="800" i="1" kern="1200" dirty="0" smtClean="0">
                <a:solidFill>
                  <a:schemeClr val="tx2"/>
                </a:solidFill>
                <a:effectLst/>
                <a:latin typeface="+mn-lt"/>
                <a:ea typeface="+mn-ea"/>
                <a:cs typeface="+mn-cs"/>
              </a:rPr>
              <a:t>2.</a:t>
            </a:r>
            <a:r>
              <a:rPr lang="en-US" sz="800" i="1" dirty="0" smtClean="0">
                <a:solidFill>
                  <a:schemeClr val="tx2"/>
                </a:solidFill>
              </a:rPr>
              <a:t> </a:t>
            </a:r>
            <a:r>
              <a:rPr lang="en-US" sz="800" i="1" kern="1200" dirty="0" smtClean="0">
                <a:solidFill>
                  <a:schemeClr val="tx2"/>
                </a:solidFill>
                <a:effectLst/>
                <a:latin typeface="+mn-lt"/>
                <a:ea typeface="+mn-ea"/>
                <a:cs typeface="+mn-cs"/>
              </a:rPr>
              <a:t>What are the opportunity costs of using resources in wars?</a:t>
            </a:r>
          </a:p>
          <a:p>
            <a:r>
              <a:rPr lang="en-US" sz="800" kern="1200" dirty="0" smtClean="0">
                <a:solidFill>
                  <a:schemeClr val="tx2"/>
                </a:solidFill>
                <a:effectLst/>
                <a:latin typeface="+mn-lt"/>
                <a:ea typeface="+mn-ea"/>
                <a:cs typeface="+mn-cs"/>
              </a:rPr>
              <a:t>Lost civilian production is an important opportunity cost. Rationing, price controls, and black markets are common in time of war. In poor countries, shifting resources from consumption to military use can lead to starvation. People displaced by fighting will be unlikely to continue their regular activities—causing unemployment. Any resources destroyed in the war—deaths, bombed factories or bridges, burned crops—will be unavailable for any use.</a:t>
            </a:r>
          </a:p>
          <a:p>
            <a:r>
              <a:rPr lang="en-US" sz="800" i="1" kern="1200" dirty="0" smtClean="0">
                <a:solidFill>
                  <a:schemeClr val="tx2"/>
                </a:solidFill>
                <a:effectLst/>
                <a:latin typeface="+mn-lt"/>
                <a:ea typeface="+mn-ea"/>
                <a:cs typeface="+mn-cs"/>
              </a:rPr>
              <a:t>3.How would a war affect aggregate supply? </a:t>
            </a:r>
          </a:p>
          <a:p>
            <a:r>
              <a:rPr lang="en-US" sz="800" kern="1200" dirty="0" smtClean="0">
                <a:solidFill>
                  <a:schemeClr val="tx2"/>
                </a:solidFill>
                <a:effectLst/>
                <a:latin typeface="+mn-lt"/>
                <a:ea typeface="+mn-ea"/>
                <a:cs typeface="+mn-cs"/>
              </a:rPr>
              <a:t>This question has a variety of correct answers. The resources destroyed by war are unavailable for productive purposes. This would decrease aggregate supply. Some wars begin as attempts to seize resources—more land, mines, petroleum reserves. If this is successful, it increases the aggregate supply of the winning country, but reduces that of the losing country. If countries develop new technologies, or invest in strategic industries, aggregate supply could increase.</a:t>
            </a:r>
          </a:p>
          <a:p>
            <a:r>
              <a:rPr lang="en-US" sz="800" i="1" kern="1200" dirty="0" smtClean="0">
                <a:solidFill>
                  <a:schemeClr val="tx2"/>
                </a:solidFill>
                <a:effectLst/>
                <a:latin typeface="+mn-lt"/>
                <a:ea typeface="+mn-ea"/>
                <a:cs typeface="+mn-cs"/>
              </a:rPr>
              <a:t>4.</a:t>
            </a:r>
            <a:r>
              <a:rPr lang="en-US" sz="800" i="1" dirty="0" smtClean="0">
                <a:solidFill>
                  <a:schemeClr val="tx2"/>
                </a:solidFill>
              </a:rPr>
              <a:t> </a:t>
            </a:r>
            <a:r>
              <a:rPr lang="en-US" sz="800" i="1" kern="1200" dirty="0" smtClean="0">
                <a:solidFill>
                  <a:schemeClr val="tx2"/>
                </a:solidFill>
                <a:effectLst/>
                <a:latin typeface="+mn-lt"/>
                <a:ea typeface="+mn-ea"/>
                <a:cs typeface="+mn-cs"/>
              </a:rPr>
              <a:t>Graph the shift in aggregate supply. What happens to output and the price level?</a:t>
            </a:r>
          </a:p>
          <a:p>
            <a:r>
              <a:rPr lang="en-US" sz="800" kern="1200" dirty="0" smtClean="0">
                <a:solidFill>
                  <a:schemeClr val="tx2"/>
                </a:solidFill>
                <a:effectLst/>
                <a:latin typeface="+mn-lt"/>
                <a:ea typeface="+mn-ea"/>
                <a:cs typeface="+mn-cs"/>
              </a:rPr>
              <a:t>If aggregate supply decreases, output falls and the price level rises. If aggregate supply increases, output rises and the price level falls.</a:t>
            </a:r>
          </a:p>
          <a:p>
            <a:r>
              <a:rPr lang="en-US" sz="800" i="1" kern="1200" dirty="0" smtClean="0">
                <a:solidFill>
                  <a:schemeClr val="tx2"/>
                </a:solidFill>
                <a:effectLst/>
                <a:latin typeface="+mn-lt"/>
                <a:ea typeface="+mn-ea"/>
                <a:cs typeface="+mn-cs"/>
              </a:rPr>
              <a:t>5. How would a war affect aggregate demand?</a:t>
            </a:r>
          </a:p>
          <a:p>
            <a:r>
              <a:rPr lang="en-US" sz="800" kern="1200" dirty="0" smtClean="0">
                <a:solidFill>
                  <a:schemeClr val="tx2"/>
                </a:solidFill>
                <a:effectLst/>
                <a:latin typeface="+mn-lt"/>
                <a:ea typeface="+mn-ea"/>
                <a:cs typeface="+mn-cs"/>
              </a:rPr>
              <a:t>This question also has several answers. In many cases, high levels of military spending will increase aggregate demand. In areas where fighting is active, other spending sectors will be suppressed—less consumption, less investment, and perhaps a decrease in international trade. This would decrease aggregate demand.</a:t>
            </a:r>
          </a:p>
          <a:p>
            <a:r>
              <a:rPr lang="en-US" sz="800" kern="1200" dirty="0" smtClean="0">
                <a:solidFill>
                  <a:schemeClr val="tx2"/>
                </a:solidFill>
                <a:effectLst/>
                <a:latin typeface="+mn-lt"/>
                <a:ea typeface="+mn-ea"/>
                <a:cs typeface="+mn-cs"/>
              </a:rPr>
              <a:t> </a:t>
            </a:r>
            <a:endParaRPr lang="en-US" sz="800" kern="1200" dirty="0">
              <a:solidFill>
                <a:schemeClr val="tx2"/>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46</a:t>
            </a:fld>
            <a:endParaRPr lang="en-US" dirty="0"/>
          </a:p>
        </p:txBody>
      </p:sp>
    </p:spTree>
    <p:extLst>
      <p:ext uri="{BB962C8B-B14F-4D97-AF65-F5344CB8AC3E}">
        <p14:creationId xmlns:p14="http://schemas.microsoft.com/office/powerpoint/2010/main" val="32649294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5734050" cy="2219691"/>
          </a:xfrm>
        </p:spPr>
        <p:txBody>
          <a:bodyPr anchor="ctr">
            <a:normAutofit/>
          </a:bodyPr>
          <a:lstStyle>
            <a:lvl1pPr algn="l">
              <a:defRPr sz="4400" b="1" cap="all" baseline="0">
                <a:solidFill>
                  <a:schemeClr val="tx1"/>
                </a:solidFill>
              </a:defRPr>
            </a:lvl1pPr>
          </a:lstStyle>
          <a:p>
            <a:r>
              <a:rPr dirty="0"/>
              <a:t>Click to edit Master title style</a:t>
            </a: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endParaRPr/>
          </a:p>
        </p:txBody>
      </p:sp>
      <p:sp>
        <p:nvSpPr>
          <p:cNvPr id="4" name="Date Placeholder 3"/>
          <p:cNvSpPr>
            <a:spLocks noGrp="1"/>
          </p:cNvSpPr>
          <p:nvPr>
            <p:ph type="dt" sz="half" idx="14"/>
          </p:nvPr>
        </p:nvSpPr>
        <p:spPr/>
        <p:txBody>
          <a:bodyPr/>
          <a:lstStyle/>
          <a:p>
            <a:fld id="{7C4CD0D6-572A-F74D-AA4F-EF830F5A6751}" type="datetime1">
              <a:rPr lang="en-CA" smtClean="0"/>
              <a:pPr/>
              <a:t>06/02/2014</a:t>
            </a:fld>
            <a:endParaRPr lang="en-CA" dirty="0"/>
          </a:p>
        </p:txBody>
      </p:sp>
      <p:sp>
        <p:nvSpPr>
          <p:cNvPr id="5" name="Footer Placeholder 4"/>
          <p:cNvSpPr>
            <a:spLocks noGrp="1"/>
          </p:cNvSpPr>
          <p:nvPr>
            <p:ph type="ftr" sz="quarter" idx="15"/>
          </p:nvPr>
        </p:nvSpPr>
        <p:spPr/>
        <p:txBody>
          <a:bodyPr/>
          <a:lstStyle>
            <a:lvl1pPr>
              <a:defRPr>
                <a:solidFill>
                  <a:srgbClr val="000000"/>
                </a:solidFill>
              </a:defRPr>
            </a:lvl1pPr>
          </a:lstStyle>
          <a:p>
            <a:r>
              <a:rPr lang="en-US" dirty="0" smtClean="0"/>
              <a:t>Copyright © 2014 by Nelson Education Limited </a:t>
            </a:r>
            <a:endParaRPr lang="en-US" dirty="0"/>
          </a:p>
        </p:txBody>
      </p:sp>
      <p:sp>
        <p:nvSpPr>
          <p:cNvPr id="6" name="Slide Number Placeholder 5"/>
          <p:cNvSpPr>
            <a:spLocks noGrp="1"/>
          </p:cNvSpPr>
          <p:nvPr>
            <p:ph type="sldNum" sz="quarter" idx="16"/>
          </p:nvPr>
        </p:nvSpPr>
        <p:spPr/>
        <p:txBody>
          <a:bodyPr/>
          <a:lstStyle>
            <a:lvl1pPr>
              <a:defRPr>
                <a:solidFill>
                  <a:srgbClr val="000000"/>
                </a:solidFill>
              </a:defRPr>
            </a:lvl1pPr>
          </a:lstStyle>
          <a:p>
            <a:fld id="{0FF54DE5-C571-48E8-A5BC-B369434E2F44}" type="slidenum">
              <a:rPr lang="en-US" smtClean="0"/>
              <a:pPr/>
              <a:t>‹#›</a:t>
            </a:fld>
            <a:endParaRPr lang="en-US" dirty="0"/>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10096500" cy="2219691"/>
          </a:xfrm>
        </p:spPr>
        <p:txBody>
          <a:bodyPr anchor="ctr">
            <a:normAutofit/>
          </a:bodyPr>
          <a:lstStyle>
            <a:lvl1pPr algn="l">
              <a:defRPr sz="4400" b="1" cap="all" baseline="0">
                <a:solidFill>
                  <a:srgbClr val="000000"/>
                </a:solidFill>
              </a:defRPr>
            </a:lvl1pPr>
          </a:lstStyle>
          <a:p>
            <a:r>
              <a:rPr dirty="0"/>
              <a:t>Click to edit Master title style</a:t>
            </a: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4" name="Date Placeholder 3"/>
          <p:cNvSpPr>
            <a:spLocks noGrp="1"/>
          </p:cNvSpPr>
          <p:nvPr>
            <p:ph type="dt" sz="half" idx="10"/>
          </p:nvPr>
        </p:nvSpPr>
        <p:spPr/>
        <p:txBody>
          <a:bodyPr/>
          <a:lstStyle/>
          <a:p>
            <a:fld id="{6A52AC18-28AD-C340-B1A6-FEF0FDF7FB2F}" type="datetime1">
              <a:rPr lang="en-CA" smtClean="0"/>
              <a:pPr/>
              <a:t>06/02/2014</a:t>
            </a:fld>
            <a:endParaRPr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smtClean="0"/>
              <a:t>Copyright © 2014 by Nelson Education Limited </a:t>
            </a:r>
            <a:endParaRPr lang="en-US" dirty="0"/>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0FF54DE5-C571-48E8-A5BC-B369434E2F44}" type="slidenum">
              <a:rPr lang="en-US" smtClean="0"/>
              <a:pPr/>
              <a:t>‹#›</a:t>
            </a:fld>
            <a:endParaRPr lang="en-US" dirty="0"/>
          </a:p>
        </p:txBody>
      </p:sp>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Click to edit Master title style</a:t>
            </a:r>
          </a:p>
        </p:txBody>
      </p:sp>
      <p:sp>
        <p:nvSpPr>
          <p:cNvPr id="3" name="Content Placeholder 2"/>
          <p:cNvSpPr>
            <a:spLocks noGrp="1"/>
          </p:cNvSpPr>
          <p:nvPr>
            <p:ph idx="1"/>
          </p:nvPr>
        </p:nvSpPr>
        <p:spPr/>
        <p:txBody>
          <a:body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EA3584D7-D59F-F543-9F2A-844266B76E5C}" type="datetime1">
              <a:rPr lang="en-CA" smtClean="0"/>
              <a:pPr/>
              <a:t>06/02/2014</a:t>
            </a:fld>
            <a:endParaRPr/>
          </a:p>
        </p:txBody>
      </p:sp>
      <p:sp>
        <p:nvSpPr>
          <p:cNvPr id="5" name="Footer Placeholder 4"/>
          <p:cNvSpPr>
            <a:spLocks noGrp="1"/>
          </p:cNvSpPr>
          <p:nvPr>
            <p:ph type="ftr" sz="quarter" idx="11"/>
          </p:nvPr>
        </p:nvSpPr>
        <p:spPr/>
        <p:txBody>
          <a:bodyPr/>
          <a:lstStyle/>
          <a:p>
            <a:r>
              <a:rPr lang="en-US" dirty="0" smtClean="0"/>
              <a:t>Copyright © 2014 by Nelson Education Limited </a:t>
            </a:r>
            <a:endParaRPr lang="en-US" dirty="0"/>
          </a:p>
        </p:txBody>
      </p:sp>
      <p:sp>
        <p:nvSpPr>
          <p:cNvPr id="6" name="Slide Number Placeholder 5"/>
          <p:cNvSpPr>
            <a:spLocks noGrp="1"/>
          </p:cNvSpPr>
          <p:nvPr>
            <p:ph type="sldNum" sz="quarter" idx="12"/>
          </p:nvPr>
        </p:nvSpPr>
        <p:spPr/>
        <p:txBody>
          <a:bodyPr/>
          <a:lstStyle/>
          <a:p>
            <a:fld id="{0FF54DE5-C571-48E8-A5BC-B369434E2F44}" type="slidenum">
              <a:rPr/>
              <a:pPr/>
              <a:t>‹#›</a:t>
            </a:fld>
            <a:endParaRPr/>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9170" y="273053"/>
            <a:ext cx="472300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a:p>
            <a:pPr lvl="1"/>
            <a:r>
              <a:rPr lang="fr-CA" dirty="0" smtClean="0"/>
              <a:t>Second </a:t>
            </a:r>
            <a:r>
              <a:rPr lang="fr-CA" dirty="0" err="1" smtClean="0"/>
              <a:t>level</a:t>
            </a:r>
            <a:endParaRPr lang="fr-CA" dirty="0" smtClean="0"/>
          </a:p>
          <a:p>
            <a:pPr lvl="2"/>
            <a:r>
              <a:rPr lang="fr-CA" dirty="0" err="1" smtClean="0"/>
              <a:t>Third</a:t>
            </a:r>
            <a:r>
              <a:rPr lang="fr-CA" dirty="0" smtClean="0"/>
              <a:t> </a:t>
            </a:r>
            <a:r>
              <a:rPr lang="fr-CA" dirty="0" err="1" smtClean="0"/>
              <a:t>level</a:t>
            </a:r>
            <a:endParaRPr lang="fr-CA" dirty="0" smtClean="0"/>
          </a:p>
          <a:p>
            <a:pPr lvl="3"/>
            <a:r>
              <a:rPr lang="fr-CA" dirty="0" err="1" smtClean="0"/>
              <a:t>Fourth</a:t>
            </a:r>
            <a:r>
              <a:rPr lang="fr-CA" dirty="0" smtClean="0"/>
              <a:t> </a:t>
            </a:r>
            <a:r>
              <a:rPr lang="fr-CA" dirty="0" err="1" smtClean="0"/>
              <a:t>level</a:t>
            </a:r>
            <a:endParaRPr lang="fr-CA" dirty="0" smtClean="0"/>
          </a:p>
          <a:p>
            <a:pPr lvl="4"/>
            <a:r>
              <a:rPr lang="fr-CA" dirty="0" err="1" smtClean="0"/>
              <a:t>Fifth</a:t>
            </a:r>
            <a:r>
              <a:rPr lang="fr-CA" dirty="0" smtClean="0"/>
              <a:t> </a:t>
            </a:r>
            <a:r>
              <a:rPr lang="fr-CA" dirty="0" err="1" smtClean="0"/>
              <a:t>level</a:t>
            </a:r>
            <a:endParaRPr lang="en-US" dirty="0"/>
          </a:p>
        </p:txBody>
      </p:sp>
      <p:sp>
        <p:nvSpPr>
          <p:cNvPr id="4" name="Text Placeholder 3"/>
          <p:cNvSpPr>
            <a:spLocks noGrp="1"/>
          </p:cNvSpPr>
          <p:nvPr>
            <p:ph type="body" sz="half" idx="2"/>
          </p:nvPr>
        </p:nvSpPr>
        <p:spPr>
          <a:xfrm>
            <a:off x="1083732" y="2032000"/>
            <a:ext cx="5080001" cy="4094166"/>
          </a:xfrm>
        </p:spPr>
        <p:txBody>
          <a:bodyPr>
            <a:normAutofit/>
          </a:bodyPr>
          <a:lstStyle>
            <a:lvl1pPr marL="0" indent="0">
              <a:buNone/>
              <a:defRPr sz="2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p:txBody>
      </p:sp>
      <p:sp>
        <p:nvSpPr>
          <p:cNvPr id="5" name="Date Placeholder 4"/>
          <p:cNvSpPr>
            <a:spLocks noGrp="1"/>
          </p:cNvSpPr>
          <p:nvPr>
            <p:ph type="dt" sz="half" idx="10"/>
          </p:nvPr>
        </p:nvSpPr>
        <p:spPr/>
        <p:txBody>
          <a:bodyPr/>
          <a:lstStyle/>
          <a:p>
            <a:fld id="{88E8EBEC-C88B-EE41-ADE8-0EACA04CC381}" type="datetime1">
              <a:rPr lang="en-CA" smtClean="0"/>
              <a:pPr/>
              <a:t>06/02/2014</a:t>
            </a:fld>
            <a:endParaRPr lang="en-US" dirty="0"/>
          </a:p>
        </p:txBody>
      </p:sp>
      <p:sp>
        <p:nvSpPr>
          <p:cNvPr id="6" name="Footer Placeholder 5"/>
          <p:cNvSpPr>
            <a:spLocks noGrp="1"/>
          </p:cNvSpPr>
          <p:nvPr>
            <p:ph type="ftr" sz="quarter" idx="11"/>
          </p:nvPr>
        </p:nvSpPr>
        <p:spPr/>
        <p:txBody>
          <a:bodyPr/>
          <a:lstStyle/>
          <a:p>
            <a:r>
              <a:rPr lang="en-US" dirty="0" smtClean="0"/>
              <a:t>Copyright © 2014 by Nelson Education Limited </a:t>
            </a:r>
            <a:endParaRPr lang="en-US" dirty="0"/>
          </a:p>
        </p:txBody>
      </p:sp>
      <p:sp>
        <p:nvSpPr>
          <p:cNvPr id="7" name="Slide Number Placeholder 6"/>
          <p:cNvSpPr>
            <a:spLocks noGrp="1"/>
          </p:cNvSpPr>
          <p:nvPr>
            <p:ph type="sldNum" sz="quarter" idx="12"/>
          </p:nvPr>
        </p:nvSpPr>
        <p:spPr/>
        <p:txBody>
          <a:bodyPr/>
          <a:lstStyle/>
          <a:p>
            <a:fld id="{22C1DC5E-AE66-8645-9971-1B26E9033952}" type="slidenum">
              <a:rPr lang="en-US" smtClean="0"/>
              <a:pPr/>
              <a:t>‹#›</a:t>
            </a:fld>
            <a:endParaRPr lang="en-US" dirty="0"/>
          </a:p>
        </p:txBody>
      </p:sp>
      <p:sp>
        <p:nvSpPr>
          <p:cNvPr id="9" name="Rectangle 8"/>
          <p:cNvSpPr/>
          <p:nvPr userDrawn="1"/>
        </p:nvSpPr>
        <p:spPr>
          <a:xfrm>
            <a:off x="1075267" y="417670"/>
            <a:ext cx="3217334" cy="707886"/>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QuickQuiz</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407699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ustom Layou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Click to </a:t>
            </a:r>
            <a:r>
              <a:rPr lang="fr-CA" dirty="0" err="1" smtClean="0"/>
              <a:t>edit</a:t>
            </a:r>
            <a:r>
              <a:rPr lang="fr-CA" dirty="0" smtClean="0"/>
              <a:t> Master </a:t>
            </a:r>
            <a:r>
              <a:rPr lang="fr-CA" dirty="0" err="1" smtClean="0"/>
              <a:t>title</a:t>
            </a:r>
            <a:r>
              <a:rPr lang="fr-CA" dirty="0" smtClean="0"/>
              <a:t> style</a:t>
            </a:r>
            <a:endParaRPr lang="en-US" dirty="0"/>
          </a:p>
        </p:txBody>
      </p:sp>
      <p:sp>
        <p:nvSpPr>
          <p:cNvPr id="3" name="Date Placeholder 2"/>
          <p:cNvSpPr>
            <a:spLocks noGrp="1"/>
          </p:cNvSpPr>
          <p:nvPr>
            <p:ph type="dt" sz="half" idx="10"/>
          </p:nvPr>
        </p:nvSpPr>
        <p:spPr/>
        <p:txBody>
          <a:bodyPr/>
          <a:lstStyle/>
          <a:p>
            <a:fld id="{24D1E8D3-FE15-E248-81B0-F4608F4F741A}" type="datetime1">
              <a:rPr lang="en-CA" smtClean="0"/>
              <a:pPr/>
              <a:t>06/02/2014</a:t>
            </a:fld>
            <a:endParaRPr lang="en-CA"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
        <p:nvSpPr>
          <p:cNvPr id="5" name="Slide Number Placeholder 4"/>
          <p:cNvSpPr>
            <a:spLocks noGrp="1"/>
          </p:cNvSpPr>
          <p:nvPr>
            <p:ph type="sldNum" sz="quarter" idx="12"/>
          </p:nvPr>
        </p:nvSpPr>
        <p:spPr/>
        <p:txBody>
          <a:bodyPr/>
          <a:lstStyle/>
          <a:p>
            <a:fld id="{0FF54DE5-C571-48E8-A5BC-B369434E2F44}" type="slidenum">
              <a:rPr lang="en-US" smtClean="0"/>
              <a:pPr/>
              <a:t>‹#›</a:t>
            </a:fld>
            <a:endParaRPr lang="en-US" dirty="0"/>
          </a:p>
        </p:txBody>
      </p:sp>
    </p:spTree>
    <p:extLst>
      <p:ext uri="{BB962C8B-B14F-4D97-AF65-F5344CB8AC3E}">
        <p14:creationId xmlns:p14="http://schemas.microsoft.com/office/powerpoint/2010/main" val="28455611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93133"/>
            <a:ext cx="12190482" cy="1096962"/>
          </a:xfrm>
          <a:prstGeom prst="rect">
            <a:avLst/>
          </a:prstGeom>
        </p:spPr>
        <p:txBody>
          <a:bodyPr vert="horz" lIns="0" tIns="45720" rIns="0" bIns="45720" rtlCol="0" anchor="b">
            <a:noAutofit/>
          </a:bodyPr>
          <a:lstStyle/>
          <a:p>
            <a:r>
              <a:rPr dirty="0"/>
              <a:t>Click to edit Master title style</a:t>
            </a: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Autofit/>
          </a:body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48FFB49D-4AEF-C949-83D2-2693E07F4221}" type="datetime1">
              <a:rPr lang="en-CA" smtClean="0"/>
              <a:pPr/>
              <a:t>06/02/2014</a:t>
            </a:fld>
            <a:endParaRPr/>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rgbClr val="000000"/>
                </a:solidFill>
              </a:defRPr>
            </a:lvl1pPr>
          </a:lstStyle>
          <a:p>
            <a:r>
              <a:rPr lang="en-CA" dirty="0" smtClean="0"/>
              <a:t>Copyright © 2014 by Nelson Education Limited </a:t>
            </a:r>
            <a:endParaRPr lang="en-CA" dirty="0" smtClean="0">
              <a:latin typeface="Arial" charset="0"/>
            </a:endParaRPr>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fld id="{0FF54DE5-C571-48E8-A5BC-B369434E2F44}" type="slidenum">
              <a:rPr lang="en-US" smtClean="0"/>
              <a:pPr/>
              <a:t>‹#›</a:t>
            </a:fld>
            <a:endParaRPr lang="en-US" dirty="0"/>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80" r:id="rId4"/>
    <p:sldLayoutId id="2147483681" r:id="rId5"/>
  </p:sldLayoutIdLst>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hf hdr="0" dt="0"/>
  <p:txStyles>
    <p:titleStyle>
      <a:lvl1pPr algn="ctr" defTabSz="914400" rtl="0" eaLnBrk="1" latinLnBrk="0" hangingPunct="1">
        <a:lnSpc>
          <a:spcPct val="90000"/>
        </a:lnSpc>
        <a:spcBef>
          <a:spcPct val="0"/>
        </a:spcBef>
        <a:buNone/>
        <a:defRPr sz="4400" b="1" kern="1200">
          <a:solidFill>
            <a:srgbClr val="000000"/>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xmlns:mv="urn:schemas-microsoft-com:mac:vml" xmlns:mc="http://schemas.openxmlformats.org/markup-compatibility/2006">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5.emf"/><Relationship Id="rId7" Type="http://schemas.openxmlformats.org/officeDocument/2006/relationships/image" Target="../media/image19.emf"/><Relationship Id="rId12" Type="http://schemas.openxmlformats.org/officeDocument/2006/relationships/image" Target="../media/image24.emf"/><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18.emf"/><Relationship Id="rId11" Type="http://schemas.openxmlformats.org/officeDocument/2006/relationships/image" Target="../media/image23.emf"/><Relationship Id="rId5" Type="http://schemas.openxmlformats.org/officeDocument/2006/relationships/image" Target="../media/image17.emf"/><Relationship Id="rId10" Type="http://schemas.openxmlformats.org/officeDocument/2006/relationships/image" Target="../media/image22.emf"/><Relationship Id="rId4" Type="http://schemas.openxmlformats.org/officeDocument/2006/relationships/image" Target="../media/image16.emf"/><Relationship Id="rId9" Type="http://schemas.openxmlformats.org/officeDocument/2006/relationships/image" Target="../media/image21.emf"/></Relationships>
</file>

<file path=ppt/slides/_rels/slide3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69900" y="1534315"/>
            <a:ext cx="6883400" cy="376397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hangingPunct="0">
              <a:buClr>
                <a:srgbClr val="A30018"/>
              </a:buClr>
              <a:buSzPct val="65000"/>
              <a:buFont typeface="Wingdings" pitchFamily="2" charset="2"/>
              <a:buNone/>
              <a:defRPr/>
            </a:pPr>
            <a:r>
              <a:rPr lang="en-US" sz="2800" kern="0" dirty="0" smtClean="0">
                <a:latin typeface="Calibri" pitchFamily="34" charset="0"/>
              </a:rPr>
              <a:t>PowerPoint Presentations for </a:t>
            </a:r>
          </a:p>
          <a:p>
            <a:pPr eaLnBrk="0" hangingPunct="0">
              <a:buClr>
                <a:srgbClr val="A30018"/>
              </a:buClr>
              <a:buSzPct val="65000"/>
              <a:buFont typeface="Wingdings" pitchFamily="2" charset="2"/>
              <a:buNone/>
              <a:defRPr/>
            </a:pPr>
            <a:r>
              <a:rPr lang="en-US" sz="3600" b="1" i="1" kern="0" dirty="0" smtClean="0">
                <a:latin typeface="Calibri" pitchFamily="34" charset="0"/>
              </a:rPr>
              <a:t>Principles of Macroeconomics</a:t>
            </a:r>
          </a:p>
          <a:p>
            <a:pPr eaLnBrk="0" hangingPunct="0">
              <a:buClr>
                <a:srgbClr val="A30018"/>
              </a:buClr>
              <a:buSzPct val="65000"/>
              <a:buFont typeface="Wingdings" pitchFamily="2" charset="2"/>
              <a:buNone/>
              <a:defRPr/>
            </a:pPr>
            <a:r>
              <a:rPr lang="en-US" kern="0" dirty="0" smtClean="0">
                <a:latin typeface="Calibri" pitchFamily="34" charset="0"/>
              </a:rPr>
              <a:t>Sixth Canadian Edition</a:t>
            </a:r>
            <a:endParaRPr lang="en-US" b="1" i="1" kern="0" dirty="0" smtClean="0">
              <a:latin typeface="Calibri" pitchFamily="34" charset="0"/>
            </a:endParaRPr>
          </a:p>
          <a:p>
            <a:pPr eaLnBrk="0" hangingPunct="0">
              <a:buClr>
                <a:srgbClr val="A30018"/>
              </a:buClr>
              <a:buSzPct val="65000"/>
              <a:buFont typeface="Wingdings" pitchFamily="2" charset="2"/>
              <a:buNone/>
              <a:defRPr/>
            </a:pPr>
            <a:r>
              <a:rPr lang="en-US" kern="0" dirty="0" smtClean="0">
                <a:latin typeface="Calibri" pitchFamily="34" charset="0"/>
              </a:rPr>
              <a:t>by Mankiw/Kneebone/McKenzie</a:t>
            </a:r>
            <a:r>
              <a:rPr lang="en-US" b="1" kern="0" dirty="0" smtClean="0">
                <a:latin typeface="Calibri" pitchFamily="34" charset="0"/>
              </a:rPr>
              <a:t/>
            </a:r>
            <a:br>
              <a:rPr lang="en-US" b="1" kern="0" dirty="0" smtClean="0">
                <a:latin typeface="Calibri" pitchFamily="34" charset="0"/>
              </a:rPr>
            </a:br>
            <a:endParaRPr lang="en-US" b="1" kern="0" dirty="0" smtClean="0">
              <a:latin typeface="Calibri" pitchFamily="34" charset="0"/>
            </a:endParaRPr>
          </a:p>
          <a:p>
            <a:pPr eaLnBrk="0" hangingPunct="0">
              <a:buClr>
                <a:srgbClr val="A30018"/>
              </a:buClr>
              <a:buSzPct val="65000"/>
              <a:buFont typeface="Wingdings" pitchFamily="2" charset="2"/>
              <a:buNone/>
              <a:defRPr/>
            </a:pPr>
            <a:endParaRPr lang="en-US" b="1" kern="0" dirty="0" smtClean="0">
              <a:latin typeface="Calibri" pitchFamily="34" charset="0"/>
            </a:endParaRPr>
          </a:p>
          <a:p>
            <a:pPr algn="r" eaLnBrk="0" hangingPunct="0">
              <a:buClr>
                <a:srgbClr val="A30018"/>
              </a:buClr>
              <a:buSzPct val="65000"/>
              <a:buFont typeface="Wingdings" pitchFamily="2" charset="2"/>
              <a:buNone/>
              <a:defRPr/>
            </a:pPr>
            <a:r>
              <a:rPr lang="en-US" kern="0" dirty="0" smtClean="0">
                <a:latin typeface="Calibri" pitchFamily="34" charset="0"/>
              </a:rPr>
              <a:t>Adapted for the </a:t>
            </a:r>
          </a:p>
          <a:p>
            <a:pPr algn="r" eaLnBrk="0" hangingPunct="0">
              <a:lnSpc>
                <a:spcPct val="80000"/>
              </a:lnSpc>
              <a:spcBef>
                <a:spcPts val="600"/>
              </a:spcBef>
              <a:buClr>
                <a:srgbClr val="A30018"/>
              </a:buClr>
              <a:buSzPct val="65000"/>
              <a:buFont typeface="Wingdings" pitchFamily="2" charset="2"/>
              <a:buNone/>
              <a:defRPr/>
            </a:pPr>
            <a:r>
              <a:rPr lang="en-US" kern="0" dirty="0" smtClean="0">
                <a:latin typeface="Calibri" pitchFamily="34" charset="0"/>
              </a:rPr>
              <a:t>Sixth Canadian Edition by</a:t>
            </a:r>
          </a:p>
          <a:p>
            <a:pPr algn="r" eaLnBrk="0" hangingPunct="0">
              <a:lnSpc>
                <a:spcPct val="80000"/>
              </a:lnSpc>
              <a:spcBef>
                <a:spcPts val="600"/>
              </a:spcBef>
              <a:buClr>
                <a:srgbClr val="A30018"/>
              </a:buClr>
              <a:buSzPct val="65000"/>
              <a:buFont typeface="Wingdings" pitchFamily="2" charset="2"/>
              <a:buNone/>
              <a:defRPr/>
            </a:pPr>
            <a:endParaRPr lang="en-US" sz="1100" kern="0" dirty="0" smtClean="0">
              <a:latin typeface="Calibri" pitchFamily="34" charset="0"/>
            </a:endParaRPr>
          </a:p>
          <a:p>
            <a:pPr algn="r" eaLnBrk="0" hangingPunct="0">
              <a:lnSpc>
                <a:spcPct val="80000"/>
              </a:lnSpc>
              <a:spcBef>
                <a:spcPts val="600"/>
              </a:spcBef>
              <a:buClr>
                <a:srgbClr val="A30018"/>
              </a:buClr>
              <a:buSzPct val="65000"/>
              <a:buFont typeface="Wingdings" pitchFamily="2" charset="2"/>
              <a:buNone/>
              <a:defRPr/>
            </a:pPr>
            <a:r>
              <a:rPr lang="en-US" sz="2400" kern="0" dirty="0" smtClean="0">
                <a:latin typeface="Calibri" pitchFamily="34" charset="0"/>
              </a:rPr>
              <a:t>Marc Prud’homme</a:t>
            </a:r>
          </a:p>
          <a:p>
            <a:pPr algn="r" eaLnBrk="0" hangingPunct="0">
              <a:lnSpc>
                <a:spcPct val="80000"/>
              </a:lnSpc>
              <a:spcBef>
                <a:spcPts val="600"/>
              </a:spcBef>
              <a:buClr>
                <a:srgbClr val="A30018"/>
              </a:buClr>
              <a:buSzPct val="65000"/>
              <a:buFont typeface="Wingdings" pitchFamily="2" charset="2"/>
              <a:buNone/>
              <a:defRPr/>
            </a:pPr>
            <a:r>
              <a:rPr lang="en-US" sz="2400" kern="0" dirty="0" smtClean="0">
                <a:latin typeface="Calibri" pitchFamily="34" charset="0"/>
              </a:rPr>
              <a:t>University of Ottawa</a:t>
            </a:r>
            <a:endParaRPr lang="en-US" sz="2400" kern="0" dirty="0">
              <a:latin typeface="Calibri"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4025" y="1358900"/>
            <a:ext cx="3486150" cy="4114800"/>
          </a:xfrm>
          <a:prstGeom prst="rect">
            <a:avLst/>
          </a:prstGeom>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3985" y="1996378"/>
            <a:ext cx="5621355" cy="2219691"/>
          </a:xfrm>
        </p:spPr>
        <p:txBody>
          <a:bodyPr>
            <a:normAutofit fontScale="90000"/>
          </a:bodyPr>
          <a:lstStyle/>
          <a:p>
            <a:r>
              <a:rPr lang="en-US" dirty="0" smtClean="0"/>
              <a:t>Aggregate demand and aggregate supply</a:t>
            </a:r>
            <a:endParaRPr lang="en-US" dirty="0"/>
          </a:p>
        </p:txBody>
      </p:sp>
      <p:sp>
        <p:nvSpPr>
          <p:cNvPr id="3" name="Subtitle 2"/>
          <p:cNvSpPr>
            <a:spLocks noGrp="1"/>
          </p:cNvSpPr>
          <p:nvPr>
            <p:ph type="subTitle" idx="1"/>
          </p:nvPr>
        </p:nvSpPr>
        <p:spPr>
          <a:xfrm>
            <a:off x="681573" y="4511784"/>
            <a:ext cx="10096501" cy="955565"/>
          </a:xfrm>
        </p:spPr>
        <p:txBody>
          <a:bodyPr>
            <a:normAutofit/>
          </a:bodyPr>
          <a:lstStyle/>
          <a:p>
            <a:r>
              <a:rPr lang="en-US" sz="3600" dirty="0" smtClean="0"/>
              <a:t>Chapter 14</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7" name="Picture 6" descr="C14_P01_pg331.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48466" y="1197616"/>
            <a:ext cx="5262272" cy="3327230"/>
          </a:xfrm>
          <a:prstGeom prst="rect">
            <a:avLst/>
          </a:prstGeom>
        </p:spPr>
      </p:pic>
    </p:spTree>
    <p:extLst>
      <p:ext uri="{BB962C8B-B14F-4D97-AF65-F5344CB8AC3E}">
        <p14:creationId xmlns:p14="http://schemas.microsoft.com/office/powerpoint/2010/main" val="11970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50865"/>
            <a:ext cx="12190482" cy="1096962"/>
          </a:xfrm>
        </p:spPr>
        <p:txBody>
          <a:bodyPr>
            <a:noAutofit/>
          </a:bodyPr>
          <a:lstStyle/>
          <a:p>
            <a:r>
              <a:rPr lang="en-US" dirty="0" smtClean="0"/>
              <a:t>AGGREGATE DEMAND </a:t>
            </a:r>
            <a:br>
              <a:rPr lang="en-US" dirty="0" smtClean="0"/>
            </a:br>
            <a:r>
              <a:rPr lang="en-US" dirty="0" smtClean="0"/>
              <a:t>AND AGGREGATE SUPPLY</a:t>
            </a:r>
            <a:endParaRPr lang="en-US" dirty="0"/>
          </a:p>
        </p:txBody>
      </p:sp>
      <p:sp>
        <p:nvSpPr>
          <p:cNvPr id="14" name="Content Placeholder 13"/>
          <p:cNvSpPr>
            <a:spLocks noGrp="1"/>
          </p:cNvSpPr>
          <p:nvPr>
            <p:ph idx="1"/>
          </p:nvPr>
        </p:nvSpPr>
        <p:spPr>
          <a:xfrm>
            <a:off x="1122299" y="1544931"/>
            <a:ext cx="9982200" cy="4635736"/>
          </a:xfrm>
        </p:spPr>
        <p:txBody>
          <a:bodyPr anchor="t">
            <a:normAutofit/>
          </a:bodyPr>
          <a:lstStyle/>
          <a:p>
            <a:pPr>
              <a:lnSpc>
                <a:spcPct val="100000"/>
              </a:lnSpc>
            </a:pPr>
            <a:r>
              <a:rPr lang="en-US" sz="3200" b="0" dirty="0" smtClean="0"/>
              <a:t>Economic activity fluctuates from year to year. </a:t>
            </a:r>
          </a:p>
          <a:p>
            <a:pPr>
              <a:lnSpc>
                <a:spcPct val="100000"/>
              </a:lnSpc>
            </a:pPr>
            <a:r>
              <a:rPr lang="en-US" sz="2800" dirty="0" smtClean="0"/>
              <a:t>Recession</a:t>
            </a:r>
            <a:r>
              <a:rPr lang="en-US" sz="2800" b="0" dirty="0" smtClean="0"/>
              <a:t>: a period of falling incomes and rising unemployment </a:t>
            </a:r>
          </a:p>
          <a:p>
            <a:pPr>
              <a:lnSpc>
                <a:spcPct val="100000"/>
              </a:lnSpc>
            </a:pPr>
            <a:r>
              <a:rPr lang="en-US" sz="2800" dirty="0" smtClean="0"/>
              <a:t>Depression</a:t>
            </a:r>
            <a:r>
              <a:rPr lang="en-US" sz="2800" b="0" dirty="0" smtClean="0"/>
              <a:t>: a severe recession</a:t>
            </a:r>
          </a:p>
          <a:p>
            <a:pPr>
              <a:lnSpc>
                <a:spcPct val="100000"/>
              </a:lnSpc>
            </a:pPr>
            <a:r>
              <a:rPr lang="en-US" sz="2800" b="0" dirty="0"/>
              <a:t>The variables that we study </a:t>
            </a:r>
            <a:r>
              <a:rPr lang="en-US" sz="2800" b="0" dirty="0" smtClean="0"/>
              <a:t>in this chapter are largely those </a:t>
            </a:r>
            <a:r>
              <a:rPr lang="en-US" sz="2800" b="0" dirty="0"/>
              <a:t>we have already seen in previous chapters</a:t>
            </a:r>
            <a:r>
              <a:rPr lang="en-US" sz="2800" b="0" dirty="0" smtClean="0"/>
              <a:t>.</a:t>
            </a:r>
          </a:p>
          <a:p>
            <a:pPr lvl="1">
              <a:lnSpc>
                <a:spcPct val="100000"/>
              </a:lnSpc>
            </a:pPr>
            <a:r>
              <a:rPr lang="en-US" sz="2400" b="0" dirty="0" smtClean="0"/>
              <a:t>GDP</a:t>
            </a:r>
            <a:r>
              <a:rPr lang="en-US" sz="2400" b="0" dirty="0"/>
              <a:t> </a:t>
            </a:r>
            <a:r>
              <a:rPr lang="en-US" sz="2400" b="0" dirty="0" smtClean="0"/>
              <a:t>– Unemployment – Interest rates – Exchange rates – Prices</a:t>
            </a:r>
          </a:p>
        </p:txBody>
      </p:sp>
      <p:sp>
        <p:nvSpPr>
          <p:cNvPr id="3" name="Footer Placeholder 2"/>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247723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22299" y="1896533"/>
            <a:ext cx="9982200" cy="4284134"/>
          </a:xfrm>
        </p:spPr>
        <p:txBody>
          <a:bodyPr anchor="t">
            <a:normAutofit/>
          </a:bodyPr>
          <a:lstStyle/>
          <a:p>
            <a:pPr>
              <a:lnSpc>
                <a:spcPct val="100000"/>
              </a:lnSpc>
            </a:pPr>
            <a:r>
              <a:rPr lang="en-US" sz="3600" b="0" dirty="0" smtClean="0"/>
              <a:t>The </a:t>
            </a:r>
            <a:r>
              <a:rPr lang="en-US" sz="3600" b="0" i="1" dirty="0"/>
              <a:t>model of aggregate demand and aggregate supply </a:t>
            </a:r>
            <a:r>
              <a:rPr lang="en-US" sz="3600" b="0" dirty="0"/>
              <a:t>is often used by </a:t>
            </a:r>
            <a:r>
              <a:rPr lang="en-US" sz="3600" b="0" dirty="0" smtClean="0"/>
              <a:t>economists to </a:t>
            </a:r>
            <a:r>
              <a:rPr lang="en-US" sz="3600" b="0" dirty="0"/>
              <a:t>analyze </a:t>
            </a:r>
            <a:r>
              <a:rPr lang="en-US" sz="3600" b="0" dirty="0" smtClean="0"/>
              <a:t>short-run </a:t>
            </a:r>
            <a:r>
              <a:rPr lang="en-US" sz="3600" b="0" dirty="0"/>
              <a:t>fluctuations in the economy.</a:t>
            </a:r>
          </a:p>
          <a:p>
            <a:pPr>
              <a:lnSpc>
                <a:spcPct val="100000"/>
              </a:lnSpc>
            </a:pPr>
            <a:endParaRPr lang="en-US" sz="2800" b="0" dirty="0" smtClean="0"/>
          </a:p>
        </p:txBody>
      </p:sp>
      <p:sp>
        <p:nvSpPr>
          <p:cNvPr id="3" name="Footer Placeholder 2"/>
          <p:cNvSpPr>
            <a:spLocks noGrp="1"/>
          </p:cNvSpPr>
          <p:nvPr>
            <p:ph type="ftr" sz="quarter" idx="11"/>
          </p:nvPr>
        </p:nvSpPr>
        <p:spPr/>
        <p:txBody>
          <a:bodyPr/>
          <a:lstStyle/>
          <a:p>
            <a:r>
              <a:rPr lang="en-US" dirty="0" smtClean="0"/>
              <a:t>Copyright © 2014 by Nelson Education Limited </a:t>
            </a:r>
            <a:endParaRPr lang="en-US" dirty="0"/>
          </a:p>
        </p:txBody>
      </p:sp>
      <p:sp>
        <p:nvSpPr>
          <p:cNvPr id="6" name="Title 12"/>
          <p:cNvSpPr>
            <a:spLocks noGrp="1"/>
          </p:cNvSpPr>
          <p:nvPr>
            <p:ph type="title"/>
          </p:nvPr>
        </p:nvSpPr>
        <p:spPr>
          <a:xfrm>
            <a:off x="0" y="150865"/>
            <a:ext cx="12190482" cy="1096962"/>
          </a:xfrm>
        </p:spPr>
        <p:txBody>
          <a:bodyPr>
            <a:noAutofit/>
          </a:bodyPr>
          <a:lstStyle/>
          <a:p>
            <a:r>
              <a:rPr lang="en-US" dirty="0" smtClean="0"/>
              <a:t>AGGREGATE DEMAND </a:t>
            </a:r>
            <a:br>
              <a:rPr lang="en-US" dirty="0" smtClean="0"/>
            </a:br>
            <a:r>
              <a:rPr lang="en-US" dirty="0" smtClean="0"/>
              <a:t>AND AGGREGATE SUPPLY</a:t>
            </a:r>
            <a:endParaRPr lang="en-US" dirty="0"/>
          </a:p>
        </p:txBody>
      </p:sp>
    </p:spTree>
    <p:extLst>
      <p:ext uri="{BB962C8B-B14F-4D97-AF65-F5344CB8AC3E}">
        <p14:creationId xmlns:p14="http://schemas.microsoft.com/office/powerpoint/2010/main" val="1621410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0109"/>
            <a:ext cx="12190482" cy="1096962"/>
          </a:xfrm>
        </p:spPr>
        <p:txBody>
          <a:bodyPr>
            <a:noAutofit/>
          </a:bodyPr>
          <a:lstStyle/>
          <a:p>
            <a:r>
              <a:rPr lang="en-US" dirty="0" smtClean="0"/>
              <a:t>THREE FACTS ABOUT </a:t>
            </a:r>
            <a:br>
              <a:rPr lang="en-US" dirty="0" smtClean="0"/>
            </a:br>
            <a:r>
              <a:rPr lang="en-US" dirty="0" smtClean="0"/>
              <a:t>ECONOMIC FLUCTUATIONS</a:t>
            </a:r>
            <a:endParaRPr lang="en-US" b="1" dirty="0">
              <a:latin typeface="Book Antiqua"/>
              <a:cs typeface="Book Antiqua"/>
            </a:endParaRPr>
          </a:p>
        </p:txBody>
      </p:sp>
      <p:sp>
        <p:nvSpPr>
          <p:cNvPr id="3" name="Content Placeholder 2"/>
          <p:cNvSpPr>
            <a:spLocks noGrp="1"/>
          </p:cNvSpPr>
          <p:nvPr>
            <p:ph idx="1"/>
          </p:nvPr>
        </p:nvSpPr>
        <p:spPr>
          <a:xfrm>
            <a:off x="1114425" y="1543050"/>
            <a:ext cx="6057900" cy="4391025"/>
          </a:xfrm>
        </p:spPr>
        <p:txBody>
          <a:bodyPr anchor="ctr">
            <a:noAutofit/>
          </a:bodyPr>
          <a:lstStyle/>
          <a:p>
            <a:pPr>
              <a:lnSpc>
                <a:spcPct val="100000"/>
              </a:lnSpc>
            </a:pPr>
            <a:r>
              <a:rPr lang="en-US" sz="3000" dirty="0" smtClean="0"/>
              <a:t>FACT 1: </a:t>
            </a:r>
            <a:r>
              <a:rPr lang="en-US" sz="3000" b="0" dirty="0" smtClean="0"/>
              <a:t>Economic fluctuations are irregular and unpredictable.</a:t>
            </a:r>
          </a:p>
          <a:p>
            <a:pPr lvl="1">
              <a:lnSpc>
                <a:spcPct val="100000"/>
              </a:lnSpc>
            </a:pPr>
            <a:r>
              <a:rPr lang="en-US" sz="3000" b="0" dirty="0" smtClean="0"/>
              <a:t>Business cycles</a:t>
            </a:r>
            <a:r>
              <a:rPr lang="en-US" sz="3000" b="0" dirty="0"/>
              <a:t>	</a:t>
            </a:r>
          </a:p>
          <a:p>
            <a:pPr>
              <a:lnSpc>
                <a:spcPct val="100000"/>
              </a:lnSpc>
            </a:pPr>
            <a:r>
              <a:rPr lang="en-US" sz="3000" dirty="0"/>
              <a:t>FACT </a:t>
            </a:r>
            <a:r>
              <a:rPr lang="en-US" sz="3000" dirty="0" smtClean="0"/>
              <a:t>2: </a:t>
            </a:r>
            <a:r>
              <a:rPr lang="en-US" sz="3000" b="0" dirty="0" smtClean="0"/>
              <a:t>Most macroeconomic quantities fluctuate together.</a:t>
            </a:r>
            <a:endParaRPr lang="en-US" sz="3000" b="0" dirty="0"/>
          </a:p>
          <a:p>
            <a:pPr>
              <a:lnSpc>
                <a:spcPct val="100000"/>
              </a:lnSpc>
            </a:pPr>
            <a:r>
              <a:rPr lang="en-US" sz="3000" dirty="0"/>
              <a:t>FACT </a:t>
            </a:r>
            <a:r>
              <a:rPr lang="en-US" sz="3000" dirty="0" smtClean="0"/>
              <a:t>3: </a:t>
            </a:r>
            <a:r>
              <a:rPr lang="en-US" sz="3000" b="0" dirty="0" smtClean="0"/>
              <a:t>As output falls, unemployment rises</a:t>
            </a:r>
            <a:r>
              <a:rPr lang="en-US" sz="3000" b="0" dirty="0"/>
              <a:t>.</a:t>
            </a: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1026" name="Picture 2" descr="\\NIBBLES\Nelson\Authors\Mankiw_6ce\supplements\6ce PPTs\high res photos\C14-PPT05.jpg"/>
          <p:cNvPicPr>
            <a:picLocks noChangeAspect="1" noChangeArrowheads="1"/>
          </p:cNvPicPr>
          <p:nvPr/>
        </p:nvPicPr>
        <p:blipFill>
          <a:blip r:embed="rId3" cstate="print"/>
          <a:srcRect/>
          <a:stretch>
            <a:fillRect/>
          </a:stretch>
        </p:blipFill>
        <p:spPr bwMode="auto">
          <a:xfrm>
            <a:off x="7315200" y="2129037"/>
            <a:ext cx="3746500" cy="2493763"/>
          </a:xfrm>
          <a:prstGeom prst="rect">
            <a:avLst/>
          </a:prstGeom>
          <a:noFill/>
        </p:spPr>
      </p:pic>
      <p:sp>
        <p:nvSpPr>
          <p:cNvPr id="8" name="Rectangle 7"/>
          <p:cNvSpPr/>
          <p:nvPr/>
        </p:nvSpPr>
        <p:spPr>
          <a:xfrm rot="5400000">
            <a:off x="10840440" y="3758084"/>
            <a:ext cx="747320" cy="230832"/>
          </a:xfrm>
          <a:prstGeom prst="rect">
            <a:avLst/>
          </a:prstGeom>
        </p:spPr>
        <p:txBody>
          <a:bodyPr wrap="none">
            <a:spAutoFit/>
          </a:bodyPr>
          <a:lstStyle/>
          <a:p>
            <a:r>
              <a:rPr lang="en-CA" sz="900" dirty="0" smtClean="0"/>
              <a:t>Thinkstock</a:t>
            </a:r>
            <a:endParaRPr lang="en-CA" sz="900" dirty="0"/>
          </a:p>
        </p:txBody>
      </p:sp>
    </p:spTree>
    <p:extLst>
      <p:ext uri="{BB962C8B-B14F-4D97-AF65-F5344CB8AC3E}">
        <p14:creationId xmlns:p14="http://schemas.microsoft.com/office/powerpoint/2010/main" val="3308157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033"/>
            <a:ext cx="12190482" cy="1096962"/>
          </a:xfrm>
        </p:spPr>
        <p:txBody>
          <a:bodyPr>
            <a:noAutofit/>
          </a:bodyPr>
          <a:lstStyle/>
          <a:p>
            <a:r>
              <a:rPr lang="en-US" dirty="0"/>
              <a:t>FIGURE 14.1</a:t>
            </a:r>
            <a:r>
              <a:rPr lang="en-US" dirty="0" smtClean="0"/>
              <a:t>: </a:t>
            </a:r>
            <a:br>
              <a:rPr lang="en-US" dirty="0" smtClean="0"/>
            </a:br>
            <a:r>
              <a:rPr lang="en-US" sz="3200" dirty="0" smtClean="0"/>
              <a:t>A Look at Short-Run Economic Fluctuations</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0999" y="2149602"/>
            <a:ext cx="3613023" cy="265126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46423" y="2149602"/>
            <a:ext cx="3571380" cy="216833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6160" y="2149602"/>
            <a:ext cx="3713099" cy="2651260"/>
          </a:xfrm>
          <a:prstGeom prst="rect">
            <a:avLst/>
          </a:prstGeom>
        </p:spPr>
      </p:pic>
    </p:spTree>
    <p:extLst>
      <p:ext uri="{BB962C8B-B14F-4D97-AF65-F5344CB8AC3E}">
        <p14:creationId xmlns:p14="http://schemas.microsoft.com/office/powerpoint/2010/main" val="1748435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7232" y="1879600"/>
            <a:ext cx="8949268" cy="1454150"/>
          </a:xfrm>
        </p:spPr>
        <p:txBody>
          <a:bodyPr>
            <a:normAutofit/>
          </a:bodyPr>
          <a:lstStyle/>
          <a:p>
            <a:r>
              <a:rPr lang="en-US" sz="3600" b="0" dirty="0" smtClean="0">
                <a:latin typeface="Century Gothic"/>
                <a:cs typeface="Century Gothic"/>
              </a:rPr>
              <a:t>List and discuss three key facts about economic fluctuations.</a:t>
            </a:r>
            <a:endParaRPr lang="en-US" sz="3600" b="0" dirty="0">
              <a:latin typeface="Century Gothic"/>
              <a:cs typeface="Century Gothic"/>
            </a:endParaRPr>
          </a:p>
        </p:txBody>
      </p:sp>
      <p:sp>
        <p:nvSpPr>
          <p:cNvPr id="5" name="Footer Placeholder 4"/>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965156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1233"/>
            <a:ext cx="12190482" cy="1096962"/>
          </a:xfrm>
        </p:spPr>
        <p:txBody>
          <a:bodyPr>
            <a:noAutofit/>
          </a:bodyPr>
          <a:lstStyle/>
          <a:p>
            <a:r>
              <a:rPr lang="en-US" dirty="0" smtClean="0"/>
              <a:t>EXPLAINING </a:t>
            </a:r>
            <a:br>
              <a:rPr lang="en-US" dirty="0" smtClean="0"/>
            </a:br>
            <a:r>
              <a:rPr lang="en-US" dirty="0" smtClean="0"/>
              <a:t>SHORT-RUN FLUCTUATIONS</a:t>
            </a:r>
            <a:endParaRPr lang="en-US" b="1" dirty="0">
              <a:latin typeface="Book Antiqua"/>
              <a:cs typeface="Book Antiqua"/>
            </a:endParaRPr>
          </a:p>
        </p:txBody>
      </p:sp>
      <p:sp>
        <p:nvSpPr>
          <p:cNvPr id="3" name="Content Placeholder 2"/>
          <p:cNvSpPr>
            <a:spLocks noGrp="1"/>
          </p:cNvSpPr>
          <p:nvPr>
            <p:ph idx="1"/>
          </p:nvPr>
        </p:nvSpPr>
        <p:spPr>
          <a:xfrm>
            <a:off x="1087967" y="1447800"/>
            <a:ext cx="9982200" cy="3767667"/>
          </a:xfrm>
        </p:spPr>
        <p:txBody>
          <a:bodyPr anchor="ctr">
            <a:normAutofit/>
          </a:bodyPr>
          <a:lstStyle/>
          <a:p>
            <a:pPr>
              <a:lnSpc>
                <a:spcPct val="100000"/>
              </a:lnSpc>
            </a:pPr>
            <a:r>
              <a:rPr lang="en-US" sz="3200" b="0" dirty="0" smtClean="0"/>
              <a:t>Describing the patterns that economies experience as they fluctuate over time is easy.</a:t>
            </a:r>
          </a:p>
          <a:p>
            <a:pPr>
              <a:lnSpc>
                <a:spcPct val="100000"/>
              </a:lnSpc>
            </a:pPr>
            <a:r>
              <a:rPr lang="en-US" sz="3200" b="0" dirty="0" smtClean="0"/>
              <a:t>Explaining what causes these fluctuations is more difficult.</a:t>
            </a:r>
          </a:p>
          <a:p>
            <a:pPr>
              <a:lnSpc>
                <a:spcPct val="100000"/>
              </a:lnSpc>
            </a:pPr>
            <a:r>
              <a:rPr lang="en-US" sz="3200" b="0" dirty="0"/>
              <a:t>The theory of economic </a:t>
            </a:r>
            <a:r>
              <a:rPr lang="en-US" sz="3200" b="0" dirty="0" smtClean="0"/>
              <a:t>fluctuations </a:t>
            </a:r>
            <a:r>
              <a:rPr lang="en-US" sz="3200" b="0" dirty="0"/>
              <a:t>remains controversial.</a:t>
            </a: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1418181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Assumptions of Classical Economies</a:t>
            </a:r>
            <a:endParaRPr lang="en-US" b="1" dirty="0">
              <a:latin typeface="Book Antiqua"/>
              <a:cs typeface="Book Antiqua"/>
            </a:endParaRPr>
          </a:p>
        </p:txBody>
      </p:sp>
      <p:sp>
        <p:nvSpPr>
          <p:cNvPr id="3" name="Content Placeholder 2"/>
          <p:cNvSpPr>
            <a:spLocks noGrp="1"/>
          </p:cNvSpPr>
          <p:nvPr>
            <p:ph idx="1"/>
          </p:nvPr>
        </p:nvSpPr>
        <p:spPr>
          <a:xfrm>
            <a:off x="1087967" y="1447800"/>
            <a:ext cx="9982200" cy="3767667"/>
          </a:xfrm>
        </p:spPr>
        <p:txBody>
          <a:bodyPr anchor="ctr">
            <a:normAutofit/>
          </a:bodyPr>
          <a:lstStyle/>
          <a:p>
            <a:pPr>
              <a:lnSpc>
                <a:spcPct val="100000"/>
              </a:lnSpc>
            </a:pPr>
            <a:r>
              <a:rPr lang="en-US" sz="3200" b="0" dirty="0" smtClean="0"/>
              <a:t>The classical view is sometimes described by saying, “Money is a veil.” </a:t>
            </a:r>
          </a:p>
          <a:p>
            <a:pPr>
              <a:lnSpc>
                <a:spcPct val="100000"/>
              </a:lnSpc>
            </a:pPr>
            <a:r>
              <a:rPr lang="en-US" sz="3200" b="0" dirty="0"/>
              <a:t>What is </a:t>
            </a:r>
            <a:r>
              <a:rPr lang="en-US" sz="3200" b="0" dirty="0" smtClean="0"/>
              <a:t>important, however, </a:t>
            </a:r>
            <a:r>
              <a:rPr lang="en-US" sz="3200" b="0" dirty="0"/>
              <a:t>are the real variables </a:t>
            </a:r>
            <a:r>
              <a:rPr lang="en-US" sz="3200" b="0" dirty="0" smtClean="0"/>
              <a:t>and </a:t>
            </a:r>
            <a:r>
              <a:rPr lang="en-US" sz="3200" b="0" dirty="0"/>
              <a:t>the economic forces that determine them</a:t>
            </a:r>
            <a:r>
              <a:rPr lang="en-US" sz="3200" b="0" dirty="0" smtClean="0"/>
              <a:t>.</a:t>
            </a:r>
          </a:p>
          <a:p>
            <a:pPr>
              <a:lnSpc>
                <a:spcPct val="100000"/>
              </a:lnSpc>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13867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Reality of Short-Run Fluctuations</a:t>
            </a:r>
            <a:endParaRPr lang="en-US" b="1" dirty="0">
              <a:latin typeface="Book Antiqua"/>
              <a:cs typeface="Book Antiqua"/>
            </a:endParaRPr>
          </a:p>
        </p:txBody>
      </p:sp>
      <p:sp>
        <p:nvSpPr>
          <p:cNvPr id="3" name="Content Placeholder 2"/>
          <p:cNvSpPr>
            <a:spLocks noGrp="1"/>
          </p:cNvSpPr>
          <p:nvPr>
            <p:ph idx="1"/>
          </p:nvPr>
        </p:nvSpPr>
        <p:spPr>
          <a:xfrm>
            <a:off x="1071032" y="1888067"/>
            <a:ext cx="10295467" cy="3767667"/>
          </a:xfrm>
        </p:spPr>
        <p:txBody>
          <a:bodyPr anchor="ctr">
            <a:normAutofit lnSpcReduction="10000"/>
          </a:bodyPr>
          <a:lstStyle/>
          <a:p>
            <a:pPr>
              <a:lnSpc>
                <a:spcPct val="100000"/>
              </a:lnSpc>
            </a:pPr>
            <a:r>
              <a:rPr lang="en-US" sz="3200" b="0" dirty="0" smtClean="0"/>
              <a:t>Most economists believe that classical theory describes the world in the long run but not in the short run.</a:t>
            </a:r>
          </a:p>
          <a:p>
            <a:pPr>
              <a:lnSpc>
                <a:spcPct val="100000"/>
              </a:lnSpc>
            </a:pPr>
            <a:r>
              <a:rPr lang="en-US" sz="3200" b="0" dirty="0"/>
              <a:t>To understand how the economy works in the short run, we need a </a:t>
            </a:r>
            <a:r>
              <a:rPr lang="en-US" sz="3200" b="0" dirty="0" smtClean="0"/>
              <a:t>new model.</a:t>
            </a:r>
          </a:p>
          <a:p>
            <a:pPr>
              <a:lnSpc>
                <a:spcPct val="100000"/>
              </a:lnSpc>
            </a:pPr>
            <a:r>
              <a:rPr lang="en-US" sz="3200" b="0" dirty="0"/>
              <a:t>The new model focuses on how real and nominal variables interact.</a:t>
            </a:r>
            <a:endParaRPr lang="en-US" sz="3200" b="0" dirty="0" smtClean="0"/>
          </a:p>
          <a:p>
            <a:pPr>
              <a:lnSpc>
                <a:spcPct val="100000"/>
              </a:lnSpc>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4188499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The Model of </a:t>
            </a:r>
            <a:br>
              <a:rPr lang="en-US" dirty="0" smtClean="0"/>
            </a:br>
            <a:r>
              <a:rPr lang="en-US" dirty="0" smtClean="0"/>
              <a:t>Aggregate Demand and Aggregate Supply</a:t>
            </a:r>
            <a:endParaRPr lang="en-US" b="1" dirty="0">
              <a:latin typeface="Book Antiqua"/>
              <a:cs typeface="Book Antiqua"/>
            </a:endParaRPr>
          </a:p>
        </p:txBody>
      </p:sp>
      <p:sp>
        <p:nvSpPr>
          <p:cNvPr id="3" name="Content Placeholder 2"/>
          <p:cNvSpPr>
            <a:spLocks noGrp="1"/>
          </p:cNvSpPr>
          <p:nvPr>
            <p:ph idx="1"/>
          </p:nvPr>
        </p:nvSpPr>
        <p:spPr>
          <a:xfrm>
            <a:off x="1071033" y="1333500"/>
            <a:ext cx="9982200" cy="5248275"/>
          </a:xfrm>
        </p:spPr>
        <p:txBody>
          <a:bodyPr anchor="ctr">
            <a:noAutofit/>
          </a:bodyPr>
          <a:lstStyle/>
          <a:p>
            <a:pPr>
              <a:lnSpc>
                <a:spcPct val="100000"/>
              </a:lnSpc>
            </a:pPr>
            <a:r>
              <a:rPr lang="en-US" sz="2800" dirty="0" smtClean="0"/>
              <a:t>Model of aggregate demand and aggregate supply</a:t>
            </a:r>
            <a:r>
              <a:rPr lang="en-US" sz="2800" b="0" dirty="0" smtClean="0"/>
              <a:t>: the model most economists use to explain short-run fluctuations in economic activity around its long-run trend</a:t>
            </a:r>
          </a:p>
          <a:p>
            <a:pPr>
              <a:lnSpc>
                <a:spcPct val="100000"/>
              </a:lnSpc>
            </a:pPr>
            <a:r>
              <a:rPr lang="en-US" sz="2800" dirty="0" smtClean="0"/>
              <a:t>Aggregate-demand curve</a:t>
            </a:r>
            <a:r>
              <a:rPr lang="en-US" sz="2800" b="0" dirty="0" smtClean="0"/>
              <a:t>:</a:t>
            </a:r>
            <a:r>
              <a:rPr lang="en-US" sz="2800" dirty="0" smtClean="0"/>
              <a:t> </a:t>
            </a:r>
            <a:r>
              <a:rPr lang="en-US" sz="2800" b="0" dirty="0" smtClean="0"/>
              <a:t>a </a:t>
            </a:r>
            <a:r>
              <a:rPr lang="en-US" sz="2800" b="0" dirty="0"/>
              <a:t>curve that shows the quantity of goods and services that households, firms, and the government want to buy at each price </a:t>
            </a:r>
            <a:r>
              <a:rPr lang="en-US" sz="2800" b="0" dirty="0" smtClean="0"/>
              <a:t>level</a:t>
            </a:r>
          </a:p>
          <a:p>
            <a:pPr>
              <a:lnSpc>
                <a:spcPct val="100000"/>
              </a:lnSpc>
            </a:pPr>
            <a:r>
              <a:rPr lang="en-US" sz="2800" dirty="0" smtClean="0"/>
              <a:t>Aggregate-supply curve</a:t>
            </a:r>
            <a:r>
              <a:rPr lang="en-US" sz="2800" b="0" dirty="0" smtClean="0"/>
              <a:t>: a </a:t>
            </a:r>
            <a:r>
              <a:rPr lang="en-US" sz="2800" b="0" dirty="0"/>
              <a:t>curve that shows the quantity of goods and services that firms choose to produce and sell at each price </a:t>
            </a:r>
            <a:r>
              <a:rPr lang="en-US" sz="2800" b="0" dirty="0" smtClean="0"/>
              <a:t>level</a:t>
            </a:r>
            <a:endParaRPr lang="en-US" sz="28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909606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533"/>
            <a:ext cx="12190482" cy="1096962"/>
          </a:xfrm>
        </p:spPr>
        <p:txBody>
          <a:bodyPr>
            <a:noAutofit/>
          </a:bodyPr>
          <a:lstStyle/>
          <a:p>
            <a:r>
              <a:rPr lang="en-US" dirty="0"/>
              <a:t>FIGURE 14.2</a:t>
            </a:r>
            <a:r>
              <a:rPr lang="en-US" dirty="0" smtClean="0"/>
              <a:t>: </a:t>
            </a:r>
            <a:br>
              <a:rPr lang="en-US" dirty="0" smtClean="0"/>
            </a:br>
            <a:r>
              <a:rPr lang="en-US" sz="3200" dirty="0" smtClean="0"/>
              <a:t>Aggregate Demand and Aggregate Supply</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1" y="1500236"/>
            <a:ext cx="7458074" cy="4757232"/>
          </a:xfrm>
          <a:prstGeom prst="rect">
            <a:avLst/>
          </a:prstGeom>
        </p:spPr>
      </p:pic>
    </p:spTree>
    <p:extLst>
      <p:ext uri="{BB962C8B-B14F-4D97-AF65-F5344CB8AC3E}">
        <p14:creationId xmlns:p14="http://schemas.microsoft.com/office/powerpoint/2010/main" val="1261597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98032" y="1828800"/>
            <a:ext cx="9203267" cy="3620033"/>
          </a:xfrm>
        </p:spPr>
        <p:txBody>
          <a:bodyPr>
            <a:noAutofit/>
          </a:bodyPr>
          <a:lstStyle/>
          <a:p>
            <a:r>
              <a:rPr lang="en-US" sz="3600" b="0" dirty="0" smtClean="0">
                <a:latin typeface="Century Gothic"/>
                <a:cs typeface="Century Gothic"/>
              </a:rPr>
              <a:t>How does the economy’s behaviour in </a:t>
            </a:r>
            <a:br>
              <a:rPr lang="en-US" sz="3600" b="0" dirty="0" smtClean="0">
                <a:latin typeface="Century Gothic"/>
                <a:cs typeface="Century Gothic"/>
              </a:rPr>
            </a:br>
            <a:r>
              <a:rPr lang="en-US" sz="3600" b="0" dirty="0" smtClean="0">
                <a:latin typeface="Century Gothic"/>
                <a:cs typeface="Century Gothic"/>
              </a:rPr>
              <a:t>the short run differ from its behaviour in </a:t>
            </a:r>
            <a:br>
              <a:rPr lang="en-US" sz="3600" b="0" dirty="0" smtClean="0">
                <a:latin typeface="Century Gothic"/>
                <a:cs typeface="Century Gothic"/>
              </a:rPr>
            </a:br>
            <a:r>
              <a:rPr lang="en-US" sz="3600" b="0" dirty="0" smtClean="0">
                <a:latin typeface="Century Gothic"/>
                <a:cs typeface="Century Gothic"/>
              </a:rPr>
              <a:t>the long run? </a:t>
            </a:r>
          </a:p>
          <a:p>
            <a:r>
              <a:rPr lang="en-US" sz="3600" b="0" dirty="0" smtClean="0">
                <a:latin typeface="Century Gothic"/>
                <a:cs typeface="Century Gothic"/>
              </a:rPr>
              <a:t>Draw the model of aggregate demand </a:t>
            </a:r>
            <a:br>
              <a:rPr lang="en-US" sz="3600" b="0" dirty="0" smtClean="0">
                <a:latin typeface="Century Gothic"/>
                <a:cs typeface="Century Gothic"/>
              </a:rPr>
            </a:br>
            <a:r>
              <a:rPr lang="en-US" sz="3600" b="0" dirty="0" smtClean="0">
                <a:latin typeface="Century Gothic"/>
                <a:cs typeface="Century Gothic"/>
              </a:rPr>
              <a:t>and aggregate supply. What variables are on the two axes?</a:t>
            </a:r>
            <a:endParaRPr lang="en-US" sz="3600" b="0" dirty="0">
              <a:latin typeface="Century Gothic"/>
              <a:cs typeface="Century Gothic"/>
            </a:endParaRPr>
          </a:p>
        </p:txBody>
      </p:sp>
      <p:sp>
        <p:nvSpPr>
          <p:cNvPr id="5" name="Footer Placeholder 4"/>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3631214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AGGREGATE-DEMAND CURVE</a:t>
            </a:r>
            <a:endParaRPr lang="en-US" b="1" dirty="0">
              <a:latin typeface="Book Antiqua"/>
              <a:cs typeface="Book Antiqua"/>
            </a:endParaRPr>
          </a:p>
        </p:txBody>
      </p:sp>
      <p:sp>
        <p:nvSpPr>
          <p:cNvPr id="3" name="Content Placeholder 2"/>
          <p:cNvSpPr>
            <a:spLocks noGrp="1"/>
          </p:cNvSpPr>
          <p:nvPr>
            <p:ph idx="1"/>
          </p:nvPr>
        </p:nvSpPr>
        <p:spPr>
          <a:xfrm>
            <a:off x="1087967" y="1447800"/>
            <a:ext cx="5820833" cy="3767667"/>
          </a:xfrm>
        </p:spPr>
        <p:txBody>
          <a:bodyPr anchor="ctr">
            <a:normAutofit/>
          </a:bodyPr>
          <a:lstStyle/>
          <a:p>
            <a:pPr>
              <a:lnSpc>
                <a:spcPct val="100000"/>
              </a:lnSpc>
            </a:pPr>
            <a:r>
              <a:rPr lang="en-US" sz="3200" b="0" dirty="0" smtClean="0"/>
              <a:t>The aggregate-demand curve tells us the quantity of all goods and services demanded in the economy at any given price level.</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7" name="Picture 6" descr="\\NIBBLES\Nelson\Authors\Mankiw_6ce\supplements\6ce PPTs\high res photos\C14-PPT14.eps"/>
          <p:cNvPicPr/>
          <p:nvPr/>
        </p:nvPicPr>
        <p:blipFill>
          <a:blip r:embed="rId3" cstate="print"/>
          <a:srcRect/>
          <a:stretch>
            <a:fillRect/>
          </a:stretch>
        </p:blipFill>
        <p:spPr bwMode="auto">
          <a:xfrm>
            <a:off x="7315200" y="1700496"/>
            <a:ext cx="3790157" cy="3697004"/>
          </a:xfrm>
          <a:prstGeom prst="rect">
            <a:avLst/>
          </a:prstGeom>
          <a:noFill/>
          <a:ln w="9525">
            <a:noFill/>
            <a:miter lim="800000"/>
            <a:headEnd/>
            <a:tailEnd/>
          </a:ln>
        </p:spPr>
      </p:pic>
      <p:sp>
        <p:nvSpPr>
          <p:cNvPr id="8" name="Rectangle 7"/>
          <p:cNvSpPr/>
          <p:nvPr/>
        </p:nvSpPr>
        <p:spPr>
          <a:xfrm rot="5400000">
            <a:off x="10588206" y="4520084"/>
            <a:ext cx="1531188" cy="230832"/>
          </a:xfrm>
          <a:prstGeom prst="rect">
            <a:avLst/>
          </a:prstGeom>
        </p:spPr>
        <p:txBody>
          <a:bodyPr wrap="none">
            <a:spAutoFit/>
          </a:bodyPr>
          <a:lstStyle/>
          <a:p>
            <a:r>
              <a:rPr lang="en-CA" sz="900" dirty="0" smtClean="0"/>
              <a:t>andromina/Shutterstock</a:t>
            </a:r>
            <a:endParaRPr lang="en-CA" sz="900" dirty="0"/>
          </a:p>
        </p:txBody>
      </p:sp>
    </p:spTree>
    <p:extLst>
      <p:ext uri="{BB962C8B-B14F-4D97-AF65-F5344CB8AC3E}">
        <p14:creationId xmlns:p14="http://schemas.microsoft.com/office/powerpoint/2010/main" val="313867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900" dirty="0"/>
              <a:t>FIGURE </a:t>
            </a:r>
            <a:r>
              <a:rPr lang="en-US" sz="4900" dirty="0" smtClean="0"/>
              <a:t>14.3: </a:t>
            </a:r>
            <a:r>
              <a:rPr lang="en-US" sz="4400" dirty="0" smtClean="0"/>
              <a:t/>
            </a:r>
            <a:br>
              <a:rPr lang="en-US" sz="4400" dirty="0" smtClean="0"/>
            </a:br>
            <a:r>
              <a:rPr lang="en-US" sz="3600" dirty="0" smtClean="0"/>
              <a:t>The Aggregate-Demand Curve</a:t>
            </a:r>
            <a:endParaRPr lang="en-US" sz="36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19375" y="1517690"/>
            <a:ext cx="6877050" cy="4539357"/>
          </a:xfrm>
          <a:prstGeom prst="rect">
            <a:avLst/>
          </a:prstGeom>
        </p:spPr>
      </p:pic>
    </p:spTree>
    <p:extLst>
      <p:ext uri="{BB962C8B-B14F-4D97-AF65-F5344CB8AC3E}">
        <p14:creationId xmlns:p14="http://schemas.microsoft.com/office/powerpoint/2010/main" val="219529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1233"/>
            <a:ext cx="12190482" cy="1096962"/>
          </a:xfrm>
        </p:spPr>
        <p:txBody>
          <a:bodyPr>
            <a:noAutofit/>
          </a:bodyPr>
          <a:lstStyle/>
          <a:p>
            <a:r>
              <a:rPr lang="en-US" dirty="0" smtClean="0"/>
              <a:t>Why the Aggregate-Demand </a:t>
            </a:r>
            <a:br>
              <a:rPr lang="en-US" dirty="0" smtClean="0"/>
            </a:br>
            <a:r>
              <a:rPr lang="en-US" dirty="0" smtClean="0"/>
              <a:t>Curve Slopes Downward</a:t>
            </a:r>
            <a:endParaRPr lang="en-US" b="1" dirty="0">
              <a:latin typeface="Book Antiqua"/>
              <a:cs typeface="Book Antiqua"/>
            </a:endParaRPr>
          </a:p>
        </p:txBody>
      </p:sp>
      <p:sp>
        <p:nvSpPr>
          <p:cNvPr id="3" name="Content Placeholder 2"/>
          <p:cNvSpPr>
            <a:spLocks noGrp="1"/>
          </p:cNvSpPr>
          <p:nvPr>
            <p:ph idx="1"/>
          </p:nvPr>
        </p:nvSpPr>
        <p:spPr>
          <a:xfrm>
            <a:off x="1087966" y="1447800"/>
            <a:ext cx="10824633" cy="3767667"/>
          </a:xfrm>
        </p:spPr>
        <p:txBody>
          <a:bodyPr anchor="ctr">
            <a:normAutofit/>
          </a:bodyPr>
          <a:lstStyle/>
          <a:p>
            <a:pPr marL="0" indent="0">
              <a:lnSpc>
                <a:spcPct val="100000"/>
              </a:lnSpc>
              <a:buNone/>
            </a:pPr>
            <a:endParaRPr lang="en-US" sz="2800" b="0" dirty="0" smtClean="0"/>
          </a:p>
          <a:p>
            <a:pPr>
              <a:lnSpc>
                <a:spcPct val="100000"/>
              </a:lnSpc>
            </a:pPr>
            <a:r>
              <a:rPr lang="en-US" sz="2800" b="0" dirty="0" smtClean="0"/>
              <a:t>The price </a:t>
            </a:r>
            <a:r>
              <a:rPr lang="en-US" sz="2800" b="0" dirty="0"/>
              <a:t>l</a:t>
            </a:r>
            <a:r>
              <a:rPr lang="en-US" sz="2800" b="0" dirty="0" smtClean="0"/>
              <a:t>evel and consumption: </a:t>
            </a:r>
            <a:r>
              <a:rPr lang="en-US" sz="2800" b="0" u="sng" dirty="0" smtClean="0"/>
              <a:t>The Wealth Effect</a:t>
            </a:r>
          </a:p>
          <a:p>
            <a:pPr>
              <a:lnSpc>
                <a:spcPct val="100000"/>
              </a:lnSpc>
            </a:pPr>
            <a:r>
              <a:rPr lang="en-US" sz="2800" b="0" dirty="0"/>
              <a:t>The </a:t>
            </a:r>
            <a:r>
              <a:rPr lang="en-US" sz="2800" b="0" dirty="0" smtClean="0"/>
              <a:t>price level </a:t>
            </a:r>
            <a:r>
              <a:rPr lang="en-US" sz="2800" b="0" dirty="0"/>
              <a:t>and i</a:t>
            </a:r>
            <a:r>
              <a:rPr lang="en-US" sz="2800" b="0" dirty="0" smtClean="0"/>
              <a:t>nvestment: </a:t>
            </a:r>
            <a:r>
              <a:rPr lang="en-US" sz="2800" b="0" u="sng" dirty="0"/>
              <a:t>The </a:t>
            </a:r>
            <a:r>
              <a:rPr lang="en-US" sz="2800" b="0" u="sng" dirty="0" smtClean="0"/>
              <a:t>Interest Rate Effect</a:t>
            </a:r>
            <a:endParaRPr lang="en-US" sz="2800" b="0" u="sng" dirty="0"/>
          </a:p>
          <a:p>
            <a:pPr>
              <a:lnSpc>
                <a:spcPct val="100000"/>
              </a:lnSpc>
            </a:pPr>
            <a:r>
              <a:rPr lang="en-US" sz="2800" b="0" dirty="0"/>
              <a:t>The </a:t>
            </a:r>
            <a:r>
              <a:rPr lang="en-US" sz="2800" b="0" dirty="0" smtClean="0"/>
              <a:t>price level </a:t>
            </a:r>
            <a:r>
              <a:rPr lang="en-US" sz="2800" b="0" dirty="0"/>
              <a:t>and </a:t>
            </a:r>
            <a:r>
              <a:rPr lang="en-US" sz="2800" b="0" dirty="0" smtClean="0"/>
              <a:t>net exports: </a:t>
            </a:r>
            <a:r>
              <a:rPr lang="en-US" sz="2800" b="0" u="sng" dirty="0"/>
              <a:t>The </a:t>
            </a:r>
            <a:r>
              <a:rPr lang="en-US" sz="2800" b="0" u="sng" dirty="0" smtClean="0"/>
              <a:t>Real Exchange Rate Effect</a:t>
            </a:r>
            <a:endParaRPr lang="en-US" sz="2800" b="0" u="sng"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6" name="Picture 5" descr="latex-image-1.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2100" y="1813983"/>
            <a:ext cx="5397500" cy="452392"/>
          </a:xfrm>
          <a:prstGeom prst="rect">
            <a:avLst/>
          </a:prstGeom>
        </p:spPr>
      </p:pic>
      <p:pic>
        <p:nvPicPr>
          <p:cNvPr id="7" name="Picture 6" descr="latex-image-1.pd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26266" y="4997450"/>
            <a:ext cx="5858934" cy="416886"/>
          </a:xfrm>
          <a:prstGeom prst="rect">
            <a:avLst/>
          </a:prstGeom>
        </p:spPr>
      </p:pic>
    </p:spTree>
    <p:extLst>
      <p:ext uri="{BB962C8B-B14F-4D97-AF65-F5344CB8AC3E}">
        <p14:creationId xmlns:p14="http://schemas.microsoft.com/office/powerpoint/2010/main" val="3177966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33"/>
            <a:ext cx="12190482" cy="1096962"/>
          </a:xfrm>
        </p:spPr>
        <p:txBody>
          <a:bodyPr>
            <a:noAutofit/>
          </a:bodyPr>
          <a:lstStyle/>
          <a:p>
            <a:r>
              <a:rPr lang="en-US" dirty="0" smtClean="0"/>
              <a:t>Why the Aggregate-Demand </a:t>
            </a:r>
            <a:br>
              <a:rPr lang="en-US" dirty="0" smtClean="0"/>
            </a:br>
            <a:r>
              <a:rPr lang="en-US" dirty="0" smtClean="0"/>
              <a:t>Curve Might Shift</a:t>
            </a:r>
            <a:endParaRPr lang="en-US" b="1" dirty="0">
              <a:latin typeface="Book Antiqua"/>
              <a:cs typeface="Book Antiqua"/>
            </a:endParaRPr>
          </a:p>
        </p:txBody>
      </p:sp>
      <p:sp>
        <p:nvSpPr>
          <p:cNvPr id="3" name="Content Placeholder 2"/>
          <p:cNvSpPr>
            <a:spLocks noGrp="1"/>
          </p:cNvSpPr>
          <p:nvPr>
            <p:ph idx="1"/>
          </p:nvPr>
        </p:nvSpPr>
        <p:spPr>
          <a:xfrm>
            <a:off x="1371599" y="1845733"/>
            <a:ext cx="9698567" cy="3369734"/>
          </a:xfrm>
        </p:spPr>
        <p:txBody>
          <a:bodyPr anchor="t">
            <a:normAutofit/>
          </a:bodyPr>
          <a:lstStyle/>
          <a:p>
            <a:pPr>
              <a:lnSpc>
                <a:spcPct val="100000"/>
              </a:lnSpc>
            </a:pPr>
            <a:r>
              <a:rPr lang="en-US" sz="3200" b="0" dirty="0" smtClean="0"/>
              <a:t>Changes in </a:t>
            </a:r>
            <a:r>
              <a:rPr lang="en-US" sz="3200" b="0" i="1" dirty="0" smtClean="0"/>
              <a:t>consumption</a:t>
            </a:r>
          </a:p>
          <a:p>
            <a:pPr>
              <a:lnSpc>
                <a:spcPct val="100000"/>
              </a:lnSpc>
            </a:pPr>
            <a:r>
              <a:rPr lang="en-US" sz="3200" b="0" dirty="0" smtClean="0"/>
              <a:t>Changes in </a:t>
            </a:r>
            <a:r>
              <a:rPr lang="en-US" sz="3200" b="0" i="1" dirty="0" smtClean="0"/>
              <a:t>investment</a:t>
            </a:r>
            <a:endParaRPr lang="en-US" sz="3200" b="0" i="1" dirty="0"/>
          </a:p>
          <a:p>
            <a:pPr>
              <a:lnSpc>
                <a:spcPct val="100000"/>
              </a:lnSpc>
            </a:pPr>
            <a:r>
              <a:rPr lang="en-US" sz="3200" b="0" dirty="0" smtClean="0"/>
              <a:t>Changes in </a:t>
            </a:r>
            <a:r>
              <a:rPr lang="en-US" sz="3200" b="0" i="1" dirty="0" smtClean="0"/>
              <a:t>government purchases</a:t>
            </a:r>
          </a:p>
          <a:p>
            <a:pPr>
              <a:lnSpc>
                <a:spcPct val="100000"/>
              </a:lnSpc>
            </a:pPr>
            <a:r>
              <a:rPr lang="en-US" sz="3200" b="0" dirty="0" smtClean="0"/>
              <a:t>Changes in </a:t>
            </a:r>
            <a:r>
              <a:rPr lang="en-US" sz="3200" b="0" i="1" dirty="0" smtClean="0"/>
              <a:t>net exports</a:t>
            </a:r>
            <a:endParaRPr lang="en-US" sz="3200" b="0" i="1"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130531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23950" y="1532467"/>
            <a:ext cx="9925051" cy="4703233"/>
          </a:xfrm>
        </p:spPr>
        <p:txBody>
          <a:bodyPr>
            <a:noAutofit/>
          </a:bodyPr>
          <a:lstStyle/>
          <a:p>
            <a:pPr>
              <a:spcBef>
                <a:spcPts val="1200"/>
              </a:spcBef>
              <a:spcAft>
                <a:spcPts val="1200"/>
              </a:spcAft>
            </a:pPr>
            <a:r>
              <a:rPr lang="en-US" sz="3600" b="0" dirty="0" smtClean="0">
                <a:latin typeface="Century Gothic"/>
                <a:cs typeface="Century Gothic"/>
              </a:rPr>
              <a:t>Explain the three reasons why the aggregate-demand curve slopes downward.</a:t>
            </a:r>
          </a:p>
          <a:p>
            <a:pPr>
              <a:spcBef>
                <a:spcPts val="1200"/>
              </a:spcBef>
              <a:spcAft>
                <a:spcPts val="1200"/>
              </a:spcAft>
            </a:pPr>
            <a:r>
              <a:rPr lang="en-US" sz="3600" b="0" dirty="0" smtClean="0">
                <a:latin typeface="Century Gothic"/>
                <a:cs typeface="Century Gothic"/>
              </a:rPr>
              <a:t>Give an example of an event that would shift the aggregate-demand curve. </a:t>
            </a:r>
          </a:p>
          <a:p>
            <a:pPr>
              <a:spcBef>
                <a:spcPts val="1200"/>
              </a:spcBef>
              <a:spcAft>
                <a:spcPts val="1200"/>
              </a:spcAft>
            </a:pPr>
            <a:r>
              <a:rPr lang="en-US" sz="3600" b="0" dirty="0" smtClean="0">
                <a:latin typeface="Century Gothic"/>
                <a:cs typeface="Century Gothic"/>
              </a:rPr>
              <a:t>Which way would this event shift the curve?</a:t>
            </a:r>
            <a:endParaRPr lang="en-US" sz="3600" b="0" dirty="0">
              <a:latin typeface="Century Gothic"/>
              <a:cs typeface="Century Gothic"/>
            </a:endParaRPr>
          </a:p>
        </p:txBody>
      </p:sp>
      <p:sp>
        <p:nvSpPr>
          <p:cNvPr id="5" name="Footer Placeholder 4"/>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163481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Limited </a:t>
            </a:r>
            <a:endParaRPr lang="en-US" dirty="0"/>
          </a:p>
        </p:txBody>
      </p:sp>
      <p:sp>
        <p:nvSpPr>
          <p:cNvPr id="5" name="Rectangle 2"/>
          <p:cNvSpPr txBox="1">
            <a:spLocks noChangeArrowheads="1"/>
          </p:cNvSpPr>
          <p:nvPr/>
        </p:nvSpPr>
        <p:spPr>
          <a:xfrm>
            <a:off x="1163108" y="1448858"/>
            <a:ext cx="9809691" cy="477361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ct val="30000"/>
              </a:spcBef>
              <a:buClr>
                <a:srgbClr val="669900"/>
              </a:buClr>
              <a:buFont typeface="Wingdings" charset="0"/>
              <a:buNone/>
            </a:pPr>
            <a:r>
              <a:rPr lang="en-US" sz="2700" dirty="0" smtClean="0">
                <a:latin typeface="Arial" charset="0"/>
                <a:ea typeface="ＭＳ Ｐゴシック" charset="0"/>
                <a:cs typeface="ＭＳ Ｐゴシック" charset="0"/>
              </a:rPr>
              <a:t>What happens to the aggregate-demand curve in each of the following scenarios?</a:t>
            </a:r>
          </a:p>
          <a:p>
            <a:pPr marL="800100" lvl="1" indent="-514350">
              <a:spcBef>
                <a:spcPct val="40000"/>
              </a:spcBef>
              <a:buClr>
                <a:srgbClr val="669900"/>
              </a:buClr>
              <a:buFont typeface="Wingdings" charset="0"/>
              <a:buNone/>
            </a:pPr>
            <a:r>
              <a:rPr lang="en-US" sz="2500" b="1" dirty="0" smtClean="0">
                <a:solidFill>
                  <a:srgbClr val="0070C0"/>
                </a:solidFill>
                <a:latin typeface="Arial" charset="0"/>
                <a:ea typeface="ＭＳ Ｐゴシック" charset="0"/>
              </a:rPr>
              <a:t>A.</a:t>
            </a:r>
            <a:r>
              <a:rPr lang="en-US" sz="2500" b="1" dirty="0" smtClean="0">
                <a:solidFill>
                  <a:srgbClr val="339966"/>
                </a:solidFill>
                <a:latin typeface="Arial" charset="0"/>
                <a:ea typeface="ＭＳ Ｐゴシック" charset="0"/>
              </a:rPr>
              <a:t>	</a:t>
            </a:r>
            <a:r>
              <a:rPr lang="en-US" dirty="0" smtClean="0">
                <a:latin typeface="Arial" charset="0"/>
                <a:ea typeface="ＭＳ Ｐゴシック" charset="0"/>
              </a:rPr>
              <a:t>A ten-year-old investment tax credit expires. </a:t>
            </a:r>
          </a:p>
          <a:p>
            <a:pPr marL="800100" lvl="1" indent="-514350">
              <a:spcBef>
                <a:spcPct val="40000"/>
              </a:spcBef>
              <a:buClr>
                <a:srgbClr val="669900"/>
              </a:buClr>
              <a:buFont typeface="Wingdings" charset="0"/>
              <a:buNone/>
            </a:pPr>
            <a:r>
              <a:rPr lang="en-US" sz="2500" b="1" dirty="0" smtClean="0">
                <a:solidFill>
                  <a:srgbClr val="0070C0"/>
                </a:solidFill>
                <a:latin typeface="Arial" charset="0"/>
                <a:ea typeface="ＭＳ Ｐゴシック" charset="0"/>
              </a:rPr>
              <a:t>B.</a:t>
            </a:r>
            <a:r>
              <a:rPr lang="en-US" sz="2500" b="1" dirty="0" smtClean="0">
                <a:solidFill>
                  <a:srgbClr val="339966"/>
                </a:solidFill>
                <a:latin typeface="Arial" charset="0"/>
                <a:ea typeface="ＭＳ Ｐゴシック" charset="0"/>
              </a:rPr>
              <a:t>	</a:t>
            </a:r>
            <a:r>
              <a:rPr lang="en-US" dirty="0" smtClean="0">
                <a:latin typeface="Arial" charset="0"/>
                <a:ea typeface="ＭＳ Ｐゴシック" charset="0"/>
              </a:rPr>
              <a:t>The Canadian exchange rate falls. </a:t>
            </a:r>
          </a:p>
          <a:p>
            <a:pPr marL="800100" lvl="1" indent="-514350">
              <a:spcBef>
                <a:spcPct val="40000"/>
              </a:spcBef>
              <a:buClr>
                <a:srgbClr val="669900"/>
              </a:buClr>
              <a:buFont typeface="Wingdings" charset="0"/>
              <a:buNone/>
            </a:pPr>
            <a:r>
              <a:rPr lang="en-US" sz="2500" b="1" dirty="0" smtClean="0">
                <a:solidFill>
                  <a:srgbClr val="0070C0"/>
                </a:solidFill>
                <a:latin typeface="Arial" charset="0"/>
                <a:ea typeface="ＭＳ Ｐゴシック" charset="0"/>
              </a:rPr>
              <a:t>C.</a:t>
            </a:r>
            <a:r>
              <a:rPr lang="en-US" sz="2500" b="1" dirty="0" smtClean="0">
                <a:solidFill>
                  <a:srgbClr val="339966"/>
                </a:solidFill>
                <a:latin typeface="Arial" charset="0"/>
                <a:ea typeface="ＭＳ Ｐゴシック" charset="0"/>
              </a:rPr>
              <a:t>	</a:t>
            </a:r>
            <a:r>
              <a:rPr lang="en-US" dirty="0" smtClean="0">
                <a:latin typeface="Arial" charset="0"/>
                <a:ea typeface="ＭＳ Ｐゴシック" charset="0"/>
              </a:rPr>
              <a:t>A fall in prices increases the real value of consumers</a:t>
            </a:r>
            <a:r>
              <a:rPr lang="ja-JP" altLang="en-US" dirty="0" smtClean="0">
                <a:latin typeface="Arial" charset="0"/>
                <a:ea typeface="ＭＳ Ｐゴシック" charset="0"/>
              </a:rPr>
              <a:t>’</a:t>
            </a:r>
            <a:r>
              <a:rPr lang="en-US" dirty="0" smtClean="0">
                <a:latin typeface="Arial" charset="0"/>
                <a:ea typeface="ＭＳ Ｐゴシック" charset="0"/>
              </a:rPr>
              <a:t> wealth. </a:t>
            </a:r>
          </a:p>
          <a:p>
            <a:pPr marL="800100" lvl="1" indent="-514350">
              <a:spcBef>
                <a:spcPct val="40000"/>
              </a:spcBef>
              <a:buClr>
                <a:srgbClr val="669900"/>
              </a:buClr>
              <a:buFont typeface="Wingdings" charset="0"/>
              <a:buNone/>
            </a:pPr>
            <a:r>
              <a:rPr lang="en-US" sz="2500" b="1" dirty="0" smtClean="0">
                <a:solidFill>
                  <a:srgbClr val="0070C0"/>
                </a:solidFill>
                <a:latin typeface="Arial" charset="0"/>
                <a:ea typeface="ＭＳ Ｐゴシック" charset="0"/>
              </a:rPr>
              <a:t>D.</a:t>
            </a:r>
            <a:r>
              <a:rPr lang="en-US" sz="2500" b="1" dirty="0" smtClean="0">
                <a:solidFill>
                  <a:srgbClr val="339966"/>
                </a:solidFill>
                <a:latin typeface="Arial" charset="0"/>
                <a:ea typeface="ＭＳ Ｐゴシック" charset="0"/>
              </a:rPr>
              <a:t>	</a:t>
            </a:r>
            <a:r>
              <a:rPr lang="en-US" dirty="0" smtClean="0">
                <a:latin typeface="Arial" charset="0"/>
                <a:ea typeface="ＭＳ Ｐゴシック" charset="0"/>
              </a:rPr>
              <a:t>Provincial governments replace their sales taxes with new taxes on interest, dividends, and capital gains.</a:t>
            </a:r>
            <a:endParaRPr lang="en-US" dirty="0">
              <a:latin typeface="Arial" charset="0"/>
              <a:ea typeface="ＭＳ Ｐゴシック" charset="0"/>
            </a:endParaRPr>
          </a:p>
        </p:txBody>
      </p:sp>
      <p:sp>
        <p:nvSpPr>
          <p:cNvPr id="7" name="Rectangle 6"/>
          <p:cNvSpPr/>
          <p:nvPr/>
        </p:nvSpPr>
        <p:spPr>
          <a:xfrm>
            <a:off x="1049866" y="67838"/>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Aggregate-Demand Curve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540652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Limited </a:t>
            </a:r>
            <a:endParaRPr lang="en-US" dirty="0"/>
          </a:p>
        </p:txBody>
      </p:sp>
      <p:sp>
        <p:nvSpPr>
          <p:cNvPr id="7" name="Rectangle 2"/>
          <p:cNvSpPr txBox="1">
            <a:spLocks noChangeArrowheads="1"/>
          </p:cNvSpPr>
          <p:nvPr/>
        </p:nvSpPr>
        <p:spPr>
          <a:xfrm>
            <a:off x="1092199" y="1444626"/>
            <a:ext cx="10092267" cy="4959214"/>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63550" indent="-463550">
              <a:spcBef>
                <a:spcPct val="40000"/>
              </a:spcBef>
              <a:buClr>
                <a:srgbClr val="669900"/>
              </a:buClr>
              <a:buFont typeface="Wingdings" charset="0"/>
              <a:buNone/>
            </a:pPr>
            <a:r>
              <a:rPr lang="en-US" sz="2500" b="1" dirty="0" smtClean="0">
                <a:solidFill>
                  <a:srgbClr val="0070C0"/>
                </a:solidFill>
                <a:latin typeface="Century Gothic"/>
                <a:ea typeface="ＭＳ Ｐゴシック" charset="0"/>
                <a:cs typeface="Century Gothic"/>
              </a:rPr>
              <a:t>A.</a:t>
            </a:r>
            <a:r>
              <a:rPr lang="en-US" sz="2500" b="1"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A ten-year-old investment tax credit expires. </a:t>
            </a:r>
          </a:p>
          <a:p>
            <a:pPr marL="463550" indent="-463550">
              <a:spcBef>
                <a:spcPct val="10000"/>
              </a:spcBef>
              <a:buClr>
                <a:srgbClr val="669900"/>
              </a:buClr>
              <a:buFont typeface="Wingdings" charset="0"/>
              <a:buNone/>
            </a:pPr>
            <a:r>
              <a:rPr lang="en-US" sz="2700" dirty="0" smtClean="0">
                <a:latin typeface="Century Gothic"/>
                <a:ea typeface="ＭＳ Ｐゴシック" charset="0"/>
                <a:cs typeface="Century Gothic"/>
              </a:rPr>
              <a:t>	</a:t>
            </a:r>
            <a:r>
              <a:rPr lang="en-US" sz="2700" b="1" i="1" dirty="0" smtClean="0">
                <a:solidFill>
                  <a:srgbClr val="C00000"/>
                </a:solidFill>
                <a:latin typeface="Century Gothic"/>
                <a:ea typeface="ＭＳ Ｐゴシック" charset="0"/>
                <a:cs typeface="Century Gothic"/>
              </a:rPr>
              <a:t>I</a:t>
            </a:r>
            <a:r>
              <a:rPr lang="en-US" sz="2700" dirty="0" smtClean="0">
                <a:solidFill>
                  <a:srgbClr val="C00000"/>
                </a:solidFill>
                <a:latin typeface="Century Gothic"/>
                <a:ea typeface="ＭＳ Ｐゴシック" charset="0"/>
                <a:cs typeface="Century Gothic"/>
              </a:rPr>
              <a:t> </a:t>
            </a:r>
            <a:r>
              <a:rPr lang="en-US" sz="2700" b="1" dirty="0" smtClean="0">
                <a:solidFill>
                  <a:srgbClr val="C00000"/>
                </a:solidFill>
                <a:latin typeface="Century Gothic"/>
                <a:ea typeface="ＭＳ Ｐゴシック" charset="0"/>
                <a:cs typeface="Century Gothic"/>
              </a:rPr>
              <a:t>falls, </a:t>
            </a:r>
            <a:r>
              <a:rPr lang="en-US" sz="2700" b="1" i="1" dirty="0" smtClean="0">
                <a:solidFill>
                  <a:srgbClr val="C00000"/>
                </a:solidFill>
                <a:latin typeface="Century Gothic"/>
                <a:ea typeface="ＭＳ Ｐゴシック" charset="0"/>
                <a:cs typeface="Century Gothic"/>
              </a:rPr>
              <a:t>AD</a:t>
            </a:r>
            <a:r>
              <a:rPr lang="en-US" sz="2700" b="1" dirty="0" smtClean="0">
                <a:solidFill>
                  <a:srgbClr val="C00000"/>
                </a:solidFill>
                <a:latin typeface="Century Gothic"/>
                <a:ea typeface="ＭＳ Ｐゴシック" charset="0"/>
                <a:cs typeface="Century Gothic"/>
              </a:rPr>
              <a:t> curve shifts left</a:t>
            </a:r>
            <a:r>
              <a:rPr lang="en-US" sz="2700" dirty="0" smtClean="0">
                <a:solidFill>
                  <a:srgbClr val="C00000"/>
                </a:solidFill>
                <a:latin typeface="Century Gothic"/>
                <a:ea typeface="ＭＳ Ｐゴシック" charset="0"/>
                <a:cs typeface="Century Gothic"/>
              </a:rPr>
              <a:t>. </a:t>
            </a:r>
          </a:p>
          <a:p>
            <a:pPr marL="463550" indent="-463550">
              <a:spcBef>
                <a:spcPct val="40000"/>
              </a:spcBef>
              <a:buClr>
                <a:srgbClr val="669900"/>
              </a:buClr>
              <a:buFont typeface="Wingdings" charset="0"/>
              <a:buNone/>
            </a:pPr>
            <a:r>
              <a:rPr lang="en-US" sz="2500" b="1" dirty="0" smtClean="0">
                <a:solidFill>
                  <a:srgbClr val="0070C0"/>
                </a:solidFill>
                <a:latin typeface="Century Gothic"/>
                <a:ea typeface="ＭＳ Ｐゴシック" charset="0"/>
                <a:cs typeface="Century Gothic"/>
              </a:rPr>
              <a:t>B.</a:t>
            </a:r>
            <a:r>
              <a:rPr lang="en-US" sz="2500" b="1"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The Canadian exchange rate falls. </a:t>
            </a:r>
          </a:p>
          <a:p>
            <a:pPr marL="463550" indent="-463550">
              <a:spcBef>
                <a:spcPct val="10000"/>
              </a:spcBef>
              <a:buClr>
                <a:srgbClr val="669900"/>
              </a:buClr>
              <a:buFont typeface="Wingdings" charset="0"/>
              <a:buNone/>
            </a:pPr>
            <a:r>
              <a:rPr lang="en-US" sz="2700" dirty="0" smtClean="0">
                <a:solidFill>
                  <a:srgbClr val="FF0000"/>
                </a:solidFill>
                <a:latin typeface="Century Gothic"/>
                <a:ea typeface="ＭＳ Ｐゴシック" charset="0"/>
                <a:cs typeface="Century Gothic"/>
              </a:rPr>
              <a:t>	</a:t>
            </a:r>
            <a:r>
              <a:rPr lang="en-US" sz="2700" b="1" i="1" dirty="0" smtClean="0">
                <a:solidFill>
                  <a:srgbClr val="C00000"/>
                </a:solidFill>
                <a:latin typeface="Century Gothic"/>
                <a:ea typeface="ＭＳ Ｐゴシック" charset="0"/>
                <a:cs typeface="Century Gothic"/>
              </a:rPr>
              <a:t>NX</a:t>
            </a:r>
            <a:r>
              <a:rPr lang="en-US" sz="2700" dirty="0" smtClean="0">
                <a:solidFill>
                  <a:srgbClr val="C00000"/>
                </a:solidFill>
                <a:latin typeface="Century Gothic"/>
                <a:ea typeface="ＭＳ Ｐゴシック" charset="0"/>
                <a:cs typeface="Century Gothic"/>
              </a:rPr>
              <a:t> </a:t>
            </a:r>
            <a:r>
              <a:rPr lang="en-US" sz="2700" b="1" dirty="0" smtClean="0">
                <a:solidFill>
                  <a:srgbClr val="C00000"/>
                </a:solidFill>
                <a:latin typeface="Century Gothic"/>
                <a:ea typeface="ＭＳ Ｐゴシック" charset="0"/>
                <a:cs typeface="Century Gothic"/>
              </a:rPr>
              <a:t>rises, </a:t>
            </a:r>
            <a:r>
              <a:rPr lang="en-US" sz="2700" b="1" i="1" dirty="0" smtClean="0">
                <a:solidFill>
                  <a:srgbClr val="C00000"/>
                </a:solidFill>
                <a:latin typeface="Century Gothic"/>
                <a:ea typeface="ＭＳ Ｐゴシック" charset="0"/>
                <a:cs typeface="Century Gothic"/>
              </a:rPr>
              <a:t>AD</a:t>
            </a:r>
            <a:r>
              <a:rPr lang="en-US" sz="2700" b="1" dirty="0" smtClean="0">
                <a:solidFill>
                  <a:srgbClr val="C00000"/>
                </a:solidFill>
                <a:latin typeface="Century Gothic"/>
                <a:ea typeface="ＭＳ Ｐゴシック" charset="0"/>
                <a:cs typeface="Century Gothic"/>
              </a:rPr>
              <a:t> curve shifts right</a:t>
            </a:r>
            <a:r>
              <a:rPr lang="en-US" sz="2700" dirty="0" smtClean="0">
                <a:solidFill>
                  <a:srgbClr val="C00000"/>
                </a:solidFill>
                <a:latin typeface="Century Gothic"/>
                <a:ea typeface="ＭＳ Ｐゴシック" charset="0"/>
                <a:cs typeface="Century Gothic"/>
              </a:rPr>
              <a:t>. </a:t>
            </a:r>
          </a:p>
          <a:p>
            <a:pPr marL="463550" indent="-463550">
              <a:spcBef>
                <a:spcPct val="40000"/>
              </a:spcBef>
              <a:buClr>
                <a:srgbClr val="669900"/>
              </a:buClr>
              <a:buFont typeface="Wingdings" charset="0"/>
              <a:buNone/>
            </a:pPr>
            <a:r>
              <a:rPr lang="en-US" sz="2500" b="1" dirty="0" smtClean="0">
                <a:solidFill>
                  <a:srgbClr val="0070C0"/>
                </a:solidFill>
                <a:latin typeface="Century Gothic"/>
                <a:ea typeface="ＭＳ Ｐゴシック" charset="0"/>
                <a:cs typeface="Century Gothic"/>
              </a:rPr>
              <a:t>C.</a:t>
            </a:r>
            <a:r>
              <a:rPr lang="en-US" sz="2500" b="1"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A fall in prices increases the real value of consumers</a:t>
            </a:r>
            <a:r>
              <a:rPr lang="ja-JP" altLang="en-US" sz="2700" dirty="0" smtClean="0">
                <a:latin typeface="Century Gothic"/>
                <a:ea typeface="ＭＳ Ｐゴシック" charset="0"/>
                <a:cs typeface="Century Gothic"/>
              </a:rPr>
              <a:t>’</a:t>
            </a:r>
            <a:r>
              <a:rPr lang="en-US" sz="2700" dirty="0" smtClean="0">
                <a:latin typeface="Century Gothic"/>
                <a:ea typeface="ＭＳ Ｐゴシック" charset="0"/>
                <a:cs typeface="Century Gothic"/>
              </a:rPr>
              <a:t> wealth. </a:t>
            </a:r>
          </a:p>
          <a:p>
            <a:pPr marL="463550" indent="-463550">
              <a:spcBef>
                <a:spcPct val="10000"/>
              </a:spcBef>
              <a:buClr>
                <a:srgbClr val="669900"/>
              </a:buClr>
              <a:buFont typeface="Wingdings" charset="0"/>
              <a:buNone/>
            </a:pPr>
            <a:r>
              <a:rPr lang="en-US" sz="2700" dirty="0" smtClean="0">
                <a:solidFill>
                  <a:srgbClr val="FF0000"/>
                </a:solidFill>
                <a:latin typeface="Century Gothic"/>
                <a:ea typeface="ＭＳ Ｐゴシック" charset="0"/>
                <a:cs typeface="Century Gothic"/>
              </a:rPr>
              <a:t>	</a:t>
            </a:r>
            <a:r>
              <a:rPr lang="en-US" sz="2700" b="1" dirty="0" smtClean="0">
                <a:solidFill>
                  <a:srgbClr val="C00000"/>
                </a:solidFill>
                <a:latin typeface="Century Gothic"/>
                <a:ea typeface="ＭＳ Ｐゴシック" charset="0"/>
                <a:cs typeface="Century Gothic"/>
              </a:rPr>
              <a:t>Move down along </a:t>
            </a:r>
            <a:r>
              <a:rPr lang="en-US" sz="2700" b="1" i="1" dirty="0" smtClean="0">
                <a:solidFill>
                  <a:srgbClr val="C00000"/>
                </a:solidFill>
                <a:latin typeface="Century Gothic"/>
                <a:ea typeface="ＭＳ Ｐゴシック" charset="0"/>
                <a:cs typeface="Century Gothic"/>
              </a:rPr>
              <a:t>AD</a:t>
            </a:r>
            <a:r>
              <a:rPr lang="en-US" sz="2700" b="1" dirty="0" smtClean="0">
                <a:solidFill>
                  <a:srgbClr val="C00000"/>
                </a:solidFill>
                <a:latin typeface="Century Gothic"/>
                <a:ea typeface="ＭＳ Ｐゴシック" charset="0"/>
                <a:cs typeface="Century Gothic"/>
              </a:rPr>
              <a:t> curve (wealth-effect)</a:t>
            </a:r>
            <a:r>
              <a:rPr lang="en-US" sz="2700" dirty="0" smtClean="0">
                <a:solidFill>
                  <a:srgbClr val="C00000"/>
                </a:solidFill>
                <a:latin typeface="Century Gothic"/>
                <a:ea typeface="ＭＳ Ｐゴシック" charset="0"/>
                <a:cs typeface="Century Gothic"/>
              </a:rPr>
              <a:t>. </a:t>
            </a:r>
          </a:p>
          <a:p>
            <a:pPr marL="463550" indent="-463550">
              <a:spcBef>
                <a:spcPct val="40000"/>
              </a:spcBef>
              <a:buClr>
                <a:srgbClr val="669900"/>
              </a:buClr>
              <a:buFont typeface="Wingdings" charset="0"/>
              <a:buNone/>
            </a:pPr>
            <a:r>
              <a:rPr lang="en-US" sz="2500" b="1" dirty="0" smtClean="0">
                <a:solidFill>
                  <a:srgbClr val="0070C0"/>
                </a:solidFill>
                <a:latin typeface="Century Gothic"/>
                <a:ea typeface="ＭＳ Ｐゴシック" charset="0"/>
                <a:cs typeface="Century Gothic"/>
              </a:rPr>
              <a:t>D.</a:t>
            </a:r>
            <a:r>
              <a:rPr lang="en-US" sz="2500" b="1"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Provincial governments replace sales taxes with </a:t>
            </a:r>
            <a:r>
              <a:rPr lang="en-US" sz="2700" dirty="0" smtClean="0">
                <a:solidFill>
                  <a:srgbClr val="000000"/>
                </a:solidFill>
                <a:latin typeface="Century Gothic"/>
                <a:ea typeface="ＭＳ Ｐゴシック" charset="0"/>
                <a:cs typeface="Century Gothic"/>
              </a:rPr>
              <a:t>new taxes on interest, dividends, and capital gains. </a:t>
            </a:r>
          </a:p>
          <a:p>
            <a:pPr marL="463550" indent="-463550">
              <a:spcBef>
                <a:spcPct val="10000"/>
              </a:spcBef>
              <a:buClr>
                <a:srgbClr val="669900"/>
              </a:buClr>
              <a:buFont typeface="Wingdings" charset="0"/>
              <a:buNone/>
            </a:pPr>
            <a:r>
              <a:rPr lang="en-US" sz="2700" b="1" dirty="0" smtClean="0">
                <a:solidFill>
                  <a:srgbClr val="C00000"/>
                </a:solidFill>
                <a:latin typeface="Century Gothic"/>
                <a:ea typeface="ＭＳ Ｐゴシック" charset="0"/>
                <a:cs typeface="Century Gothic"/>
              </a:rPr>
              <a:t>	</a:t>
            </a:r>
            <a:r>
              <a:rPr lang="en-US" sz="2700" b="1" i="1" dirty="0" smtClean="0">
                <a:solidFill>
                  <a:srgbClr val="C00000"/>
                </a:solidFill>
                <a:latin typeface="Century Gothic"/>
                <a:ea typeface="ＭＳ Ｐゴシック" charset="0"/>
                <a:cs typeface="Century Gothic"/>
              </a:rPr>
              <a:t>C</a:t>
            </a:r>
            <a:r>
              <a:rPr lang="en-US" sz="2700" b="1" dirty="0" smtClean="0">
                <a:solidFill>
                  <a:srgbClr val="C00000"/>
                </a:solidFill>
                <a:latin typeface="Century Gothic"/>
                <a:ea typeface="ＭＳ Ｐゴシック" charset="0"/>
                <a:cs typeface="Century Gothic"/>
              </a:rPr>
              <a:t> rises, </a:t>
            </a:r>
            <a:r>
              <a:rPr lang="en-US" sz="2700" b="1" i="1" dirty="0" smtClean="0">
                <a:solidFill>
                  <a:srgbClr val="C00000"/>
                </a:solidFill>
                <a:latin typeface="Century Gothic"/>
                <a:ea typeface="ＭＳ Ｐゴシック" charset="0"/>
                <a:cs typeface="Century Gothic"/>
              </a:rPr>
              <a:t>AD</a:t>
            </a:r>
            <a:r>
              <a:rPr lang="en-US" sz="2700" b="1" dirty="0" smtClean="0">
                <a:solidFill>
                  <a:srgbClr val="C00000"/>
                </a:solidFill>
                <a:latin typeface="Century Gothic"/>
                <a:ea typeface="ＭＳ Ｐゴシック" charset="0"/>
                <a:cs typeface="Century Gothic"/>
              </a:rPr>
              <a:t> shifts right</a:t>
            </a:r>
            <a:r>
              <a:rPr lang="en-US" sz="2700" dirty="0" smtClean="0">
                <a:solidFill>
                  <a:srgbClr val="C00000"/>
                </a:solidFill>
                <a:latin typeface="Century Gothic"/>
                <a:ea typeface="ＭＳ Ｐゴシック" charset="0"/>
                <a:cs typeface="Century Gothic"/>
              </a:rPr>
              <a:t>. </a:t>
            </a:r>
            <a:endParaRPr lang="en-US" sz="2700" dirty="0">
              <a:solidFill>
                <a:srgbClr val="C00000"/>
              </a:solidFill>
              <a:latin typeface="Century Gothic"/>
              <a:ea typeface="ＭＳ Ｐゴシック" charset="0"/>
              <a:cs typeface="Century Gothic"/>
            </a:endParaRPr>
          </a:p>
        </p:txBody>
      </p:sp>
      <p:sp>
        <p:nvSpPr>
          <p:cNvPr id="8" name="Rectangle 7"/>
          <p:cNvSpPr/>
          <p:nvPr/>
        </p:nvSpPr>
        <p:spPr>
          <a:xfrm>
            <a:off x="1049866" y="67838"/>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Answers</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732435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AGGREGATE-SUPPLY CURVE</a:t>
            </a:r>
            <a:endParaRPr lang="en-US" b="1" dirty="0">
              <a:latin typeface="Book Antiqua"/>
              <a:cs typeface="Book Antiqua"/>
            </a:endParaRPr>
          </a:p>
        </p:txBody>
      </p:sp>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b="0" dirty="0" smtClean="0"/>
              <a:t>The aggregate-supply curve tells us the total quantity of goods and services that firms produce and sell at any given price level.</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60520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6633"/>
            <a:ext cx="12190482" cy="1096962"/>
          </a:xfrm>
        </p:spPr>
        <p:txBody>
          <a:bodyPr>
            <a:noAutofit/>
          </a:bodyPr>
          <a:lstStyle/>
          <a:p>
            <a:r>
              <a:rPr lang="en-US" dirty="0" smtClean="0"/>
              <a:t>Why the Aggregate-Supply </a:t>
            </a:r>
            <a:br>
              <a:rPr lang="en-US" dirty="0" smtClean="0"/>
            </a:br>
            <a:r>
              <a:rPr lang="en-US" dirty="0" smtClean="0"/>
              <a:t>Curve Is Vertical in the Long Run </a:t>
            </a:r>
            <a:endParaRPr lang="en-US" b="1" dirty="0">
              <a:latin typeface="Book Antiqua"/>
              <a:cs typeface="Book Antiqua"/>
            </a:endParaRPr>
          </a:p>
        </p:txBody>
      </p:sp>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b="0" dirty="0" smtClean="0"/>
              <a:t>In the long run, an economy’s production of goods and services (i.e., its real GDP) depends on its supplies of labour, capital, and natural resources and on the available technology used to turn these factors of production into goods and services.</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180426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3133"/>
            <a:ext cx="12190482" cy="1096962"/>
          </a:xfrm>
        </p:spPr>
        <p:txBody>
          <a:bodyPr>
            <a:noAutofit/>
          </a:bodyPr>
          <a:lstStyle/>
          <a:p>
            <a:r>
              <a:rPr lang="en-US" dirty="0"/>
              <a:t>FIGURE 14.5</a:t>
            </a:r>
            <a:r>
              <a:rPr lang="en-US" dirty="0" smtClean="0"/>
              <a:t>: </a:t>
            </a:r>
            <a:br>
              <a:rPr lang="en-US" dirty="0" smtClean="0"/>
            </a:br>
            <a:r>
              <a:rPr lang="en-US" sz="3200" dirty="0" smtClean="0"/>
              <a:t>The Long-Run Aggregate-Supply Curve</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6475" y="1624005"/>
            <a:ext cx="7534275" cy="4503946"/>
          </a:xfrm>
          <a:prstGeom prst="rect">
            <a:avLst/>
          </a:prstGeom>
        </p:spPr>
      </p:pic>
    </p:spTree>
    <p:extLst>
      <p:ext uri="{BB962C8B-B14F-4D97-AF65-F5344CB8AC3E}">
        <p14:creationId xmlns:p14="http://schemas.microsoft.com/office/powerpoint/2010/main" val="272714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533"/>
            <a:ext cx="12190482" cy="1096962"/>
          </a:xfrm>
        </p:spPr>
        <p:txBody>
          <a:bodyPr>
            <a:noAutofit/>
          </a:bodyPr>
          <a:lstStyle/>
          <a:p>
            <a:r>
              <a:rPr lang="en-US" dirty="0" smtClean="0"/>
              <a:t>Why the Long-Run </a:t>
            </a:r>
            <a:br>
              <a:rPr lang="en-US" dirty="0" smtClean="0"/>
            </a:br>
            <a:r>
              <a:rPr lang="en-US" dirty="0" smtClean="0"/>
              <a:t>Aggregate-Supply Curve Might Shift</a:t>
            </a:r>
            <a:endParaRPr lang="en-US" b="1" dirty="0">
              <a:latin typeface="Book Antiqua"/>
              <a:cs typeface="Book Antiqua"/>
            </a:endParaRPr>
          </a:p>
        </p:txBody>
      </p:sp>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dirty="0" smtClean="0"/>
              <a:t>Natural rate of output</a:t>
            </a:r>
            <a:r>
              <a:rPr lang="en-US" sz="3200" b="0" dirty="0" smtClean="0"/>
              <a:t>: the production of goods and services that an economy achieves in the long run when unemployment is at its normal rate</a:t>
            </a:r>
          </a:p>
          <a:p>
            <a:pPr lvl="1">
              <a:lnSpc>
                <a:spcPct val="100000"/>
              </a:lnSpc>
            </a:pPr>
            <a:r>
              <a:rPr lang="en-US" sz="3000" b="0" dirty="0" smtClean="0"/>
              <a:t>Potential output</a:t>
            </a:r>
          </a:p>
          <a:p>
            <a:pPr lvl="1">
              <a:lnSpc>
                <a:spcPct val="100000"/>
              </a:lnSpc>
            </a:pPr>
            <a:r>
              <a:rPr lang="en-US" sz="3000" b="0" dirty="0" smtClean="0"/>
              <a:t>Full-employment output</a:t>
            </a:r>
            <a:endParaRPr lang="en-US" sz="30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1612296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b="0" dirty="0"/>
              <a:t>Changes in</a:t>
            </a:r>
            <a:r>
              <a:rPr lang="en-US" sz="3200" b="0" dirty="0" smtClean="0"/>
              <a:t> </a:t>
            </a:r>
            <a:r>
              <a:rPr lang="en-US" sz="3200" b="0" i="1" dirty="0" smtClean="0"/>
              <a:t>labour</a:t>
            </a:r>
            <a:endParaRPr lang="en-US" sz="3200" b="0" i="1" dirty="0"/>
          </a:p>
          <a:p>
            <a:pPr>
              <a:lnSpc>
                <a:spcPct val="100000"/>
              </a:lnSpc>
            </a:pPr>
            <a:r>
              <a:rPr lang="en-US" sz="3200" b="0" dirty="0"/>
              <a:t>Changes in</a:t>
            </a:r>
            <a:r>
              <a:rPr lang="en-US" sz="3200" b="0" dirty="0" smtClean="0"/>
              <a:t> </a:t>
            </a:r>
            <a:r>
              <a:rPr lang="en-US" sz="3200" b="0" i="1" dirty="0" smtClean="0"/>
              <a:t>capital</a:t>
            </a:r>
            <a:endParaRPr lang="en-US" sz="3200" b="0" i="1" dirty="0"/>
          </a:p>
          <a:p>
            <a:pPr>
              <a:lnSpc>
                <a:spcPct val="100000"/>
              </a:lnSpc>
            </a:pPr>
            <a:r>
              <a:rPr lang="en-US" sz="3200" b="0" dirty="0"/>
              <a:t>Changes in</a:t>
            </a:r>
            <a:r>
              <a:rPr lang="en-US" sz="3200" b="0" dirty="0" smtClean="0"/>
              <a:t> </a:t>
            </a:r>
            <a:r>
              <a:rPr lang="en-US" sz="3200" b="0" i="1" dirty="0" smtClean="0"/>
              <a:t>natural resources</a:t>
            </a:r>
            <a:endParaRPr lang="en-US" sz="3200" b="0" i="1" dirty="0"/>
          </a:p>
          <a:p>
            <a:pPr>
              <a:lnSpc>
                <a:spcPct val="100000"/>
              </a:lnSpc>
            </a:pPr>
            <a:r>
              <a:rPr lang="en-US" sz="3200" b="0" dirty="0"/>
              <a:t>Changes in</a:t>
            </a:r>
            <a:r>
              <a:rPr lang="en-US" sz="3200" b="0" dirty="0" smtClean="0"/>
              <a:t> </a:t>
            </a:r>
            <a:r>
              <a:rPr lang="en-US" sz="3200" b="0" i="1" dirty="0" smtClean="0"/>
              <a:t>technological knowledge</a:t>
            </a:r>
            <a:endParaRPr lang="en-US" sz="3200" b="0" i="1"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
        <p:nvSpPr>
          <p:cNvPr id="6" name="Title 1"/>
          <p:cNvSpPr>
            <a:spLocks noGrp="1"/>
          </p:cNvSpPr>
          <p:nvPr>
            <p:ph type="title"/>
          </p:nvPr>
        </p:nvSpPr>
        <p:spPr>
          <a:xfrm>
            <a:off x="0" y="118533"/>
            <a:ext cx="12190482" cy="1096962"/>
          </a:xfrm>
        </p:spPr>
        <p:txBody>
          <a:bodyPr>
            <a:noAutofit/>
          </a:bodyPr>
          <a:lstStyle/>
          <a:p>
            <a:r>
              <a:rPr lang="en-US" dirty="0" smtClean="0"/>
              <a:t>Why the Long-Run </a:t>
            </a:r>
            <a:br>
              <a:rPr lang="en-US" dirty="0" smtClean="0"/>
            </a:br>
            <a:r>
              <a:rPr lang="en-US" dirty="0" smtClean="0"/>
              <a:t>Aggregate-Supply Curve Might Shift</a:t>
            </a:r>
            <a:endParaRPr lang="en-US" b="1" dirty="0">
              <a:latin typeface="Book Antiqua"/>
              <a:cs typeface="Book Antiqua"/>
            </a:endParaRPr>
          </a:p>
        </p:txBody>
      </p:sp>
    </p:spTree>
    <p:extLst>
      <p:ext uri="{BB962C8B-B14F-4D97-AF65-F5344CB8AC3E}">
        <p14:creationId xmlns:p14="http://schemas.microsoft.com/office/powerpoint/2010/main" val="3977871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1233"/>
            <a:ext cx="12190482" cy="1096962"/>
          </a:xfrm>
        </p:spPr>
        <p:txBody>
          <a:bodyPr>
            <a:noAutofit/>
          </a:bodyPr>
          <a:lstStyle/>
          <a:p>
            <a:r>
              <a:rPr lang="en-US" sz="4000" dirty="0" smtClean="0"/>
              <a:t>Using Aggregate Demand and Aggregate Supply </a:t>
            </a:r>
            <a:br>
              <a:rPr lang="en-US" sz="4000" dirty="0" smtClean="0"/>
            </a:br>
            <a:r>
              <a:rPr lang="en-US" sz="4000" dirty="0" smtClean="0"/>
              <a:t>to Depict Long-Run Growth and Inflation</a:t>
            </a:r>
            <a:endParaRPr lang="en-US" sz="4000" b="1" dirty="0">
              <a:latin typeface="Book Antiqua"/>
              <a:cs typeface="Book Antiqua"/>
            </a:endParaRPr>
          </a:p>
        </p:txBody>
      </p:sp>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b="0" dirty="0" smtClean="0"/>
              <a:t>With the introduction of the aggregate-demand </a:t>
            </a:r>
            <a:br>
              <a:rPr lang="en-US" sz="3200" b="0" dirty="0" smtClean="0"/>
            </a:br>
            <a:r>
              <a:rPr lang="en-US" sz="3200" b="0" dirty="0" smtClean="0"/>
              <a:t>curve and the long-run aggregate-supply curve </a:t>
            </a:r>
            <a:br>
              <a:rPr lang="en-US" sz="3200" b="0" dirty="0" smtClean="0"/>
            </a:br>
            <a:r>
              <a:rPr lang="en-US" sz="3200" b="0" dirty="0" smtClean="0"/>
              <a:t>we are now in a position to describe the economy’s long-run trends.</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2060117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533"/>
            <a:ext cx="12190482" cy="1096962"/>
          </a:xfrm>
        </p:spPr>
        <p:txBody>
          <a:bodyPr>
            <a:noAutofit/>
          </a:bodyPr>
          <a:lstStyle/>
          <a:p>
            <a:r>
              <a:rPr lang="en-US" sz="4000" dirty="0"/>
              <a:t>FIGURE </a:t>
            </a:r>
            <a:r>
              <a:rPr lang="en-US" sz="3800" dirty="0" smtClean="0"/>
              <a:t>14.6: </a:t>
            </a:r>
            <a:br>
              <a:rPr lang="en-US" sz="3800" dirty="0" smtClean="0"/>
            </a:br>
            <a:r>
              <a:rPr lang="en-US" sz="2000" dirty="0" smtClean="0"/>
              <a:t>Long-Run Growth and Inflation in the Model of Aggregate Demand and Aggregate Supply</a:t>
            </a:r>
            <a:endParaRPr lang="en-US" sz="20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5150" y="1488947"/>
            <a:ext cx="5695950" cy="4912564"/>
          </a:xfrm>
          <a:prstGeom prst="rect">
            <a:avLst/>
          </a:prstGeom>
        </p:spPr>
      </p:pic>
    </p:spTree>
    <p:extLst>
      <p:ext uri="{BB962C8B-B14F-4D97-AF65-F5344CB8AC3E}">
        <p14:creationId xmlns:p14="http://schemas.microsoft.com/office/powerpoint/2010/main" val="1217572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533"/>
            <a:ext cx="12190482" cy="1096962"/>
          </a:xfrm>
        </p:spPr>
        <p:txBody>
          <a:bodyPr>
            <a:noAutofit/>
          </a:bodyPr>
          <a:lstStyle/>
          <a:p>
            <a:r>
              <a:rPr lang="en-US" dirty="0" smtClean="0"/>
              <a:t>Why the Aggregate-Supply </a:t>
            </a:r>
            <a:br>
              <a:rPr lang="en-US" dirty="0" smtClean="0"/>
            </a:br>
            <a:r>
              <a:rPr lang="en-US" dirty="0" smtClean="0"/>
              <a:t>Curve Slopes Upward in the Short Run </a:t>
            </a:r>
            <a:endParaRPr lang="en-US" b="1" dirty="0">
              <a:latin typeface="Book Antiqua"/>
              <a:cs typeface="Book Antiqua"/>
            </a:endParaRPr>
          </a:p>
        </p:txBody>
      </p:sp>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b="0" dirty="0" smtClean="0"/>
              <a:t>In the short run, the price level </a:t>
            </a:r>
            <a:r>
              <a:rPr lang="en-US" sz="3200" b="0" i="1" dirty="0" smtClean="0"/>
              <a:t>does</a:t>
            </a:r>
            <a:r>
              <a:rPr lang="en-US" sz="3200" b="0" dirty="0" smtClean="0"/>
              <a:t> affect the economy’s output.</a:t>
            </a:r>
          </a:p>
          <a:p>
            <a:pPr>
              <a:lnSpc>
                <a:spcPct val="100000"/>
              </a:lnSpc>
            </a:pPr>
            <a:r>
              <a:rPr lang="en-US" sz="3200" b="0" dirty="0"/>
              <a:t>An increase in the overall level of prices tends to</a:t>
            </a:r>
            <a:r>
              <a:rPr lang="en-US" sz="3200" b="0" dirty="0" smtClean="0"/>
              <a:t> </a:t>
            </a:r>
            <a:br>
              <a:rPr lang="en-US" sz="3200" b="0" dirty="0" smtClean="0"/>
            </a:br>
            <a:r>
              <a:rPr lang="en-US" sz="3200" b="0" dirty="0" smtClean="0"/>
              <a:t>raise </a:t>
            </a:r>
            <a:r>
              <a:rPr lang="en-US" sz="3200" b="0" dirty="0"/>
              <a:t>the quantity of goods and services </a:t>
            </a:r>
            <a:r>
              <a:rPr lang="en-US" sz="3200" b="0" dirty="0" smtClean="0"/>
              <a:t>supplied </a:t>
            </a:r>
            <a:br>
              <a:rPr lang="en-US" sz="3200" b="0" dirty="0" smtClean="0"/>
            </a:br>
            <a:r>
              <a:rPr lang="en-US" sz="3200" b="0" dirty="0" smtClean="0"/>
              <a:t>and vice versa. </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351772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533"/>
            <a:ext cx="12190482" cy="1096962"/>
          </a:xfrm>
        </p:spPr>
        <p:txBody>
          <a:bodyPr>
            <a:noAutofit/>
          </a:bodyPr>
          <a:lstStyle/>
          <a:p>
            <a:r>
              <a:rPr lang="en-US" dirty="0"/>
              <a:t>FIGURE 14.7</a:t>
            </a:r>
            <a:r>
              <a:rPr lang="en-US" dirty="0" smtClean="0"/>
              <a:t>: </a:t>
            </a:r>
            <a:br>
              <a:rPr lang="en-US" dirty="0" smtClean="0"/>
            </a:br>
            <a:r>
              <a:rPr lang="en-US" sz="3200" dirty="0" smtClean="0"/>
              <a:t>The Short-Run Aggregate-Supply Curve</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05050" y="1648753"/>
            <a:ext cx="7507999" cy="4466297"/>
          </a:xfrm>
          <a:prstGeom prst="rect">
            <a:avLst/>
          </a:prstGeom>
        </p:spPr>
      </p:pic>
    </p:spTree>
    <p:extLst>
      <p:ext uri="{BB962C8B-B14F-4D97-AF65-F5344CB8AC3E}">
        <p14:creationId xmlns:p14="http://schemas.microsoft.com/office/powerpoint/2010/main" val="2366220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200" b="0" dirty="0" smtClean="0"/>
              <a:t>Why do changes in the price level affect output in the short run?</a:t>
            </a:r>
          </a:p>
          <a:p>
            <a:pPr>
              <a:lnSpc>
                <a:spcPct val="100000"/>
              </a:lnSpc>
            </a:pPr>
            <a:r>
              <a:rPr lang="en-US" sz="3200" b="0" dirty="0" smtClean="0"/>
              <a:t>Macroeconomists have proposed three theories for the upward slope of the short-run aggregate supply curve. </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
        <p:nvSpPr>
          <p:cNvPr id="6" name="Title 1"/>
          <p:cNvSpPr>
            <a:spLocks noGrp="1"/>
          </p:cNvSpPr>
          <p:nvPr>
            <p:ph type="title"/>
          </p:nvPr>
        </p:nvSpPr>
        <p:spPr>
          <a:xfrm>
            <a:off x="0" y="118533"/>
            <a:ext cx="12190482" cy="1096962"/>
          </a:xfrm>
        </p:spPr>
        <p:txBody>
          <a:bodyPr>
            <a:noAutofit/>
          </a:bodyPr>
          <a:lstStyle/>
          <a:p>
            <a:r>
              <a:rPr lang="en-US" dirty="0" smtClean="0"/>
              <a:t>Why the Aggregate-Supply </a:t>
            </a:r>
            <a:br>
              <a:rPr lang="en-US" dirty="0" smtClean="0"/>
            </a:br>
            <a:r>
              <a:rPr lang="en-US" dirty="0" smtClean="0"/>
              <a:t>Curve Slopes Upward in the Short Run </a:t>
            </a:r>
            <a:endParaRPr lang="en-US" b="1" dirty="0">
              <a:latin typeface="Book Antiqua"/>
              <a:cs typeface="Book Antiqua"/>
            </a:endParaRPr>
          </a:p>
        </p:txBody>
      </p:sp>
    </p:spTree>
    <p:extLst>
      <p:ext uri="{BB962C8B-B14F-4D97-AF65-F5344CB8AC3E}">
        <p14:creationId xmlns:p14="http://schemas.microsoft.com/office/powerpoint/2010/main" val="342013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7967" y="1845733"/>
            <a:ext cx="9982200" cy="3369734"/>
          </a:xfrm>
        </p:spPr>
        <p:txBody>
          <a:bodyPr anchor="t">
            <a:normAutofit/>
          </a:bodyPr>
          <a:lstStyle/>
          <a:p>
            <a:pPr>
              <a:lnSpc>
                <a:spcPct val="100000"/>
              </a:lnSpc>
            </a:pPr>
            <a:r>
              <a:rPr lang="en-US" sz="3600" b="0" dirty="0" smtClean="0"/>
              <a:t>The </a:t>
            </a:r>
            <a:r>
              <a:rPr lang="en-US" sz="3600" b="0" i="1" dirty="0" smtClean="0"/>
              <a:t>Sticky Wage Theory</a:t>
            </a:r>
          </a:p>
          <a:p>
            <a:pPr>
              <a:lnSpc>
                <a:spcPct val="100000"/>
              </a:lnSpc>
            </a:pPr>
            <a:r>
              <a:rPr lang="en-US" sz="3600" b="0" dirty="0" smtClean="0"/>
              <a:t>The </a:t>
            </a:r>
            <a:r>
              <a:rPr lang="en-US" sz="3600" b="0" i="1" dirty="0" smtClean="0"/>
              <a:t>Sticky Price Theory</a:t>
            </a:r>
          </a:p>
          <a:p>
            <a:pPr>
              <a:lnSpc>
                <a:spcPct val="100000"/>
              </a:lnSpc>
            </a:pPr>
            <a:r>
              <a:rPr lang="en-US" sz="3600" b="0" dirty="0" smtClean="0"/>
              <a:t>The </a:t>
            </a:r>
            <a:r>
              <a:rPr lang="en-US" sz="3600" b="0" i="1" dirty="0"/>
              <a:t>M</a:t>
            </a:r>
            <a:r>
              <a:rPr lang="en-US" sz="3600" b="0" i="1" dirty="0" smtClean="0"/>
              <a:t>isperceptions Theory</a:t>
            </a:r>
            <a:endParaRPr lang="en-US" sz="3600" b="0" i="1"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
        <p:nvSpPr>
          <p:cNvPr id="6" name="Title 1"/>
          <p:cNvSpPr>
            <a:spLocks noGrp="1"/>
          </p:cNvSpPr>
          <p:nvPr>
            <p:ph type="title"/>
          </p:nvPr>
        </p:nvSpPr>
        <p:spPr>
          <a:xfrm>
            <a:off x="0" y="118533"/>
            <a:ext cx="12190482" cy="1096962"/>
          </a:xfrm>
        </p:spPr>
        <p:txBody>
          <a:bodyPr>
            <a:noAutofit/>
          </a:bodyPr>
          <a:lstStyle/>
          <a:p>
            <a:r>
              <a:rPr lang="en-US" dirty="0" smtClean="0"/>
              <a:t>Why the Aggregate-Supply </a:t>
            </a:r>
            <a:br>
              <a:rPr lang="en-US" dirty="0" smtClean="0"/>
            </a:br>
            <a:r>
              <a:rPr lang="en-US" dirty="0" smtClean="0"/>
              <a:t>Curve Slopes Upward in the Short Run </a:t>
            </a:r>
            <a:endParaRPr lang="en-US" b="1" dirty="0">
              <a:latin typeface="Book Antiqua"/>
              <a:cs typeface="Book Antiqua"/>
            </a:endParaRPr>
          </a:p>
        </p:txBody>
      </p:sp>
    </p:spTree>
    <p:extLst>
      <p:ext uri="{BB962C8B-B14F-4D97-AF65-F5344CB8AC3E}">
        <p14:creationId xmlns:p14="http://schemas.microsoft.com/office/powerpoint/2010/main" val="732417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4141" y="1423964"/>
            <a:ext cx="9982200" cy="2906736"/>
          </a:xfrm>
        </p:spPr>
        <p:txBody>
          <a:bodyPr anchor="t">
            <a:normAutofit/>
          </a:bodyPr>
          <a:lstStyle/>
          <a:p>
            <a:pPr marL="0" indent="0" algn="ctr">
              <a:lnSpc>
                <a:spcPct val="100000"/>
              </a:lnSpc>
              <a:buNone/>
            </a:pPr>
            <a:r>
              <a:rPr lang="en-US" sz="2900" dirty="0" smtClean="0"/>
              <a:t>SUMMARY</a:t>
            </a:r>
          </a:p>
          <a:p>
            <a:pPr>
              <a:lnSpc>
                <a:spcPct val="100000"/>
              </a:lnSpc>
            </a:pPr>
            <a:r>
              <a:rPr lang="en-US" sz="2900" b="0" dirty="0" smtClean="0"/>
              <a:t>All three theories suggest that output deviates from its natural rate when the price level deviates from the price level that people expected. </a:t>
            </a:r>
          </a:p>
          <a:p>
            <a:pPr>
              <a:lnSpc>
                <a:spcPct val="100000"/>
              </a:lnSpc>
            </a:pPr>
            <a:r>
              <a:rPr lang="en-US" sz="2900" b="0" dirty="0" smtClean="0"/>
              <a:t>Mathematically, this is expressed as:</a:t>
            </a:r>
            <a:endParaRPr lang="en-US" sz="29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grpSp>
        <p:nvGrpSpPr>
          <p:cNvPr id="16" name="Group 15"/>
          <p:cNvGrpSpPr/>
          <p:nvPr/>
        </p:nvGrpSpPr>
        <p:grpSpPr>
          <a:xfrm>
            <a:off x="1422400" y="4262573"/>
            <a:ext cx="8715095" cy="1201202"/>
            <a:chOff x="1331383" y="4286251"/>
            <a:chExt cx="9618887" cy="1437216"/>
          </a:xfrm>
        </p:grpSpPr>
        <p:pic>
          <p:nvPicPr>
            <p:cNvPr id="6" name="Picture 5" descr="latex-image-1.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383" y="4358217"/>
              <a:ext cx="1564217" cy="1283737"/>
            </a:xfrm>
            <a:prstGeom prst="rect">
              <a:avLst/>
            </a:prstGeom>
          </p:spPr>
        </p:pic>
        <p:pic>
          <p:nvPicPr>
            <p:cNvPr id="7" name="Picture 6" descr="latex-image-1.pd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49609" y="4965701"/>
              <a:ext cx="304800" cy="127000"/>
            </a:xfrm>
            <a:prstGeom prst="rect">
              <a:avLst/>
            </a:prstGeom>
          </p:spPr>
        </p:pic>
        <p:pic>
          <p:nvPicPr>
            <p:cNvPr id="8" name="Picture 7" descr="latex-image-1.pd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76150" y="4364567"/>
              <a:ext cx="1278610" cy="1257300"/>
            </a:xfrm>
            <a:prstGeom prst="rect">
              <a:avLst/>
            </a:prstGeom>
          </p:spPr>
        </p:pic>
        <p:pic>
          <p:nvPicPr>
            <p:cNvPr id="9" name="Picture 8" descr="latex-image-1.pd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12316" y="4870449"/>
              <a:ext cx="317500" cy="317500"/>
            </a:xfrm>
            <a:prstGeom prst="rect">
              <a:avLst/>
            </a:prstGeom>
          </p:spPr>
        </p:pic>
        <p:pic>
          <p:nvPicPr>
            <p:cNvPr id="10" name="Picture 9" descr="latex-image-1.pdf"/>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05007" y="4887384"/>
              <a:ext cx="215900" cy="215900"/>
            </a:xfrm>
            <a:prstGeom prst="rect">
              <a:avLst/>
            </a:prstGeom>
          </p:spPr>
        </p:pic>
        <p:pic>
          <p:nvPicPr>
            <p:cNvPr id="11" name="Picture 10" descr="latex-image-1.pdf"/>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18817" y="4337050"/>
              <a:ext cx="241300" cy="1384300"/>
            </a:xfrm>
            <a:prstGeom prst="rect">
              <a:avLst/>
            </a:prstGeom>
          </p:spPr>
        </p:pic>
        <p:pic>
          <p:nvPicPr>
            <p:cNvPr id="12" name="Picture 11" descr="latex-image-1.pdf"/>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699747" y="4286251"/>
              <a:ext cx="250523" cy="1437216"/>
            </a:xfrm>
            <a:prstGeom prst="rect">
              <a:avLst/>
            </a:prstGeom>
          </p:spPr>
        </p:pic>
        <p:pic>
          <p:nvPicPr>
            <p:cNvPr id="13" name="Picture 12" descr="latex-image-1.pdf"/>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111999" y="4373033"/>
              <a:ext cx="1123837" cy="1231899"/>
            </a:xfrm>
            <a:prstGeom prst="rect">
              <a:avLst/>
            </a:prstGeom>
          </p:spPr>
        </p:pic>
        <p:pic>
          <p:nvPicPr>
            <p:cNvPr id="14" name="Picture 13" descr="latex-image-1.pdf"/>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13235" y="4999567"/>
              <a:ext cx="279400" cy="25400"/>
            </a:xfrm>
            <a:prstGeom prst="rect">
              <a:avLst/>
            </a:prstGeom>
          </p:spPr>
        </p:pic>
        <p:pic>
          <p:nvPicPr>
            <p:cNvPr id="15" name="Picture 14" descr="latex-image-1.pdf"/>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086849" y="4402665"/>
              <a:ext cx="1490739" cy="1151467"/>
            </a:xfrm>
            <a:prstGeom prst="rect">
              <a:avLst/>
            </a:prstGeom>
          </p:spPr>
        </p:pic>
      </p:grpSp>
      <p:sp>
        <p:nvSpPr>
          <p:cNvPr id="18" name="Title 1"/>
          <p:cNvSpPr txBox="1">
            <a:spLocks/>
          </p:cNvSpPr>
          <p:nvPr/>
        </p:nvSpPr>
        <p:spPr>
          <a:xfrm>
            <a:off x="0" y="118533"/>
            <a:ext cx="12190482" cy="1096962"/>
          </a:xfrm>
          <a:prstGeom prst="rect">
            <a:avLst/>
          </a:prstGeom>
        </p:spPr>
        <p:txBody>
          <a:bodyPr vert="horz" lIns="0" tIns="45720" rIns="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smtClean="0">
                <a:ln>
                  <a:noFill/>
                </a:ln>
                <a:solidFill>
                  <a:srgbClr val="000000"/>
                </a:solidFill>
                <a:effectLst/>
                <a:uLnTx/>
                <a:uFillTx/>
                <a:latin typeface="+mj-lt"/>
                <a:ea typeface="+mj-ea"/>
                <a:cs typeface="+mj-cs"/>
              </a:rPr>
              <a:t>Why the Aggregate-Supply </a:t>
            </a:r>
            <a:br>
              <a:rPr kumimoji="0" lang="en-US" sz="4400" b="1" i="0" u="none" strike="noStrike" kern="1200" cap="none" spc="0" normalizeH="0" baseline="0" noProof="0" dirty="0" smtClean="0">
                <a:ln>
                  <a:noFill/>
                </a:ln>
                <a:solidFill>
                  <a:srgbClr val="000000"/>
                </a:solidFill>
                <a:effectLst/>
                <a:uLnTx/>
                <a:uFillTx/>
                <a:latin typeface="+mj-lt"/>
                <a:ea typeface="+mj-ea"/>
                <a:cs typeface="+mj-cs"/>
              </a:rPr>
            </a:br>
            <a:r>
              <a:rPr kumimoji="0" lang="en-US" sz="4400" b="1" i="0" u="none" strike="noStrike" kern="1200" cap="none" spc="0" normalizeH="0" baseline="0" noProof="0" dirty="0" smtClean="0">
                <a:ln>
                  <a:noFill/>
                </a:ln>
                <a:solidFill>
                  <a:srgbClr val="000000"/>
                </a:solidFill>
                <a:effectLst/>
                <a:uLnTx/>
                <a:uFillTx/>
                <a:latin typeface="+mj-lt"/>
                <a:ea typeface="+mj-ea"/>
                <a:cs typeface="+mj-cs"/>
              </a:rPr>
              <a:t>Curve Slopes Upward in the Short Run </a:t>
            </a:r>
            <a:endParaRPr kumimoji="0" lang="en-US" sz="4400" b="1" i="0" u="none" strike="noStrike" kern="1200" cap="none" spc="0" normalizeH="0" baseline="0" noProof="0" dirty="0">
              <a:ln>
                <a:noFill/>
              </a:ln>
              <a:solidFill>
                <a:srgbClr val="000000"/>
              </a:solidFill>
              <a:effectLst/>
              <a:uLnTx/>
              <a:uFillTx/>
              <a:latin typeface="Book Antiqua"/>
              <a:ea typeface="+mj-ea"/>
              <a:cs typeface="Book Antiqua"/>
            </a:endParaRPr>
          </a:p>
        </p:txBody>
      </p:sp>
      <p:sp>
        <p:nvSpPr>
          <p:cNvPr id="20" name="TextBox 19"/>
          <p:cNvSpPr txBox="1"/>
          <p:nvPr/>
        </p:nvSpPr>
        <p:spPr>
          <a:xfrm>
            <a:off x="965200" y="5638800"/>
            <a:ext cx="11226800" cy="707886"/>
          </a:xfrm>
          <a:prstGeom prst="rect">
            <a:avLst/>
          </a:prstGeom>
          <a:noFill/>
        </p:spPr>
        <p:txBody>
          <a:bodyPr wrap="square" rtlCol="0">
            <a:spAutoFit/>
          </a:bodyPr>
          <a:lstStyle/>
          <a:p>
            <a:r>
              <a:rPr lang="en-US" sz="2000" dirty="0" smtClean="0"/>
              <a:t>where </a:t>
            </a:r>
            <a:r>
              <a:rPr lang="en-US" sz="2000" i="1" dirty="0" smtClean="0"/>
              <a:t>a </a:t>
            </a:r>
            <a:r>
              <a:rPr lang="en-US" sz="2000" dirty="0" smtClean="0"/>
              <a:t>is the number that determines how much output responds to unexpected changes in the price level.</a:t>
            </a:r>
            <a:endParaRPr lang="en-US" sz="2000" dirty="0"/>
          </a:p>
        </p:txBody>
      </p:sp>
    </p:spTree>
    <p:extLst>
      <p:ext uri="{BB962C8B-B14F-4D97-AF65-F5344CB8AC3E}">
        <p14:creationId xmlns:p14="http://schemas.microsoft.com/office/powerpoint/2010/main" val="2998477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6867" y="1642533"/>
            <a:ext cx="9618133" cy="3369734"/>
          </a:xfrm>
        </p:spPr>
        <p:txBody>
          <a:bodyPr anchor="t">
            <a:normAutofit/>
          </a:bodyPr>
          <a:lstStyle/>
          <a:p>
            <a:pPr algn="ctr">
              <a:lnSpc>
                <a:spcPct val="100000"/>
              </a:lnSpc>
              <a:buNone/>
            </a:pPr>
            <a:r>
              <a:rPr lang="en-US" sz="3200" dirty="0" smtClean="0"/>
              <a:t>SUMMARY</a:t>
            </a:r>
          </a:p>
          <a:p>
            <a:pPr>
              <a:lnSpc>
                <a:spcPct val="100000"/>
              </a:lnSpc>
            </a:pPr>
            <a:r>
              <a:rPr lang="en-US" sz="3200" b="0" dirty="0" smtClean="0"/>
              <a:t>In the long run, wages and prices are flexible rather than sticky and people are not confused about relative prices.</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17" name="Picture 16" descr="latex-image-1.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6203" y="4277783"/>
            <a:ext cx="9678764" cy="378884"/>
          </a:xfrm>
          <a:prstGeom prst="rect">
            <a:avLst/>
          </a:prstGeom>
        </p:spPr>
      </p:pic>
      <p:sp>
        <p:nvSpPr>
          <p:cNvPr id="8" name="Title 1"/>
          <p:cNvSpPr txBox="1">
            <a:spLocks/>
          </p:cNvSpPr>
          <p:nvPr/>
        </p:nvSpPr>
        <p:spPr>
          <a:xfrm>
            <a:off x="0" y="118533"/>
            <a:ext cx="12190482" cy="1096962"/>
          </a:xfrm>
          <a:prstGeom prst="rect">
            <a:avLst/>
          </a:prstGeom>
        </p:spPr>
        <p:txBody>
          <a:bodyPr vert="horz" lIns="0" tIns="45720" rIns="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smtClean="0">
                <a:ln>
                  <a:noFill/>
                </a:ln>
                <a:solidFill>
                  <a:srgbClr val="000000"/>
                </a:solidFill>
                <a:effectLst/>
                <a:uLnTx/>
                <a:uFillTx/>
                <a:latin typeface="+mj-lt"/>
                <a:ea typeface="+mj-ea"/>
                <a:cs typeface="+mj-cs"/>
              </a:rPr>
              <a:t>Why the Aggregate-Supply </a:t>
            </a:r>
            <a:br>
              <a:rPr kumimoji="0" lang="en-US" sz="4400" b="1" i="0" u="none" strike="noStrike" kern="1200" cap="none" spc="0" normalizeH="0" baseline="0" noProof="0" dirty="0" smtClean="0">
                <a:ln>
                  <a:noFill/>
                </a:ln>
                <a:solidFill>
                  <a:srgbClr val="000000"/>
                </a:solidFill>
                <a:effectLst/>
                <a:uLnTx/>
                <a:uFillTx/>
                <a:latin typeface="+mj-lt"/>
                <a:ea typeface="+mj-ea"/>
                <a:cs typeface="+mj-cs"/>
              </a:rPr>
            </a:br>
            <a:r>
              <a:rPr kumimoji="0" lang="en-US" sz="4400" b="1" i="0" u="none" strike="noStrike" kern="1200" cap="none" spc="0" normalizeH="0" baseline="0" noProof="0" dirty="0" smtClean="0">
                <a:ln>
                  <a:noFill/>
                </a:ln>
                <a:solidFill>
                  <a:srgbClr val="000000"/>
                </a:solidFill>
                <a:effectLst/>
                <a:uLnTx/>
                <a:uFillTx/>
                <a:latin typeface="+mj-lt"/>
                <a:ea typeface="+mj-ea"/>
                <a:cs typeface="+mj-cs"/>
              </a:rPr>
              <a:t>Curve Slopes Upward in the Short Run </a:t>
            </a:r>
            <a:endParaRPr kumimoji="0" lang="en-US" sz="4400" b="1" i="0" u="none" strike="noStrike" kern="1200" cap="none" spc="0" normalizeH="0" baseline="0" noProof="0" dirty="0">
              <a:ln>
                <a:noFill/>
              </a:ln>
              <a:solidFill>
                <a:srgbClr val="000000"/>
              </a:solidFill>
              <a:effectLst/>
              <a:uLnTx/>
              <a:uFillTx/>
              <a:latin typeface="Book Antiqua"/>
              <a:ea typeface="+mj-ea"/>
              <a:cs typeface="Book Antiqua"/>
            </a:endParaRPr>
          </a:p>
        </p:txBody>
      </p:sp>
    </p:spTree>
    <p:extLst>
      <p:ext uri="{BB962C8B-B14F-4D97-AF65-F5344CB8AC3E}">
        <p14:creationId xmlns:p14="http://schemas.microsoft.com/office/powerpoint/2010/main" val="4277072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33"/>
            <a:ext cx="12190482" cy="1096962"/>
          </a:xfrm>
        </p:spPr>
        <p:txBody>
          <a:bodyPr>
            <a:noAutofit/>
          </a:bodyPr>
          <a:lstStyle/>
          <a:p>
            <a:r>
              <a:rPr lang="en-US" dirty="0" smtClean="0"/>
              <a:t>Why the Short-Run </a:t>
            </a:r>
            <a:br>
              <a:rPr lang="en-US" dirty="0" smtClean="0"/>
            </a:br>
            <a:r>
              <a:rPr lang="en-US" dirty="0" smtClean="0"/>
              <a:t>Aggregate-Supply Curve Might Shift</a:t>
            </a:r>
            <a:endParaRPr lang="en-US" b="1" dirty="0">
              <a:latin typeface="Book Antiqua"/>
              <a:cs typeface="Book Antiqua"/>
            </a:endParaRPr>
          </a:p>
        </p:txBody>
      </p:sp>
      <p:sp>
        <p:nvSpPr>
          <p:cNvPr id="3" name="Content Placeholder 2"/>
          <p:cNvSpPr>
            <a:spLocks noGrp="1"/>
          </p:cNvSpPr>
          <p:nvPr>
            <p:ph idx="1"/>
          </p:nvPr>
        </p:nvSpPr>
        <p:spPr>
          <a:xfrm>
            <a:off x="1113367" y="1401230"/>
            <a:ext cx="9982200" cy="4580470"/>
          </a:xfrm>
        </p:spPr>
        <p:txBody>
          <a:bodyPr anchor="ctr">
            <a:normAutofit lnSpcReduction="10000"/>
          </a:bodyPr>
          <a:lstStyle/>
          <a:p>
            <a:pPr>
              <a:lnSpc>
                <a:spcPct val="100000"/>
              </a:lnSpc>
            </a:pPr>
            <a:r>
              <a:rPr lang="en-US" sz="2800" b="0" dirty="0" smtClean="0"/>
              <a:t>We can think of the short-run aggregate-supply curve as similar to the long-run aggregate-supply curve but made upward sloping by the presence of sticky wages, sticky prices, and misperceptions.</a:t>
            </a:r>
          </a:p>
          <a:p>
            <a:pPr>
              <a:lnSpc>
                <a:spcPct val="100000"/>
              </a:lnSpc>
            </a:pPr>
            <a:r>
              <a:rPr lang="en-US" sz="2800" b="0" dirty="0" smtClean="0"/>
              <a:t>When thinking about what shifts the short-run aggregate supply curve, we have to consider all </a:t>
            </a:r>
            <a:r>
              <a:rPr lang="en-US" sz="2800" b="0" dirty="0"/>
              <a:t>those variables that</a:t>
            </a:r>
            <a:r>
              <a:rPr lang="en-US" sz="2800" b="0" dirty="0" smtClean="0"/>
              <a:t> shift </a:t>
            </a:r>
            <a:r>
              <a:rPr lang="en-US" sz="2800" b="0" dirty="0"/>
              <a:t>the </a:t>
            </a:r>
            <a:r>
              <a:rPr lang="en-US" sz="2800" b="0" dirty="0" smtClean="0"/>
              <a:t>long-run aggregate-supply curve </a:t>
            </a:r>
            <a:r>
              <a:rPr lang="en-US" sz="2800" b="0" dirty="0"/>
              <a:t>plus a new </a:t>
            </a:r>
            <a:r>
              <a:rPr lang="en-US" sz="2800" b="0" dirty="0" smtClean="0"/>
              <a:t>variable—the </a:t>
            </a:r>
            <a:r>
              <a:rPr lang="en-US" sz="2800" b="0" dirty="0"/>
              <a:t>expected price </a:t>
            </a:r>
            <a:r>
              <a:rPr lang="en-US" sz="2800" b="0" dirty="0" smtClean="0"/>
              <a:t>level—that influences the wages that are stuck, the prices that are stuck, and the perceptions about relative prices.</a:t>
            </a:r>
            <a:endParaRPr lang="en-US" sz="28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98264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17600" y="1930400"/>
            <a:ext cx="8890000" cy="4195766"/>
          </a:xfrm>
        </p:spPr>
        <p:txBody>
          <a:bodyPr>
            <a:normAutofit/>
          </a:bodyPr>
          <a:lstStyle/>
          <a:p>
            <a:r>
              <a:rPr lang="en-US" sz="3600" b="0" dirty="0" smtClean="0">
                <a:latin typeface="Century Gothic"/>
                <a:cs typeface="Century Gothic"/>
              </a:rPr>
              <a:t>Explain why the long-run aggregate supply curve is vertical.</a:t>
            </a:r>
          </a:p>
          <a:p>
            <a:r>
              <a:rPr lang="en-US" sz="3600" b="0" dirty="0" smtClean="0">
                <a:latin typeface="Century Gothic"/>
                <a:cs typeface="Century Gothic"/>
              </a:rPr>
              <a:t>Explain three theories for why the short-run aggregate supply curve is upward sloping. </a:t>
            </a:r>
            <a:endParaRPr lang="en-US" sz="3600" b="0" dirty="0">
              <a:latin typeface="Century Gothic"/>
              <a:cs typeface="Century Gothic"/>
            </a:endParaRPr>
          </a:p>
        </p:txBody>
      </p:sp>
      <p:sp>
        <p:nvSpPr>
          <p:cNvPr id="5" name="Footer Placeholder 4"/>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23774484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2" y="127000"/>
            <a:ext cx="10701866" cy="1096962"/>
          </a:xfrm>
        </p:spPr>
        <p:txBody>
          <a:bodyPr>
            <a:noAutofit/>
          </a:bodyPr>
          <a:lstStyle/>
          <a:p>
            <a:r>
              <a:rPr lang="en-US" dirty="0" smtClean="0"/>
              <a:t>TWO CAUSES OF </a:t>
            </a:r>
            <a:br>
              <a:rPr lang="en-US" dirty="0" smtClean="0"/>
            </a:br>
            <a:r>
              <a:rPr lang="en-US" dirty="0" smtClean="0"/>
              <a:t>ECONOMIC FLUCTUATIONS</a:t>
            </a:r>
            <a:endParaRPr lang="en-US" b="1" dirty="0">
              <a:latin typeface="Book Antiqua"/>
              <a:cs typeface="Book Antiqua"/>
            </a:endParaRPr>
          </a:p>
        </p:txBody>
      </p:sp>
      <p:sp>
        <p:nvSpPr>
          <p:cNvPr id="3" name="Content Placeholder 2"/>
          <p:cNvSpPr>
            <a:spLocks noGrp="1"/>
          </p:cNvSpPr>
          <p:nvPr>
            <p:ph idx="1"/>
          </p:nvPr>
        </p:nvSpPr>
        <p:spPr>
          <a:xfrm>
            <a:off x="1087967" y="1337730"/>
            <a:ext cx="9982200" cy="4580470"/>
          </a:xfrm>
        </p:spPr>
        <p:txBody>
          <a:bodyPr anchor="ctr">
            <a:normAutofit/>
          </a:bodyPr>
          <a:lstStyle/>
          <a:p>
            <a:pPr>
              <a:lnSpc>
                <a:spcPct val="100000"/>
              </a:lnSpc>
            </a:pPr>
            <a:r>
              <a:rPr lang="en-US" sz="3200" b="0" dirty="0" smtClean="0"/>
              <a:t>To keep things simple, we assume the economy begins in the long-run equilibrium, as shown in </a:t>
            </a:r>
            <a:br>
              <a:rPr lang="en-US" sz="3200" b="0" dirty="0" smtClean="0"/>
            </a:br>
            <a:r>
              <a:rPr lang="en-US" sz="3200" b="0" dirty="0" smtClean="0"/>
              <a:t>Figure 14.8.</a:t>
            </a: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2833409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12192000" cy="1096962"/>
          </a:xfrm>
        </p:spPr>
        <p:txBody>
          <a:bodyPr>
            <a:noAutofit/>
          </a:bodyPr>
          <a:lstStyle/>
          <a:p>
            <a:r>
              <a:rPr lang="en-US" dirty="0"/>
              <a:t>FIGURE 14.8</a:t>
            </a:r>
            <a:r>
              <a:rPr lang="en-US" dirty="0" smtClean="0"/>
              <a:t>: </a:t>
            </a:r>
            <a:br>
              <a:rPr lang="en-US" dirty="0" smtClean="0"/>
            </a:br>
            <a:r>
              <a:rPr lang="en-US" sz="3200" dirty="0" smtClean="0"/>
              <a:t>The Long-Run Equilibrium</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05050" y="1595181"/>
            <a:ext cx="7708130" cy="4605593"/>
          </a:xfrm>
          <a:prstGeom prst="rect">
            <a:avLst/>
          </a:prstGeom>
        </p:spPr>
      </p:pic>
    </p:spTree>
    <p:extLst>
      <p:ext uri="{BB962C8B-B14F-4D97-AF65-F5344CB8AC3E}">
        <p14:creationId xmlns:p14="http://schemas.microsoft.com/office/powerpoint/2010/main" val="761966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096962"/>
          </a:xfrm>
        </p:spPr>
        <p:txBody>
          <a:bodyPr>
            <a:noAutofit/>
          </a:bodyPr>
          <a:lstStyle/>
          <a:p>
            <a:r>
              <a:rPr lang="en-US" b="1" dirty="0" smtClean="0">
                <a:latin typeface="Book Antiqua"/>
                <a:cs typeface="Book Antiqua"/>
              </a:rPr>
              <a:t>The Effects of a Shift in Aggregate Demand</a:t>
            </a:r>
            <a:endParaRPr lang="en-US" b="1" dirty="0">
              <a:latin typeface="Book Antiqua"/>
              <a:cs typeface="Book Antiqua"/>
            </a:endParaRPr>
          </a:p>
        </p:txBody>
      </p:sp>
      <p:sp>
        <p:nvSpPr>
          <p:cNvPr id="3" name="Content Placeholder 2"/>
          <p:cNvSpPr>
            <a:spLocks noGrp="1"/>
          </p:cNvSpPr>
          <p:nvPr>
            <p:ph idx="1"/>
          </p:nvPr>
        </p:nvSpPr>
        <p:spPr>
          <a:xfrm>
            <a:off x="1087967" y="1710266"/>
            <a:ext cx="9982200" cy="3742267"/>
          </a:xfrm>
        </p:spPr>
        <p:txBody>
          <a:bodyPr anchor="t">
            <a:normAutofit/>
          </a:bodyPr>
          <a:lstStyle/>
          <a:p>
            <a:pPr>
              <a:lnSpc>
                <a:spcPct val="100000"/>
              </a:lnSpc>
            </a:pPr>
            <a:r>
              <a:rPr lang="en-US" sz="3200" b="0" dirty="0" smtClean="0"/>
              <a:t>Suppose a wave of pessimism overtakes the economy.</a:t>
            </a:r>
            <a:endParaRPr lang="en-US" sz="3200" b="0" dirty="0"/>
          </a:p>
          <a:p>
            <a:pPr>
              <a:lnSpc>
                <a:spcPct val="100000"/>
              </a:lnSpc>
            </a:pPr>
            <a:r>
              <a:rPr lang="en-US" sz="3200" b="0" dirty="0" smtClean="0"/>
              <a:t>What is the macroeconomic impact of such a phenomenon?</a:t>
            </a:r>
          </a:p>
          <a:p>
            <a:pPr lvl="1">
              <a:lnSpc>
                <a:spcPct val="100000"/>
              </a:lnSpc>
            </a:pPr>
            <a:endParaRPr lang="en-US" sz="2800" b="0" dirty="0" smtClean="0"/>
          </a:p>
          <a:p>
            <a:pPr lvl="1">
              <a:lnSpc>
                <a:spcPct val="100000"/>
              </a:lnSpc>
            </a:pPr>
            <a:endParaRPr lang="en-US" sz="2800" b="0" dirty="0" smtClean="0"/>
          </a:p>
          <a:p>
            <a:pPr marL="0" indent="0">
              <a:lnSpc>
                <a:spcPct val="100000"/>
              </a:lnSpc>
              <a:buNone/>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705555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5591" y="1361017"/>
            <a:ext cx="10215033" cy="5096933"/>
          </a:xfrm>
        </p:spPr>
        <p:txBody>
          <a:bodyPr anchor="t">
            <a:noAutofit/>
          </a:bodyPr>
          <a:lstStyle/>
          <a:p>
            <a:pPr>
              <a:lnSpc>
                <a:spcPct val="100000"/>
              </a:lnSpc>
            </a:pPr>
            <a:r>
              <a:rPr lang="en-US" sz="3600" b="0" dirty="0" smtClean="0"/>
              <a:t>Four steps for analyzing this impact:</a:t>
            </a:r>
            <a:endParaRPr lang="en-US" sz="3200" b="0" dirty="0" smtClean="0"/>
          </a:p>
          <a:p>
            <a:pPr marL="971550" lvl="1" indent="-514350">
              <a:lnSpc>
                <a:spcPct val="100000"/>
              </a:lnSpc>
              <a:buFont typeface="+mj-lt"/>
              <a:buAutoNum type="arabicPeriod"/>
            </a:pPr>
            <a:r>
              <a:rPr lang="en-US" sz="3000" b="0" dirty="0" smtClean="0"/>
              <a:t>Does the event affect aggregate demand or </a:t>
            </a:r>
            <a:br>
              <a:rPr lang="en-US" sz="3000" b="0" dirty="0" smtClean="0"/>
            </a:br>
            <a:r>
              <a:rPr lang="en-US" sz="3000" b="0" dirty="0" smtClean="0"/>
              <a:t>aggregate supply?</a:t>
            </a:r>
          </a:p>
          <a:p>
            <a:pPr marL="971550" lvl="1" indent="-514350">
              <a:lnSpc>
                <a:spcPct val="100000"/>
              </a:lnSpc>
              <a:buFont typeface="+mj-lt"/>
              <a:buAutoNum type="arabicPeriod"/>
            </a:pPr>
            <a:r>
              <a:rPr lang="en-US" sz="3000" b="0" dirty="0" smtClean="0"/>
              <a:t>Determine the direction of the shift.</a:t>
            </a:r>
          </a:p>
          <a:p>
            <a:pPr marL="971550" lvl="1" indent="-514350">
              <a:lnSpc>
                <a:spcPct val="100000"/>
              </a:lnSpc>
              <a:buFont typeface="+mj-lt"/>
              <a:buAutoNum type="arabicPeriod"/>
            </a:pPr>
            <a:r>
              <a:rPr lang="en-US" sz="3000" b="0" dirty="0" smtClean="0"/>
              <a:t>Use the diagram of aggregate demand and aggregate supply to compare the initial and new equilibrium. </a:t>
            </a:r>
          </a:p>
          <a:p>
            <a:pPr marL="971550" lvl="1" indent="-514350">
              <a:lnSpc>
                <a:spcPct val="100000"/>
              </a:lnSpc>
              <a:buFont typeface="+mj-lt"/>
              <a:buAutoNum type="arabicPeriod"/>
            </a:pPr>
            <a:r>
              <a:rPr lang="en-US" sz="3000" b="0" dirty="0" smtClean="0"/>
              <a:t>Keep track of the new short-run equilibrium, the new long-run equilibrium, and the transition between them.</a:t>
            </a:r>
          </a:p>
          <a:p>
            <a:pPr lvl="1">
              <a:lnSpc>
                <a:spcPct val="100000"/>
              </a:lnSpc>
            </a:pPr>
            <a:endParaRPr lang="en-US" sz="2800" b="0" dirty="0" smtClean="0"/>
          </a:p>
          <a:p>
            <a:pPr marL="0" indent="0">
              <a:lnSpc>
                <a:spcPct val="100000"/>
              </a:lnSpc>
              <a:buNone/>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
        <p:nvSpPr>
          <p:cNvPr id="6" name="Title 1"/>
          <p:cNvSpPr>
            <a:spLocks noGrp="1"/>
          </p:cNvSpPr>
          <p:nvPr>
            <p:ph type="title"/>
          </p:nvPr>
        </p:nvSpPr>
        <p:spPr>
          <a:xfrm>
            <a:off x="0" y="0"/>
            <a:ext cx="12192000" cy="1096962"/>
          </a:xfrm>
        </p:spPr>
        <p:txBody>
          <a:bodyPr>
            <a:noAutofit/>
          </a:bodyPr>
          <a:lstStyle/>
          <a:p>
            <a:r>
              <a:rPr lang="en-US" b="1" dirty="0" smtClean="0">
                <a:latin typeface="Book Antiqua"/>
                <a:cs typeface="Book Antiqua"/>
              </a:rPr>
              <a:t>The Effects of a Shift in Aggregate Demand</a:t>
            </a:r>
            <a:endParaRPr lang="en-US" b="1" dirty="0">
              <a:latin typeface="Book Antiqua"/>
              <a:cs typeface="Book Antiqua"/>
            </a:endParaRPr>
          </a:p>
        </p:txBody>
      </p:sp>
    </p:spTree>
    <p:extLst>
      <p:ext uri="{BB962C8B-B14F-4D97-AF65-F5344CB8AC3E}">
        <p14:creationId xmlns:p14="http://schemas.microsoft.com/office/powerpoint/2010/main" val="4082648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4300"/>
            <a:ext cx="12192000" cy="1096962"/>
          </a:xfrm>
        </p:spPr>
        <p:txBody>
          <a:bodyPr>
            <a:noAutofit/>
          </a:bodyPr>
          <a:lstStyle/>
          <a:p>
            <a:r>
              <a:rPr lang="en-US" dirty="0"/>
              <a:t>FIGURE 14.9</a:t>
            </a:r>
            <a:r>
              <a:rPr lang="en-US" dirty="0" smtClean="0"/>
              <a:t>: </a:t>
            </a:r>
            <a:br>
              <a:rPr lang="en-US" dirty="0" smtClean="0"/>
            </a:br>
            <a:r>
              <a:rPr lang="en-US" sz="3200" dirty="0" smtClean="0"/>
              <a:t>A Contraction in Aggregate Demand</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9400" y="1588778"/>
            <a:ext cx="6556218" cy="4779827"/>
          </a:xfrm>
          <a:prstGeom prst="rect">
            <a:avLst/>
          </a:prstGeom>
        </p:spPr>
      </p:pic>
    </p:spTree>
    <p:extLst>
      <p:ext uri="{BB962C8B-B14F-4D97-AF65-F5344CB8AC3E}">
        <p14:creationId xmlns:p14="http://schemas.microsoft.com/office/powerpoint/2010/main" val="11259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096962"/>
          </a:xfrm>
        </p:spPr>
        <p:txBody>
          <a:bodyPr>
            <a:noAutofit/>
          </a:bodyPr>
          <a:lstStyle/>
          <a:p>
            <a:r>
              <a:rPr lang="en-US" dirty="0">
                <a:cs typeface="Book Antiqua"/>
              </a:rPr>
              <a:t>The Effects of a Shift in</a:t>
            </a:r>
            <a:r>
              <a:rPr lang="en-US" dirty="0" smtClean="0">
                <a:cs typeface="Book Antiqua"/>
              </a:rPr>
              <a:t> Aggregate Demand</a:t>
            </a:r>
            <a:endParaRPr lang="en-US" b="1" dirty="0">
              <a:latin typeface="Book Antiqua"/>
              <a:cs typeface="Book Antiqua"/>
            </a:endParaRPr>
          </a:p>
        </p:txBody>
      </p:sp>
      <p:sp>
        <p:nvSpPr>
          <p:cNvPr id="3" name="Content Placeholder 2"/>
          <p:cNvSpPr>
            <a:spLocks noGrp="1"/>
          </p:cNvSpPr>
          <p:nvPr>
            <p:ph idx="1"/>
          </p:nvPr>
        </p:nvSpPr>
        <p:spPr>
          <a:xfrm>
            <a:off x="1087967" y="1557867"/>
            <a:ext cx="9982200" cy="4842933"/>
          </a:xfrm>
        </p:spPr>
        <p:txBody>
          <a:bodyPr anchor="t">
            <a:normAutofit lnSpcReduction="10000"/>
          </a:bodyPr>
          <a:lstStyle/>
          <a:p>
            <a:pPr>
              <a:lnSpc>
                <a:spcPct val="100000"/>
              </a:lnSpc>
            </a:pPr>
            <a:r>
              <a:rPr lang="en-US" sz="3200" b="0" dirty="0" smtClean="0"/>
              <a:t>To sum up, there are three important lessons to remember here:</a:t>
            </a:r>
          </a:p>
          <a:p>
            <a:pPr marL="914400" lvl="1" indent="-457200">
              <a:lnSpc>
                <a:spcPct val="100000"/>
              </a:lnSpc>
              <a:buFont typeface="+mj-lt"/>
              <a:buAutoNum type="arabicPeriod"/>
            </a:pPr>
            <a:r>
              <a:rPr lang="en-US" sz="2800" b="0" dirty="0" smtClean="0"/>
              <a:t>In the short run, shifts in aggregate demand cause fluctuations in the economy’s output of goods and services.</a:t>
            </a:r>
          </a:p>
          <a:p>
            <a:pPr marL="914400" lvl="1" indent="-457200">
              <a:lnSpc>
                <a:spcPct val="100000"/>
              </a:lnSpc>
              <a:buFont typeface="+mj-lt"/>
              <a:buAutoNum type="arabicPeriod"/>
            </a:pPr>
            <a:r>
              <a:rPr lang="en-US" sz="2800" b="0" dirty="0"/>
              <a:t>In the long run, shifts in aggregate demand affect the overall price level but do not </a:t>
            </a:r>
            <a:r>
              <a:rPr lang="en-US" sz="2800" b="0" dirty="0" smtClean="0"/>
              <a:t>affect the level of output.</a:t>
            </a:r>
          </a:p>
          <a:p>
            <a:pPr marL="914400" lvl="1" indent="-457200">
              <a:lnSpc>
                <a:spcPct val="100000"/>
              </a:lnSpc>
              <a:buFont typeface="+mj-lt"/>
              <a:buAutoNum type="arabicPeriod"/>
            </a:pPr>
            <a:r>
              <a:rPr lang="en-US" sz="2800" b="0" dirty="0" smtClean="0"/>
              <a:t>Policy makers </a:t>
            </a:r>
            <a:r>
              <a:rPr lang="en-US" sz="2800" b="0" dirty="0"/>
              <a:t>who influence aggregate demand can potentially mitigate that severity of economic fluctuations.</a:t>
            </a:r>
            <a:endParaRPr lang="en-US" sz="2800" b="0" dirty="0" smtClean="0"/>
          </a:p>
          <a:p>
            <a:pPr lvl="1">
              <a:lnSpc>
                <a:spcPct val="100000"/>
              </a:lnSpc>
            </a:pPr>
            <a:endParaRPr lang="en-US" sz="3200" b="0" dirty="0" smtClean="0"/>
          </a:p>
          <a:p>
            <a:pPr lvl="1">
              <a:lnSpc>
                <a:spcPct val="100000"/>
              </a:lnSpc>
            </a:pPr>
            <a:endParaRPr lang="en-US" sz="3200" b="0" dirty="0" smtClean="0"/>
          </a:p>
          <a:p>
            <a:pPr marL="0" indent="0">
              <a:lnSpc>
                <a:spcPct val="100000"/>
              </a:lnSpc>
              <a:buNone/>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418284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12192000" cy="1096962"/>
          </a:xfrm>
        </p:spPr>
        <p:txBody>
          <a:bodyPr>
            <a:noAutofit/>
          </a:bodyPr>
          <a:lstStyle/>
          <a:p>
            <a:r>
              <a:rPr lang="en-US" b="1" dirty="0" smtClean="0">
                <a:latin typeface="Book Antiqua"/>
                <a:cs typeface="Book Antiqua"/>
              </a:rPr>
              <a:t>The Effects of a Shift in </a:t>
            </a:r>
            <a:r>
              <a:rPr lang="en-US" dirty="0" smtClean="0">
                <a:cs typeface="Book Antiqua"/>
              </a:rPr>
              <a:t>Aggregate Supply</a:t>
            </a:r>
            <a:endParaRPr lang="en-US" b="1" dirty="0">
              <a:latin typeface="Book Antiqua"/>
              <a:cs typeface="Book Antiqua"/>
            </a:endParaRPr>
          </a:p>
        </p:txBody>
      </p:sp>
      <p:sp>
        <p:nvSpPr>
          <p:cNvPr id="3" name="Content Placeholder 2"/>
          <p:cNvSpPr>
            <a:spLocks noGrp="1"/>
          </p:cNvSpPr>
          <p:nvPr>
            <p:ph idx="1"/>
          </p:nvPr>
        </p:nvSpPr>
        <p:spPr>
          <a:xfrm>
            <a:off x="1087967" y="1540933"/>
            <a:ext cx="9982200" cy="4859867"/>
          </a:xfrm>
        </p:spPr>
        <p:txBody>
          <a:bodyPr anchor="t">
            <a:normAutofit fontScale="92500"/>
          </a:bodyPr>
          <a:lstStyle/>
          <a:p>
            <a:pPr>
              <a:lnSpc>
                <a:spcPct val="100000"/>
              </a:lnSpc>
            </a:pPr>
            <a:r>
              <a:rPr lang="en-US" sz="2800" b="0" dirty="0" smtClean="0"/>
              <a:t>Suppose firms experience an increase in their costs </a:t>
            </a:r>
            <a:br>
              <a:rPr lang="en-US" sz="2800" b="0" dirty="0" smtClean="0"/>
            </a:br>
            <a:r>
              <a:rPr lang="en-US" sz="2800" b="0" dirty="0" smtClean="0"/>
              <a:t>of production.</a:t>
            </a:r>
            <a:endParaRPr lang="en-US" sz="2800" b="0" dirty="0"/>
          </a:p>
          <a:p>
            <a:pPr>
              <a:lnSpc>
                <a:spcPct val="100000"/>
              </a:lnSpc>
            </a:pPr>
            <a:r>
              <a:rPr lang="en-US" sz="2800" b="0" dirty="0"/>
              <a:t>What is the macroeconomic impact of such a phenomenon?</a:t>
            </a:r>
          </a:p>
          <a:p>
            <a:pPr>
              <a:lnSpc>
                <a:spcPct val="100000"/>
              </a:lnSpc>
            </a:pPr>
            <a:r>
              <a:rPr lang="en-US" sz="2800" b="0" dirty="0" smtClean="0"/>
              <a:t>The same four steps are used </a:t>
            </a:r>
            <a:r>
              <a:rPr lang="en-US" sz="2800" b="0" dirty="0"/>
              <a:t>for analyzing this impact:</a:t>
            </a:r>
          </a:p>
          <a:p>
            <a:pPr lvl="1">
              <a:lnSpc>
                <a:spcPct val="100000"/>
              </a:lnSpc>
            </a:pPr>
            <a:r>
              <a:rPr lang="en-US" sz="2400" b="0" dirty="0"/>
              <a:t>Does the event affect</a:t>
            </a:r>
            <a:r>
              <a:rPr lang="en-US" sz="2400" b="0" dirty="0" smtClean="0"/>
              <a:t> aggregate demand </a:t>
            </a:r>
            <a:r>
              <a:rPr lang="en-US" sz="2400" b="0" dirty="0"/>
              <a:t>or</a:t>
            </a:r>
            <a:r>
              <a:rPr lang="en-US" sz="2400" b="0" dirty="0" smtClean="0"/>
              <a:t> aggregate supply?</a:t>
            </a:r>
            <a:endParaRPr lang="en-US" sz="2400" b="0" dirty="0"/>
          </a:p>
          <a:p>
            <a:pPr lvl="1">
              <a:lnSpc>
                <a:spcPct val="100000"/>
              </a:lnSpc>
            </a:pPr>
            <a:r>
              <a:rPr lang="en-US" sz="2400" b="0" dirty="0"/>
              <a:t>Determine the direction of the shift.</a:t>
            </a:r>
            <a:endParaRPr lang="en-US" sz="2400" b="0" dirty="0" smtClean="0"/>
          </a:p>
          <a:p>
            <a:pPr lvl="1">
              <a:lnSpc>
                <a:spcPct val="100000"/>
              </a:lnSpc>
            </a:pPr>
            <a:r>
              <a:rPr lang="en-US" sz="2400" b="0" dirty="0" smtClean="0"/>
              <a:t>Use the diagram of aggregate demand and aggregate supply to compare the initial and new equilibrium. </a:t>
            </a:r>
          </a:p>
          <a:p>
            <a:pPr lvl="1">
              <a:lnSpc>
                <a:spcPct val="100000"/>
              </a:lnSpc>
            </a:pPr>
            <a:r>
              <a:rPr lang="en-US" sz="2400" b="0" dirty="0" smtClean="0"/>
              <a:t>Keep </a:t>
            </a:r>
            <a:r>
              <a:rPr lang="en-US" sz="2400" b="0" dirty="0"/>
              <a:t>track of the new </a:t>
            </a:r>
            <a:r>
              <a:rPr lang="en-US" sz="2400" b="0" dirty="0" smtClean="0"/>
              <a:t>short-run </a:t>
            </a:r>
            <a:r>
              <a:rPr lang="en-US" sz="2400" b="0" dirty="0"/>
              <a:t>equilibrium, the new </a:t>
            </a:r>
            <a:r>
              <a:rPr lang="en-US" sz="2400" b="0" dirty="0" smtClean="0"/>
              <a:t>long-run </a:t>
            </a:r>
            <a:r>
              <a:rPr lang="en-US" sz="2400" b="0" dirty="0"/>
              <a:t>equilibrium, and the transition between them.</a:t>
            </a:r>
          </a:p>
          <a:p>
            <a:pPr lvl="1">
              <a:lnSpc>
                <a:spcPct val="100000"/>
              </a:lnSpc>
            </a:pPr>
            <a:endParaRPr lang="en-US" sz="2800" b="0" dirty="0" smtClean="0"/>
          </a:p>
          <a:p>
            <a:pPr marL="0" indent="0">
              <a:lnSpc>
                <a:spcPct val="100000"/>
              </a:lnSpc>
              <a:buNone/>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1735630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33"/>
            <a:ext cx="12190482" cy="1075268"/>
          </a:xfrm>
        </p:spPr>
        <p:txBody>
          <a:bodyPr>
            <a:noAutofit/>
          </a:bodyPr>
          <a:lstStyle/>
          <a:p>
            <a:r>
              <a:rPr lang="en-US" dirty="0"/>
              <a:t>FIGURE 14.11</a:t>
            </a:r>
            <a:r>
              <a:rPr lang="en-US" dirty="0" smtClean="0"/>
              <a:t>: </a:t>
            </a:r>
            <a:br>
              <a:rPr lang="en-US" dirty="0" smtClean="0"/>
            </a:br>
            <a:r>
              <a:rPr lang="en-US" sz="3200" dirty="0" smtClean="0"/>
              <a:t>An Adverse Shift in Aggregate Supply</a:t>
            </a:r>
            <a:endParaRPr lang="en-US" sz="3200" b="1" dirty="0">
              <a:latin typeface="Book Antiqua"/>
              <a:cs typeface="Book Antiqua"/>
            </a:endParaRPr>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1750" y="1539890"/>
            <a:ext cx="7100238" cy="4822609"/>
          </a:xfrm>
          <a:prstGeom prst="rect">
            <a:avLst/>
          </a:prstGeom>
        </p:spPr>
      </p:pic>
    </p:spTree>
    <p:extLst>
      <p:ext uri="{BB962C8B-B14F-4D97-AF65-F5344CB8AC3E}">
        <p14:creationId xmlns:p14="http://schemas.microsoft.com/office/powerpoint/2010/main" val="401119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7967" y="1761067"/>
            <a:ext cx="9982200" cy="4639733"/>
          </a:xfrm>
        </p:spPr>
        <p:txBody>
          <a:bodyPr anchor="t">
            <a:noAutofit/>
          </a:bodyPr>
          <a:lstStyle/>
          <a:p>
            <a:pPr>
              <a:lnSpc>
                <a:spcPct val="100000"/>
              </a:lnSpc>
            </a:pPr>
            <a:r>
              <a:rPr lang="en-US" sz="3200" b="0" dirty="0" smtClean="0"/>
              <a:t>To sum up, there are two important lessons to remember here:</a:t>
            </a:r>
          </a:p>
          <a:p>
            <a:pPr lvl="1">
              <a:lnSpc>
                <a:spcPct val="100000"/>
              </a:lnSpc>
            </a:pPr>
            <a:r>
              <a:rPr lang="en-US" sz="2800" b="0" dirty="0" smtClean="0"/>
              <a:t>Shifts in aggregate supply can cause stagflation—a combination of recession (falling output) and inflation (rising prices).</a:t>
            </a:r>
          </a:p>
          <a:p>
            <a:pPr lvl="1">
              <a:lnSpc>
                <a:spcPct val="100000"/>
              </a:lnSpc>
            </a:pPr>
            <a:r>
              <a:rPr lang="en-US" sz="2800" b="0" dirty="0" smtClean="0"/>
              <a:t>Policy makers </a:t>
            </a:r>
            <a:r>
              <a:rPr lang="en-US" sz="2800" b="0" dirty="0"/>
              <a:t>who can influence</a:t>
            </a:r>
            <a:r>
              <a:rPr lang="en-US" sz="2800" b="0" dirty="0" smtClean="0"/>
              <a:t> aggregate demand can </a:t>
            </a:r>
            <a:r>
              <a:rPr lang="en-US" sz="2800" b="0" dirty="0"/>
              <a:t>potentially mitigate the adverse impact on </a:t>
            </a:r>
            <a:r>
              <a:rPr lang="en-US" sz="2800" b="0" dirty="0" smtClean="0"/>
              <a:t>output </a:t>
            </a:r>
            <a:r>
              <a:rPr lang="en-US" sz="2800" b="0" dirty="0"/>
              <a:t>but only at the cost </a:t>
            </a:r>
            <a:r>
              <a:rPr lang="en-US" sz="2800" b="0" dirty="0" smtClean="0"/>
              <a:t>of exacerbating the </a:t>
            </a:r>
            <a:r>
              <a:rPr lang="en-US" sz="2800" b="0" dirty="0"/>
              <a:t>problem of </a:t>
            </a:r>
            <a:r>
              <a:rPr lang="en-US" sz="2800" b="0" dirty="0" smtClean="0"/>
              <a:t>inflation</a:t>
            </a:r>
            <a:r>
              <a:rPr lang="en-US" sz="2800" b="0" dirty="0"/>
              <a:t>.</a:t>
            </a:r>
            <a:endParaRPr lang="en-US" sz="2800" b="0" dirty="0" smtClean="0"/>
          </a:p>
          <a:p>
            <a:pPr marL="0" indent="0">
              <a:lnSpc>
                <a:spcPct val="100000"/>
              </a:lnSpc>
              <a:buNone/>
            </a:pPr>
            <a:endParaRPr lang="en-US" sz="3200" b="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sp>
        <p:nvSpPr>
          <p:cNvPr id="6" name="Title 1"/>
          <p:cNvSpPr>
            <a:spLocks noGrp="1"/>
          </p:cNvSpPr>
          <p:nvPr>
            <p:ph type="title"/>
          </p:nvPr>
        </p:nvSpPr>
        <p:spPr>
          <a:xfrm>
            <a:off x="0" y="76200"/>
            <a:ext cx="12192000" cy="1096962"/>
          </a:xfrm>
        </p:spPr>
        <p:txBody>
          <a:bodyPr>
            <a:noAutofit/>
          </a:bodyPr>
          <a:lstStyle/>
          <a:p>
            <a:r>
              <a:rPr lang="en-US" b="1" dirty="0" smtClean="0">
                <a:latin typeface="Book Antiqua"/>
                <a:cs typeface="Book Antiqua"/>
              </a:rPr>
              <a:t>The Effects of a Shift in </a:t>
            </a:r>
            <a:r>
              <a:rPr lang="en-US" dirty="0" smtClean="0">
                <a:cs typeface="Book Antiqua"/>
              </a:rPr>
              <a:t>Aggregate Supply</a:t>
            </a:r>
            <a:endParaRPr lang="en-US" b="1" dirty="0">
              <a:latin typeface="Book Antiqua"/>
              <a:cs typeface="Book Antiqua"/>
            </a:endParaRPr>
          </a:p>
        </p:txBody>
      </p:sp>
    </p:spTree>
    <p:extLst>
      <p:ext uri="{BB962C8B-B14F-4D97-AF65-F5344CB8AC3E}">
        <p14:creationId xmlns:p14="http://schemas.microsoft.com/office/powerpoint/2010/main" val="1029096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206500" y="1735667"/>
            <a:ext cx="9283700" cy="3958699"/>
          </a:xfrm>
        </p:spPr>
        <p:txBody>
          <a:bodyPr>
            <a:normAutofit/>
          </a:bodyPr>
          <a:lstStyle/>
          <a:p>
            <a:r>
              <a:rPr lang="en-US" sz="3600" b="0" dirty="0" smtClean="0">
                <a:latin typeface="Century Gothic"/>
                <a:cs typeface="Century Gothic"/>
              </a:rPr>
              <a:t>Suppose that the election of a popular prime minister suddenly increases people’s confidence in the future. Use the model of aggregate demand and aggregate supply to analyze the effect on the economy.</a:t>
            </a:r>
            <a:endParaRPr lang="en-US" sz="3600" b="0" dirty="0">
              <a:latin typeface="Century Gothic"/>
              <a:cs typeface="Century Gothic"/>
            </a:endParaRPr>
          </a:p>
        </p:txBody>
      </p:sp>
      <p:sp>
        <p:nvSpPr>
          <p:cNvPr id="5" name="Footer Placeholder 4"/>
          <p:cNvSpPr>
            <a:spLocks noGrp="1"/>
          </p:cNvSpPr>
          <p:nvPr>
            <p:ph type="ftr" sz="quarter" idx="11"/>
          </p:nvPr>
        </p:nvSpPr>
        <p:spPr/>
        <p:txBody>
          <a:bodyPr/>
          <a:lstStyle/>
          <a:p>
            <a:r>
              <a:rPr lang="en-US" dirty="0" smtClean="0"/>
              <a:t>Copyright © 2014 by Nelson Education Limited </a:t>
            </a:r>
            <a:endParaRPr lang="en-US" dirty="0"/>
          </a:p>
        </p:txBody>
      </p:sp>
    </p:spTree>
    <p:extLst>
      <p:ext uri="{BB962C8B-B14F-4D97-AF65-F5344CB8AC3E}">
        <p14:creationId xmlns:p14="http://schemas.microsoft.com/office/powerpoint/2010/main" val="39666036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Limited </a:t>
            </a:r>
            <a:endParaRPr lang="en-US" dirty="0"/>
          </a:p>
        </p:txBody>
      </p:sp>
      <p:sp>
        <p:nvSpPr>
          <p:cNvPr id="5" name="Rectangle 4"/>
          <p:cNvSpPr/>
          <p:nvPr/>
        </p:nvSpPr>
        <p:spPr>
          <a:xfrm>
            <a:off x="711200" y="1480172"/>
            <a:ext cx="10786533" cy="4770537"/>
          </a:xfrm>
          <a:prstGeom prst="rect">
            <a:avLst/>
          </a:prstGeom>
        </p:spPr>
        <p:txBody>
          <a:bodyPr wrap="square">
            <a:spAutoFit/>
          </a:bodyPr>
          <a:lstStyle/>
          <a:p>
            <a:pPr algn="ctr"/>
            <a:r>
              <a:rPr lang="en-US" sz="3600" dirty="0">
                <a:solidFill>
                  <a:srgbClr val="008000"/>
                </a:solidFill>
                <a:cs typeface="American Typewriter"/>
              </a:rPr>
              <a:t>The Economics of </a:t>
            </a:r>
            <a:r>
              <a:rPr lang="en-US" sz="3600" dirty="0" smtClean="0">
                <a:solidFill>
                  <a:srgbClr val="008000"/>
                </a:solidFill>
                <a:cs typeface="American Typewriter"/>
              </a:rPr>
              <a:t>War</a:t>
            </a:r>
            <a:endParaRPr lang="en-US" sz="3600" dirty="0">
              <a:solidFill>
                <a:srgbClr val="008000"/>
              </a:solidFill>
              <a:cs typeface="American Typewriter"/>
            </a:endParaRPr>
          </a:p>
          <a:p>
            <a:pPr algn="ctr"/>
            <a:endParaRPr lang="en-US" sz="1200" dirty="0">
              <a:solidFill>
                <a:srgbClr val="008000"/>
              </a:solidFill>
              <a:latin typeface="+mj-lt"/>
              <a:cs typeface="American Typewriter"/>
            </a:endParaRPr>
          </a:p>
          <a:p>
            <a:pPr marL="514350" indent="-514350">
              <a:buFont typeface="+mj-lt"/>
              <a:buAutoNum type="arabicPeriod"/>
            </a:pPr>
            <a:r>
              <a:rPr lang="en-US" sz="2800" dirty="0">
                <a:solidFill>
                  <a:srgbClr val="521569"/>
                </a:solidFill>
                <a:latin typeface="+mj-lt"/>
                <a:cs typeface="Chalkduster"/>
              </a:rPr>
              <a:t>Is war good or bad for the economy?</a:t>
            </a:r>
          </a:p>
          <a:p>
            <a:pPr marL="514350" indent="-514350">
              <a:buFont typeface="+mj-lt"/>
              <a:buAutoNum type="arabicPeriod"/>
            </a:pPr>
            <a:r>
              <a:rPr lang="en-US" sz="2800" dirty="0" smtClean="0">
                <a:solidFill>
                  <a:srgbClr val="521569"/>
                </a:solidFill>
                <a:latin typeface="+mj-lt"/>
                <a:cs typeface="Chalkduster"/>
              </a:rPr>
              <a:t>What </a:t>
            </a:r>
            <a:r>
              <a:rPr lang="en-US" sz="2800" dirty="0">
                <a:solidFill>
                  <a:srgbClr val="521569"/>
                </a:solidFill>
                <a:latin typeface="+mj-lt"/>
                <a:cs typeface="Chalkduster"/>
              </a:rPr>
              <a:t>are the opportunity costs of using resources in </a:t>
            </a:r>
            <a:r>
              <a:rPr lang="en-US" sz="2800" dirty="0" smtClean="0">
                <a:solidFill>
                  <a:srgbClr val="521569"/>
                </a:solidFill>
                <a:latin typeface="+mj-lt"/>
                <a:cs typeface="Chalkduster"/>
              </a:rPr>
              <a:t>wars?</a:t>
            </a:r>
          </a:p>
          <a:p>
            <a:pPr marL="514350" indent="-514350">
              <a:buFont typeface="+mj-lt"/>
              <a:buAutoNum type="arabicPeriod"/>
            </a:pPr>
            <a:r>
              <a:rPr lang="en-US" sz="2800" dirty="0" smtClean="0">
                <a:solidFill>
                  <a:srgbClr val="521569"/>
                </a:solidFill>
                <a:latin typeface="+mj-lt"/>
                <a:cs typeface="Chalkduster"/>
              </a:rPr>
              <a:t>How </a:t>
            </a:r>
            <a:r>
              <a:rPr lang="en-US" sz="2800" dirty="0">
                <a:solidFill>
                  <a:srgbClr val="521569"/>
                </a:solidFill>
                <a:latin typeface="+mj-lt"/>
                <a:cs typeface="Chalkduster"/>
              </a:rPr>
              <a:t>would a war affect aggregate supply? </a:t>
            </a:r>
          </a:p>
          <a:p>
            <a:pPr marL="514350" indent="-514350">
              <a:buFont typeface="+mj-lt"/>
              <a:buAutoNum type="arabicPeriod"/>
            </a:pPr>
            <a:r>
              <a:rPr lang="en-US" sz="2800" dirty="0" smtClean="0">
                <a:solidFill>
                  <a:srgbClr val="521569"/>
                </a:solidFill>
                <a:latin typeface="+mj-lt"/>
                <a:cs typeface="Chalkduster"/>
              </a:rPr>
              <a:t>Graph </a:t>
            </a:r>
            <a:r>
              <a:rPr lang="en-US" sz="2800" dirty="0">
                <a:solidFill>
                  <a:srgbClr val="521569"/>
                </a:solidFill>
                <a:latin typeface="+mj-lt"/>
                <a:cs typeface="Chalkduster"/>
              </a:rPr>
              <a:t>the shift in aggregate supply. What happens to output and the price level?</a:t>
            </a:r>
          </a:p>
          <a:p>
            <a:pPr marL="514350" indent="-514350">
              <a:buFont typeface="+mj-lt"/>
              <a:buAutoNum type="arabicPeriod"/>
            </a:pPr>
            <a:r>
              <a:rPr lang="en-US" sz="2800" dirty="0" smtClean="0">
                <a:solidFill>
                  <a:srgbClr val="521569"/>
                </a:solidFill>
                <a:latin typeface="+mj-lt"/>
                <a:cs typeface="Chalkduster"/>
              </a:rPr>
              <a:t>How </a:t>
            </a:r>
            <a:r>
              <a:rPr lang="en-US" sz="2800" dirty="0">
                <a:solidFill>
                  <a:srgbClr val="521569"/>
                </a:solidFill>
                <a:latin typeface="+mj-lt"/>
                <a:cs typeface="Chalkduster"/>
              </a:rPr>
              <a:t>would a war affect aggregate demand?</a:t>
            </a:r>
          </a:p>
          <a:p>
            <a:pPr marL="514350" indent="-514350">
              <a:buFont typeface="+mj-lt"/>
              <a:buAutoNum type="arabicPeriod"/>
            </a:pPr>
            <a:r>
              <a:rPr lang="en-US" sz="2800" dirty="0" smtClean="0">
                <a:solidFill>
                  <a:srgbClr val="521569"/>
                </a:solidFill>
                <a:latin typeface="+mj-lt"/>
                <a:cs typeface="Chalkduster"/>
              </a:rPr>
              <a:t>Graph </a:t>
            </a:r>
            <a:r>
              <a:rPr lang="en-US" sz="2800" dirty="0">
                <a:solidFill>
                  <a:srgbClr val="521569"/>
                </a:solidFill>
                <a:latin typeface="+mj-lt"/>
                <a:cs typeface="Chalkduster"/>
              </a:rPr>
              <a:t>the shift in aggregate demand. What happens to output and the price level?</a:t>
            </a:r>
          </a:p>
          <a:p>
            <a:pPr marL="514350" indent="-514350">
              <a:buFont typeface="+mj-lt"/>
              <a:buAutoNum type="arabicPeriod"/>
            </a:pPr>
            <a:r>
              <a:rPr lang="en-US" sz="2800" dirty="0" smtClean="0">
                <a:solidFill>
                  <a:srgbClr val="521569"/>
                </a:solidFill>
                <a:latin typeface="+mj-lt"/>
                <a:cs typeface="Chalkduster"/>
              </a:rPr>
              <a:t>Is </a:t>
            </a:r>
            <a:r>
              <a:rPr lang="en-US" sz="2800" dirty="0">
                <a:solidFill>
                  <a:srgbClr val="521569"/>
                </a:solidFill>
                <a:latin typeface="+mj-lt"/>
                <a:cs typeface="Chalkduster"/>
              </a:rPr>
              <a:t>peace good or bad for the economy?</a:t>
            </a:r>
          </a:p>
        </p:txBody>
      </p:sp>
      <p:sp>
        <p:nvSpPr>
          <p:cNvPr id="7" name="Rectangle 6"/>
          <p:cNvSpPr/>
          <p:nvPr/>
        </p:nvSpPr>
        <p:spPr>
          <a:xfrm>
            <a:off x="1049866" y="488102"/>
            <a:ext cx="6379633" cy="707886"/>
          </a:xfrm>
          <a:prstGeom prst="rect">
            <a:avLst/>
          </a:prstGeom>
        </p:spPr>
        <p:txBody>
          <a:bodyPr wrap="square">
            <a:spAutoFit/>
          </a:bodyPr>
          <a:lstStyle/>
          <a:p>
            <a:pPr>
              <a:defRPr/>
            </a:pPr>
            <a:r>
              <a:rPr lang="en-US" sz="4000" b="1" dirty="0" smtClean="0">
                <a:solidFill>
                  <a:srgbClr val="521569"/>
                </a:solidFill>
                <a:latin typeface="+mj-lt"/>
                <a:cs typeface="Chalkduster"/>
              </a:rPr>
              <a:t>Classroom Activity</a:t>
            </a:r>
            <a:endParaRPr lang="en-CA" sz="2800" b="1" dirty="0">
              <a:solidFill>
                <a:srgbClr val="521569"/>
              </a:solidFill>
              <a:latin typeface="+mj-lt"/>
              <a:ea typeface="ＭＳ Ｐゴシック" charset="-128"/>
            </a:endParaRPr>
          </a:p>
        </p:txBody>
      </p:sp>
    </p:spTree>
    <p:extLst>
      <p:ext uri="{BB962C8B-B14F-4D97-AF65-F5344CB8AC3E}">
        <p14:creationId xmlns:p14="http://schemas.microsoft.com/office/powerpoint/2010/main" val="225079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6004" y="1996378"/>
            <a:ext cx="6185072" cy="2219691"/>
          </a:xfrm>
        </p:spPr>
        <p:txBody>
          <a:bodyPr/>
          <a:lstStyle/>
          <a:p>
            <a:r>
              <a:rPr lang="en-US" dirty="0" smtClean="0"/>
              <a:t>The end</a:t>
            </a:r>
            <a:endParaRPr lang="en-US" dirty="0"/>
          </a:p>
        </p:txBody>
      </p:sp>
      <p:sp>
        <p:nvSpPr>
          <p:cNvPr id="3" name="Subtitle 2"/>
          <p:cNvSpPr>
            <a:spLocks noGrp="1"/>
          </p:cNvSpPr>
          <p:nvPr>
            <p:ph type="subTitle" idx="1"/>
          </p:nvPr>
        </p:nvSpPr>
        <p:spPr>
          <a:xfrm>
            <a:off x="1565554" y="4499084"/>
            <a:ext cx="10096501" cy="955565"/>
          </a:xfrm>
        </p:spPr>
        <p:txBody>
          <a:bodyPr>
            <a:normAutofit/>
          </a:bodyPr>
          <a:lstStyle/>
          <a:p>
            <a:r>
              <a:rPr lang="en-US" sz="3600" dirty="0" smtClean="0"/>
              <a:t>Chapter 14</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Limited </a:t>
            </a:r>
            <a:endParaRPr lang="en-US" dirty="0"/>
          </a:p>
        </p:txBody>
      </p:sp>
      <p:pic>
        <p:nvPicPr>
          <p:cNvPr id="6" name="Picture 5" descr="C14_P01_pg331.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0226" y="1730517"/>
            <a:ext cx="5622686" cy="3555114"/>
          </a:xfrm>
          <a:prstGeom prst="rect">
            <a:avLst/>
          </a:prstGeom>
        </p:spPr>
      </p:pic>
    </p:spTree>
    <p:extLst>
      <p:ext uri="{BB962C8B-B14F-4D97-AF65-F5344CB8AC3E}">
        <p14:creationId xmlns:p14="http://schemas.microsoft.com/office/powerpoint/2010/main" val="420806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theme/theme1.xml><?xml version="1.0" encoding="utf-8"?>
<a:theme xmlns:a="http://schemas.openxmlformats.org/drawingml/2006/main" name="Academic Literature 16x9">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pothecary">
      <a:majorFont>
        <a:latin typeface="Book Antiqua"/>
        <a:ea typeface=""/>
        <a:cs typeface=""/>
        <a:font script="Jpan" typeface="ＭＳ Ｐ明朝"/>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4634</Words>
  <Application>Microsoft Office PowerPoint</Application>
  <PresentationFormat>Custom</PresentationFormat>
  <Paragraphs>362</Paragraphs>
  <Slides>47</Slides>
  <Notes>47</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Academic Literature 16x9</vt:lpstr>
      <vt:lpstr>PowerPoint Presentation</vt:lpstr>
      <vt:lpstr>Aggregate demand and aggregate supply</vt:lpstr>
      <vt:lpstr>AGGREGATE DEMAND  AND AGGREGATE SUPPLY</vt:lpstr>
      <vt:lpstr>AGGREGATE DEMAND  AND AGGREGATE SUPPLY</vt:lpstr>
      <vt:lpstr>THREE FACTS ABOUT  ECONOMIC FLUCTUATIONS</vt:lpstr>
      <vt:lpstr>FIGURE 14.1:  A Look at Short-Run Economic Fluctuations</vt:lpstr>
      <vt:lpstr>PowerPoint Presentation</vt:lpstr>
      <vt:lpstr>EXPLAINING  SHORT-RUN FLUCTUATIONS</vt:lpstr>
      <vt:lpstr>The Assumptions of Classical Economies</vt:lpstr>
      <vt:lpstr>The Reality of Short-Run Fluctuations</vt:lpstr>
      <vt:lpstr>The Model of  Aggregate Demand and Aggregate Supply</vt:lpstr>
      <vt:lpstr>FIGURE 14.2:  Aggregate Demand and Aggregate Supply</vt:lpstr>
      <vt:lpstr>PowerPoint Presentation</vt:lpstr>
      <vt:lpstr>THE AGGREGATE-DEMAND CURVE</vt:lpstr>
      <vt:lpstr>FIGURE 14.3:  The Aggregate-Demand Curve</vt:lpstr>
      <vt:lpstr>Why the Aggregate-Demand  Curve Slopes Downward</vt:lpstr>
      <vt:lpstr>Why the Aggregate-Demand  Curve Might Shift</vt:lpstr>
      <vt:lpstr>PowerPoint Presentation</vt:lpstr>
      <vt:lpstr>PowerPoint Presentation</vt:lpstr>
      <vt:lpstr>PowerPoint Presentation</vt:lpstr>
      <vt:lpstr>THE AGGREGATE-SUPPLY CURVE</vt:lpstr>
      <vt:lpstr>Why the Aggregate-Supply  Curve Is Vertical in the Long Run </vt:lpstr>
      <vt:lpstr>FIGURE 14.5:  The Long-Run Aggregate-Supply Curve</vt:lpstr>
      <vt:lpstr>Why the Long-Run  Aggregate-Supply Curve Might Shift</vt:lpstr>
      <vt:lpstr>Why the Long-Run  Aggregate-Supply Curve Might Shift</vt:lpstr>
      <vt:lpstr>Using Aggregate Demand and Aggregate Supply  to Depict Long-Run Growth and Inflation</vt:lpstr>
      <vt:lpstr>FIGURE 14.6:  Long-Run Growth and Inflation in the Model of Aggregate Demand and Aggregate Supply</vt:lpstr>
      <vt:lpstr>Why the Aggregate-Supply  Curve Slopes Upward in the Short Run </vt:lpstr>
      <vt:lpstr>FIGURE 14.7:  The Short-Run Aggregate-Supply Curve</vt:lpstr>
      <vt:lpstr>Why the Aggregate-Supply  Curve Slopes Upward in the Short Run </vt:lpstr>
      <vt:lpstr>Why the Aggregate-Supply  Curve Slopes Upward in the Short Run </vt:lpstr>
      <vt:lpstr>PowerPoint Presentation</vt:lpstr>
      <vt:lpstr>PowerPoint Presentation</vt:lpstr>
      <vt:lpstr>Why the Short-Run  Aggregate-Supply Curve Might Shift</vt:lpstr>
      <vt:lpstr>PowerPoint Presentation</vt:lpstr>
      <vt:lpstr>TWO CAUSES OF  ECONOMIC FLUCTUATIONS</vt:lpstr>
      <vt:lpstr>FIGURE 14.8:  The Long-Run Equilibrium</vt:lpstr>
      <vt:lpstr>The Effects of a Shift in Aggregate Demand</vt:lpstr>
      <vt:lpstr>The Effects of a Shift in Aggregate Demand</vt:lpstr>
      <vt:lpstr>FIGURE 14.9:  A Contraction in Aggregate Demand</vt:lpstr>
      <vt:lpstr>The Effects of a Shift in Aggregate Demand</vt:lpstr>
      <vt:lpstr>The Effects of a Shift in Aggregate Supply</vt:lpstr>
      <vt:lpstr>FIGURE 14.11:  An Adverse Shift in Aggregate Supply</vt:lpstr>
      <vt:lpstr>The Effects of a Shift in Aggregate Supply</vt:lpstr>
      <vt:lpstr>PowerPoint Presentation</vt:lpstr>
      <vt:lpstr>PowerPoint Presentation</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2013-11-02T18:13:14Z</dcterms:created>
  <dcterms:modified xsi:type="dcterms:W3CDTF">2014-02-06T20:03:35Z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TC034313809991</vt:lpwstr>
  </property>
</Properties>
</file>