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-112" y="-4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BB3CD-9C1D-E24B-8C7E-63F440AB20A1}" type="datetimeFigureOut">
              <a:rPr lang="en-US" smtClean="0"/>
              <a:t>21-11-12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D8ED4-4D88-6349-84A1-2156148BFC4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644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BB3CD-9C1D-E24B-8C7E-63F440AB20A1}" type="datetimeFigureOut">
              <a:rPr lang="en-US" smtClean="0"/>
              <a:t>21-11-12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D8ED4-4D88-6349-84A1-2156148BFC4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94180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BB3CD-9C1D-E24B-8C7E-63F440AB20A1}" type="datetimeFigureOut">
              <a:rPr lang="en-US" smtClean="0"/>
              <a:t>21-11-12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D8ED4-4D88-6349-84A1-2156148BFC4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20235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BB3CD-9C1D-E24B-8C7E-63F440AB20A1}" type="datetimeFigureOut">
              <a:rPr lang="en-US" smtClean="0"/>
              <a:t>21-11-12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D8ED4-4D88-6349-84A1-2156148BFC4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16528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BB3CD-9C1D-E24B-8C7E-63F440AB20A1}" type="datetimeFigureOut">
              <a:rPr lang="en-US" smtClean="0"/>
              <a:t>21-11-12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D8ED4-4D88-6349-84A1-2156148BFC4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1227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BB3CD-9C1D-E24B-8C7E-63F440AB20A1}" type="datetimeFigureOut">
              <a:rPr lang="en-US" smtClean="0"/>
              <a:t>21-11-12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D8ED4-4D88-6349-84A1-2156148BFC4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9619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BB3CD-9C1D-E24B-8C7E-63F440AB20A1}" type="datetimeFigureOut">
              <a:rPr lang="en-US" smtClean="0"/>
              <a:t>21-11-12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D8ED4-4D88-6349-84A1-2156148BFC4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812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BB3CD-9C1D-E24B-8C7E-63F440AB20A1}" type="datetimeFigureOut">
              <a:rPr lang="en-US" smtClean="0"/>
              <a:t>21-11-12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D8ED4-4D88-6349-84A1-2156148BFC4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211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BB3CD-9C1D-E24B-8C7E-63F440AB20A1}" type="datetimeFigureOut">
              <a:rPr lang="en-US" smtClean="0"/>
              <a:t>21-11-12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D8ED4-4D88-6349-84A1-2156148BFC4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07790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BB3CD-9C1D-E24B-8C7E-63F440AB20A1}" type="datetimeFigureOut">
              <a:rPr lang="en-US" smtClean="0"/>
              <a:t>21-11-12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D8ED4-4D88-6349-84A1-2156148BFC4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71578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BB3CD-9C1D-E24B-8C7E-63F440AB20A1}" type="datetimeFigureOut">
              <a:rPr lang="en-US" smtClean="0"/>
              <a:t>21-11-12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D8ED4-4D88-6349-84A1-2156148BFC4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2063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BB3CD-9C1D-E24B-8C7E-63F440AB20A1}" type="datetimeFigureOut">
              <a:rPr lang="en-US" smtClean="0"/>
              <a:t>21-11-12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D8ED4-4D88-6349-84A1-2156148BFC4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60350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Policy Evaluation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pPr marL="457200" indent="-457200" algn="just">
              <a:buFont typeface="Arial"/>
              <a:buChar char="•"/>
            </a:pPr>
            <a:r>
              <a:rPr lang="en-CA" dirty="0" smtClean="0"/>
              <a:t>What is policy evaluation?</a:t>
            </a:r>
          </a:p>
          <a:p>
            <a:pPr marL="457200" indent="-457200" algn="just">
              <a:buFont typeface="Arial"/>
              <a:buChar char="•"/>
            </a:pPr>
            <a:r>
              <a:rPr lang="en-CA" dirty="0" smtClean="0"/>
              <a:t>Types of policy evaluation</a:t>
            </a:r>
          </a:p>
          <a:p>
            <a:pPr marL="457200" indent="-457200" algn="just">
              <a:buFont typeface="Arial"/>
              <a:buChar char="•"/>
            </a:pPr>
            <a:r>
              <a:rPr lang="en-CA" dirty="0" smtClean="0"/>
              <a:t>Actors in policy evaluation</a:t>
            </a:r>
          </a:p>
          <a:p>
            <a:pPr marL="457200" indent="-457200" algn="just">
              <a:buFont typeface="Arial"/>
              <a:buChar char="•"/>
            </a:pPr>
            <a:r>
              <a:rPr lang="en-CA" dirty="0" smtClean="0"/>
              <a:t>Evaluation as learning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41937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Key Words and Concepts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Evaluation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Gauging a policy’s success or failure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Assessing means and objectives</a:t>
            </a:r>
          </a:p>
          <a:p>
            <a:pPr algn="just">
              <a:buFont typeface="Wingdings" charset="2"/>
              <a:buChar char="Ø"/>
            </a:pPr>
            <a:r>
              <a:rPr lang="en-CA" dirty="0" smtClean="0"/>
              <a:t>The shift from line-item budgeting to program budgeting</a:t>
            </a:r>
          </a:p>
          <a:p>
            <a:pPr algn="just"/>
            <a:r>
              <a:rPr lang="en-CA" dirty="0" smtClean="0"/>
              <a:t>Defining “success”</a:t>
            </a:r>
          </a:p>
          <a:p>
            <a:pPr algn="just">
              <a:buFont typeface="Wingdings" charset="2"/>
              <a:buChar char="Ø"/>
            </a:pPr>
            <a:r>
              <a:rPr lang="en-CA" dirty="0" smtClean="0"/>
              <a:t>Programs vs. policy regimes</a:t>
            </a:r>
          </a:p>
          <a:p>
            <a:pPr algn="just">
              <a:buFont typeface="Wingdings" charset="2"/>
              <a:buChar char="Ø"/>
            </a:pPr>
            <a:r>
              <a:rPr lang="en-CA" dirty="0" smtClean="0"/>
              <a:t>Substantive vs. procedural success/failure</a:t>
            </a:r>
          </a:p>
          <a:p>
            <a:pPr algn="just">
              <a:buFont typeface="Wingdings" charset="2"/>
              <a:buChar char="Ø"/>
            </a:pPr>
            <a:r>
              <a:rPr lang="en-CA" dirty="0" smtClean="0"/>
              <a:t>Implementation failure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3640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Key Words and Concepts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Administrative evaluation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Process evaluation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Impact evaluation</a:t>
            </a:r>
          </a:p>
          <a:p>
            <a:pPr algn="just">
              <a:buFont typeface="Wingdings" charset="2"/>
              <a:buChar char="Ø"/>
            </a:pPr>
            <a:r>
              <a:rPr lang="en-CA" dirty="0" smtClean="0"/>
              <a:t>Cost-benefit analysis: input-output evaluations vs. distributive effects (Pareto optimality and </a:t>
            </a:r>
            <a:r>
              <a:rPr lang="en-CA" dirty="0" err="1" smtClean="0"/>
              <a:t>Kaldo</a:t>
            </a:r>
            <a:r>
              <a:rPr lang="en-CA" dirty="0" smtClean="0"/>
              <a:t>-Hicks criterion)</a:t>
            </a:r>
          </a:p>
          <a:p>
            <a:pPr algn="just">
              <a:buFont typeface="Wingdings" charset="2"/>
              <a:buChar char="Ø"/>
            </a:pPr>
            <a:r>
              <a:rPr lang="en-CA" dirty="0" smtClean="0"/>
              <a:t>Cost-effectiveness evaluation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7842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Key Words and Concepts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Judicial evaluation</a:t>
            </a:r>
          </a:p>
          <a:p>
            <a:r>
              <a:rPr lang="en-CA" dirty="0" smtClean="0"/>
              <a:t>Political evaluation</a:t>
            </a:r>
          </a:p>
          <a:p>
            <a:r>
              <a:rPr lang="en-CA" dirty="0" smtClean="0"/>
              <a:t>Outcomes of policy evaluations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Continuity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Reform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Termination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828365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Key Words and Concepts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Actors in policy evaluation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Bureaucrats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Politicians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Judiciary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General public 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Think tanks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Third party auditors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Watchdogs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580633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Key Words and Concepts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Evaluation as learning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Endogenous learning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Exogenous learning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Government learning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Policy-oriented learning</a:t>
            </a:r>
          </a:p>
          <a:p>
            <a:pPr>
              <a:buFont typeface="Wingdings" charset="2"/>
              <a:buChar char="Ø"/>
            </a:pPr>
            <a:r>
              <a:rPr lang="en-CA" dirty="0" smtClean="0"/>
              <a:t>Lesson drawing</a:t>
            </a:r>
          </a:p>
          <a:p>
            <a:pPr>
              <a:buFont typeface="Wingdings" charset="2"/>
              <a:buChar char="Ø"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62020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150</Words>
  <Application>Microsoft Macintosh PowerPoint</Application>
  <PresentationFormat>On-screen Show (4:3)</PresentationFormat>
  <Paragraphs>43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Policy Evaluation</vt:lpstr>
      <vt:lpstr>Key Words and Concepts</vt:lpstr>
      <vt:lpstr>Key Words and Concepts</vt:lpstr>
      <vt:lpstr>Key Words and Concepts</vt:lpstr>
      <vt:lpstr>Key Words and Concepts</vt:lpstr>
      <vt:lpstr>Key Words and Concepts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 Roman</dc:creator>
  <cp:lastModifiedBy>Joseph Roman</cp:lastModifiedBy>
  <cp:revision>6</cp:revision>
  <dcterms:created xsi:type="dcterms:W3CDTF">2020-11-10T05:47:29Z</dcterms:created>
  <dcterms:modified xsi:type="dcterms:W3CDTF">2021-11-12T05:06:01Z</dcterms:modified>
</cp:coreProperties>
</file>