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11" Type="http://schemas.openxmlformats.org/officeDocument/2006/relationships/slide" Target="slides/slide7.xml"/><Relationship Id="rId22" Type="http://schemas.openxmlformats.org/officeDocument/2006/relationships/slide" Target="slides/slide18.xml"/><Relationship Id="rId10" Type="http://schemas.openxmlformats.org/officeDocument/2006/relationships/slide" Target="slides/slide6.xml"/><Relationship Id="rId21" Type="http://schemas.openxmlformats.org/officeDocument/2006/relationships/slide" Target="slides/slide17.xml"/><Relationship Id="rId13" Type="http://schemas.openxmlformats.org/officeDocument/2006/relationships/slide" Target="slides/slide9.xml"/><Relationship Id="rId12" Type="http://schemas.openxmlformats.org/officeDocument/2006/relationships/slide" Target="slides/slide8.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slide" Target="slides/slide15.xml"/><Relationship Id="rId6" Type="http://schemas.openxmlformats.org/officeDocument/2006/relationships/slide" Target="slides/slide2.xml"/><Relationship Id="rId18" Type="http://schemas.openxmlformats.org/officeDocument/2006/relationships/slide" Target="slides/slide14.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000000"/>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4" name="Shape 4"/>
          <p:cNvSpPr txBox="1"/>
          <p:nvPr>
            <p:ph idx="10" type="dt"/>
          </p:nvPr>
        </p:nvSpPr>
        <p:spPr>
          <a:xfrm>
            <a:off x="3886200"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5" name="Shape 5"/>
          <p:cNvSpPr/>
          <p:nvPr>
            <p:ph idx="3"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med" w="med" type="none"/>
            <a:tailEnd len="med" w="med" type="none"/>
          </a:ln>
        </p:spPr>
      </p:sp>
      <p:sp>
        <p:nvSpPr>
          <p:cNvPr id="6" name="Shape 6"/>
          <p:cNvSpPr txBox="1"/>
          <p:nvPr>
            <p:ph idx="1" type="body"/>
          </p:nvPr>
        </p:nvSpPr>
        <p:spPr>
          <a:xfrm>
            <a:off x="914400" y="4343400"/>
            <a:ext cx="5029200" cy="4114800"/>
          </a:xfrm>
          <a:prstGeom prst="rect">
            <a:avLst/>
          </a:prstGeom>
          <a:noFill/>
          <a:ln>
            <a:noFill/>
          </a:ln>
        </p:spPr>
        <p:txBody>
          <a:bodyPr anchorCtr="0" anchor="t" bIns="91425" lIns="91425" spcFirstLastPara="1" rIns="91425" wrap="square" tIns="91425"/>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Shape 7"/>
          <p:cNvSpPr txBox="1"/>
          <p:nvPr>
            <p:ph idx="11" type="ftr"/>
          </p:nvPr>
        </p:nvSpPr>
        <p:spPr>
          <a:xfrm>
            <a:off x="0" y="8686800"/>
            <a:ext cx="2971800" cy="457200"/>
          </a:xfrm>
          <a:prstGeom prst="rect">
            <a:avLst/>
          </a:prstGeom>
          <a:noFill/>
          <a:ln>
            <a:noFill/>
          </a:ln>
        </p:spPr>
        <p:txBody>
          <a:bodyPr anchorCtr="0" anchor="b"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8" name="Shape 8"/>
          <p:cNvSpPr txBox="1"/>
          <p:nvPr>
            <p:ph idx="12" type="sldNum"/>
          </p:nvPr>
        </p:nvSpPr>
        <p:spPr>
          <a:xfrm>
            <a:off x="3886200" y="8686800"/>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Shape 92"/>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3" name="Shape 9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Shape 97"/>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8" name="Shape 9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Shape 103"/>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04" name="Shape 10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2" name="Shape 112"/>
        <p:cNvGrpSpPr/>
        <p:nvPr/>
      </p:nvGrpSpPr>
      <p:grpSpPr>
        <a:xfrm>
          <a:off x="0" y="0"/>
          <a:ext cx="0" cy="0"/>
          <a:chOff x="0" y="0"/>
          <a:chExt cx="0" cy="0"/>
        </a:xfrm>
      </p:grpSpPr>
      <p:sp>
        <p:nvSpPr>
          <p:cNvPr id="113" name="Shape 113"/>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4" name="Shape 11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0" name="Shape 120"/>
        <p:cNvGrpSpPr/>
        <p:nvPr/>
      </p:nvGrpSpPr>
      <p:grpSpPr>
        <a:xfrm>
          <a:off x="0" y="0"/>
          <a:ext cx="0" cy="0"/>
          <a:chOff x="0" y="0"/>
          <a:chExt cx="0" cy="0"/>
        </a:xfrm>
      </p:grpSpPr>
      <p:sp>
        <p:nvSpPr>
          <p:cNvPr id="121" name="Shape 121"/>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22" name="Shape 12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8" name="Shape 128"/>
        <p:cNvGrpSpPr/>
        <p:nvPr/>
      </p:nvGrpSpPr>
      <p:grpSpPr>
        <a:xfrm>
          <a:off x="0" y="0"/>
          <a:ext cx="0" cy="0"/>
          <a:chOff x="0" y="0"/>
          <a:chExt cx="0" cy="0"/>
        </a:xfrm>
      </p:grpSpPr>
      <p:sp>
        <p:nvSpPr>
          <p:cNvPr id="129" name="Shape 129"/>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0" name="Shape 13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6" name="Shape 136"/>
        <p:cNvGrpSpPr/>
        <p:nvPr/>
      </p:nvGrpSpPr>
      <p:grpSpPr>
        <a:xfrm>
          <a:off x="0" y="0"/>
          <a:ext cx="0" cy="0"/>
          <a:chOff x="0" y="0"/>
          <a:chExt cx="0" cy="0"/>
        </a:xfrm>
      </p:grpSpPr>
      <p:sp>
        <p:nvSpPr>
          <p:cNvPr id="137" name="Shape 137"/>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8" name="Shape 13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4" name="Shape 144"/>
        <p:cNvGrpSpPr/>
        <p:nvPr/>
      </p:nvGrpSpPr>
      <p:grpSpPr>
        <a:xfrm>
          <a:off x="0" y="0"/>
          <a:ext cx="0" cy="0"/>
          <a:chOff x="0" y="0"/>
          <a:chExt cx="0" cy="0"/>
        </a:xfrm>
      </p:grpSpPr>
      <p:sp>
        <p:nvSpPr>
          <p:cNvPr id="145" name="Shape 145"/>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6" name="Shape 14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0" name="Shape 150"/>
        <p:cNvGrpSpPr/>
        <p:nvPr/>
      </p:nvGrpSpPr>
      <p:grpSpPr>
        <a:xfrm>
          <a:off x="0" y="0"/>
          <a:ext cx="0" cy="0"/>
          <a:chOff x="0" y="0"/>
          <a:chExt cx="0" cy="0"/>
        </a:xfrm>
      </p:grpSpPr>
      <p:sp>
        <p:nvSpPr>
          <p:cNvPr id="151" name="Shape 151"/>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2" name="Shape 15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8" name="Shape 158"/>
        <p:cNvGrpSpPr/>
        <p:nvPr/>
      </p:nvGrpSpPr>
      <p:grpSpPr>
        <a:xfrm>
          <a:off x="0" y="0"/>
          <a:ext cx="0" cy="0"/>
          <a:chOff x="0" y="0"/>
          <a:chExt cx="0" cy="0"/>
        </a:xfrm>
      </p:grpSpPr>
      <p:sp>
        <p:nvSpPr>
          <p:cNvPr id="159" name="Shape 159"/>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0" name="Shape 16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Shape 168"/>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9" name="Shape 16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3" name="Shape 173"/>
        <p:cNvGrpSpPr/>
        <p:nvPr/>
      </p:nvGrpSpPr>
      <p:grpSpPr>
        <a:xfrm>
          <a:off x="0" y="0"/>
          <a:ext cx="0" cy="0"/>
          <a:chOff x="0" y="0"/>
          <a:chExt cx="0" cy="0"/>
        </a:xfrm>
      </p:grpSpPr>
      <p:sp>
        <p:nvSpPr>
          <p:cNvPr id="174" name="Shape 174"/>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5" name="Shape 17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9" name="Shape 179"/>
        <p:cNvGrpSpPr/>
        <p:nvPr/>
      </p:nvGrpSpPr>
      <p:grpSpPr>
        <a:xfrm>
          <a:off x="0" y="0"/>
          <a:ext cx="0" cy="0"/>
          <a:chOff x="0" y="0"/>
          <a:chExt cx="0" cy="0"/>
        </a:xfrm>
      </p:grpSpPr>
      <p:sp>
        <p:nvSpPr>
          <p:cNvPr id="180" name="Shape 180"/>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81" name="Shape 18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Shape 186"/>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87" name="Shape 18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1" name="Shape 191"/>
        <p:cNvGrpSpPr/>
        <p:nvPr/>
      </p:nvGrpSpPr>
      <p:grpSpPr>
        <a:xfrm>
          <a:off x="0" y="0"/>
          <a:ext cx="0" cy="0"/>
          <a:chOff x="0" y="0"/>
          <a:chExt cx="0" cy="0"/>
        </a:xfrm>
      </p:grpSpPr>
      <p:sp>
        <p:nvSpPr>
          <p:cNvPr id="192" name="Shape 192"/>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3" name="Shape 19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9" name="Shape 199"/>
        <p:cNvGrpSpPr/>
        <p:nvPr/>
      </p:nvGrpSpPr>
      <p:grpSpPr>
        <a:xfrm>
          <a:off x="0" y="0"/>
          <a:ext cx="0" cy="0"/>
          <a:chOff x="0" y="0"/>
          <a:chExt cx="0" cy="0"/>
        </a:xfrm>
      </p:grpSpPr>
      <p:sp>
        <p:nvSpPr>
          <p:cNvPr id="200" name="Shape 200"/>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01" name="Shape 20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8" name="Shape 208"/>
        <p:cNvGrpSpPr/>
        <p:nvPr/>
      </p:nvGrpSpPr>
      <p:grpSpPr>
        <a:xfrm>
          <a:off x="0" y="0"/>
          <a:ext cx="0" cy="0"/>
          <a:chOff x="0" y="0"/>
          <a:chExt cx="0" cy="0"/>
        </a:xfrm>
      </p:grpSpPr>
      <p:sp>
        <p:nvSpPr>
          <p:cNvPr id="209" name="Shape 209"/>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0" name="Shape 21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4" name="Shape 214"/>
        <p:cNvGrpSpPr/>
        <p:nvPr/>
      </p:nvGrpSpPr>
      <p:grpSpPr>
        <a:xfrm>
          <a:off x="0" y="0"/>
          <a:ext cx="0" cy="0"/>
          <a:chOff x="0" y="0"/>
          <a:chExt cx="0" cy="0"/>
        </a:xfrm>
      </p:grpSpPr>
      <p:sp>
        <p:nvSpPr>
          <p:cNvPr id="215" name="Shape 215"/>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6" name="Shape 21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0" name="Shape 220"/>
        <p:cNvGrpSpPr/>
        <p:nvPr/>
      </p:nvGrpSpPr>
      <p:grpSpPr>
        <a:xfrm>
          <a:off x="0" y="0"/>
          <a:ext cx="0" cy="0"/>
          <a:chOff x="0" y="0"/>
          <a:chExt cx="0" cy="0"/>
        </a:xfrm>
      </p:grpSpPr>
      <p:sp>
        <p:nvSpPr>
          <p:cNvPr id="221" name="Shape 221"/>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22" name="Shape 22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5" name="Shape 15"/>
        <p:cNvGrpSpPr/>
        <p:nvPr/>
      </p:nvGrpSpPr>
      <p:grpSpPr>
        <a:xfrm>
          <a:off x="0" y="0"/>
          <a:ext cx="0" cy="0"/>
          <a:chOff x="0" y="0"/>
          <a:chExt cx="0" cy="0"/>
        </a:xfrm>
      </p:grpSpPr>
      <p:sp>
        <p:nvSpPr>
          <p:cNvPr id="16" name="Shape 16"/>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7" name="Shape 17"/>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8" name="Shape 18"/>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9" name="Shape 19"/>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0" name="Shape 20"/>
        <p:cNvGrpSpPr/>
        <p:nvPr/>
      </p:nvGrpSpPr>
      <p:grpSpPr>
        <a:xfrm>
          <a:off x="0" y="0"/>
          <a:ext cx="0" cy="0"/>
          <a:chOff x="0" y="0"/>
          <a:chExt cx="0" cy="0"/>
        </a:xfrm>
      </p:grpSpPr>
      <p:sp>
        <p:nvSpPr>
          <p:cNvPr id="21" name="Shape 21"/>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2" name="Shape 22"/>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3" name="Shape 23"/>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4" name="Shape 24"/>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5" name="Shape 25"/>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lip Art and Text" type="clipArtAndTx">
  <p:cSld name="CLIPART_AND_TEXT">
    <p:spTree>
      <p:nvGrpSpPr>
        <p:cNvPr id="26" name="Shape 26"/>
        <p:cNvGrpSpPr/>
        <p:nvPr/>
      </p:nvGrpSpPr>
      <p:grpSpPr>
        <a:xfrm>
          <a:off x="0" y="0"/>
          <a:ext cx="0" cy="0"/>
          <a:chOff x="0" y="0"/>
          <a:chExt cx="0" cy="0"/>
        </a:xfrm>
      </p:grpSpPr>
      <p:sp>
        <p:nvSpPr>
          <p:cNvPr id="27" name="Shape 27"/>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8" name="Shape 28"/>
          <p:cNvSpPr/>
          <p:nvPr>
            <p:ph idx="2" type="clipArt"/>
          </p:nvPr>
        </p:nvSpPr>
        <p:spPr>
          <a:xfrm>
            <a:off x="685800" y="1981200"/>
            <a:ext cx="3810000" cy="4114800"/>
          </a:xfrm>
          <a:prstGeom prst="rect">
            <a:avLst/>
          </a:prstGeom>
          <a:noFill/>
          <a:ln>
            <a:noFill/>
          </a:ln>
        </p:spPr>
        <p:txBody>
          <a:bodyPr anchorCtr="0" anchor="t" bIns="91425" lIns="91425" spcFirstLastPara="1" rIns="91425" wrap="square" tIns="91425"/>
          <a:lstStyle>
            <a:lvl1pPr indent="-342900" lvl="0" marL="3429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285750" lvl="1" marL="74295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228600" lvl="2" marL="11430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228600" lvl="3" marL="1600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228600" lvl="4" marL="2057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228600" lvl="5" marL="2514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228600" lvl="6" marL="2971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228600" lvl="7" marL="3429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228600" lvl="8" marL="3886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9" name="Shape 29"/>
          <p:cNvSpPr txBox="1"/>
          <p:nvPr>
            <p:ph idx="1"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0" name="Shape 3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1" name="Shape 3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2" name="Shape 3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33" name="Shape 33"/>
        <p:cNvGrpSpPr/>
        <p:nvPr/>
      </p:nvGrpSpPr>
      <p:grpSpPr>
        <a:xfrm>
          <a:off x="0" y="0"/>
          <a:ext cx="0" cy="0"/>
          <a:chOff x="0" y="0"/>
          <a:chExt cx="0" cy="0"/>
        </a:xfrm>
      </p:grpSpPr>
      <p:sp>
        <p:nvSpPr>
          <p:cNvPr id="34" name="Shape 34"/>
          <p:cNvSpPr txBox="1"/>
          <p:nvPr>
            <p:ph type="title"/>
          </p:nvPr>
        </p:nvSpPr>
        <p:spPr>
          <a:xfrm rot="5400000">
            <a:off x="4743450" y="2381250"/>
            <a:ext cx="5486400" cy="19431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35" name="Shape 35"/>
          <p:cNvSpPr txBox="1"/>
          <p:nvPr>
            <p:ph idx="1" type="body"/>
          </p:nvPr>
        </p:nvSpPr>
        <p:spPr>
          <a:xfrm rot="5400000">
            <a:off x="781050" y="514350"/>
            <a:ext cx="5486400" cy="56769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6" name="Shape 3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7" name="Shape 3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8" name="Shape 3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39" name="Shape 39"/>
        <p:cNvGrpSpPr/>
        <p:nvPr/>
      </p:nvGrpSpPr>
      <p:grpSpPr>
        <a:xfrm>
          <a:off x="0" y="0"/>
          <a:ext cx="0" cy="0"/>
          <a:chOff x="0" y="0"/>
          <a:chExt cx="0" cy="0"/>
        </a:xfrm>
      </p:grpSpPr>
      <p:sp>
        <p:nvSpPr>
          <p:cNvPr id="40" name="Shape 4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1" name="Shape 41"/>
          <p:cNvSpPr txBox="1"/>
          <p:nvPr>
            <p:ph idx="1" type="body"/>
          </p:nvPr>
        </p:nvSpPr>
        <p:spPr>
          <a:xfrm rot="5400000">
            <a:off x="2514600" y="152400"/>
            <a:ext cx="4114800" cy="77724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42" name="Shape 4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3" name="Shape 4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4" name="Shape 4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45" name="Shape 45"/>
        <p:cNvGrpSpPr/>
        <p:nvPr/>
      </p:nvGrpSpPr>
      <p:grpSpPr>
        <a:xfrm>
          <a:off x="0" y="0"/>
          <a:ext cx="0" cy="0"/>
          <a:chOff x="0" y="0"/>
          <a:chExt cx="0" cy="0"/>
        </a:xfrm>
      </p:grpSpPr>
      <p:sp>
        <p:nvSpPr>
          <p:cNvPr id="46" name="Shape 46"/>
          <p:cNvSpPr txBox="1"/>
          <p:nvPr>
            <p:ph type="title"/>
          </p:nvPr>
        </p:nvSpPr>
        <p:spPr>
          <a:xfrm>
            <a:off x="1792288" y="4800600"/>
            <a:ext cx="5486400" cy="566738"/>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7" name="Shape 47"/>
          <p:cNvSpPr/>
          <p:nvPr>
            <p:ph idx="2" type="pic"/>
          </p:nvPr>
        </p:nvSpPr>
        <p:spPr>
          <a:xfrm>
            <a:off x="1792288" y="612775"/>
            <a:ext cx="5486400" cy="4114800"/>
          </a:xfrm>
          <a:prstGeom prst="rect">
            <a:avLst/>
          </a:prstGeom>
          <a:noFill/>
          <a:ln>
            <a:noFill/>
          </a:ln>
        </p:spPr>
        <p:txBody>
          <a:bodyPr anchorCtr="0" anchor="t" bIns="91425" lIns="91425" spcFirstLastPara="1" rIns="91425" wrap="square" tIns="91425"/>
          <a:lstStyle>
            <a:lvl1pPr indent="0" lvl="0" marL="0" marR="0" rtl="0" algn="l">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l">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l">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48" name="Shape 48"/>
          <p:cNvSpPr txBox="1"/>
          <p:nvPr>
            <p:ph idx="1" type="body"/>
          </p:nvPr>
        </p:nvSpPr>
        <p:spPr>
          <a:xfrm>
            <a:off x="1792288" y="5367338"/>
            <a:ext cx="5486400" cy="804862"/>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49" name="Shape 4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0" name="Shape 5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1" name="Shape 5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2" name="Shape 52"/>
        <p:cNvGrpSpPr/>
        <p:nvPr/>
      </p:nvGrpSpPr>
      <p:grpSpPr>
        <a:xfrm>
          <a:off x="0" y="0"/>
          <a:ext cx="0" cy="0"/>
          <a:chOff x="0" y="0"/>
          <a:chExt cx="0" cy="0"/>
        </a:xfrm>
      </p:grpSpPr>
      <p:sp>
        <p:nvSpPr>
          <p:cNvPr id="53" name="Shape 53"/>
          <p:cNvSpPr txBox="1"/>
          <p:nvPr>
            <p:ph type="title"/>
          </p:nvPr>
        </p:nvSpPr>
        <p:spPr>
          <a:xfrm>
            <a:off x="457200" y="273050"/>
            <a:ext cx="3008313" cy="1162050"/>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54" name="Shape 54"/>
          <p:cNvSpPr txBox="1"/>
          <p:nvPr>
            <p:ph idx="1" type="body"/>
          </p:nvPr>
        </p:nvSpPr>
        <p:spPr>
          <a:xfrm>
            <a:off x="3575050" y="273050"/>
            <a:ext cx="5111750" cy="585311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55" name="Shape 55"/>
          <p:cNvSpPr txBox="1"/>
          <p:nvPr>
            <p:ph idx="2" type="body"/>
          </p:nvPr>
        </p:nvSpPr>
        <p:spPr>
          <a:xfrm>
            <a:off x="457200" y="1435100"/>
            <a:ext cx="3008313" cy="4691063"/>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56" name="Shape 5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7" name="Shape 5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8" name="Shape 5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9" name="Shape 59"/>
        <p:cNvGrpSpPr/>
        <p:nvPr/>
      </p:nvGrpSpPr>
      <p:grpSpPr>
        <a:xfrm>
          <a:off x="0" y="0"/>
          <a:ext cx="0" cy="0"/>
          <a:chOff x="0" y="0"/>
          <a:chExt cx="0" cy="0"/>
        </a:xfrm>
      </p:grpSpPr>
      <p:sp>
        <p:nvSpPr>
          <p:cNvPr id="60" name="Shape 6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1" name="Shape 6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2" name="Shape 6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63" name="Shape 63"/>
        <p:cNvGrpSpPr/>
        <p:nvPr/>
      </p:nvGrpSpPr>
      <p:grpSpPr>
        <a:xfrm>
          <a:off x="0" y="0"/>
          <a:ext cx="0" cy="0"/>
          <a:chOff x="0" y="0"/>
          <a:chExt cx="0" cy="0"/>
        </a:xfrm>
      </p:grpSpPr>
      <p:sp>
        <p:nvSpPr>
          <p:cNvPr id="64" name="Shape 64"/>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65" name="Shape 65"/>
          <p:cNvSpPr txBox="1"/>
          <p:nvPr>
            <p:ph idx="1" type="body"/>
          </p:nvPr>
        </p:nvSpPr>
        <p:spPr>
          <a:xfrm>
            <a:off x="457200" y="1535113"/>
            <a:ext cx="4040188"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6" name="Shape 66"/>
          <p:cNvSpPr txBox="1"/>
          <p:nvPr>
            <p:ph idx="2" type="body"/>
          </p:nvPr>
        </p:nvSpPr>
        <p:spPr>
          <a:xfrm>
            <a:off x="457200" y="2174875"/>
            <a:ext cx="4040188"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7" name="Shape 67"/>
          <p:cNvSpPr txBox="1"/>
          <p:nvPr>
            <p:ph idx="3" type="body"/>
          </p:nvPr>
        </p:nvSpPr>
        <p:spPr>
          <a:xfrm>
            <a:off x="4645025" y="1535113"/>
            <a:ext cx="4041775"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8" name="Shape 68"/>
          <p:cNvSpPr txBox="1"/>
          <p:nvPr>
            <p:ph idx="4" type="body"/>
          </p:nvPr>
        </p:nvSpPr>
        <p:spPr>
          <a:xfrm>
            <a:off x="4645025" y="2174875"/>
            <a:ext cx="4041775"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9" name="Shape 6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0" name="Shape 7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1" name="Shape 7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72" name="Shape 72"/>
        <p:cNvGrpSpPr/>
        <p:nvPr/>
      </p:nvGrpSpPr>
      <p:grpSpPr>
        <a:xfrm>
          <a:off x="0" y="0"/>
          <a:ext cx="0" cy="0"/>
          <a:chOff x="0" y="0"/>
          <a:chExt cx="0" cy="0"/>
        </a:xfrm>
      </p:grpSpPr>
      <p:sp>
        <p:nvSpPr>
          <p:cNvPr id="73" name="Shape 73"/>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74" name="Shape 74"/>
          <p:cNvSpPr txBox="1"/>
          <p:nvPr>
            <p:ph idx="1" type="body"/>
          </p:nvPr>
        </p:nvSpPr>
        <p:spPr>
          <a:xfrm>
            <a:off x="6858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5" name="Shape 75"/>
          <p:cNvSpPr txBox="1"/>
          <p:nvPr>
            <p:ph idx="2"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6" name="Shape 7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7" name="Shape 7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8" name="Shape 7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9" name="Shape 79"/>
        <p:cNvGrpSpPr/>
        <p:nvPr/>
      </p:nvGrpSpPr>
      <p:grpSpPr>
        <a:xfrm>
          <a:off x="0" y="0"/>
          <a:ext cx="0" cy="0"/>
          <a:chOff x="0" y="0"/>
          <a:chExt cx="0" cy="0"/>
        </a:xfrm>
      </p:grpSpPr>
      <p:sp>
        <p:nvSpPr>
          <p:cNvPr id="80" name="Shape 80"/>
          <p:cNvSpPr txBox="1"/>
          <p:nvPr>
            <p:ph type="title"/>
          </p:nvPr>
        </p:nvSpPr>
        <p:spPr>
          <a:xfrm>
            <a:off x="722313" y="4406900"/>
            <a:ext cx="7772400" cy="1362075"/>
          </a:xfrm>
          <a:prstGeom prst="rect">
            <a:avLst/>
          </a:prstGeom>
          <a:noFill/>
          <a:ln>
            <a:noFill/>
          </a:ln>
        </p:spPr>
        <p:txBody>
          <a:bodyPr anchorCtr="0" anchor="t" bIns="91425" lIns="91425" spcFirstLastPara="1" rIns="91425" wrap="square" tIns="91425"/>
          <a:lstStyle>
            <a:lvl1pPr indent="0" lvl="0" marL="0" marR="0" rtl="0" algn="l">
              <a:spcBef>
                <a:spcPts val="0"/>
              </a:spcBef>
              <a:spcAft>
                <a:spcPts val="0"/>
              </a:spcAft>
              <a:buSzPts val="1400"/>
              <a:buNone/>
              <a:defRPr b="1" i="0" sz="4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1" name="Shape 81"/>
          <p:cNvSpPr txBox="1"/>
          <p:nvPr>
            <p:ph idx="1" type="body"/>
          </p:nvPr>
        </p:nvSpPr>
        <p:spPr>
          <a:xfrm>
            <a:off x="722313" y="2906713"/>
            <a:ext cx="7772400" cy="1500187"/>
          </a:xfrm>
          <a:prstGeom prst="rect">
            <a:avLst/>
          </a:prstGeom>
          <a:noFill/>
          <a:ln>
            <a:noFill/>
          </a:ln>
        </p:spPr>
        <p:txBody>
          <a:bodyPr anchorCtr="0" anchor="b" bIns="91425" lIns="91425" spcFirstLastPara="1" rIns="91425" wrap="square" tIns="91425"/>
          <a:lstStyle>
            <a:lvl1pPr indent="-228600" lvl="0" marL="457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1pPr>
            <a:lvl2pPr indent="-228600" lvl="1" marL="914400" marR="0" rtl="0" algn="l">
              <a:spcBef>
                <a:spcPts val="360"/>
              </a:spcBef>
              <a:spcAft>
                <a:spcPts val="0"/>
              </a:spcAft>
              <a:buClr>
                <a:schemeClr val="dk1"/>
              </a:buClr>
              <a:buSzPts val="1800"/>
              <a:buFont typeface="Times New Roman"/>
              <a:buNone/>
              <a:defRPr b="0" i="0" sz="18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20"/>
              </a:spcBef>
              <a:spcAft>
                <a:spcPts val="0"/>
              </a:spcAft>
              <a:buClr>
                <a:schemeClr val="dk1"/>
              </a:buClr>
              <a:buSzPts val="1600"/>
              <a:buFont typeface="Times New Roman"/>
              <a:buNone/>
              <a:defRPr b="0" i="0" sz="16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p:txBody>
      </p:sp>
      <p:sp>
        <p:nvSpPr>
          <p:cNvPr id="82" name="Shape 8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3" name="Shape 8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4" name="Shape 8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85" name="Shape 85"/>
        <p:cNvGrpSpPr/>
        <p:nvPr/>
      </p:nvGrpSpPr>
      <p:grpSpPr>
        <a:xfrm>
          <a:off x="0" y="0"/>
          <a:ext cx="0" cy="0"/>
          <a:chOff x="0" y="0"/>
          <a:chExt cx="0" cy="0"/>
        </a:xfrm>
      </p:grpSpPr>
      <p:sp>
        <p:nvSpPr>
          <p:cNvPr id="86" name="Shape 86"/>
          <p:cNvSpPr txBox="1"/>
          <p:nvPr>
            <p:ph type="ctrTitle"/>
          </p:nvPr>
        </p:nvSpPr>
        <p:spPr>
          <a:xfrm>
            <a:off x="685800" y="2130425"/>
            <a:ext cx="7772400" cy="14700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7" name="Shape 87"/>
          <p:cNvSpPr txBox="1"/>
          <p:nvPr>
            <p:ph idx="1" type="subTitle"/>
          </p:nvPr>
        </p:nvSpPr>
        <p:spPr>
          <a:xfrm>
            <a:off x="1371600" y="3886200"/>
            <a:ext cx="6400800" cy="1752600"/>
          </a:xfrm>
          <a:prstGeom prst="rect">
            <a:avLst/>
          </a:prstGeom>
          <a:noFill/>
          <a:ln>
            <a:noFill/>
          </a:ln>
        </p:spPr>
        <p:txBody>
          <a:bodyPr anchorCtr="0" anchor="t" bIns="91425" lIns="91425" spcFirstLastPara="1" rIns="91425" wrap="square" tIns="91425"/>
          <a:lstStyle>
            <a:lvl1pPr indent="0" lvl="0" marL="0" marR="0" rtl="0" algn="ctr">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ctr">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ctr">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88" name="Shape 88"/>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9" name="Shape 89"/>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90" name="Shape 9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Shape 1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1" name="Shape 11"/>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12" name="Shape 1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3" name="Shape 1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4" name="Shape 1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13.png"/><Relationship Id="rId5" Type="http://schemas.openxmlformats.org/officeDocument/2006/relationships/image" Target="../media/image2.png"/><Relationship Id="rId6"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6.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6.png"/><Relationship Id="rId4" Type="http://schemas.openxmlformats.org/officeDocument/2006/relationships/image" Target="../media/image2.png"/><Relationship Id="rId5"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Shape 95"/>
          <p:cNvSpPr txBox="1"/>
          <p:nvPr>
            <p:ph type="title"/>
          </p:nvPr>
        </p:nvSpPr>
        <p:spPr>
          <a:xfrm>
            <a:off x="762000" y="2209800"/>
            <a:ext cx="7848600" cy="1219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6000"/>
              <a:buFont typeface="Times New Roman"/>
              <a:buNone/>
            </a:pPr>
            <a:r>
              <a:rPr b="0" i="0" lang="en-US" sz="6000" u="none" cap="none" strike="noStrike">
                <a:solidFill>
                  <a:schemeClr val="dk2"/>
                </a:solidFill>
                <a:latin typeface="Times New Roman"/>
                <a:ea typeface="Times New Roman"/>
                <a:cs typeface="Times New Roman"/>
                <a:sym typeface="Times New Roman"/>
              </a:rPr>
              <a:t>L'équilibre chimique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9" name="Shape 99"/>
        <p:cNvGrpSpPr/>
        <p:nvPr/>
      </p:nvGrpSpPr>
      <p:grpSpPr>
        <a:xfrm>
          <a:off x="0" y="0"/>
          <a:ext cx="0" cy="0"/>
          <a:chOff x="0" y="0"/>
          <a:chExt cx="0" cy="0"/>
        </a:xfrm>
      </p:grpSpPr>
      <p:sp>
        <p:nvSpPr>
          <p:cNvPr id="100" name="Shape 100"/>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concept de l'équilibre</a:t>
            </a:r>
            <a:endParaRPr/>
          </a:p>
        </p:txBody>
      </p:sp>
      <p:sp>
        <p:nvSpPr>
          <p:cNvPr id="101" name="Shape 101"/>
          <p:cNvSpPr txBox="1"/>
          <p:nvPr>
            <p:ph idx="1" type="body"/>
          </p:nvPr>
        </p:nvSpPr>
        <p:spPr>
          <a:xfrm>
            <a:off x="304800" y="1524000"/>
            <a:ext cx="853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aucune réaction chimique ne se produit dans un seul sens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à un certain point, chaque réaction est réversible, i.e., les produits réagissent pour redonner les réactifs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quand les vitesses des réactions directes et inverses sont égales et que les concentrations des réactifs et des produits ne changent plus dans le temps, l'équilibre chimique est atteint</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2"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l'équilibre chimique est donc un processus dynamique</a:t>
            </a:r>
            <a:endParaRPr/>
          </a:p>
          <a:p>
            <a:pPr indent="-190500" lvl="0" marL="342900" marR="0" rtl="0" algn="l">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5" name="Shape 105"/>
        <p:cNvGrpSpPr/>
        <p:nvPr/>
      </p:nvGrpSpPr>
      <p:grpSpPr>
        <a:xfrm>
          <a:off x="0" y="0"/>
          <a:ext cx="0" cy="0"/>
          <a:chOff x="0" y="0"/>
          <a:chExt cx="0" cy="0"/>
        </a:xfrm>
      </p:grpSpPr>
      <p:sp>
        <p:nvSpPr>
          <p:cNvPr id="106" name="Shape 106"/>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concept d'équilibre</a:t>
            </a:r>
            <a:endParaRPr/>
          </a:p>
        </p:txBody>
      </p:sp>
      <p:pic>
        <p:nvPicPr>
          <p:cNvPr id="107" name="Shape 107"/>
          <p:cNvPicPr preferRelativeResize="0"/>
          <p:nvPr>
            <p:ph idx="2" type="clipArt"/>
          </p:nvPr>
        </p:nvPicPr>
        <p:blipFill rotWithShape="1">
          <a:blip r:embed="rId3">
            <a:alphaModFix/>
          </a:blip>
          <a:srcRect b="0" l="0" r="0" t="0"/>
          <a:stretch/>
        </p:blipFill>
        <p:spPr>
          <a:xfrm>
            <a:off x="0" y="1981200"/>
            <a:ext cx="4648200" cy="3486150"/>
          </a:xfrm>
          <a:prstGeom prst="rect">
            <a:avLst/>
          </a:prstGeom>
          <a:noFill/>
          <a:ln>
            <a:noFill/>
          </a:ln>
        </p:spPr>
      </p:pic>
      <p:sp>
        <p:nvSpPr>
          <p:cNvPr id="108" name="Shape 108"/>
          <p:cNvSpPr txBox="1"/>
          <p:nvPr>
            <p:ph idx="1" type="body"/>
          </p:nvPr>
        </p:nvSpPr>
        <p:spPr>
          <a:xfrm>
            <a:off x="4724400" y="1524000"/>
            <a:ext cx="3810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 équilibre physique est un équilibre qui implique une seule substance</a:t>
            </a:r>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 </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 équilibre chimique est un équilibre qui implique deux substances ou plus </a:t>
            </a:r>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 </a:t>
            </a:r>
            <a:endParaRPr/>
          </a:p>
        </p:txBody>
      </p:sp>
      <p:pic>
        <p:nvPicPr>
          <p:cNvPr id="109" name="Shape 109"/>
          <p:cNvPicPr preferRelativeResize="0"/>
          <p:nvPr/>
        </p:nvPicPr>
        <p:blipFill rotWithShape="1">
          <a:blip r:embed="rId4">
            <a:alphaModFix/>
          </a:blip>
          <a:srcRect b="0" l="0" r="0" t="0"/>
          <a:stretch/>
        </p:blipFill>
        <p:spPr>
          <a:xfrm>
            <a:off x="6096000" y="2743200"/>
            <a:ext cx="2286000" cy="431800"/>
          </a:xfrm>
          <a:prstGeom prst="rect">
            <a:avLst/>
          </a:prstGeom>
          <a:noFill/>
          <a:ln>
            <a:noFill/>
          </a:ln>
        </p:spPr>
      </p:pic>
      <p:pic>
        <p:nvPicPr>
          <p:cNvPr id="110" name="Shape 110"/>
          <p:cNvPicPr preferRelativeResize="0"/>
          <p:nvPr/>
        </p:nvPicPr>
        <p:blipFill rotWithShape="1">
          <a:blip r:embed="rId5">
            <a:alphaModFix/>
          </a:blip>
          <a:srcRect b="0" l="0" r="0" t="0"/>
          <a:stretch/>
        </p:blipFill>
        <p:spPr>
          <a:xfrm>
            <a:off x="4514850" y="3321050"/>
            <a:ext cx="112712" cy="214312"/>
          </a:xfrm>
          <a:prstGeom prst="rect">
            <a:avLst/>
          </a:prstGeom>
          <a:noFill/>
          <a:ln>
            <a:noFill/>
          </a:ln>
        </p:spPr>
      </p:pic>
      <p:pic>
        <p:nvPicPr>
          <p:cNvPr id="111" name="Shape 111"/>
          <p:cNvPicPr preferRelativeResize="0"/>
          <p:nvPr/>
        </p:nvPicPr>
        <p:blipFill rotWithShape="1">
          <a:blip r:embed="rId6">
            <a:alphaModFix/>
          </a:blip>
          <a:srcRect b="0" l="0" r="0" t="0"/>
          <a:stretch/>
        </p:blipFill>
        <p:spPr>
          <a:xfrm>
            <a:off x="6096000" y="4800600"/>
            <a:ext cx="2819400" cy="4508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5" name="Shape 115"/>
        <p:cNvGrpSpPr/>
        <p:nvPr/>
      </p:nvGrpSpPr>
      <p:grpSpPr>
        <a:xfrm>
          <a:off x="0" y="0"/>
          <a:ext cx="0" cy="0"/>
          <a:chOff x="0" y="0"/>
          <a:chExt cx="0" cy="0"/>
        </a:xfrm>
      </p:grpSpPr>
      <p:sp>
        <p:nvSpPr>
          <p:cNvPr id="116" name="Shape 116"/>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constante d'équilibre</a:t>
            </a:r>
            <a:endParaRPr/>
          </a:p>
        </p:txBody>
      </p:sp>
      <p:sp>
        <p:nvSpPr>
          <p:cNvPr id="117" name="Shape 117"/>
          <p:cNvSpPr txBox="1"/>
          <p:nvPr>
            <p:ph idx="1" type="body"/>
          </p:nvPr>
        </p:nvSpPr>
        <p:spPr>
          <a:xfrm>
            <a:off x="304800" y="1219200"/>
            <a:ext cx="861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constante d'équilibre décrit la concentration des réactifs et des produits à l'équilibre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constante d'équilibre n'a pas d'unités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la réaction																																																																																																																																																																																																																																					   																																																																																																																			</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où	a</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 1      pour un solide ou un liquide a</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 P</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(en atm) pour un gaz	 a</a:t>
            </a:r>
            <a:r>
              <a:rPr b="0" baseline="-25000" i="0" lang="en-US" sz="2000" u="none" cap="none" strike="noStrike">
                <a:solidFill>
                  <a:schemeClr val="dk1"/>
                </a:solidFill>
                <a:latin typeface="Times New Roman"/>
                <a:ea typeface="Times New Roman"/>
                <a:cs typeface="Times New Roman"/>
                <a:sym typeface="Times New Roman"/>
              </a:rPr>
              <a:t>x</a:t>
            </a:r>
            <a:r>
              <a:rPr b="0" i="0" lang="en-US" sz="2000" u="none" cap="none" strike="noStrike">
                <a:solidFill>
                  <a:schemeClr val="dk1"/>
                </a:solidFill>
                <a:latin typeface="Times New Roman"/>
                <a:ea typeface="Times New Roman"/>
                <a:cs typeface="Times New Roman"/>
                <a:sym typeface="Times New Roman"/>
              </a:rPr>
              <a:t>	= [X]		 (en mol/L, ou M) pour un soluté</a:t>
            </a:r>
            <a:endParaRPr/>
          </a:p>
          <a:p>
            <a:pPr indent="-342900" lvl="0" marL="342900" marR="0" rtl="0" algn="l">
              <a:lnSpc>
                <a:spcPct val="100000"/>
              </a:lnSpc>
              <a:spcBef>
                <a:spcPts val="40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																																																																												</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cette définition de K est la seule qui est toujours valide avec </a:t>
            </a:r>
            <a:r>
              <a:rPr b="0" i="0" lang="en-US" sz="2000" u="none" cap="none" strike="noStrike">
                <a:solidFill>
                  <a:schemeClr val="dk1"/>
                </a:solidFill>
                <a:latin typeface="Noto Sans Symbols"/>
                <a:ea typeface="Noto Sans Symbols"/>
                <a:cs typeface="Noto Sans Symbols"/>
                <a:sym typeface="Noto Sans Symbols"/>
              </a:rPr>
              <a:t>Δ</a:t>
            </a:r>
            <a:r>
              <a:rPr b="0" i="0" lang="en-US" sz="2000" u="none" cap="none" strike="noStrike">
                <a:solidFill>
                  <a:schemeClr val="dk1"/>
                </a:solidFill>
                <a:latin typeface="Times New Roman"/>
                <a:ea typeface="Times New Roman"/>
                <a:cs typeface="Times New Roman"/>
                <a:sym typeface="Times New Roman"/>
              </a:rPr>
              <a:t>G</a:t>
            </a:r>
            <a:r>
              <a:rPr b="0" baseline="30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 = -RT ln K</a:t>
            </a:r>
            <a:endParaRPr/>
          </a:p>
        </p:txBody>
      </p:sp>
      <p:pic>
        <p:nvPicPr>
          <p:cNvPr id="118" name="Shape 118"/>
          <p:cNvPicPr preferRelativeResize="0"/>
          <p:nvPr/>
        </p:nvPicPr>
        <p:blipFill rotWithShape="1">
          <a:blip r:embed="rId3">
            <a:alphaModFix/>
          </a:blip>
          <a:srcRect b="0" l="0" r="0" t="0"/>
          <a:stretch/>
        </p:blipFill>
        <p:spPr>
          <a:xfrm>
            <a:off x="4514850" y="3321050"/>
            <a:ext cx="112712" cy="214312"/>
          </a:xfrm>
          <a:prstGeom prst="rect">
            <a:avLst/>
          </a:prstGeom>
          <a:noFill/>
          <a:ln>
            <a:noFill/>
          </a:ln>
        </p:spPr>
      </p:pic>
      <p:pic>
        <p:nvPicPr>
          <p:cNvPr id="119" name="Shape 119"/>
          <p:cNvPicPr preferRelativeResize="0"/>
          <p:nvPr/>
        </p:nvPicPr>
        <p:blipFill rotWithShape="1">
          <a:blip r:embed="rId4">
            <a:alphaModFix/>
          </a:blip>
          <a:srcRect b="0" l="0" r="0" t="0"/>
          <a:stretch/>
        </p:blipFill>
        <p:spPr>
          <a:xfrm>
            <a:off x="3286125" y="3071812"/>
            <a:ext cx="2514600" cy="124618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3" name="Shape 123"/>
        <p:cNvGrpSpPr/>
        <p:nvPr/>
      </p:nvGrpSpPr>
      <p:grpSpPr>
        <a:xfrm>
          <a:off x="0" y="0"/>
          <a:ext cx="0" cy="0"/>
          <a:chOff x="0" y="0"/>
          <a:chExt cx="0" cy="0"/>
        </a:xfrm>
      </p:grpSpPr>
      <p:sp>
        <p:nvSpPr>
          <p:cNvPr id="124" name="Shape 124"/>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constante d'équilibre</a:t>
            </a:r>
            <a:endParaRPr/>
          </a:p>
        </p:txBody>
      </p:sp>
      <p:pic>
        <p:nvPicPr>
          <p:cNvPr id="125" name="Shape 125"/>
          <p:cNvPicPr preferRelativeResize="0"/>
          <p:nvPr>
            <p:ph idx="2" type="clipArt"/>
          </p:nvPr>
        </p:nvPicPr>
        <p:blipFill rotWithShape="1">
          <a:blip r:embed="rId3">
            <a:alphaModFix/>
          </a:blip>
          <a:srcRect b="0" l="0" r="0" t="0"/>
          <a:stretch/>
        </p:blipFill>
        <p:spPr>
          <a:xfrm>
            <a:off x="0" y="2133600"/>
            <a:ext cx="4191000" cy="3143250"/>
          </a:xfrm>
          <a:prstGeom prst="rect">
            <a:avLst/>
          </a:prstGeom>
          <a:noFill/>
          <a:ln>
            <a:noFill/>
          </a:ln>
        </p:spPr>
      </p:pic>
      <p:sp>
        <p:nvSpPr>
          <p:cNvPr id="126" name="Shape 126"/>
          <p:cNvSpPr txBox="1"/>
          <p:nvPr>
            <p:ph idx="1" type="body"/>
          </p:nvPr>
        </p:nvSpPr>
        <p:spPr>
          <a:xfrm>
            <a:off x="4419600" y="1676400"/>
            <a:ext cx="4572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parce que a</a:t>
            </a:r>
            <a:r>
              <a:rPr b="0" baseline="-25000" i="0" lang="en-US" sz="2400" u="none" cap="none" strike="noStrike">
                <a:solidFill>
                  <a:schemeClr val="dk1"/>
                </a:solidFill>
                <a:latin typeface="Times New Roman"/>
                <a:ea typeface="Times New Roman"/>
                <a:cs typeface="Times New Roman"/>
                <a:sym typeface="Times New Roman"/>
              </a:rPr>
              <a:t>x</a:t>
            </a:r>
            <a:r>
              <a:rPr b="0" i="0" lang="en-US" sz="2400" u="none" cap="none" strike="noStrike">
                <a:solidFill>
                  <a:schemeClr val="dk1"/>
                </a:solidFill>
                <a:latin typeface="Times New Roman"/>
                <a:ea typeface="Times New Roman"/>
                <a:cs typeface="Times New Roman"/>
                <a:sym typeface="Times New Roman"/>
              </a:rPr>
              <a:t>= 1 pour un solide ou liquide, on peut dire que a</a:t>
            </a:r>
            <a:r>
              <a:rPr b="0" baseline="-25000" i="0" lang="en-US" sz="2400" u="none" cap="none" strike="noStrike">
                <a:solidFill>
                  <a:schemeClr val="dk1"/>
                </a:solidFill>
                <a:latin typeface="Times New Roman"/>
                <a:ea typeface="Times New Roman"/>
                <a:cs typeface="Times New Roman"/>
                <a:sym typeface="Times New Roman"/>
              </a:rPr>
              <a:t>x</a:t>
            </a:r>
            <a:r>
              <a:rPr b="0" i="0" lang="en-US" sz="2400" u="none" cap="none" strike="noStrike">
                <a:solidFill>
                  <a:schemeClr val="dk1"/>
                </a:solidFill>
                <a:latin typeface="Times New Roman"/>
                <a:ea typeface="Times New Roman"/>
                <a:cs typeface="Times New Roman"/>
                <a:sym typeface="Times New Roman"/>
              </a:rPr>
              <a:t> pour un solide ou liquide n'apparaît pas dans l'expression pour K</a:t>
            </a:r>
            <a:endParaRPr/>
          </a:p>
        </p:txBody>
      </p:sp>
      <p:pic>
        <p:nvPicPr>
          <p:cNvPr id="127" name="Shape 127"/>
          <p:cNvPicPr preferRelativeResize="0"/>
          <p:nvPr/>
        </p:nvPicPr>
        <p:blipFill rotWithShape="1">
          <a:blip r:embed="rId4">
            <a:alphaModFix/>
          </a:blip>
          <a:srcRect b="0" l="0" r="0" t="0"/>
          <a:stretch/>
        </p:blipFill>
        <p:spPr>
          <a:xfrm>
            <a:off x="4495800" y="4114800"/>
            <a:ext cx="4419600" cy="13874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1" name="Shape 131"/>
        <p:cNvGrpSpPr/>
        <p:nvPr/>
      </p:nvGrpSpPr>
      <p:grpSpPr>
        <a:xfrm>
          <a:off x="0" y="0"/>
          <a:ext cx="0" cy="0"/>
          <a:chOff x="0" y="0"/>
          <a:chExt cx="0" cy="0"/>
        </a:xfrm>
      </p:grpSpPr>
      <p:sp>
        <p:nvSpPr>
          <p:cNvPr id="132" name="Shape 132"/>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constante d'équilibre</a:t>
            </a:r>
            <a:endParaRPr/>
          </a:p>
        </p:txBody>
      </p:sp>
      <p:sp>
        <p:nvSpPr>
          <p:cNvPr id="133" name="Shape 133"/>
          <p:cNvSpPr txBox="1"/>
          <p:nvPr>
            <p:ph idx="1" type="body"/>
          </p:nvPr>
        </p:nvSpPr>
        <p:spPr>
          <a:xfrm>
            <a:off x="685800" y="14478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quand on donne une constante d'équilibre, il faut l'accompagner de l'équation équilibrée qui correspond, par exemple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valeur de K varie avec la température, donc on doit aussi spécifier la température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K &gt; 1, l'équilibre favorise les produits (i.e., vers la droite)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K &lt; 1, l'équilibre favorise les réactifs (i.e., vers la gauche)</a:t>
            </a:r>
            <a:endParaRPr/>
          </a:p>
        </p:txBody>
      </p:sp>
      <p:pic>
        <p:nvPicPr>
          <p:cNvPr id="134" name="Shape 134"/>
          <p:cNvPicPr preferRelativeResize="0"/>
          <p:nvPr/>
        </p:nvPicPr>
        <p:blipFill rotWithShape="1">
          <a:blip r:embed="rId3">
            <a:alphaModFix/>
          </a:blip>
          <a:srcRect b="0" l="0" r="0" t="0"/>
          <a:stretch/>
        </p:blipFill>
        <p:spPr>
          <a:xfrm>
            <a:off x="4514850" y="3321050"/>
            <a:ext cx="112712" cy="214312"/>
          </a:xfrm>
          <a:prstGeom prst="rect">
            <a:avLst/>
          </a:prstGeom>
          <a:noFill/>
          <a:ln>
            <a:noFill/>
          </a:ln>
        </p:spPr>
      </p:pic>
      <p:pic>
        <p:nvPicPr>
          <p:cNvPr id="135" name="Shape 135"/>
          <p:cNvPicPr preferRelativeResize="0"/>
          <p:nvPr/>
        </p:nvPicPr>
        <p:blipFill rotWithShape="1">
          <a:blip r:embed="rId4">
            <a:alphaModFix/>
          </a:blip>
          <a:srcRect b="0" l="0" r="0" t="0"/>
          <a:stretch/>
        </p:blipFill>
        <p:spPr>
          <a:xfrm>
            <a:off x="2514600" y="2286000"/>
            <a:ext cx="4191000" cy="18859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9" name="Shape 139"/>
        <p:cNvGrpSpPr/>
        <p:nvPr/>
      </p:nvGrpSpPr>
      <p:grpSpPr>
        <a:xfrm>
          <a:off x="0" y="0"/>
          <a:ext cx="0" cy="0"/>
          <a:chOff x="0" y="0"/>
          <a:chExt cx="0" cy="0"/>
        </a:xfrm>
      </p:grpSpPr>
      <p:sp>
        <p:nvSpPr>
          <p:cNvPr id="140" name="Shape 140"/>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constante d'équilibre</a:t>
            </a:r>
            <a:endParaRPr/>
          </a:p>
        </p:txBody>
      </p:sp>
      <p:sp>
        <p:nvSpPr>
          <p:cNvPr id="141" name="Shape 141"/>
          <p:cNvSpPr txBox="1"/>
          <p:nvPr>
            <p:ph idx="1" type="body"/>
          </p:nvPr>
        </p:nvSpPr>
        <p:spPr>
          <a:xfrm>
            <a:off x="533400" y="1524000"/>
            <a:ext cx="8229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La constante d'équilibre, K, pour la réaction																																																																																																											 est de 158 à 1000 K.  Calculez P</a:t>
            </a:r>
            <a:r>
              <a:rPr b="0" baseline="-25000" i="0" lang="en-US" sz="2000" u="none" cap="none" strike="noStrike">
                <a:solidFill>
                  <a:schemeClr val="dk1"/>
                </a:solidFill>
                <a:latin typeface="Times New Roman"/>
                <a:ea typeface="Times New Roman"/>
                <a:cs typeface="Times New Roman"/>
                <a:sym typeface="Times New Roman"/>
              </a:rPr>
              <a:t>O2</a:t>
            </a:r>
            <a:r>
              <a:rPr b="0" i="0" lang="en-US" sz="2000" u="none" cap="none" strike="noStrike">
                <a:solidFill>
                  <a:schemeClr val="dk1"/>
                </a:solidFill>
                <a:latin typeface="Times New Roman"/>
                <a:ea typeface="Times New Roman"/>
                <a:cs typeface="Times New Roman"/>
                <a:sym typeface="Times New Roman"/>
              </a:rPr>
              <a:t> si P</a:t>
            </a:r>
            <a:r>
              <a:rPr b="0" baseline="-25000" i="0" lang="en-US" sz="2000" u="none" cap="none" strike="noStrike">
                <a:solidFill>
                  <a:schemeClr val="dk1"/>
                </a:solidFill>
                <a:latin typeface="Times New Roman"/>
                <a:ea typeface="Times New Roman"/>
                <a:cs typeface="Times New Roman"/>
                <a:sym typeface="Times New Roman"/>
              </a:rPr>
              <a:t>NO2 </a:t>
            </a:r>
            <a:r>
              <a:rPr b="0" i="0" lang="en-US" sz="2000" u="none" cap="none" strike="noStrike">
                <a:solidFill>
                  <a:schemeClr val="dk1"/>
                </a:solidFill>
                <a:latin typeface="Times New Roman"/>
                <a:ea typeface="Times New Roman"/>
                <a:cs typeface="Times New Roman"/>
                <a:sym typeface="Times New Roman"/>
              </a:rPr>
              <a:t>= 0.400 atm et P</a:t>
            </a:r>
            <a:r>
              <a:rPr b="0" baseline="-25000" i="0" lang="en-US" sz="2000" u="none" cap="none" strike="noStrike">
                <a:solidFill>
                  <a:schemeClr val="dk1"/>
                </a:solidFill>
                <a:latin typeface="Times New Roman"/>
                <a:ea typeface="Times New Roman"/>
                <a:cs typeface="Times New Roman"/>
                <a:sym typeface="Times New Roman"/>
              </a:rPr>
              <a:t>NO</a:t>
            </a:r>
            <a:r>
              <a:rPr b="0" i="0" lang="en-US" sz="2000" u="none" cap="none" strike="noStrike">
                <a:solidFill>
                  <a:schemeClr val="dk1"/>
                </a:solidFill>
                <a:latin typeface="Times New Roman"/>
                <a:ea typeface="Times New Roman"/>
                <a:cs typeface="Times New Roman"/>
                <a:sym typeface="Times New Roman"/>
              </a:rPr>
              <a:t> = 0.270 atm.</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a:t>
            </a:r>
            <a:endParaRPr/>
          </a:p>
        </p:txBody>
      </p:sp>
      <p:pic>
        <p:nvPicPr>
          <p:cNvPr id="142" name="Shape 142"/>
          <p:cNvPicPr preferRelativeResize="0"/>
          <p:nvPr/>
        </p:nvPicPr>
        <p:blipFill rotWithShape="1">
          <a:blip r:embed="rId3">
            <a:alphaModFix/>
          </a:blip>
          <a:srcRect b="0" l="0" r="0" t="0"/>
          <a:stretch/>
        </p:blipFill>
        <p:spPr>
          <a:xfrm>
            <a:off x="2895600" y="1905000"/>
            <a:ext cx="3505200" cy="434975"/>
          </a:xfrm>
          <a:prstGeom prst="rect">
            <a:avLst/>
          </a:prstGeom>
          <a:noFill/>
          <a:ln>
            <a:noFill/>
          </a:ln>
        </p:spPr>
      </p:pic>
      <p:pic>
        <p:nvPicPr>
          <p:cNvPr id="143" name="Shape 143"/>
          <p:cNvPicPr preferRelativeResize="0"/>
          <p:nvPr/>
        </p:nvPicPr>
        <p:blipFill rotWithShape="1">
          <a:blip r:embed="rId4">
            <a:alphaModFix/>
          </a:blip>
          <a:srcRect b="0" l="0" r="0" t="0"/>
          <a:stretch/>
        </p:blipFill>
        <p:spPr>
          <a:xfrm>
            <a:off x="2819400" y="3352800"/>
            <a:ext cx="3886200" cy="24892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7" name="Shape 147"/>
        <p:cNvGrpSpPr/>
        <p:nvPr/>
      </p:nvGrpSpPr>
      <p:grpSpPr>
        <a:xfrm>
          <a:off x="0" y="0"/>
          <a:ext cx="0" cy="0"/>
          <a:chOff x="0" y="0"/>
          <a:chExt cx="0" cy="0"/>
        </a:xfrm>
      </p:grpSpPr>
      <p:sp>
        <p:nvSpPr>
          <p:cNvPr id="148" name="Shape 148"/>
          <p:cNvSpPr txBox="1"/>
          <p:nvPr>
            <p:ph type="title"/>
          </p:nvPr>
        </p:nvSpPr>
        <p:spPr>
          <a:xfrm>
            <a:off x="685800" y="4572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La prévision du sens de l'évolution d'une réaction</a:t>
            </a:r>
            <a:endParaRPr/>
          </a:p>
        </p:txBody>
      </p:sp>
      <p:sp>
        <p:nvSpPr>
          <p:cNvPr id="149" name="Shape 149"/>
          <p:cNvSpPr txBox="1"/>
          <p:nvPr>
            <p:ph idx="1" type="body"/>
          </p:nvPr>
        </p:nvSpPr>
        <p:spPr>
          <a:xfrm>
            <a:off x="685800" y="1676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quotient réactionnel, Q, est la grandeur obtenue quand on utilise les concentrations initiales dans l'expansion de la constante d'équilibre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Q &gt; K, il y a trop de produits donc une certaine quantité de produits doit se convertir en réactifs; la réaction évoluera vers la gauche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Q &lt; K, il y a trop de réactifs donc une certaine quantité de réactifs doit se convertir en produit; la réaction évoluera vers la droite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Q = K, on est en équilibre; le système n'évolue pas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3" name="Shape 153"/>
        <p:cNvGrpSpPr/>
        <p:nvPr/>
      </p:nvGrpSpPr>
      <p:grpSpPr>
        <a:xfrm>
          <a:off x="0" y="0"/>
          <a:ext cx="0" cy="0"/>
          <a:chOff x="0" y="0"/>
          <a:chExt cx="0" cy="0"/>
        </a:xfrm>
      </p:grpSpPr>
      <p:sp>
        <p:nvSpPr>
          <p:cNvPr id="154" name="Shape 154"/>
          <p:cNvSpPr txBox="1"/>
          <p:nvPr>
            <p:ph type="title"/>
          </p:nvPr>
        </p:nvSpPr>
        <p:spPr>
          <a:xfrm>
            <a:off x="6096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calcul des concentrations à l'équilibre</a:t>
            </a:r>
            <a:endParaRPr/>
          </a:p>
        </p:txBody>
      </p:sp>
      <p:pic>
        <p:nvPicPr>
          <p:cNvPr id="155" name="Shape 155"/>
          <p:cNvPicPr preferRelativeResize="0"/>
          <p:nvPr>
            <p:ph idx="2" type="clipArt"/>
          </p:nvPr>
        </p:nvPicPr>
        <p:blipFill rotWithShape="1">
          <a:blip r:embed="rId3">
            <a:alphaModFix/>
          </a:blip>
          <a:srcRect b="0" l="0" r="0" t="0"/>
          <a:stretch/>
        </p:blipFill>
        <p:spPr>
          <a:xfrm>
            <a:off x="0" y="1905000"/>
            <a:ext cx="4191000" cy="3143250"/>
          </a:xfrm>
          <a:prstGeom prst="rect">
            <a:avLst/>
          </a:prstGeom>
          <a:noFill/>
          <a:ln>
            <a:noFill/>
          </a:ln>
        </p:spPr>
      </p:pic>
      <p:sp>
        <p:nvSpPr>
          <p:cNvPr id="156" name="Shape 156"/>
          <p:cNvSpPr txBox="1"/>
          <p:nvPr>
            <p:ph idx="1" type="body"/>
          </p:nvPr>
        </p:nvSpPr>
        <p:spPr>
          <a:xfrm>
            <a:off x="4343400" y="1447800"/>
            <a:ext cx="449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on connaît la constante d'équilibre pour une réaction donnée, on peut calculer les concentrations dans le mélange à l'équilibre à partir des concentrations initiales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Considère la réaction (dans un solvant organique, à 200</a:t>
            </a:r>
            <a:r>
              <a:rPr b="0" baseline="30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C, K = 24.0):          					cis-stilbène        trans-stilbène   			</a:t>
            </a:r>
            <a:endParaRPr/>
          </a:p>
          <a:p>
            <a:pPr indent="-342900" lvl="0" marL="342900" marR="0" rtl="0" algn="l">
              <a:lnSpc>
                <a:spcPct val="100000"/>
              </a:lnSpc>
              <a:spcBef>
                <a:spcPts val="40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     Quelles sont les concentrations des réactifs et produits si au début on a seulement 0.850 mol/L de cis-stilbène?</a:t>
            </a:r>
            <a:endParaRPr/>
          </a:p>
        </p:txBody>
      </p:sp>
      <p:pic>
        <p:nvPicPr>
          <p:cNvPr id="157" name="Shape 157"/>
          <p:cNvPicPr preferRelativeResize="0"/>
          <p:nvPr/>
        </p:nvPicPr>
        <p:blipFill rotWithShape="1">
          <a:blip r:embed="rId4">
            <a:alphaModFix/>
          </a:blip>
          <a:srcRect b="0" l="0" r="0" t="0"/>
          <a:stretch/>
        </p:blipFill>
        <p:spPr>
          <a:xfrm>
            <a:off x="6553200" y="4419600"/>
            <a:ext cx="392112" cy="20161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1" name="Shape 161"/>
        <p:cNvGrpSpPr/>
        <p:nvPr/>
      </p:nvGrpSpPr>
      <p:grpSpPr>
        <a:xfrm>
          <a:off x="0" y="0"/>
          <a:ext cx="0" cy="0"/>
          <a:chOff x="0" y="0"/>
          <a:chExt cx="0" cy="0"/>
        </a:xfrm>
      </p:grpSpPr>
      <p:sp>
        <p:nvSpPr>
          <p:cNvPr id="162" name="Shape 162"/>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calcul des concentrations à l'équilibre</a:t>
            </a:r>
            <a:endParaRPr/>
          </a:p>
        </p:txBody>
      </p:sp>
      <p:pic>
        <p:nvPicPr>
          <p:cNvPr id="163" name="Shape 163"/>
          <p:cNvPicPr preferRelativeResize="0"/>
          <p:nvPr>
            <p:ph idx="2" type="clipArt"/>
          </p:nvPr>
        </p:nvPicPr>
        <p:blipFill rotWithShape="1">
          <a:blip r:embed="rId3">
            <a:alphaModFix/>
          </a:blip>
          <a:srcRect b="0" l="0" r="0" t="0"/>
          <a:stretch/>
        </p:blipFill>
        <p:spPr>
          <a:xfrm>
            <a:off x="0" y="1905000"/>
            <a:ext cx="4191000" cy="3143250"/>
          </a:xfrm>
          <a:prstGeom prst="rect">
            <a:avLst/>
          </a:prstGeom>
          <a:noFill/>
          <a:ln>
            <a:noFill/>
          </a:ln>
        </p:spPr>
      </p:pic>
      <p:sp>
        <p:nvSpPr>
          <p:cNvPr id="164" name="Shape 164"/>
          <p:cNvSpPr txBox="1"/>
          <p:nvPr>
            <p:ph idx="1" type="body"/>
          </p:nvPr>
        </p:nvSpPr>
        <p:spPr>
          <a:xfrm>
            <a:off x="4267200" y="1295400"/>
            <a:ext cx="449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Selon la stoechiométrie, à l'équilibre, [trans-stilbène] = x mol/L et           [cis-stilbène] = (0.850-x) mol/L</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i.e., pour chaque molécule de trans-stilbène produit, on perd nécessairement une molécule de cis-stilbène</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à l'équilibre,  </a:t>
            </a:r>
            <a:endParaRPr/>
          </a:p>
        </p:txBody>
      </p:sp>
      <p:pic>
        <p:nvPicPr>
          <p:cNvPr id="165" name="Shape 165"/>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pic>
        <p:nvPicPr>
          <p:cNvPr id="166" name="Shape 166"/>
          <p:cNvPicPr preferRelativeResize="0"/>
          <p:nvPr/>
        </p:nvPicPr>
        <p:blipFill rotWithShape="1">
          <a:blip r:embed="rId5">
            <a:alphaModFix/>
          </a:blip>
          <a:srcRect b="0" l="0" r="0" t="0"/>
          <a:stretch/>
        </p:blipFill>
        <p:spPr>
          <a:xfrm>
            <a:off x="4343400" y="4419600"/>
            <a:ext cx="4800600" cy="19748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0" name="Shape 170"/>
        <p:cNvGrpSpPr/>
        <p:nvPr/>
      </p:nvGrpSpPr>
      <p:grpSpPr>
        <a:xfrm>
          <a:off x="0" y="0"/>
          <a:ext cx="0" cy="0"/>
          <a:chOff x="0" y="0"/>
          <a:chExt cx="0" cy="0"/>
        </a:xfrm>
      </p:grpSpPr>
      <p:sp>
        <p:nvSpPr>
          <p:cNvPr id="171" name="Shape 171"/>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calcul des concentrations à l'équilibre</a:t>
            </a:r>
            <a:endParaRPr/>
          </a:p>
        </p:txBody>
      </p:sp>
      <p:sp>
        <p:nvSpPr>
          <p:cNvPr id="172" name="Shape 172"/>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en général:</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exprimer les concentrations à l'équilibre de toutes les espèces à l'aide des concentrations initiales et d'une seule inconnue (x) qui représente une modification de la concentration de l'une des espèces</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exprimer la constante d'équilibre en fonction des concentrations à l'équilibre</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valeur de la constante d'équilibre étant connue, résoudre l'équation pour x</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après avoir déterminé la valeur de x, calculer les concentrations à l'équilibre de toutes les espèces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6" name="Shape 176"/>
        <p:cNvGrpSpPr/>
        <p:nvPr/>
      </p:nvGrpSpPr>
      <p:grpSpPr>
        <a:xfrm>
          <a:off x="0" y="0"/>
          <a:ext cx="0" cy="0"/>
          <a:chOff x="0" y="0"/>
          <a:chExt cx="0" cy="0"/>
        </a:xfrm>
      </p:grpSpPr>
      <p:sp>
        <p:nvSpPr>
          <p:cNvPr id="177" name="Shape 177"/>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calcul des concentrations à l'équilibre</a:t>
            </a:r>
            <a:endParaRPr/>
          </a:p>
        </p:txBody>
      </p:sp>
      <p:sp>
        <p:nvSpPr>
          <p:cNvPr id="178" name="Shape 178"/>
          <p:cNvSpPr txBox="1"/>
          <p:nvPr>
            <p:ph idx="1" type="body"/>
          </p:nvPr>
        </p:nvSpPr>
        <p:spPr>
          <a:xfrm>
            <a:off x="250825" y="1114425"/>
            <a:ext cx="864235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On mélange du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et I</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dans un contenant.  Les pressions partielles initiales sont 0.500 atm et 0.100 atm, respectivement.  Pour la réaction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 I</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 2 HI(g), K = 54.3 à 430</a:t>
            </a:r>
            <a:r>
              <a:rPr b="0" baseline="30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C.  À l'équilibre, quelles sont les pressions partielles de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I</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et HI(g)?</a:t>
            </a:r>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2" name="Shape 182"/>
        <p:cNvGrpSpPr/>
        <p:nvPr/>
      </p:nvGrpSpPr>
      <p:grpSpPr>
        <a:xfrm>
          <a:off x="0" y="0"/>
          <a:ext cx="0" cy="0"/>
          <a:chOff x="0" y="0"/>
          <a:chExt cx="0" cy="0"/>
        </a:xfrm>
      </p:grpSpPr>
      <p:sp>
        <p:nvSpPr>
          <p:cNvPr id="183" name="Shape 183"/>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calcul des concentrations à l'équilibre</a:t>
            </a:r>
            <a:endParaRPr/>
          </a:p>
        </p:txBody>
      </p:sp>
      <p:sp>
        <p:nvSpPr>
          <p:cNvPr id="184" name="Shape 184"/>
          <p:cNvSpPr txBox="1"/>
          <p:nvPr>
            <p:ph idx="1" type="body"/>
          </p:nvPr>
        </p:nvSpPr>
        <p:spPr>
          <a:xfrm>
            <a:off x="250825" y="1114425"/>
            <a:ext cx="864235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commence avec le A(s) pure et on établit l'équilibre:   A(s) ↔ 2 B(g) + 3 C(g).  Si la pression de B(g) à l'équilibre est 0.180 atm, calculez la valeur de ΔG</a:t>
            </a:r>
            <a:r>
              <a:rPr b="0" baseline="30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 pour cette réaction.</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8" name="Shape 188"/>
        <p:cNvGrpSpPr/>
        <p:nvPr/>
      </p:nvGrpSpPr>
      <p:grpSpPr>
        <a:xfrm>
          <a:off x="0" y="0"/>
          <a:ext cx="0" cy="0"/>
          <a:chOff x="0" y="0"/>
          <a:chExt cx="0" cy="0"/>
        </a:xfrm>
      </p:grpSpPr>
      <p:sp>
        <p:nvSpPr>
          <p:cNvPr id="189" name="Shape 189"/>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principe de Le Chatelier</a:t>
            </a:r>
            <a:endParaRPr/>
          </a:p>
        </p:txBody>
      </p:sp>
      <p:sp>
        <p:nvSpPr>
          <p:cNvPr id="190" name="Shape 190"/>
          <p:cNvSpPr txBox="1"/>
          <p:nvPr>
            <p:ph idx="1" type="body"/>
          </p:nvPr>
        </p:nvSpPr>
        <p:spPr>
          <a:xfrm>
            <a:off x="609600" y="1447800"/>
            <a:ext cx="8077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toute modification des conditions dans lesquelles une expérience a lieu peut déplacer la position d'équilibre vers la gauche (les réactifs) ou la droite (les produits)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principe de Le Chatelier dit que si une contrainte (un facteur extérieur) agit sur un système en équilibre, le système réagit de manière à s'opposer partiellement à cette contrainte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une contrainte peut être une modification de la concentration, de la pression, du volume, de la température, etc.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4" name="Shape 194"/>
        <p:cNvGrpSpPr/>
        <p:nvPr/>
      </p:nvGrpSpPr>
      <p:grpSpPr>
        <a:xfrm>
          <a:off x="0" y="0"/>
          <a:ext cx="0" cy="0"/>
          <a:chOff x="0" y="0"/>
          <a:chExt cx="0" cy="0"/>
        </a:xfrm>
      </p:grpSpPr>
      <p:sp>
        <p:nvSpPr>
          <p:cNvPr id="195" name="Shape 195"/>
          <p:cNvSpPr txBox="1"/>
          <p:nvPr>
            <p:ph type="title"/>
          </p:nvPr>
        </p:nvSpPr>
        <p:spPr>
          <a:xfrm>
            <a:off x="6096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Les modifications de la pression et du volume</a:t>
            </a:r>
            <a:endParaRPr/>
          </a:p>
        </p:txBody>
      </p:sp>
      <p:sp>
        <p:nvSpPr>
          <p:cNvPr id="196" name="Shape 196"/>
          <p:cNvSpPr txBox="1"/>
          <p:nvPr>
            <p:ph idx="1" type="body"/>
          </p:nvPr>
        </p:nvSpPr>
        <p:spPr>
          <a:xfrm>
            <a:off x="533400" y="1524000"/>
            <a:ext cx="7772400" cy="485775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Considérez la réaction    2 NOCl(g)         2 NO(g) + Cl</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Prédisez dans quel sens aura lieu la réaction nette causée par une diminution de la pression (une augmentation de volume) du système à température constante.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Si on diminue la pression, le principe de Le Chatelier dit que le système essaiera de combattre cet effet en augmentant la pression.  Il peut faire ceci en augmentant le nombre total de moles de gaz en déplaçant l'équilibre vers les produits.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Une augmentation de la pression totale qui est accomplie par				l'ajout d'un gaz spectateur (i.e.,	un qui n'est pas impliqué dans la réaction) n'a pas d'effet sur les pressions partielles des réactifs et des produits.  Il n'a donc aucun effet sur la position d'équilibre.</a:t>
            </a:r>
            <a:endParaRPr/>
          </a:p>
        </p:txBody>
      </p:sp>
      <p:pic>
        <p:nvPicPr>
          <p:cNvPr id="197" name="Shape 197"/>
          <p:cNvPicPr preferRelativeResize="0"/>
          <p:nvPr/>
        </p:nvPicPr>
        <p:blipFill rotWithShape="1">
          <a:blip r:embed="rId3">
            <a:alphaModFix/>
          </a:blip>
          <a:srcRect b="0" l="0" r="0" t="0"/>
          <a:stretch/>
        </p:blipFill>
        <p:spPr>
          <a:xfrm>
            <a:off x="4514850" y="3321050"/>
            <a:ext cx="112712" cy="214312"/>
          </a:xfrm>
          <a:prstGeom prst="rect">
            <a:avLst/>
          </a:prstGeom>
          <a:noFill/>
          <a:ln>
            <a:noFill/>
          </a:ln>
        </p:spPr>
      </p:pic>
      <p:pic>
        <p:nvPicPr>
          <p:cNvPr id="198" name="Shape 198"/>
          <p:cNvPicPr preferRelativeResize="0"/>
          <p:nvPr/>
        </p:nvPicPr>
        <p:blipFill rotWithShape="1">
          <a:blip r:embed="rId4">
            <a:alphaModFix/>
          </a:blip>
          <a:srcRect b="0" l="0" r="0" t="0"/>
          <a:stretch/>
        </p:blipFill>
        <p:spPr>
          <a:xfrm>
            <a:off x="5715000" y="1676400"/>
            <a:ext cx="533400" cy="27463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2" name="Shape 202"/>
        <p:cNvGrpSpPr/>
        <p:nvPr/>
      </p:nvGrpSpPr>
      <p:grpSpPr>
        <a:xfrm>
          <a:off x="0" y="0"/>
          <a:ext cx="0" cy="0"/>
          <a:chOff x="0" y="0"/>
          <a:chExt cx="0" cy="0"/>
        </a:xfrm>
      </p:grpSpPr>
      <p:sp>
        <p:nvSpPr>
          <p:cNvPr id="203" name="Shape 203"/>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modifications de la température</a:t>
            </a:r>
            <a:endParaRPr/>
          </a:p>
        </p:txBody>
      </p:sp>
      <p:sp>
        <p:nvSpPr>
          <p:cNvPr id="204" name="Shape 204"/>
          <p:cNvSpPr txBox="1"/>
          <p:nvPr>
            <p:ph idx="1" type="body"/>
          </p:nvPr>
        </p:nvSpPr>
        <p:spPr>
          <a:xfrm>
            <a:off x="6096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modifications des concentrations et des pressions n'ont pas d'effet sur la valeur de K</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cependant, lorsque la température varie, la valeur de K varie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prédire l'effet de la température sur la position d'équilibre, considère la chaleur comme un réactif ou un produit</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une réaction endothermique, la chaleur est un “réactif”</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une réaction exothermique, la chaleur est un “produit”</a:t>
            </a:r>
            <a:endParaRPr/>
          </a:p>
        </p:txBody>
      </p:sp>
      <p:pic>
        <p:nvPicPr>
          <p:cNvPr id="205" name="Shape 205"/>
          <p:cNvPicPr preferRelativeResize="0"/>
          <p:nvPr/>
        </p:nvPicPr>
        <p:blipFill rotWithShape="1">
          <a:blip r:embed="rId3">
            <a:alphaModFix/>
          </a:blip>
          <a:srcRect b="0" l="0" r="0" t="0"/>
          <a:stretch/>
        </p:blipFill>
        <p:spPr>
          <a:xfrm>
            <a:off x="3429000" y="4419600"/>
            <a:ext cx="2209800" cy="422275"/>
          </a:xfrm>
          <a:prstGeom prst="rect">
            <a:avLst/>
          </a:prstGeom>
          <a:noFill/>
          <a:ln>
            <a:noFill/>
          </a:ln>
        </p:spPr>
      </p:pic>
      <p:pic>
        <p:nvPicPr>
          <p:cNvPr id="206" name="Shape 206"/>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pic>
        <p:nvPicPr>
          <p:cNvPr id="207" name="Shape 207"/>
          <p:cNvPicPr preferRelativeResize="0"/>
          <p:nvPr/>
        </p:nvPicPr>
        <p:blipFill rotWithShape="1">
          <a:blip r:embed="rId5">
            <a:alphaModFix/>
          </a:blip>
          <a:srcRect b="0" l="0" r="0" t="0"/>
          <a:stretch/>
        </p:blipFill>
        <p:spPr>
          <a:xfrm>
            <a:off x="3505200" y="5562600"/>
            <a:ext cx="2209800" cy="42068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1" name="Shape 211"/>
        <p:cNvGrpSpPr/>
        <p:nvPr/>
      </p:nvGrpSpPr>
      <p:grpSpPr>
        <a:xfrm>
          <a:off x="0" y="0"/>
          <a:ext cx="0" cy="0"/>
          <a:chOff x="0" y="0"/>
          <a:chExt cx="0" cy="0"/>
        </a:xfrm>
      </p:grpSpPr>
      <p:sp>
        <p:nvSpPr>
          <p:cNvPr id="212" name="Shape 212"/>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modifications de la température</a:t>
            </a:r>
            <a:endParaRPr/>
          </a:p>
        </p:txBody>
      </p:sp>
      <p:sp>
        <p:nvSpPr>
          <p:cNvPr id="213" name="Shape 213"/>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selon le principe de Le Chatelier</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une réaction endothermique: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augmentation de la température déplacera la position d'équilibre vers les produits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diminution de la température déplacera la position d'équilibre vers les réactifs</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une réaction exothermique: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augmentation de la température déplacera la position d'équilibre vers les réactifs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diminution de la température déplacera la position d'équilibre vers les produits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7" name="Shape 217"/>
        <p:cNvGrpSpPr/>
        <p:nvPr/>
      </p:nvGrpSpPr>
      <p:grpSpPr>
        <a:xfrm>
          <a:off x="0" y="0"/>
          <a:ext cx="0" cy="0"/>
          <a:chOff x="0" y="0"/>
          <a:chExt cx="0" cy="0"/>
        </a:xfrm>
      </p:grpSpPr>
      <p:sp>
        <p:nvSpPr>
          <p:cNvPr id="218" name="Shape 218"/>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rôle d'un catalyseur</a:t>
            </a:r>
            <a:endParaRPr/>
          </a:p>
        </p:txBody>
      </p:sp>
      <p:sp>
        <p:nvSpPr>
          <p:cNvPr id="219" name="Shape 219"/>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 catalyseur augmente la vitesse des réactions directe </a:t>
            </a:r>
            <a:r>
              <a:rPr b="1" i="1" lang="en-US" sz="2400" u="sng" cap="none" strike="noStrike">
                <a:solidFill>
                  <a:schemeClr val="dk1"/>
                </a:solidFill>
                <a:latin typeface="Times New Roman"/>
                <a:ea typeface="Times New Roman"/>
                <a:cs typeface="Times New Roman"/>
                <a:sym typeface="Times New Roman"/>
              </a:rPr>
              <a:t>et</a:t>
            </a:r>
            <a:r>
              <a:rPr b="0" i="1" lang="en-US" sz="2400" u="none" cap="none" strike="noStrike">
                <a:solidFill>
                  <a:schemeClr val="dk1"/>
                </a:solidFill>
                <a:latin typeface="Times New Roman"/>
                <a:ea typeface="Times New Roman"/>
                <a:cs typeface="Times New Roman"/>
                <a:sym typeface="Times New Roman"/>
              </a:rPr>
              <a:t> </a:t>
            </a:r>
            <a:r>
              <a:rPr b="0" i="0" lang="en-US" sz="2400" u="none" cap="none" strike="noStrike">
                <a:solidFill>
                  <a:schemeClr val="dk1"/>
                </a:solidFill>
                <a:latin typeface="Times New Roman"/>
                <a:ea typeface="Times New Roman"/>
                <a:cs typeface="Times New Roman"/>
                <a:sym typeface="Times New Roman"/>
              </a:rPr>
              <a:t>inverse en réduisant la barrière énergétique entre les réactifs et les produits (on en verra plus sur ce sujet dans les sections sur la cinétique)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 catalyseur n'a </a:t>
            </a:r>
            <a:r>
              <a:rPr b="1" i="1" lang="en-US" sz="2400" u="sng" cap="none" strike="noStrike">
                <a:solidFill>
                  <a:schemeClr val="dk1"/>
                </a:solidFill>
                <a:latin typeface="Times New Roman"/>
                <a:ea typeface="Times New Roman"/>
                <a:cs typeface="Times New Roman"/>
                <a:sym typeface="Times New Roman"/>
              </a:rPr>
              <a:t>pas</a:t>
            </a:r>
            <a:r>
              <a:rPr b="0" i="0" lang="en-US" sz="2400" u="none" cap="none" strike="noStrike">
                <a:solidFill>
                  <a:schemeClr val="dk1"/>
                </a:solidFill>
                <a:latin typeface="Times New Roman"/>
                <a:ea typeface="Times New Roman"/>
                <a:cs typeface="Times New Roman"/>
                <a:sym typeface="Times New Roman"/>
              </a:rPr>
              <a:t> d'influence sur la position d'équilibre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 catalyseur nous permet d'atteindre l'équilibre plus rapidement</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3" name="Shape 223"/>
        <p:cNvGrpSpPr/>
        <p:nvPr/>
      </p:nvGrpSpPr>
      <p:grpSpPr>
        <a:xfrm>
          <a:off x="0" y="0"/>
          <a:ext cx="0" cy="0"/>
          <a:chOff x="0" y="0"/>
          <a:chExt cx="0" cy="0"/>
        </a:xfrm>
      </p:grpSpPr>
      <p:sp>
        <p:nvSpPr>
          <p:cNvPr id="224" name="Shape 224"/>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principe de Le Chatelier</a:t>
            </a:r>
            <a:endParaRPr/>
          </a:p>
        </p:txBody>
      </p:sp>
      <p:sp>
        <p:nvSpPr>
          <p:cNvPr id="225" name="Shape 225"/>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Considérez la réaction																																																																																																																																																																																																																												Quel effet sur le système aurait:																																		(a) une augmentation de la pression par diminution de volume?         	(b) une augmentation de la pression par addition de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(c) une diminution de la température?                                                  	(d) l'ajout d'un catalyseur?</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(a) position d'équilibre déplacé vers les produits																			  	(b) position d'équilibre déplacé vers les produits																			  	(c) position d'équilibre déplacé vers les réactifs																			  		(d) aucun effet sur la position d'équilibre</a:t>
            </a:r>
            <a:endParaRPr/>
          </a:p>
        </p:txBody>
      </p:sp>
      <p:pic>
        <p:nvPicPr>
          <p:cNvPr id="226" name="Shape 226"/>
          <p:cNvPicPr preferRelativeResize="0"/>
          <p:nvPr/>
        </p:nvPicPr>
        <p:blipFill rotWithShape="1">
          <a:blip r:embed="rId3">
            <a:alphaModFix/>
          </a:blip>
          <a:srcRect b="0" l="0" r="0" t="0"/>
          <a:stretch/>
        </p:blipFill>
        <p:spPr>
          <a:xfrm>
            <a:off x="2438400" y="1981200"/>
            <a:ext cx="5029200" cy="4127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