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3" r:id="rId1"/>
  </p:sldMasterIdLst>
  <p:notesMasterIdLst>
    <p:notesMasterId r:id="rId30"/>
  </p:notesMasterIdLst>
  <p:sldIdLst>
    <p:sldId id="256" r:id="rId2"/>
    <p:sldId id="260" r:id="rId3"/>
    <p:sldId id="305" r:id="rId4"/>
    <p:sldId id="304" r:id="rId5"/>
    <p:sldId id="262" r:id="rId6"/>
    <p:sldId id="290" r:id="rId7"/>
    <p:sldId id="263" r:id="rId8"/>
    <p:sldId id="306" r:id="rId9"/>
    <p:sldId id="292" r:id="rId10"/>
    <p:sldId id="302" r:id="rId11"/>
    <p:sldId id="264" r:id="rId12"/>
    <p:sldId id="265" r:id="rId13"/>
    <p:sldId id="297" r:id="rId14"/>
    <p:sldId id="266" r:id="rId15"/>
    <p:sldId id="267" r:id="rId16"/>
    <p:sldId id="277" r:id="rId17"/>
    <p:sldId id="279" r:id="rId18"/>
    <p:sldId id="303" r:id="rId19"/>
    <p:sldId id="269" r:id="rId20"/>
    <p:sldId id="281" r:id="rId21"/>
    <p:sldId id="272" r:id="rId22"/>
    <p:sldId id="284" r:id="rId23"/>
    <p:sldId id="307" r:id="rId24"/>
    <p:sldId id="301" r:id="rId25"/>
    <p:sldId id="308" r:id="rId26"/>
    <p:sldId id="286" r:id="rId27"/>
    <p:sldId id="275" r:id="rId28"/>
    <p:sldId id="276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36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8DE40530-3911-4349-86AA-B189B617DE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9572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9080FB-C945-4CED-AE8C-6D6AA5D8A54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F5417C-6F9A-4C94-90E1-9CA2947E617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007DEC-41F6-46DD-97BA-6B00B34A70B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90D633-61B3-4844-848A-E7D780C58CC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14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17ADF-3181-4F6B-9C7E-37FDE71B894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14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6879C4-1901-4FEB-B30E-805EF51FAC1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2B8485-4987-4996-92B3-C5AECFED73D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596EC8-3B0C-4000-B869-9A0E36CB45D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A3259C-4AE0-455F-8096-2857E94AB97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5D1A9D-6B40-4769-A9E9-29FDC07FC6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F9C062-52B6-43AA-8896-68F2CA14BF8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381000" y="6381750"/>
            <a:ext cx="2895600" cy="476250"/>
          </a:xfrm>
        </p:spPr>
        <p:txBody>
          <a:bodyPr/>
          <a:lstStyle>
            <a:lvl1pPr>
              <a:defRPr smtClean="0">
                <a:latin typeface="Arial" pitchFamily="34" charset="0"/>
                <a:ea typeface="ＭＳ Ｐゴシック" pitchFamily="34" charset="-128"/>
              </a:defRPr>
            </a:lvl1pPr>
          </a:lstStyle>
          <a:p>
            <a:pPr>
              <a:defRPr/>
            </a:pPr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276600" y="6381750"/>
            <a:ext cx="2895600" cy="476250"/>
          </a:xfrm>
        </p:spPr>
        <p:txBody>
          <a:bodyPr/>
          <a:lstStyle>
            <a:lvl1pPr>
              <a:defRPr smtClean="0">
                <a:latin typeface="Arial" pitchFamily="34" charset="0"/>
                <a:ea typeface="ＭＳ Ｐゴシック" pitchFamily="34" charset="-128"/>
              </a:defRPr>
            </a:lvl1pPr>
          </a:lstStyle>
          <a:p>
            <a:pPr>
              <a:defRPr/>
            </a:pPr>
            <a:r>
              <a:rPr lang="en-US" smtClean="0"/>
              <a:t>Chapter 14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381750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59036CC-7A83-4831-BD1F-F0860B22BF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5289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381750"/>
            <a:ext cx="2895600" cy="476250"/>
          </a:xfrm>
        </p:spPr>
        <p:txBody>
          <a:bodyPr/>
          <a:lstStyle>
            <a:lvl1pPr>
              <a:defRPr smtClean="0">
                <a:latin typeface="Arial" pitchFamily="34" charset="0"/>
                <a:ea typeface="ＭＳ Ｐゴシック" pitchFamily="34" charset="-128"/>
              </a:defRPr>
            </a:lvl1pPr>
          </a:lstStyle>
          <a:p>
            <a:pPr>
              <a:defRPr/>
            </a:pPr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76600" y="6381750"/>
            <a:ext cx="2895600" cy="476250"/>
          </a:xfrm>
        </p:spPr>
        <p:txBody>
          <a:bodyPr/>
          <a:lstStyle>
            <a:lvl1pPr>
              <a:defRPr smtClean="0">
                <a:latin typeface="Arial" pitchFamily="34" charset="0"/>
                <a:ea typeface="ＭＳ Ｐゴシック" pitchFamily="34" charset="-128"/>
              </a:defRPr>
            </a:lvl1pPr>
          </a:lstStyle>
          <a:p>
            <a:pPr>
              <a:defRPr/>
            </a:pPr>
            <a:r>
              <a:rPr lang="en-US" smtClean="0"/>
              <a:t>Chapter 14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81750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6487AC1-0C6F-4B65-9951-9E0CE06368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941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Chapter 14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5EA985B-5F2C-465D-9C11-578FB1A4C0B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5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17418" y="13855"/>
            <a:ext cx="7793182" cy="2272145"/>
          </a:xfrm>
        </p:spPr>
        <p:txBody>
          <a:bodyPr>
            <a:normAutofit/>
          </a:bodyPr>
          <a:lstStyle/>
          <a:p>
            <a:pPr eaLnBrk="1" hangingPunct="1"/>
            <a:r>
              <a:rPr lang="en-US" sz="72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International Macroeconomics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295400" y="3886200"/>
            <a:ext cx="6400800" cy="1447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 typeface="Arial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/>
                <a:ea typeface="+mn-ea"/>
                <a:cs typeface="+mn-cs"/>
              </a:rPr>
              <a:t>Macroeconomics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		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4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Curtis, Irvine © 2013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292934">
                  <a:lumMod val="75000"/>
                  <a:lumOff val="25000"/>
                </a:srgb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14400"/>
            <a:ext cx="8229600" cy="3352800"/>
          </a:xfrm>
        </p:spPr>
        <p:txBody>
          <a:bodyPr>
            <a:normAutofit/>
          </a:bodyPr>
          <a:lstStyle/>
          <a:p>
            <a:pPr lvl="0">
              <a:lnSpc>
                <a:spcPct val="80000"/>
              </a:lnSpc>
              <a:buClr>
                <a:srgbClr val="93A299"/>
              </a:buClr>
              <a:buNone/>
              <a:defRPr/>
            </a:pPr>
            <a:r>
              <a:rPr lang="en-US" sz="2800" b="1" dirty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In this chapter we explain:</a:t>
            </a:r>
          </a:p>
          <a:p>
            <a:pPr>
              <a:lnSpc>
                <a:spcPct val="80000"/>
              </a:lnSpc>
              <a:defRPr/>
            </a:pPr>
            <a:endParaRPr lang="en-US" sz="1200" dirty="0" smtClean="0">
              <a:ea typeface="+mn-ea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balance of payments accounts</a:t>
            </a: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foreign exchange market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Flexible vs. fixed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exchange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rates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&amp;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policy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flexible exchange rates.</a:t>
            </a: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&amp;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policy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fixed exchange rates </a:t>
            </a:r>
          </a:p>
          <a:p>
            <a:pPr>
              <a:lnSpc>
                <a:spcPct val="80000"/>
              </a:lnSpc>
              <a:defRPr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2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</a:p>
        </p:txBody>
      </p:sp>
      <p:sp>
        <p:nvSpPr>
          <p:cNvPr id="5123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mtClean="0"/>
              <a:t>Chapter 14</a:t>
            </a:r>
          </a:p>
        </p:txBody>
      </p:sp>
      <p:sp>
        <p:nvSpPr>
          <p:cNvPr id="512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6414C231-6B0C-4466-B943-C494003A74FF}" type="slidenum">
              <a:rPr lang="en-US"/>
              <a:pPr eaLnBrk="1" hangingPunct="1"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©2013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14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2B8485-4987-4996-92B3-C5AECFED73D8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3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3400" y="1295400"/>
            <a:ext cx="7785016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Exchange rates and Macroeconomic Policy:</a:t>
            </a:r>
          </a:p>
          <a:p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Clr>
                <a:srgbClr val="002060"/>
              </a:buClr>
              <a:buSzPct val="115000"/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 flexible exchange rates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 is powerful</a:t>
            </a:r>
          </a:p>
          <a:p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but fiscal policy is weak.</a:t>
            </a:r>
          </a:p>
          <a:p>
            <a:endParaRPr lang="en-CA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Clr>
                <a:srgbClr val="002060"/>
              </a:buClr>
              <a:buSzPct val="115000"/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 fixed exchange rates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policy is powerful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but</a:t>
            </a:r>
          </a:p>
          <a:p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 is ineffective</a:t>
            </a:r>
          </a:p>
          <a:p>
            <a:endParaRPr lang="en-CA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871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Balance of Payments</a:t>
            </a:r>
            <a:endParaRPr lang="en-CA" sz="3200" b="1" dirty="0">
              <a:solidFill>
                <a:srgbClr val="9F362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346587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Chapter 14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6879C4-1901-4FEB-B30E-805EF51FAC10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4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0" y="1676400"/>
            <a:ext cx="7464287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Balance of Payments Accounts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00100" lvl="1" indent="-34290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Current account (CA)</a:t>
            </a:r>
          </a:p>
          <a:p>
            <a:pPr marL="1257300" lvl="2" indent="-34290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Trade in goods and services &amp; transfer payments</a:t>
            </a:r>
          </a:p>
          <a:p>
            <a:pPr lvl="1"/>
            <a:endParaRPr lang="en-CA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00100" lvl="1" indent="-34290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Capital account (KA)</a:t>
            </a:r>
          </a:p>
          <a:p>
            <a:pPr marL="1257300" lvl="2" indent="-34290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Trade in real &amp; financial assets</a:t>
            </a:r>
          </a:p>
          <a:p>
            <a:pPr lvl="1"/>
            <a:endParaRPr lang="en-CA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00100" lvl="1" indent="-34290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Official Reserves Account (OR)</a:t>
            </a:r>
          </a:p>
          <a:p>
            <a:pPr marL="1257300" lvl="2" indent="-34290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Govt holdings of foreign exchange reserves</a:t>
            </a:r>
            <a:endParaRPr lang="en-CA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endParaRPr lang="en-CA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Table 14.1 gives recent Canadian data</a:t>
            </a:r>
          </a:p>
        </p:txBody>
      </p:sp>
    </p:spTree>
    <p:extLst>
      <p:ext uri="{BB962C8B-B14F-4D97-AF65-F5344CB8AC3E}">
        <p14:creationId xmlns:p14="http://schemas.microsoft.com/office/powerpoint/2010/main" val="109558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Date Placeholder 3"/>
          <p:cNvSpPr>
            <a:spLocks noGrp="1"/>
          </p:cNvSpPr>
          <p:nvPr>
            <p:ph type="dt" sz="half" idx="10"/>
          </p:nvPr>
        </p:nvSpPr>
        <p:spPr>
          <a:xfrm>
            <a:off x="1524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</a:p>
        </p:txBody>
      </p:sp>
      <p:sp>
        <p:nvSpPr>
          <p:cNvPr id="717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5200" y="-61452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Chapter 14</a:t>
            </a:r>
          </a:p>
        </p:txBody>
      </p:sp>
      <p:sp>
        <p:nvSpPr>
          <p:cNvPr id="717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AC04E86E-606B-4594-A715-97B4A5360CA7}" type="slidenum">
              <a:rPr lang="en-US"/>
              <a:pPr eaLnBrk="1" hangingPunct="1"/>
              <a:t>5</a:t>
            </a:fld>
            <a:endParaRPr lang="en-US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33400"/>
            <a:ext cx="7962900" cy="57912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CA" sz="3200" b="1" dirty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Balance of Payments</a:t>
            </a:r>
            <a:endParaRPr lang="en-US" sz="3200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143000"/>
            <a:ext cx="8229600" cy="4876800"/>
          </a:xfrm>
        </p:spPr>
        <p:txBody>
          <a:bodyPr>
            <a:normAutofit fontScale="77500" lnSpcReduction="20000"/>
          </a:bodyPr>
          <a:lstStyle/>
          <a:p>
            <a:pPr marL="274320" lvl="1" indent="0">
              <a:buNone/>
            </a:pPr>
            <a:r>
              <a:rPr lang="en-US" sz="3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sum of: </a:t>
            </a:r>
          </a:p>
          <a:p>
            <a:pPr marL="274320" lvl="1" indent="0">
              <a:buNone/>
            </a:pPr>
            <a:r>
              <a:rPr lang="en-US" sz="31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current account balance</a:t>
            </a:r>
            <a:endParaRPr lang="en-US" sz="31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lvl="1" indent="0">
              <a:buNone/>
            </a:pPr>
            <a:r>
              <a:rPr lang="en-US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1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plus</a:t>
            </a:r>
            <a:r>
              <a:rPr lang="en-US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capital account balance </a:t>
            </a:r>
          </a:p>
          <a:p>
            <a:pPr marL="274320" lvl="1" indent="0">
              <a:buNone/>
            </a:pPr>
            <a:r>
              <a:rPr lang="en-US" sz="31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minus</a:t>
            </a:r>
            <a:r>
              <a:rPr lang="en-US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change in official reserve holdings </a:t>
            </a:r>
          </a:p>
          <a:p>
            <a:pPr marL="274320" lvl="1" indent="0">
              <a:buNone/>
            </a:pPr>
            <a:r>
              <a:rPr lang="en-US" sz="3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0</a:t>
            </a:r>
          </a:p>
          <a:p>
            <a:pPr lvl="1"/>
            <a:endParaRPr lang="en-US" sz="15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0000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e.g. 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 of P = CA + KA - ∆OR = 0 </a:t>
            </a:r>
          </a:p>
          <a:p>
            <a:pPr lvl="1"/>
            <a:endParaRPr lang="en-US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0000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numerical example:</a:t>
            </a:r>
          </a:p>
          <a:p>
            <a:pPr marL="594360" lvl="2" indent="0">
              <a:buNone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 CA balance =  – 5, and</a:t>
            </a:r>
          </a:p>
          <a:p>
            <a:pPr marL="594360" lvl="2" indent="0">
              <a:buNone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KA balance =   3</a:t>
            </a:r>
          </a:p>
          <a:p>
            <a:pPr marL="594360" lvl="2" indent="0">
              <a:buNone/>
            </a:pPr>
            <a:endParaRPr lang="en-US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94360" lvl="2" indent="0">
              <a:buNone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C A + KA  = ∆OR  	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	CA + KA - ∆OR = 0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94360" lvl="2" indent="0">
              <a:buNone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5  + 3 = - 2		               – 5 + 3 + 2 = 0 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sz="2800" dirty="0" smtClean="0"/>
              <a:t> 	</a:t>
            </a:r>
          </a:p>
        </p:txBody>
      </p:sp>
      <p:sp>
        <p:nvSpPr>
          <p:cNvPr id="8198" name="Date Placeholder 3"/>
          <p:cNvSpPr>
            <a:spLocks noGrp="1"/>
          </p:cNvSpPr>
          <p:nvPr>
            <p:ph type="dt" sz="half" idx="10"/>
          </p:nvPr>
        </p:nvSpPr>
        <p:spPr>
          <a:xfrm>
            <a:off x="2286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</a:p>
        </p:txBody>
      </p:sp>
      <p:sp>
        <p:nvSpPr>
          <p:cNvPr id="8196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Chapter 14</a:t>
            </a:r>
          </a:p>
        </p:txBody>
      </p:sp>
      <p:sp>
        <p:nvSpPr>
          <p:cNvPr id="819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239D77F5-E87F-468A-9EFD-AC016134BE0B}" type="slidenum">
              <a:rPr lang="en-US"/>
              <a:pPr eaLnBrk="1" hangingPunct="1"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1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1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1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81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81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85800"/>
          </a:xfrm>
        </p:spPr>
        <p:txBody>
          <a:bodyPr>
            <a:normAutofit/>
          </a:bodyPr>
          <a:lstStyle/>
          <a:p>
            <a:r>
              <a:rPr lang="en-CA" sz="3200" b="1" dirty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Balance of Payments</a:t>
            </a:r>
            <a:endParaRPr lang="en-US" sz="2800" dirty="0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066800"/>
            <a:ext cx="8002588" cy="5105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Determinants of the current account:</a:t>
            </a:r>
          </a:p>
          <a:p>
            <a:pPr marL="0" indent="0">
              <a:buNone/>
            </a:pP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Exports and imports of goods and services based on:</a:t>
            </a:r>
          </a:p>
          <a:p>
            <a:pPr lvl="8">
              <a:buClr>
                <a:srgbClr val="002060"/>
              </a:buClr>
              <a:buSzPct val="109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incomes, foreign &amp; domestic</a:t>
            </a:r>
          </a:p>
          <a:p>
            <a:pPr lvl="8">
              <a:buClr>
                <a:srgbClr val="002060"/>
              </a:buClr>
              <a:buSzPct val="109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tastes, foreign &amp; domestic</a:t>
            </a:r>
          </a:p>
          <a:p>
            <a:pPr lvl="8">
              <a:buClr>
                <a:srgbClr val="002060"/>
              </a:buClr>
              <a:buSzPct val="109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relative prices</a:t>
            </a:r>
          </a:p>
          <a:p>
            <a:pPr marL="0" indent="0">
              <a:buNone/>
            </a:pP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lvl="1" indent="0"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b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real exchange rate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measures relative prices</a:t>
            </a:r>
          </a:p>
          <a:p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CA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CA" sz="2400" dirty="0" smtClean="0"/>
              <a:t>	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Where </a:t>
            </a:r>
            <a:r>
              <a:rPr lang="en-C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CDN$ price of US$</a:t>
            </a:r>
            <a:endParaRPr lang="en-CA" sz="2400" b="1" dirty="0" smtClean="0"/>
          </a:p>
        </p:txBody>
      </p:sp>
      <p:graphicFrame>
        <p:nvGraphicFramePr>
          <p:cNvPr id="53252" name="Object 2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550448332"/>
              </p:ext>
            </p:extLst>
          </p:nvPr>
        </p:nvGraphicFramePr>
        <p:xfrm>
          <a:off x="2209800" y="4576763"/>
          <a:ext cx="4572000" cy="757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6" name="Equation" r:id="rId3" imgW="3987720" imgH="825480" progId="Equation.DSMT4">
                  <p:embed/>
                </p:oleObj>
              </mc:Choice>
              <mc:Fallback>
                <p:oleObj name="Equation" r:id="rId3" imgW="3987720" imgH="82548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4576763"/>
                        <a:ext cx="4572000" cy="757237"/>
                      </a:xfrm>
                      <a:prstGeom prst="rect">
                        <a:avLst/>
                      </a:prstGeom>
                      <a:gradFill>
                        <a:gsLst>
                          <a:gs pos="0">
                            <a:schemeClr val="accent1">
                              <a:tint val="66000"/>
                              <a:satMod val="160000"/>
                            </a:schemeClr>
                          </a:gs>
                          <a:gs pos="50000">
                            <a:schemeClr val="accent1">
                              <a:tint val="44500"/>
                              <a:satMod val="160000"/>
                            </a:schemeClr>
                          </a:gs>
                          <a:gs pos="100000">
                            <a:schemeClr val="accent1">
                              <a:tint val="23500"/>
                              <a:satMod val="160000"/>
                            </a:schemeClr>
                          </a:gs>
                        </a:gsLst>
                        <a:lin ang="5400000" scaled="0"/>
                      </a:gradFill>
                      <a:ln w="28575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7" name="Date Placeholder 3"/>
          <p:cNvSpPr>
            <a:spLocks noGrp="1"/>
          </p:cNvSpPr>
          <p:nvPr>
            <p:ph type="dt" sz="half" idx="10"/>
          </p:nvPr>
        </p:nvSpPr>
        <p:spPr>
          <a:xfrm>
            <a:off x="2286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  <a:endParaRPr lang="en-US" b="1" dirty="0"/>
          </a:p>
        </p:txBody>
      </p:sp>
      <p:sp>
        <p:nvSpPr>
          <p:cNvPr id="10242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Chapter 14</a:t>
            </a:r>
            <a:endParaRPr lang="en-US" b="1" dirty="0"/>
          </a:p>
        </p:txBody>
      </p:sp>
      <p:sp>
        <p:nvSpPr>
          <p:cNvPr id="10243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153400" y="-76200"/>
            <a:ext cx="36022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1E2E4B36-1692-4578-848F-0616D5214BBC}" type="slidenum">
              <a:rPr lang="en-US"/>
              <a:pPr eaLnBrk="1" hangingPunct="1"/>
              <a:t>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2" dur="500"/>
                                        <p:tgtEl>
                                          <p:spTgt spid="532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©2013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14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2B8485-4987-4996-92B3-C5AECFED73D8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8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3903" y="1170428"/>
            <a:ext cx="7696200" cy="50044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 real exchange rate combines:</a:t>
            </a:r>
          </a:p>
          <a:p>
            <a:pPr marL="914400" lvl="1" indent="-45720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85000"/>
              <a:buFont typeface="+mj-lt"/>
              <a:buAutoNum type="arabicPeriod"/>
            </a:pP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 domestic price level </a:t>
            </a: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eg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P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CAN</a:t>
            </a:r>
          </a:p>
          <a:p>
            <a:pPr marL="914400" lvl="1" indent="-45720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85000"/>
              <a:buFont typeface="+mj-lt"/>
              <a:buAutoNum type="arabicPeriod"/>
            </a:pP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 foreign currency price of imports </a:t>
            </a: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eg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P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US</a:t>
            </a:r>
            <a:endParaRPr lang="en-CA" sz="2000" b="1" dirty="0" smtClean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914400" lvl="1" indent="-45720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90000"/>
              <a:buFont typeface="+mj-lt"/>
              <a:buAutoNum type="arabicPeriod"/>
            </a:pP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 nominal exchange rate </a:t>
            </a:r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er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CA" sz="2000" dirty="0" smtClean="0">
                <a:solidFill>
                  <a:srgbClr val="002060"/>
                </a:solidFill>
                <a:latin typeface="Calibri"/>
                <a:ea typeface="+mn-ea"/>
                <a:cs typeface="Times New Roman" pitchFamily="18" charset="0"/>
              </a:rPr>
              <a:t>≡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domestic currency price of foreign currency </a:t>
            </a:r>
          </a:p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endParaRPr lang="en-CA" sz="1600" dirty="0" smtClean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Real exchange rate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gives the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prices 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of goods &amp; services 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from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different 	countries 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measured in a 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common currency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endParaRPr lang="en-CA" dirty="0" smtClean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640080" lvl="1" indent="-18288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09000"/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If </a:t>
            </a:r>
            <a:r>
              <a:rPr lang="en-CA" sz="2000" dirty="0" err="1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er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= $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1.05 </a:t>
            </a:r>
            <a:r>
              <a:rPr lang="en-CA" sz="2000" dirty="0" err="1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Cdn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/$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1US, 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P</a:t>
            </a:r>
            <a:r>
              <a:rPr lang="en-CA" sz="2000" baseline="-250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US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=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115.4 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&amp; P</a:t>
            </a:r>
            <a:r>
              <a:rPr lang="en-CA" sz="2000" baseline="-250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CDN  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=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118.0, </a:t>
            </a:r>
            <a:endParaRPr lang="en-CA" sz="2000" dirty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endParaRPr lang="en-CA" sz="1200" dirty="0" smtClean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	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Real </a:t>
            </a:r>
            <a:r>
              <a:rPr lang="en-CA" sz="2000" b="1" dirty="0" err="1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exch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rate  = (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1.05 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x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115.4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)/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118.0 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=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1.027</a:t>
            </a:r>
          </a:p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endParaRPr lang="en-CA" sz="2000" dirty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182880" lvl="0" indent="-18288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In </a:t>
            </a:r>
            <a:r>
              <a:rPr lang="en-CA" sz="2000" b="1" i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Canadian dollars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US goods and services cost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2.7%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more 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than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	domestic 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goods and services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66700" y="457200"/>
            <a:ext cx="8229600" cy="6858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CA" sz="32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Balance of Payments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591259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066800"/>
            <a:ext cx="8229600" cy="487362"/>
          </a:xfrm>
        </p:spPr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Determinants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the Current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Account  (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ie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NX)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1600200"/>
            <a:ext cx="8077200" cy="4800600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Exports (X):</a:t>
            </a:r>
          </a:p>
          <a:p>
            <a:pPr lvl="1">
              <a:lnSpc>
                <a:spcPct val="80000"/>
              </a:lnSpc>
              <a:buClr>
                <a:srgbClr val="002060"/>
              </a:buClr>
              <a:buSzPct val="112000"/>
            </a:pPr>
            <a:r>
              <a:rPr lang="en-CA" sz="23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Depend on </a:t>
            </a:r>
            <a:r>
              <a:rPr lang="en-CA" sz="23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world income </a:t>
            </a:r>
            <a:r>
              <a:rPr lang="en-CA" sz="23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&amp; real exchange rate</a:t>
            </a:r>
          </a:p>
          <a:p>
            <a:pPr lvl="1">
              <a:lnSpc>
                <a:spcPct val="80000"/>
              </a:lnSpc>
              <a:buClr>
                <a:srgbClr val="002060"/>
              </a:buClr>
              <a:buSzPct val="112000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Domestic exports are imports of foreign countries </a:t>
            </a:r>
          </a:p>
          <a:p>
            <a:pPr lvl="2">
              <a:lnSpc>
                <a:spcPct val="80000"/>
              </a:lnSpc>
              <a:buClr>
                <a:srgbClr val="002060"/>
              </a:buClr>
              <a:buSzPct val="112000"/>
            </a:pPr>
            <a:r>
              <a:rPr lang="en-CA" sz="2100" b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X = X(</a:t>
            </a:r>
            <a:r>
              <a:rPr lang="en-CA" sz="2100" b="1" dirty="0" err="1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2100" b="1" baseline="-25000" dirty="0" err="1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sz="2100" b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, P</a:t>
            </a:r>
            <a:r>
              <a:rPr lang="en-CA" sz="2100" b="1" baseline="-25000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sz="2100" b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CA" sz="2100" b="1" dirty="0" err="1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2100" b="1" baseline="-25000" dirty="0" err="1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Cdn</a:t>
            </a:r>
            <a:r>
              <a:rPr lang="en-CA" sz="2100" b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CA" sz="2100" b="1" dirty="0" err="1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sz="2100" b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),</a:t>
            </a:r>
          </a:p>
          <a:p>
            <a:pPr marL="45720" indent="0">
              <a:lnSpc>
                <a:spcPct val="80000"/>
              </a:lnSpc>
              <a:buNone/>
            </a:pPr>
            <a:endParaRPr lang="en-CA" sz="1200" dirty="0"/>
          </a:p>
          <a:p>
            <a:pPr marL="45720" indent="0">
              <a:lnSpc>
                <a:spcPct val="80000"/>
              </a:lnSpc>
              <a:buNone/>
            </a:pP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Imports (IM)</a:t>
            </a:r>
          </a:p>
          <a:p>
            <a:pPr marL="388620" indent="-342900">
              <a:lnSpc>
                <a:spcPct val="80000"/>
              </a:lnSpc>
              <a:buClr>
                <a:srgbClr val="002060"/>
              </a:buClr>
              <a:buSzPct val="110000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Depend on </a:t>
            </a:r>
            <a:r>
              <a:rPr lang="en-CA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domestic income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&amp; real exchange rate</a:t>
            </a:r>
          </a:p>
          <a:p>
            <a:pPr marL="388620" indent="-342900">
              <a:lnSpc>
                <a:spcPct val="80000"/>
              </a:lnSpc>
              <a:buClr>
                <a:srgbClr val="002060"/>
              </a:buClr>
              <a:buSzPct val="110000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IM = IM(</a:t>
            </a:r>
            <a:r>
              <a:rPr lang="en-CA" sz="2400" dirty="0" err="1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2400" baseline="-25000" dirty="0" err="1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Cdn</a:t>
            </a:r>
            <a:r>
              <a:rPr lang="en-CA" sz="2400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, P</a:t>
            </a:r>
            <a:r>
              <a:rPr lang="en-CA" sz="2400" baseline="-25000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sz="2400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CA" sz="2400" dirty="0" err="1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2400" baseline="-25000" dirty="0" err="1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Cdn</a:t>
            </a:r>
            <a:r>
              <a:rPr lang="en-CA" sz="2400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CA" sz="2400" dirty="0" err="1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sz="2400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777240" lvl="1" indent="-457200">
              <a:lnSpc>
                <a:spcPct val="80000"/>
              </a:lnSpc>
            </a:pPr>
            <a:endParaRPr lang="en-CA" sz="1200" dirty="0"/>
          </a:p>
          <a:p>
            <a:pPr marL="45720" indent="0">
              <a:lnSpc>
                <a:spcPct val="80000"/>
              </a:lnSpc>
              <a:buNone/>
            </a:pPr>
            <a:endParaRPr lang="en-CA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lnSpc>
                <a:spcPct val="80000"/>
              </a:lnSpc>
              <a:buNone/>
            </a:pP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Net Exports (NX)</a:t>
            </a:r>
          </a:p>
          <a:p>
            <a:pPr marL="777240" lvl="1" indent="-457200">
              <a:lnSpc>
                <a:spcPct val="80000"/>
              </a:lnSpc>
              <a:buClr>
                <a:srgbClr val="002060"/>
              </a:buClr>
              <a:buSzPct val="110000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 P</a:t>
            </a:r>
            <a:r>
              <a:rPr lang="en-CA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&amp; </a:t>
            </a:r>
            <a:r>
              <a:rPr lang="en-CA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24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Cdn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constant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r</a:t>
            </a:r>
            <a:r>
              <a:rPr lang="en-CA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eal </a:t>
            </a:r>
            <a:r>
              <a:rPr lang="en-CA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depends on </a:t>
            </a:r>
            <a:r>
              <a:rPr lang="en-CA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nominal </a:t>
            </a:r>
            <a:r>
              <a:rPr lang="en-CA" sz="2400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endParaRPr lang="en-CA" sz="24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lnSpc>
                <a:spcPct val="80000"/>
              </a:lnSpc>
              <a:buNone/>
            </a:pPr>
            <a:endParaRPr lang="en-CA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lnSpc>
                <a:spcPct val="80000"/>
              </a:lnSpc>
              <a:buNone/>
            </a:pP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∆X/∆</a:t>
            </a:r>
            <a:r>
              <a:rPr lang="en-CA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&gt; 0,   ∆IM/∆</a:t>
            </a:r>
            <a:r>
              <a:rPr lang="en-CA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&lt; 0,    ∆NX/∆</a:t>
            </a:r>
            <a:r>
              <a:rPr lang="en-CA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&gt;0</a:t>
            </a:r>
          </a:p>
        </p:txBody>
      </p:sp>
      <p:sp>
        <p:nvSpPr>
          <p:cNvPr id="11270" name="Date Placeholder 3"/>
          <p:cNvSpPr>
            <a:spLocks noGrp="1"/>
          </p:cNvSpPr>
          <p:nvPr>
            <p:ph type="dt" sz="half" idx="10"/>
          </p:nvPr>
        </p:nvSpPr>
        <p:spPr>
          <a:xfrm>
            <a:off x="2286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  <a:endParaRPr lang="en-US" b="1" dirty="0"/>
          </a:p>
        </p:txBody>
      </p:sp>
      <p:sp>
        <p:nvSpPr>
          <p:cNvPr id="1126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Chapter 14</a:t>
            </a:r>
            <a:endParaRPr lang="en-US" b="1" dirty="0"/>
          </a:p>
        </p:txBody>
      </p:sp>
      <p:sp>
        <p:nvSpPr>
          <p:cNvPr id="1126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01000" y="0"/>
            <a:ext cx="43642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C35C304D-BCCA-44CA-9193-5E52927A3D67}" type="slidenum">
              <a:rPr lang="en-US"/>
              <a:pPr eaLnBrk="1" hangingPunct="1"/>
              <a:t>9</a:t>
            </a:fld>
            <a:endParaRPr lang="en-US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66700" y="457200"/>
            <a:ext cx="8229600" cy="6858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CA" sz="32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Balance of Payments</a:t>
            </a: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1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1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000"/>
                                        <p:tgtEl>
                                          <p:spTgt spid="1126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56309" y="990600"/>
            <a:ext cx="8229600" cy="792162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Capital Account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798637"/>
            <a:ext cx="8229600" cy="46021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International trade in real and financial assets</a:t>
            </a:r>
          </a:p>
          <a:p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Portfolio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decisions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Managers seek highest expected returns/risk </a:t>
            </a:r>
          </a:p>
          <a:p>
            <a:pPr marL="274320" lvl="1" indent="0"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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mixed portfolios of domestic &amp; foreign assets</a:t>
            </a:r>
          </a:p>
          <a:p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1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Perfect capital mobility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Small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≠ i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very large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intn’l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capital flows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Realized returns depend on i</a:t>
            </a:r>
            <a:r>
              <a:rPr lang="en-US" sz="26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i</a:t>
            </a:r>
            <a:r>
              <a:rPr lang="en-US" sz="26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and ∆</a:t>
            </a:r>
            <a:r>
              <a:rPr lang="en-US" sz="2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endParaRPr lang="en-US" sz="2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------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Illustrate</a:t>
            </a:r>
          </a:p>
          <a:p>
            <a:endParaRPr lang="en-US" dirty="0" smtClean="0"/>
          </a:p>
          <a:p>
            <a:pPr>
              <a:buFontTx/>
              <a:buNone/>
            </a:pPr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9036CC-7A83-4831-BD1F-F0860B22BFFF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15365" name="Slide Number Placeholder 5"/>
          <p:cNvSpPr txBox="1">
            <a:spLocks noGrp="1"/>
          </p:cNvSpPr>
          <p:nvPr/>
        </p:nvSpPr>
        <p:spPr bwMode="auto">
          <a:xfrm>
            <a:off x="8035636" y="76200"/>
            <a:ext cx="4953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0605A575-14AC-431F-8490-AD1AE277E842}" type="slidenum">
              <a:rPr lang="en-US" sz="1400" b="1"/>
              <a:pPr algn="r" eaLnBrk="1" hangingPunct="1"/>
              <a:t>10</a:t>
            </a:fld>
            <a:endParaRPr lang="en-US" sz="1400" b="1" dirty="0"/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266700" y="457200"/>
            <a:ext cx="8229600" cy="6858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CA" sz="32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Balance of Payments</a:t>
            </a:r>
            <a:endParaRPr lang="en-US" sz="2800" dirty="0" smtClean="0"/>
          </a:p>
        </p:txBody>
      </p:sp>
      <p:sp>
        <p:nvSpPr>
          <p:cNvPr id="11" name="Date Placeholder 3"/>
          <p:cNvSpPr txBox="1">
            <a:spLocks/>
          </p:cNvSpPr>
          <p:nvPr/>
        </p:nvSpPr>
        <p:spPr>
          <a:xfrm>
            <a:off x="228600" y="-76200"/>
            <a:ext cx="2895600" cy="4762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1pPr>
            <a:lvl2pPr marL="742950" indent="-28575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  <a:endParaRPr lang="en-US" b="1" dirty="0"/>
          </a:p>
        </p:txBody>
      </p:sp>
      <p:sp>
        <p:nvSpPr>
          <p:cNvPr id="12" name="Footer Placeholder 4"/>
          <p:cNvSpPr txBox="1">
            <a:spLocks/>
          </p:cNvSpPr>
          <p:nvPr/>
        </p:nvSpPr>
        <p:spPr>
          <a:xfrm>
            <a:off x="3505200" y="-76200"/>
            <a:ext cx="2895600" cy="4762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1pPr>
            <a:lvl2pPr marL="742950" indent="-28575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9pPr>
          </a:lstStyle>
          <a:p>
            <a:pPr eaLnBrk="1" hangingPunct="1"/>
            <a:r>
              <a:rPr lang="en-US" b="1" dirty="0" smtClean="0"/>
              <a:t>Chapter 14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Chapter 14</a:t>
            </a:r>
            <a:endParaRPr lang="en-US" dirty="0"/>
          </a:p>
        </p:txBody>
      </p:sp>
      <p:sp>
        <p:nvSpPr>
          <p:cNvPr id="16430" name="Slide Number Placeholder 5"/>
          <p:cNvSpPr txBox="1">
            <a:spLocks noGrp="1"/>
          </p:cNvSpPr>
          <p:nvPr/>
        </p:nvSpPr>
        <p:spPr bwMode="auto">
          <a:xfrm>
            <a:off x="7960346" y="57150"/>
            <a:ext cx="50569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313A4EB2-E132-480F-A18C-7768DB567AFB}" type="slidenum">
              <a:rPr lang="en-US" sz="1400"/>
              <a:pPr algn="r" eaLnBrk="1" hangingPunct="1"/>
              <a:t>11</a:t>
            </a:fld>
            <a:endParaRPr lang="en-US" sz="1400" dirty="0"/>
          </a:p>
        </p:txBody>
      </p:sp>
      <p:sp>
        <p:nvSpPr>
          <p:cNvPr id="3" name="TextBox 2"/>
          <p:cNvSpPr txBox="1"/>
          <p:nvPr/>
        </p:nvSpPr>
        <p:spPr>
          <a:xfrm>
            <a:off x="586916" y="3886200"/>
            <a:ext cx="8328484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Canada buy CDN bond @ 4% yields $1000 x 1.04 = $1040.00</a:t>
            </a:r>
          </a:p>
          <a:p>
            <a:endParaRPr lang="en-CA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2000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&gt; </a:t>
            </a:r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2000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Cdn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 buy US bond buy US$ = $1000/1.03 = $970.87US</a:t>
            </a:r>
          </a:p>
          <a:p>
            <a:endParaRPr lang="en-CA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At </a:t>
            </a:r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yr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end $970.87US @ 5% = 970.87 x 1.05 = $1019.41US</a:t>
            </a:r>
          </a:p>
          <a:p>
            <a:endParaRPr lang="en-CA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Cdn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$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$1019.41US @ 1.009Cdn/US = 1019.41 x 1.009 =$1028.50Cdn</a:t>
            </a:r>
          </a:p>
          <a:p>
            <a:endParaRPr lang="en-CA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                              </a:t>
            </a:r>
            <a:r>
              <a:rPr lang="en-CA" sz="24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</a:t>
            </a:r>
            <a:r>
              <a:rPr lang="en-CA" sz="2400" b="1" dirty="0" err="1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er</a:t>
            </a:r>
            <a:r>
              <a:rPr lang="en-CA" sz="24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offset </a:t>
            </a:r>
            <a:r>
              <a:rPr lang="en-CA" sz="2400" b="1" dirty="0" err="1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</a:t>
            </a:r>
            <a:r>
              <a:rPr lang="en-CA" sz="2400" b="1" baseline="-25000" dirty="0" err="1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us</a:t>
            </a:r>
            <a:r>
              <a:rPr lang="en-CA" sz="24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- </a:t>
            </a:r>
            <a:r>
              <a:rPr lang="en-CA" sz="2400" b="1" dirty="0" err="1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</a:t>
            </a:r>
            <a:r>
              <a:rPr lang="en-CA" sz="2400" b="1" baseline="-25000" dirty="0" err="1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Cdn</a:t>
            </a:r>
            <a:endParaRPr lang="en-CA" sz="2400" b="1" dirty="0" smtClean="0">
              <a:solidFill>
                <a:srgbClr val="9F362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991724" y="3037419"/>
            <a:ext cx="469232" cy="320492"/>
          </a:xfrm>
          <a:prstGeom prst="ellipse">
            <a:avLst/>
          </a:prstGeom>
          <a:noFill/>
          <a:ln w="22225">
            <a:solidFill>
              <a:srgbClr val="9F362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" name="Oval 13"/>
          <p:cNvSpPr/>
          <p:nvPr/>
        </p:nvSpPr>
        <p:spPr>
          <a:xfrm>
            <a:off x="3985642" y="3363632"/>
            <a:ext cx="516156" cy="352541"/>
          </a:xfrm>
          <a:prstGeom prst="ellipse">
            <a:avLst/>
          </a:prstGeom>
          <a:noFill/>
          <a:ln w="22225">
            <a:solidFill>
              <a:srgbClr val="9F362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Oval 4"/>
          <p:cNvSpPr/>
          <p:nvPr/>
        </p:nvSpPr>
        <p:spPr>
          <a:xfrm>
            <a:off x="6553200" y="3338010"/>
            <a:ext cx="1005840" cy="352541"/>
          </a:xfrm>
          <a:prstGeom prst="ellipse">
            <a:avLst/>
          </a:prstGeom>
          <a:noFill/>
          <a:ln w="22225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Oval 15"/>
          <p:cNvSpPr/>
          <p:nvPr/>
        </p:nvSpPr>
        <p:spPr>
          <a:xfrm>
            <a:off x="5560603" y="3328415"/>
            <a:ext cx="914400" cy="352541"/>
          </a:xfrm>
          <a:prstGeom prst="ellipse">
            <a:avLst/>
          </a:prstGeom>
          <a:noFill/>
          <a:ln w="22225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-16409" y="457200"/>
            <a:ext cx="8229600" cy="6858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CA" sz="32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Balance of Payments</a:t>
            </a:r>
            <a:endParaRPr lang="en-US" sz="2800" dirty="0" smtClean="0"/>
          </a:p>
        </p:txBody>
      </p:sp>
      <p:sp>
        <p:nvSpPr>
          <p:cNvPr id="18" name="Date Placeholder 3"/>
          <p:cNvSpPr txBox="1">
            <a:spLocks/>
          </p:cNvSpPr>
          <p:nvPr/>
        </p:nvSpPr>
        <p:spPr>
          <a:xfrm>
            <a:off x="228600" y="-76200"/>
            <a:ext cx="2895600" cy="4762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1pPr>
            <a:lvl2pPr marL="742950" indent="-28575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  <a:endParaRPr lang="en-US" b="1" dirty="0"/>
          </a:p>
        </p:txBody>
      </p:sp>
      <p:sp>
        <p:nvSpPr>
          <p:cNvPr id="19" name="Footer Placeholder 4"/>
          <p:cNvSpPr txBox="1">
            <a:spLocks/>
          </p:cNvSpPr>
          <p:nvPr/>
        </p:nvSpPr>
        <p:spPr>
          <a:xfrm>
            <a:off x="3505200" y="-76200"/>
            <a:ext cx="2895600" cy="4762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1pPr>
            <a:lvl2pPr marL="742950" indent="-28575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9pPr>
          </a:lstStyle>
          <a:p>
            <a:pPr eaLnBrk="1" hangingPunct="1"/>
            <a:r>
              <a:rPr lang="en-US" b="1" dirty="0" smtClean="0"/>
              <a:t>Chapter 14</a:t>
            </a:r>
            <a:endParaRPr lang="en-US" b="1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47" y="1429883"/>
            <a:ext cx="7388849" cy="276111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6309" y="914400"/>
            <a:ext cx="8229600" cy="609600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Capital Account: Portfolio choice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990600"/>
            <a:ext cx="8229600" cy="639762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The Capital Account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147050" cy="4525963"/>
          </a:xfrm>
        </p:spPr>
        <p:txBody>
          <a:bodyPr/>
          <a:lstStyle/>
          <a:p>
            <a:pPr>
              <a:buClr>
                <a:srgbClr val="002060"/>
              </a:buClr>
              <a:buSzPct val="112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Total return on foreign asset</a:t>
            </a: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2400" dirty="0" smtClean="0">
              <a:solidFill>
                <a:srgbClr val="002060"/>
              </a:solidFill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pPr lvl="1"/>
            <a:endParaRPr lang="en-US" sz="2400" dirty="0" smtClean="0">
              <a:solidFill>
                <a:srgbClr val="002060"/>
              </a:solidFill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1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Total return on foreign asset = i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f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+ %</a:t>
            </a:r>
            <a:r>
              <a:rPr lang="el-GR" sz="2400" b="1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Δ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er</a:t>
            </a:r>
            <a:endParaRPr lang="el-GR" sz="2400" b="1" dirty="0" smtClean="0">
              <a:solidFill>
                <a:srgbClr val="002060"/>
              </a:solidFill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105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3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Capital flow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graphicFrame>
        <p:nvGraphicFramePr>
          <p:cNvPr id="12292" name="Object 2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3643713247"/>
              </p:ext>
            </p:extLst>
          </p:nvPr>
        </p:nvGraphicFramePr>
        <p:xfrm>
          <a:off x="1828800" y="2141538"/>
          <a:ext cx="6096000" cy="1617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85" name="Equation" r:id="rId3" imgW="4978080" imgH="1320480" progId="Equation.3">
                  <p:embed/>
                </p:oleObj>
              </mc:Choice>
              <mc:Fallback>
                <p:oleObj name="Equation" r:id="rId3" imgW="4978080" imgH="132048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141538"/>
                        <a:ext cx="6096000" cy="1617662"/>
                      </a:xfrm>
                      <a:prstGeom prst="rect">
                        <a:avLst/>
                      </a:prstGeom>
                      <a:gradFill>
                        <a:gsLst>
                          <a:gs pos="0">
                            <a:schemeClr val="accent1">
                              <a:tint val="66000"/>
                              <a:satMod val="160000"/>
                            </a:schemeClr>
                          </a:gs>
                          <a:gs pos="50000">
                            <a:schemeClr val="accent1">
                              <a:tint val="44500"/>
                              <a:satMod val="160000"/>
                            </a:schemeClr>
                          </a:gs>
                          <a:gs pos="100000">
                            <a:schemeClr val="accent1">
                              <a:tint val="23500"/>
                              <a:satMod val="160000"/>
                            </a:schemeClr>
                          </a:gs>
                        </a:gsLst>
                        <a:lin ang="5400000" scaled="0"/>
                      </a:gradFill>
                      <a:ln w="28575">
                        <a:solidFill>
                          <a:schemeClr val="bg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4" name="Object 3"/>
          <p:cNvGraphicFramePr>
            <a:graphicFrameLocks noGrp="1" noChangeAspect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3961639974"/>
              </p:ext>
            </p:extLst>
          </p:nvPr>
        </p:nvGraphicFramePr>
        <p:xfrm>
          <a:off x="3124200" y="4724400"/>
          <a:ext cx="4343400" cy="76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86" name="Equation" r:id="rId5" imgW="2666880" imgH="469800" progId="Equation.3">
                  <p:embed/>
                </p:oleObj>
              </mc:Choice>
              <mc:Fallback>
                <p:oleObj name="Equation" r:id="rId5" imgW="2666880" imgH="4698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4724400"/>
                        <a:ext cx="4343400" cy="765175"/>
                      </a:xfrm>
                      <a:prstGeom prst="rect">
                        <a:avLst/>
                      </a:prstGeom>
                      <a:gradFill>
                        <a:gsLst>
                          <a:gs pos="0">
                            <a:schemeClr val="accent1">
                              <a:tint val="66000"/>
                              <a:satMod val="160000"/>
                            </a:schemeClr>
                          </a:gs>
                          <a:gs pos="50000">
                            <a:schemeClr val="accent1">
                              <a:tint val="44500"/>
                              <a:satMod val="160000"/>
                            </a:schemeClr>
                          </a:gs>
                          <a:gs pos="100000">
                            <a:schemeClr val="accent1">
                              <a:tint val="23500"/>
                              <a:satMod val="160000"/>
                            </a:schemeClr>
                          </a:gs>
                        </a:gsLst>
                        <a:lin ang="5400000" scaled="0"/>
                      </a:gradFill>
                      <a:ln w="28575">
                        <a:solidFill>
                          <a:schemeClr val="bg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6" name="Date Placeholder 3"/>
          <p:cNvSpPr>
            <a:spLocks noGrp="1"/>
          </p:cNvSpPr>
          <p:nvPr>
            <p:ph type="dt" sz="half" idx="10"/>
          </p:nvPr>
        </p:nvSpPr>
        <p:spPr>
          <a:xfrm>
            <a:off x="1524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  <a:endParaRPr lang="en-US" b="1" dirty="0"/>
          </a:p>
        </p:txBody>
      </p:sp>
      <p:sp>
        <p:nvSpPr>
          <p:cNvPr id="17410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9718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Chapter</a:t>
            </a:r>
            <a:r>
              <a:rPr lang="en-US" dirty="0" smtClean="0"/>
              <a:t> 14</a:t>
            </a:r>
            <a:endParaRPr lang="en-US" dirty="0"/>
          </a:p>
        </p:txBody>
      </p:sp>
      <p:sp>
        <p:nvSpPr>
          <p:cNvPr id="17411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153400" y="-76200"/>
            <a:ext cx="43642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8DA5057F-1612-4B16-8B7D-500601448878}" type="slidenum">
              <a:rPr lang="en-US"/>
              <a:pPr eaLnBrk="1" hangingPunct="1"/>
              <a:t>12</a:t>
            </a:fld>
            <a:endParaRPr lang="en-US" dirty="0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66700" y="457200"/>
            <a:ext cx="8229600" cy="6858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CA" sz="32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Balance of Payments</a:t>
            </a: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81000"/>
            <a:ext cx="8229600" cy="762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Foreign Exchange Market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19200"/>
            <a:ext cx="8382000" cy="4754563"/>
          </a:xfrm>
          <a:ln>
            <a:noFill/>
          </a:ln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foreign exchange market: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Currencies of different countries bought &amp; sold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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≡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Cdn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$ price of foreign currency (US$)</a:t>
            </a:r>
          </a:p>
          <a:p>
            <a:pPr>
              <a:lnSpc>
                <a:spcPct val="90000"/>
              </a:lnSpc>
            </a:pPr>
            <a:endParaRPr lang="en-US" sz="13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Demand for foreign currency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400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from: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demand for IM of goods &amp; services &amp; securities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&gt; 0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↑P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IM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↓IM  downward sloping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</a:t>
            </a:r>
            <a:r>
              <a:rPr lang="en-US" sz="24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fe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curve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en-US" sz="13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Supply of foreign currency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from: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 of goods, services &amp; securities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&gt; 0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↓P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X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↑X  upward sloping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</a:t>
            </a:r>
            <a:r>
              <a:rPr lang="en-US" sz="24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fe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curve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en-US" sz="13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Foreign exchange market equilibrium </a:t>
            </a:r>
          </a:p>
          <a:p>
            <a:pPr lvl="6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000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000" b="1" dirty="0" err="1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2000" b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000" b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 B of P = 0</a:t>
            </a:r>
            <a:endParaRPr lang="en-US" sz="2000" dirty="0" smtClean="0">
              <a:solidFill>
                <a:srgbClr val="9F362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62" name="Date Placeholder 3"/>
          <p:cNvSpPr>
            <a:spLocks noGrp="1"/>
          </p:cNvSpPr>
          <p:nvPr>
            <p:ph type="dt" sz="half" idx="10"/>
          </p:nvPr>
        </p:nvSpPr>
        <p:spPr>
          <a:xfrm>
            <a:off x="2286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  <a:endParaRPr lang="en-US" b="1" dirty="0"/>
          </a:p>
        </p:txBody>
      </p:sp>
      <p:sp>
        <p:nvSpPr>
          <p:cNvPr id="1946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Chapter</a:t>
            </a:r>
            <a:r>
              <a:rPr lang="en-US" dirty="0" smtClean="0"/>
              <a:t> 14</a:t>
            </a:r>
            <a:endParaRPr lang="en-US" dirty="0"/>
          </a:p>
        </p:txBody>
      </p:sp>
      <p:sp>
        <p:nvSpPr>
          <p:cNvPr id="1946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-76200"/>
            <a:ext cx="3810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4331305E-ADDB-4575-A751-316CEFD41073}" type="slidenum">
              <a:rPr lang="en-US"/>
              <a:pPr eaLnBrk="1" hangingPunct="1"/>
              <a:t>13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>
          <a:xfrm>
            <a:off x="236538" y="533400"/>
            <a:ext cx="8229600" cy="6858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Foreign Exchange Market</a:t>
            </a:r>
            <a:endParaRPr lang="en-US" sz="2800" dirty="0" smtClean="0"/>
          </a:p>
        </p:txBody>
      </p:sp>
      <p:sp>
        <p:nvSpPr>
          <p:cNvPr id="22547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</a:p>
        </p:txBody>
      </p:sp>
      <p:sp>
        <p:nvSpPr>
          <p:cNvPr id="22530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Chapter</a:t>
            </a:r>
            <a:r>
              <a:rPr lang="en-US" dirty="0" smtClean="0"/>
              <a:t> 14</a:t>
            </a:r>
          </a:p>
        </p:txBody>
      </p:sp>
      <p:sp>
        <p:nvSpPr>
          <p:cNvPr id="2253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06BCAC8E-9988-49AB-B13E-C514722BBB91}" type="slidenum">
              <a:rPr lang="en-US"/>
              <a:pPr eaLnBrk="1" hangingPunct="1"/>
              <a:t>14</a:t>
            </a:fld>
            <a:endParaRPr lang="en-US"/>
          </a:p>
        </p:txBody>
      </p:sp>
      <p:sp>
        <p:nvSpPr>
          <p:cNvPr id="22533" name="Line 4"/>
          <p:cNvSpPr>
            <a:spLocks noChangeShapeType="1"/>
          </p:cNvSpPr>
          <p:nvPr/>
        </p:nvSpPr>
        <p:spPr bwMode="auto">
          <a:xfrm>
            <a:off x="5257800" y="2205038"/>
            <a:ext cx="0" cy="33115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2534" name="Line 5"/>
          <p:cNvSpPr>
            <a:spLocks noChangeShapeType="1"/>
          </p:cNvSpPr>
          <p:nvPr/>
        </p:nvSpPr>
        <p:spPr bwMode="auto">
          <a:xfrm>
            <a:off x="5257800" y="5518150"/>
            <a:ext cx="34559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9398" name="Line 6"/>
          <p:cNvSpPr>
            <a:spLocks noChangeShapeType="1"/>
          </p:cNvSpPr>
          <p:nvPr/>
        </p:nvSpPr>
        <p:spPr bwMode="auto">
          <a:xfrm>
            <a:off x="5802312" y="2708275"/>
            <a:ext cx="2808288" cy="2233613"/>
          </a:xfrm>
          <a:prstGeom prst="line">
            <a:avLst/>
          </a:prstGeom>
          <a:noFill/>
          <a:ln w="34925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9399" name="Line 7"/>
          <p:cNvSpPr>
            <a:spLocks noChangeShapeType="1"/>
          </p:cNvSpPr>
          <p:nvPr/>
        </p:nvSpPr>
        <p:spPr bwMode="auto">
          <a:xfrm flipV="1">
            <a:off x="5645150" y="2565400"/>
            <a:ext cx="2736850" cy="2376488"/>
          </a:xfrm>
          <a:prstGeom prst="line">
            <a:avLst/>
          </a:prstGeom>
          <a:noFill/>
          <a:ln w="34925">
            <a:solidFill>
              <a:srgbClr val="9900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>
            <a:off x="5286375" y="3716338"/>
            <a:ext cx="1800225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7057104" y="3716338"/>
            <a:ext cx="0" cy="1800225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2539" name="Text Box 10"/>
          <p:cNvSpPr txBox="1">
            <a:spLocks noChangeArrowheads="1"/>
          </p:cNvSpPr>
          <p:nvPr/>
        </p:nvSpPr>
        <p:spPr bwMode="auto">
          <a:xfrm>
            <a:off x="7974013" y="5486400"/>
            <a:ext cx="139858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 Dollars</a:t>
            </a:r>
          </a:p>
        </p:txBody>
      </p:sp>
      <p:sp>
        <p:nvSpPr>
          <p:cNvPr id="59403" name="Text Box 11"/>
          <p:cNvSpPr txBox="1">
            <a:spLocks noChangeArrowheads="1"/>
          </p:cNvSpPr>
          <p:nvPr/>
        </p:nvSpPr>
        <p:spPr bwMode="auto">
          <a:xfrm>
            <a:off x="8491537" y="4876800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fe</a:t>
            </a:r>
            <a:endParaRPr lang="en-US" b="1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404" name="Text Box 12"/>
          <p:cNvSpPr txBox="1">
            <a:spLocks noChangeArrowheads="1"/>
          </p:cNvSpPr>
          <p:nvPr/>
        </p:nvSpPr>
        <p:spPr bwMode="auto">
          <a:xfrm>
            <a:off x="8339137" y="2362200"/>
            <a:ext cx="5762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fe</a:t>
            </a:r>
            <a:endParaRPr lang="en-US" b="1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405" name="Text Box 13"/>
          <p:cNvSpPr txBox="1">
            <a:spLocks noChangeArrowheads="1"/>
          </p:cNvSpPr>
          <p:nvPr/>
        </p:nvSpPr>
        <p:spPr bwMode="auto">
          <a:xfrm>
            <a:off x="4351338" y="3500438"/>
            <a:ext cx="14398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16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=1.05</a:t>
            </a:r>
            <a:endParaRPr lang="en-US" sz="1600" b="1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43" name="Text Box 14"/>
          <p:cNvSpPr txBox="1">
            <a:spLocks noChangeArrowheads="1"/>
          </p:cNvSpPr>
          <p:nvPr/>
        </p:nvSpPr>
        <p:spPr bwMode="auto">
          <a:xfrm>
            <a:off x="4973638" y="1840468"/>
            <a:ext cx="16557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=CDN</a:t>
            </a:r>
            <a:r>
              <a:rPr lang="en-US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$/US$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2341" y="2026146"/>
            <a:ext cx="4322209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↓</a:t>
            </a:r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↓P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↑IM = ↑US$ demanded</a:t>
            </a:r>
          </a:p>
          <a:p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</a:t>
            </a:r>
            <a:r>
              <a:rPr lang="en-CA" sz="2000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fe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downward sloping</a:t>
            </a:r>
          </a:p>
          <a:p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</a:t>
            </a:r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er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↓ foreign P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X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&amp; ↑X profits</a:t>
            </a:r>
          </a:p>
          <a:p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↑X</a:t>
            </a:r>
          </a:p>
          <a:p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↑US$ supplied</a:t>
            </a:r>
          </a:p>
          <a:p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</a:t>
            </a:r>
            <a:r>
              <a:rPr lang="en-CA" sz="2000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fe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upward sloping</a:t>
            </a:r>
          </a:p>
          <a:p>
            <a:endParaRPr lang="en-CA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r>
              <a:rPr lang="en-C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</a:t>
            </a:r>
            <a:r>
              <a:rPr lang="en-CA" sz="2400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fe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= </a:t>
            </a:r>
            <a:r>
              <a:rPr lang="en-C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</a:t>
            </a:r>
            <a:r>
              <a:rPr lang="en-CA" sz="2400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fe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</a:t>
            </a:r>
            <a:r>
              <a:rPr lang="en-C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equil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er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endParaRPr lang="en-CA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5486400"/>
            <a:ext cx="3738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CA" sz="1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1401" y="5257800"/>
            <a:ext cx="3894399" cy="830997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pPr lvl="0"/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∆i</a:t>
            </a:r>
            <a:r>
              <a:rPr lang="en-CA" sz="24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, ∆i</a:t>
            </a:r>
            <a:r>
              <a:rPr lang="en-CA" sz="24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, ∆Y</a:t>
            </a:r>
            <a:r>
              <a:rPr lang="en-CA" sz="24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, ∆Y</a:t>
            </a:r>
            <a:r>
              <a:rPr lang="en-CA" sz="24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, ∆</a:t>
            </a:r>
            <a:r>
              <a:rPr lang="en-CA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r>
              <a:rPr lang="en-CA" sz="2400" b="1" baseline="-25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, ∆P</a:t>
            </a:r>
            <a:r>
              <a:rPr lang="en-CA" sz="24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 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</a:p>
          <a:p>
            <a:pPr lvl="0"/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shift </a:t>
            </a:r>
            <a:r>
              <a:rPr lang="en-CA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</a:t>
            </a:r>
            <a:r>
              <a:rPr lang="en-CA" sz="2400" b="1" baseline="-25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fe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and/or </a:t>
            </a:r>
            <a:r>
              <a:rPr lang="en-CA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</a:t>
            </a:r>
            <a:r>
              <a:rPr lang="en-CA" sz="2400" b="1" baseline="-25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fe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1371600"/>
            <a:ext cx="4809330" cy="461665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pPr lvl="0"/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Assume i</a:t>
            </a:r>
            <a:r>
              <a:rPr lang="en-CA" sz="24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i</a:t>
            </a:r>
            <a:r>
              <a:rPr lang="en-CA" sz="24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Y</a:t>
            </a:r>
            <a:r>
              <a:rPr lang="en-CA" sz="24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Y</a:t>
            </a:r>
            <a:r>
              <a:rPr lang="en-CA" sz="24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F,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2400" b="1" baseline="-25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P</a:t>
            </a:r>
            <a:r>
              <a:rPr lang="en-CA" sz="24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constant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9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animBg="1"/>
      <p:bldP spid="22534" grpId="0" animBg="1"/>
      <p:bldP spid="59398" grpId="0" animBg="1"/>
      <p:bldP spid="59399" grpId="0" animBg="1"/>
      <p:bldP spid="59400" grpId="0" animBg="1"/>
      <p:bldP spid="59401" grpId="0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04800"/>
            <a:ext cx="8229600" cy="990600"/>
          </a:xfrm>
        </p:spPr>
        <p:txBody>
          <a:bodyPr/>
          <a:lstStyle/>
          <a:p>
            <a:r>
              <a:rPr lang="en-US" sz="3200" b="1" dirty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Foreign Exchange Market</a:t>
            </a:r>
            <a:endParaRPr lang="en-US" dirty="0" smtClean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43000"/>
            <a:ext cx="8229600" cy="48768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Currency depreciation: </a:t>
            </a:r>
          </a:p>
          <a:p>
            <a:pPr marL="0" lvl="1" indent="0">
              <a:buNone/>
              <a:defRPr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≡ </a:t>
            </a:r>
            <a:r>
              <a:rPr lang="en-US" sz="2400" b="1" i="1" dirty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fall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 the external value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national currency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0000"/>
              <a:defRPr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 the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Canadian dollar </a:t>
            </a:r>
            <a:r>
              <a:rPr lang="en-US" sz="2400" b="1" i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depreciates</a:t>
            </a:r>
            <a:endParaRPr lang="en-US" sz="2400" b="1" i="1" dirty="0">
              <a:solidFill>
                <a:srgbClr val="9F3625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0000"/>
              <a:defRPr/>
            </a:pP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≡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Cdn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$ price of foreign currency </a:t>
            </a:r>
            <a:r>
              <a:rPr lang="en-US" sz="2400" b="1" i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increases</a:t>
            </a:r>
            <a:endParaRPr lang="en-US" sz="2400" b="1" i="1" dirty="0" smtClean="0">
              <a:solidFill>
                <a:srgbClr val="9F3625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endParaRPr lang="en-US" dirty="0" smtClean="0"/>
          </a:p>
          <a:p>
            <a:pPr marL="0" indent="0">
              <a:buNone/>
              <a:defRPr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Currency appreciation:</a:t>
            </a:r>
          </a:p>
          <a:p>
            <a:pPr marL="0" lvl="1" indent="0">
              <a:buNone/>
              <a:defRPr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≡ </a:t>
            </a:r>
            <a:r>
              <a:rPr lang="en-US" sz="2400" b="1" i="1" dirty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rise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 the external value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the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national currency</a:t>
            </a:r>
          </a:p>
          <a:p>
            <a:pPr marL="617220" lvl="2" indent="-342900">
              <a:buClr>
                <a:srgbClr val="002060"/>
              </a:buClr>
              <a:buSzPct val="111000"/>
              <a:defRPr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 the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Canadian dollar</a:t>
            </a: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appreciates</a:t>
            </a:r>
            <a:endParaRPr lang="en-US" sz="2400" dirty="0" smtClean="0">
              <a:solidFill>
                <a:srgbClr val="9F3625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1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er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≡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Cdn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$ price of foreign currency </a:t>
            </a:r>
            <a:r>
              <a:rPr lang="en-US" sz="2400" b="1" i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decreases</a:t>
            </a:r>
            <a:endParaRPr lang="en-US" sz="2400" b="1" i="1" dirty="0">
              <a:solidFill>
                <a:srgbClr val="9F362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8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</a:p>
        </p:txBody>
      </p:sp>
      <p:sp>
        <p:nvSpPr>
          <p:cNvPr id="2355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0"/>
            <a:ext cx="3581400" cy="36576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Chapter 14</a:t>
            </a:r>
          </a:p>
        </p:txBody>
      </p:sp>
      <p:sp>
        <p:nvSpPr>
          <p:cNvPr id="2355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CAE76C50-CEFB-48B8-AFC9-F0489AE8962D}" type="slidenum">
              <a:rPr lang="en-US"/>
              <a:pPr eaLnBrk="1" hangingPunct="1"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457200" y="985685"/>
            <a:ext cx="3962400" cy="685800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Effect of a Recession in the U.S.</a:t>
            </a:r>
          </a:p>
        </p:txBody>
      </p:sp>
      <p:sp>
        <p:nvSpPr>
          <p:cNvPr id="24581" name="Date Placeholder 3"/>
          <p:cNvSpPr>
            <a:spLocks noGrp="1"/>
          </p:cNvSpPr>
          <p:nvPr>
            <p:ph type="dt" sz="half" idx="10"/>
          </p:nvPr>
        </p:nvSpPr>
        <p:spPr>
          <a:xfrm>
            <a:off x="152401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</a:p>
        </p:txBody>
      </p:sp>
      <p:sp>
        <p:nvSpPr>
          <p:cNvPr id="24579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Chapter 14</a:t>
            </a:r>
          </a:p>
        </p:txBody>
      </p:sp>
      <p:sp>
        <p:nvSpPr>
          <p:cNvPr id="2458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035938DC-4138-4F44-A618-36F4A070C5D6}" type="slidenum">
              <a:rPr lang="en-US"/>
              <a:pPr eaLnBrk="1" hangingPunct="1"/>
              <a:t>16</a:t>
            </a:fld>
            <a:endParaRPr lang="en-US"/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4419600" y="1676401"/>
            <a:ext cx="472440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342900" indent="-342900" eaLnBrk="1" hangingPunct="1"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Initial 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equil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at A with er</a:t>
            </a:r>
            <a:r>
              <a:rPr lang="en-US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US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U.S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recession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≡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↓Y</a:t>
            </a:r>
            <a:r>
              <a:rPr lang="en-US" sz="20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↓IM</a:t>
            </a:r>
            <a:r>
              <a:rPr lang="en-US" sz="20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US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=↓X</a:t>
            </a:r>
            <a:r>
              <a:rPr lang="en-US" sz="20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CDN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 eaLnBrk="1" hangingPunct="1">
              <a:buFont typeface="Arial" pitchFamily="34" charset="0"/>
              <a:buChar char="•"/>
            </a:pPr>
            <a:endParaRPr lang="en-US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Font typeface="Arial" pitchFamily="34" charset="0"/>
              <a:buChar char="•"/>
            </a:pP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0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shifts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 the left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 B at er</a:t>
            </a:r>
            <a:r>
              <a:rPr lang="en-US" sz="20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US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Excess </a:t>
            </a: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0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at B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↑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20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at C </a:t>
            </a:r>
          </a:p>
          <a:p>
            <a:pPr eaLnBrk="1" hangingPunct="1"/>
            <a:endParaRPr lang="en-U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Font typeface="Arial" pitchFamily="34" charset="0"/>
              <a:buChar char="•"/>
            </a:pP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Cdn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$  has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depreciated</a:t>
            </a:r>
            <a:endParaRPr lang="en-US" sz="2000" dirty="0">
              <a:latin typeface="+mn-lt"/>
              <a:cs typeface="Arial" charset="0"/>
            </a:endParaRPr>
          </a:p>
        </p:txBody>
      </p:sp>
      <p:grpSp>
        <p:nvGrpSpPr>
          <p:cNvPr id="2" name="Group 41"/>
          <p:cNvGrpSpPr>
            <a:grpSpLocks/>
          </p:cNvGrpSpPr>
          <p:nvPr/>
        </p:nvGrpSpPr>
        <p:grpSpPr bwMode="auto">
          <a:xfrm>
            <a:off x="713511" y="1676400"/>
            <a:ext cx="3706118" cy="3874532"/>
            <a:chOff x="2541838" y="1600200"/>
            <a:chExt cx="3706562" cy="3874532"/>
          </a:xfrm>
        </p:grpSpPr>
        <p:grpSp>
          <p:nvGrpSpPr>
            <p:cNvPr id="24594" name="Group 14"/>
            <p:cNvGrpSpPr>
              <a:grpSpLocks/>
            </p:cNvGrpSpPr>
            <p:nvPr/>
          </p:nvGrpSpPr>
          <p:grpSpPr bwMode="auto">
            <a:xfrm>
              <a:off x="2971006" y="1753394"/>
              <a:ext cx="3277394" cy="3353594"/>
              <a:chOff x="2971006" y="1753394"/>
              <a:chExt cx="3277394" cy="3353594"/>
            </a:xfrm>
          </p:grpSpPr>
          <p:cxnSp>
            <p:nvCxnSpPr>
              <p:cNvPr id="9" name="Straight Connector 8"/>
              <p:cNvCxnSpPr>
                <a:cxnSpLocks noChangeShapeType="1"/>
              </p:cNvCxnSpPr>
              <p:nvPr/>
            </p:nvCxnSpPr>
            <p:spPr bwMode="auto">
              <a:xfrm rot="5400000">
                <a:off x="1296567" y="3429000"/>
                <a:ext cx="3351212" cy="158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40000" dist="20000" dir="5400000" rotWithShape="0">
                  <a:srgbClr val="808080">
                    <a:alpha val="37999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" name="Straight Connector 13"/>
              <p:cNvCxnSpPr>
                <a:cxnSpLocks noChangeShapeType="1"/>
              </p:cNvCxnSpPr>
              <p:nvPr/>
            </p:nvCxnSpPr>
            <p:spPr bwMode="auto">
              <a:xfrm>
                <a:off x="2972967" y="5105400"/>
                <a:ext cx="3275405" cy="158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40000" dist="20000" dir="5400000" rotWithShape="0">
                  <a:srgbClr val="808080">
                    <a:alpha val="37999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24595" name="Group 19"/>
            <p:cNvGrpSpPr>
              <a:grpSpLocks/>
            </p:cNvGrpSpPr>
            <p:nvPr/>
          </p:nvGrpSpPr>
          <p:grpSpPr bwMode="auto">
            <a:xfrm>
              <a:off x="2971379" y="3430588"/>
              <a:ext cx="1601980" cy="1676400"/>
              <a:chOff x="2971379" y="3430588"/>
              <a:chExt cx="1601980" cy="1676400"/>
            </a:xfrm>
          </p:grpSpPr>
          <p:cxnSp>
            <p:nvCxnSpPr>
              <p:cNvPr id="17" name="Straight Connector 16"/>
              <p:cNvCxnSpPr>
                <a:cxnSpLocks noChangeShapeType="1"/>
              </p:cNvCxnSpPr>
              <p:nvPr/>
            </p:nvCxnSpPr>
            <p:spPr bwMode="auto">
              <a:xfrm>
                <a:off x="2971379" y="3484558"/>
                <a:ext cx="1600392" cy="1313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40000" dist="20000" dir="5400000" rotWithShape="0">
                  <a:srgbClr val="808080">
                    <a:alpha val="37999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9" name="Straight Connector 18"/>
              <p:cNvCxnSpPr>
                <a:cxnSpLocks noChangeShapeType="1"/>
              </p:cNvCxnSpPr>
              <p:nvPr/>
            </p:nvCxnSpPr>
            <p:spPr bwMode="auto">
              <a:xfrm rot="5400000">
                <a:off x="3734365" y="4267994"/>
                <a:ext cx="1676400" cy="158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40000" dist="20000" dir="5400000" rotWithShape="0">
                  <a:srgbClr val="808080">
                    <a:alpha val="37999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24" name="Straight Connector 23"/>
            <p:cNvCxnSpPr>
              <a:cxnSpLocks noChangeShapeType="1"/>
            </p:cNvCxnSpPr>
            <p:nvPr/>
          </p:nvCxnSpPr>
          <p:spPr bwMode="auto">
            <a:xfrm flipV="1">
              <a:off x="3428634" y="2438400"/>
              <a:ext cx="2286274" cy="2057400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" name="Straight Connector 25"/>
            <p:cNvCxnSpPr>
              <a:cxnSpLocks noChangeShapeType="1"/>
            </p:cNvCxnSpPr>
            <p:nvPr/>
          </p:nvCxnSpPr>
          <p:spPr bwMode="auto">
            <a:xfrm rot="16200000" flipH="1">
              <a:off x="3238258" y="2171558"/>
              <a:ext cx="2438400" cy="2362484"/>
            </a:xfrm>
            <a:prstGeom prst="line">
              <a:avLst/>
            </a:prstGeom>
            <a:noFill/>
            <a:ln w="34925">
              <a:solidFill>
                <a:srgbClr val="0070C0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4598" name="TextBox 26"/>
            <p:cNvSpPr txBox="1">
              <a:spLocks noChangeArrowheads="1"/>
            </p:cNvSpPr>
            <p:nvPr/>
          </p:nvSpPr>
          <p:spPr bwMode="auto">
            <a:xfrm>
              <a:off x="5410073" y="5105400"/>
              <a:ext cx="7621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US $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600" name="TextBox 28"/>
            <p:cNvSpPr txBox="1">
              <a:spLocks noChangeArrowheads="1"/>
            </p:cNvSpPr>
            <p:nvPr/>
          </p:nvSpPr>
          <p:spPr bwMode="auto">
            <a:xfrm>
              <a:off x="2590407" y="1600200"/>
              <a:ext cx="6096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/>
              <a:r>
                <a:rPr lang="en-US" b="1" dirty="0" err="1">
                  <a:latin typeface="Times New Roman" pitchFamily="18" charset="0"/>
                  <a:cs typeface="Times New Roman" pitchFamily="18" charset="0"/>
                </a:rPr>
                <a:t>er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602" name="TextBox 30"/>
            <p:cNvSpPr txBox="1">
              <a:spLocks noChangeArrowheads="1"/>
            </p:cNvSpPr>
            <p:nvPr/>
          </p:nvSpPr>
          <p:spPr bwMode="auto">
            <a:xfrm>
              <a:off x="4419600" y="5102423"/>
              <a:ext cx="5334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/>
              <a:r>
                <a:rPr lang="en-US" b="1" dirty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en-US" b="1" baseline="-25000" dirty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603" name="TextBox 31"/>
            <p:cNvSpPr txBox="1">
              <a:spLocks noChangeArrowheads="1"/>
            </p:cNvSpPr>
            <p:nvPr/>
          </p:nvSpPr>
          <p:spPr bwMode="auto">
            <a:xfrm>
              <a:off x="2541838" y="3276600"/>
              <a:ext cx="5334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er</a:t>
              </a:r>
              <a:r>
                <a:rPr lang="en-US" b="1" baseline="-25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604" name="TextBox 32"/>
            <p:cNvSpPr txBox="1">
              <a:spLocks noChangeArrowheads="1"/>
            </p:cNvSpPr>
            <p:nvPr/>
          </p:nvSpPr>
          <p:spPr bwMode="auto">
            <a:xfrm>
              <a:off x="5715000" y="2286000"/>
              <a:ext cx="5334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/>
              <a:r>
                <a:rPr lang="en-US" b="1" dirty="0">
                  <a:latin typeface="Times New Roman" pitchFamily="18" charset="0"/>
                  <a:cs typeface="Times New Roman" pitchFamily="18" charset="0"/>
                </a:rPr>
                <a:t>S</a:t>
              </a:r>
              <a:r>
                <a:rPr lang="en-US" b="1" baseline="-25000" dirty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605" name="TextBox 33"/>
            <p:cNvSpPr txBox="1">
              <a:spLocks noChangeArrowheads="1"/>
            </p:cNvSpPr>
            <p:nvPr/>
          </p:nvSpPr>
          <p:spPr bwMode="auto">
            <a:xfrm>
              <a:off x="5638800" y="4492823"/>
              <a:ext cx="5334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/>
              <a:r>
                <a:rPr lang="en-US" b="1" dirty="0">
                  <a:latin typeface="Times New Roman" pitchFamily="18" charset="0"/>
                  <a:cs typeface="Times New Roman" pitchFamily="18" charset="0"/>
                </a:rPr>
                <a:t>D</a:t>
              </a:r>
              <a:r>
                <a:rPr lang="en-US" b="1" baseline="-25000" dirty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606" name="TextBox 34"/>
            <p:cNvSpPr txBox="1">
              <a:spLocks noChangeArrowheads="1"/>
            </p:cNvSpPr>
            <p:nvPr/>
          </p:nvSpPr>
          <p:spPr bwMode="auto">
            <a:xfrm>
              <a:off x="4648200" y="3352800"/>
              <a:ext cx="3048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/>
              <a:r>
                <a:rPr lang="en-US" b="1" dirty="0">
                  <a:latin typeface="Times New Roman" pitchFamily="18" charset="0"/>
                  <a:cs typeface="Times New Roman" pitchFamily="18" charset="0"/>
                </a:rPr>
                <a:t>A</a:t>
              </a:r>
            </a:p>
          </p:txBody>
        </p:sp>
        <p:sp>
          <p:nvSpPr>
            <p:cNvPr id="41" name="Oval 40"/>
            <p:cNvSpPr>
              <a:spLocks noChangeArrowheads="1"/>
            </p:cNvSpPr>
            <p:nvPr/>
          </p:nvSpPr>
          <p:spPr bwMode="auto">
            <a:xfrm flipV="1">
              <a:off x="4525729" y="3459163"/>
              <a:ext cx="46043" cy="46037"/>
            </a:xfrm>
            <a:prstGeom prst="ellipse">
              <a:avLst/>
            </a:prstGeom>
            <a:gradFill rotWithShape="1">
              <a:gsLst>
                <a:gs pos="0">
                  <a:srgbClr val="AFE0E4"/>
                </a:gs>
                <a:gs pos="20000">
                  <a:srgbClr val="AFDEE2"/>
                </a:gs>
                <a:gs pos="100000">
                  <a:srgbClr val="85AAAD"/>
                </a:gs>
              </a:gsLst>
              <a:lin ang="5400000"/>
            </a:gradFill>
            <a:ln w="9525">
              <a:solidFill>
                <a:srgbClr val="B6DCDF"/>
              </a:solidFill>
              <a:round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</p:grpSp>
      <p:cxnSp>
        <p:nvCxnSpPr>
          <p:cNvPr id="4" name="Straight Connector 3"/>
          <p:cNvCxnSpPr/>
          <p:nvPr/>
        </p:nvCxnSpPr>
        <p:spPr>
          <a:xfrm flipV="1">
            <a:off x="1600201" y="2209799"/>
            <a:ext cx="1981201" cy="1828801"/>
          </a:xfrm>
          <a:prstGeom prst="line">
            <a:avLst/>
          </a:prstGeom>
          <a:ln w="3492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1144589" y="3261450"/>
            <a:ext cx="1293811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438400" y="3261450"/>
            <a:ext cx="0" cy="1921738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3124384" y="2731532"/>
            <a:ext cx="457018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1600201" y="4038600"/>
            <a:ext cx="533399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30044" y="3000986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230662" y="5193268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538886" y="1981200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057400" y="35052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86000" y="290726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latin typeface="Times New Roman" pitchFamily="18" charset="0"/>
                <a:cs typeface="Times New Roman" pitchFamily="18" charset="0"/>
              </a:rPr>
              <a:t>C</a:t>
            </a:r>
          </a:p>
        </p:txBody>
      </p:sp>
      <p:sp>
        <p:nvSpPr>
          <p:cNvPr id="34" name="Rectangle 2"/>
          <p:cNvSpPr txBox="1">
            <a:spLocks noChangeArrowheads="1"/>
          </p:cNvSpPr>
          <p:nvPr/>
        </p:nvSpPr>
        <p:spPr>
          <a:xfrm>
            <a:off x="152400" y="419100"/>
            <a:ext cx="8229600" cy="4953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32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Foreign Exchange Market</a:t>
            </a:r>
            <a:endParaRPr lang="en-US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5009423" y="5195207"/>
            <a:ext cx="3544753" cy="1015663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pPr lvl="0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Adjustment to equil in foreign </a:t>
            </a:r>
            <a:endParaRPr lang="en-US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exchange 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market maintains</a:t>
            </a:r>
          </a:p>
          <a:p>
            <a:pPr lvl="0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 B of P = 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141251" y="533400"/>
            <a:ext cx="8229600" cy="381000"/>
          </a:xfrm>
        </p:spPr>
        <p:txBody>
          <a:bodyPr>
            <a:normAutofit fontScale="90000"/>
          </a:bodyPr>
          <a:lstStyle/>
          <a:p>
            <a:pPr lvl="0"/>
            <a:r>
              <a:rPr lang="en-US" sz="2800" b="1" spc="0" dirty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The Foreign Exchange Market</a:t>
            </a:r>
            <a:endParaRPr lang="en-US" sz="2800" spc="0" dirty="0">
              <a:solidFill>
                <a:srgbClr val="292934"/>
              </a:solidFill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25605" name="Date Placeholder 3"/>
          <p:cNvSpPr>
            <a:spLocks noGrp="1"/>
          </p:cNvSpPr>
          <p:nvPr>
            <p:ph type="dt" sz="half" idx="10"/>
          </p:nvPr>
        </p:nvSpPr>
        <p:spPr>
          <a:xfrm>
            <a:off x="580724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</a:p>
        </p:txBody>
      </p:sp>
      <p:sp>
        <p:nvSpPr>
          <p:cNvPr id="25603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smtClean="0"/>
              <a:t>Chapter 14</a:t>
            </a:r>
          </a:p>
        </p:txBody>
      </p:sp>
      <p:sp>
        <p:nvSpPr>
          <p:cNvPr id="2560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81FA7259-A461-4DBB-B7A0-2402C2EF613B}" type="slidenum">
              <a:rPr lang="en-US"/>
              <a:pPr eaLnBrk="1" hangingPunct="1"/>
              <a:t>17</a:t>
            </a:fld>
            <a:endParaRPr lang="en-US"/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4408489" y="1554539"/>
            <a:ext cx="4735511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Initial 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equil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at A with er</a:t>
            </a:r>
            <a:r>
              <a:rPr lang="en-US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US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eaLnBrk="1" hangingPunct="1">
              <a:spcBef>
                <a:spcPct val="50000"/>
              </a:spcBef>
              <a:buClr>
                <a:srgbClr val="002060"/>
              </a:buClr>
              <a:buSzPct val="112000"/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↓ </a:t>
            </a:r>
            <a:r>
              <a:rPr lang="en-US" sz="2000" b="1" dirty="0" err="1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b="1" baseline="-25000" dirty="0" err="1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US</a:t>
            </a:r>
            <a:r>
              <a:rPr lang="en-US" sz="2000" b="1" dirty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↓IM of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U.S. bonds 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↓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000" baseline="-25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0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shifts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 the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left to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285750" indent="-285750" eaLnBrk="1" hangingPunct="1">
              <a:spcBef>
                <a:spcPct val="50000"/>
              </a:spcBef>
              <a:buClr>
                <a:srgbClr val="002060"/>
              </a:buClr>
              <a:buSzPct val="115000"/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</a:t>
            </a:r>
            <a:r>
              <a:rPr lang="en-CA" sz="2000" b="1" dirty="0" err="1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</a:t>
            </a:r>
            <a:r>
              <a:rPr lang="en-CA" sz="2000" b="1" baseline="-25000" dirty="0" err="1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US</a:t>
            </a:r>
            <a:r>
              <a:rPr lang="en-CA" sz="2000" b="1" dirty="0" smtClean="0">
                <a:solidFill>
                  <a:srgbClr val="9F3625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</a:t>
            </a:r>
            <a:r>
              <a:rPr lang="en-CA" sz="20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Cdn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&gt; </a:t>
            </a: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</a:t>
            </a:r>
            <a:r>
              <a:rPr lang="en-CA" sz="20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US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↑X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Cdn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bonds </a:t>
            </a:r>
            <a:endParaRPr lang="en-US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    ↑</a:t>
            </a: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</a:t>
            </a:r>
            <a:r>
              <a:rPr lang="en-CA" sz="20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fe</a:t>
            </a:r>
            <a:r>
              <a:rPr lang="en-CA" sz="20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so shifts 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to the right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285750" indent="-285750" eaLnBrk="1" hangingPunct="1">
              <a:spcBef>
                <a:spcPct val="50000"/>
              </a:spcBef>
              <a:buClr>
                <a:srgbClr val="002060"/>
              </a:buClr>
              <a:buSzPct val="115000"/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Excess </a:t>
            </a: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</a:t>
            </a:r>
            <a:r>
              <a:rPr lang="en-CA" sz="20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fe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at er</a:t>
            </a:r>
            <a:r>
              <a:rPr lang="en-CA" sz="20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</a:t>
            </a: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er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er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endParaRPr lang="en-CA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285750" indent="-285750" eaLnBrk="1" hangingPunct="1">
              <a:spcBef>
                <a:spcPct val="50000"/>
              </a:spcBef>
              <a:buClr>
                <a:srgbClr val="002060"/>
              </a:buClr>
              <a:buSzPct val="115000"/>
              <a:buFont typeface="Arial" pitchFamily="34" charset="0"/>
              <a:buChar char="•"/>
            </a:pP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Cdn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$ has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appreciated</a:t>
            </a:r>
          </a:p>
          <a:p>
            <a:pPr lvl="0" eaLnBrk="1" hangingPunct="1"/>
            <a:endParaRPr lang="en-US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52"/>
          <p:cNvGrpSpPr>
            <a:grpSpLocks/>
          </p:cNvGrpSpPr>
          <p:nvPr/>
        </p:nvGrpSpPr>
        <p:grpSpPr bwMode="auto">
          <a:xfrm>
            <a:off x="304800" y="1601788"/>
            <a:ext cx="4103689" cy="4372590"/>
            <a:chOff x="2373839" y="1600200"/>
            <a:chExt cx="4103180" cy="4373349"/>
          </a:xfrm>
        </p:grpSpPr>
        <p:sp>
          <p:nvSpPr>
            <p:cNvPr id="25620" name="TextBox 26"/>
            <p:cNvSpPr txBox="1">
              <a:spLocks noChangeArrowheads="1"/>
            </p:cNvSpPr>
            <p:nvPr/>
          </p:nvSpPr>
          <p:spPr bwMode="auto">
            <a:xfrm>
              <a:off x="2430979" y="1600200"/>
              <a:ext cx="419100" cy="369396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/>
              <a:r>
                <a:rPr lang="en-US" b="1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er</a:t>
              </a:r>
              <a:endPara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5621" name="Group 33"/>
            <p:cNvGrpSpPr>
              <a:grpSpLocks/>
            </p:cNvGrpSpPr>
            <p:nvPr/>
          </p:nvGrpSpPr>
          <p:grpSpPr bwMode="auto">
            <a:xfrm>
              <a:off x="2373839" y="1752626"/>
              <a:ext cx="4103180" cy="4220923"/>
              <a:chOff x="2221439" y="1753420"/>
              <a:chExt cx="4103180" cy="4220923"/>
            </a:xfrm>
          </p:grpSpPr>
          <p:sp>
            <p:nvSpPr>
              <p:cNvPr id="25622" name="Text Box 9"/>
              <p:cNvSpPr txBox="1">
                <a:spLocks noChangeArrowheads="1"/>
              </p:cNvSpPr>
              <p:nvPr/>
            </p:nvSpPr>
            <p:spPr bwMode="auto">
              <a:xfrm>
                <a:off x="4263157" y="3207344"/>
                <a:ext cx="412750" cy="366713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A</a:t>
                </a:r>
              </a:p>
            </p:txBody>
          </p:sp>
          <p:cxnSp>
            <p:nvCxnSpPr>
              <p:cNvPr id="16" name="Straight Connector 15"/>
              <p:cNvCxnSpPr>
                <a:cxnSpLocks noChangeShapeType="1"/>
              </p:cNvCxnSpPr>
              <p:nvPr/>
            </p:nvCxnSpPr>
            <p:spPr bwMode="auto">
              <a:xfrm>
                <a:off x="2667472" y="3580950"/>
                <a:ext cx="1752383" cy="158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40000" dist="20000" dir="5400000" rotWithShape="0">
                  <a:srgbClr val="808080">
                    <a:alpha val="37999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8" name="Straight Connector 17"/>
              <p:cNvCxnSpPr>
                <a:cxnSpLocks noChangeShapeType="1"/>
              </p:cNvCxnSpPr>
              <p:nvPr/>
            </p:nvCxnSpPr>
            <p:spPr bwMode="auto">
              <a:xfrm rot="16200000" flipH="1">
                <a:off x="3435432" y="4566961"/>
                <a:ext cx="1979956" cy="11111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40000" dist="20000" dir="5400000" rotWithShape="0">
                  <a:srgbClr val="808080">
                    <a:alpha val="37999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0" name="Straight Connector 19"/>
              <p:cNvCxnSpPr>
                <a:cxnSpLocks noChangeShapeType="1"/>
              </p:cNvCxnSpPr>
              <p:nvPr/>
            </p:nvCxnSpPr>
            <p:spPr bwMode="auto">
              <a:xfrm rot="16200000" flipH="1">
                <a:off x="2743186" y="2209497"/>
                <a:ext cx="3200956" cy="2590479"/>
              </a:xfrm>
              <a:prstGeom prst="line">
                <a:avLst/>
              </a:prstGeom>
              <a:noFill/>
              <a:ln w="34925">
                <a:solidFill>
                  <a:srgbClr val="0070C0"/>
                </a:solidFill>
                <a:round/>
                <a:headEnd/>
                <a:tailEnd/>
              </a:ln>
              <a:effectLst>
                <a:outerShdw blurRad="40000" dist="20000" dir="5400000" rotWithShape="0">
                  <a:srgbClr val="808080">
                    <a:alpha val="37999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2" name="Straight Connector 21"/>
              <p:cNvCxnSpPr>
                <a:cxnSpLocks noChangeShapeType="1"/>
              </p:cNvCxnSpPr>
              <p:nvPr/>
            </p:nvCxnSpPr>
            <p:spPr bwMode="auto">
              <a:xfrm flipV="1">
                <a:off x="3048423" y="2389252"/>
                <a:ext cx="2666671" cy="2383472"/>
              </a:xfrm>
              <a:prstGeom prst="line">
                <a:avLst/>
              </a:prstGeom>
              <a:noFill/>
              <a:ln w="34925">
                <a:solidFill>
                  <a:srgbClr val="FF0000"/>
                </a:solidFill>
                <a:round/>
                <a:headEnd/>
                <a:tailEnd/>
              </a:ln>
              <a:effectLst>
                <a:outerShdw blurRad="40000" dist="20000" dir="5400000" rotWithShape="0">
                  <a:srgbClr val="808080">
                    <a:alpha val="37999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5629" name="TextBox 25"/>
              <p:cNvSpPr txBox="1">
                <a:spLocks noChangeArrowheads="1"/>
              </p:cNvSpPr>
              <p:nvPr/>
            </p:nvSpPr>
            <p:spPr bwMode="auto">
              <a:xfrm>
                <a:off x="2221439" y="3426023"/>
                <a:ext cx="533400" cy="369396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 eaLnBrk="1" hangingPunct="1"/>
                <a:r>
                  <a:rPr lang="en-US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er</a:t>
                </a:r>
                <a:r>
                  <a:rPr lang="en-US" b="1" baseline="-25000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en-US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5630" name="TextBox 27"/>
              <p:cNvSpPr txBox="1">
                <a:spLocks noChangeArrowheads="1"/>
              </p:cNvSpPr>
              <p:nvPr/>
            </p:nvSpPr>
            <p:spPr bwMode="auto">
              <a:xfrm>
                <a:off x="5588041" y="5604947"/>
                <a:ext cx="701504" cy="369396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 eaLnBrk="1" hangingPunct="1"/>
                <a:r>
                  <a:rPr lang="en-US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US $</a:t>
                </a:r>
                <a:endParaRPr lang="en-US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25635" name="Group 13"/>
              <p:cNvGrpSpPr>
                <a:grpSpLocks/>
              </p:cNvGrpSpPr>
              <p:nvPr/>
            </p:nvGrpSpPr>
            <p:grpSpPr bwMode="auto">
              <a:xfrm>
                <a:off x="2665885" y="1753420"/>
                <a:ext cx="3658734" cy="3857808"/>
                <a:chOff x="2665885" y="1753420"/>
                <a:chExt cx="3658734" cy="3857808"/>
              </a:xfrm>
            </p:grpSpPr>
            <p:cxnSp>
              <p:nvCxnSpPr>
                <p:cNvPr id="11" name="Straight Connector 10"/>
                <p:cNvCxnSpPr>
                  <a:cxnSpLocks noChangeShapeType="1"/>
                </p:cNvCxnSpPr>
                <p:nvPr/>
              </p:nvCxnSpPr>
              <p:spPr bwMode="auto">
                <a:xfrm rot="5400000">
                  <a:off x="762142" y="3657163"/>
                  <a:ext cx="3809074" cy="1588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blurRad="40000" dist="20000" dir="5400000" rotWithShape="0">
                    <a:srgbClr val="80808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3" name="Straight Connector 12"/>
                <p:cNvCxnSpPr>
                  <a:cxnSpLocks noChangeShapeType="1"/>
                </p:cNvCxnSpPr>
                <p:nvPr/>
              </p:nvCxnSpPr>
              <p:spPr bwMode="auto">
                <a:xfrm>
                  <a:off x="2667473" y="5609640"/>
                  <a:ext cx="3657146" cy="1588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blurRad="40000" dist="20000" dir="5400000" rotWithShape="0">
                    <a:srgbClr val="80808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sp>
            <p:nvSpPr>
              <p:cNvPr id="25632" name="TextBox 30"/>
              <p:cNvSpPr txBox="1">
                <a:spLocks noChangeArrowheads="1"/>
              </p:cNvSpPr>
              <p:nvPr/>
            </p:nvSpPr>
            <p:spPr bwMode="auto">
              <a:xfrm>
                <a:off x="5638800" y="4876800"/>
                <a:ext cx="533400" cy="369396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 eaLnBrk="1" hangingPunct="1"/>
                <a:r>
                  <a:rPr lang="en-US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D</a:t>
                </a:r>
                <a:r>
                  <a:rPr lang="en-US" b="1" baseline="-25000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en-US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5633" name="TextBox 31"/>
              <p:cNvSpPr txBox="1">
                <a:spLocks noChangeArrowheads="1"/>
              </p:cNvSpPr>
              <p:nvPr/>
            </p:nvSpPr>
            <p:spPr bwMode="auto">
              <a:xfrm>
                <a:off x="5715000" y="2209800"/>
                <a:ext cx="533400" cy="369396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 eaLnBrk="1" hangingPunct="1"/>
                <a:r>
                  <a:rPr lang="en-US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S</a:t>
                </a:r>
                <a:r>
                  <a:rPr lang="en-US" b="1" baseline="-25000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en-US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5634" name="TextBox 32"/>
              <p:cNvSpPr txBox="1">
                <a:spLocks noChangeArrowheads="1"/>
              </p:cNvSpPr>
              <p:nvPr/>
            </p:nvSpPr>
            <p:spPr bwMode="auto">
              <a:xfrm>
                <a:off x="4267200" y="5562600"/>
                <a:ext cx="457200" cy="369396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 eaLnBrk="1" hangingPunct="1"/>
                <a:r>
                  <a:rPr lang="en-US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U</a:t>
                </a:r>
                <a:r>
                  <a:rPr lang="en-US" b="1" baseline="-25000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en-US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cxnSp>
        <p:nvCxnSpPr>
          <p:cNvPr id="59" name="Straight Arrow Connector 58"/>
          <p:cNvCxnSpPr>
            <a:cxnSpLocks noChangeShapeType="1"/>
          </p:cNvCxnSpPr>
          <p:nvPr/>
        </p:nvCxnSpPr>
        <p:spPr bwMode="auto">
          <a:xfrm>
            <a:off x="3048000" y="3124200"/>
            <a:ext cx="304800" cy="1588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" name="Straight Arrow Connector 60"/>
          <p:cNvCxnSpPr>
            <a:cxnSpLocks noChangeShapeType="1"/>
          </p:cNvCxnSpPr>
          <p:nvPr/>
        </p:nvCxnSpPr>
        <p:spPr bwMode="auto">
          <a:xfrm rot="10800000">
            <a:off x="1524000" y="3048000"/>
            <a:ext cx="457200" cy="1588"/>
          </a:xfrm>
          <a:prstGeom prst="straightConnector1">
            <a:avLst/>
          </a:prstGeom>
          <a:noFill/>
          <a:ln w="31750">
            <a:solidFill>
              <a:srgbClr val="40404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" name="Straight Connector 3"/>
          <p:cNvCxnSpPr/>
          <p:nvPr/>
        </p:nvCxnSpPr>
        <p:spPr>
          <a:xfrm>
            <a:off x="1131888" y="2518213"/>
            <a:ext cx="2068512" cy="2666536"/>
          </a:xfrm>
          <a:prstGeom prst="line">
            <a:avLst/>
          </a:prstGeom>
          <a:ln w="3492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1447800" y="2743200"/>
            <a:ext cx="2362130" cy="2133825"/>
          </a:xfrm>
          <a:prstGeom prst="line">
            <a:avLst/>
          </a:prstGeom>
          <a:ln w="3492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311838" y="4091790"/>
            <a:ext cx="0" cy="1454417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706569" y="4068096"/>
            <a:ext cx="1589008" cy="13855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733800" y="2590800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48000" y="5105400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04800" y="3819208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78262" y="5562600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3481" y="997527"/>
            <a:ext cx="4010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cut in foreign interest rates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5800" y="5184984"/>
            <a:ext cx="4123886" cy="92333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pPr lvl="0" eaLnBrk="1" hangingPunct="1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Adjustment to equil in foreign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exchange</a:t>
            </a:r>
          </a:p>
          <a:p>
            <a:pPr lvl="0" eaLnBrk="1" hangingPunct="1"/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market maintains</a:t>
            </a:r>
          </a:p>
          <a:p>
            <a:pPr lvl="0" eaLnBrk="1" hangingPunct="1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 B of P = 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81000"/>
            <a:ext cx="8229600" cy="9906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Flexible vs. Fixed Exchange Rates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95400"/>
            <a:ext cx="8229600" cy="4876800"/>
          </a:xfrm>
        </p:spPr>
        <p:txBody>
          <a:bodyPr>
            <a:normAutofit/>
          </a:bodyPr>
          <a:lstStyle/>
          <a:p>
            <a:pPr marL="0" indent="0">
              <a:buClr>
                <a:srgbClr val="002060"/>
              </a:buClr>
              <a:buSzPct val="111000"/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Flexible Exchange rates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CA" sz="2400" dirty="0" err="1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er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determined by market S &amp; D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∆</a:t>
            </a:r>
            <a:r>
              <a:rPr lang="en-CA" sz="2400" dirty="0" err="1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er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provides some </a:t>
            </a:r>
            <a:r>
              <a:rPr lang="en-CA" sz="2400" i="1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automatic stabilization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re external AD &amp; 	AS shocks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Independent domestic  Monetary Policy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Y</a:t>
            </a:r>
            <a:r>
              <a:rPr lang="en-CA" sz="2400" baseline="-25000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P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&amp;/or </a:t>
            </a:r>
            <a:r>
              <a:rPr lang="el-GR" sz="2400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π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* 	stabilization </a:t>
            </a: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Fixed Exchange rates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CA" sz="2400" dirty="0" err="1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er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set at </a:t>
            </a:r>
            <a:r>
              <a:rPr lang="en-CA" sz="2400" dirty="0" err="1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er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* 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Monetary Policy committed to </a:t>
            </a:r>
            <a:r>
              <a:rPr lang="en-CA" sz="2400" b="1" i="1" dirty="0" err="1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er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*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– not available for AD 	management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CA" sz="2400" dirty="0" err="1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er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operations change </a:t>
            </a:r>
            <a:r>
              <a:rPr lang="en-CA" sz="2400" i="1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Monetary Base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 ∆M &amp; ∆i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©2013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>
                <a:solidFill>
                  <a:schemeClr val="tx1"/>
                </a:solidFill>
              </a:rPr>
              <a:t>Chapter 14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F5417C-6F9A-4C94-90E1-9CA2947E6170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18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2"/>
          <p:cNvSpPr>
            <a:spLocks noGrp="1" noChangeArrowheads="1"/>
          </p:cNvSpPr>
          <p:nvPr>
            <p:ph type="title"/>
          </p:nvPr>
        </p:nvSpPr>
        <p:spPr>
          <a:xfrm>
            <a:off x="92868" y="879751"/>
            <a:ext cx="8534400" cy="609600"/>
          </a:xfrm>
        </p:spPr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Bank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Intervention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 Fix the Exchange Rate</a:t>
            </a:r>
          </a:p>
        </p:txBody>
      </p:sp>
      <p:sp>
        <p:nvSpPr>
          <p:cNvPr id="30751" name="Date Placeholder 3"/>
          <p:cNvSpPr>
            <a:spLocks noGrp="1"/>
          </p:cNvSpPr>
          <p:nvPr>
            <p:ph type="dt" sz="half" idx="10"/>
          </p:nvPr>
        </p:nvSpPr>
        <p:spPr>
          <a:xfrm>
            <a:off x="188913" y="0"/>
            <a:ext cx="2895600" cy="35781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dirty="0" smtClean="0"/>
              <a:t>©2013 Curtis-Irvine </a:t>
            </a:r>
            <a:r>
              <a:rPr lang="en-US" b="1" dirty="0" smtClean="0"/>
              <a:t>Macroeconomics</a:t>
            </a:r>
          </a:p>
        </p:txBody>
      </p:sp>
      <p:sp>
        <p:nvSpPr>
          <p:cNvPr id="307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66655" y="0"/>
            <a:ext cx="3581400" cy="36576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Chapter 14</a:t>
            </a:r>
          </a:p>
        </p:txBody>
      </p:sp>
      <p:sp>
        <p:nvSpPr>
          <p:cNvPr id="307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5238A1EA-1046-4D0C-AB21-2BBCC86032B4}" type="slidenum">
              <a:rPr lang="en-US"/>
              <a:pPr eaLnBrk="1" hangingPunct="1"/>
              <a:t>19</a:t>
            </a:fld>
            <a:endParaRPr lang="en-US"/>
          </a:p>
        </p:txBody>
      </p:sp>
      <p:sp>
        <p:nvSpPr>
          <p:cNvPr id="30725" name="Line 3"/>
          <p:cNvSpPr>
            <a:spLocks noChangeShapeType="1"/>
          </p:cNvSpPr>
          <p:nvPr/>
        </p:nvSpPr>
        <p:spPr bwMode="auto">
          <a:xfrm>
            <a:off x="609600" y="2205038"/>
            <a:ext cx="0" cy="33115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26" name="Line 4"/>
          <p:cNvSpPr>
            <a:spLocks noChangeShapeType="1"/>
          </p:cNvSpPr>
          <p:nvPr/>
        </p:nvSpPr>
        <p:spPr bwMode="auto">
          <a:xfrm>
            <a:off x="609600" y="5518150"/>
            <a:ext cx="34559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27" name="Line 5"/>
          <p:cNvSpPr>
            <a:spLocks noChangeShapeType="1"/>
          </p:cNvSpPr>
          <p:nvPr/>
        </p:nvSpPr>
        <p:spPr bwMode="auto">
          <a:xfrm>
            <a:off x="914400" y="2708275"/>
            <a:ext cx="2808288" cy="2233613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28" name="Line 6"/>
          <p:cNvSpPr>
            <a:spLocks noChangeShapeType="1"/>
          </p:cNvSpPr>
          <p:nvPr/>
        </p:nvSpPr>
        <p:spPr bwMode="auto">
          <a:xfrm flipV="1">
            <a:off x="762000" y="2565400"/>
            <a:ext cx="2736850" cy="23764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29" name="Line 7"/>
          <p:cNvSpPr>
            <a:spLocks noChangeShapeType="1"/>
          </p:cNvSpPr>
          <p:nvPr/>
        </p:nvSpPr>
        <p:spPr bwMode="auto">
          <a:xfrm>
            <a:off x="609600" y="3716338"/>
            <a:ext cx="3671887" cy="0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30" name="Line 8"/>
          <p:cNvSpPr>
            <a:spLocks noChangeShapeType="1"/>
          </p:cNvSpPr>
          <p:nvPr/>
        </p:nvSpPr>
        <p:spPr bwMode="auto">
          <a:xfrm>
            <a:off x="2180304" y="3716338"/>
            <a:ext cx="0" cy="1800225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31" name="Text Box 9"/>
          <p:cNvSpPr txBox="1">
            <a:spLocks noChangeArrowheads="1"/>
          </p:cNvSpPr>
          <p:nvPr/>
        </p:nvSpPr>
        <p:spPr bwMode="auto">
          <a:xfrm>
            <a:off x="3719513" y="5530150"/>
            <a:ext cx="7762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$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32" name="Text Box 10"/>
          <p:cNvSpPr txBox="1">
            <a:spLocks noChangeArrowheads="1"/>
          </p:cNvSpPr>
          <p:nvPr/>
        </p:nvSpPr>
        <p:spPr bwMode="auto">
          <a:xfrm>
            <a:off x="3657600" y="4797425"/>
            <a:ext cx="5762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0733" name="Text Box 11"/>
          <p:cNvSpPr txBox="1">
            <a:spLocks noChangeArrowheads="1"/>
          </p:cNvSpPr>
          <p:nvPr/>
        </p:nvSpPr>
        <p:spPr bwMode="auto">
          <a:xfrm>
            <a:off x="3386137" y="2320348"/>
            <a:ext cx="5762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0734" name="Text Box 12"/>
          <p:cNvSpPr txBox="1">
            <a:spLocks noChangeArrowheads="1"/>
          </p:cNvSpPr>
          <p:nvPr/>
        </p:nvSpPr>
        <p:spPr bwMode="auto">
          <a:xfrm>
            <a:off x="188913" y="3573463"/>
            <a:ext cx="6492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63502" name="Line 14"/>
          <p:cNvSpPr>
            <a:spLocks noChangeShapeType="1"/>
          </p:cNvSpPr>
          <p:nvPr/>
        </p:nvSpPr>
        <p:spPr bwMode="auto">
          <a:xfrm>
            <a:off x="1447800" y="2420938"/>
            <a:ext cx="2808287" cy="2232025"/>
          </a:xfrm>
          <a:prstGeom prst="line">
            <a:avLst/>
          </a:prstGeom>
          <a:noFill/>
          <a:ln w="38100">
            <a:solidFill>
              <a:srgbClr val="0070C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3503" name="Text Box 15"/>
          <p:cNvSpPr txBox="1">
            <a:spLocks noChangeArrowheads="1"/>
          </p:cNvSpPr>
          <p:nvPr/>
        </p:nvSpPr>
        <p:spPr bwMode="auto">
          <a:xfrm>
            <a:off x="4071937" y="4495800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63505" name="Line 17"/>
          <p:cNvSpPr>
            <a:spLocks noChangeShapeType="1"/>
          </p:cNvSpPr>
          <p:nvPr/>
        </p:nvSpPr>
        <p:spPr bwMode="auto">
          <a:xfrm>
            <a:off x="3110345" y="3733800"/>
            <a:ext cx="0" cy="1800225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3507" name="Line 19"/>
          <p:cNvSpPr>
            <a:spLocks noChangeShapeType="1"/>
          </p:cNvSpPr>
          <p:nvPr/>
        </p:nvSpPr>
        <p:spPr bwMode="auto">
          <a:xfrm>
            <a:off x="696912" y="3178175"/>
            <a:ext cx="2808288" cy="2232025"/>
          </a:xfrm>
          <a:prstGeom prst="line">
            <a:avLst/>
          </a:prstGeom>
          <a:noFill/>
          <a:ln w="38100">
            <a:solidFill>
              <a:srgbClr val="0070C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3508" name="Text Box 20"/>
          <p:cNvSpPr txBox="1">
            <a:spLocks noChangeArrowheads="1"/>
          </p:cNvSpPr>
          <p:nvPr/>
        </p:nvSpPr>
        <p:spPr bwMode="auto">
          <a:xfrm>
            <a:off x="3429000" y="5195888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30741" name="Text Box 21"/>
          <p:cNvSpPr txBox="1">
            <a:spLocks noChangeArrowheads="1"/>
          </p:cNvSpPr>
          <p:nvPr/>
        </p:nvSpPr>
        <p:spPr bwMode="auto">
          <a:xfrm>
            <a:off x="1219200" y="3369548"/>
            <a:ext cx="431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  <p:sp>
        <p:nvSpPr>
          <p:cNvPr id="30742" name="Text Box 23"/>
          <p:cNvSpPr txBox="1">
            <a:spLocks noChangeArrowheads="1"/>
          </p:cNvSpPr>
          <p:nvPr/>
        </p:nvSpPr>
        <p:spPr bwMode="auto">
          <a:xfrm>
            <a:off x="2971800" y="3413791"/>
            <a:ext cx="457200" cy="381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</a:p>
        </p:txBody>
      </p:sp>
      <p:sp>
        <p:nvSpPr>
          <p:cNvPr id="30743" name="Text Box 25"/>
          <p:cNvSpPr txBox="1">
            <a:spLocks noChangeArrowheads="1"/>
          </p:cNvSpPr>
          <p:nvPr/>
        </p:nvSpPr>
        <p:spPr bwMode="auto">
          <a:xfrm>
            <a:off x="2057400" y="3352800"/>
            <a:ext cx="431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</a:t>
            </a:r>
          </a:p>
        </p:txBody>
      </p:sp>
      <p:sp>
        <p:nvSpPr>
          <p:cNvPr id="63516" name="Text Box 28"/>
          <p:cNvSpPr txBox="1">
            <a:spLocks noChangeArrowheads="1"/>
          </p:cNvSpPr>
          <p:nvPr/>
        </p:nvSpPr>
        <p:spPr bwMode="auto">
          <a:xfrm>
            <a:off x="3169517" y="2801938"/>
            <a:ext cx="12239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Sell = Excess </a:t>
            </a:r>
            <a:r>
              <a:rPr lang="en-US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Demand</a:t>
            </a:r>
          </a:p>
        </p:txBody>
      </p:sp>
      <p:sp>
        <p:nvSpPr>
          <p:cNvPr id="63518" name="Text Box 30"/>
          <p:cNvSpPr txBox="1">
            <a:spLocks noChangeArrowheads="1"/>
          </p:cNvSpPr>
          <p:nvPr/>
        </p:nvSpPr>
        <p:spPr bwMode="auto">
          <a:xfrm>
            <a:off x="696912" y="1489351"/>
            <a:ext cx="122396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Buy Excess </a:t>
            </a:r>
            <a:r>
              <a:rPr lang="en-US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Supply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22765" y="5484213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30317" y="5472545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379680" y="3726180"/>
            <a:ext cx="0" cy="184404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219200" y="5486400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3126" y="1981200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31957" y="3531672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46524" y="1991950"/>
            <a:ext cx="419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bank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buys/sells foreign </a:t>
            </a:r>
          </a:p>
          <a:p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urrency to fix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</a:t>
            </a:r>
          </a:p>
          <a:p>
            <a:endParaRPr lang="en-CA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At E market </a:t>
            </a: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CA" sz="20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market </a:t>
            </a: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CA" sz="20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285750" indent="-285750">
              <a:buFont typeface="Wingdings"/>
              <a:buChar char="à"/>
            </a:pP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no intervention needed</a:t>
            </a:r>
          </a:p>
          <a:p>
            <a:pPr marL="285750" indent="-285750">
              <a:buFont typeface="Wingdings"/>
              <a:buChar char="à"/>
            </a:pPr>
            <a:endParaRPr lang="en-CA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At A, </a:t>
            </a: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</a:t>
            </a:r>
            <a:r>
              <a:rPr lang="en-CA" sz="20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fe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&gt; </a:t>
            </a: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</a:t>
            </a:r>
            <a:r>
              <a:rPr lang="en-CA" sz="20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fe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central bank buys </a:t>
            </a:r>
          </a:p>
          <a:p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AE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US$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↑MB ↑M &amp; ↓i</a:t>
            </a:r>
          </a:p>
          <a:p>
            <a:endParaRPr lang="en-CA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At C, </a:t>
            </a: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</a:t>
            </a:r>
            <a:r>
              <a:rPr lang="en-CA" sz="20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fe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&gt; </a:t>
            </a: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</a:t>
            </a:r>
            <a:r>
              <a:rPr lang="en-CA" sz="20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fe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central bank sells </a:t>
            </a:r>
          </a:p>
          <a:p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EC US$ 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↓MB  ↓M &amp; ↑</a:t>
            </a:r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</p:txBody>
      </p:sp>
      <p:sp>
        <p:nvSpPr>
          <p:cNvPr id="10" name="Right Brace 9"/>
          <p:cNvSpPr/>
          <p:nvPr/>
        </p:nvSpPr>
        <p:spPr>
          <a:xfrm rot="16200000">
            <a:off x="1651386" y="3310189"/>
            <a:ext cx="202429" cy="624548"/>
          </a:xfrm>
          <a:prstGeom prst="rightBrace">
            <a:avLst>
              <a:gd name="adj1" fmla="val 8333"/>
              <a:gd name="adj2" fmla="val 51515"/>
            </a:avLst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1" name="Right Brace 40"/>
          <p:cNvSpPr/>
          <p:nvPr/>
        </p:nvSpPr>
        <p:spPr>
          <a:xfrm rot="16200000" flipH="1">
            <a:off x="2591289" y="3408364"/>
            <a:ext cx="195241" cy="828364"/>
          </a:xfrm>
          <a:prstGeom prst="rightBrace">
            <a:avLst>
              <a:gd name="adj1" fmla="val 8333"/>
              <a:gd name="adj2" fmla="val 51515"/>
            </a:avLst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450181" y="2255330"/>
            <a:ext cx="226219" cy="124987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688909" y="3352800"/>
            <a:ext cx="498791" cy="404019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2"/>
          <p:cNvSpPr txBox="1">
            <a:spLocks noChangeArrowheads="1"/>
          </p:cNvSpPr>
          <p:nvPr/>
        </p:nvSpPr>
        <p:spPr>
          <a:xfrm>
            <a:off x="228600" y="381000"/>
            <a:ext cx="52578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8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Flexible vs. Fixed Exchange Rates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24400" y="1486893"/>
            <a:ext cx="3647152" cy="40011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Official exchange rate set at </a:t>
            </a:r>
            <a:r>
              <a:rPr lang="en-CA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endParaRPr lang="en-CA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24400" y="5715000"/>
            <a:ext cx="4201984" cy="40011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Foreign exchange ops drive M policy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3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02" grpId="0" animBg="1"/>
      <p:bldP spid="63505" grpId="0" animBg="1"/>
      <p:bldP spid="63507" grpId="0" animBg="1"/>
      <p:bldP spid="10" grpId="0" animBg="1"/>
      <p:bldP spid="41" grpId="0" animBg="1"/>
      <p:bldP spid="4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5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mtClean="0"/>
              <a:t>©2013 Curtis-Irvine Macroeconomics</a:t>
            </a:r>
            <a:endParaRPr lang="en-US"/>
          </a:p>
        </p:txBody>
      </p:sp>
      <p:sp>
        <p:nvSpPr>
          <p:cNvPr id="32770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mtClean="0"/>
              <a:t>Chapter 14</a:t>
            </a:r>
            <a:endParaRPr lang="en-US"/>
          </a:p>
        </p:txBody>
      </p:sp>
      <p:sp>
        <p:nvSpPr>
          <p:cNvPr id="32771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0C6DCC4C-7EC4-4518-A19B-86527C5940F8}" type="slidenum">
              <a:rPr lang="en-US"/>
              <a:pPr eaLnBrk="1" hangingPunct="1"/>
              <a:t>20</a:t>
            </a:fld>
            <a:endParaRPr lang="en-U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28600" y="1143000"/>
            <a:ext cx="8763000" cy="5715000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Canada’s exchange rate experience</a:t>
            </a:r>
          </a:p>
          <a:p>
            <a:pPr>
              <a:buClr>
                <a:srgbClr val="002060"/>
              </a:buClr>
              <a:buSzPct val="109000"/>
              <a:defRPr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Canada adopted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flexible exchange rates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 1970</a:t>
            </a:r>
          </a:p>
          <a:p>
            <a:pPr>
              <a:buClr>
                <a:srgbClr val="002060"/>
              </a:buClr>
              <a:buSzPct val="109000"/>
              <a:defRPr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09000"/>
              <a:defRPr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Over the period 1990 – 2012 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real exchange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rates were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driven 	primarily by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nominal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exchange rates</a:t>
            </a:r>
          </a:p>
          <a:p>
            <a:pPr>
              <a:buClr>
                <a:srgbClr val="002060"/>
              </a:buClr>
              <a:buSzPct val="109000"/>
              <a:defRPr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09000"/>
              <a:defRPr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from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 i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i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&amp;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(expected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capital flows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, and from 	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commodity price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movements </a:t>
            </a:r>
          </a:p>
          <a:p>
            <a:pPr>
              <a:buClr>
                <a:srgbClr val="002060"/>
              </a:buClr>
              <a:buSzPct val="109000"/>
              <a:defRPr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09000"/>
              <a:defRPr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/∆i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link in the monetary transmission mechanism is 	important for effective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 </a:t>
            </a:r>
          </a:p>
          <a:p>
            <a:pPr>
              <a:buClr>
                <a:srgbClr val="002060"/>
              </a:buClr>
              <a:buSzPct val="109000"/>
              <a:defRPr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helped with adjustment to large changes in commodity 	prices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over the past 10 yrs.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	….</a:t>
            </a:r>
            <a:r>
              <a:rPr lang="en-US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Canadian exchange rate </a:t>
            </a:r>
            <a:r>
              <a:rPr lang="en-US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changes </a:t>
            </a:r>
            <a:endParaRPr lang="en-US" sz="1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28600" y="533400"/>
            <a:ext cx="52578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8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Flexible vs. Fixed Exchange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2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2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24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24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4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Date Placeholder 3"/>
          <p:cNvSpPr>
            <a:spLocks noGrp="1"/>
          </p:cNvSpPr>
          <p:nvPr>
            <p:ph type="dt" sz="half" idx="10"/>
          </p:nvPr>
        </p:nvSpPr>
        <p:spPr>
          <a:xfrm>
            <a:off x="1524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</a:p>
        </p:txBody>
      </p:sp>
      <p:sp>
        <p:nvSpPr>
          <p:cNvPr id="33794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Chapter 14</a:t>
            </a:r>
          </a:p>
        </p:txBody>
      </p:sp>
      <p:sp>
        <p:nvSpPr>
          <p:cNvPr id="3379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5874F941-1434-46A8-8448-BE082C4DD23B}" type="slidenum">
              <a:rPr lang="en-US"/>
              <a:pPr eaLnBrk="1" hangingPunct="1"/>
              <a:t>21</a:t>
            </a:fld>
            <a:endParaRPr lang="en-US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92162"/>
            <a:ext cx="5880919" cy="5151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96000" y="762000"/>
            <a:ext cx="3008196" cy="147732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62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depreciation of the C$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from 1990 to 2003 increased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import prices and increased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profitability of Canadian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exports.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6000" y="4390072"/>
            <a:ext cx="3008196" cy="147732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62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appreciation of the C$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starting in 2003 lowered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import prices and reduced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profitability of Canadian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exports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1000"/>
            <a:ext cx="8839200" cy="6096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&amp;</a:t>
            </a:r>
            <a:r>
              <a:rPr lang="en-US" sz="2800" b="1" dirty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Fiscal Policy with Flexible Exchange Rates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43000"/>
            <a:ext cx="8435975" cy="464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can be a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strong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AD management tool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Independent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choice of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 target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l-GR" sz="28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π</a:t>
            </a:r>
            <a:r>
              <a:rPr lang="en-CA" sz="28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*</a:t>
            </a:r>
            <a:endParaRPr lang="en-CA" dirty="0" smtClean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lvl="1">
              <a:buClr>
                <a:srgbClr val="002060"/>
              </a:buClr>
              <a:buSzPct val="110000"/>
            </a:pPr>
            <a:r>
              <a:rPr lang="en-CA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  <a:t>Policy instrument is </a:t>
            </a:r>
            <a:r>
              <a:rPr lang="en-CA" sz="24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short term interest rate </a:t>
            </a:r>
            <a:r>
              <a:rPr lang="en-CA" sz="2400" dirty="0" err="1" smtClean="0">
                <a:solidFill>
                  <a:srgbClr val="002060"/>
                </a:solidFill>
                <a:latin typeface="Times New Roman"/>
                <a:cs typeface="Times New Roman"/>
              </a:rPr>
              <a:t>eg</a:t>
            </a:r>
            <a:r>
              <a:rPr lang="en-CA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  <a:t>.</a:t>
            </a:r>
            <a:r>
              <a:rPr lang="en-CA" sz="24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en-CA" sz="2400" b="1" dirty="0" err="1" smtClean="0">
                <a:solidFill>
                  <a:srgbClr val="002060"/>
                </a:solidFill>
                <a:latin typeface="Times New Roman"/>
                <a:cs typeface="Times New Roman"/>
              </a:rPr>
              <a:t>onr</a:t>
            </a:r>
            <a:endParaRPr lang="en-US" sz="2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0000"/>
            </a:pP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Transmission mechanism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through both interest rates &amp; 	exchange rates </a:t>
            </a:r>
          </a:p>
          <a:p>
            <a:pPr marL="0" indent="0">
              <a:buClr>
                <a:srgbClr val="002060"/>
              </a:buClr>
              <a:buSzPct val="110000"/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But: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Limited by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 and exchange rate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elasticities of 	expenditure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Limited by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‘zero lower bound’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 interest rate</a:t>
            </a:r>
          </a:p>
          <a:p>
            <a:pPr>
              <a:buClr>
                <a:srgbClr val="002060"/>
              </a:buClr>
              <a:buSzPct val="110000"/>
            </a:pPr>
            <a:endParaRPr lang="en-US" sz="13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endParaRPr lang="en-US" dirty="0" smtClean="0"/>
          </a:p>
          <a:p>
            <a:pPr lvl="1"/>
            <a:endParaRPr lang="en-US" dirty="0" smtClean="0">
              <a:ea typeface="ＭＳ Ｐゴシック" pitchFamily="34" charset="-128"/>
            </a:endParaRPr>
          </a:p>
        </p:txBody>
      </p:sp>
      <p:sp>
        <p:nvSpPr>
          <p:cNvPr id="35846" name="Date Placeholder 3"/>
          <p:cNvSpPr>
            <a:spLocks noGrp="1"/>
          </p:cNvSpPr>
          <p:nvPr>
            <p:ph type="dt" sz="half" idx="10"/>
          </p:nvPr>
        </p:nvSpPr>
        <p:spPr>
          <a:xfrm>
            <a:off x="228600" y="-36871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dirty="0" smtClean="0"/>
              <a:t>©2013 </a:t>
            </a:r>
            <a:r>
              <a:rPr lang="en-US" b="1" dirty="0" smtClean="0"/>
              <a:t>Curtis-Irvine</a:t>
            </a:r>
            <a:r>
              <a:rPr lang="en-US" dirty="0" smtClean="0"/>
              <a:t> Macroeconomics</a:t>
            </a:r>
          </a:p>
        </p:txBody>
      </p:sp>
      <p:sp>
        <p:nvSpPr>
          <p:cNvPr id="3584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76600" y="-9832"/>
            <a:ext cx="3581400" cy="36576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Chapter 14</a:t>
            </a:r>
          </a:p>
        </p:txBody>
      </p:sp>
      <p:sp>
        <p:nvSpPr>
          <p:cNvPr id="3584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FC90D285-646E-43A1-A0DF-6EBD9D26DB20}" type="slidenum">
              <a:rPr lang="en-US"/>
              <a:pPr eaLnBrk="1" hangingPunct="1"/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3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3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3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37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37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37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381000" y="0"/>
            <a:ext cx="2895600" cy="329184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©2013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14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2B8485-4987-4996-92B3-C5AECFED73D8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23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8200" y="2438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1013611" y="1188675"/>
            <a:ext cx="7292189" cy="43550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policy: 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weak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 manageme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nt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tool re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target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stimulus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crowded 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out A(</a:t>
            </a:r>
            <a:r>
              <a:rPr lang="en-US" sz="24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without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accommodation</a:t>
            </a:r>
            <a:r>
              <a:rPr lang="en-US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US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budget balance &amp; debt ratio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targets (austerity)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But: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3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debt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management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enhanced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by monetary policy </a:t>
            </a:r>
          </a:p>
          <a:p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inflation targeting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strong  AD management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tool  re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when monetary </a:t>
            </a:r>
          </a:p>
          <a:p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 hits ‘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zero lower bound’</a:t>
            </a:r>
            <a:endParaRPr lang="en-US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52400" y="381000"/>
            <a:ext cx="8839200" cy="609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8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&amp; Fiscal Policy with Flexible Exchange Rates</a:t>
            </a:r>
          </a:p>
        </p:txBody>
      </p:sp>
    </p:spTree>
    <p:extLst>
      <p:ext uri="{BB962C8B-B14F-4D97-AF65-F5344CB8AC3E}">
        <p14:creationId xmlns:p14="http://schemas.microsoft.com/office/powerpoint/2010/main" val="285669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97974"/>
            <a:ext cx="8229600" cy="4876800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 </a:t>
            </a:r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coordination </a:t>
            </a:r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examples</a:t>
            </a:r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6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6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lnSpc>
                <a:spcPct val="90000"/>
              </a:lnSpc>
              <a:buClr>
                <a:srgbClr val="002060"/>
              </a:buClr>
              <a:buSzPct val="100000"/>
              <a:buAutoNum type="arabicPeriod"/>
            </a:pPr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</a:t>
            </a:r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adjustment 1995-2000</a:t>
            </a:r>
          </a:p>
          <a:p>
            <a:pPr marL="514350" indent="-514350">
              <a:lnSpc>
                <a:spcPct val="90000"/>
              </a:lnSpc>
              <a:buAutoNum type="arabicPeriod"/>
            </a:pPr>
            <a:endParaRPr lang="en-US" sz="35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5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Cuts in G and increases in t</a:t>
            </a:r>
            <a:r>
              <a:rPr lang="en-US" sz="6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aimed initially at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6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↑</a:t>
            </a:r>
            <a:r>
              <a:rPr lang="en-US" sz="6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BB - 5.3% </a:t>
            </a:r>
            <a:r>
              <a:rPr lang="en-US" sz="6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6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- 3.0% of GDP to stabilized debt ratio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6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 aimed at </a:t>
            </a:r>
            <a:r>
              <a:rPr lang="el-GR" sz="60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π</a:t>
            </a:r>
            <a:r>
              <a:rPr lang="en-CA" sz="60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= 2.0</a:t>
            </a:r>
          </a:p>
          <a:p>
            <a:pPr marL="0" indent="0">
              <a:lnSpc>
                <a:spcPct val="90000"/>
              </a:lnSpc>
              <a:buNone/>
            </a:pPr>
            <a:endParaRPr lang="en-CA" sz="5100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CA" sz="5100" dirty="0" smtClean="0">
                <a:solidFill>
                  <a:srgbClr val="002060"/>
                </a:solidFill>
                <a:latin typeface="Times New Roman"/>
                <a:cs typeface="Times New Roman"/>
              </a:rPr>
              <a:t>	</a:t>
            </a:r>
            <a:r>
              <a:rPr lang="en-CA" sz="6000" i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Fiscal austerity </a:t>
            </a:r>
            <a:r>
              <a:rPr lang="en-CA" sz="6000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 GDP gaps ↑ 0.0%  2.0%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CA" sz="6000" dirty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	</a:t>
            </a:r>
            <a:r>
              <a:rPr lang="en-CA" sz="6000" i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Monetary </a:t>
            </a:r>
            <a:r>
              <a:rPr lang="en-CA" sz="6000" i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stimulus </a:t>
            </a:r>
            <a:r>
              <a:rPr lang="en-CA" sz="6000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from ↓bank rate 7.3% </a:t>
            </a:r>
            <a:r>
              <a:rPr lang="en-CA" sz="6000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 </a:t>
            </a:r>
            <a:r>
              <a:rPr lang="en-CA" sz="6000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3.5%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CA" sz="6000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	</a:t>
            </a:r>
            <a:r>
              <a:rPr lang="en-CA" sz="6000" i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Exchange rate </a:t>
            </a:r>
            <a:r>
              <a:rPr lang="en-CA" sz="6000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increased from $1.36Cdn/$1US to </a:t>
            </a:r>
            <a:r>
              <a:rPr lang="en-CA" sz="6000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	1.49Cdn</a:t>
            </a:r>
            <a:r>
              <a:rPr lang="en-CA" sz="6000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/$1US</a:t>
            </a:r>
          </a:p>
          <a:p>
            <a:pPr marL="0" indent="0">
              <a:lnSpc>
                <a:spcPct val="90000"/>
              </a:lnSpc>
              <a:buNone/>
            </a:pPr>
            <a:endParaRPr lang="en-CA" sz="5100" dirty="0">
              <a:solidFill>
                <a:srgbClr val="002060"/>
              </a:solidFill>
              <a:latin typeface="Times New Roman"/>
              <a:cs typeface="Times New Roman"/>
              <a:sym typeface="Wingdings" pitchFamily="2" charset="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CA" sz="5100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	</a:t>
            </a:r>
            <a:r>
              <a:rPr lang="en-CA" sz="6000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Strong growth in US GDP  ↑X</a:t>
            </a:r>
            <a:endParaRPr lang="en-CA" sz="6000" dirty="0">
              <a:solidFill>
                <a:srgbClr val="002060"/>
              </a:solidFill>
              <a:latin typeface="Times New Roman"/>
              <a:cs typeface="Times New Roman"/>
              <a:sym typeface="Wingdings" pitchFamily="2" charset="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CA" sz="5100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	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CA" sz="5100" dirty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	</a:t>
            </a:r>
            <a:r>
              <a:rPr lang="en-CA" sz="6000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BB = + 0.6 in  1999 and  GDP gap = 0.0 in 1999Q3</a:t>
            </a:r>
            <a:endParaRPr lang="en-US" sz="6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70" name="Date Placeholder 3"/>
          <p:cNvSpPr>
            <a:spLocks noGrp="1"/>
          </p:cNvSpPr>
          <p:nvPr>
            <p:ph type="dt" sz="half" idx="10"/>
          </p:nvPr>
        </p:nvSpPr>
        <p:spPr>
          <a:xfrm>
            <a:off x="152400" y="-44245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dirty="0" smtClean="0"/>
              <a:t>©2013 Curtis-Irvine Macroeconomics</a:t>
            </a:r>
          </a:p>
        </p:txBody>
      </p:sp>
      <p:sp>
        <p:nvSpPr>
          <p:cNvPr id="36868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mtClean="0"/>
              <a:t>Chapter 14</a:t>
            </a:r>
          </a:p>
        </p:txBody>
      </p:sp>
      <p:sp>
        <p:nvSpPr>
          <p:cNvPr id="3686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26B1CB48-F21C-4C51-A086-4271C50D4B1E}" type="slidenum">
              <a:rPr lang="en-US"/>
              <a:pPr eaLnBrk="1" hangingPunct="1"/>
              <a:t>24</a:t>
            </a:fld>
            <a:endParaRPr lang="en-US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52400" y="381000"/>
            <a:ext cx="8839200" cy="609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8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&amp; Fiscal Policy with Flexible Exchange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©2013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14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2B8485-4987-4996-92B3-C5AECFED73D8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25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000" y="1006026"/>
            <a:ext cx="8077200" cy="4690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coordination examples: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2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recession of  2008 – 2009:</a:t>
            </a:r>
          </a:p>
          <a:p>
            <a:pPr lvl="1">
              <a:lnSpc>
                <a:spcPct val="90000"/>
              </a:lnSpc>
            </a:pPr>
            <a:endParaRPr lang="en-US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</a:pP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stimulus: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reductions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onr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4.0%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0.25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%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>
              <a:lnSpc>
                <a:spcPct val="90000"/>
              </a:lnSpc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nnouncements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 low future interest rates</a:t>
            </a:r>
          </a:p>
          <a:p>
            <a:pPr lvl="1">
              <a:lnSpc>
                <a:spcPct val="90000"/>
              </a:lnSpc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Also plans for ‘</a:t>
            </a:r>
            <a:r>
              <a:rPr lang="en-US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quantitative easing’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&amp; </a:t>
            </a:r>
            <a:r>
              <a:rPr lang="en-US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‘credit easing’</a:t>
            </a:r>
          </a:p>
          <a:p>
            <a:pPr lvl="1">
              <a:lnSpc>
                <a:spcPct val="90000"/>
              </a:lnSpc>
            </a:pPr>
            <a:endParaRPr lang="en-US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</a:pP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stimulus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through increased </a:t>
            </a:r>
            <a:r>
              <a:rPr lang="en-US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and reduced </a:t>
            </a:r>
            <a:r>
              <a:rPr lang="en-US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net 	taxes: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(The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Economic Action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Plan)</a:t>
            </a:r>
            <a:endParaRPr lang="en-US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lvl="1" indent="0">
              <a:lnSpc>
                <a:spcPct val="90000"/>
              </a:lnSpc>
              <a:buNone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      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↓BB from 0.6%GDP to – 3.5%GDP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lvl="1">
              <a:lnSpc>
                <a:spcPct val="90000"/>
              </a:lnSpc>
            </a:pPr>
            <a:endParaRPr lang="en-US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lvl="1">
              <a:lnSpc>
                <a:spcPct val="90000"/>
              </a:lnSpc>
            </a:pP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Coordinated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monetary and fiscal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stimulus:</a:t>
            </a:r>
          </a:p>
          <a:p>
            <a:pPr lvl="1">
              <a:lnSpc>
                <a:spcPct val="90000"/>
              </a:lnSpc>
            </a:pPr>
            <a:endParaRPr lang="en-US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lvl="1">
              <a:lnSpc>
                <a:spcPct val="9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Output gap reduced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from:</a:t>
            </a:r>
          </a:p>
          <a:p>
            <a:pPr lvl="1">
              <a:lnSpc>
                <a:spcPct val="90000"/>
              </a:lnSpc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– 3.2% in 2009Q2  – 0.4% in 2011Q1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52400" y="381000"/>
            <a:ext cx="8839200" cy="609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8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&amp; Fiscal Policy with Flexible Exchange Rates</a:t>
            </a:r>
          </a:p>
        </p:txBody>
      </p:sp>
    </p:spTree>
    <p:extLst>
      <p:ext uri="{BB962C8B-B14F-4D97-AF65-F5344CB8AC3E}">
        <p14:creationId xmlns:p14="http://schemas.microsoft.com/office/powerpoint/2010/main" val="1697538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policy: 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ineffective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 management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tool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committed to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 target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cannot pursue an independent domestic policy target: </a:t>
            </a:r>
            <a:r>
              <a:rPr lang="el-GR" sz="2800" dirty="0" smtClean="0">
                <a:solidFill>
                  <a:srgbClr val="002060"/>
                </a:solidFill>
                <a:latin typeface="Times New Roman"/>
                <a:cs typeface="Times New Roman"/>
              </a:rPr>
              <a:t>π</a:t>
            </a:r>
            <a:r>
              <a:rPr lang="en-CA" sz="280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or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Y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 or money supply growth driven by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 target and 	foreign monetary policy</a:t>
            </a:r>
          </a:p>
          <a:p>
            <a:pPr>
              <a:lnSpc>
                <a:spcPct val="90000"/>
              </a:lnSpc>
            </a:pP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policy: 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strong AD management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tool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stimulus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does not ‘crowd out’ A(i) with i  &amp; M 	determined by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 target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But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  <a:buClr>
                <a:srgbClr val="002060"/>
              </a:buClr>
              <a:buSzPct val="109000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austerity effects on AD cannot be </a:t>
            </a:r>
            <a:r>
              <a:rPr lang="en-US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not offset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by 	monetary 	policy stimulus or currency depreciation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09000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e.g. EU type sovereign debt problems </a:t>
            </a:r>
          </a:p>
          <a:p>
            <a:pPr>
              <a:lnSpc>
                <a:spcPct val="90000"/>
              </a:lnSpc>
            </a:pP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en-US" sz="2400" dirty="0" smtClean="0"/>
          </a:p>
          <a:p>
            <a:pPr>
              <a:lnSpc>
                <a:spcPct val="90000"/>
              </a:lnSpc>
              <a:buFontTx/>
              <a:buNone/>
            </a:pPr>
            <a:endParaRPr lang="en-US" sz="2800" dirty="0" smtClean="0"/>
          </a:p>
        </p:txBody>
      </p:sp>
      <p:sp>
        <p:nvSpPr>
          <p:cNvPr id="3789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-9525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</a:p>
        </p:txBody>
      </p:sp>
      <p:sp>
        <p:nvSpPr>
          <p:cNvPr id="37890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smtClean="0"/>
              <a:t>Chapter 14</a:t>
            </a:r>
          </a:p>
        </p:txBody>
      </p:sp>
      <p:sp>
        <p:nvSpPr>
          <p:cNvPr id="3789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FBB1BCDC-2099-438B-B88D-EDA603DF5F59}" type="slidenum">
              <a:rPr lang="en-US"/>
              <a:pPr eaLnBrk="1" hangingPunct="1"/>
              <a:t>26</a:t>
            </a:fld>
            <a:endParaRPr lang="en-US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52400" y="381000"/>
            <a:ext cx="8839200" cy="609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8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&amp; Fiscal Policy with Fixed Exchange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45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645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645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45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533400"/>
            <a:ext cx="8229600" cy="457200"/>
          </a:xfrm>
        </p:spPr>
        <p:txBody>
          <a:bodyPr>
            <a:normAutofit fontScale="90000"/>
          </a:bodyPr>
          <a:lstStyle/>
          <a:p>
            <a:r>
              <a:rPr lang="en-US" sz="28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 Summary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295400"/>
            <a:ext cx="8229600" cy="48768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Balance of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payments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measures international transactions classified to the 	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current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capital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accounts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International trade in </a:t>
            </a:r>
            <a:r>
              <a:rPr lang="en-US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goods &amp; services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recorded in the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current	account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en-US" sz="12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International trade in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financial assets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recorded in the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capital 	account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Perfect 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international capital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mobility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means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different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expected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asset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returns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across countries cause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large 	international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flows of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funds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 parity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condition: when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capital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mobility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perfect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the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interest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rate differentials across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countries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are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offset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by expected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exchange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rate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changes.</a:t>
            </a:r>
          </a:p>
          <a:p>
            <a:pPr marL="0" indent="0">
              <a:lnSpc>
                <a:spcPct val="80000"/>
              </a:lnSpc>
              <a:buClr>
                <a:srgbClr val="002060"/>
              </a:buClr>
              <a:buSzPct val="110000"/>
              <a:buNone/>
              <a:defRPr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the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foreign exchange market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supplies and demands for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currencies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different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countries are bought and sold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exchange 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rates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determined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42" name="Date Placeholder 3"/>
          <p:cNvSpPr>
            <a:spLocks noGrp="1"/>
          </p:cNvSpPr>
          <p:nvPr>
            <p:ph type="dt" sz="half" idx="10"/>
          </p:nvPr>
        </p:nvSpPr>
        <p:spPr>
          <a:xfrm>
            <a:off x="1524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</a:p>
        </p:txBody>
      </p:sp>
      <p:sp>
        <p:nvSpPr>
          <p:cNvPr id="39938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Chapter 14</a:t>
            </a:r>
          </a:p>
        </p:txBody>
      </p:sp>
      <p:sp>
        <p:nvSpPr>
          <p:cNvPr id="3993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E5DA5CAD-05D2-43D1-BC21-115128AC20C3}" type="slidenum">
              <a:rPr lang="en-US"/>
              <a:pPr eaLnBrk="1" hangingPunct="1"/>
              <a:t>27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0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0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0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01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01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01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66800"/>
            <a:ext cx="8229600" cy="48768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Sources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Times New Roman" pitchFamily="18" charset="0"/>
                <a:cs typeface="Times New Roman" pitchFamily="18" charset="0"/>
              </a:rPr>
              <a:t>demand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Times New Roman" pitchFamily="18" charset="0"/>
                <a:cs typeface="Times New Roman" pitchFamily="18" charset="0"/>
              </a:rPr>
              <a:t>supply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the 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foreign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exchange market are 	transactions recorded in the balance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payments accounts</a:t>
            </a:r>
            <a:endParaRPr lang="en-U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en-US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Times New Roman" pitchFamily="18" charset="0"/>
                <a:cs typeface="Times New Roman" pitchFamily="18" charset="0"/>
              </a:rPr>
              <a:t>Floating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or </a:t>
            </a: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Times New Roman" pitchFamily="18" charset="0"/>
                <a:cs typeface="Times New Roman" pitchFamily="18" charset="0"/>
              </a:rPr>
              <a:t>flexible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exchange rates increase the </a:t>
            </a:r>
            <a:r>
              <a:rPr lang="en-US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independence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and power of 	monetary policy as a tools for AD management. </a:t>
            </a:r>
            <a:r>
              <a:rPr lang="en-US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policy power 	limited.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en-US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Times New Roman" pitchFamily="18" charset="0"/>
                <a:cs typeface="Times New Roman" pitchFamily="18" charset="0"/>
              </a:rPr>
              <a:t>Fixed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exchange rate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regime requires </a:t>
            </a:r>
            <a:r>
              <a:rPr lang="en-US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Times New Roman" pitchFamily="18" charset="0"/>
                <a:cs typeface="Times New Roman" pitchFamily="18" charset="0"/>
              </a:rPr>
              <a:t>central bank 	intervention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	monetary policy coordinated with international financial conditions. 	</a:t>
            </a:r>
            <a:r>
              <a:rPr lang="en-US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 independence lost but fiscal policy power enhanced.</a:t>
            </a:r>
            <a:endParaRPr lang="en-US" sz="2000" i="1" dirty="0">
              <a:solidFill>
                <a:srgbClr val="00206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en-US" sz="1200" b="1" dirty="0" smtClean="0">
              <a:effectLst>
                <a:outerShdw blurRad="38100" dist="38100" dir="2700000" algn="tl">
                  <a:srgbClr val="DDDDDD"/>
                </a:outerShdw>
              </a:effectLst>
              <a:ea typeface="+mn-ea"/>
            </a:endParaRPr>
          </a:p>
        </p:txBody>
      </p:sp>
      <p:sp>
        <p:nvSpPr>
          <p:cNvPr id="40966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©2013 Curtis-Irvine Macroeconomics</a:t>
            </a:r>
          </a:p>
        </p:txBody>
      </p:sp>
      <p:sp>
        <p:nvSpPr>
          <p:cNvPr id="40962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b="1" dirty="0" smtClean="0"/>
              <a:t>Chapter 14</a:t>
            </a:r>
          </a:p>
        </p:txBody>
      </p:sp>
      <p:sp>
        <p:nvSpPr>
          <p:cNvPr id="4096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A6368954-3059-4616-BD44-A307A2918B62}" type="slidenum">
              <a:rPr lang="en-US"/>
              <a:pPr eaLnBrk="1" hangingPunct="1"/>
              <a:t>28</a:t>
            </a:fld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533400"/>
            <a:ext cx="8229600" cy="457200"/>
          </a:xfrm>
        </p:spPr>
        <p:txBody>
          <a:bodyPr>
            <a:normAutofit fontScale="90000"/>
          </a:bodyPr>
          <a:lstStyle/>
          <a:p>
            <a:r>
              <a:rPr lang="en-US" sz="28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 Summary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3422</TotalTime>
  <Words>1202</Words>
  <Application>Microsoft Office PowerPoint</Application>
  <PresentationFormat>On-screen Show (4:3)</PresentationFormat>
  <Paragraphs>456</Paragraphs>
  <Slides>28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0" baseType="lpstr">
      <vt:lpstr>Clarity</vt:lpstr>
      <vt:lpstr>Equation</vt:lpstr>
      <vt:lpstr>14 International Macroeconomics</vt:lpstr>
      <vt:lpstr>PowerPoint Presentation</vt:lpstr>
      <vt:lpstr>PowerPoint Presentation</vt:lpstr>
      <vt:lpstr>The Balance of Payments</vt:lpstr>
      <vt:lpstr>PowerPoint Presentation</vt:lpstr>
      <vt:lpstr>The Balance of Payments</vt:lpstr>
      <vt:lpstr>The Balance of Payments</vt:lpstr>
      <vt:lpstr>PowerPoint Presentation</vt:lpstr>
      <vt:lpstr>Determinants of the Current Account  (ie NX)</vt:lpstr>
      <vt:lpstr>The Capital Account</vt:lpstr>
      <vt:lpstr>The Capital Account: Portfolio choice</vt:lpstr>
      <vt:lpstr>           The Capital Account</vt:lpstr>
      <vt:lpstr>The Foreign Exchange Market</vt:lpstr>
      <vt:lpstr>The Foreign Exchange Market</vt:lpstr>
      <vt:lpstr>The Foreign Exchange Market</vt:lpstr>
      <vt:lpstr>Effect of a Recession in the U.S.</vt:lpstr>
      <vt:lpstr>The Foreign Exchange Market</vt:lpstr>
      <vt:lpstr>Flexible vs. Fixed Exchange Rates</vt:lpstr>
      <vt:lpstr>Central Bank Intervention to Fix the Exchange Rate</vt:lpstr>
      <vt:lpstr>PowerPoint Presentation</vt:lpstr>
      <vt:lpstr>PowerPoint Presentation</vt:lpstr>
      <vt:lpstr>Monetary &amp; Fiscal Policy with Flexible Exchange Rates</vt:lpstr>
      <vt:lpstr>PowerPoint Presentation</vt:lpstr>
      <vt:lpstr>PowerPoint Presentation</vt:lpstr>
      <vt:lpstr>PowerPoint Presentation</vt:lpstr>
      <vt:lpstr>PowerPoint Presentation</vt:lpstr>
      <vt:lpstr>Chapter Summary</vt:lpstr>
      <vt:lpstr>Chapter Summary</vt:lpstr>
    </vt:vector>
  </TitlesOfParts>
  <Company>The McGraw-Hill Companies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I Economics and the Economy</dc:title>
  <dc:creator>User Name</dc:creator>
  <cp:lastModifiedBy>Doug Curtis</cp:lastModifiedBy>
  <cp:revision>227</cp:revision>
  <dcterms:created xsi:type="dcterms:W3CDTF">2010-09-02T21:14:34Z</dcterms:created>
  <dcterms:modified xsi:type="dcterms:W3CDTF">2013-04-02T15:46:12Z</dcterms:modified>
</cp:coreProperties>
</file>