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47"/>
  </p:notesMasterIdLst>
  <p:sldIdLst>
    <p:sldId id="315" r:id="rId2"/>
    <p:sldId id="543" r:id="rId3"/>
    <p:sldId id="540" r:id="rId4"/>
    <p:sldId id="542" r:id="rId5"/>
    <p:sldId id="541" r:id="rId6"/>
    <p:sldId id="548" r:id="rId7"/>
    <p:sldId id="544" r:id="rId8"/>
    <p:sldId id="545" r:id="rId9"/>
    <p:sldId id="600" r:id="rId10"/>
    <p:sldId id="601" r:id="rId11"/>
    <p:sldId id="602" r:id="rId12"/>
    <p:sldId id="603" r:id="rId13"/>
    <p:sldId id="605" r:id="rId14"/>
    <p:sldId id="606" r:id="rId15"/>
    <p:sldId id="573" r:id="rId16"/>
    <p:sldId id="550" r:id="rId17"/>
    <p:sldId id="551" r:id="rId18"/>
    <p:sldId id="552" r:id="rId19"/>
    <p:sldId id="553" r:id="rId20"/>
    <p:sldId id="574" r:id="rId21"/>
    <p:sldId id="575" r:id="rId22"/>
    <p:sldId id="576" r:id="rId23"/>
    <p:sldId id="554" r:id="rId24"/>
    <p:sldId id="577" r:id="rId25"/>
    <p:sldId id="578" r:id="rId26"/>
    <p:sldId id="581" r:id="rId27"/>
    <p:sldId id="558" r:id="rId28"/>
    <p:sldId id="587" r:id="rId29"/>
    <p:sldId id="588" r:id="rId30"/>
    <p:sldId id="589" r:id="rId31"/>
    <p:sldId id="590" r:id="rId32"/>
    <p:sldId id="591" r:id="rId33"/>
    <p:sldId id="582" r:id="rId34"/>
    <p:sldId id="583" r:id="rId35"/>
    <p:sldId id="584" r:id="rId36"/>
    <p:sldId id="592" r:id="rId37"/>
    <p:sldId id="585" r:id="rId38"/>
    <p:sldId id="586" r:id="rId39"/>
    <p:sldId id="593" r:id="rId40"/>
    <p:sldId id="594" r:id="rId41"/>
    <p:sldId id="569" r:id="rId42"/>
    <p:sldId id="595" r:id="rId43"/>
    <p:sldId id="596" r:id="rId44"/>
    <p:sldId id="597" r:id="rId45"/>
    <p:sldId id="598" r:id="rId4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9900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2792" autoAdjust="0"/>
    <p:restoredTop sz="94660"/>
  </p:normalViewPr>
  <p:slideViewPr>
    <p:cSldViewPr>
      <p:cViewPr varScale="1">
        <p:scale>
          <a:sx n="63" d="100"/>
          <a:sy n="63" d="100"/>
        </p:scale>
        <p:origin x="1488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279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D451C9A1-3055-4A77-B6D5-0687FFCDD2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0481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51C9A1-3055-4A77-B6D5-0687FFCDD23A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703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CA"/>
              <a:t>What dies “material balance mean” and “where did material balance”.</a:t>
            </a: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9EA2BF2-F0FD-4D0A-B32C-44B4F30F0E92}" type="slidenum">
              <a:rPr lang="en-CA"/>
              <a:pPr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181771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CA"/>
              <a:t>What dies “material balance mean” and “where did material balance”.</a:t>
            </a: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9EA2BF2-F0FD-4D0A-B32C-44B4F30F0E92}" type="slidenum">
              <a:rPr lang="en-CA"/>
              <a:pPr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407436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B733EEF-454F-4AD6-8C1A-39FB2CDAD741}" type="slidenum">
              <a:rPr lang="en-US"/>
              <a:pPr/>
              <a:t>7</a:t>
            </a:fld>
            <a:endParaRPr lang="en-US"/>
          </a:p>
        </p:txBody>
      </p:sp>
      <p:sp>
        <p:nvSpPr>
          <p:cNvPr id="269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9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1190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5807CC1-E0D9-411B-9250-9C6D710F1E36}" type="slidenum">
              <a:rPr lang="en-US"/>
              <a:pPr/>
              <a:t>8</a:t>
            </a:fld>
            <a:endParaRPr lang="en-US"/>
          </a:p>
        </p:txBody>
      </p:sp>
      <p:sp>
        <p:nvSpPr>
          <p:cNvPr id="275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5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76228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2C1D6F7-5154-41B3-9105-DB6486F7C41F}" type="slidenum">
              <a:rPr lang="en-US"/>
              <a:pPr/>
              <a:t>9</a:t>
            </a:fld>
            <a:endParaRPr lang="en-US"/>
          </a:p>
        </p:txBody>
      </p:sp>
      <p:sp>
        <p:nvSpPr>
          <p:cNvPr id="271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1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5702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2C1D6F7-5154-41B3-9105-DB6486F7C41F}" type="slidenum">
              <a:rPr lang="en-US"/>
              <a:pPr/>
              <a:t>10</a:t>
            </a:fld>
            <a:endParaRPr lang="en-US"/>
          </a:p>
        </p:txBody>
      </p:sp>
      <p:sp>
        <p:nvSpPr>
          <p:cNvPr id="271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1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8155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2C1D6F7-5154-41B3-9105-DB6486F7C41F}" type="slidenum">
              <a:rPr lang="en-US"/>
              <a:pPr/>
              <a:t>11</a:t>
            </a:fld>
            <a:endParaRPr lang="en-US"/>
          </a:p>
        </p:txBody>
      </p:sp>
      <p:sp>
        <p:nvSpPr>
          <p:cNvPr id="271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1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724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2C1D6F7-5154-41B3-9105-DB6486F7C41F}" type="slidenum">
              <a:rPr lang="en-US"/>
              <a:pPr/>
              <a:t>12</a:t>
            </a:fld>
            <a:endParaRPr lang="en-US"/>
          </a:p>
        </p:txBody>
      </p:sp>
      <p:sp>
        <p:nvSpPr>
          <p:cNvPr id="271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1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3720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2C1D6F7-5154-41B3-9105-DB6486F7C41F}" type="slidenum">
              <a:rPr lang="en-US"/>
              <a:pPr/>
              <a:t>13</a:t>
            </a:fld>
            <a:endParaRPr lang="en-US"/>
          </a:p>
        </p:txBody>
      </p:sp>
      <p:sp>
        <p:nvSpPr>
          <p:cNvPr id="271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1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3570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AC56A5F-9408-4592-96BF-66CE1C853B57}" type="slidenum">
              <a:rPr lang="en-US"/>
              <a:pPr/>
              <a:t>14</a:t>
            </a:fld>
            <a:endParaRPr lang="en-US"/>
          </a:p>
        </p:txBody>
      </p:sp>
      <p:sp>
        <p:nvSpPr>
          <p:cNvPr id="273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3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064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CA"/>
              <a:t>What dies “material balance mean” and “where did material balance”.</a:t>
            </a: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9EA2BF2-F0FD-4D0A-B32C-44B4F30F0E92}" type="slidenum">
              <a:rPr lang="en-CA"/>
              <a:pPr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864418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C854E2A-3E1B-4224-8729-8C187D964E55}" type="slidenum">
              <a:rPr lang="en-US"/>
              <a:pPr/>
              <a:t>16</a:t>
            </a:fld>
            <a:endParaRPr lang="en-US"/>
          </a:p>
        </p:txBody>
      </p:sp>
      <p:sp>
        <p:nvSpPr>
          <p:cNvPr id="277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7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90237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D7ABE41-34DF-44D7-94E5-2FEB51EBDA32}" type="slidenum">
              <a:rPr lang="en-US"/>
              <a:pPr/>
              <a:t>17</a:t>
            </a:fld>
            <a:endParaRPr lang="en-US"/>
          </a:p>
        </p:txBody>
      </p:sp>
      <p:sp>
        <p:nvSpPr>
          <p:cNvPr id="279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9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2420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1DAF46E-815F-40D8-B548-C18A7236776D}" type="slidenum">
              <a:rPr lang="en-US"/>
              <a:pPr/>
              <a:t>18</a:t>
            </a:fld>
            <a:endParaRPr lang="en-US"/>
          </a:p>
        </p:txBody>
      </p:sp>
      <p:sp>
        <p:nvSpPr>
          <p:cNvPr id="283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3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48704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F60BF4-8D3B-4F41-B923-64FE4C05ED15}" type="slidenum">
              <a:rPr lang="en-US"/>
              <a:pPr/>
              <a:t>19</a:t>
            </a:fld>
            <a:endParaRPr lang="en-US"/>
          </a:p>
        </p:txBody>
      </p:sp>
      <p:sp>
        <p:nvSpPr>
          <p:cNvPr id="281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1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1595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F60BF4-8D3B-4F41-B923-64FE4C05ED15}" type="slidenum">
              <a:rPr lang="en-US"/>
              <a:pPr/>
              <a:t>20</a:t>
            </a:fld>
            <a:endParaRPr lang="en-US"/>
          </a:p>
        </p:txBody>
      </p:sp>
      <p:sp>
        <p:nvSpPr>
          <p:cNvPr id="281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1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61887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F60BF4-8D3B-4F41-B923-64FE4C05ED15}" type="slidenum">
              <a:rPr lang="en-US"/>
              <a:pPr/>
              <a:t>21</a:t>
            </a:fld>
            <a:endParaRPr lang="en-US"/>
          </a:p>
        </p:txBody>
      </p:sp>
      <p:sp>
        <p:nvSpPr>
          <p:cNvPr id="281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1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9511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CA"/>
              <a:t>What dies “material balance mean” and “where did material balance”.</a:t>
            </a: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9EA2BF2-F0FD-4D0A-B32C-44B4F30F0E92}" type="slidenum">
              <a:rPr lang="en-CA"/>
              <a:pPr/>
              <a:t>22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64737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1931CA-E9A7-4741-B7BB-4C2CC4ACACDD}" type="slidenum">
              <a:rPr lang="en-US"/>
              <a:pPr/>
              <a:t>23</a:t>
            </a:fld>
            <a:endParaRPr lang="en-US"/>
          </a:p>
        </p:txBody>
      </p:sp>
      <p:sp>
        <p:nvSpPr>
          <p:cNvPr id="167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843516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1931CA-E9A7-4741-B7BB-4C2CC4ACACDD}" type="slidenum">
              <a:rPr lang="en-US"/>
              <a:pPr/>
              <a:t>24</a:t>
            </a:fld>
            <a:endParaRPr lang="en-US"/>
          </a:p>
        </p:txBody>
      </p:sp>
      <p:sp>
        <p:nvSpPr>
          <p:cNvPr id="167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7144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1931CA-E9A7-4741-B7BB-4C2CC4ACACDD}" type="slidenum">
              <a:rPr lang="en-US"/>
              <a:pPr/>
              <a:t>25</a:t>
            </a:fld>
            <a:endParaRPr lang="en-US"/>
          </a:p>
        </p:txBody>
      </p:sp>
      <p:sp>
        <p:nvSpPr>
          <p:cNvPr id="167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27574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CA"/>
              <a:t>What dies “material balance mean” and “where did material balance”.</a:t>
            </a: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9EA2BF2-F0FD-4D0A-B32C-44B4F30F0E92}" type="slidenum">
              <a:rPr lang="en-CA"/>
              <a:pPr/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054858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08A22B7-CDAB-4698-9288-25943B3C6AF9}" type="slidenum">
              <a:rPr lang="en-US"/>
              <a:pPr/>
              <a:t>27</a:t>
            </a:fld>
            <a:endParaRPr lang="en-US"/>
          </a:p>
        </p:txBody>
      </p:sp>
      <p:sp>
        <p:nvSpPr>
          <p:cNvPr id="190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34513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08A22B7-CDAB-4698-9288-25943B3C6AF9}" type="slidenum">
              <a:rPr lang="en-US"/>
              <a:pPr/>
              <a:t>33</a:t>
            </a:fld>
            <a:endParaRPr lang="en-US"/>
          </a:p>
        </p:txBody>
      </p:sp>
      <p:sp>
        <p:nvSpPr>
          <p:cNvPr id="190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94779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08A22B7-CDAB-4698-9288-25943B3C6AF9}" type="slidenum">
              <a:rPr lang="en-US"/>
              <a:pPr/>
              <a:t>34</a:t>
            </a:fld>
            <a:endParaRPr lang="en-US"/>
          </a:p>
        </p:txBody>
      </p:sp>
      <p:sp>
        <p:nvSpPr>
          <p:cNvPr id="190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251334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08A22B7-CDAB-4698-9288-25943B3C6AF9}" type="slidenum">
              <a:rPr lang="en-US"/>
              <a:pPr/>
              <a:t>35</a:t>
            </a:fld>
            <a:endParaRPr lang="en-US"/>
          </a:p>
        </p:txBody>
      </p:sp>
      <p:sp>
        <p:nvSpPr>
          <p:cNvPr id="190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57909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CA"/>
              <a:t>What dies “material balance mean” and “where did material balance”.</a:t>
            </a: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9EA2BF2-F0FD-4D0A-B32C-44B4F30F0E92}" type="slidenum">
              <a:rPr lang="en-CA"/>
              <a:pPr/>
              <a:t>36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9631683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1931CA-E9A7-4741-B7BB-4C2CC4ACACDD}" type="slidenum">
              <a:rPr lang="en-US"/>
              <a:pPr/>
              <a:t>37</a:t>
            </a:fld>
            <a:endParaRPr lang="en-US"/>
          </a:p>
        </p:txBody>
      </p:sp>
      <p:sp>
        <p:nvSpPr>
          <p:cNvPr id="167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52870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1931CA-E9A7-4741-B7BB-4C2CC4ACACDD}" type="slidenum">
              <a:rPr lang="en-US"/>
              <a:pPr/>
              <a:t>38</a:t>
            </a:fld>
            <a:endParaRPr lang="en-US"/>
          </a:p>
        </p:txBody>
      </p:sp>
      <p:sp>
        <p:nvSpPr>
          <p:cNvPr id="167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89749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1931CA-E9A7-4741-B7BB-4C2CC4ACACDD}" type="slidenum">
              <a:rPr lang="en-US"/>
              <a:pPr/>
              <a:t>39</a:t>
            </a:fld>
            <a:endParaRPr lang="en-US"/>
          </a:p>
        </p:txBody>
      </p:sp>
      <p:sp>
        <p:nvSpPr>
          <p:cNvPr id="167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40071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CA"/>
              <a:t>What dies “material balance mean” and “where did material balance”.</a:t>
            </a: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9EA2BF2-F0FD-4D0A-B32C-44B4F30F0E92}" type="slidenum">
              <a:rPr lang="en-CA"/>
              <a:pPr/>
              <a:t>40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2519215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B8FEB9E-B4AB-40DA-9C99-8E0640CCB649}" type="slidenum">
              <a:rPr lang="en-US"/>
              <a:pPr/>
              <a:t>41</a:t>
            </a:fld>
            <a:endParaRPr lang="en-US"/>
          </a:p>
        </p:txBody>
      </p:sp>
      <p:sp>
        <p:nvSpPr>
          <p:cNvPr id="297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37534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B8FEB9E-B4AB-40DA-9C99-8E0640CCB649}" type="slidenum">
              <a:rPr lang="en-US"/>
              <a:pPr/>
              <a:t>42</a:t>
            </a:fld>
            <a:endParaRPr lang="en-US"/>
          </a:p>
        </p:txBody>
      </p:sp>
      <p:sp>
        <p:nvSpPr>
          <p:cNvPr id="297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0391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B8FEB9E-B4AB-40DA-9C99-8E0640CCB649}" type="slidenum">
              <a:rPr lang="en-US"/>
              <a:pPr/>
              <a:t>43</a:t>
            </a:fld>
            <a:endParaRPr lang="en-US"/>
          </a:p>
        </p:txBody>
      </p:sp>
      <p:sp>
        <p:nvSpPr>
          <p:cNvPr id="297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76352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B8FEB9E-B4AB-40DA-9C99-8E0640CCB649}" type="slidenum">
              <a:rPr lang="en-US"/>
              <a:pPr/>
              <a:t>44</a:t>
            </a:fld>
            <a:endParaRPr lang="en-US"/>
          </a:p>
        </p:txBody>
      </p:sp>
      <p:sp>
        <p:nvSpPr>
          <p:cNvPr id="297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26079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B8FEB9E-B4AB-40DA-9C99-8E0640CCB649}" type="slidenum">
              <a:rPr lang="en-US"/>
              <a:pPr/>
              <a:t>45</a:t>
            </a:fld>
            <a:endParaRPr lang="en-US"/>
          </a:p>
        </p:txBody>
      </p:sp>
      <p:sp>
        <p:nvSpPr>
          <p:cNvPr id="297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56590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1447800"/>
            <a:ext cx="5181600" cy="2057400"/>
          </a:xfrm>
        </p:spPr>
        <p:txBody>
          <a:bodyPr/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85800" y="3810000"/>
            <a:ext cx="5181600" cy="1524000"/>
          </a:xfrm>
        </p:spPr>
        <p:txBody>
          <a:bodyPr/>
          <a:lstStyle>
            <a:lvl1pPr marL="0" indent="0" algn="ctr">
              <a:buFontTx/>
              <a:buNone/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Click View then Header and Footer to change this text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Click View then Header and Footer to change this text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371600"/>
            <a:ext cx="38100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38100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Click View then Header and Footer to change this text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Click View then Header and Footer to change this text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Click View then Header and Footer to change this text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Click View then Header and Footer to change this text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Click View then Header and Footer to change this text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Click View then Header and Footer to change this text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Click View then Header and Footer to change this text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381000"/>
            <a:ext cx="19431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381000"/>
            <a:ext cx="56769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Click View then Header and Footer to change this text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388" y="0"/>
            <a:ext cx="75438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719263"/>
            <a:ext cx="4038600" cy="21288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000500"/>
            <a:ext cx="4038600" cy="21304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6DA30B50-842D-4210-91A6-F9F96B93EE53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6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81000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77724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4800" y="6248400"/>
            <a:ext cx="5791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View then Header and Footer to change this text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3" r:id="rId12"/>
  </p:sldLayoutIdLst>
  <p:hf sldNum="0"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6633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663300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663300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663300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663300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663300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663300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663300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663300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5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4.w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6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4.bin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13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2.wmf"/><Relationship Id="rId4" Type="http://schemas.openxmlformats.org/officeDocument/2006/relationships/oleObject" Target="../embeddings/oleObject5.bin"/><Relationship Id="rId9" Type="http://schemas.openxmlformats.org/officeDocument/2006/relationships/image" Target="../media/image14.wm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16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15.wmf"/><Relationship Id="rId4" Type="http://schemas.openxmlformats.org/officeDocument/2006/relationships/oleObject" Target="../embeddings/oleObject8.bin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7.wmf"/><Relationship Id="rId4" Type="http://schemas.openxmlformats.org/officeDocument/2006/relationships/oleObject" Target="../embeddings/oleObject10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sz="2000" dirty="0">
                <a:solidFill>
                  <a:srgbClr val="FFFFFF"/>
                </a:solidFill>
              </a:rPr>
              <a:t>CVG 2132</a:t>
            </a:r>
            <a:br>
              <a:rPr lang="en-CA" sz="2000" dirty="0">
                <a:solidFill>
                  <a:srgbClr val="FFFFFF"/>
                </a:solidFill>
              </a:rPr>
            </a:br>
            <a:r>
              <a:rPr lang="en-CA" sz="2000" dirty="0">
                <a:solidFill>
                  <a:srgbClr val="FFFFFF"/>
                </a:solidFill>
              </a:rPr>
              <a:t>Fundamentals of Environmental Engineering</a:t>
            </a:r>
            <a:br>
              <a:rPr lang="en-CA" sz="2000" dirty="0">
                <a:solidFill>
                  <a:srgbClr val="FFFFFF"/>
                </a:solidFill>
              </a:rPr>
            </a:br>
            <a:br>
              <a:rPr lang="en-CA" sz="2000" dirty="0">
                <a:solidFill>
                  <a:srgbClr val="FFFFFF"/>
                </a:solidFill>
              </a:rPr>
            </a:br>
            <a:r>
              <a:rPr lang="en-CA" sz="2000" dirty="0">
                <a:solidFill>
                  <a:srgbClr val="FFFFFF"/>
                </a:solidFill>
              </a:rPr>
              <a:t>WATER CHEMISTRY</a:t>
            </a:r>
            <a:endParaRPr lang="en-US" dirty="0"/>
          </a:p>
        </p:txBody>
      </p:sp>
      <p:sp>
        <p:nvSpPr>
          <p:cNvPr id="3075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CA" sz="1800" dirty="0">
                <a:solidFill>
                  <a:srgbClr val="FFFFFF"/>
                </a:solidFill>
              </a:rPr>
              <a:t>Professor Chris Kinsley</a:t>
            </a:r>
          </a:p>
          <a:p>
            <a:pPr eaLnBrk="1" hangingPunct="1"/>
            <a:endParaRPr lang="en-CA" sz="1800" dirty="0">
              <a:solidFill>
                <a:srgbClr val="FFFFFF"/>
              </a:solidFill>
            </a:endParaRPr>
          </a:p>
          <a:p>
            <a:pPr eaLnBrk="1" hangingPunct="1"/>
            <a:r>
              <a:rPr lang="en-CA" sz="1800" dirty="0">
                <a:solidFill>
                  <a:srgbClr val="FFFFFF"/>
                </a:solidFill>
              </a:rPr>
              <a:t>Office: A-514</a:t>
            </a:r>
          </a:p>
          <a:p>
            <a:pPr eaLnBrk="1" hangingPunct="1"/>
            <a:r>
              <a:rPr lang="en-CA" sz="1800" dirty="0">
                <a:solidFill>
                  <a:srgbClr val="FFFFFF"/>
                </a:solidFill>
              </a:rPr>
              <a:t>Email: ckinsley@uottawa.ca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481042" y="1214446"/>
            <a:ext cx="8305800" cy="3143248"/>
          </a:xfrm>
        </p:spPr>
        <p:txBody>
          <a:bodyPr/>
          <a:lstStyle/>
          <a:p>
            <a:pPr algn="ctr"/>
            <a:r>
              <a:rPr lang="en-CA" sz="3400" dirty="0">
                <a:latin typeface="Calibri" pitchFamily="34" charset="0"/>
              </a:rPr>
              <a:t>DISSOCIATION OF WATER – pH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533400"/>
          </a:xfrm>
        </p:spPr>
        <p:txBody>
          <a:bodyPr/>
          <a:lstStyle/>
          <a:p>
            <a:pPr algn="l">
              <a:defRPr/>
            </a:pPr>
            <a:r>
              <a:rPr lang="en-CA" dirty="0"/>
              <a:t>CVG 2132</a:t>
            </a:r>
          </a:p>
          <a:p>
            <a:pPr algn="l">
              <a:defRPr/>
            </a:pPr>
            <a:r>
              <a:rPr lang="en-CA" dirty="0"/>
              <a:t>C. Kinsley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957C9D0-FD0C-4F1B-87FF-1D47EAB5CCB6}"/>
              </a:ext>
            </a:extLst>
          </p:cNvPr>
          <p:cNvSpPr txBox="1"/>
          <p:nvPr/>
        </p:nvSpPr>
        <p:spPr>
          <a:xfrm>
            <a:off x="8305800" y="8878"/>
            <a:ext cx="7617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2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CA" sz="2800" kern="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CHEMICAL EQUILIBRIUM OF WATER</a:t>
            </a:r>
            <a:endParaRPr lang="en-CA" sz="2800" dirty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9093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 algn="l">
              <a:spcBef>
                <a:spcPct val="20000"/>
              </a:spcBef>
              <a:buFontTx/>
              <a:buChar char="•"/>
            </a:pPr>
            <a:r>
              <a:rPr lang="en-US" sz="2000" dirty="0">
                <a:latin typeface="Calibri" pitchFamily="34" charset="0"/>
                <a:cs typeface="Calibri" pitchFamily="34" charset="0"/>
              </a:rPr>
              <a:t>Chemical equilibrium constant for water: </a:t>
            </a:r>
          </a:p>
          <a:p>
            <a:pPr marL="457200" indent="-457200" algn="l">
              <a:spcBef>
                <a:spcPct val="20000"/>
              </a:spcBef>
              <a:buFontTx/>
              <a:buChar char="•"/>
            </a:pPr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 marL="457200" indent="-457200" algn="l">
              <a:spcBef>
                <a:spcPct val="20000"/>
              </a:spcBef>
              <a:buFontTx/>
              <a:buChar char="•"/>
            </a:pPr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 marL="914400" lvl="1" indent="-457200">
              <a:spcBef>
                <a:spcPct val="20000"/>
              </a:spcBef>
              <a:buFontTx/>
              <a:buChar char="–"/>
            </a:pPr>
            <a:r>
              <a:rPr lang="en-US" sz="2000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Dissociation or Ionization Constant of Water </a:t>
            </a:r>
            <a:r>
              <a:rPr lang="en-US" sz="2000" dirty="0">
                <a:latin typeface="Calibri" pitchFamily="34" charset="0"/>
                <a:cs typeface="Calibri" pitchFamily="34" charset="0"/>
              </a:rPr>
              <a:t>(</a:t>
            </a:r>
            <a:r>
              <a:rPr lang="en-US" sz="2000" b="1" dirty="0" err="1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K</a:t>
            </a:r>
            <a:r>
              <a:rPr lang="en-US" sz="2000" b="1" baseline="-25000" dirty="0" err="1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w</a:t>
            </a:r>
            <a:r>
              <a:rPr lang="en-US" sz="2000" dirty="0">
                <a:latin typeface="Calibri" pitchFamily="34" charset="0"/>
                <a:cs typeface="Calibri" pitchFamily="34" charset="0"/>
              </a:rPr>
              <a:t>). </a:t>
            </a:r>
          </a:p>
          <a:p>
            <a:pPr marL="914400" lvl="1" indent="-457200">
              <a:spcBef>
                <a:spcPct val="20000"/>
              </a:spcBef>
              <a:buFontTx/>
              <a:buChar char="–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  <a:sym typeface="Wingdings" pitchFamily="2" charset="2"/>
            </a:endParaRPr>
          </a:p>
          <a:p>
            <a:pPr marL="914400" lvl="1" indent="-457200">
              <a:spcBef>
                <a:spcPct val="20000"/>
              </a:spcBef>
              <a:buFontTx/>
              <a:buChar char="–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  <a:sym typeface="Wingdings" pitchFamily="2" charset="2"/>
            </a:endParaRPr>
          </a:p>
          <a:p>
            <a:pPr marL="457200" indent="-457200">
              <a:spcBef>
                <a:spcPct val="20000"/>
              </a:spcBef>
              <a:buFontTx/>
              <a:buChar char="•"/>
            </a:pPr>
            <a:r>
              <a:rPr lang="en-CA" sz="2000" dirty="0">
                <a:latin typeface="Calibri" pitchFamily="34" charset="0"/>
                <a:cs typeface="Calibri" pitchFamily="34" charset="0"/>
              </a:rPr>
              <a:t>Water dissociates according to the equation:</a:t>
            </a:r>
          </a:p>
          <a:p>
            <a:pPr marL="457200" indent="-457200">
              <a:spcBef>
                <a:spcPct val="20000"/>
              </a:spcBef>
            </a:pPr>
            <a:endParaRPr lang="en-CA" sz="2000" dirty="0">
              <a:latin typeface="Calibri" pitchFamily="34" charset="0"/>
              <a:cs typeface="Calibri" pitchFamily="34" charset="0"/>
            </a:endParaRPr>
          </a:p>
          <a:p>
            <a:pPr marL="457200" indent="-457200" algn="ctr">
              <a:spcBef>
                <a:spcPct val="20000"/>
              </a:spcBef>
            </a:pPr>
            <a:r>
              <a:rPr lang="en-CA" sz="2000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H</a:t>
            </a:r>
            <a:r>
              <a:rPr lang="en-CA" sz="2000" b="1" baseline="-25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2</a:t>
            </a:r>
            <a:r>
              <a:rPr lang="en-CA" sz="2000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O ↔ H</a:t>
            </a:r>
            <a:r>
              <a:rPr lang="en-CA" sz="2000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+</a:t>
            </a:r>
            <a:r>
              <a:rPr lang="en-CA" sz="2000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 + OH</a:t>
            </a:r>
            <a:r>
              <a:rPr lang="en-CA" sz="2000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-</a:t>
            </a:r>
          </a:p>
          <a:p>
            <a:pPr marL="457200" indent="-457200">
              <a:spcBef>
                <a:spcPct val="20000"/>
              </a:spcBef>
              <a:buFontTx/>
              <a:buChar char="•"/>
            </a:pPr>
            <a:endParaRPr lang="en-CA" sz="2000" dirty="0">
              <a:latin typeface="Calibri" pitchFamily="34" charset="0"/>
              <a:cs typeface="Calibri" pitchFamily="34" charset="0"/>
            </a:endParaRPr>
          </a:p>
          <a:p>
            <a:pPr marL="457200" indent="-457200">
              <a:spcBef>
                <a:spcPct val="20000"/>
              </a:spcBef>
              <a:buFontTx/>
              <a:buChar char="•"/>
            </a:pPr>
            <a:endParaRPr lang="en-CA" sz="2000" dirty="0">
              <a:latin typeface="Calibri" pitchFamily="34" charset="0"/>
              <a:cs typeface="Calibri" pitchFamily="34" charset="0"/>
            </a:endParaRPr>
          </a:p>
          <a:p>
            <a:pPr lvl="1" indent="-457200" algn="ctr">
              <a:spcBef>
                <a:spcPct val="20000"/>
              </a:spcBef>
            </a:pPr>
            <a:r>
              <a:rPr lang="en-US" sz="2000" b="1" dirty="0" err="1">
                <a:solidFill>
                  <a:srgbClr val="663300"/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K</a:t>
            </a:r>
            <a:r>
              <a:rPr lang="en-US" sz="2000" b="1" baseline="-25000" dirty="0" err="1">
                <a:solidFill>
                  <a:srgbClr val="663300"/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w</a:t>
            </a:r>
            <a:r>
              <a:rPr lang="en-US" sz="2000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 = [OH</a:t>
            </a:r>
            <a:r>
              <a:rPr lang="en-US" sz="2000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-</a:t>
            </a:r>
            <a:r>
              <a:rPr lang="en-US" sz="2000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] x [H</a:t>
            </a:r>
            <a:r>
              <a:rPr lang="en-US" sz="2000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+</a:t>
            </a:r>
            <a:r>
              <a:rPr lang="en-US" sz="2000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]</a:t>
            </a:r>
          </a:p>
          <a:p>
            <a:pPr marL="457200" indent="-457200">
              <a:spcBef>
                <a:spcPct val="20000"/>
              </a:spcBef>
            </a:pPr>
            <a:endParaRPr lang="en-CA" sz="2000" dirty="0">
              <a:latin typeface="Calibri" pitchFamily="34" charset="0"/>
              <a:cs typeface="Calibri" pitchFamily="34" charset="0"/>
            </a:endParaRPr>
          </a:p>
          <a:p>
            <a:pPr marL="457200" indent="-457200">
              <a:spcBef>
                <a:spcPct val="20000"/>
              </a:spcBef>
            </a:pPr>
            <a:r>
              <a:rPr lang="en-CA" sz="2000" dirty="0">
                <a:latin typeface="Calibri" pitchFamily="34" charset="0"/>
                <a:cs typeface="Calibri" pitchFamily="34" charset="0"/>
              </a:rPr>
              <a:t>	</a:t>
            </a:r>
          </a:p>
          <a:p>
            <a:pPr marL="457200" indent="-457200">
              <a:spcBef>
                <a:spcPct val="20000"/>
              </a:spcBef>
              <a:buFontTx/>
              <a:buChar char="•"/>
            </a:pPr>
            <a:endParaRPr lang="en-CA" sz="2000" dirty="0">
              <a:latin typeface="Calibri" pitchFamily="34" charset="0"/>
              <a:cs typeface="Calibri" pitchFamily="34" charset="0"/>
            </a:endParaRPr>
          </a:p>
          <a:p>
            <a:pPr marL="1371600" lvl="2" indent="-457200" algn="l">
              <a:spcBef>
                <a:spcPct val="20000"/>
              </a:spcBef>
              <a:buFontTx/>
              <a:buChar char="–"/>
            </a:pPr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 marL="1371600" lvl="2" indent="-457200" algn="l">
              <a:spcBef>
                <a:spcPct val="20000"/>
              </a:spcBef>
            </a:pPr>
            <a:r>
              <a:rPr lang="en-US" sz="2000" dirty="0">
                <a:latin typeface="Calibri" pitchFamily="34" charset="0"/>
                <a:cs typeface="Calibri" pitchFamily="34" charset="0"/>
              </a:rPr>
              <a:t>		</a:t>
            </a: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533400"/>
          </a:xfrm>
        </p:spPr>
        <p:txBody>
          <a:bodyPr/>
          <a:lstStyle/>
          <a:p>
            <a:pPr algn="l">
              <a:defRPr/>
            </a:pPr>
            <a:r>
              <a:rPr lang="en-CA" dirty="0"/>
              <a:t>CVG 2132</a:t>
            </a:r>
          </a:p>
          <a:p>
            <a:pPr algn="l">
              <a:defRPr/>
            </a:pPr>
            <a:r>
              <a:rPr lang="en-CA" dirty="0"/>
              <a:t>C. Kinsley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0412642-7F9E-48D0-BCB9-2BE40F3C39BF}"/>
              </a:ext>
            </a:extLst>
          </p:cNvPr>
          <p:cNvSpPr txBox="1"/>
          <p:nvPr/>
        </p:nvSpPr>
        <p:spPr>
          <a:xfrm>
            <a:off x="8305800" y="8878"/>
            <a:ext cx="7617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3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CA" sz="2800" kern="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pH</a:t>
            </a:r>
            <a:endParaRPr lang="en-CA" sz="2800" dirty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9093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>
              <a:spcBef>
                <a:spcPct val="20000"/>
              </a:spcBef>
              <a:buFontTx/>
              <a:buChar char="•"/>
            </a:pPr>
            <a:r>
              <a:rPr lang="en-CA" sz="2000" dirty="0">
                <a:latin typeface="Calibri" pitchFamily="34" charset="0"/>
                <a:cs typeface="Calibri" pitchFamily="34" charset="0"/>
              </a:rPr>
              <a:t>The dissociation of water controls the acidic and basic nature of the solution.</a:t>
            </a:r>
          </a:p>
          <a:p>
            <a:pPr marL="914400" lvl="1" indent="-457200">
              <a:spcBef>
                <a:spcPct val="20000"/>
              </a:spcBef>
              <a:buFontTx/>
              <a:buChar char="–"/>
            </a:pPr>
            <a:endParaRPr lang="en-CA" sz="2000" dirty="0">
              <a:latin typeface="Calibri" pitchFamily="34" charset="0"/>
              <a:cs typeface="Calibri" pitchFamily="34" charset="0"/>
            </a:endParaRPr>
          </a:p>
          <a:p>
            <a:pPr marL="914400" lvl="1" indent="-457200">
              <a:spcBef>
                <a:spcPct val="20000"/>
              </a:spcBef>
              <a:buFontTx/>
              <a:buChar char="–"/>
            </a:pPr>
            <a:r>
              <a:rPr lang="en-CA" sz="2000" dirty="0">
                <a:latin typeface="Calibri" pitchFamily="34" charset="0"/>
                <a:cs typeface="Calibri" pitchFamily="34" charset="0"/>
              </a:rPr>
              <a:t>A solution is considered </a:t>
            </a:r>
            <a:r>
              <a:rPr lang="en-CA" sz="2000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acidic</a:t>
            </a:r>
            <a:r>
              <a:rPr lang="en-CA" sz="2000" dirty="0">
                <a:latin typeface="Calibri" pitchFamily="34" charset="0"/>
                <a:cs typeface="Calibri" pitchFamily="34" charset="0"/>
              </a:rPr>
              <a:t> if [H</a:t>
            </a:r>
            <a:r>
              <a:rPr lang="en-CA" sz="2000" baseline="30000" dirty="0">
                <a:latin typeface="Calibri" pitchFamily="34" charset="0"/>
                <a:cs typeface="Calibri" pitchFamily="34" charset="0"/>
              </a:rPr>
              <a:t>+</a:t>
            </a:r>
            <a:r>
              <a:rPr lang="en-CA" sz="2000" dirty="0">
                <a:latin typeface="Calibri" pitchFamily="34" charset="0"/>
                <a:cs typeface="Calibri" pitchFamily="34" charset="0"/>
              </a:rPr>
              <a:t>] is greater than [OH</a:t>
            </a:r>
            <a:r>
              <a:rPr lang="en-CA" sz="2000" baseline="30000" dirty="0">
                <a:latin typeface="Calibri" pitchFamily="34" charset="0"/>
                <a:cs typeface="Calibri" pitchFamily="34" charset="0"/>
              </a:rPr>
              <a:t>-</a:t>
            </a:r>
            <a:r>
              <a:rPr lang="en-CA" sz="2000" dirty="0">
                <a:latin typeface="Calibri" pitchFamily="34" charset="0"/>
                <a:cs typeface="Calibri" pitchFamily="34" charset="0"/>
              </a:rPr>
              <a:t>].</a:t>
            </a:r>
          </a:p>
          <a:p>
            <a:pPr marL="914400" lvl="1" indent="-457200">
              <a:spcBef>
                <a:spcPct val="20000"/>
              </a:spcBef>
              <a:buFontTx/>
              <a:buChar char="–"/>
            </a:pPr>
            <a:endParaRPr lang="en-CA" sz="2000" dirty="0">
              <a:latin typeface="Calibri" pitchFamily="34" charset="0"/>
              <a:cs typeface="Calibri" pitchFamily="34" charset="0"/>
            </a:endParaRPr>
          </a:p>
          <a:p>
            <a:pPr marL="914400" lvl="1" indent="-457200">
              <a:spcBef>
                <a:spcPct val="20000"/>
              </a:spcBef>
              <a:buFontTx/>
              <a:buChar char="–"/>
            </a:pPr>
            <a:r>
              <a:rPr lang="en-CA" sz="2000" dirty="0">
                <a:latin typeface="Calibri" pitchFamily="34" charset="0"/>
                <a:cs typeface="Calibri" pitchFamily="34" charset="0"/>
              </a:rPr>
              <a:t>A solution is considered </a:t>
            </a:r>
            <a:r>
              <a:rPr lang="en-CA" sz="2000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alkaline</a:t>
            </a:r>
            <a:r>
              <a:rPr lang="en-CA" sz="2000" dirty="0">
                <a:latin typeface="Calibri" pitchFamily="34" charset="0"/>
                <a:cs typeface="Calibri" pitchFamily="34" charset="0"/>
              </a:rPr>
              <a:t>/</a:t>
            </a:r>
            <a:r>
              <a:rPr lang="en-CA" sz="2000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basic</a:t>
            </a:r>
            <a:r>
              <a:rPr lang="en-CA" sz="2000" dirty="0">
                <a:latin typeface="Calibri" pitchFamily="34" charset="0"/>
                <a:cs typeface="Calibri" pitchFamily="34" charset="0"/>
              </a:rPr>
              <a:t> if [OH</a:t>
            </a:r>
            <a:r>
              <a:rPr lang="en-CA" sz="2000" baseline="30000" dirty="0">
                <a:latin typeface="Calibri" pitchFamily="34" charset="0"/>
                <a:cs typeface="Calibri" pitchFamily="34" charset="0"/>
              </a:rPr>
              <a:t>-</a:t>
            </a:r>
            <a:r>
              <a:rPr lang="en-CA" sz="2000" dirty="0">
                <a:latin typeface="Calibri" pitchFamily="34" charset="0"/>
                <a:cs typeface="Calibri" pitchFamily="34" charset="0"/>
              </a:rPr>
              <a:t>] is greater than [H</a:t>
            </a:r>
            <a:r>
              <a:rPr lang="en-CA" sz="2000" baseline="30000" dirty="0">
                <a:latin typeface="Calibri" pitchFamily="34" charset="0"/>
                <a:cs typeface="Calibri" pitchFamily="34" charset="0"/>
              </a:rPr>
              <a:t>+</a:t>
            </a:r>
            <a:r>
              <a:rPr lang="en-CA" sz="2000" dirty="0">
                <a:latin typeface="Calibri" pitchFamily="34" charset="0"/>
                <a:cs typeface="Calibri" pitchFamily="34" charset="0"/>
              </a:rPr>
              <a:t>].</a:t>
            </a:r>
          </a:p>
          <a:p>
            <a:pPr marL="914400" lvl="1" indent="-457200">
              <a:spcBef>
                <a:spcPct val="20000"/>
              </a:spcBef>
              <a:buFontTx/>
              <a:buChar char="–"/>
            </a:pPr>
            <a:endParaRPr lang="en-CA" sz="2000" dirty="0">
              <a:latin typeface="Calibri" pitchFamily="34" charset="0"/>
              <a:cs typeface="Calibri" pitchFamily="34" charset="0"/>
            </a:endParaRPr>
          </a:p>
          <a:p>
            <a:pPr marL="914400" lvl="1" indent="-457200">
              <a:spcBef>
                <a:spcPct val="20000"/>
              </a:spcBef>
              <a:buFontTx/>
              <a:buChar char="–"/>
            </a:pPr>
            <a:r>
              <a:rPr lang="en-CA" sz="2000" dirty="0">
                <a:latin typeface="Calibri" pitchFamily="34" charset="0"/>
                <a:cs typeface="Calibri" pitchFamily="34" charset="0"/>
              </a:rPr>
              <a:t>A solution is considered </a:t>
            </a:r>
            <a:r>
              <a:rPr lang="en-CA" sz="2000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neutral</a:t>
            </a:r>
            <a:r>
              <a:rPr lang="en-CA" sz="2000" dirty="0">
                <a:latin typeface="Calibri" pitchFamily="34" charset="0"/>
                <a:cs typeface="Calibri" pitchFamily="34" charset="0"/>
              </a:rPr>
              <a:t> if [H</a:t>
            </a:r>
            <a:r>
              <a:rPr lang="en-CA" sz="2000" baseline="30000" dirty="0">
                <a:latin typeface="Calibri" pitchFamily="34" charset="0"/>
                <a:cs typeface="Calibri" pitchFamily="34" charset="0"/>
              </a:rPr>
              <a:t>+</a:t>
            </a:r>
            <a:r>
              <a:rPr lang="en-CA" sz="2000" dirty="0">
                <a:latin typeface="Calibri" pitchFamily="34" charset="0"/>
                <a:cs typeface="Calibri" pitchFamily="34" charset="0"/>
              </a:rPr>
              <a:t>] = [OH</a:t>
            </a:r>
            <a:r>
              <a:rPr lang="en-CA" sz="2000" baseline="30000" dirty="0">
                <a:latin typeface="Calibri" pitchFamily="34" charset="0"/>
                <a:cs typeface="Calibri" pitchFamily="34" charset="0"/>
              </a:rPr>
              <a:t>-</a:t>
            </a:r>
            <a:r>
              <a:rPr lang="en-CA" sz="2000" dirty="0">
                <a:latin typeface="Calibri" pitchFamily="34" charset="0"/>
                <a:cs typeface="Calibri" pitchFamily="34" charset="0"/>
              </a:rPr>
              <a:t>] = 10</a:t>
            </a:r>
            <a:r>
              <a:rPr lang="en-CA" sz="2000" baseline="30000" dirty="0">
                <a:latin typeface="Calibri" pitchFamily="34" charset="0"/>
                <a:cs typeface="Calibri" pitchFamily="34" charset="0"/>
              </a:rPr>
              <a:t>-7</a:t>
            </a:r>
            <a:r>
              <a:rPr lang="en-CA" sz="2000" dirty="0">
                <a:latin typeface="Calibri" pitchFamily="34" charset="0"/>
                <a:cs typeface="Calibri" pitchFamily="34" charset="0"/>
              </a:rPr>
              <a:t> M.</a:t>
            </a:r>
          </a:p>
          <a:p>
            <a:pPr marL="914400" lvl="1" indent="-457200">
              <a:spcBef>
                <a:spcPct val="20000"/>
              </a:spcBef>
              <a:buFontTx/>
              <a:buChar char="–"/>
            </a:pPr>
            <a:endParaRPr lang="en-CA" sz="2000" dirty="0">
              <a:latin typeface="Calibri" pitchFamily="34" charset="0"/>
              <a:cs typeface="Calibri" pitchFamily="34" charset="0"/>
            </a:endParaRPr>
          </a:p>
          <a:p>
            <a:pPr marL="457200" lvl="0" indent="-457200">
              <a:spcBef>
                <a:spcPct val="20000"/>
              </a:spcBef>
              <a:buFontTx/>
              <a:buChar char="•"/>
            </a:pPr>
            <a:r>
              <a:rPr lang="en-CA" sz="2000" b="1" dirty="0" err="1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K</a:t>
            </a:r>
            <a:r>
              <a:rPr lang="en-CA" sz="2000" b="1" baseline="-25000" dirty="0" err="1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w</a:t>
            </a:r>
            <a:r>
              <a:rPr lang="en-CA" sz="2000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 =10</a:t>
            </a:r>
            <a:r>
              <a:rPr lang="en-CA" sz="2000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-14 </a:t>
            </a:r>
            <a:r>
              <a:rPr lang="en-CA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(</a:t>
            </a:r>
            <a:r>
              <a:rPr lang="en-CA" sz="2000" dirty="0" err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pK</a:t>
            </a:r>
            <a:r>
              <a:rPr lang="en-CA" sz="2000" baseline="-25000" dirty="0" err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w</a:t>
            </a:r>
            <a:r>
              <a:rPr lang="en-CA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= 14) at 25°C</a:t>
            </a:r>
          </a:p>
          <a:p>
            <a:pPr marL="457200" indent="-457200">
              <a:spcBef>
                <a:spcPct val="20000"/>
              </a:spcBef>
            </a:pPr>
            <a:endParaRPr lang="en-CA" sz="20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 l="-614" t="19117" r="54644" b="20058"/>
          <a:stretch>
            <a:fillRect/>
          </a:stretch>
        </p:blipFill>
        <p:spPr>
          <a:xfrm>
            <a:off x="4495800" y="3352800"/>
            <a:ext cx="4038600" cy="2667000"/>
          </a:xfrm>
          <a:prstGeom prst="rect">
            <a:avLst/>
          </a:prstGeom>
          <a:noFill/>
          <a:ln/>
        </p:spPr>
      </p:pic>
      <p:sp>
        <p:nvSpPr>
          <p:cNvPr id="5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533400"/>
          </a:xfrm>
        </p:spPr>
        <p:txBody>
          <a:bodyPr/>
          <a:lstStyle/>
          <a:p>
            <a:pPr algn="l">
              <a:defRPr/>
            </a:pPr>
            <a:r>
              <a:rPr lang="en-CA" dirty="0"/>
              <a:t>CVG 2132</a:t>
            </a:r>
          </a:p>
          <a:p>
            <a:pPr algn="l">
              <a:defRPr/>
            </a:pPr>
            <a:r>
              <a:rPr lang="en-CA" dirty="0"/>
              <a:t>C. Kinsley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EF17C62-0EF1-4E46-90C9-0CC2AD559104}"/>
              </a:ext>
            </a:extLst>
          </p:cNvPr>
          <p:cNvSpPr txBox="1"/>
          <p:nvPr/>
        </p:nvSpPr>
        <p:spPr>
          <a:xfrm>
            <a:off x="8305800" y="8878"/>
            <a:ext cx="7617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4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CA" sz="2800" kern="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pH</a:t>
            </a:r>
            <a:endParaRPr lang="en-CA" sz="2800" dirty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9093" name="Rectangle 5"/>
          <p:cNvSpPr>
            <a:spLocks noChangeArrowheads="1"/>
          </p:cNvSpPr>
          <p:nvPr/>
        </p:nvSpPr>
        <p:spPr bwMode="auto">
          <a:xfrm>
            <a:off x="0" y="762000"/>
            <a:ext cx="9144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>
              <a:spcBef>
                <a:spcPct val="20000"/>
              </a:spcBef>
              <a:buFontTx/>
              <a:buChar char="•"/>
            </a:pPr>
            <a:r>
              <a:rPr lang="en-CA" sz="2000" dirty="0">
                <a:latin typeface="Calibri" pitchFamily="34" charset="0"/>
                <a:cs typeface="Calibri" pitchFamily="34" charset="0"/>
              </a:rPr>
              <a:t>Neutral pH: </a:t>
            </a:r>
            <a:r>
              <a:rPr lang="en-CA" sz="2000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pH = - log [H</a:t>
            </a:r>
            <a:r>
              <a:rPr lang="en-CA" sz="2000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+</a:t>
            </a:r>
            <a:r>
              <a:rPr lang="en-CA" sz="2000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] = 7</a:t>
            </a:r>
          </a:p>
          <a:p>
            <a:pPr marL="457200" indent="-457200">
              <a:spcBef>
                <a:spcPct val="20000"/>
              </a:spcBef>
              <a:buFontTx/>
              <a:buChar char="•"/>
            </a:pPr>
            <a:endParaRPr lang="en-CA" sz="800" dirty="0">
              <a:latin typeface="Calibri" pitchFamily="34" charset="0"/>
              <a:cs typeface="Calibri" pitchFamily="34" charset="0"/>
            </a:endParaRPr>
          </a:p>
          <a:p>
            <a:pPr marL="457200" indent="-457200">
              <a:spcBef>
                <a:spcPct val="20000"/>
              </a:spcBef>
              <a:buFontTx/>
              <a:buChar char="•"/>
            </a:pPr>
            <a:endParaRPr lang="en-CA" sz="800" dirty="0">
              <a:latin typeface="Calibri" pitchFamily="34" charset="0"/>
              <a:cs typeface="Calibri" pitchFamily="34" charset="0"/>
            </a:endParaRPr>
          </a:p>
          <a:p>
            <a:pPr marL="457200" indent="-457200">
              <a:spcBef>
                <a:spcPct val="20000"/>
              </a:spcBef>
              <a:buFontTx/>
              <a:buChar char="•"/>
            </a:pPr>
            <a:r>
              <a:rPr lang="en-CA" sz="2000" dirty="0">
                <a:latin typeface="Calibri" pitchFamily="34" charset="0"/>
                <a:cs typeface="Calibri" pitchFamily="34" charset="0"/>
              </a:rPr>
              <a:t>Neutral pH: </a:t>
            </a:r>
            <a:r>
              <a:rPr lang="en-CA" sz="2000" b="1" dirty="0" err="1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pOH</a:t>
            </a:r>
            <a:r>
              <a:rPr lang="en-CA" sz="2000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 = - log [OH</a:t>
            </a:r>
            <a:r>
              <a:rPr lang="en-CA" sz="2000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-</a:t>
            </a:r>
            <a:r>
              <a:rPr lang="en-CA" sz="2000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] = 7</a:t>
            </a:r>
          </a:p>
          <a:p>
            <a:pPr marL="457200" indent="-457200">
              <a:spcBef>
                <a:spcPct val="20000"/>
              </a:spcBef>
              <a:buFontTx/>
              <a:buChar char="•"/>
            </a:pPr>
            <a:endParaRPr lang="en-CA" sz="800" dirty="0">
              <a:latin typeface="Calibri" pitchFamily="34" charset="0"/>
              <a:cs typeface="Calibri" pitchFamily="34" charset="0"/>
            </a:endParaRPr>
          </a:p>
          <a:p>
            <a:pPr marL="457200" indent="-457200">
              <a:spcBef>
                <a:spcPct val="20000"/>
              </a:spcBef>
              <a:buFontTx/>
              <a:buChar char="•"/>
            </a:pPr>
            <a:endParaRPr lang="en-CA" sz="800" dirty="0">
              <a:latin typeface="Calibri" pitchFamily="34" charset="0"/>
              <a:cs typeface="Calibri" pitchFamily="34" charset="0"/>
            </a:endParaRPr>
          </a:p>
          <a:p>
            <a:pPr marL="457200" indent="-457200">
              <a:spcBef>
                <a:spcPct val="20000"/>
              </a:spcBef>
              <a:buFontTx/>
              <a:buChar char="•"/>
            </a:pPr>
            <a:r>
              <a:rPr lang="en-CA" sz="2000" dirty="0">
                <a:latin typeface="Calibri" pitchFamily="34" charset="0"/>
                <a:cs typeface="Calibri" pitchFamily="34" charset="0"/>
              </a:rPr>
              <a:t>At </a:t>
            </a:r>
            <a:r>
              <a:rPr lang="en-CA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25°C: </a:t>
            </a:r>
            <a:r>
              <a:rPr lang="en-CA" sz="2000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pH + </a:t>
            </a:r>
            <a:r>
              <a:rPr lang="en-CA" sz="2000" b="1" dirty="0" err="1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pOH</a:t>
            </a:r>
            <a:r>
              <a:rPr lang="en-CA" sz="2000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 = 14</a:t>
            </a:r>
          </a:p>
          <a:p>
            <a:pPr marL="457200" indent="-457200">
              <a:spcBef>
                <a:spcPct val="20000"/>
              </a:spcBef>
              <a:buFontTx/>
              <a:buChar char="•"/>
            </a:pPr>
            <a:endParaRPr lang="en-CA" sz="800" dirty="0">
              <a:latin typeface="Calibri" pitchFamily="34" charset="0"/>
              <a:cs typeface="Calibri" pitchFamily="34" charset="0"/>
            </a:endParaRPr>
          </a:p>
          <a:p>
            <a:pPr marL="457200" indent="-457200">
              <a:spcBef>
                <a:spcPct val="20000"/>
              </a:spcBef>
              <a:buFontTx/>
              <a:buChar char="•"/>
            </a:pPr>
            <a:endParaRPr lang="en-CA" sz="800" dirty="0">
              <a:latin typeface="Calibri" pitchFamily="34" charset="0"/>
              <a:cs typeface="Calibri" pitchFamily="34" charset="0"/>
            </a:endParaRPr>
          </a:p>
          <a:p>
            <a:pPr marL="457200" indent="-457200">
              <a:spcBef>
                <a:spcPct val="20000"/>
              </a:spcBef>
              <a:buFontTx/>
              <a:buChar char="•"/>
            </a:pPr>
            <a:r>
              <a:rPr lang="en-CA" sz="2000" dirty="0">
                <a:latin typeface="Calibri" pitchFamily="34" charset="0"/>
                <a:cs typeface="Calibri" pitchFamily="34" charset="0"/>
              </a:rPr>
              <a:t>The pH scale is logarithmic:  Each pH unit below 7 is ten times more acidic than the previous unit.</a:t>
            </a:r>
          </a:p>
          <a:p>
            <a:pPr marL="914400" lvl="1" indent="-457200">
              <a:spcBef>
                <a:spcPct val="20000"/>
              </a:spcBef>
              <a:buFontTx/>
              <a:buChar char="•"/>
            </a:pPr>
            <a:endParaRPr lang="en-CA" sz="800" dirty="0">
              <a:latin typeface="Calibri" pitchFamily="34" charset="0"/>
              <a:cs typeface="Calibri" pitchFamily="34" charset="0"/>
            </a:endParaRPr>
          </a:p>
          <a:p>
            <a:pPr marL="914400" lvl="1" indent="-457200">
              <a:spcBef>
                <a:spcPct val="20000"/>
              </a:spcBef>
              <a:buFontTx/>
              <a:buChar char="•"/>
            </a:pPr>
            <a:endParaRPr lang="en-CA" sz="800" dirty="0">
              <a:latin typeface="Calibri" pitchFamily="34" charset="0"/>
              <a:cs typeface="Calibri" pitchFamily="34" charset="0"/>
            </a:endParaRPr>
          </a:p>
          <a:p>
            <a:pPr marL="914400" lvl="1" indent="-457200">
              <a:spcBef>
                <a:spcPct val="20000"/>
              </a:spcBef>
              <a:buFontTx/>
              <a:buChar char="•"/>
            </a:pPr>
            <a:r>
              <a:rPr lang="en-CA" sz="2000" dirty="0">
                <a:latin typeface="Calibri" pitchFamily="34" charset="0"/>
                <a:cs typeface="Calibri" pitchFamily="34" charset="0"/>
              </a:rPr>
              <a:t>pH 4 is ten times more acidic than pH 5 and 100 times (10 times 10) more acidic than pH 6 </a:t>
            </a:r>
          </a:p>
          <a:p>
            <a:pPr marL="914400" lvl="1" indent="-457200">
              <a:spcBef>
                <a:spcPct val="20000"/>
              </a:spcBef>
              <a:buFontTx/>
              <a:buChar char="•"/>
            </a:pPr>
            <a:endParaRPr lang="en-CA" sz="800" dirty="0">
              <a:latin typeface="Calibri" pitchFamily="34" charset="0"/>
              <a:cs typeface="Calibri" pitchFamily="34" charset="0"/>
            </a:endParaRPr>
          </a:p>
          <a:p>
            <a:pPr marL="914400" lvl="1" indent="-457200">
              <a:spcBef>
                <a:spcPct val="20000"/>
              </a:spcBef>
              <a:buFontTx/>
              <a:buChar char="•"/>
            </a:pPr>
            <a:endParaRPr lang="en-CA" sz="800" dirty="0">
              <a:latin typeface="Calibri" pitchFamily="34" charset="0"/>
              <a:cs typeface="Calibri" pitchFamily="34" charset="0"/>
            </a:endParaRPr>
          </a:p>
          <a:p>
            <a:pPr marL="914400" lvl="1" indent="-457200">
              <a:spcBef>
                <a:spcPct val="20000"/>
              </a:spcBef>
              <a:buFontTx/>
              <a:buChar char="•"/>
            </a:pPr>
            <a:r>
              <a:rPr lang="en-CA" sz="2000" dirty="0">
                <a:latin typeface="Calibri" pitchFamily="34" charset="0"/>
                <a:cs typeface="Calibri" pitchFamily="34" charset="0"/>
              </a:rPr>
              <a:t>pH 10 is ten times more alkaline than pH 9 and 100 times more alkaline than pH 8</a:t>
            </a:r>
          </a:p>
          <a:p>
            <a:pPr marL="1371600" lvl="2" indent="-457200" algn="l">
              <a:spcBef>
                <a:spcPct val="20000"/>
              </a:spcBef>
            </a:pPr>
            <a:r>
              <a:rPr lang="en-US" sz="2000" dirty="0">
                <a:latin typeface="Calibri" pitchFamily="34" charset="0"/>
                <a:cs typeface="Calibri" pitchFamily="34" charset="0"/>
              </a:rPr>
              <a:t>		</a:t>
            </a: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533400"/>
          </a:xfrm>
        </p:spPr>
        <p:txBody>
          <a:bodyPr/>
          <a:lstStyle/>
          <a:p>
            <a:pPr algn="l">
              <a:defRPr/>
            </a:pPr>
            <a:r>
              <a:rPr lang="en-CA" dirty="0"/>
              <a:t>CVG 2132</a:t>
            </a:r>
          </a:p>
          <a:p>
            <a:pPr algn="l">
              <a:defRPr/>
            </a:pPr>
            <a:r>
              <a:rPr lang="en-CA" dirty="0"/>
              <a:t>C. Kinsley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EB0B187-728E-4EBD-AB6A-3EBF07FF7DB9}"/>
              </a:ext>
            </a:extLst>
          </p:cNvPr>
          <p:cNvSpPr txBox="1"/>
          <p:nvPr/>
        </p:nvSpPr>
        <p:spPr>
          <a:xfrm>
            <a:off x="8305800" y="8878"/>
            <a:ext cx="7617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5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481042" y="1214446"/>
            <a:ext cx="8305800" cy="3143248"/>
          </a:xfrm>
        </p:spPr>
        <p:txBody>
          <a:bodyPr/>
          <a:lstStyle/>
          <a:p>
            <a:pPr algn="ctr"/>
            <a:r>
              <a:rPr lang="en-CA" sz="3400" dirty="0">
                <a:latin typeface="Calibri" pitchFamily="34" charset="0"/>
              </a:rPr>
              <a:t>SOLUBILITY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17079D5-44C1-4DCE-A5CE-0C673829269F}"/>
              </a:ext>
            </a:extLst>
          </p:cNvPr>
          <p:cNvSpPr txBox="1"/>
          <p:nvPr/>
        </p:nvSpPr>
        <p:spPr>
          <a:xfrm>
            <a:off x="8305800" y="8878"/>
            <a:ext cx="7617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6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2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29600" cy="685800"/>
          </a:xfrm>
        </p:spPr>
        <p:txBody>
          <a:bodyPr/>
          <a:lstStyle/>
          <a:p>
            <a:r>
              <a:rPr lang="en-CA" dirty="0">
                <a:latin typeface="Calibri" pitchFamily="34" charset="0"/>
                <a:cs typeface="Calibri" pitchFamily="34" charset="0"/>
              </a:rPr>
              <a:t>SOLUBILITY</a:t>
            </a:r>
          </a:p>
        </p:txBody>
      </p:sp>
      <p:sp>
        <p:nvSpPr>
          <p:cNvPr id="268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5257800"/>
          </a:xfrm>
        </p:spPr>
        <p:txBody>
          <a:bodyPr/>
          <a:lstStyle/>
          <a:p>
            <a:pPr algn="just"/>
            <a:r>
              <a:rPr lang="en-US" dirty="0">
                <a:latin typeface="Calibri" pitchFamily="34" charset="0"/>
                <a:cs typeface="Calibri" pitchFamily="34" charset="0"/>
              </a:rPr>
              <a:t>All compounds are soluble in water to a certain extent.</a:t>
            </a:r>
          </a:p>
          <a:p>
            <a:pPr algn="just"/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en-US" dirty="0">
                <a:latin typeface="Calibri" pitchFamily="34" charset="0"/>
                <a:cs typeface="Calibri" pitchFamily="34" charset="0"/>
              </a:rPr>
              <a:t>An </a:t>
            </a:r>
            <a:r>
              <a:rPr lang="en-US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equilibrium reaction </a:t>
            </a:r>
            <a:r>
              <a:rPr lang="en-US" dirty="0">
                <a:latin typeface="Calibri" pitchFamily="34" charset="0"/>
                <a:cs typeface="Calibri" pitchFamily="34" charset="0"/>
              </a:rPr>
              <a:t>is used to describe this phenomena:</a:t>
            </a:r>
          </a:p>
          <a:p>
            <a:pPr algn="just"/>
            <a:endParaRPr lang="en-US" dirty="0">
              <a:latin typeface="Calibri" pitchFamily="34" charset="0"/>
              <a:cs typeface="Calibri" pitchFamily="34" charset="0"/>
            </a:endParaRPr>
          </a:p>
          <a:p>
            <a:pPr algn="just"/>
            <a:endParaRPr lang="en-US" dirty="0">
              <a:latin typeface="Calibri" pitchFamily="34" charset="0"/>
              <a:cs typeface="Calibri" pitchFamily="34" charset="0"/>
            </a:endParaRPr>
          </a:p>
          <a:p>
            <a:pPr algn="just"/>
            <a:endParaRPr lang="en-US" dirty="0">
              <a:latin typeface="Calibri" pitchFamily="34" charset="0"/>
              <a:cs typeface="Calibri" pitchFamily="34" charset="0"/>
            </a:endParaRPr>
          </a:p>
          <a:p>
            <a:pPr algn="just"/>
            <a:endParaRPr lang="en-US" dirty="0">
              <a:latin typeface="Calibri" pitchFamily="34" charset="0"/>
              <a:cs typeface="Calibri" pitchFamily="34" charset="0"/>
            </a:endParaRPr>
          </a:p>
          <a:p>
            <a:pPr algn="just"/>
            <a:endParaRPr lang="en-US" dirty="0"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en-US" dirty="0">
                <a:latin typeface="Calibri" pitchFamily="34" charset="0"/>
                <a:cs typeface="Calibri" pitchFamily="34" charset="0"/>
              </a:rPr>
              <a:t>Where </a:t>
            </a:r>
            <a:r>
              <a:rPr lang="en-US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K</a:t>
            </a:r>
            <a:r>
              <a:rPr lang="en-US" b="1" baseline="-25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s</a:t>
            </a:r>
            <a:r>
              <a:rPr lang="en-US" dirty="0">
                <a:latin typeface="Calibri" pitchFamily="34" charset="0"/>
                <a:cs typeface="Calibri" pitchFamily="34" charset="0"/>
              </a:rPr>
              <a:t> is the </a:t>
            </a:r>
            <a:r>
              <a:rPr lang="en-US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solubility product constant</a:t>
            </a:r>
            <a:r>
              <a:rPr lang="en-US" dirty="0">
                <a:latin typeface="Calibri" pitchFamily="34" charset="0"/>
                <a:cs typeface="Calibri" pitchFamily="34" charset="0"/>
              </a:rPr>
              <a:t>.</a:t>
            </a:r>
          </a:p>
          <a:p>
            <a:pPr algn="just"/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en-US" dirty="0">
                <a:latin typeface="Calibri" pitchFamily="34" charset="0"/>
                <a:cs typeface="Calibri" pitchFamily="34" charset="0"/>
              </a:rPr>
              <a:t>Simplified form:</a:t>
            </a:r>
          </a:p>
          <a:p>
            <a:pPr algn="just"/>
            <a:endParaRPr lang="en-US" dirty="0">
              <a:latin typeface="Calibri" pitchFamily="34" charset="0"/>
              <a:cs typeface="Calibri" pitchFamily="34" charset="0"/>
            </a:endParaRPr>
          </a:p>
          <a:p>
            <a:pPr algn="just"/>
            <a:endParaRPr lang="en-US" dirty="0"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en-US" sz="2000" dirty="0"/>
              <a:t> </a:t>
            </a:r>
          </a:p>
          <a:p>
            <a:pPr algn="just"/>
            <a:endParaRPr lang="en-US" sz="800" dirty="0"/>
          </a:p>
          <a:p>
            <a:pPr algn="just"/>
            <a:endParaRPr lang="en-US" sz="1400" dirty="0"/>
          </a:p>
        </p:txBody>
      </p:sp>
      <p:sp>
        <p:nvSpPr>
          <p:cNvPr id="26829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CA"/>
          </a:p>
        </p:txBody>
      </p:sp>
      <p:graphicFrame>
        <p:nvGraphicFramePr>
          <p:cNvPr id="268293" name="Object 5"/>
          <p:cNvGraphicFramePr>
            <a:graphicFrameLocks noChangeAspect="1"/>
          </p:cNvGraphicFramePr>
          <p:nvPr/>
        </p:nvGraphicFramePr>
        <p:xfrm>
          <a:off x="2590800" y="1752600"/>
          <a:ext cx="2454950" cy="39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180" name="Equation" r:id="rId4" imgW="1117440" imgH="177480" progId="Equation.3">
                  <p:embed/>
                </p:oleObj>
              </mc:Choice>
              <mc:Fallback>
                <p:oleObj name="Equation" r:id="rId4" imgW="1117440" imgH="177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0" y="1752600"/>
                        <a:ext cx="2454950" cy="396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829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CA"/>
          </a:p>
        </p:txBody>
      </p:sp>
      <p:graphicFrame>
        <p:nvGraphicFramePr>
          <p:cNvPr id="268295" name="Object 7"/>
          <p:cNvGraphicFramePr>
            <a:graphicFrameLocks noChangeAspect="1"/>
          </p:cNvGraphicFramePr>
          <p:nvPr/>
        </p:nvGraphicFramePr>
        <p:xfrm>
          <a:off x="2773363" y="2362200"/>
          <a:ext cx="2205037" cy="1044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181" name="Equation" r:id="rId6" imgW="939600" imgH="444240" progId="Equation.3">
                  <p:embed/>
                </p:oleObj>
              </mc:Choice>
              <mc:Fallback>
                <p:oleObj name="Equation" r:id="rId6" imgW="939600" imgH="44424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3363" y="2362200"/>
                        <a:ext cx="2205037" cy="1044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8296" name="Object 8"/>
          <p:cNvGraphicFramePr>
            <a:graphicFrameLocks noChangeAspect="1"/>
          </p:cNvGraphicFramePr>
          <p:nvPr/>
        </p:nvGraphicFramePr>
        <p:xfrm>
          <a:off x="2667000" y="4217988"/>
          <a:ext cx="2147888" cy="582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182" name="Equation" r:id="rId8" imgW="901440" imgH="241200" progId="Equation.3">
                  <p:embed/>
                </p:oleObj>
              </mc:Choice>
              <mc:Fallback>
                <p:oleObj name="Equation" r:id="rId8" imgW="901440" imgH="2412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0" y="4217988"/>
                        <a:ext cx="2147888" cy="5826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8479CC0-2128-421C-A825-72CDA4435839}"/>
              </a:ext>
            </a:extLst>
          </p:cNvPr>
          <p:cNvSpPr txBox="1"/>
          <p:nvPr/>
        </p:nvSpPr>
        <p:spPr>
          <a:xfrm>
            <a:off x="8305800" y="8878"/>
            <a:ext cx="7617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7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5257800"/>
          </a:xfrm>
        </p:spPr>
        <p:txBody>
          <a:bodyPr/>
          <a:lstStyle/>
          <a:p>
            <a:pPr algn="just"/>
            <a:r>
              <a:rPr lang="en-US" dirty="0">
                <a:latin typeface="Calibri" pitchFamily="34" charset="0"/>
                <a:cs typeface="Calibri" pitchFamily="34" charset="0"/>
              </a:rPr>
              <a:t>Example:</a:t>
            </a:r>
          </a:p>
          <a:p>
            <a:pPr algn="just"/>
            <a:endParaRPr lang="en-US" dirty="0">
              <a:latin typeface="Calibri" pitchFamily="34" charset="0"/>
              <a:cs typeface="Calibri" pitchFamily="34" charset="0"/>
            </a:endParaRPr>
          </a:p>
          <a:p>
            <a:pPr lvl="1" algn="just"/>
            <a:r>
              <a:rPr lang="en-US" dirty="0">
                <a:latin typeface="Calibri" pitchFamily="34" charset="0"/>
                <a:cs typeface="Calibri" pitchFamily="34" charset="0"/>
              </a:rPr>
              <a:t>How many milligrams of CaF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2</a:t>
            </a:r>
            <a:r>
              <a:rPr lang="en-US" dirty="0">
                <a:latin typeface="Calibri" pitchFamily="34" charset="0"/>
                <a:cs typeface="Calibri" pitchFamily="34" charset="0"/>
              </a:rPr>
              <a:t> can be dissolved in 1 L of water that contains 1 mg/L of F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-</a:t>
            </a:r>
            <a:r>
              <a:rPr lang="en-US" dirty="0">
                <a:latin typeface="Calibri" pitchFamily="34" charset="0"/>
                <a:cs typeface="Calibri" pitchFamily="34" charset="0"/>
              </a:rPr>
              <a:t> at 25°C? What are the final concentrations (mg/L) of Ca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2+</a:t>
            </a:r>
            <a:r>
              <a:rPr lang="en-US" dirty="0">
                <a:latin typeface="Calibri" pitchFamily="34" charset="0"/>
                <a:cs typeface="Calibri" pitchFamily="34" charset="0"/>
              </a:rPr>
              <a:t> and F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-</a:t>
            </a:r>
            <a:r>
              <a:rPr lang="en-US" dirty="0">
                <a:latin typeface="Calibri" pitchFamily="34" charset="0"/>
                <a:cs typeface="Calibri" pitchFamily="34" charset="0"/>
              </a:rPr>
              <a:t> in the water. Assume that the water does not contain any Ca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2+</a:t>
            </a:r>
            <a:r>
              <a:rPr lang="en-US" dirty="0">
                <a:latin typeface="Calibri" pitchFamily="34" charset="0"/>
                <a:cs typeface="Calibri" pitchFamily="34" charset="0"/>
              </a:rPr>
              <a:t>. The </a:t>
            </a:r>
            <a:r>
              <a:rPr lang="en-US" dirty="0" err="1">
                <a:latin typeface="Calibri" pitchFamily="34" charset="0"/>
                <a:cs typeface="Calibri" pitchFamily="34" charset="0"/>
              </a:rPr>
              <a:t>pK</a:t>
            </a:r>
            <a:r>
              <a:rPr lang="en-US" baseline="-25000" dirty="0" err="1">
                <a:latin typeface="Calibri" pitchFamily="34" charset="0"/>
                <a:cs typeface="Calibri" pitchFamily="34" charset="0"/>
              </a:rPr>
              <a:t>s</a:t>
            </a:r>
            <a:r>
              <a:rPr lang="en-US" dirty="0">
                <a:latin typeface="Calibri" pitchFamily="34" charset="0"/>
                <a:cs typeface="Calibri" pitchFamily="34" charset="0"/>
              </a:rPr>
              <a:t> = 10.52.</a:t>
            </a:r>
          </a:p>
          <a:p>
            <a:pPr algn="just">
              <a:buFont typeface="Wingdings" pitchFamily="2" charset="2"/>
              <a:buNone/>
            </a:pPr>
            <a:r>
              <a:rPr lang="en-US" dirty="0">
                <a:latin typeface="Calibri" pitchFamily="34" charset="0"/>
                <a:cs typeface="Calibri" pitchFamily="34" charset="0"/>
              </a:rPr>
              <a:t>		</a:t>
            </a:r>
            <a:r>
              <a:rPr lang="en-US" i="1" dirty="0">
                <a:latin typeface="Calibri" pitchFamily="34" charset="0"/>
                <a:cs typeface="Calibri" pitchFamily="34" charset="0"/>
              </a:rPr>
              <a:t>(Example 1.8, Droste, 1997)</a:t>
            </a:r>
          </a:p>
          <a:p>
            <a:pPr algn="just"/>
            <a:endParaRPr lang="en-US" sz="1000" i="1" dirty="0"/>
          </a:p>
          <a:p>
            <a:pPr algn="just"/>
            <a:endParaRPr lang="en-US" sz="1800" dirty="0"/>
          </a:p>
        </p:txBody>
      </p:sp>
      <p:sp>
        <p:nvSpPr>
          <p:cNvPr id="2744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CA"/>
          </a:p>
        </p:txBody>
      </p:sp>
      <p:sp>
        <p:nvSpPr>
          <p:cNvPr id="2744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CA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0" y="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2800" b="0" i="0" u="none" strike="noStrike" kern="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SOLUBILITY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09D5CA1-54F5-4445-A74D-6B9E335DFED7}"/>
              </a:ext>
            </a:extLst>
          </p:cNvPr>
          <p:cNvSpPr txBox="1"/>
          <p:nvPr/>
        </p:nvSpPr>
        <p:spPr>
          <a:xfrm>
            <a:off x="8305800" y="8878"/>
            <a:ext cx="7617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8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70339" name="Rectangle 3"/>
              <p:cNvSpPr>
                <a:spLocks noGrp="1" noChangeArrowheads="1"/>
              </p:cNvSpPr>
              <p:nvPr>
                <p:ph type="body" idx="1"/>
              </p:nvPr>
            </p:nvSpPr>
            <p:spPr>
              <a:xfrm>
                <a:off x="0" y="685800"/>
                <a:ext cx="9143999" cy="5334000"/>
              </a:xfrm>
            </p:spPr>
            <p:txBody>
              <a:bodyPr/>
              <a:lstStyle/>
              <a:p>
                <a:pPr algn="just">
                  <a:lnSpc>
                    <a:spcPct val="80000"/>
                  </a:lnSpc>
                </a:pPr>
                <a:r>
                  <a:rPr lang="en-CA" dirty="0">
                    <a:latin typeface="Calibri" pitchFamily="34" charset="0"/>
                    <a:cs typeface="Calibri" pitchFamily="34" charset="0"/>
                  </a:rPr>
                  <a:t>Gas-phase chemistry is critical to understanding air pollution and design of aerobic unit processes.</a:t>
                </a:r>
              </a:p>
              <a:p>
                <a:pPr algn="just">
                  <a:lnSpc>
                    <a:spcPct val="80000"/>
                  </a:lnSpc>
                </a:pPr>
                <a:endParaRPr lang="en-CA" dirty="0">
                  <a:latin typeface="Calibri" pitchFamily="34" charset="0"/>
                  <a:cs typeface="Calibri" pitchFamily="34" charset="0"/>
                </a:endParaRPr>
              </a:p>
              <a:p>
                <a:pPr algn="just">
                  <a:lnSpc>
                    <a:spcPct val="80000"/>
                  </a:lnSpc>
                  <a:buFont typeface="Wingdings" pitchFamily="2" charset="2"/>
                  <a:buNone/>
                </a:pPr>
                <a:r>
                  <a:rPr lang="en-US" sz="2800" b="1" dirty="0">
                    <a:latin typeface="Calibri" pitchFamily="34" charset="0"/>
                    <a:cs typeface="Calibri" pitchFamily="34" charset="0"/>
                  </a:rPr>
                  <a:t>Ideal Gas Law</a:t>
                </a:r>
              </a:p>
              <a:p>
                <a:pPr algn="just">
                  <a:lnSpc>
                    <a:spcPct val="80000"/>
                  </a:lnSpc>
                  <a:buFont typeface="Wingdings" pitchFamily="2" charset="2"/>
                  <a:buNone/>
                </a:pPr>
                <a:endParaRPr lang="en-US" b="1" dirty="0">
                  <a:latin typeface="Calibri" pitchFamily="34" charset="0"/>
                  <a:cs typeface="Calibri" pitchFamily="34" charset="0"/>
                </a:endParaRPr>
              </a:p>
              <a:p>
                <a:pPr marL="0" indent="0" algn="just">
                  <a:lnSpc>
                    <a:spcPct val="80000"/>
                  </a:lnSpc>
                  <a:buNone/>
                </a:pPr>
                <a:r>
                  <a:rPr lang="en-US" dirty="0">
                    <a:latin typeface="Calibri" pitchFamily="34" charset="0"/>
                    <a:cs typeface="Calibri" pitchFamily="34" charset="0"/>
                  </a:rPr>
                  <a:t>In 1834, Benoit Paul Emile Clapeyron, and engineer and physicist, discovered the ratio produced when (</a:t>
                </a:r>
                <a:r>
                  <a:rPr lang="en-US" b="1" dirty="0">
                    <a:latin typeface="Calibri" pitchFamily="34" charset="0"/>
                    <a:cs typeface="Calibri" pitchFamily="34" charset="0"/>
                  </a:rPr>
                  <a:t>pressure x volume</a:t>
                </a:r>
                <a:r>
                  <a:rPr lang="en-US" dirty="0">
                    <a:latin typeface="Calibri" pitchFamily="34" charset="0"/>
                    <a:cs typeface="Calibri" pitchFamily="34" charset="0"/>
                  </a:rPr>
                  <a:t>) is divided by (</a:t>
                </a:r>
                <a:r>
                  <a:rPr lang="en-US" b="1" dirty="0">
                    <a:latin typeface="Calibri" pitchFamily="34" charset="0"/>
                    <a:cs typeface="Calibri" pitchFamily="34" charset="0"/>
                  </a:rPr>
                  <a:t>number of moles x absolute temperature</a:t>
                </a:r>
                <a:r>
                  <a:rPr lang="en-US" dirty="0">
                    <a:latin typeface="Calibri" pitchFamily="34" charset="0"/>
                    <a:cs typeface="Calibri" pitchFamily="34" charset="0"/>
                  </a:rPr>
                  <a:t>) in gas systems was a constant, such that:</a:t>
                </a:r>
              </a:p>
              <a:p>
                <a:pPr marL="0" indent="0" algn="just">
                  <a:lnSpc>
                    <a:spcPct val="80000"/>
                  </a:lnSpc>
                  <a:buNone/>
                </a:pPr>
                <a:endParaRPr lang="en-US" dirty="0">
                  <a:latin typeface="Calibri" pitchFamily="34" charset="0"/>
                  <a:cs typeface="Calibri" pitchFamily="34" charset="0"/>
                </a:endParaRPr>
              </a:p>
              <a:p>
                <a:pPr marL="0" indent="0" algn="ctr">
                  <a:lnSpc>
                    <a:spcPct val="80000"/>
                  </a:lnSpc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CA" sz="3600" b="1" i="1" smtClean="0">
                            <a:latin typeface="Cambria Math" panose="02040503050406030204" pitchFamily="18" charset="0"/>
                            <a:cs typeface="Calibri" pitchFamily="34" charset="0"/>
                          </a:rPr>
                        </m:ctrlPr>
                      </m:fPr>
                      <m:num>
                        <m:r>
                          <a:rPr lang="en-CA" sz="3600" b="1" i="1">
                            <a:latin typeface="Cambria Math" panose="02040503050406030204" pitchFamily="18" charset="0"/>
                            <a:cs typeface="Calibri" pitchFamily="34" charset="0"/>
                          </a:rPr>
                          <m:t>𝑷𝑽</m:t>
                        </m:r>
                      </m:num>
                      <m:den>
                        <m:r>
                          <a:rPr lang="en-CA" sz="3600" b="1" i="1" smtClean="0">
                            <a:latin typeface="Cambria Math" panose="02040503050406030204" pitchFamily="18" charset="0"/>
                            <a:cs typeface="Calibri" pitchFamily="34" charset="0"/>
                          </a:rPr>
                          <m:t>𝒏𝑻</m:t>
                        </m:r>
                      </m:den>
                    </m:f>
                  </m:oMath>
                </a14:m>
                <a:r>
                  <a:rPr lang="en-US" sz="2800" b="1" dirty="0">
                    <a:latin typeface="Calibri" pitchFamily="34" charset="0"/>
                    <a:cs typeface="Calibri" pitchFamily="34" charset="0"/>
                  </a:rPr>
                  <a:t> = R   – Ideal Gas Law</a:t>
                </a:r>
              </a:p>
              <a:p>
                <a:pPr marL="0" indent="0">
                  <a:lnSpc>
                    <a:spcPct val="80000"/>
                  </a:lnSpc>
                  <a:buNone/>
                </a:pPr>
                <a:r>
                  <a:rPr lang="en-US" dirty="0">
                    <a:latin typeface="Calibri" pitchFamily="34" charset="0"/>
                    <a:cs typeface="Calibri" pitchFamily="34" charset="0"/>
                  </a:rPr>
                  <a:t>Where:</a:t>
                </a:r>
              </a:p>
              <a:p>
                <a:pPr marL="0" indent="0">
                  <a:lnSpc>
                    <a:spcPct val="80000"/>
                  </a:lnSpc>
                  <a:buNone/>
                </a:pPr>
                <a:r>
                  <a:rPr lang="en-US" dirty="0">
                    <a:latin typeface="Calibri" pitchFamily="34" charset="0"/>
                    <a:cs typeface="Calibri" pitchFamily="34" charset="0"/>
                  </a:rPr>
                  <a:t>	P=absolute pressure, atm</a:t>
                </a:r>
              </a:p>
              <a:p>
                <a:pPr marL="0" indent="0">
                  <a:lnSpc>
                    <a:spcPct val="80000"/>
                  </a:lnSpc>
                  <a:buNone/>
                </a:pPr>
                <a:r>
                  <a:rPr lang="en-US" dirty="0">
                    <a:latin typeface="Calibri" pitchFamily="34" charset="0"/>
                    <a:cs typeface="Calibri" pitchFamily="34" charset="0"/>
                  </a:rPr>
                  <a:t>	V = volume occupied by gas, L</a:t>
                </a:r>
              </a:p>
              <a:p>
                <a:pPr marL="0" indent="0">
                  <a:lnSpc>
                    <a:spcPct val="80000"/>
                  </a:lnSpc>
                  <a:buNone/>
                </a:pPr>
                <a:r>
                  <a:rPr lang="en-US" dirty="0">
                    <a:latin typeface="Calibri" pitchFamily="34" charset="0"/>
                    <a:cs typeface="Calibri" pitchFamily="34" charset="0"/>
                  </a:rPr>
                  <a:t>	</a:t>
                </a:r>
                <a:r>
                  <a:rPr lang="en-US" i="1" dirty="0">
                    <a:latin typeface="Calibri" pitchFamily="34" charset="0"/>
                    <a:cs typeface="Calibri" pitchFamily="34" charset="0"/>
                  </a:rPr>
                  <a:t>n</a:t>
                </a:r>
                <a:r>
                  <a:rPr lang="en-US" dirty="0">
                    <a:latin typeface="Calibri" pitchFamily="34" charset="0"/>
                    <a:cs typeface="Calibri" pitchFamily="34" charset="0"/>
                  </a:rPr>
                  <a:t> = moles of gas,</a:t>
                </a:r>
              </a:p>
              <a:p>
                <a:pPr marL="0" indent="0">
                  <a:lnSpc>
                    <a:spcPct val="80000"/>
                  </a:lnSpc>
                  <a:buNone/>
                </a:pPr>
                <a:r>
                  <a:rPr lang="en-US" dirty="0">
                    <a:latin typeface="Calibri" pitchFamily="34" charset="0"/>
                    <a:cs typeface="Calibri" pitchFamily="34" charset="0"/>
                  </a:rPr>
                  <a:t>	R = universal gas law constant; 0.08206 </a:t>
                </a:r>
                <a:r>
                  <a:rPr lang="en-US" dirty="0" err="1">
                    <a:latin typeface="Calibri" pitchFamily="34" charset="0"/>
                    <a:cs typeface="Calibri" pitchFamily="34" charset="0"/>
                  </a:rPr>
                  <a:t>atm·L</a:t>
                </a:r>
                <a:r>
                  <a:rPr lang="en-US" dirty="0">
                    <a:latin typeface="Calibri" pitchFamily="34" charset="0"/>
                    <a:cs typeface="Calibri" pitchFamily="34" charset="0"/>
                  </a:rPr>
                  <a:t>/</a:t>
                </a:r>
                <a:r>
                  <a:rPr lang="en-US" dirty="0" err="1">
                    <a:latin typeface="Calibri" pitchFamily="34" charset="0"/>
                    <a:cs typeface="Calibri" pitchFamily="34" charset="0"/>
                  </a:rPr>
                  <a:t>mol·K</a:t>
                </a:r>
                <a:r>
                  <a:rPr lang="en-US" dirty="0">
                    <a:latin typeface="Calibri" pitchFamily="34" charset="0"/>
                    <a:cs typeface="Calibri" pitchFamily="34" charset="0"/>
                  </a:rPr>
                  <a:t>, and</a:t>
                </a:r>
              </a:p>
              <a:p>
                <a:pPr marL="0" indent="0">
                  <a:lnSpc>
                    <a:spcPct val="80000"/>
                  </a:lnSpc>
                  <a:buNone/>
                </a:pPr>
                <a:r>
                  <a:rPr lang="en-US" dirty="0">
                    <a:latin typeface="Calibri" pitchFamily="34" charset="0"/>
                    <a:cs typeface="Calibri" pitchFamily="34" charset="0"/>
                  </a:rPr>
                  <a:t>	T = temperature, K (273.15 + °C)</a:t>
                </a:r>
              </a:p>
            </p:txBody>
          </p:sp>
        </mc:Choice>
        <mc:Fallback>
          <p:sp>
            <p:nvSpPr>
              <p:cNvPr id="270339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0" y="685800"/>
                <a:ext cx="9143999" cy="5334000"/>
              </a:xfrm>
              <a:blipFill>
                <a:blip r:embed="rId3"/>
                <a:stretch>
                  <a:fillRect l="-1333" t="-1829" r="-667" b="-2057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0340" name="Rectangle 4"/>
          <p:cNvSpPr>
            <a:spLocks noChangeArrowheads="1"/>
          </p:cNvSpPr>
          <p:nvPr/>
        </p:nvSpPr>
        <p:spPr bwMode="auto">
          <a:xfrm>
            <a:off x="0" y="33099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CA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2800" b="0" i="0" u="none" strike="noStrike" kern="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SOLUBILITY – GAS PHASE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0AC858C-7579-4E2E-96F2-DB3CEC346CE2}"/>
              </a:ext>
            </a:extLst>
          </p:cNvPr>
          <p:cNvSpPr txBox="1"/>
          <p:nvPr/>
        </p:nvSpPr>
        <p:spPr>
          <a:xfrm>
            <a:off x="8305800" y="8878"/>
            <a:ext cx="7617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9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70339" name="Rectangle 3"/>
              <p:cNvSpPr>
                <a:spLocks noGrp="1" noChangeArrowheads="1"/>
              </p:cNvSpPr>
              <p:nvPr>
                <p:ph type="body" idx="1"/>
              </p:nvPr>
            </p:nvSpPr>
            <p:spPr>
              <a:xfrm>
                <a:off x="0" y="685800"/>
                <a:ext cx="9143999" cy="5334000"/>
              </a:xfrm>
            </p:spPr>
            <p:txBody>
              <a:bodyPr/>
              <a:lstStyle/>
              <a:p>
                <a:pPr marL="0" indent="0" algn="just">
                  <a:lnSpc>
                    <a:spcPct val="80000"/>
                  </a:lnSpc>
                  <a:buNone/>
                </a:pPr>
                <a:r>
                  <a:rPr lang="en-CA" b="1" dirty="0">
                    <a:latin typeface="Calibri" pitchFamily="34" charset="0"/>
                    <a:cs typeface="Calibri" pitchFamily="34" charset="0"/>
                  </a:rPr>
                  <a:t>Practice Question for Ideal Gas Law: </a:t>
                </a:r>
                <a:r>
                  <a:rPr lang="en-CA" dirty="0">
                    <a:latin typeface="Calibri" pitchFamily="34" charset="0"/>
                    <a:cs typeface="Calibri" pitchFamily="34" charset="0"/>
                  </a:rPr>
                  <a:t>Calculate the volume that one mole of an ideal gas occupies at standard conditions of 1 atm or pressure and 0°C.</a:t>
                </a:r>
              </a:p>
              <a:p>
                <a:pPr marL="0" indent="0" algn="just">
                  <a:lnSpc>
                    <a:spcPct val="80000"/>
                  </a:lnSpc>
                  <a:buNone/>
                </a:pPr>
                <a:endParaRPr lang="en-CA" dirty="0">
                  <a:latin typeface="Calibri" pitchFamily="34" charset="0"/>
                  <a:cs typeface="Calibri" pitchFamily="34" charset="0"/>
                </a:endParaRPr>
              </a:p>
              <a:p>
                <a:pPr marL="0" indent="0" algn="just">
                  <a:lnSpc>
                    <a:spcPct val="80000"/>
                  </a:lnSpc>
                  <a:buNone/>
                </a:pPr>
                <a:endParaRPr lang="en-CA" dirty="0">
                  <a:latin typeface="Calibri" pitchFamily="34" charset="0"/>
                  <a:cs typeface="Calibri" pitchFamily="34" charset="0"/>
                </a:endParaRPr>
              </a:p>
              <a:p>
                <a:pPr marL="0" indent="0" algn="just">
                  <a:lnSpc>
                    <a:spcPct val="8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 panose="02040503050406030204" pitchFamily="18" charset="0"/>
                          <a:cs typeface="Calibri" pitchFamily="34" charset="0"/>
                        </a:rPr>
                        <m:t>𝑉</m:t>
                      </m:r>
                      <m:r>
                        <a:rPr lang="en-CA" b="0" i="1" smtClean="0">
                          <a:latin typeface="Cambria Math" panose="02040503050406030204" pitchFamily="18" charset="0"/>
                          <a:cs typeface="Calibri" pitchFamily="34" charset="0"/>
                        </a:rPr>
                        <m:t>=</m:t>
                      </m:r>
                      <m:f>
                        <m:fPr>
                          <m:ctrlPr>
                            <a:rPr lang="en-CA" b="0" i="1" smtClean="0">
                              <a:latin typeface="Cambria Math" panose="02040503050406030204" pitchFamily="18" charset="0"/>
                              <a:cs typeface="Calibri" pitchFamily="34" charset="0"/>
                            </a:rPr>
                          </m:ctrlPr>
                        </m:fPr>
                        <m:num>
                          <m:r>
                            <a:rPr lang="en-CA" b="0" i="1" smtClean="0">
                              <a:latin typeface="Cambria Math" panose="02040503050406030204" pitchFamily="18" charset="0"/>
                              <a:cs typeface="Calibri" pitchFamily="34" charset="0"/>
                            </a:rPr>
                            <m:t>𝑛𝑅𝑇</m:t>
                          </m:r>
                        </m:num>
                        <m:den>
                          <m:r>
                            <a:rPr lang="en-CA" b="0" i="1" smtClean="0">
                              <a:latin typeface="Cambria Math" panose="02040503050406030204" pitchFamily="18" charset="0"/>
                              <a:cs typeface="Calibri" pitchFamily="34" charset="0"/>
                            </a:rPr>
                            <m:t>𝑃</m:t>
                          </m:r>
                        </m:den>
                      </m:f>
                      <m:r>
                        <a:rPr lang="en-CA" b="0" i="1" smtClean="0">
                          <a:latin typeface="Cambria Math" panose="02040503050406030204" pitchFamily="18" charset="0"/>
                          <a:cs typeface="Calibri" pitchFamily="34" charset="0"/>
                        </a:rPr>
                        <m:t>=</m:t>
                      </m:r>
                      <m:f>
                        <m:fPr>
                          <m:ctrlPr>
                            <a:rPr lang="en-CA" b="0" i="1" smtClean="0">
                              <a:latin typeface="Cambria Math" panose="02040503050406030204" pitchFamily="18" charset="0"/>
                              <a:cs typeface="Calibri" pitchFamily="34" charset="0"/>
                            </a:rPr>
                          </m:ctrlPr>
                        </m:fPr>
                        <m:num>
                          <m:r>
                            <a:rPr lang="en-CA" b="0" i="1" smtClean="0">
                              <a:latin typeface="Cambria Math" panose="02040503050406030204" pitchFamily="18" charset="0"/>
                              <a:cs typeface="Calibri" pitchFamily="34" charset="0"/>
                            </a:rPr>
                            <m:t>(1</m:t>
                          </m:r>
                          <m:r>
                            <a:rPr lang="en-CA" b="0" i="1" smtClean="0">
                              <a:latin typeface="Cambria Math" panose="02040503050406030204" pitchFamily="18" charset="0"/>
                              <a:cs typeface="Calibri" pitchFamily="34" charset="0"/>
                            </a:rPr>
                            <m:t>𝑚𝑜𝑙</m:t>
                          </m:r>
                          <m:r>
                            <a:rPr lang="en-CA" b="0" i="1" smtClean="0">
                              <a:latin typeface="Cambria Math" panose="02040503050406030204" pitchFamily="18" charset="0"/>
                              <a:cs typeface="Calibri" pitchFamily="34" charset="0"/>
                            </a:rPr>
                            <m:t>)(0.08206</m:t>
                          </m:r>
                          <m:f>
                            <m:fPr>
                              <m:ctrlP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</m:ctrlPr>
                            </m:fPr>
                            <m:num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  <m:t>𝑎𝑡𝑚</m:t>
                              </m:r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Calibri" pitchFamily="34" charset="0"/>
                                </a:rPr>
                                <m:t>∙</m:t>
                              </m:r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Calibri" pitchFamily="34" charset="0"/>
                                </a:rPr>
                                <m:t>𝐿</m:t>
                              </m:r>
                            </m:num>
                            <m:den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  <m:t>𝑚𝑜𝑙</m:t>
                              </m:r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Calibri" pitchFamily="34" charset="0"/>
                                </a:rPr>
                                <m:t>∙</m:t>
                              </m:r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Calibri" pitchFamily="34" charset="0"/>
                                </a:rPr>
                                <m:t>𝐾</m:t>
                              </m:r>
                            </m:den>
                          </m:f>
                          <m:d>
                            <m:dPr>
                              <m:ctrlP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</m:ctrlPr>
                            </m:dPr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en-CA" b="0" i="1" smtClean="0">
                                      <a:latin typeface="Cambria Math" panose="02040503050406030204" pitchFamily="18" charset="0"/>
                                      <a:cs typeface="Calibri" pitchFamily="34" charset="0"/>
                                    </a:rPr>
                                  </m:ctrlPr>
                                </m:dPr>
                                <m:e>
                                  <m:r>
                                    <a:rPr lang="en-CA" b="0" i="1" smtClean="0">
                                      <a:latin typeface="Cambria Math" panose="02040503050406030204" pitchFamily="18" charset="0"/>
                                      <a:cs typeface="Calibri" pitchFamily="34" charset="0"/>
                                    </a:rPr>
                                    <m:t>273+0</m:t>
                                  </m:r>
                                </m:e>
                              </m:d>
                            </m:e>
                          </m:d>
                          <m:r>
                            <a:rPr lang="en-CA" b="0" i="1" smtClean="0">
                              <a:latin typeface="Cambria Math" panose="02040503050406030204" pitchFamily="18" charset="0"/>
                              <a:cs typeface="Calibri" pitchFamily="34" charset="0"/>
                            </a:rPr>
                            <m:t>𝐾</m:t>
                          </m:r>
                        </m:num>
                        <m:den>
                          <m:r>
                            <a:rPr lang="en-CA" b="0" i="1" smtClean="0">
                              <a:latin typeface="Cambria Math" panose="02040503050406030204" pitchFamily="18" charset="0"/>
                              <a:cs typeface="Calibri" pitchFamily="34" charset="0"/>
                            </a:rPr>
                            <m:t>(1</m:t>
                          </m:r>
                          <m:r>
                            <a:rPr lang="en-CA" b="0" i="1" smtClean="0">
                              <a:latin typeface="Cambria Math" panose="02040503050406030204" pitchFamily="18" charset="0"/>
                              <a:cs typeface="Calibri" pitchFamily="34" charset="0"/>
                            </a:rPr>
                            <m:t>𝑎𝑡𝑚</m:t>
                          </m:r>
                          <m:r>
                            <a:rPr lang="en-CA" b="0" i="1" smtClean="0">
                              <a:latin typeface="Cambria Math" panose="02040503050406030204" pitchFamily="18" charset="0"/>
                              <a:cs typeface="Calibri" pitchFamily="34" charset="0"/>
                            </a:rPr>
                            <m:t>)</m:t>
                          </m:r>
                        </m:den>
                      </m:f>
                      <m:r>
                        <a:rPr lang="en-CA" b="0" i="1" smtClean="0">
                          <a:latin typeface="Cambria Math" panose="02040503050406030204" pitchFamily="18" charset="0"/>
                          <a:cs typeface="Calibri" pitchFamily="34" charset="0"/>
                        </a:rPr>
                        <m:t>=22.4</m:t>
                      </m:r>
                      <m:r>
                        <a:rPr lang="en-CA" b="0" i="1" smtClean="0">
                          <a:latin typeface="Cambria Math" panose="02040503050406030204" pitchFamily="18" charset="0"/>
                          <a:cs typeface="Calibri" pitchFamily="34" charset="0"/>
                        </a:rPr>
                        <m:t>𝐿</m:t>
                      </m:r>
                    </m:oMath>
                  </m:oMathPara>
                </a14:m>
                <a:endParaRPr lang="en-CA" dirty="0">
                  <a:latin typeface="Calibri" pitchFamily="34" charset="0"/>
                  <a:cs typeface="Calibri" pitchFamily="34" charset="0"/>
                </a:endParaRPr>
              </a:p>
              <a:p>
                <a:pPr algn="just">
                  <a:lnSpc>
                    <a:spcPct val="80000"/>
                  </a:lnSpc>
                  <a:buFont typeface="Wingdings" pitchFamily="2" charset="2"/>
                  <a:buNone/>
                </a:pPr>
                <a:endParaRPr lang="en-US" sz="2800" b="1" dirty="0">
                  <a:latin typeface="Calibri" pitchFamily="34" charset="0"/>
                  <a:cs typeface="Calibri" pitchFamily="34" charset="0"/>
                </a:endParaRPr>
              </a:p>
              <a:p>
                <a:pPr algn="just">
                  <a:lnSpc>
                    <a:spcPct val="80000"/>
                  </a:lnSpc>
                  <a:buFont typeface="Wingdings" pitchFamily="2" charset="2"/>
                  <a:buNone/>
                </a:pPr>
                <a:r>
                  <a:rPr lang="en-US" sz="2800" b="1" dirty="0">
                    <a:latin typeface="Calibri" pitchFamily="34" charset="0"/>
                    <a:cs typeface="Calibri" pitchFamily="34" charset="0"/>
                  </a:rPr>
                  <a:t>General Gas Laws</a:t>
                </a:r>
              </a:p>
              <a:p>
                <a:pPr algn="just">
                  <a:lnSpc>
                    <a:spcPct val="80000"/>
                  </a:lnSpc>
                  <a:buFont typeface="Wingdings" pitchFamily="2" charset="2"/>
                  <a:buNone/>
                </a:pPr>
                <a:endParaRPr lang="en-US" sz="2800" b="1" dirty="0">
                  <a:latin typeface="Calibri" pitchFamily="34" charset="0"/>
                  <a:cs typeface="Calibri" pitchFamily="34" charset="0"/>
                </a:endParaRPr>
              </a:p>
              <a:p>
                <a:pPr marL="0" indent="0" algn="just">
                  <a:lnSpc>
                    <a:spcPct val="80000"/>
                  </a:lnSpc>
                  <a:buNone/>
                </a:pPr>
                <a:r>
                  <a:rPr lang="en-US" dirty="0">
                    <a:latin typeface="Calibri" pitchFamily="34" charset="0"/>
                    <a:cs typeface="Calibri" pitchFamily="34" charset="0"/>
                  </a:rPr>
                  <a:t>Rearranging the ideal gas law produces a variety of general gas laws relating P, V, </a:t>
                </a:r>
                <a:r>
                  <a:rPr lang="en-US" i="1" dirty="0">
                    <a:latin typeface="Calibri" pitchFamily="34" charset="0"/>
                    <a:cs typeface="Calibri" pitchFamily="34" charset="0"/>
                  </a:rPr>
                  <a:t>n </a:t>
                </a:r>
                <a:r>
                  <a:rPr lang="en-US" dirty="0">
                    <a:latin typeface="Calibri" pitchFamily="34" charset="0"/>
                    <a:cs typeface="Calibri" pitchFamily="34" charset="0"/>
                  </a:rPr>
                  <a:t>and T. </a:t>
                </a:r>
              </a:p>
              <a:p>
                <a:pPr marL="0" indent="0" algn="just">
                  <a:lnSpc>
                    <a:spcPct val="80000"/>
                  </a:lnSpc>
                  <a:buNone/>
                </a:pPr>
                <a:endParaRPr lang="en-US" dirty="0">
                  <a:latin typeface="Calibri" pitchFamily="34" charset="0"/>
                  <a:cs typeface="Calibri" pitchFamily="34" charset="0"/>
                </a:endParaRPr>
              </a:p>
              <a:p>
                <a:pPr marL="0" indent="0" algn="just">
                  <a:lnSpc>
                    <a:spcPct val="80000"/>
                  </a:lnSpc>
                  <a:buNone/>
                </a:pPr>
                <a:r>
                  <a:rPr lang="en-US" b="1" dirty="0">
                    <a:latin typeface="Calibri" pitchFamily="34" charset="0"/>
                    <a:cs typeface="Calibri" pitchFamily="34" charset="0"/>
                  </a:rPr>
                  <a:t>Boyle’s Law</a:t>
                </a:r>
                <a:r>
                  <a:rPr lang="en-US" dirty="0">
                    <a:latin typeface="Calibri" pitchFamily="34" charset="0"/>
                    <a:cs typeface="Calibri" pitchFamily="34" charset="0"/>
                  </a:rPr>
                  <a:t> (two gases with </a:t>
                </a:r>
                <a:r>
                  <a:rPr lang="en-US" dirty="0" err="1">
                    <a:latin typeface="Calibri" pitchFamily="34" charset="0"/>
                    <a:cs typeface="Calibri" pitchFamily="34" charset="0"/>
                  </a:rPr>
                  <a:t>nRT</a:t>
                </a:r>
                <a:r>
                  <a:rPr lang="en-US" dirty="0">
                    <a:latin typeface="Calibri" pitchFamily="34" charset="0"/>
                    <a:cs typeface="Calibri" pitchFamily="34" charset="0"/>
                  </a:rPr>
                  <a:t> constant):</a:t>
                </a:r>
              </a:p>
              <a:p>
                <a:pPr marL="0" indent="0" algn="just">
                  <a:lnSpc>
                    <a:spcPct val="80000"/>
                  </a:lnSpc>
                  <a:buNone/>
                </a:pPr>
                <a:endParaRPr lang="en-US" dirty="0">
                  <a:latin typeface="Calibri" pitchFamily="34" charset="0"/>
                  <a:cs typeface="Calibri" pitchFamily="34" charset="0"/>
                </a:endParaRPr>
              </a:p>
              <a:p>
                <a:pPr marL="0" indent="0" algn="just">
                  <a:lnSpc>
                    <a:spcPct val="8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CA" b="0" i="1" smtClean="0">
                              <a:latin typeface="Cambria Math" panose="02040503050406030204" pitchFamily="18" charset="0"/>
                              <a:cs typeface="Calibri" pitchFamily="34" charset="0"/>
                            </a:rPr>
                          </m:ctrlPr>
                        </m:sSubPr>
                        <m:e>
                          <m:r>
                            <a:rPr lang="en-CA" i="1">
                              <a:latin typeface="Cambria Math" panose="02040503050406030204" pitchFamily="18" charset="0"/>
                              <a:cs typeface="Calibri" pitchFamily="34" charset="0"/>
                            </a:rPr>
                            <m:t>𝑃</m:t>
                          </m:r>
                        </m:e>
                        <m:sub>
                          <m:r>
                            <a:rPr lang="en-CA" i="1">
                              <a:latin typeface="Cambria Math" panose="02040503050406030204" pitchFamily="18" charset="0"/>
                              <a:cs typeface="Calibri" pitchFamily="34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CA" b="0" i="1" smtClean="0">
                              <a:latin typeface="Cambria Math" panose="02040503050406030204" pitchFamily="18" charset="0"/>
                              <a:cs typeface="Calibri" pitchFamily="34" charset="0"/>
                            </a:rPr>
                          </m:ctrlPr>
                        </m:sSubPr>
                        <m:e>
                          <m:r>
                            <a:rPr lang="en-CA" i="1">
                              <a:latin typeface="Cambria Math" panose="02040503050406030204" pitchFamily="18" charset="0"/>
                              <a:cs typeface="Calibri" pitchFamily="34" charset="0"/>
                            </a:rPr>
                            <m:t>𝑉</m:t>
                          </m:r>
                        </m:e>
                        <m:sub>
                          <m:r>
                            <a:rPr lang="en-CA" i="1">
                              <a:latin typeface="Cambria Math" panose="02040503050406030204" pitchFamily="18" charset="0"/>
                              <a:cs typeface="Calibri" pitchFamily="34" charset="0"/>
                            </a:rPr>
                            <m:t>1</m:t>
                          </m:r>
                        </m:sub>
                      </m:sSub>
                      <m:r>
                        <a:rPr lang="en-CA" b="0" i="1" smtClean="0">
                          <a:latin typeface="Cambria Math" panose="02040503050406030204" pitchFamily="18" charset="0"/>
                          <a:cs typeface="Calibri" pitchFamily="34" charset="0"/>
                        </a:rPr>
                        <m:t>=</m:t>
                      </m:r>
                      <m:sSub>
                        <m:sSubPr>
                          <m:ctrlPr>
                            <a:rPr lang="en-CA" b="0" i="1" smtClean="0">
                              <a:latin typeface="Cambria Math" panose="02040503050406030204" pitchFamily="18" charset="0"/>
                              <a:cs typeface="Calibri" pitchFamily="34" charset="0"/>
                            </a:rPr>
                          </m:ctrlPr>
                        </m:sSubPr>
                        <m:e>
                          <m:r>
                            <a:rPr lang="en-CA" i="1">
                              <a:latin typeface="Cambria Math" panose="02040503050406030204" pitchFamily="18" charset="0"/>
                              <a:cs typeface="Calibri" pitchFamily="34" charset="0"/>
                            </a:rPr>
                            <m:t>𝑃</m:t>
                          </m:r>
                        </m:e>
                        <m:sub>
                          <m:r>
                            <a:rPr lang="en-CA" i="1">
                              <a:latin typeface="Cambria Math" panose="02040503050406030204" pitchFamily="18" charset="0"/>
                              <a:cs typeface="Calibri" pitchFamily="34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CA" b="0" i="1" smtClean="0">
                              <a:latin typeface="Cambria Math" panose="02040503050406030204" pitchFamily="18" charset="0"/>
                              <a:cs typeface="Calibri" pitchFamily="34" charset="0"/>
                            </a:rPr>
                          </m:ctrlPr>
                        </m:sSubPr>
                        <m:e>
                          <m:r>
                            <a:rPr lang="en-CA" i="1">
                              <a:latin typeface="Cambria Math" panose="02040503050406030204" pitchFamily="18" charset="0"/>
                              <a:cs typeface="Calibri" pitchFamily="34" charset="0"/>
                            </a:rPr>
                            <m:t>𝑉</m:t>
                          </m:r>
                        </m:e>
                        <m:sub>
                          <m:r>
                            <a:rPr lang="en-CA" i="1">
                              <a:latin typeface="Cambria Math" panose="02040503050406030204" pitchFamily="18" charset="0"/>
                              <a:cs typeface="Calibri" pitchFamily="34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dirty="0">
                  <a:latin typeface="Calibri" pitchFamily="34" charset="0"/>
                  <a:cs typeface="Calibri" pitchFamily="34" charset="0"/>
                </a:endParaRPr>
              </a:p>
              <a:p>
                <a:pPr marL="0" indent="0" algn="just">
                  <a:lnSpc>
                    <a:spcPct val="80000"/>
                  </a:lnSpc>
                  <a:buNone/>
                </a:pPr>
                <a:endParaRPr lang="en-US" dirty="0">
                  <a:latin typeface="Calibri" pitchFamily="34" charset="0"/>
                  <a:cs typeface="Calibri" pitchFamily="34" charset="0"/>
                </a:endParaRPr>
              </a:p>
              <a:p>
                <a:pPr marL="0" indent="0" algn="just">
                  <a:lnSpc>
                    <a:spcPct val="80000"/>
                  </a:lnSpc>
                  <a:buNone/>
                </a:pPr>
                <a:endParaRPr lang="en-US" dirty="0"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>
          <p:sp>
            <p:nvSpPr>
              <p:cNvPr id="270339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0" y="685800"/>
                <a:ext cx="9143999" cy="5334000"/>
              </a:xfrm>
              <a:blipFill>
                <a:blip r:embed="rId3"/>
                <a:stretch>
                  <a:fillRect l="-1333" t="-1714" r="-667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0340" name="Rectangle 4"/>
          <p:cNvSpPr>
            <a:spLocks noChangeArrowheads="1"/>
          </p:cNvSpPr>
          <p:nvPr/>
        </p:nvSpPr>
        <p:spPr bwMode="auto">
          <a:xfrm>
            <a:off x="0" y="33099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CA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2800" b="0" i="0" u="none" strike="noStrike" kern="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SOLUBILITY – GAS PHASE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A1285E-843B-4EA6-A708-18B084D77C03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10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129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70339" name="Rectangle 3"/>
              <p:cNvSpPr>
                <a:spLocks noGrp="1" noChangeArrowheads="1"/>
              </p:cNvSpPr>
              <p:nvPr>
                <p:ph type="body" idx="1"/>
              </p:nvPr>
            </p:nvSpPr>
            <p:spPr>
              <a:xfrm>
                <a:off x="0" y="685800"/>
                <a:ext cx="9143999" cy="5334000"/>
              </a:xfrm>
            </p:spPr>
            <p:txBody>
              <a:bodyPr/>
              <a:lstStyle/>
              <a:p>
                <a:pPr marL="0" indent="0" algn="just">
                  <a:lnSpc>
                    <a:spcPct val="80000"/>
                  </a:lnSpc>
                  <a:buNone/>
                </a:pPr>
                <a:r>
                  <a:rPr lang="en-US" sz="2800" b="1" dirty="0">
                    <a:latin typeface="Calibri" pitchFamily="34" charset="0"/>
                    <a:cs typeface="Calibri" pitchFamily="34" charset="0"/>
                  </a:rPr>
                  <a:t>General Gas Laws</a:t>
                </a:r>
              </a:p>
              <a:p>
                <a:pPr marL="0" indent="0" algn="just">
                  <a:lnSpc>
                    <a:spcPct val="80000"/>
                  </a:lnSpc>
                  <a:buNone/>
                </a:pPr>
                <a:endParaRPr lang="en-US" sz="2800" b="1" dirty="0">
                  <a:latin typeface="Calibri" pitchFamily="34" charset="0"/>
                  <a:cs typeface="Calibri" pitchFamily="34" charset="0"/>
                </a:endParaRPr>
              </a:p>
              <a:p>
                <a:pPr marL="0" indent="0" algn="just">
                  <a:lnSpc>
                    <a:spcPct val="80000"/>
                  </a:lnSpc>
                  <a:buNone/>
                </a:pPr>
                <a:r>
                  <a:rPr lang="en-US" b="1" dirty="0" err="1">
                    <a:latin typeface="Calibri" pitchFamily="34" charset="0"/>
                    <a:cs typeface="Calibri" pitchFamily="34" charset="0"/>
                  </a:rPr>
                  <a:t>Charle’s</a:t>
                </a:r>
                <a:r>
                  <a:rPr lang="en-US" b="1" dirty="0">
                    <a:latin typeface="Calibri" pitchFamily="34" charset="0"/>
                    <a:cs typeface="Calibri" pitchFamily="34" charset="0"/>
                  </a:rPr>
                  <a:t> Law </a:t>
                </a:r>
                <a:r>
                  <a:rPr lang="en-US" dirty="0">
                    <a:latin typeface="Calibri" pitchFamily="34" charset="0"/>
                    <a:cs typeface="Calibri" pitchFamily="34" charset="0"/>
                  </a:rPr>
                  <a:t>(two gases with constant </a:t>
                </a:r>
                <a:r>
                  <a:rPr lang="en-US" i="1" dirty="0" err="1">
                    <a:latin typeface="Calibri" pitchFamily="34" charset="0"/>
                    <a:cs typeface="Calibri" pitchFamily="34" charset="0"/>
                  </a:rPr>
                  <a:t>n</a:t>
                </a:r>
                <a:r>
                  <a:rPr lang="en-US" dirty="0" err="1">
                    <a:latin typeface="Calibri" pitchFamily="34" charset="0"/>
                    <a:cs typeface="Calibri" pitchFamily="34" charset="0"/>
                  </a:rPr>
                  <a:t>RP</a:t>
                </a:r>
                <a:r>
                  <a:rPr lang="en-US" dirty="0">
                    <a:latin typeface="Calibri" pitchFamily="34" charset="0"/>
                    <a:cs typeface="Calibri" pitchFamily="34" charset="0"/>
                  </a:rPr>
                  <a:t>):</a:t>
                </a:r>
              </a:p>
              <a:p>
                <a:pPr marL="0" indent="0" algn="just">
                  <a:lnSpc>
                    <a:spcPct val="80000"/>
                  </a:lnSpc>
                  <a:buNone/>
                </a:pPr>
                <a:endParaRPr lang="en-US" dirty="0">
                  <a:latin typeface="Calibri" pitchFamily="34" charset="0"/>
                  <a:cs typeface="Calibri" pitchFamily="34" charset="0"/>
                </a:endParaRPr>
              </a:p>
              <a:p>
                <a:pPr marL="0" indent="0" algn="just">
                  <a:lnSpc>
                    <a:spcPct val="8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 smtClean="0">
                              <a:latin typeface="Cambria Math" panose="02040503050406030204" pitchFamily="18" charset="0"/>
                              <a:cs typeface="Calibri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</m:ctrlPr>
                            </m:sSubPr>
                            <m:e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</m:ctrlPr>
                            </m:sSubPr>
                            <m:e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CA" b="0" i="1" smtClean="0">
                          <a:latin typeface="Cambria Math" panose="02040503050406030204" pitchFamily="18" charset="0"/>
                          <a:cs typeface="Calibri" pitchFamily="34" charset="0"/>
                        </a:rPr>
                        <m:t>=</m:t>
                      </m:r>
                      <m:f>
                        <m:fPr>
                          <m:ctrlPr>
                            <a:rPr lang="en-CA" b="0" i="1" smtClean="0">
                              <a:latin typeface="Cambria Math" panose="02040503050406030204" pitchFamily="18" charset="0"/>
                              <a:cs typeface="Calibri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</m:ctrlPr>
                            </m:sSubPr>
                            <m:e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</m:ctrlPr>
                            </m:sSubPr>
                            <m:e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CA" b="0" i="1" smtClean="0">
                          <a:latin typeface="Cambria Math" panose="02040503050406030204" pitchFamily="18" charset="0"/>
                          <a:cs typeface="Calibri" pitchFamily="34" charset="0"/>
                        </a:rPr>
                        <m:t>=</m:t>
                      </m:r>
                      <m:f>
                        <m:fPr>
                          <m:ctrlPr>
                            <a:rPr lang="en-CA" b="0" i="1" smtClean="0">
                              <a:latin typeface="Cambria Math" panose="02040503050406030204" pitchFamily="18" charset="0"/>
                              <a:cs typeface="Calibri" pitchFamily="34" charset="0"/>
                            </a:rPr>
                          </m:ctrlPr>
                        </m:fPr>
                        <m:num>
                          <m:r>
                            <a:rPr lang="en-CA" b="0" i="1" smtClean="0">
                              <a:latin typeface="Cambria Math" panose="02040503050406030204" pitchFamily="18" charset="0"/>
                              <a:cs typeface="Calibri" pitchFamily="34" charset="0"/>
                            </a:rPr>
                            <m:t>𝑛𝑅</m:t>
                          </m:r>
                        </m:num>
                        <m:den>
                          <m:r>
                            <a:rPr lang="en-CA" b="0" i="1" smtClean="0">
                              <a:latin typeface="Cambria Math" panose="02040503050406030204" pitchFamily="18" charset="0"/>
                              <a:cs typeface="Calibri" pitchFamily="34" charset="0"/>
                            </a:rPr>
                            <m:t>𝑃</m:t>
                          </m:r>
                        </m:den>
                      </m:f>
                      <m:r>
                        <a:rPr lang="en-CA" b="0" i="1" smtClean="0">
                          <a:latin typeface="Cambria Math" panose="02040503050406030204" pitchFamily="18" charset="0"/>
                          <a:cs typeface="Calibri" pitchFamily="34" charset="0"/>
                        </a:rPr>
                        <m:t>=</m:t>
                      </m:r>
                      <m:r>
                        <a:rPr lang="en-CA" b="0" i="1" smtClean="0">
                          <a:latin typeface="Cambria Math" panose="02040503050406030204" pitchFamily="18" charset="0"/>
                          <a:cs typeface="Calibri" pitchFamily="34" charset="0"/>
                        </a:rPr>
                        <m:t>𝑐𝑜𝑛𝑠𝑡𝑎𝑛𝑡</m:t>
                      </m:r>
                    </m:oMath>
                  </m:oMathPara>
                </a14:m>
                <a:endParaRPr lang="en-US" dirty="0">
                  <a:latin typeface="Calibri" pitchFamily="34" charset="0"/>
                  <a:cs typeface="Calibri" pitchFamily="34" charset="0"/>
                </a:endParaRPr>
              </a:p>
              <a:p>
                <a:pPr marL="0" indent="0" algn="just">
                  <a:lnSpc>
                    <a:spcPct val="80000"/>
                  </a:lnSpc>
                  <a:buNone/>
                </a:pPr>
                <a:endParaRPr lang="en-US" dirty="0">
                  <a:latin typeface="Calibri" pitchFamily="34" charset="0"/>
                  <a:cs typeface="Calibri" pitchFamily="34" charset="0"/>
                </a:endParaRPr>
              </a:p>
              <a:p>
                <a:pPr marL="0" indent="0" algn="just">
                  <a:lnSpc>
                    <a:spcPct val="80000"/>
                  </a:lnSpc>
                  <a:buNone/>
                </a:pPr>
                <a:r>
                  <a:rPr lang="en-US" b="1" dirty="0">
                    <a:latin typeface="Calibri" pitchFamily="34" charset="0"/>
                    <a:cs typeface="Calibri" pitchFamily="34" charset="0"/>
                  </a:rPr>
                  <a:t>Gay-Lussac Law </a:t>
                </a:r>
                <a:r>
                  <a:rPr lang="en-US" dirty="0">
                    <a:latin typeface="Calibri" pitchFamily="34" charset="0"/>
                    <a:cs typeface="Calibri" pitchFamily="34" charset="0"/>
                  </a:rPr>
                  <a:t>relates pressure and temperature (two gases with constant </a:t>
                </a:r>
                <a:r>
                  <a:rPr lang="en-US" i="1" dirty="0" err="1">
                    <a:latin typeface="Calibri" pitchFamily="34" charset="0"/>
                    <a:cs typeface="Calibri" pitchFamily="34" charset="0"/>
                  </a:rPr>
                  <a:t>n</a:t>
                </a:r>
                <a:r>
                  <a:rPr lang="en-US" dirty="0" err="1">
                    <a:latin typeface="Calibri" pitchFamily="34" charset="0"/>
                    <a:cs typeface="Calibri" pitchFamily="34" charset="0"/>
                  </a:rPr>
                  <a:t>VR</a:t>
                </a:r>
                <a:r>
                  <a:rPr lang="en-US" dirty="0">
                    <a:latin typeface="Calibri" pitchFamily="34" charset="0"/>
                    <a:cs typeface="Calibri" pitchFamily="34" charset="0"/>
                  </a:rPr>
                  <a:t>):</a:t>
                </a:r>
              </a:p>
              <a:p>
                <a:pPr marL="0" indent="0" algn="just">
                  <a:lnSpc>
                    <a:spcPct val="80000"/>
                  </a:lnSpc>
                  <a:buNone/>
                </a:pPr>
                <a:endParaRPr lang="en-US" dirty="0">
                  <a:latin typeface="Calibri" pitchFamily="34" charset="0"/>
                  <a:cs typeface="Calibri" pitchFamily="34" charset="0"/>
                </a:endParaRPr>
              </a:p>
              <a:p>
                <a:pPr marL="0" indent="0" algn="just">
                  <a:lnSpc>
                    <a:spcPct val="8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 smtClean="0">
                              <a:latin typeface="Cambria Math" panose="02040503050406030204" pitchFamily="18" charset="0"/>
                              <a:cs typeface="Calibri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</m:ctrlPr>
                            </m:sSubPr>
                            <m:e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</m:ctrlPr>
                            </m:sSubPr>
                            <m:e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CA" b="0" i="1" smtClean="0">
                          <a:latin typeface="Cambria Math" panose="02040503050406030204" pitchFamily="18" charset="0"/>
                          <a:cs typeface="Calibri" pitchFamily="34" charset="0"/>
                        </a:rPr>
                        <m:t>=</m:t>
                      </m:r>
                      <m:f>
                        <m:fPr>
                          <m:ctrlPr>
                            <a:rPr lang="en-CA" b="0" i="1" smtClean="0">
                              <a:latin typeface="Cambria Math" panose="02040503050406030204" pitchFamily="18" charset="0"/>
                              <a:cs typeface="Calibri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</m:ctrlPr>
                            </m:sSubPr>
                            <m:e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</m:ctrlPr>
                            </m:sSubPr>
                            <m:e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>
                  <a:latin typeface="Calibri" pitchFamily="34" charset="0"/>
                  <a:cs typeface="Calibri" pitchFamily="34" charset="0"/>
                </a:endParaRPr>
              </a:p>
              <a:p>
                <a:pPr marL="0" indent="0" algn="just">
                  <a:lnSpc>
                    <a:spcPct val="80000"/>
                  </a:lnSpc>
                  <a:buNone/>
                </a:pPr>
                <a:endParaRPr lang="en-US" dirty="0">
                  <a:latin typeface="Calibri" pitchFamily="34" charset="0"/>
                  <a:cs typeface="Calibri" pitchFamily="34" charset="0"/>
                </a:endParaRPr>
              </a:p>
              <a:p>
                <a:pPr marL="0" indent="0" algn="just">
                  <a:lnSpc>
                    <a:spcPct val="80000"/>
                  </a:lnSpc>
                  <a:buNone/>
                </a:pPr>
                <a:r>
                  <a:rPr lang="en-US" b="1" dirty="0">
                    <a:latin typeface="Calibri" pitchFamily="34" charset="0"/>
                    <a:cs typeface="Calibri" pitchFamily="34" charset="0"/>
                  </a:rPr>
                  <a:t>Combined Gas Law </a:t>
                </a:r>
                <a:r>
                  <a:rPr lang="en-US" dirty="0">
                    <a:latin typeface="Calibri" pitchFamily="34" charset="0"/>
                    <a:cs typeface="Calibri" pitchFamily="34" charset="0"/>
                  </a:rPr>
                  <a:t>(two gases with constant </a:t>
                </a:r>
                <a:r>
                  <a:rPr lang="en-US" i="1" dirty="0" err="1">
                    <a:latin typeface="Calibri" pitchFamily="34" charset="0"/>
                    <a:cs typeface="Calibri" pitchFamily="34" charset="0"/>
                  </a:rPr>
                  <a:t>n</a:t>
                </a:r>
                <a:r>
                  <a:rPr lang="en-US" dirty="0" err="1">
                    <a:latin typeface="Calibri" pitchFamily="34" charset="0"/>
                    <a:cs typeface="Calibri" pitchFamily="34" charset="0"/>
                  </a:rPr>
                  <a:t>R</a:t>
                </a:r>
                <a:r>
                  <a:rPr lang="en-US" dirty="0">
                    <a:latin typeface="Calibri" pitchFamily="34" charset="0"/>
                    <a:cs typeface="Calibri" pitchFamily="34" charset="0"/>
                  </a:rPr>
                  <a:t>):</a:t>
                </a:r>
              </a:p>
              <a:p>
                <a:pPr marL="0" indent="0" algn="just">
                  <a:lnSpc>
                    <a:spcPct val="80000"/>
                  </a:lnSpc>
                  <a:buNone/>
                </a:pPr>
                <a:endParaRPr lang="en-US" dirty="0">
                  <a:latin typeface="Calibri" pitchFamily="34" charset="0"/>
                  <a:cs typeface="Calibri" pitchFamily="34" charset="0"/>
                </a:endParaRPr>
              </a:p>
              <a:p>
                <a:pPr marL="0" indent="0" algn="just">
                  <a:lnSpc>
                    <a:spcPct val="8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 smtClean="0">
                              <a:latin typeface="Cambria Math" panose="02040503050406030204" pitchFamily="18" charset="0"/>
                              <a:cs typeface="Calibri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</m:ctrlPr>
                            </m:sSubPr>
                            <m:e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</m:ctrlPr>
                            </m:sSubPr>
                            <m:e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</m:ctrlPr>
                            </m:sSubPr>
                            <m:e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CA" b="0" i="1" smtClean="0">
                          <a:latin typeface="Cambria Math" panose="02040503050406030204" pitchFamily="18" charset="0"/>
                          <a:cs typeface="Calibri" pitchFamily="34" charset="0"/>
                        </a:rPr>
                        <m:t>=</m:t>
                      </m:r>
                      <m:f>
                        <m:fPr>
                          <m:ctrlPr>
                            <a:rPr lang="en-CA" b="0" i="1" smtClean="0">
                              <a:latin typeface="Cambria Math" panose="02040503050406030204" pitchFamily="18" charset="0"/>
                              <a:cs typeface="Calibri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</m:ctrlPr>
                            </m:sSubPr>
                            <m:e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</m:ctrlPr>
                            </m:sSubPr>
                            <m:e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</m:ctrlPr>
                            </m:sSubPr>
                            <m:e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CA" b="0" i="1" smtClean="0">
                                  <a:latin typeface="Cambria Math" panose="02040503050406030204" pitchFamily="18" charset="0"/>
                                  <a:cs typeface="Calibri" pitchFamily="34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>
          <p:sp>
            <p:nvSpPr>
              <p:cNvPr id="270339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0" y="685800"/>
                <a:ext cx="9143999" cy="5334000"/>
              </a:xfrm>
              <a:blipFill>
                <a:blip r:embed="rId3"/>
                <a:stretch>
                  <a:fillRect l="-1333" t="-2629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0340" name="Rectangle 4"/>
          <p:cNvSpPr>
            <a:spLocks noChangeArrowheads="1"/>
          </p:cNvSpPr>
          <p:nvPr/>
        </p:nvSpPr>
        <p:spPr bwMode="auto">
          <a:xfrm>
            <a:off x="0" y="33099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CA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2800" b="0" i="0" u="none" strike="noStrike" kern="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SOLUBILITY – GAS PHASE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773FED-B96D-492C-9CEF-E42446A0F348}"/>
              </a:ext>
            </a:extLst>
          </p:cNvPr>
          <p:cNvSpPr txBox="1"/>
          <p:nvPr/>
        </p:nvSpPr>
        <p:spPr>
          <a:xfrm>
            <a:off x="8305800" y="8878"/>
            <a:ext cx="8567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11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7326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3999" cy="5334000"/>
          </a:xfrm>
        </p:spPr>
        <p:txBody>
          <a:bodyPr/>
          <a:lstStyle/>
          <a:p>
            <a:pPr marL="0" indent="0" algn="just">
              <a:lnSpc>
                <a:spcPct val="80000"/>
              </a:lnSpc>
              <a:buNone/>
            </a:pPr>
            <a:r>
              <a:rPr lang="en-US" b="1" dirty="0">
                <a:latin typeface="Calibri" pitchFamily="34" charset="0"/>
                <a:cs typeface="Calibri" pitchFamily="34" charset="0"/>
              </a:rPr>
              <a:t>Example calculation</a:t>
            </a:r>
            <a:r>
              <a:rPr lang="en-US" dirty="0">
                <a:latin typeface="Calibri" pitchFamily="34" charset="0"/>
                <a:cs typeface="Calibri" pitchFamily="34" charset="0"/>
              </a:rPr>
              <a:t>: A gas stack of an industrial furnace has an operating temperature of 400°C. The air flowrate into the furnace is 200 cubic meters per second (m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3</a:t>
            </a:r>
            <a:r>
              <a:rPr lang="en-US" dirty="0">
                <a:latin typeface="Calibri" pitchFamily="34" charset="0"/>
                <a:cs typeface="Calibri" pitchFamily="34" charset="0"/>
              </a:rPr>
              <a:t>/s) at standard conditions of 20°C and 1 atm. Find the volumetric flow rate exiting the stack.</a:t>
            </a:r>
          </a:p>
          <a:p>
            <a:pPr marL="0" indent="0" algn="just">
              <a:lnSpc>
                <a:spcPct val="80000"/>
              </a:lnSpc>
              <a:buNone/>
            </a:pPr>
            <a:endParaRPr lang="en-US" sz="1800" b="1" dirty="0">
              <a:latin typeface="Calibri" pitchFamily="34" charset="0"/>
              <a:cs typeface="Calibri" pitchFamily="34" charset="0"/>
            </a:endParaRPr>
          </a:p>
          <a:p>
            <a:pPr marL="0" indent="0" algn="just">
              <a:lnSpc>
                <a:spcPct val="80000"/>
              </a:lnSpc>
              <a:buNone/>
            </a:pPr>
            <a:r>
              <a:rPr lang="en-US" b="1" dirty="0">
                <a:latin typeface="Calibri" pitchFamily="34" charset="0"/>
                <a:cs typeface="Calibri" pitchFamily="34" charset="0"/>
              </a:rPr>
              <a:t>Solution:</a:t>
            </a:r>
            <a:endParaRPr lang="en-US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70340" name="Rectangle 4"/>
          <p:cNvSpPr>
            <a:spLocks noChangeArrowheads="1"/>
          </p:cNvSpPr>
          <p:nvPr/>
        </p:nvSpPr>
        <p:spPr bwMode="auto">
          <a:xfrm>
            <a:off x="0" y="33099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CA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2800" b="0" i="0" u="none" strike="noStrike" kern="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SOLUBILITY – GAS PHASE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1E5127-9F65-4D7F-9EAF-D79FFF953A3D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12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0937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70339" name="Rectangle 3"/>
              <p:cNvSpPr>
                <a:spLocks noGrp="1" noChangeArrowheads="1"/>
              </p:cNvSpPr>
              <p:nvPr>
                <p:ph type="body" idx="1"/>
              </p:nvPr>
            </p:nvSpPr>
            <p:spPr>
              <a:xfrm>
                <a:off x="0" y="685800"/>
                <a:ext cx="9143999" cy="5181599"/>
              </a:xfrm>
            </p:spPr>
            <p:txBody>
              <a:bodyPr/>
              <a:lstStyle/>
              <a:p>
                <a:pPr algn="just">
                  <a:lnSpc>
                    <a:spcPct val="80000"/>
                  </a:lnSpc>
                </a:pPr>
                <a:r>
                  <a:rPr lang="en-CA" dirty="0">
                    <a:latin typeface="Calibri" pitchFamily="34" charset="0"/>
                    <a:cs typeface="Calibri" pitchFamily="34" charset="0"/>
                  </a:rPr>
                  <a:t>All gas phase compounds are soluble to some degree in liquids.</a:t>
                </a:r>
              </a:p>
              <a:p>
                <a:pPr algn="just">
                  <a:lnSpc>
                    <a:spcPct val="80000"/>
                  </a:lnSpc>
                </a:pPr>
                <a:endParaRPr lang="en-CA" dirty="0">
                  <a:latin typeface="Calibri" pitchFamily="34" charset="0"/>
                  <a:cs typeface="Calibri" pitchFamily="34" charset="0"/>
                </a:endParaRPr>
              </a:p>
              <a:p>
                <a:pPr algn="just">
                  <a:lnSpc>
                    <a:spcPct val="80000"/>
                  </a:lnSpc>
                </a:pPr>
                <a:r>
                  <a:rPr lang="en-US" dirty="0">
                    <a:latin typeface="Calibri" pitchFamily="34" charset="0"/>
                    <a:cs typeface="Calibri" pitchFamily="34" charset="0"/>
                  </a:rPr>
                  <a:t>The possible amount for gases to dissolve in solution is best described by </a:t>
                </a:r>
                <a:r>
                  <a:rPr lang="en-US" b="1" dirty="0">
                    <a:solidFill>
                      <a:srgbClr val="663300"/>
                    </a:solidFill>
                    <a:latin typeface="Calibri" pitchFamily="34" charset="0"/>
                    <a:cs typeface="Calibri" pitchFamily="34" charset="0"/>
                  </a:rPr>
                  <a:t>Henry’s law</a:t>
                </a:r>
                <a:r>
                  <a:rPr lang="en-US" dirty="0">
                    <a:solidFill>
                      <a:srgbClr val="663300"/>
                    </a:solidFill>
                    <a:latin typeface="Calibri" pitchFamily="34" charset="0"/>
                    <a:cs typeface="Calibri" pitchFamily="34" charset="0"/>
                  </a:rPr>
                  <a:t>:</a:t>
                </a:r>
              </a:p>
              <a:p>
                <a:pPr algn="ctr">
                  <a:lnSpc>
                    <a:spcPct val="80000"/>
                  </a:lnSpc>
                  <a:buNone/>
                </a:pPr>
                <a:endParaRPr lang="en-CA" i="1" dirty="0">
                  <a:latin typeface="Calibri" pitchFamily="34" charset="0"/>
                  <a:cs typeface="Calibri" pitchFamily="34" charset="0"/>
                </a:endParaRPr>
              </a:p>
              <a:p>
                <a:pPr algn="ctr">
                  <a:lnSpc>
                    <a:spcPct val="80000"/>
                  </a:lnSpc>
                  <a:buNone/>
                </a:pPr>
                <a:r>
                  <a:rPr lang="en-CA" i="1" dirty="0">
                    <a:latin typeface="Calibri" pitchFamily="34" charset="0"/>
                    <a:cs typeface="Calibri" pitchFamily="34" charset="0"/>
                  </a:rPr>
                  <a:t>“The partial pressure of any gas is linearly proportional to the equilibrium concentration of this gas when dissolved in solution.”</a:t>
                </a:r>
              </a:p>
              <a:p>
                <a:pPr algn="just">
                  <a:lnSpc>
                    <a:spcPct val="80000"/>
                  </a:lnSpc>
                </a:pPr>
                <a:endParaRPr lang="en-US" dirty="0">
                  <a:solidFill>
                    <a:srgbClr val="663300"/>
                  </a:solidFill>
                  <a:latin typeface="Calibri" pitchFamily="34" charset="0"/>
                  <a:cs typeface="Calibri" pitchFamily="34" charset="0"/>
                </a:endParaRPr>
              </a:p>
              <a:p>
                <a:pPr marL="0" indent="0" algn="just">
                  <a:lnSpc>
                    <a:spcPct val="8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CA" sz="3200" b="0" i="1" smtClean="0">
                              <a:solidFill>
                                <a:srgbClr val="663300"/>
                              </a:solidFill>
                              <a:latin typeface="Cambria Math" panose="02040503050406030204" pitchFamily="18" charset="0"/>
                              <a:cs typeface="Calibri" pitchFamily="34" charset="0"/>
                            </a:rPr>
                          </m:ctrlPr>
                        </m:sSubPr>
                        <m:e>
                          <m:r>
                            <a:rPr lang="en-CA" sz="3200" i="1">
                              <a:solidFill>
                                <a:srgbClr val="663300"/>
                              </a:solidFill>
                              <a:latin typeface="Cambria Math" panose="02040503050406030204" pitchFamily="18" charset="0"/>
                              <a:cs typeface="Calibri" pitchFamily="34" charset="0"/>
                            </a:rPr>
                            <m:t>𝑃</m:t>
                          </m:r>
                        </m:e>
                        <m:sub>
                          <m:r>
                            <a:rPr lang="en-CA" sz="3200" b="0" i="1" smtClean="0">
                              <a:solidFill>
                                <a:srgbClr val="663300"/>
                              </a:solidFill>
                              <a:latin typeface="Cambria Math" panose="02040503050406030204" pitchFamily="18" charset="0"/>
                              <a:cs typeface="Calibri" pitchFamily="34" charset="0"/>
                            </a:rPr>
                            <m:t>𝐴</m:t>
                          </m:r>
                        </m:sub>
                      </m:sSub>
                      <m:r>
                        <a:rPr lang="en-CA" sz="3200" b="0" i="1" smtClean="0">
                          <a:solidFill>
                            <a:srgbClr val="663300"/>
                          </a:solidFill>
                          <a:latin typeface="Cambria Math" panose="02040503050406030204" pitchFamily="18" charset="0"/>
                          <a:cs typeface="Calibri" pitchFamily="34" charset="0"/>
                        </a:rPr>
                        <m:t>=</m:t>
                      </m:r>
                      <m:sSub>
                        <m:sSubPr>
                          <m:ctrlPr>
                            <a:rPr lang="en-CA" sz="3200" b="0" i="1" smtClean="0">
                              <a:solidFill>
                                <a:srgbClr val="663300"/>
                              </a:solidFill>
                              <a:latin typeface="Cambria Math" panose="02040503050406030204" pitchFamily="18" charset="0"/>
                              <a:cs typeface="Calibri" pitchFamily="34" charset="0"/>
                            </a:rPr>
                          </m:ctrlPr>
                        </m:sSubPr>
                        <m:e>
                          <m:r>
                            <a:rPr lang="en-CA" sz="3200" b="0" i="1" smtClean="0">
                              <a:solidFill>
                                <a:srgbClr val="663300"/>
                              </a:solidFill>
                              <a:latin typeface="Cambria Math" panose="02040503050406030204" pitchFamily="18" charset="0"/>
                              <a:cs typeface="Calibri" pitchFamily="34" charset="0"/>
                            </a:rPr>
                            <m:t>𝐾</m:t>
                          </m:r>
                        </m:e>
                        <m:sub>
                          <m:r>
                            <a:rPr lang="en-CA" sz="3200" b="0" i="1" smtClean="0">
                              <a:solidFill>
                                <a:srgbClr val="663300"/>
                              </a:solidFill>
                              <a:latin typeface="Cambria Math" panose="02040503050406030204" pitchFamily="18" charset="0"/>
                              <a:cs typeface="Calibri" pitchFamily="34" charset="0"/>
                            </a:rPr>
                            <m:t>𝐻</m:t>
                          </m:r>
                        </m:sub>
                      </m:sSub>
                      <m:sSub>
                        <m:sSubPr>
                          <m:ctrlPr>
                            <a:rPr lang="en-CA" sz="3200" b="0" i="1" smtClean="0">
                              <a:solidFill>
                                <a:srgbClr val="663300"/>
                              </a:solidFill>
                              <a:latin typeface="Cambria Math" panose="02040503050406030204" pitchFamily="18" charset="0"/>
                              <a:cs typeface="Calibri" pitchFamily="34" charset="0"/>
                            </a:rPr>
                          </m:ctrlPr>
                        </m:sSubPr>
                        <m:e>
                          <m:r>
                            <a:rPr lang="en-CA" sz="3200" b="0" i="1" smtClean="0">
                              <a:solidFill>
                                <a:srgbClr val="663300"/>
                              </a:solidFill>
                              <a:latin typeface="Cambria Math" panose="02040503050406030204" pitchFamily="18" charset="0"/>
                              <a:cs typeface="Calibri" pitchFamily="34" charset="0"/>
                            </a:rPr>
                            <m:t>𝑋</m:t>
                          </m:r>
                        </m:e>
                        <m:sub>
                          <m:r>
                            <a:rPr lang="en-CA" sz="3200" b="0" i="1" smtClean="0">
                              <a:solidFill>
                                <a:srgbClr val="663300"/>
                              </a:solidFill>
                              <a:latin typeface="Cambria Math" panose="02040503050406030204" pitchFamily="18" charset="0"/>
                              <a:cs typeface="Calibri" pitchFamily="34" charset="0"/>
                            </a:rPr>
                            <m:t>𝐴</m:t>
                          </m:r>
                        </m:sub>
                      </m:sSub>
                    </m:oMath>
                  </m:oMathPara>
                </a14:m>
                <a:endParaRPr lang="en-US" sz="3200" dirty="0">
                  <a:solidFill>
                    <a:srgbClr val="663300"/>
                  </a:solidFill>
                  <a:latin typeface="Calibri" pitchFamily="34" charset="0"/>
                  <a:cs typeface="Calibri" pitchFamily="34" charset="0"/>
                </a:endParaRPr>
              </a:p>
              <a:p>
                <a:pPr algn="just">
                  <a:lnSpc>
                    <a:spcPct val="80000"/>
                  </a:lnSpc>
                </a:pPr>
                <a:endParaRPr lang="en-US" dirty="0">
                  <a:solidFill>
                    <a:srgbClr val="663300"/>
                  </a:solidFill>
                  <a:latin typeface="Calibri" pitchFamily="34" charset="0"/>
                  <a:cs typeface="Calibri" pitchFamily="34" charset="0"/>
                </a:endParaRPr>
              </a:p>
              <a:p>
                <a:pPr algn="just">
                  <a:lnSpc>
                    <a:spcPct val="80000"/>
                  </a:lnSpc>
                </a:pPr>
                <a:endParaRPr lang="en-US" dirty="0">
                  <a:solidFill>
                    <a:srgbClr val="663300"/>
                  </a:solidFill>
                  <a:latin typeface="Calibri" pitchFamily="34" charset="0"/>
                  <a:cs typeface="Calibri" pitchFamily="34" charset="0"/>
                </a:endParaRPr>
              </a:p>
              <a:p>
                <a:pPr algn="just">
                  <a:lnSpc>
                    <a:spcPct val="80000"/>
                  </a:lnSpc>
                  <a:buFont typeface="Wingdings" pitchFamily="2" charset="2"/>
                  <a:buNone/>
                </a:pPr>
                <a:r>
                  <a:rPr lang="en-US" dirty="0">
                    <a:latin typeface="Calibri" pitchFamily="34" charset="0"/>
                    <a:cs typeface="Calibri" pitchFamily="34" charset="0"/>
                  </a:rPr>
                  <a:t>	</a:t>
                </a:r>
              </a:p>
              <a:p>
                <a:pPr algn="just">
                  <a:lnSpc>
                    <a:spcPct val="80000"/>
                  </a:lnSpc>
                  <a:buFont typeface="Wingdings" pitchFamily="2" charset="2"/>
                  <a:buNone/>
                </a:pPr>
                <a:r>
                  <a:rPr lang="en-CA" dirty="0">
                    <a:latin typeface="Calibri" pitchFamily="34" charset="0"/>
                    <a:cs typeface="Calibri" pitchFamily="34" charset="0"/>
                  </a:rPr>
                  <a:t>Where, 	P</a:t>
                </a:r>
                <a:r>
                  <a:rPr lang="en-CA" baseline="-25000" dirty="0">
                    <a:latin typeface="Calibri" pitchFamily="34" charset="0"/>
                    <a:cs typeface="Calibri" pitchFamily="34" charset="0"/>
                  </a:rPr>
                  <a:t>A</a:t>
                </a:r>
                <a:r>
                  <a:rPr lang="en-CA" dirty="0">
                    <a:latin typeface="Calibri" pitchFamily="34" charset="0"/>
                    <a:cs typeface="Calibri" pitchFamily="34" charset="0"/>
                  </a:rPr>
                  <a:t> = partial pressure of A, atm</a:t>
                </a:r>
              </a:p>
              <a:p>
                <a:pPr algn="just">
                  <a:lnSpc>
                    <a:spcPct val="80000"/>
                  </a:lnSpc>
                  <a:buFont typeface="Wingdings" pitchFamily="2" charset="2"/>
                  <a:buNone/>
                </a:pPr>
                <a:r>
                  <a:rPr lang="en-CA" dirty="0">
                    <a:latin typeface="Calibri" pitchFamily="34" charset="0"/>
                    <a:cs typeface="Calibri" pitchFamily="34" charset="0"/>
                  </a:rPr>
                  <a:t>		K</a:t>
                </a:r>
                <a:r>
                  <a:rPr lang="en-CA" baseline="-25000" dirty="0">
                    <a:latin typeface="Calibri" pitchFamily="34" charset="0"/>
                    <a:cs typeface="Calibri" pitchFamily="34" charset="0"/>
                  </a:rPr>
                  <a:t>H</a:t>
                </a:r>
                <a:r>
                  <a:rPr lang="en-CA" dirty="0">
                    <a:latin typeface="Calibri" pitchFamily="34" charset="0"/>
                    <a:cs typeface="Calibri" pitchFamily="34" charset="0"/>
                  </a:rPr>
                  <a:t> = Henry’s law constant, atm</a:t>
                </a:r>
              </a:p>
              <a:p>
                <a:pPr algn="just">
                  <a:lnSpc>
                    <a:spcPct val="80000"/>
                  </a:lnSpc>
                  <a:buFont typeface="Wingdings" pitchFamily="2" charset="2"/>
                  <a:buNone/>
                </a:pPr>
                <a:r>
                  <a:rPr lang="en-CA" dirty="0">
                    <a:latin typeface="Calibri" pitchFamily="34" charset="0"/>
                    <a:cs typeface="Calibri" pitchFamily="34" charset="0"/>
                  </a:rPr>
                  <a:t>		X</a:t>
                </a:r>
                <a:r>
                  <a:rPr lang="en-CA" baseline="-25000" dirty="0">
                    <a:latin typeface="Calibri" pitchFamily="34" charset="0"/>
                    <a:cs typeface="Calibri" pitchFamily="34" charset="0"/>
                  </a:rPr>
                  <a:t>A</a:t>
                </a:r>
                <a:r>
                  <a:rPr lang="en-CA" dirty="0">
                    <a:latin typeface="Calibri" pitchFamily="34" charset="0"/>
                    <a:cs typeface="Calibri" pitchFamily="34" charset="0"/>
                  </a:rPr>
                  <a:t> = mole fraction of A in the liquid phase</a:t>
                </a:r>
              </a:p>
              <a:p>
                <a:pPr algn="just">
                  <a:lnSpc>
                    <a:spcPct val="80000"/>
                  </a:lnSpc>
                  <a:buFont typeface="Wingdings" pitchFamily="2" charset="2"/>
                  <a:buNone/>
                </a:pPr>
                <a:endParaRPr lang="en-US" dirty="0">
                  <a:latin typeface="Calibri" pitchFamily="34" charset="0"/>
                  <a:cs typeface="Calibri" pitchFamily="34" charset="0"/>
                </a:endParaRPr>
              </a:p>
              <a:p>
                <a:pPr algn="just">
                  <a:lnSpc>
                    <a:spcPct val="80000"/>
                  </a:lnSpc>
                  <a:buFont typeface="Wingdings" pitchFamily="2" charset="2"/>
                  <a:buNone/>
                </a:pPr>
                <a:endParaRPr lang="en-US" dirty="0"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>
          <p:sp>
            <p:nvSpPr>
              <p:cNvPr id="270339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0" y="685800"/>
                <a:ext cx="9143999" cy="5181599"/>
              </a:xfrm>
              <a:blipFill>
                <a:blip r:embed="rId3"/>
                <a:stretch>
                  <a:fillRect l="-733" t="-1885" r="-667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0340" name="Rectangle 4"/>
          <p:cNvSpPr>
            <a:spLocks noChangeArrowheads="1"/>
          </p:cNvSpPr>
          <p:nvPr/>
        </p:nvSpPr>
        <p:spPr bwMode="auto">
          <a:xfrm>
            <a:off x="0" y="33099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CA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2800" b="0" i="0" u="none" strike="noStrike" kern="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SOLUBILITY – GASES/LIQUID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13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38201"/>
            <a:ext cx="9144000" cy="5105400"/>
          </a:xfrm>
        </p:spPr>
        <p:txBody>
          <a:bodyPr/>
          <a:lstStyle/>
          <a:p>
            <a:pPr marL="0" indent="0" algn="just">
              <a:lnSpc>
                <a:spcPct val="80000"/>
              </a:lnSpc>
              <a:buNone/>
            </a:pPr>
            <a:r>
              <a:rPr lang="en-US" b="1" dirty="0">
                <a:latin typeface="Calibri" pitchFamily="34" charset="0"/>
                <a:cs typeface="Calibri" pitchFamily="34" charset="0"/>
              </a:rPr>
              <a:t>Henry’s Law example Calculation: </a:t>
            </a:r>
            <a:r>
              <a:rPr lang="en-US" dirty="0">
                <a:latin typeface="Calibri" pitchFamily="34" charset="0"/>
                <a:cs typeface="Calibri" pitchFamily="34" charset="0"/>
              </a:rPr>
              <a:t>The concentration of oxygen in the atmosphere is approximately 20.9% by volume. Oxygen, however, is only slightly soluble in water, and its solubility is a function of temperature. Use Henry’s  law to estimate the maximum oxygen concentration available to aquatic life during both summer and winter months in Ottawa, assuming 1 atm (101.3 </a:t>
            </a:r>
            <a:r>
              <a:rPr lang="en-US" dirty="0" err="1">
                <a:latin typeface="Calibri" pitchFamily="34" charset="0"/>
                <a:cs typeface="Calibri" pitchFamily="34" charset="0"/>
              </a:rPr>
              <a:t>Kpa</a:t>
            </a:r>
            <a:r>
              <a:rPr lang="en-US" dirty="0">
                <a:latin typeface="Calibri" pitchFamily="34" charset="0"/>
                <a:cs typeface="Calibri" pitchFamily="34" charset="0"/>
              </a:rPr>
              <a:t>) of pressure. Assume average water temperatures rise to 20°C in summer and decline to 5°C during winter. The K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H</a:t>
            </a:r>
            <a:r>
              <a:rPr lang="en-US" dirty="0">
                <a:latin typeface="Calibri" pitchFamily="34" charset="0"/>
                <a:cs typeface="Calibri" pitchFamily="34" charset="0"/>
              </a:rPr>
              <a:t> for oxygen in water is 4.01 x 10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4</a:t>
            </a:r>
            <a:r>
              <a:rPr lang="en-US" dirty="0">
                <a:latin typeface="Calibri" pitchFamily="34" charset="0"/>
                <a:cs typeface="Calibri" pitchFamily="34" charset="0"/>
              </a:rPr>
              <a:t> atm at 20°C and 2.91 x 10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4</a:t>
            </a:r>
            <a:r>
              <a:rPr lang="en-US" dirty="0">
                <a:latin typeface="Calibri" pitchFamily="34" charset="0"/>
                <a:cs typeface="Calibri" pitchFamily="34" charset="0"/>
              </a:rPr>
              <a:t> atm at 5°C.</a:t>
            </a:r>
          </a:p>
          <a:p>
            <a:pPr marL="0" indent="0" algn="just">
              <a:lnSpc>
                <a:spcPct val="80000"/>
              </a:lnSpc>
              <a:buNone/>
            </a:pPr>
            <a:endParaRPr lang="en-US" dirty="0">
              <a:latin typeface="Calibri" pitchFamily="34" charset="0"/>
              <a:cs typeface="Calibri" pitchFamily="34" charset="0"/>
            </a:endParaRPr>
          </a:p>
          <a:p>
            <a:pPr marL="0" indent="0" algn="just">
              <a:lnSpc>
                <a:spcPct val="80000"/>
              </a:lnSpc>
              <a:buNone/>
            </a:pPr>
            <a:r>
              <a:rPr lang="en-US" b="1" dirty="0">
                <a:latin typeface="Calibri" pitchFamily="34" charset="0"/>
                <a:cs typeface="Calibri" pitchFamily="34" charset="0"/>
              </a:rPr>
              <a:t>Solution: 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eaLnBrk="1" hangingPunct="1"/>
            <a:r>
              <a:rPr kumimoji="0" lang="en-CA" sz="2800" b="0" i="0" u="none" strike="noStrike" kern="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SOLUBILITY </a:t>
            </a:r>
            <a:r>
              <a:rPr lang="en-CA" sz="2800" kern="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– GASES/LIQUID</a:t>
            </a:r>
            <a:endParaRPr kumimoji="0" lang="en-CA" sz="2800" b="0" i="0" u="none" strike="noStrike" kern="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Calibri" pitchFamily="34" charset="0"/>
              <a:ea typeface="+mj-ea"/>
              <a:cs typeface="Calibri" pitchFamily="34" charset="0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14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481042" y="1214446"/>
            <a:ext cx="8305800" cy="3143248"/>
          </a:xfrm>
        </p:spPr>
        <p:txBody>
          <a:bodyPr/>
          <a:lstStyle/>
          <a:p>
            <a:pPr algn="ctr"/>
            <a:r>
              <a:rPr lang="en-CA" sz="3400" dirty="0">
                <a:latin typeface="Calibri" pitchFamily="34" charset="0"/>
              </a:rPr>
              <a:t>ACIDS &amp; BASES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EE53C4-49E1-45F9-B54E-16AC56C730A9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15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38201"/>
            <a:ext cx="9144000" cy="5105400"/>
          </a:xfrm>
        </p:spPr>
        <p:txBody>
          <a:bodyPr/>
          <a:lstStyle/>
          <a:p>
            <a:pPr algn="just"/>
            <a:r>
              <a:rPr lang="en-US" dirty="0">
                <a:latin typeface="Calibri" pitchFamily="34" charset="0"/>
                <a:cs typeface="Calibri" pitchFamily="34" charset="0"/>
              </a:rPr>
              <a:t>Strong acids dissociate completely:</a:t>
            </a:r>
          </a:p>
          <a:p>
            <a:pPr algn="just"/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 algn="ctr">
              <a:buFont typeface="Wingdings" pitchFamily="2" charset="2"/>
              <a:buNone/>
            </a:pPr>
            <a:r>
              <a:rPr lang="en-US" b="1" dirty="0">
                <a:latin typeface="Calibri" pitchFamily="34" charset="0"/>
                <a:cs typeface="Calibri" pitchFamily="34" charset="0"/>
              </a:rPr>
              <a:t>HA </a:t>
            </a:r>
            <a:r>
              <a:rPr lang="en-US" b="1" dirty="0">
                <a:latin typeface="Calibri" pitchFamily="34" charset="0"/>
                <a:cs typeface="Calibri" pitchFamily="34" charset="0"/>
                <a:sym typeface="Wingdings" pitchFamily="2" charset="2"/>
              </a:rPr>
              <a:t>→ H</a:t>
            </a:r>
            <a:r>
              <a:rPr lang="en-US" b="1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+</a:t>
            </a:r>
            <a:r>
              <a:rPr lang="en-US" b="1" dirty="0">
                <a:latin typeface="Calibri" pitchFamily="34" charset="0"/>
                <a:cs typeface="Calibri" pitchFamily="34" charset="0"/>
                <a:sym typeface="Wingdings" pitchFamily="2" charset="2"/>
              </a:rPr>
              <a:t> + A</a:t>
            </a:r>
            <a:r>
              <a:rPr lang="en-US" b="1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-</a:t>
            </a:r>
            <a:r>
              <a:rPr lang="en-US" b="1" dirty="0">
                <a:latin typeface="Calibri" pitchFamily="34" charset="0"/>
                <a:cs typeface="Calibri" pitchFamily="34" charset="0"/>
              </a:rPr>
              <a:t>  </a:t>
            </a:r>
            <a:endParaRPr lang="en-CA" b="1" dirty="0">
              <a:latin typeface="Calibri" pitchFamily="34" charset="0"/>
              <a:cs typeface="Calibri" pitchFamily="34" charset="0"/>
            </a:endParaRPr>
          </a:p>
          <a:p>
            <a:pPr algn="just"/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en-US" dirty="0">
                <a:latin typeface="Calibri" pitchFamily="34" charset="0"/>
                <a:cs typeface="Calibri" pitchFamily="34" charset="0"/>
              </a:rPr>
              <a:t>Weak acids do not dissociate completely:</a:t>
            </a:r>
          </a:p>
          <a:p>
            <a:pPr algn="just"/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 algn="ctr">
              <a:buFont typeface="Wingdings" pitchFamily="2" charset="2"/>
              <a:buNone/>
            </a:pPr>
            <a:r>
              <a:rPr lang="en-US" b="1" dirty="0">
                <a:latin typeface="Calibri" pitchFamily="34" charset="0"/>
                <a:cs typeface="Calibri" pitchFamily="34" charset="0"/>
              </a:rPr>
              <a:t>HA ↔ H</a:t>
            </a:r>
            <a:r>
              <a:rPr lang="en-US" b="1" baseline="30000" dirty="0">
                <a:latin typeface="Calibri" pitchFamily="34" charset="0"/>
                <a:cs typeface="Calibri" pitchFamily="34" charset="0"/>
              </a:rPr>
              <a:t>+</a:t>
            </a:r>
            <a:r>
              <a:rPr lang="en-US" b="1" dirty="0">
                <a:latin typeface="Calibri" pitchFamily="34" charset="0"/>
                <a:cs typeface="Calibri" pitchFamily="34" charset="0"/>
              </a:rPr>
              <a:t> + A</a:t>
            </a:r>
            <a:r>
              <a:rPr lang="en-US" b="1" baseline="30000" dirty="0">
                <a:latin typeface="Calibri" pitchFamily="34" charset="0"/>
                <a:cs typeface="Calibri" pitchFamily="34" charset="0"/>
              </a:rPr>
              <a:t>-</a:t>
            </a:r>
          </a:p>
          <a:p>
            <a:pPr algn="just"/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 algn="just"/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 algn="just"/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 algn="just"/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 algn="just"/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 algn="just"/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 algn="just"/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 algn="just"/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 algn="just"/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 algn="just"/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endParaRPr lang="en-US" sz="8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eaLnBrk="1" hangingPunct="1"/>
            <a:r>
              <a:rPr kumimoji="0" lang="en-CA" sz="2800" b="0" i="0" u="none" strike="noStrike" kern="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ACIDS &amp; BASES</a:t>
            </a:r>
          </a:p>
        </p:txBody>
      </p:sp>
      <p:sp>
        <p:nvSpPr>
          <p:cNvPr id="6" name="Oval 5"/>
          <p:cNvSpPr/>
          <p:nvPr/>
        </p:nvSpPr>
        <p:spPr bwMode="auto">
          <a:xfrm>
            <a:off x="4495800" y="1295400"/>
            <a:ext cx="304800" cy="457200"/>
          </a:xfrm>
          <a:prstGeom prst="ellipse">
            <a:avLst/>
          </a:prstGeom>
          <a:noFill/>
          <a:ln w="31750" cap="flat" cmpd="sng" algn="ctr">
            <a:solidFill>
              <a:srgbClr val="66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4191000" y="2362200"/>
            <a:ext cx="381000" cy="457200"/>
          </a:xfrm>
          <a:prstGeom prst="ellipse">
            <a:avLst/>
          </a:prstGeom>
          <a:noFill/>
          <a:ln w="31750" cap="flat" cmpd="sng" algn="ctr">
            <a:solidFill>
              <a:srgbClr val="66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/>
            </a:endParaRP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</a:p>
        </p:txBody>
      </p:sp>
      <p:graphicFrame>
        <p:nvGraphicFramePr>
          <p:cNvPr id="99330" name="Object 2"/>
          <p:cNvGraphicFramePr>
            <a:graphicFrameLocks noChangeAspect="1"/>
          </p:cNvGraphicFramePr>
          <p:nvPr/>
        </p:nvGraphicFramePr>
        <p:xfrm>
          <a:off x="3657600" y="3124200"/>
          <a:ext cx="1762142" cy="79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9345" name="Equation" r:id="rId4" imgW="990360" imgH="444240" progId="Equation.3">
                  <p:embed/>
                </p:oleObj>
              </mc:Choice>
              <mc:Fallback>
                <p:oleObj name="Equation" r:id="rId4" imgW="990360" imgH="44424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3124200"/>
                        <a:ext cx="1762142" cy="792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CEA6BF26-6261-46C1-97AD-720FAD95F251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16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125538"/>
            <a:ext cx="8713787" cy="5616575"/>
          </a:xfrm>
        </p:spPr>
        <p:txBody>
          <a:bodyPr/>
          <a:lstStyle/>
          <a:p>
            <a:pPr algn="just"/>
            <a:r>
              <a:rPr lang="en-US" dirty="0">
                <a:latin typeface="Calibri" pitchFamily="34" charset="0"/>
                <a:cs typeface="Calibri" pitchFamily="34" charset="0"/>
              </a:rPr>
              <a:t>Strong acids:</a:t>
            </a:r>
          </a:p>
          <a:p>
            <a:pPr lvl="1" algn="just"/>
            <a:r>
              <a:rPr lang="en-US" dirty="0">
                <a:latin typeface="Calibri" pitchFamily="34" charset="0"/>
                <a:cs typeface="Calibri" pitchFamily="34" charset="0"/>
              </a:rPr>
              <a:t>Hydrochloric acid 		</a:t>
            </a:r>
            <a:r>
              <a:rPr lang="en-US" dirty="0" err="1">
                <a:latin typeface="Calibri" pitchFamily="34" charset="0"/>
                <a:cs typeface="Calibri" pitchFamily="34" charset="0"/>
              </a:rPr>
              <a:t>HCl</a:t>
            </a:r>
            <a:r>
              <a:rPr lang="en-US" dirty="0">
                <a:latin typeface="Calibri" pitchFamily="34" charset="0"/>
                <a:cs typeface="Calibri" pitchFamily="34" charset="0"/>
              </a:rPr>
              <a:t> → H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+</a:t>
            </a:r>
            <a:r>
              <a:rPr lang="en-US" dirty="0">
                <a:latin typeface="Calibri" pitchFamily="34" charset="0"/>
                <a:cs typeface="Calibri" pitchFamily="34" charset="0"/>
              </a:rPr>
              <a:t> + </a:t>
            </a:r>
            <a:r>
              <a:rPr lang="en-US" dirty="0" err="1">
                <a:latin typeface="Calibri" pitchFamily="34" charset="0"/>
                <a:cs typeface="Calibri" pitchFamily="34" charset="0"/>
              </a:rPr>
              <a:t>Cl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-</a:t>
            </a:r>
          </a:p>
          <a:p>
            <a:pPr lvl="1" algn="just"/>
            <a:r>
              <a:rPr lang="en-US" dirty="0">
                <a:latin typeface="Calibri" pitchFamily="34" charset="0"/>
                <a:cs typeface="Calibri" pitchFamily="34" charset="0"/>
              </a:rPr>
              <a:t>Nitric acid 		HNO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3</a:t>
            </a:r>
            <a:r>
              <a:rPr lang="en-US" dirty="0">
                <a:latin typeface="Calibri" pitchFamily="34" charset="0"/>
                <a:cs typeface="Calibri" pitchFamily="34" charset="0"/>
              </a:rPr>
              <a:t> → H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+</a:t>
            </a:r>
            <a:r>
              <a:rPr lang="en-US" dirty="0">
                <a:latin typeface="Calibri" pitchFamily="34" charset="0"/>
                <a:cs typeface="Calibri" pitchFamily="34" charset="0"/>
              </a:rPr>
              <a:t> + NO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3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-</a:t>
            </a:r>
            <a:endParaRPr lang="en-US" baseline="-25000" dirty="0">
              <a:latin typeface="Calibri" pitchFamily="34" charset="0"/>
              <a:cs typeface="Calibri" pitchFamily="34" charset="0"/>
            </a:endParaRPr>
          </a:p>
          <a:p>
            <a:pPr lvl="1" algn="just"/>
            <a:r>
              <a:rPr lang="en-US" dirty="0">
                <a:latin typeface="Calibri" pitchFamily="34" charset="0"/>
                <a:cs typeface="Calibri" pitchFamily="34" charset="0"/>
              </a:rPr>
              <a:t>Sulfuric acid 		H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2</a:t>
            </a:r>
            <a:r>
              <a:rPr lang="en-US" dirty="0">
                <a:latin typeface="Calibri" pitchFamily="34" charset="0"/>
                <a:cs typeface="Calibri" pitchFamily="34" charset="0"/>
              </a:rPr>
              <a:t>SO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4</a:t>
            </a:r>
            <a:r>
              <a:rPr lang="en-US" dirty="0">
                <a:latin typeface="Calibri" pitchFamily="34" charset="0"/>
                <a:cs typeface="Calibri" pitchFamily="34" charset="0"/>
              </a:rPr>
              <a:t> → 2H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+</a:t>
            </a:r>
            <a:r>
              <a:rPr lang="en-US" dirty="0">
                <a:latin typeface="Calibri" pitchFamily="34" charset="0"/>
                <a:cs typeface="Calibri" pitchFamily="34" charset="0"/>
              </a:rPr>
              <a:t> + SO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4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2-</a:t>
            </a:r>
          </a:p>
          <a:p>
            <a:pPr algn="just"/>
            <a:endParaRPr lang="en-US" dirty="0"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en-US" dirty="0">
                <a:latin typeface="Calibri" pitchFamily="34" charset="0"/>
                <a:cs typeface="Calibri" pitchFamily="34" charset="0"/>
              </a:rPr>
              <a:t>Weak acids:</a:t>
            </a:r>
          </a:p>
          <a:p>
            <a:pPr lvl="1" algn="just"/>
            <a:r>
              <a:rPr lang="en-US" dirty="0">
                <a:latin typeface="Calibri" pitchFamily="34" charset="0"/>
                <a:cs typeface="Calibri" pitchFamily="34" charset="0"/>
              </a:rPr>
              <a:t>Acetic acid 		CH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3</a:t>
            </a:r>
            <a:r>
              <a:rPr lang="en-US" dirty="0">
                <a:latin typeface="Calibri" pitchFamily="34" charset="0"/>
                <a:cs typeface="Calibri" pitchFamily="34" charset="0"/>
              </a:rPr>
              <a:t>COOH ↔ H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+</a:t>
            </a:r>
            <a:r>
              <a:rPr lang="en-US" dirty="0">
                <a:latin typeface="Calibri" pitchFamily="34" charset="0"/>
                <a:cs typeface="Calibri" pitchFamily="34" charset="0"/>
              </a:rPr>
              <a:t> + CH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3</a:t>
            </a:r>
            <a:r>
              <a:rPr lang="en-US" dirty="0">
                <a:latin typeface="Calibri" pitchFamily="34" charset="0"/>
                <a:cs typeface="Calibri" pitchFamily="34" charset="0"/>
              </a:rPr>
              <a:t>COO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-</a:t>
            </a:r>
          </a:p>
          <a:p>
            <a:pPr lvl="1" algn="just"/>
            <a:r>
              <a:rPr lang="en-US" dirty="0">
                <a:latin typeface="Calibri" pitchFamily="34" charset="0"/>
                <a:cs typeface="Calibri" pitchFamily="34" charset="0"/>
              </a:rPr>
              <a:t>Hydrogen sulfide 		H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2</a:t>
            </a:r>
            <a:r>
              <a:rPr lang="en-US" dirty="0">
                <a:latin typeface="Calibri" pitchFamily="34" charset="0"/>
                <a:cs typeface="Calibri" pitchFamily="34" charset="0"/>
              </a:rPr>
              <a:t>S ↔ H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+</a:t>
            </a:r>
            <a:r>
              <a:rPr lang="en-US" dirty="0">
                <a:latin typeface="Calibri" pitchFamily="34" charset="0"/>
                <a:cs typeface="Calibri" pitchFamily="34" charset="0"/>
              </a:rPr>
              <a:t> + HS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-</a:t>
            </a:r>
            <a:r>
              <a:rPr lang="en-US" dirty="0">
                <a:latin typeface="Calibri" pitchFamily="34" charset="0"/>
                <a:cs typeface="Calibri" pitchFamily="34" charset="0"/>
              </a:rPr>
              <a:t> and HS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-</a:t>
            </a:r>
            <a:r>
              <a:rPr lang="en-US" dirty="0">
                <a:latin typeface="Calibri" pitchFamily="34" charset="0"/>
                <a:cs typeface="Calibri" pitchFamily="34" charset="0"/>
              </a:rPr>
              <a:t> ↔ H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+</a:t>
            </a:r>
            <a:r>
              <a:rPr lang="en-US" dirty="0">
                <a:latin typeface="Calibri" pitchFamily="34" charset="0"/>
                <a:cs typeface="Calibri" pitchFamily="34" charset="0"/>
              </a:rPr>
              <a:t> + S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2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-</a:t>
            </a:r>
          </a:p>
          <a:p>
            <a:pPr lvl="1" algn="just"/>
            <a:r>
              <a:rPr lang="en-US" dirty="0" err="1">
                <a:latin typeface="Calibri" pitchFamily="34" charset="0"/>
                <a:cs typeface="Calibri" pitchFamily="34" charset="0"/>
              </a:rPr>
              <a:t>Hypochlorous</a:t>
            </a:r>
            <a:r>
              <a:rPr lang="en-US" dirty="0">
                <a:latin typeface="Calibri" pitchFamily="34" charset="0"/>
                <a:cs typeface="Calibri" pitchFamily="34" charset="0"/>
              </a:rPr>
              <a:t> acid 		</a:t>
            </a:r>
            <a:r>
              <a:rPr lang="en-US" dirty="0" err="1">
                <a:latin typeface="Calibri" pitchFamily="34" charset="0"/>
                <a:cs typeface="Calibri" pitchFamily="34" charset="0"/>
              </a:rPr>
              <a:t>HOCl</a:t>
            </a:r>
            <a:r>
              <a:rPr lang="en-US" dirty="0">
                <a:latin typeface="Calibri" pitchFamily="34" charset="0"/>
                <a:cs typeface="Calibri" pitchFamily="34" charset="0"/>
              </a:rPr>
              <a:t> ↔ H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+</a:t>
            </a:r>
            <a:r>
              <a:rPr lang="en-US" dirty="0">
                <a:latin typeface="Calibri" pitchFamily="34" charset="0"/>
                <a:cs typeface="Calibri" pitchFamily="34" charset="0"/>
              </a:rPr>
              <a:t> + </a:t>
            </a:r>
            <a:r>
              <a:rPr lang="en-US" dirty="0" err="1">
                <a:latin typeface="Calibri" pitchFamily="34" charset="0"/>
                <a:cs typeface="Calibri" pitchFamily="34" charset="0"/>
              </a:rPr>
              <a:t>OCl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-</a:t>
            </a:r>
            <a:r>
              <a:rPr lang="en-US" dirty="0">
                <a:latin typeface="Calibri" pitchFamily="34" charset="0"/>
                <a:cs typeface="Calibri" pitchFamily="34" charset="0"/>
              </a:rPr>
              <a:t> </a:t>
            </a:r>
          </a:p>
          <a:p>
            <a:pPr lvl="1" algn="just"/>
            <a:r>
              <a:rPr lang="en-US" dirty="0">
                <a:latin typeface="Calibri" pitchFamily="34" charset="0"/>
                <a:cs typeface="Calibri" pitchFamily="34" charset="0"/>
              </a:rPr>
              <a:t>Phosphoric acid 		H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3</a:t>
            </a:r>
            <a:r>
              <a:rPr lang="en-US" dirty="0">
                <a:latin typeface="Calibri" pitchFamily="34" charset="0"/>
                <a:cs typeface="Calibri" pitchFamily="34" charset="0"/>
              </a:rPr>
              <a:t>PO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4</a:t>
            </a:r>
            <a:r>
              <a:rPr lang="en-US" dirty="0">
                <a:latin typeface="Calibri" pitchFamily="34" charset="0"/>
                <a:cs typeface="Calibri" pitchFamily="34" charset="0"/>
              </a:rPr>
              <a:t> ↔ H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+</a:t>
            </a:r>
            <a:r>
              <a:rPr lang="en-US" dirty="0">
                <a:latin typeface="Calibri" pitchFamily="34" charset="0"/>
                <a:cs typeface="Calibri" pitchFamily="34" charset="0"/>
              </a:rPr>
              <a:t> + H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2</a:t>
            </a:r>
            <a:r>
              <a:rPr lang="en-US" dirty="0">
                <a:latin typeface="Calibri" pitchFamily="34" charset="0"/>
                <a:cs typeface="Calibri" pitchFamily="34" charset="0"/>
              </a:rPr>
              <a:t>PO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4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-</a:t>
            </a:r>
            <a:r>
              <a:rPr lang="en-US" dirty="0">
                <a:latin typeface="Calibri" pitchFamily="34" charset="0"/>
                <a:cs typeface="Calibri" pitchFamily="34" charset="0"/>
              </a:rPr>
              <a:t> and</a:t>
            </a:r>
          </a:p>
          <a:p>
            <a:pPr lvl="1" algn="just">
              <a:buFont typeface="Wingdings" pitchFamily="2" charset="2"/>
              <a:buNone/>
            </a:pPr>
            <a:r>
              <a:rPr lang="en-US" dirty="0">
                <a:latin typeface="Calibri" pitchFamily="34" charset="0"/>
                <a:cs typeface="Calibri" pitchFamily="34" charset="0"/>
              </a:rPr>
              <a:t>				   	H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2</a:t>
            </a:r>
            <a:r>
              <a:rPr lang="en-US" dirty="0">
                <a:latin typeface="Calibri" pitchFamily="34" charset="0"/>
                <a:cs typeface="Calibri" pitchFamily="34" charset="0"/>
              </a:rPr>
              <a:t>PO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4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-</a:t>
            </a:r>
            <a:r>
              <a:rPr lang="en-US" dirty="0">
                <a:latin typeface="Calibri" pitchFamily="34" charset="0"/>
                <a:cs typeface="Calibri" pitchFamily="34" charset="0"/>
              </a:rPr>
              <a:t> ↔ H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+</a:t>
            </a:r>
            <a:r>
              <a:rPr lang="en-US" dirty="0">
                <a:latin typeface="Calibri" pitchFamily="34" charset="0"/>
                <a:cs typeface="Calibri" pitchFamily="34" charset="0"/>
              </a:rPr>
              <a:t> + HPO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4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2-</a:t>
            </a:r>
            <a:r>
              <a:rPr lang="en-US" dirty="0">
                <a:latin typeface="Calibri" pitchFamily="34" charset="0"/>
                <a:cs typeface="Calibri" pitchFamily="34" charset="0"/>
              </a:rPr>
              <a:t> and</a:t>
            </a:r>
          </a:p>
          <a:p>
            <a:pPr lvl="1" algn="just">
              <a:buFont typeface="Wingdings" pitchFamily="2" charset="2"/>
              <a:buNone/>
            </a:pPr>
            <a:r>
              <a:rPr lang="en-US" dirty="0">
                <a:latin typeface="Calibri" pitchFamily="34" charset="0"/>
                <a:cs typeface="Calibri" pitchFamily="34" charset="0"/>
              </a:rPr>
              <a:t>				   	HPO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4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2-</a:t>
            </a:r>
            <a:r>
              <a:rPr lang="en-US" dirty="0">
                <a:latin typeface="Calibri" pitchFamily="34" charset="0"/>
                <a:cs typeface="Calibri" pitchFamily="34" charset="0"/>
              </a:rPr>
              <a:t> ↔ H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+</a:t>
            </a:r>
            <a:r>
              <a:rPr lang="en-US" dirty="0">
                <a:latin typeface="Calibri" pitchFamily="34" charset="0"/>
                <a:cs typeface="Calibri" pitchFamily="34" charset="0"/>
              </a:rPr>
              <a:t> + PO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4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3-</a:t>
            </a:r>
            <a:r>
              <a:rPr lang="en-US" dirty="0">
                <a:latin typeface="Calibri" pitchFamily="34" charset="0"/>
                <a:cs typeface="Calibri" pitchFamily="34" charset="0"/>
              </a:rPr>
              <a:t> </a:t>
            </a:r>
          </a:p>
          <a:p>
            <a:pPr lvl="1" algn="just">
              <a:buFont typeface="Wingdings" pitchFamily="2" charset="2"/>
              <a:buNone/>
            </a:pPr>
            <a:endParaRPr lang="en-US" sz="25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0" y="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eaLnBrk="1" hangingPunct="1"/>
            <a:r>
              <a:rPr kumimoji="0" lang="en-CA" sz="2800" b="0" i="0" u="none" strike="noStrike" kern="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ACIDS &amp; BASES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2B321AE-5259-46A0-803F-CAE4F11F353F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17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1"/>
            <a:ext cx="9144000" cy="5257800"/>
          </a:xfrm>
        </p:spPr>
        <p:txBody>
          <a:bodyPr/>
          <a:lstStyle/>
          <a:p>
            <a:pPr algn="just"/>
            <a:r>
              <a:rPr lang="en-US" dirty="0">
                <a:latin typeface="Calibri" pitchFamily="34" charset="0"/>
                <a:cs typeface="Calibri" pitchFamily="34" charset="0"/>
              </a:rPr>
              <a:t>Understanding weak acid dissociation:</a:t>
            </a:r>
          </a:p>
          <a:p>
            <a:pPr algn="just"/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 lvl="1" algn="just"/>
            <a:r>
              <a:rPr lang="en-US" dirty="0">
                <a:latin typeface="Calibri" pitchFamily="34" charset="0"/>
                <a:cs typeface="Calibri" pitchFamily="34" charset="0"/>
              </a:rPr>
              <a:t>What is the dissociation of a weak acid if pH ≈ </a:t>
            </a:r>
            <a:r>
              <a:rPr lang="en-US" dirty="0" err="1">
                <a:latin typeface="Calibri" pitchFamily="34" charset="0"/>
                <a:cs typeface="Calibri" pitchFamily="34" charset="0"/>
              </a:rPr>
              <a:t>pK</a:t>
            </a:r>
            <a:r>
              <a:rPr lang="en-US" baseline="-25000" dirty="0" err="1">
                <a:latin typeface="Calibri" pitchFamily="34" charset="0"/>
                <a:cs typeface="Calibri" pitchFamily="34" charset="0"/>
              </a:rPr>
              <a:t>a</a:t>
            </a:r>
            <a:r>
              <a:rPr lang="en-US" dirty="0">
                <a:latin typeface="Calibri" pitchFamily="34" charset="0"/>
                <a:cs typeface="Calibri" pitchFamily="34" charset="0"/>
              </a:rPr>
              <a:t>?</a:t>
            </a:r>
          </a:p>
          <a:p>
            <a:pPr lvl="2" algn="just"/>
            <a:endParaRPr lang="en-US" dirty="0">
              <a:latin typeface="Calibri" pitchFamily="34" charset="0"/>
              <a:cs typeface="Calibri" pitchFamily="34" charset="0"/>
            </a:endParaRPr>
          </a:p>
          <a:p>
            <a:pPr lvl="2" algn="just"/>
            <a:endParaRPr lang="en-US" dirty="0">
              <a:latin typeface="Calibri" pitchFamily="34" charset="0"/>
              <a:cs typeface="Calibri" pitchFamily="34" charset="0"/>
            </a:endParaRPr>
          </a:p>
          <a:p>
            <a:pPr lvl="2" algn="just"/>
            <a:endParaRPr lang="en-US" dirty="0">
              <a:latin typeface="Calibri" pitchFamily="34" charset="0"/>
              <a:cs typeface="Calibri" pitchFamily="34" charset="0"/>
            </a:endParaRPr>
          </a:p>
          <a:p>
            <a:pPr lvl="2" algn="just"/>
            <a:endParaRPr lang="en-US" dirty="0">
              <a:latin typeface="Calibri" pitchFamily="34" charset="0"/>
              <a:cs typeface="Calibri" pitchFamily="34" charset="0"/>
            </a:endParaRPr>
          </a:p>
          <a:p>
            <a:pPr lvl="1" algn="just"/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 lvl="1" algn="just"/>
            <a:r>
              <a:rPr lang="en-US" dirty="0">
                <a:latin typeface="Calibri" pitchFamily="34" charset="0"/>
                <a:cs typeface="Calibri" pitchFamily="34" charset="0"/>
              </a:rPr>
              <a:t>If [H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+</a:t>
            </a:r>
            <a:r>
              <a:rPr lang="en-US" dirty="0">
                <a:latin typeface="Calibri" pitchFamily="34" charset="0"/>
                <a:cs typeface="Calibri" pitchFamily="34" charset="0"/>
              </a:rPr>
              <a:t>] is 2 orders magnitude greater than Ka (i.e. pH ‹‹ </a:t>
            </a:r>
            <a:r>
              <a:rPr lang="en-US" dirty="0" err="1">
                <a:latin typeface="Calibri" pitchFamily="34" charset="0"/>
                <a:cs typeface="Calibri" pitchFamily="34" charset="0"/>
              </a:rPr>
              <a:t>pK</a:t>
            </a:r>
            <a:r>
              <a:rPr lang="en-US" baseline="-25000" dirty="0" err="1">
                <a:latin typeface="Calibri" pitchFamily="34" charset="0"/>
                <a:cs typeface="Calibri" pitchFamily="34" charset="0"/>
              </a:rPr>
              <a:t>a</a:t>
            </a:r>
            <a:r>
              <a:rPr lang="en-US" dirty="0">
                <a:latin typeface="Calibri" pitchFamily="34" charset="0"/>
                <a:cs typeface="Calibri" pitchFamily="34" charset="0"/>
              </a:rPr>
              <a:t>)</a:t>
            </a:r>
          </a:p>
          <a:p>
            <a:pPr lvl="1" algn="just"/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 lvl="2" algn="just"/>
            <a:endParaRPr lang="en-US" dirty="0">
              <a:latin typeface="Calibri" pitchFamily="34" charset="0"/>
              <a:cs typeface="Calibri" pitchFamily="34" charset="0"/>
            </a:endParaRPr>
          </a:p>
          <a:p>
            <a:pPr lvl="2" algn="just"/>
            <a:endParaRPr lang="en-US" dirty="0">
              <a:latin typeface="Calibri" pitchFamily="34" charset="0"/>
              <a:cs typeface="Calibri" pitchFamily="34" charset="0"/>
            </a:endParaRPr>
          </a:p>
          <a:p>
            <a:pPr lvl="2" algn="just"/>
            <a:endParaRPr lang="en-US" dirty="0">
              <a:latin typeface="Calibri" pitchFamily="34" charset="0"/>
              <a:cs typeface="Calibri" pitchFamily="34" charset="0"/>
            </a:endParaRPr>
          </a:p>
          <a:p>
            <a:pPr lvl="1" algn="just"/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 lvl="1" algn="just"/>
            <a:r>
              <a:rPr lang="en-US" dirty="0">
                <a:latin typeface="Calibri" pitchFamily="34" charset="0"/>
                <a:cs typeface="Calibri" pitchFamily="34" charset="0"/>
              </a:rPr>
              <a:t>Conversely, if pH ›› </a:t>
            </a:r>
            <a:r>
              <a:rPr lang="en-US" dirty="0" err="1">
                <a:latin typeface="Calibri" pitchFamily="34" charset="0"/>
                <a:cs typeface="Calibri" pitchFamily="34" charset="0"/>
              </a:rPr>
              <a:t>pKa</a:t>
            </a:r>
            <a:r>
              <a:rPr lang="en-US" dirty="0">
                <a:latin typeface="Calibri" pitchFamily="34" charset="0"/>
                <a:cs typeface="Calibri" pitchFamily="34" charset="0"/>
              </a:rPr>
              <a:t> then the acid will be primarily in the dissociated form (A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-</a:t>
            </a:r>
            <a:r>
              <a:rPr lang="en-US" dirty="0">
                <a:latin typeface="Calibri" pitchFamily="34" charset="0"/>
                <a:cs typeface="Calibri" pitchFamily="34" charset="0"/>
              </a:rPr>
              <a:t>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0" y="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eaLnBrk="1" hangingPunct="1"/>
            <a:r>
              <a:rPr kumimoji="0" lang="en-CA" sz="2800" b="0" i="0" u="none" strike="noStrike" kern="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ACIDS &amp; BASES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61AF36-17A3-4B95-9BCE-739213FE7DFB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18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2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1"/>
            <a:ext cx="9144000" cy="5257800"/>
          </a:xfrm>
        </p:spPr>
        <p:txBody>
          <a:bodyPr/>
          <a:lstStyle/>
          <a:p>
            <a:pPr algn="just"/>
            <a:r>
              <a:rPr lang="en-US" dirty="0">
                <a:latin typeface="Calibri" pitchFamily="34" charset="0"/>
                <a:cs typeface="Calibri" pitchFamily="34" charset="0"/>
              </a:rPr>
              <a:t>If 100 mg of H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2</a:t>
            </a:r>
            <a:r>
              <a:rPr lang="en-US" dirty="0">
                <a:latin typeface="Calibri" pitchFamily="34" charset="0"/>
                <a:cs typeface="Calibri" pitchFamily="34" charset="0"/>
              </a:rPr>
              <a:t>SO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4</a:t>
            </a:r>
            <a:r>
              <a:rPr lang="en-US" dirty="0">
                <a:latin typeface="Calibri" pitchFamily="34" charset="0"/>
                <a:cs typeface="Calibri" pitchFamily="34" charset="0"/>
              </a:rPr>
              <a:t> is added to 1 L of H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2</a:t>
            </a:r>
            <a:r>
              <a:rPr lang="en-US" dirty="0">
                <a:latin typeface="Calibri" pitchFamily="34" charset="0"/>
                <a:cs typeface="Calibri" pitchFamily="34" charset="0"/>
              </a:rPr>
              <a:t>O, what is the final pH?</a:t>
            </a:r>
          </a:p>
          <a:p>
            <a:pPr algn="just">
              <a:buFont typeface="Wingdings" pitchFamily="2" charset="2"/>
              <a:buNone/>
            </a:pPr>
            <a:r>
              <a:rPr lang="en-US" i="1" dirty="0">
                <a:latin typeface="Calibri" pitchFamily="34" charset="0"/>
                <a:cs typeface="Calibri" pitchFamily="34" charset="0"/>
              </a:rPr>
              <a:t>	(Example 4.6, Davis &amp; Cornell, 2008)</a:t>
            </a:r>
          </a:p>
          <a:p>
            <a:pPr lvl="1" algn="just"/>
            <a:endParaRPr lang="en-US" sz="800" i="1" dirty="0">
              <a:latin typeface="Calibri" pitchFamily="34" charset="0"/>
              <a:ea typeface="Calibri"/>
              <a:cs typeface="Calibri" pitchFamily="34" charset="0"/>
            </a:endParaRPr>
          </a:p>
          <a:p>
            <a:pPr lvl="1" algn="just"/>
            <a:endParaRPr lang="en-CA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0" y="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eaLnBrk="1" hangingPunct="1"/>
            <a:r>
              <a:rPr kumimoji="0" lang="en-CA" sz="2800" b="0" i="0" u="none" strike="noStrike" kern="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ACIDS &amp; BASES</a:t>
            </a:r>
          </a:p>
        </p:txBody>
      </p:sp>
      <p:sp>
        <p:nvSpPr>
          <p:cNvPr id="14233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CA"/>
          </a:p>
        </p:txBody>
      </p:sp>
      <p:sp>
        <p:nvSpPr>
          <p:cNvPr id="142340" name="Rectangle 4"/>
          <p:cNvSpPr>
            <a:spLocks noChangeArrowheads="1"/>
          </p:cNvSpPr>
          <p:nvPr/>
        </p:nvSpPr>
        <p:spPr bwMode="auto">
          <a:xfrm>
            <a:off x="0" y="9048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CA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589191-5404-45B7-B251-C1B83DA18EF7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19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1"/>
            <a:ext cx="9144000" cy="5257800"/>
          </a:xfrm>
        </p:spPr>
        <p:txBody>
          <a:bodyPr/>
          <a:lstStyle/>
          <a:p>
            <a:pPr algn="just"/>
            <a:r>
              <a:rPr lang="en-US" dirty="0">
                <a:latin typeface="Calibri" pitchFamily="34" charset="0"/>
                <a:cs typeface="Calibri" pitchFamily="34" charset="0"/>
              </a:rPr>
              <a:t>If 15 mg/L of </a:t>
            </a:r>
            <a:r>
              <a:rPr lang="en-US" dirty="0" err="1">
                <a:latin typeface="Calibri" pitchFamily="34" charset="0"/>
                <a:cs typeface="Calibri" pitchFamily="34" charset="0"/>
              </a:rPr>
              <a:t>HOCl</a:t>
            </a:r>
            <a:r>
              <a:rPr lang="en-US" dirty="0">
                <a:latin typeface="Calibri" pitchFamily="34" charset="0"/>
                <a:cs typeface="Calibri" pitchFamily="34" charset="0"/>
              </a:rPr>
              <a:t> is added to a potable water for disinfection and the final pH is 7.0, what percent of the </a:t>
            </a:r>
            <a:r>
              <a:rPr lang="en-US" dirty="0" err="1">
                <a:latin typeface="Calibri" pitchFamily="34" charset="0"/>
                <a:cs typeface="Calibri" pitchFamily="34" charset="0"/>
              </a:rPr>
              <a:t>HOCl</a:t>
            </a:r>
            <a:r>
              <a:rPr lang="en-US" dirty="0">
                <a:latin typeface="Calibri" pitchFamily="34" charset="0"/>
                <a:cs typeface="Calibri" pitchFamily="34" charset="0"/>
              </a:rPr>
              <a:t> is not dissociated? (</a:t>
            </a:r>
            <a:r>
              <a:rPr lang="en-US" dirty="0" err="1">
                <a:latin typeface="Calibri" pitchFamily="34" charset="0"/>
                <a:cs typeface="Calibri" pitchFamily="34" charset="0"/>
              </a:rPr>
              <a:t>pKa</a:t>
            </a:r>
            <a:r>
              <a:rPr lang="en-US" dirty="0">
                <a:latin typeface="Calibri" pitchFamily="34" charset="0"/>
                <a:cs typeface="Calibri" pitchFamily="34" charset="0"/>
              </a:rPr>
              <a:t> = 7.54 @ 25</a:t>
            </a:r>
            <a:r>
              <a:rPr lang="en-CA" dirty="0">
                <a:latin typeface="Calibri" pitchFamily="34" charset="0"/>
                <a:cs typeface="Calibri" pitchFamily="34" charset="0"/>
              </a:rPr>
              <a:t>°C)</a:t>
            </a:r>
            <a:endParaRPr lang="en-US" dirty="0">
              <a:latin typeface="Calibri" pitchFamily="34" charset="0"/>
              <a:cs typeface="Calibri" pitchFamily="34" charset="0"/>
            </a:endParaRPr>
          </a:p>
          <a:p>
            <a:pPr algn="just">
              <a:buFont typeface="Wingdings" pitchFamily="2" charset="2"/>
              <a:buNone/>
            </a:pPr>
            <a:r>
              <a:rPr lang="en-US" i="1" dirty="0">
                <a:latin typeface="Calibri" pitchFamily="34" charset="0"/>
                <a:cs typeface="Calibri" pitchFamily="34" charset="0"/>
              </a:rPr>
              <a:t>   	(Example 4.7, Davis &amp; Cornell, 2008)</a:t>
            </a:r>
          </a:p>
          <a:p>
            <a:pPr algn="just">
              <a:buFont typeface="Wingdings" pitchFamily="2" charset="2"/>
              <a:buNone/>
            </a:pPr>
            <a:endParaRPr lang="en-US" sz="800" i="1" dirty="0">
              <a:latin typeface="Calibri" pitchFamily="34" charset="0"/>
              <a:cs typeface="Calibri" pitchFamily="34" charset="0"/>
            </a:endParaRPr>
          </a:p>
          <a:p>
            <a:pPr algn="just">
              <a:buFont typeface="Wingdings" pitchFamily="2" charset="2"/>
              <a:buNone/>
            </a:pPr>
            <a:endParaRPr lang="en-US" sz="800" i="1" dirty="0">
              <a:latin typeface="Calibri" pitchFamily="34" charset="0"/>
              <a:cs typeface="Calibri" pitchFamily="34" charset="0"/>
            </a:endParaRPr>
          </a:p>
          <a:p>
            <a:pPr lvl="1" algn="just"/>
            <a:endParaRPr lang="en-US" dirty="0">
              <a:latin typeface="Calibri"/>
              <a:ea typeface="Calibri"/>
              <a:cs typeface="Times New Roman"/>
            </a:endParaRPr>
          </a:p>
          <a:p>
            <a:pPr lvl="1" algn="just">
              <a:buNone/>
            </a:pPr>
            <a:endParaRPr lang="en-US" dirty="0">
              <a:latin typeface="Calibri"/>
              <a:ea typeface="Calibri"/>
              <a:cs typeface="Times New Roman"/>
            </a:endParaRPr>
          </a:p>
          <a:p>
            <a:pPr algn="just"/>
            <a:endParaRPr lang="en-CA" dirty="0">
              <a:latin typeface="Calibri" pitchFamily="34" charset="0"/>
              <a:cs typeface="Calibri" pitchFamily="34" charset="0"/>
            </a:endParaRPr>
          </a:p>
          <a:p>
            <a:pPr algn="ctr">
              <a:buNone/>
            </a:pPr>
            <a:endParaRPr lang="en-CA" dirty="0">
              <a:latin typeface="Calibri" pitchFamily="34" charset="0"/>
              <a:cs typeface="Calibri" pitchFamily="34" charset="0"/>
            </a:endParaRPr>
          </a:p>
          <a:p>
            <a:pPr algn="ctr">
              <a:buNone/>
            </a:pPr>
            <a:endParaRPr lang="en-CA" dirty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r>
              <a:rPr lang="en-CA" dirty="0">
                <a:latin typeface="Calibri" pitchFamily="34" charset="0"/>
                <a:cs typeface="Calibri" pitchFamily="34" charset="0"/>
              </a:rPr>
              <a:t>		</a:t>
            </a:r>
            <a:endParaRPr lang="en-US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0" y="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eaLnBrk="1" hangingPunct="1"/>
            <a:r>
              <a:rPr kumimoji="0" lang="en-CA" sz="2800" b="0" i="0" u="none" strike="noStrike" kern="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ACIDS &amp; BASES</a:t>
            </a:r>
          </a:p>
        </p:txBody>
      </p:sp>
      <p:sp>
        <p:nvSpPr>
          <p:cNvPr id="1024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CA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7DBD385-70D0-46A3-950E-EB8CD2314E44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20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1"/>
            <a:ext cx="9144000" cy="5257800"/>
          </a:xfrm>
        </p:spPr>
        <p:txBody>
          <a:bodyPr/>
          <a:lstStyle/>
          <a:p>
            <a:pPr algn="ctr">
              <a:buNone/>
            </a:pPr>
            <a:endParaRPr lang="en-CA" dirty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r>
              <a:rPr lang="en-CA" dirty="0">
                <a:latin typeface="Calibri" pitchFamily="34" charset="0"/>
                <a:cs typeface="Calibri" pitchFamily="34" charset="0"/>
              </a:rPr>
              <a:t>		</a:t>
            </a:r>
            <a:endParaRPr lang="en-US" dirty="0"/>
          </a:p>
          <a:p>
            <a:pPr algn="just">
              <a:buFont typeface="Wingdings" pitchFamily="2" charset="2"/>
              <a:buNone/>
            </a:pPr>
            <a:endParaRPr lang="en-US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0" y="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eaLnBrk="1" hangingPunct="1"/>
            <a:r>
              <a:rPr kumimoji="0" lang="en-CA" sz="2800" b="0" i="0" u="none" strike="noStrike" kern="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ACIDS &amp; BASES</a:t>
            </a:r>
          </a:p>
        </p:txBody>
      </p:sp>
      <p:sp>
        <p:nvSpPr>
          <p:cNvPr id="1024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CA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72B6FEE-F0BD-4506-B545-1417BFEEB1A1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21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481042" y="1214446"/>
            <a:ext cx="8305800" cy="3143248"/>
          </a:xfrm>
        </p:spPr>
        <p:txBody>
          <a:bodyPr/>
          <a:lstStyle/>
          <a:p>
            <a:pPr algn="ctr"/>
            <a:r>
              <a:rPr lang="en-CA" sz="3400" dirty="0">
                <a:latin typeface="Calibri" pitchFamily="34" charset="0"/>
              </a:rPr>
              <a:t>BUFFERS</a:t>
            </a:r>
            <a:br>
              <a:rPr lang="en-CA" sz="3400" dirty="0">
                <a:latin typeface="Calibri" pitchFamily="34" charset="0"/>
              </a:rPr>
            </a:br>
            <a:endParaRPr lang="en-CA" sz="3400" dirty="0">
              <a:latin typeface="Calibri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B1A0538-8195-4E5F-9FAC-D1D2055F03C3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22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1"/>
            <a:ext cx="9143999" cy="51816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Buffer</a:t>
            </a:r>
            <a:r>
              <a:rPr lang="en-CA" dirty="0">
                <a:latin typeface="Calibri" pitchFamily="34" charset="0"/>
                <a:cs typeface="Calibri" pitchFamily="34" charset="0"/>
              </a:rPr>
              <a:t>: A solution that resist changes in pH when an acid or base is added or when the solution is diluted.</a:t>
            </a:r>
          </a:p>
          <a:p>
            <a:pPr algn="just">
              <a:lnSpc>
                <a:spcPct val="90000"/>
              </a:lnSpc>
            </a:pPr>
            <a:endParaRPr lang="en-CA" dirty="0">
              <a:latin typeface="Calibri" pitchFamily="34" charset="0"/>
              <a:cs typeface="Calibri" pitchFamily="34" charset="0"/>
            </a:endParaRPr>
          </a:p>
          <a:p>
            <a:pPr lvl="1" algn="just">
              <a:lnSpc>
                <a:spcPct val="90000"/>
              </a:lnSpc>
            </a:pPr>
            <a:r>
              <a:rPr lang="en-CA" dirty="0">
                <a:latin typeface="Calibri" pitchFamily="34" charset="0"/>
                <a:cs typeface="Calibri" pitchFamily="34" charset="0"/>
              </a:rPr>
              <a:t>Buffers have obvious importance for life forms that usually can survive only within a narrow pH range.</a:t>
            </a:r>
          </a:p>
          <a:p>
            <a:pPr algn="just">
              <a:lnSpc>
                <a:spcPct val="90000"/>
              </a:lnSpc>
            </a:pPr>
            <a:endParaRPr lang="en-CA" dirty="0"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ct val="90000"/>
              </a:lnSpc>
            </a:pPr>
            <a:r>
              <a:rPr lang="en-CA" dirty="0">
                <a:latin typeface="Calibri" pitchFamily="34" charset="0"/>
                <a:cs typeface="Calibri" pitchFamily="34" charset="0"/>
              </a:rPr>
              <a:t>An example of a buffered solutions is a solution that contains....</a:t>
            </a:r>
          </a:p>
          <a:p>
            <a:pPr algn="just">
              <a:lnSpc>
                <a:spcPct val="90000"/>
              </a:lnSpc>
            </a:pPr>
            <a:endParaRPr lang="en-CA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0" y="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eaLnBrk="1" hangingPunct="1"/>
            <a:r>
              <a:rPr kumimoji="0" lang="en-CA" sz="2800" b="0" i="0" u="none" strike="noStrike" kern="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BUFFERS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B20C3A0-2012-43B5-A28B-E54D270DE592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23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1"/>
            <a:ext cx="9143999" cy="51816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en-CA" dirty="0">
                <a:latin typeface="Calibri" pitchFamily="34" charset="0"/>
                <a:cs typeface="Calibri" pitchFamily="34" charset="0"/>
              </a:rPr>
              <a:t>Consider a solution containing weak acid (acetic acid) and its salt (sodium acetate). </a:t>
            </a:r>
          </a:p>
          <a:p>
            <a:pPr algn="just">
              <a:lnSpc>
                <a:spcPct val="90000"/>
              </a:lnSpc>
            </a:pPr>
            <a:endParaRPr lang="en-CA" dirty="0">
              <a:latin typeface="Calibri" pitchFamily="34" charset="0"/>
              <a:cs typeface="Calibri" pitchFamily="34" charset="0"/>
            </a:endParaRPr>
          </a:p>
          <a:p>
            <a:pPr algn="ctr">
              <a:lnSpc>
                <a:spcPct val="90000"/>
              </a:lnSpc>
              <a:buNone/>
            </a:pP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CH</a:t>
            </a:r>
            <a:r>
              <a:rPr lang="en-CA" b="1" baseline="-25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COOH ↔ CH</a:t>
            </a:r>
            <a:r>
              <a:rPr lang="en-CA" b="1" baseline="-25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COO</a:t>
            </a:r>
            <a:r>
              <a:rPr lang="en-CA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-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 + H</a:t>
            </a:r>
            <a:r>
              <a:rPr lang="en-CA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+</a:t>
            </a:r>
          </a:p>
          <a:p>
            <a:pPr algn="just">
              <a:lnSpc>
                <a:spcPct val="90000"/>
              </a:lnSpc>
            </a:pPr>
            <a:endParaRPr lang="en-CA" dirty="0">
              <a:latin typeface="Calibri" pitchFamily="34" charset="0"/>
              <a:cs typeface="Calibri" pitchFamily="34" charset="0"/>
            </a:endParaRPr>
          </a:p>
          <a:p>
            <a:pPr lvl="1" algn="just">
              <a:lnSpc>
                <a:spcPct val="90000"/>
              </a:lnSpc>
            </a:pPr>
            <a:r>
              <a:rPr lang="en-CA" dirty="0">
                <a:latin typeface="Calibri" pitchFamily="34" charset="0"/>
                <a:cs typeface="Calibri" pitchFamily="34" charset="0"/>
              </a:rPr>
              <a:t>The equilibrium expression is:</a:t>
            </a:r>
          </a:p>
          <a:p>
            <a:pPr algn="just">
              <a:lnSpc>
                <a:spcPct val="90000"/>
              </a:lnSpc>
            </a:pPr>
            <a:endParaRPr lang="en-CA" dirty="0"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ct val="90000"/>
              </a:lnSpc>
              <a:buNone/>
            </a:pPr>
            <a:r>
              <a:rPr lang="en-CA" dirty="0">
                <a:latin typeface="Calibri" pitchFamily="34" charset="0"/>
                <a:cs typeface="Calibri" pitchFamily="34" charset="0"/>
              </a:rPr>
              <a:t>					</a:t>
            </a:r>
          </a:p>
          <a:p>
            <a:pPr algn="just">
              <a:lnSpc>
                <a:spcPct val="90000"/>
              </a:lnSpc>
              <a:buNone/>
            </a:pPr>
            <a:r>
              <a:rPr lang="en-CA" dirty="0">
                <a:latin typeface="Calibri" pitchFamily="34" charset="0"/>
                <a:cs typeface="Calibri" pitchFamily="34" charset="0"/>
              </a:rPr>
              <a:t>					</a:t>
            </a:r>
          </a:p>
          <a:p>
            <a:pPr lvl="1" algn="just">
              <a:lnSpc>
                <a:spcPct val="90000"/>
              </a:lnSpc>
            </a:pPr>
            <a:endParaRPr lang="en-CA" dirty="0">
              <a:latin typeface="Calibri" pitchFamily="34" charset="0"/>
              <a:cs typeface="Calibri" pitchFamily="34" charset="0"/>
            </a:endParaRPr>
          </a:p>
          <a:p>
            <a:pPr lvl="1" algn="just">
              <a:lnSpc>
                <a:spcPct val="90000"/>
              </a:lnSpc>
            </a:pPr>
            <a:r>
              <a:rPr lang="en-CA" dirty="0">
                <a:latin typeface="Calibri" pitchFamily="34" charset="0"/>
                <a:cs typeface="Calibri" pitchFamily="34" charset="0"/>
              </a:rPr>
              <a:t>Henderson – Hasselbach equation:</a:t>
            </a:r>
          </a:p>
          <a:p>
            <a:pPr algn="just">
              <a:lnSpc>
                <a:spcPct val="90000"/>
              </a:lnSpc>
            </a:pPr>
            <a:endParaRPr lang="en-CA" b="1" dirty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0" y="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eaLnBrk="1" hangingPunct="1"/>
            <a:r>
              <a:rPr kumimoji="0" lang="en-CA" sz="2800" b="0" i="0" u="none" strike="noStrike" kern="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BUFFERS</a:t>
            </a:r>
          </a:p>
        </p:txBody>
      </p:sp>
      <p:graphicFrame>
        <p:nvGraphicFramePr>
          <p:cNvPr id="162818" name="Object 2"/>
          <p:cNvGraphicFramePr>
            <a:graphicFrameLocks noChangeAspect="1"/>
          </p:cNvGraphicFramePr>
          <p:nvPr/>
        </p:nvGraphicFramePr>
        <p:xfrm>
          <a:off x="1143000" y="2667000"/>
          <a:ext cx="2649538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860" name="Equation" r:id="rId4" imgW="1523880" imgH="457200" progId="Equation.3">
                  <p:embed/>
                </p:oleObj>
              </mc:Choice>
              <mc:Fallback>
                <p:oleObj name="Equation" r:id="rId4" imgW="1523880" imgH="4572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2667000"/>
                        <a:ext cx="2649538" cy="792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2819" name="Object 3"/>
          <p:cNvGraphicFramePr>
            <a:graphicFrameLocks noChangeAspect="1"/>
          </p:cNvGraphicFramePr>
          <p:nvPr/>
        </p:nvGraphicFramePr>
        <p:xfrm>
          <a:off x="4343400" y="2590800"/>
          <a:ext cx="3408363" cy="828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861" name="Equation" r:id="rId6" imgW="1879560" imgH="457200" progId="Equation.3">
                  <p:embed/>
                </p:oleObj>
              </mc:Choice>
              <mc:Fallback>
                <p:oleObj name="Equation" r:id="rId6" imgW="1879560" imgH="4572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3400" y="2590800"/>
                        <a:ext cx="3408363" cy="828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2820" name="Object 4"/>
          <p:cNvGraphicFramePr>
            <a:graphicFrameLocks noChangeAspect="1"/>
          </p:cNvGraphicFramePr>
          <p:nvPr/>
        </p:nvGraphicFramePr>
        <p:xfrm>
          <a:off x="2862263" y="4495800"/>
          <a:ext cx="2595562" cy="755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862" name="Equation" r:id="rId8" imgW="1434960" imgH="419040" progId="Equation.3">
                  <p:embed/>
                </p:oleObj>
              </mc:Choice>
              <mc:Fallback>
                <p:oleObj name="Equation" r:id="rId8" imgW="1434960" imgH="41904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62263" y="4495800"/>
                        <a:ext cx="2595562" cy="755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1C886B9A-1D5E-4E89-8996-8DE2441A0EF6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24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1"/>
            <a:ext cx="9143999" cy="51816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Acidity:</a:t>
            </a:r>
            <a:r>
              <a:rPr lang="en-CA" dirty="0">
                <a:latin typeface="Calibri" pitchFamily="34" charset="0"/>
                <a:cs typeface="Calibri" pitchFamily="34" charset="0"/>
              </a:rPr>
              <a:t> The ability of a solution to resist changes in pH due to the addition of a  base.</a:t>
            </a:r>
          </a:p>
          <a:p>
            <a:pPr algn="just">
              <a:lnSpc>
                <a:spcPct val="90000"/>
              </a:lnSpc>
            </a:pPr>
            <a:endParaRPr lang="en-CA" dirty="0"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ct val="90000"/>
              </a:lnSpc>
            </a:pP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Alkalinity:</a:t>
            </a:r>
            <a:r>
              <a:rPr lang="en-CA" dirty="0">
                <a:latin typeface="Calibri" pitchFamily="34" charset="0"/>
                <a:cs typeface="Calibri" pitchFamily="34" charset="0"/>
              </a:rPr>
              <a:t> The ability of a solution to neutralize acids; the sum of all </a:t>
            </a:r>
            <a:r>
              <a:rPr lang="en-CA" dirty="0" err="1">
                <a:latin typeface="Calibri" pitchFamily="34" charset="0"/>
                <a:cs typeface="Calibri" pitchFamily="34" charset="0"/>
              </a:rPr>
              <a:t>titratable</a:t>
            </a:r>
            <a:r>
              <a:rPr lang="en-CA" dirty="0">
                <a:latin typeface="Calibri" pitchFamily="34" charset="0"/>
                <a:cs typeface="Calibri" pitchFamily="34" charset="0"/>
              </a:rPr>
              <a:t> bases to a pH of 4.5.</a:t>
            </a:r>
          </a:p>
          <a:p>
            <a:pPr algn="just">
              <a:lnSpc>
                <a:spcPct val="90000"/>
              </a:lnSpc>
            </a:pPr>
            <a:endParaRPr lang="en-CA" dirty="0">
              <a:latin typeface="Calibri" pitchFamily="34" charset="0"/>
              <a:cs typeface="Calibri" pitchFamily="34" charset="0"/>
            </a:endParaRPr>
          </a:p>
          <a:p>
            <a:pPr lvl="1" algn="just">
              <a:lnSpc>
                <a:spcPct val="90000"/>
              </a:lnSpc>
            </a:pPr>
            <a:r>
              <a:rPr lang="en-CA" dirty="0">
                <a:latin typeface="Calibri" pitchFamily="34" charset="0"/>
                <a:cs typeface="Calibri" pitchFamily="34" charset="0"/>
              </a:rPr>
              <a:t>In freshwaters the dominant species that contribute to alkalinity:</a:t>
            </a:r>
          </a:p>
          <a:p>
            <a:pPr lvl="2" algn="just">
              <a:lnSpc>
                <a:spcPct val="90000"/>
              </a:lnSpc>
            </a:pPr>
            <a:endParaRPr lang="en-CA" dirty="0">
              <a:latin typeface="Calibri" pitchFamily="34" charset="0"/>
              <a:cs typeface="Calibri" pitchFamily="34" charset="0"/>
            </a:endParaRPr>
          </a:p>
          <a:p>
            <a:pPr lvl="2" algn="just">
              <a:lnSpc>
                <a:spcPct val="90000"/>
              </a:lnSpc>
            </a:pP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Aqueous Carbon Dioxide: 	</a:t>
            </a:r>
            <a:endParaRPr lang="en-CA" b="1" baseline="30000" dirty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  <a:p>
            <a:pPr lvl="2" algn="just">
              <a:lnSpc>
                <a:spcPct val="90000"/>
              </a:lnSpc>
            </a:pP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Carbonate ion: 		</a:t>
            </a:r>
            <a:endParaRPr lang="en-CA" b="1" baseline="30000" dirty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  <a:p>
            <a:pPr lvl="2" algn="just">
              <a:lnSpc>
                <a:spcPct val="90000"/>
              </a:lnSpc>
            </a:pP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Bicarbonate ion: 		</a:t>
            </a:r>
            <a:endParaRPr lang="en-CA" b="1" baseline="30000" dirty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  <a:p>
            <a:pPr lvl="2" algn="just">
              <a:lnSpc>
                <a:spcPct val="90000"/>
              </a:lnSpc>
            </a:pP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Hydrogen proton: 		</a:t>
            </a:r>
            <a:endParaRPr lang="en-CA" b="1" baseline="30000" dirty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  <a:p>
            <a:pPr lvl="2" algn="just">
              <a:lnSpc>
                <a:spcPct val="90000"/>
              </a:lnSpc>
            </a:pP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Hydroxide ion: 		</a:t>
            </a:r>
            <a:endParaRPr lang="en-CA" b="1" baseline="30000" dirty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  <a:p>
            <a:pPr lvl="2" algn="just">
              <a:lnSpc>
                <a:spcPct val="90000"/>
              </a:lnSpc>
              <a:buNone/>
            </a:pPr>
            <a:endParaRPr lang="en-CA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0" y="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eaLnBrk="1" hangingPunct="1"/>
            <a:r>
              <a:rPr kumimoji="0" lang="en-CA" sz="2800" b="0" i="0" u="none" strike="noStrike" kern="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BUFFERING</a:t>
            </a:r>
            <a:r>
              <a:rPr kumimoji="0" lang="en-CA" sz="2800" b="0" i="0" u="none" strike="noStrike" kern="0" cap="none" spc="0" normalizeH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 CAPACITY</a:t>
            </a:r>
            <a:endParaRPr kumimoji="0" lang="en-CA" sz="2800" b="0" i="0" u="none" strike="noStrike" kern="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Calibri" pitchFamily="34" charset="0"/>
              <a:ea typeface="+mj-ea"/>
              <a:cs typeface="Calibri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743665-741F-4444-82FA-20F60DC1AFB3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25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481042" y="1214446"/>
            <a:ext cx="8305800" cy="3143248"/>
          </a:xfrm>
        </p:spPr>
        <p:txBody>
          <a:bodyPr/>
          <a:lstStyle/>
          <a:p>
            <a:pPr algn="ctr"/>
            <a:r>
              <a:rPr lang="en-CA" sz="3400" dirty="0">
                <a:latin typeface="Calibri" pitchFamily="34" charset="0"/>
              </a:rPr>
              <a:t>CARBONATE</a:t>
            </a:r>
            <a:r>
              <a:rPr lang="en-CA" sz="3400" baseline="-25000" dirty="0">
                <a:latin typeface="Calibri" pitchFamily="34" charset="0"/>
              </a:rPr>
              <a:t> </a:t>
            </a:r>
            <a:r>
              <a:rPr lang="en-CA" sz="3400" dirty="0">
                <a:latin typeface="Calibri" pitchFamily="34" charset="0"/>
              </a:rPr>
              <a:t>BUFFERING CAPACITY </a:t>
            </a:r>
            <a:br>
              <a:rPr lang="en-CA" sz="3400" dirty="0">
                <a:latin typeface="Calibri" pitchFamily="34" charset="0"/>
              </a:rPr>
            </a:br>
            <a:r>
              <a:rPr lang="en-CA" sz="3400" dirty="0">
                <a:latin typeface="Calibri" pitchFamily="34" charset="0"/>
              </a:rPr>
              <a:t>OF WATER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4A1FC80-DF77-427C-BDE0-6A87ADFD3E09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26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838200"/>
            <a:ext cx="8856662" cy="5105399"/>
          </a:xfrm>
          <a:noFill/>
          <a:ln/>
        </p:spPr>
        <p:txBody>
          <a:bodyPr/>
          <a:lstStyle/>
          <a:p>
            <a:pPr marL="617538" indent="-617538">
              <a:buFont typeface="Arial" pitchFamily="34" charset="0"/>
              <a:buChar char="•"/>
            </a:pPr>
            <a:r>
              <a:rPr lang="en-US" dirty="0">
                <a:latin typeface="Calibri" pitchFamily="34" charset="0"/>
                <a:cs typeface="Calibri" pitchFamily="34" charset="0"/>
              </a:rPr>
              <a:t>Atmospheric </a:t>
            </a:r>
            <a:r>
              <a:rPr lang="en-US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carbon dioxide</a:t>
            </a:r>
            <a:r>
              <a:rPr lang="en-US" b="1" dirty="0">
                <a:solidFill>
                  <a:srgbClr val="99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dirty="0">
                <a:latin typeface="Calibri" pitchFamily="34" charset="0"/>
                <a:cs typeface="Calibri" pitchFamily="34" charset="0"/>
              </a:rPr>
              <a:t>(</a:t>
            </a:r>
            <a:r>
              <a:rPr lang="en-US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CO</a:t>
            </a:r>
            <a:r>
              <a:rPr lang="en-US" b="1" baseline="-25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2</a:t>
            </a:r>
            <a:r>
              <a:rPr lang="en-US" dirty="0">
                <a:latin typeface="Calibri" pitchFamily="34" charset="0"/>
                <a:cs typeface="Calibri" pitchFamily="34" charset="0"/>
              </a:rPr>
              <a:t>) produces a natural buffer in water through the </a:t>
            </a:r>
            <a:r>
              <a:rPr lang="en-US" b="1" i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carbonate buffer system</a:t>
            </a:r>
            <a:r>
              <a:rPr lang="en-US" dirty="0">
                <a:latin typeface="Calibri" pitchFamily="34" charset="0"/>
                <a:cs typeface="Calibri" pitchFamily="34" charset="0"/>
              </a:rPr>
              <a:t>:</a:t>
            </a:r>
          </a:p>
          <a:p>
            <a:pPr marL="617538" indent="-617538">
              <a:buFont typeface="Arial" pitchFamily="34" charset="0"/>
              <a:buChar char="•"/>
            </a:pPr>
            <a:endParaRPr lang="en-US" dirty="0">
              <a:latin typeface="Calibri" pitchFamily="34" charset="0"/>
              <a:cs typeface="Calibri" pitchFamily="34" charset="0"/>
            </a:endParaRPr>
          </a:p>
          <a:p>
            <a:pPr marL="617538" indent="-617538" algn="ctr">
              <a:buNone/>
            </a:pPr>
            <a:r>
              <a:rPr lang="en-US" dirty="0">
                <a:latin typeface="Calibri" pitchFamily="34" charset="0"/>
                <a:cs typeface="Calibri" pitchFamily="34" charset="0"/>
              </a:rPr>
              <a:t>CO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2(g) </a:t>
            </a:r>
            <a:r>
              <a:rPr lang="en-US" dirty="0">
                <a:latin typeface="Calibri" pitchFamily="34" charset="0"/>
                <a:cs typeface="Calibri" pitchFamily="34" charset="0"/>
                <a:sym typeface="Wingdings" pitchFamily="2" charset="2"/>
              </a:rPr>
              <a:t> CO</a:t>
            </a:r>
            <a:r>
              <a:rPr lang="en-US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</a:t>
            </a:r>
            <a:r>
              <a:rPr lang="en-US" dirty="0">
                <a:latin typeface="Calibri" pitchFamily="34" charset="0"/>
                <a:cs typeface="Calibri" pitchFamily="34" charset="0"/>
                <a:sym typeface="Wingdings" pitchFamily="2" charset="2"/>
              </a:rPr>
              <a:t> + H</a:t>
            </a:r>
            <a:r>
              <a:rPr lang="en-US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</a:t>
            </a:r>
            <a:r>
              <a:rPr lang="en-US" dirty="0">
                <a:latin typeface="Calibri" pitchFamily="34" charset="0"/>
                <a:cs typeface="Calibri" pitchFamily="34" charset="0"/>
                <a:sym typeface="Wingdings" pitchFamily="2" charset="2"/>
              </a:rPr>
              <a:t>O  H</a:t>
            </a:r>
            <a:r>
              <a:rPr lang="en-US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</a:t>
            </a:r>
            <a:r>
              <a:rPr lang="en-US" dirty="0">
                <a:latin typeface="Calibri" pitchFamily="34" charset="0"/>
                <a:cs typeface="Calibri" pitchFamily="34" charset="0"/>
                <a:sym typeface="Wingdings" pitchFamily="2" charset="2"/>
              </a:rPr>
              <a:t>CO</a:t>
            </a:r>
            <a:r>
              <a:rPr lang="en-US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  <a:r>
              <a:rPr lang="en-US" dirty="0">
                <a:latin typeface="Calibri" pitchFamily="34" charset="0"/>
                <a:cs typeface="Calibri" pitchFamily="34" charset="0"/>
                <a:sym typeface="Wingdings" pitchFamily="2" charset="2"/>
              </a:rPr>
              <a:t>  H</a:t>
            </a:r>
            <a:r>
              <a:rPr lang="en-US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+</a:t>
            </a:r>
            <a:r>
              <a:rPr lang="en-US" dirty="0">
                <a:latin typeface="Calibri" pitchFamily="34" charset="0"/>
                <a:cs typeface="Calibri" pitchFamily="34" charset="0"/>
                <a:sym typeface="Wingdings" pitchFamily="2" charset="2"/>
              </a:rPr>
              <a:t> + HCO</a:t>
            </a:r>
            <a:r>
              <a:rPr lang="en-US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  <a:r>
              <a:rPr lang="en-US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-</a:t>
            </a:r>
            <a:r>
              <a:rPr lang="en-US" dirty="0">
                <a:latin typeface="Calibri" pitchFamily="34" charset="0"/>
                <a:cs typeface="Calibri" pitchFamily="34" charset="0"/>
                <a:sym typeface="Wingdings" pitchFamily="2" charset="2"/>
              </a:rPr>
              <a:t>  2H</a:t>
            </a:r>
            <a:r>
              <a:rPr lang="en-US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+</a:t>
            </a:r>
            <a:r>
              <a:rPr lang="en-US" dirty="0">
                <a:latin typeface="Calibri" pitchFamily="34" charset="0"/>
                <a:cs typeface="Calibri" pitchFamily="34" charset="0"/>
                <a:sym typeface="Wingdings" pitchFamily="2" charset="2"/>
              </a:rPr>
              <a:t> + CO</a:t>
            </a:r>
            <a:r>
              <a:rPr lang="en-US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  <a:r>
              <a:rPr lang="en-US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2-</a:t>
            </a:r>
            <a:endParaRPr lang="en-US" baseline="30000" dirty="0">
              <a:latin typeface="Calibri" pitchFamily="34" charset="0"/>
              <a:cs typeface="Calibri" pitchFamily="34" charset="0"/>
            </a:endParaRPr>
          </a:p>
          <a:p>
            <a:pPr marL="1531938" lvl="2" indent="-617538">
              <a:buFont typeface="Arial" pitchFamily="34" charset="0"/>
              <a:buChar char="•"/>
            </a:pPr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 marL="1531938" lvl="2" indent="-617538"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endParaRPr lang="en-CA" sz="2000" b="1" dirty="0"/>
          </a:p>
          <a:p>
            <a:endParaRPr lang="en-CA" b="1" dirty="0"/>
          </a:p>
          <a:p>
            <a:pPr>
              <a:buNone/>
            </a:pPr>
            <a:r>
              <a:rPr lang="en-CA" b="1" dirty="0"/>
              <a:t>								 </a:t>
            </a:r>
          </a:p>
        </p:txBody>
      </p:sp>
      <p:graphicFrame>
        <p:nvGraphicFramePr>
          <p:cNvPr id="189451" name="Object 11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1447800" y="3124200"/>
          <a:ext cx="2398713" cy="2592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86" name="Equation" r:id="rId4" imgW="1574640" imgH="1701720" progId="Equation.3">
                  <p:embed/>
                </p:oleObj>
              </mc:Choice>
              <mc:Fallback>
                <p:oleObj name="Equation" r:id="rId4" imgW="1574640" imgH="170172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3124200"/>
                        <a:ext cx="2398713" cy="25923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9453" name="Object 13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4267200" y="3054350"/>
          <a:ext cx="2463800" cy="273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87" name="Equation" r:id="rId6" imgW="1714320" imgH="1904760" progId="Equation.3">
                  <p:embed/>
                </p:oleObj>
              </mc:Choice>
              <mc:Fallback>
                <p:oleObj name="Equation" r:id="rId6" imgW="1714320" imgH="190476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7200" y="3054350"/>
                        <a:ext cx="2463800" cy="2736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eaLnBrk="1" hangingPunct="1"/>
            <a:r>
              <a:rPr kumimoji="0" lang="en-CA" sz="2800" b="0" i="0" u="none" strike="noStrike" kern="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CARBONATE BUFFERING</a:t>
            </a:r>
            <a:r>
              <a:rPr kumimoji="0" lang="en-CA" sz="2800" b="0" i="0" u="none" strike="noStrike" kern="0" cap="none" spc="0" normalizeH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 CAPACITY</a:t>
            </a:r>
            <a:endParaRPr kumimoji="0" lang="en-CA" sz="2800" b="0" i="0" u="none" strike="noStrike" kern="0" cap="none" spc="0" normalizeH="0" baseline="-2500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Calibri" pitchFamily="34" charset="0"/>
              <a:ea typeface="+mj-ea"/>
              <a:cs typeface="Calibri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90726" y="1682947"/>
            <a:ext cx="12144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sz="1400" b="1" dirty="0">
                <a:solidFill>
                  <a:srgbClr val="990000"/>
                </a:solidFill>
                <a:latin typeface="Calibri" pitchFamily="34" charset="0"/>
                <a:cs typeface="Calibri" pitchFamily="34" charset="0"/>
              </a:rPr>
              <a:t>(in solution)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733800" y="2133600"/>
            <a:ext cx="1428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sz="1400" b="1" dirty="0">
                <a:solidFill>
                  <a:srgbClr val="990000"/>
                </a:solidFill>
                <a:latin typeface="Calibri" pitchFamily="34" charset="0"/>
                <a:cs typeface="Calibri" pitchFamily="34" charset="0"/>
              </a:rPr>
              <a:t>(carbonic acid)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76874" y="2133600"/>
            <a:ext cx="15716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sz="1400" b="1" dirty="0">
                <a:solidFill>
                  <a:srgbClr val="990000"/>
                </a:solidFill>
                <a:latin typeface="Calibri" pitchFamily="34" charset="0"/>
                <a:cs typeface="Calibri" pitchFamily="34" charset="0"/>
              </a:rPr>
              <a:t>(bicarbonate ion)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162824" y="1682947"/>
            <a:ext cx="15716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sz="1400" b="1" dirty="0">
                <a:solidFill>
                  <a:srgbClr val="990000"/>
                </a:solidFill>
                <a:latin typeface="Calibri" pitchFamily="34" charset="0"/>
                <a:cs typeface="Calibri" pitchFamily="34" charset="0"/>
              </a:rPr>
              <a:t>(carbonate ion)</a:t>
            </a:r>
          </a:p>
        </p:txBody>
      </p:sp>
      <p:sp>
        <p:nvSpPr>
          <p:cNvPr id="18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sz="1400" dirty="0">
                <a:solidFill>
                  <a:srgbClr val="FFFFFF"/>
                </a:solidFill>
                <a:latin typeface="+mn-lt"/>
              </a:rPr>
              <a:t>CVG 2132</a:t>
            </a:r>
          </a:p>
          <a:p>
            <a:pPr algn="l">
              <a:defRPr/>
            </a:pPr>
            <a:r>
              <a:rPr lang="en-CA" sz="1400" dirty="0">
                <a:solidFill>
                  <a:srgbClr val="FFFFFF"/>
                </a:solidFill>
                <a:latin typeface="+mn-lt"/>
              </a:rPr>
              <a:t>C. Kinsley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6192F8-0C9C-4C48-8002-C22EC9366EAE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27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0" eaLnBrk="1" hangingPunct="1"/>
            <a:r>
              <a:rPr lang="en-CA" sz="2800" kern="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CARBONATE BUFFERING CAPACITY – OPEN SYSTEM</a:t>
            </a:r>
            <a:endParaRPr lang="en-CA" sz="2800" kern="0" baseline="-25000" dirty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642918"/>
            <a:ext cx="9144000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914400" lvl="1" indent="-457200" algn="l">
              <a:spcBef>
                <a:spcPct val="20000"/>
              </a:spcBef>
            </a:pPr>
            <a:r>
              <a:rPr lang="en-US" sz="800" dirty="0">
                <a:latin typeface="Calibri" pitchFamily="34" charset="0"/>
                <a:cs typeface="Calibri" pitchFamily="34" charset="0"/>
              </a:rPr>
              <a:t>	</a:t>
            </a:r>
            <a:endParaRPr lang="en-US" sz="800" b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617538" indent="-617538" algn="ctr">
              <a:spcBef>
                <a:spcPct val="20000"/>
              </a:spcBef>
            </a:pPr>
            <a:r>
              <a:rPr lang="en-US" sz="2000" dirty="0">
                <a:latin typeface="Calibri" pitchFamily="34" charset="0"/>
                <a:cs typeface="Calibri" pitchFamily="34" charset="0"/>
              </a:rPr>
              <a:t>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</a:rPr>
              <a:t>2(g) 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 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 + H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O  H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  H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+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 + HCO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-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  2H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+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 + 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2-</a:t>
            </a:r>
            <a:endParaRPr lang="en-US" sz="2000" baseline="30000" dirty="0">
              <a:latin typeface="Calibri" pitchFamily="34" charset="0"/>
              <a:cs typeface="Calibri" pitchFamily="34" charset="0"/>
            </a:endParaRPr>
          </a:p>
          <a:p>
            <a:pPr marL="1531938" lvl="2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 marL="1531938" lvl="2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617538" lvl="0" indent="-617538" algn="l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If acid is added (i.e. H</a:t>
            </a:r>
            <a:r>
              <a:rPr lang="en-US" sz="2000" baseline="30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+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is added to the solution):</a:t>
            </a:r>
          </a:p>
          <a:p>
            <a:pPr marL="617538" lvl="0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[H</a:t>
            </a:r>
            <a:r>
              <a:rPr lang="en-US" sz="2000" baseline="30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+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] is increased</a:t>
            </a: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2- 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combines with 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H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+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 to form HCO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-</a:t>
            </a: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[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HCO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-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] is increased</a:t>
            </a: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HCO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- 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combines with 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H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+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 to form H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baseline="-25000" dirty="0">
              <a:latin typeface="Calibri" pitchFamily="34" charset="0"/>
              <a:cs typeface="Calibri" pitchFamily="34" charset="0"/>
              <a:sym typeface="Wingdings" pitchFamily="2" charset="2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[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H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] is increased</a:t>
            </a: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H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produces 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H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O &amp; 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 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in solution</a:t>
            </a: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latin typeface="Calibri" pitchFamily="34" charset="0"/>
              <a:cs typeface="Calibri" pitchFamily="34" charset="0"/>
              <a:sym typeface="Wingdings" pitchFamily="2" charset="2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Excess 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 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volatilizes (forms </a:t>
            </a:r>
            <a:r>
              <a:rPr lang="en-US" sz="2000" dirty="0">
                <a:latin typeface="Calibri" pitchFamily="34" charset="0"/>
                <a:cs typeface="Calibri" pitchFamily="34" charset="0"/>
              </a:rPr>
              <a:t>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</a:rPr>
              <a:t>2(g)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) and is released into the atmosphere</a:t>
            </a:r>
            <a:endParaRPr lang="en-US" sz="20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531938" lvl="2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531938" lvl="2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914400" lvl="1" indent="-457200" algn="l">
              <a:spcBef>
                <a:spcPct val="20000"/>
              </a:spcBef>
              <a:buFontTx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C45944-D03A-46C6-BD48-DCBC03667AA5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28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0" eaLnBrk="1" hangingPunct="1"/>
            <a:r>
              <a:rPr lang="en-CA" sz="2800" kern="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CARBONATE BUFFERING CAPACITY – OPEN SYSTEM</a:t>
            </a:r>
            <a:endParaRPr lang="en-CA" sz="2800" kern="0" baseline="-25000" dirty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71480"/>
            <a:ext cx="9144000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914400" lvl="1" indent="-457200" algn="l">
              <a:spcBef>
                <a:spcPct val="20000"/>
              </a:spcBef>
            </a:pPr>
            <a:r>
              <a:rPr lang="en-US" sz="800" dirty="0">
                <a:latin typeface="Calibri" pitchFamily="34" charset="0"/>
                <a:cs typeface="Calibri" pitchFamily="34" charset="0"/>
              </a:rPr>
              <a:t>	</a:t>
            </a:r>
            <a:endParaRPr lang="en-US" sz="800" b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617538" indent="-617538" algn="ctr">
              <a:spcBef>
                <a:spcPct val="20000"/>
              </a:spcBef>
            </a:pPr>
            <a:r>
              <a:rPr lang="en-US" sz="2000" dirty="0">
                <a:latin typeface="Calibri" pitchFamily="34" charset="0"/>
                <a:cs typeface="Calibri" pitchFamily="34" charset="0"/>
              </a:rPr>
              <a:t>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</a:rPr>
              <a:t>2(g) 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 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 + H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O  H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  H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+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 + HCO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-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  2H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+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 + 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2-</a:t>
            </a:r>
            <a:endParaRPr lang="en-US" sz="2000" baseline="30000" dirty="0">
              <a:latin typeface="Calibri" pitchFamily="34" charset="0"/>
              <a:cs typeface="Calibri" pitchFamily="34" charset="0"/>
            </a:endParaRPr>
          </a:p>
          <a:p>
            <a:pPr marL="1531938" lvl="2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 marL="1531938" lvl="2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617538" lvl="0" indent="-617538" algn="l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If base is added (i.e. H</a:t>
            </a:r>
            <a:r>
              <a:rPr lang="en-US" sz="2000" baseline="30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+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is consumed):</a:t>
            </a:r>
          </a:p>
          <a:p>
            <a:pPr marL="617538" lvl="0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[H</a:t>
            </a:r>
            <a:r>
              <a:rPr lang="en-US" sz="2000" baseline="30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+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] is reduced</a:t>
            </a: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000" dirty="0">
                <a:latin typeface="Calibri" pitchFamily="34" charset="0"/>
                <a:cs typeface="Calibri" pitchFamily="34" charset="0"/>
              </a:rPr>
              <a:t>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</a:rPr>
              <a:t>2(g) 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replenishes the 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 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in solution</a:t>
            </a: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[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] is increased</a:t>
            </a: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latin typeface="Calibri" pitchFamily="34" charset="0"/>
              <a:cs typeface="Calibri" pitchFamily="34" charset="0"/>
              <a:sym typeface="Wingdings" pitchFamily="2" charset="2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combines with 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H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O to form H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latin typeface="Calibri" pitchFamily="34" charset="0"/>
              <a:cs typeface="Calibri" pitchFamily="34" charset="0"/>
              <a:sym typeface="Wingdings" pitchFamily="2" charset="2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[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H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] is increased</a:t>
            </a: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H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produces 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H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+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 and HCO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- 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…stabilizing the rise in pH</a:t>
            </a: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latin typeface="Calibri" pitchFamily="34" charset="0"/>
              <a:cs typeface="Calibri" pitchFamily="34" charset="0"/>
              <a:sym typeface="Wingdings" pitchFamily="2" charset="2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[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HCO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-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] is increased</a:t>
            </a: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HCO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-  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produces H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+  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and 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2- 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 …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stabilizing the rise in pH		</a:t>
            </a: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914400" lvl="1" indent="-457200" algn="l">
              <a:spcBef>
                <a:spcPct val="20000"/>
              </a:spcBef>
              <a:buFontTx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478A1E9-802C-46AB-B9BE-BA08D241FBF9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29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0" eaLnBrk="1" hangingPunct="1"/>
            <a:r>
              <a:rPr lang="en-CA" sz="2800" kern="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CARBONATE BUFFERING CAPACITY – OPEN SYSTEM</a:t>
            </a:r>
            <a:endParaRPr lang="en-CA" sz="2800" kern="0" baseline="-25000" dirty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642918"/>
            <a:ext cx="9144000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914400" lvl="1" indent="-457200" algn="l">
              <a:spcBef>
                <a:spcPct val="20000"/>
              </a:spcBef>
            </a:pPr>
            <a:r>
              <a:rPr lang="en-US" sz="800" dirty="0">
                <a:latin typeface="Calibri" pitchFamily="34" charset="0"/>
                <a:cs typeface="Calibri" pitchFamily="34" charset="0"/>
              </a:rPr>
              <a:t>	</a:t>
            </a:r>
            <a:endParaRPr lang="en-US" sz="800" b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617538" indent="-617538" algn="ctr">
              <a:spcBef>
                <a:spcPct val="20000"/>
              </a:spcBef>
            </a:pPr>
            <a:r>
              <a:rPr lang="en-US" sz="2000" dirty="0">
                <a:latin typeface="Calibri" pitchFamily="34" charset="0"/>
                <a:cs typeface="Calibri" pitchFamily="34" charset="0"/>
              </a:rPr>
              <a:t>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</a:rPr>
              <a:t>2(g) 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 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 + H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O  H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  H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+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 + HCO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-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  2H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+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 + 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2-</a:t>
            </a:r>
            <a:endParaRPr lang="en-US" sz="2000" baseline="30000" dirty="0">
              <a:latin typeface="Calibri" pitchFamily="34" charset="0"/>
              <a:cs typeface="Calibri" pitchFamily="34" charset="0"/>
            </a:endParaRPr>
          </a:p>
          <a:p>
            <a:pPr marL="1531938" lvl="2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 marL="1531938" lvl="2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617538" lvl="0" indent="-617538" algn="l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In natural systems the replenishment or release to air occurs “fast enough” for the waters to be buffered through the carbonate buffer system.</a:t>
            </a:r>
          </a:p>
          <a:p>
            <a:pPr marL="617538" lvl="0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20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617538" lvl="0" indent="-617538" algn="l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In water and wastewater treatment plants the CO</a:t>
            </a:r>
            <a:r>
              <a:rPr lang="en-US" sz="2000" baseline="-25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2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cannot be replenished quick enough.</a:t>
            </a:r>
          </a:p>
          <a:p>
            <a:pPr marL="617538" lvl="0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20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000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Bubble (add) CO</a:t>
            </a:r>
            <a:r>
              <a:rPr lang="en-US" sz="2000" b="1" baseline="-25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2</a:t>
            </a:r>
            <a:r>
              <a:rPr lang="en-US" sz="2000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 to the system</a:t>
            </a: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2000" b="1" dirty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000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Strip CO</a:t>
            </a:r>
            <a:r>
              <a:rPr lang="en-US" sz="2000" b="1" baseline="-25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2</a:t>
            </a:r>
            <a:r>
              <a:rPr lang="en-US" sz="2000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 from the system (adding an inert gas like N</a:t>
            </a:r>
            <a:r>
              <a:rPr lang="en-US" sz="2000" b="1" baseline="-25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2</a:t>
            </a:r>
            <a:r>
              <a:rPr lang="en-US" sz="2000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)</a:t>
            </a:r>
          </a:p>
          <a:p>
            <a:pPr marL="617538" lvl="0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20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20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531938" lvl="2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531938" lvl="2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914400" lvl="1" indent="-457200" algn="l">
              <a:spcBef>
                <a:spcPct val="20000"/>
              </a:spcBef>
              <a:buFontTx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6C25E4-D2AC-4DB8-B9C8-C6434EE13032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30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0" eaLnBrk="1" hangingPunct="1"/>
            <a:r>
              <a:rPr lang="en-CA" sz="2800" kern="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CARBONATE BUFFERING CAPACITY – OPEN SYSTEM</a:t>
            </a:r>
            <a:endParaRPr lang="en-CA" sz="2800" kern="0" baseline="-25000" dirty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642918"/>
            <a:ext cx="9144000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914400" lvl="1" indent="-457200" algn="l">
              <a:spcBef>
                <a:spcPct val="20000"/>
              </a:spcBef>
            </a:pPr>
            <a:r>
              <a:rPr lang="en-US" sz="800" dirty="0">
                <a:latin typeface="Calibri" pitchFamily="34" charset="0"/>
                <a:cs typeface="Calibri" pitchFamily="34" charset="0"/>
              </a:rPr>
              <a:t>	</a:t>
            </a:r>
            <a:endParaRPr lang="en-US" sz="800" b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617538" indent="-617538" algn="ctr">
              <a:spcBef>
                <a:spcPct val="20000"/>
              </a:spcBef>
            </a:pPr>
            <a:r>
              <a:rPr lang="en-US" sz="2000" dirty="0">
                <a:latin typeface="Calibri" pitchFamily="34" charset="0"/>
                <a:cs typeface="Calibri" pitchFamily="34" charset="0"/>
              </a:rPr>
              <a:t>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</a:rPr>
              <a:t>2(g) 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 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 + H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O  H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  H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+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 + HCO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-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  2H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+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 + 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2-</a:t>
            </a:r>
            <a:endParaRPr lang="en-US" sz="2000" baseline="30000" dirty="0">
              <a:latin typeface="Calibri" pitchFamily="34" charset="0"/>
              <a:cs typeface="Calibri" pitchFamily="34" charset="0"/>
            </a:endParaRPr>
          </a:p>
          <a:p>
            <a:pPr marL="1531938" lvl="2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 marL="1531938" lvl="2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617538" lvl="0" indent="-617538" algn="l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000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If CO</a:t>
            </a:r>
            <a:r>
              <a:rPr lang="en-US" sz="2000" b="1" baseline="-25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2</a:t>
            </a:r>
            <a:r>
              <a:rPr lang="en-US" sz="2000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 is bubbled</a:t>
            </a:r>
            <a:r>
              <a:rPr lang="en-US" sz="2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:</a:t>
            </a:r>
          </a:p>
          <a:p>
            <a:pPr marL="617538" lvl="0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617538" lvl="0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[CO</a:t>
            </a:r>
            <a:r>
              <a:rPr lang="en-US" sz="2000" baseline="-25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2(g)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]</a:t>
            </a:r>
            <a:r>
              <a:rPr lang="en-US" sz="2000" baseline="-25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is increased</a:t>
            </a:r>
          </a:p>
          <a:p>
            <a:pPr marL="1074738" lvl="1" indent="-617538" algn="l">
              <a:spcBef>
                <a:spcPct val="20000"/>
              </a:spcBef>
            </a:pPr>
            <a:r>
              <a:rPr lang="en-US" sz="8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</a:p>
          <a:p>
            <a:pPr marL="1074738" lvl="1" indent="-617538" algn="l">
              <a:spcBef>
                <a:spcPct val="20000"/>
              </a:spcBef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Reaction shifts to the right (just like adding base)</a:t>
            </a: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H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+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 will be released</a:t>
            </a:r>
            <a:endParaRPr lang="en-US" sz="2000" baseline="30000" dirty="0">
              <a:latin typeface="Calibri" pitchFamily="34" charset="0"/>
              <a:cs typeface="Calibri" pitchFamily="34" charset="0"/>
              <a:sym typeface="Wingdings" pitchFamily="2" charset="2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531938" lvl="2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531938" lvl="2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531938" lvl="2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531938" lvl="2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531938" lvl="2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531938" lvl="2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531938" lvl="2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531938" lvl="2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914400" lvl="1" indent="-457200" algn="l">
              <a:spcBef>
                <a:spcPct val="20000"/>
              </a:spcBef>
              <a:buFontTx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6B60A0-AD4E-4814-A67D-7D86E99930E1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31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0" eaLnBrk="1" hangingPunct="1"/>
            <a:r>
              <a:rPr lang="en-CA" sz="2800" kern="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CARBONATE BUFFERING CAPACITY</a:t>
            </a:r>
            <a:endParaRPr lang="en-CA" sz="2800" kern="0" baseline="-25000" dirty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642918"/>
            <a:ext cx="9144000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914400" lvl="1" indent="-457200" algn="l">
              <a:spcBef>
                <a:spcPct val="20000"/>
              </a:spcBef>
            </a:pPr>
            <a:r>
              <a:rPr lang="en-US" sz="800" dirty="0">
                <a:latin typeface="Calibri" pitchFamily="34" charset="0"/>
                <a:cs typeface="Calibri" pitchFamily="34" charset="0"/>
              </a:rPr>
              <a:t>	</a:t>
            </a:r>
            <a:endParaRPr lang="en-US" sz="800" b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617538" indent="-617538" algn="ctr">
              <a:spcBef>
                <a:spcPct val="20000"/>
              </a:spcBef>
            </a:pPr>
            <a:r>
              <a:rPr lang="en-US" sz="2000" dirty="0">
                <a:latin typeface="Calibri" pitchFamily="34" charset="0"/>
                <a:cs typeface="Calibri" pitchFamily="34" charset="0"/>
              </a:rPr>
              <a:t>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</a:rPr>
              <a:t>2(g) 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 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 + H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O  H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  H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+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 + HCO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-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  2H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+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 + CO</a:t>
            </a:r>
            <a:r>
              <a:rPr lang="en-US" sz="2000" baseline="-25000" dirty="0">
                <a:latin typeface="Calibri" pitchFamily="34" charset="0"/>
                <a:cs typeface="Calibri" pitchFamily="34" charset="0"/>
                <a:sym typeface="Wingdings" pitchFamily="2" charset="2"/>
              </a:rPr>
              <a:t>3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2-</a:t>
            </a:r>
            <a:endParaRPr lang="en-US" sz="2000" baseline="30000" dirty="0">
              <a:latin typeface="Calibri" pitchFamily="34" charset="0"/>
              <a:cs typeface="Calibri" pitchFamily="34" charset="0"/>
            </a:endParaRPr>
          </a:p>
          <a:p>
            <a:pPr marL="1531938" lvl="2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 marL="1531938" lvl="2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617538" lvl="0" indent="-617538" algn="l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000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If CO</a:t>
            </a:r>
            <a:r>
              <a:rPr lang="en-US" sz="2000" b="1" baseline="-25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2</a:t>
            </a:r>
            <a:r>
              <a:rPr lang="en-US" sz="2000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 is stripped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:</a:t>
            </a:r>
          </a:p>
          <a:p>
            <a:pPr marL="617538" lvl="0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617538" lvl="0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[CO</a:t>
            </a:r>
            <a:r>
              <a:rPr lang="en-US" sz="2000" baseline="-25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2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]</a:t>
            </a:r>
            <a:r>
              <a:rPr lang="en-US" sz="2000" baseline="-25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is decreased</a:t>
            </a: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Reaction shifts to the left (just like adding acid)</a:t>
            </a: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H</a:t>
            </a:r>
            <a:r>
              <a:rPr lang="en-US" sz="2000" baseline="30000" dirty="0">
                <a:latin typeface="Calibri" pitchFamily="34" charset="0"/>
                <a:cs typeface="Calibri" pitchFamily="34" charset="0"/>
                <a:sym typeface="Wingdings" pitchFamily="2" charset="2"/>
              </a:rPr>
              <a:t>+</a:t>
            </a:r>
            <a:r>
              <a:rPr lang="en-US" sz="2000" dirty="0">
                <a:latin typeface="Calibri" pitchFamily="34" charset="0"/>
                <a:cs typeface="Calibri" pitchFamily="34" charset="0"/>
                <a:sym typeface="Wingdings" pitchFamily="2" charset="2"/>
              </a:rPr>
              <a:t> will be consumed</a:t>
            </a:r>
            <a:endParaRPr lang="en-US" sz="2000" baseline="30000" dirty="0">
              <a:latin typeface="Calibri" pitchFamily="34" charset="0"/>
              <a:cs typeface="Calibri" pitchFamily="34" charset="0"/>
              <a:sym typeface="Wingdings" pitchFamily="2" charset="2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074738" lvl="1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531938" lvl="2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531938" lvl="2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531938" lvl="2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531938" lvl="2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531938" lvl="2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531938" lvl="2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531938" lvl="2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531938" lvl="2" indent="-617538" algn="l">
              <a:spcBef>
                <a:spcPct val="20000"/>
              </a:spcBef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914400" lvl="1" indent="-457200" algn="l">
              <a:spcBef>
                <a:spcPct val="20000"/>
              </a:spcBef>
              <a:buFontTx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884A0F-6AA8-4DAA-9D31-5E7576D5E6B0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32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838200"/>
            <a:ext cx="8856662" cy="5105399"/>
          </a:xfrm>
          <a:noFill/>
          <a:ln/>
        </p:spPr>
        <p:txBody>
          <a:bodyPr/>
          <a:lstStyle/>
          <a:p>
            <a:pPr marL="617538" indent="-617538">
              <a:buFont typeface="Arial" pitchFamily="34" charset="0"/>
              <a:buChar char="•"/>
            </a:pPr>
            <a:r>
              <a:rPr lang="en-US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Carbon dioxide</a:t>
            </a:r>
            <a:r>
              <a:rPr lang="en-US" b="1" dirty="0">
                <a:solidFill>
                  <a:srgbClr val="99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dirty="0">
                <a:latin typeface="Calibri" pitchFamily="34" charset="0"/>
                <a:cs typeface="Calibri" pitchFamily="34" charset="0"/>
              </a:rPr>
              <a:t>(</a:t>
            </a:r>
            <a:r>
              <a:rPr lang="en-US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CO</a:t>
            </a:r>
            <a:r>
              <a:rPr lang="en-US" b="1" baseline="-25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2</a:t>
            </a:r>
            <a:r>
              <a:rPr lang="en-US" dirty="0">
                <a:latin typeface="Calibri" pitchFamily="34" charset="0"/>
                <a:cs typeface="Calibri" pitchFamily="34" charset="0"/>
              </a:rPr>
              <a:t>) </a:t>
            </a:r>
            <a:r>
              <a:rPr lang="en-US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Species Distribution plots </a:t>
            </a:r>
            <a:r>
              <a:rPr lang="en-US" dirty="0">
                <a:latin typeface="Calibri" pitchFamily="34" charset="0"/>
                <a:cs typeface="Calibri" pitchFamily="34" charset="0"/>
              </a:rPr>
              <a:t>can be drawn:</a:t>
            </a:r>
          </a:p>
          <a:p>
            <a:pPr marL="617538" indent="-617538">
              <a:buFont typeface="Arial" pitchFamily="34" charset="0"/>
              <a:buChar char="•"/>
            </a:pPr>
            <a:endParaRPr lang="en-US" dirty="0">
              <a:latin typeface="Calibri" pitchFamily="34" charset="0"/>
              <a:cs typeface="Calibri" pitchFamily="34" charset="0"/>
            </a:endParaRPr>
          </a:p>
          <a:p>
            <a:pPr marL="1017588" lvl="1" indent="-617538">
              <a:buFont typeface="Arial" pitchFamily="34" charset="0"/>
              <a:buChar char="•"/>
            </a:pPr>
            <a:r>
              <a:rPr lang="en-US" dirty="0">
                <a:latin typeface="Calibri" pitchFamily="34" charset="0"/>
                <a:cs typeface="Calibri" pitchFamily="34" charset="0"/>
              </a:rPr>
              <a:t>Davis and </a:t>
            </a:r>
            <a:r>
              <a:rPr lang="en-US" dirty="0" err="1">
                <a:latin typeface="Calibri" pitchFamily="34" charset="0"/>
                <a:cs typeface="Calibri" pitchFamily="34" charset="0"/>
              </a:rPr>
              <a:t>Masten</a:t>
            </a:r>
            <a:r>
              <a:rPr lang="en-US" dirty="0">
                <a:latin typeface="Calibri" pitchFamily="34" charset="0"/>
                <a:cs typeface="Calibri" pitchFamily="34" charset="0"/>
              </a:rPr>
              <a:t>: pp 69 – 71</a:t>
            </a:r>
          </a:p>
          <a:p>
            <a:pPr marL="1017588" lvl="1" indent="-617538">
              <a:buFont typeface="Arial" pitchFamily="34" charset="0"/>
              <a:buChar char="•"/>
            </a:pPr>
            <a:endParaRPr lang="en-US" dirty="0">
              <a:latin typeface="Calibri" pitchFamily="34" charset="0"/>
              <a:cs typeface="Calibri" pitchFamily="34" charset="0"/>
            </a:endParaRPr>
          </a:p>
          <a:p>
            <a:pPr marL="1017588" lvl="1" indent="-617538">
              <a:buFont typeface="Arial" pitchFamily="34" charset="0"/>
              <a:buChar char="•"/>
            </a:pPr>
            <a:r>
              <a:rPr lang="en-US" dirty="0">
                <a:latin typeface="Calibri" pitchFamily="34" charset="0"/>
                <a:cs typeface="Calibri" pitchFamily="34" charset="0"/>
              </a:rPr>
              <a:t> </a:t>
            </a:r>
          </a:p>
          <a:p>
            <a:pPr marL="1017588" lvl="1" indent="-617538">
              <a:buNone/>
            </a:pPr>
            <a:r>
              <a:rPr lang="en-US" dirty="0">
                <a:latin typeface="Calibri" pitchFamily="34" charset="0"/>
                <a:cs typeface="Calibri" pitchFamily="34" charset="0"/>
              </a:rPr>
              <a:t> </a:t>
            </a:r>
          </a:p>
          <a:p>
            <a:pPr marL="1017588" lvl="1" indent="-617538">
              <a:buFont typeface="Arial" pitchFamily="34" charset="0"/>
              <a:buChar char="•"/>
            </a:pPr>
            <a:r>
              <a:rPr lang="en-US" dirty="0">
                <a:latin typeface="Calibri" pitchFamily="34" charset="0"/>
                <a:cs typeface="Calibri" pitchFamily="34" charset="0"/>
              </a:rPr>
              <a:t>where [H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2</a:t>
            </a:r>
            <a:r>
              <a:rPr lang="en-US" dirty="0">
                <a:latin typeface="Calibri" pitchFamily="34" charset="0"/>
                <a:cs typeface="Calibri" pitchFamily="34" charset="0"/>
              </a:rPr>
              <a:t>CO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3</a:t>
            </a:r>
            <a:r>
              <a:rPr lang="en-US" dirty="0">
                <a:latin typeface="Calibri" pitchFamily="34" charset="0"/>
                <a:cs typeface="Calibri" pitchFamily="34" charset="0"/>
              </a:rPr>
              <a:t>]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*</a:t>
            </a:r>
            <a:r>
              <a:rPr lang="en-US" dirty="0">
                <a:latin typeface="Calibri" pitchFamily="34" charset="0"/>
                <a:cs typeface="Calibri" pitchFamily="34" charset="0"/>
              </a:rPr>
              <a:t> = the carbonic acid and the dissolved carbon dioxide concentration.</a:t>
            </a:r>
          </a:p>
          <a:p>
            <a:pPr marL="1017588" lvl="1" indent="-617538">
              <a:buFont typeface="Arial" pitchFamily="34" charset="0"/>
              <a:buChar char="•"/>
            </a:pPr>
            <a:endParaRPr lang="en-US" dirty="0">
              <a:latin typeface="Calibri" pitchFamily="34" charset="0"/>
              <a:cs typeface="Calibri" pitchFamily="34" charset="0"/>
            </a:endParaRPr>
          </a:p>
          <a:p>
            <a:pPr marL="1017588" lvl="1" indent="-617538">
              <a:buFont typeface="Arial" pitchFamily="34" charset="0"/>
              <a:buChar char="•"/>
            </a:pPr>
            <a:r>
              <a:rPr lang="en-US" dirty="0">
                <a:latin typeface="Calibri" pitchFamily="34" charset="0"/>
                <a:cs typeface="Calibri" pitchFamily="34" charset="0"/>
              </a:rPr>
              <a:t>[H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2</a:t>
            </a:r>
            <a:r>
              <a:rPr lang="en-US" dirty="0">
                <a:latin typeface="Calibri" pitchFamily="34" charset="0"/>
                <a:cs typeface="Calibri" pitchFamily="34" charset="0"/>
              </a:rPr>
              <a:t>CO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3</a:t>
            </a:r>
            <a:r>
              <a:rPr lang="en-US" dirty="0">
                <a:latin typeface="Calibri" pitchFamily="34" charset="0"/>
                <a:cs typeface="Calibri" pitchFamily="34" charset="0"/>
              </a:rPr>
              <a:t>] &amp; [CO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2(</a:t>
            </a:r>
            <a:r>
              <a:rPr lang="en-US" baseline="-25000" dirty="0" err="1">
                <a:latin typeface="Calibri" pitchFamily="34" charset="0"/>
                <a:cs typeface="Calibri" pitchFamily="34" charset="0"/>
              </a:rPr>
              <a:t>aq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)</a:t>
            </a:r>
            <a:r>
              <a:rPr lang="en-US" dirty="0">
                <a:latin typeface="Calibri" pitchFamily="34" charset="0"/>
                <a:cs typeface="Calibri" pitchFamily="34" charset="0"/>
              </a:rPr>
              <a:t>] are often difficult to distinguish analytically.</a:t>
            </a:r>
          </a:p>
          <a:p>
            <a:pPr marL="1017588" lvl="1" indent="-617538">
              <a:buNone/>
            </a:pPr>
            <a:endParaRPr lang="en-US" dirty="0">
              <a:latin typeface="Calibri" pitchFamily="34" charset="0"/>
              <a:cs typeface="Calibri" pitchFamily="34" charset="0"/>
            </a:endParaRPr>
          </a:p>
          <a:p>
            <a:pPr marL="1017588" lvl="1" indent="-617538">
              <a:buNone/>
            </a:pPr>
            <a:r>
              <a:rPr lang="en-US" dirty="0">
                <a:latin typeface="Calibri" pitchFamily="34" charset="0"/>
                <a:cs typeface="Calibri" pitchFamily="34" charset="0"/>
              </a:rPr>
              <a:t> </a:t>
            </a:r>
            <a:endParaRPr lang="en-CA" sz="2000" b="1" dirty="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eaLnBrk="1" hangingPunct="1"/>
            <a:r>
              <a:rPr kumimoji="0" lang="en-CA" sz="2800" b="0" i="0" u="none" strike="noStrike" kern="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CARBONATE BUFFERING</a:t>
            </a:r>
            <a:r>
              <a:rPr kumimoji="0" lang="en-CA" sz="2800" b="0" i="0" u="none" strike="noStrike" kern="0" cap="none" spc="0" normalizeH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 CAPACITY</a:t>
            </a:r>
            <a:r>
              <a:rPr lang="en-CA" sz="2800" kern="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 – CLOSED SYSTEM</a:t>
            </a:r>
            <a:endParaRPr kumimoji="0" lang="en-CA" sz="2800" b="0" i="0" u="none" strike="noStrike" kern="0" cap="none" spc="0" normalizeH="0" baseline="-2500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Calibri" pitchFamily="34" charset="0"/>
              <a:ea typeface="+mj-ea"/>
              <a:cs typeface="Calibri" pitchFamily="34" charset="0"/>
            </a:endParaRPr>
          </a:p>
        </p:txBody>
      </p:sp>
      <p:graphicFrame>
        <p:nvGraphicFramePr>
          <p:cNvPr id="165893" name="Object 5"/>
          <p:cNvGraphicFramePr>
            <a:graphicFrameLocks noChangeAspect="1"/>
          </p:cNvGraphicFramePr>
          <p:nvPr/>
        </p:nvGraphicFramePr>
        <p:xfrm>
          <a:off x="1143000" y="2259013"/>
          <a:ext cx="3617912" cy="788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907" name="Equation" r:id="rId4" imgW="2209680" imgH="482400" progId="Equation.3">
                  <p:embed/>
                </p:oleObj>
              </mc:Choice>
              <mc:Fallback>
                <p:oleObj name="Equation" r:id="rId4" imgW="2209680" imgH="48240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2259013"/>
                        <a:ext cx="3617912" cy="7889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sz="1400" dirty="0">
                <a:solidFill>
                  <a:srgbClr val="FFFFFF"/>
                </a:solidFill>
                <a:latin typeface="+mn-lt"/>
              </a:rPr>
              <a:t>CVG 2132</a:t>
            </a:r>
          </a:p>
          <a:p>
            <a:pPr algn="l">
              <a:defRPr/>
            </a:pPr>
            <a:r>
              <a:rPr lang="en-CA" sz="1400" dirty="0">
                <a:solidFill>
                  <a:srgbClr val="FFFFFF"/>
                </a:solidFill>
                <a:latin typeface="+mn-lt"/>
              </a:rPr>
              <a:t>C. Kinsley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AEF7D7-85EC-44A0-878F-BB57702E9C64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33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685800"/>
            <a:ext cx="8856662" cy="5257799"/>
          </a:xfrm>
          <a:noFill/>
          <a:ln/>
        </p:spPr>
        <p:txBody>
          <a:bodyPr/>
          <a:lstStyle/>
          <a:p>
            <a:pPr marL="617538" indent="-617538">
              <a:buFont typeface="Arial" pitchFamily="34" charset="0"/>
              <a:buChar char="•"/>
            </a:pPr>
            <a:r>
              <a:rPr lang="en-US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Carbon dioxide</a:t>
            </a:r>
            <a:r>
              <a:rPr lang="en-US" b="1" dirty="0">
                <a:solidFill>
                  <a:srgbClr val="99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dirty="0">
                <a:latin typeface="Calibri" pitchFamily="34" charset="0"/>
                <a:cs typeface="Calibri" pitchFamily="34" charset="0"/>
              </a:rPr>
              <a:t>(</a:t>
            </a:r>
            <a:r>
              <a:rPr lang="en-US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CO</a:t>
            </a:r>
            <a:r>
              <a:rPr lang="en-US" b="1" baseline="-25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2</a:t>
            </a:r>
            <a:r>
              <a:rPr lang="en-US" dirty="0">
                <a:latin typeface="Calibri" pitchFamily="34" charset="0"/>
                <a:cs typeface="Calibri" pitchFamily="34" charset="0"/>
              </a:rPr>
              <a:t>) </a:t>
            </a:r>
            <a:r>
              <a:rPr lang="en-US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Species Distribution plots </a:t>
            </a:r>
            <a:r>
              <a:rPr lang="en-US" dirty="0">
                <a:latin typeface="Calibri" pitchFamily="34" charset="0"/>
                <a:cs typeface="Calibri" pitchFamily="34" charset="0"/>
              </a:rPr>
              <a:t>can be drawn: (T = 25°C)</a:t>
            </a:r>
          </a:p>
          <a:p>
            <a:pPr marL="617538" indent="-617538">
              <a:buFont typeface="Arial" pitchFamily="34" charset="0"/>
              <a:buChar char="•"/>
            </a:pPr>
            <a:endParaRPr lang="en-US" dirty="0">
              <a:latin typeface="Calibri" pitchFamily="34" charset="0"/>
              <a:cs typeface="Calibri" pitchFamily="34" charset="0"/>
            </a:endParaRPr>
          </a:p>
          <a:p>
            <a:pPr marL="617538" indent="-617538">
              <a:buFont typeface="Arial" pitchFamily="34" charset="0"/>
              <a:buChar char="•"/>
            </a:pPr>
            <a:endParaRPr lang="en-US" dirty="0">
              <a:latin typeface="Calibri" pitchFamily="34" charset="0"/>
              <a:cs typeface="Calibri" pitchFamily="34" charset="0"/>
            </a:endParaRPr>
          </a:p>
          <a:p>
            <a:pPr marL="1531938" lvl="2" indent="-617538">
              <a:buFont typeface="Arial" pitchFamily="34" charset="0"/>
              <a:buChar char="•"/>
            </a:pPr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 marL="1531938" lvl="2" indent="-617538"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endParaRPr lang="en-CA" sz="2000" b="1" dirty="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eaLnBrk="1" hangingPunct="1"/>
            <a:r>
              <a:rPr kumimoji="0" lang="en-CA" sz="2800" b="0" i="0" u="none" strike="noStrike" kern="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CARBONATE BUFFERING</a:t>
            </a:r>
            <a:r>
              <a:rPr kumimoji="0" lang="en-CA" sz="2800" b="0" i="0" u="none" strike="noStrike" kern="0" cap="none" spc="0" normalizeH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 CAPACITY </a:t>
            </a:r>
            <a:r>
              <a:rPr lang="en-CA" sz="2800" kern="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– CLOSED SYSTEM</a:t>
            </a:r>
            <a:endParaRPr kumimoji="0" lang="en-CA" sz="2800" b="0" i="0" u="none" strike="noStrike" kern="0" cap="none" spc="0" normalizeH="0" baseline="-2500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Calibri" pitchFamily="34" charset="0"/>
              <a:ea typeface="+mj-ea"/>
              <a:cs typeface="Calibri" pitchFamily="34" charset="0"/>
            </a:endParaRPr>
          </a:p>
        </p:txBody>
      </p:sp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1295400"/>
            <a:ext cx="7272338" cy="4668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sz="1400" dirty="0">
                <a:solidFill>
                  <a:srgbClr val="FFFFFF"/>
                </a:solidFill>
                <a:latin typeface="+mn-lt"/>
              </a:rPr>
              <a:t>CVG 2132</a:t>
            </a:r>
          </a:p>
          <a:p>
            <a:pPr algn="l">
              <a:defRPr/>
            </a:pPr>
            <a:r>
              <a:rPr lang="en-CA" sz="1400" dirty="0">
                <a:solidFill>
                  <a:srgbClr val="FFFFFF"/>
                </a:solidFill>
                <a:latin typeface="+mn-lt"/>
              </a:rPr>
              <a:t>C. Kinsley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E0696D9-9B20-47C9-B43E-6BDA5100C1E0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34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685800"/>
            <a:ext cx="8856662" cy="5257799"/>
          </a:xfrm>
          <a:noFill/>
          <a:ln/>
        </p:spPr>
        <p:txBody>
          <a:bodyPr/>
          <a:lstStyle/>
          <a:p>
            <a:pPr marL="617538" indent="-617538">
              <a:buFont typeface="Arial" pitchFamily="34" charset="0"/>
              <a:buChar char="•"/>
            </a:pPr>
            <a:r>
              <a:rPr lang="en-US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Carbon dioxide</a:t>
            </a:r>
            <a:r>
              <a:rPr lang="en-US" b="1" dirty="0">
                <a:solidFill>
                  <a:srgbClr val="99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dirty="0">
                <a:latin typeface="Calibri" pitchFamily="34" charset="0"/>
                <a:cs typeface="Calibri" pitchFamily="34" charset="0"/>
              </a:rPr>
              <a:t>(</a:t>
            </a:r>
            <a:r>
              <a:rPr lang="en-US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CO</a:t>
            </a:r>
            <a:r>
              <a:rPr lang="en-US" b="1" baseline="-25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2</a:t>
            </a:r>
            <a:r>
              <a:rPr lang="en-US" dirty="0">
                <a:latin typeface="Calibri" pitchFamily="34" charset="0"/>
                <a:cs typeface="Calibri" pitchFamily="34" charset="0"/>
              </a:rPr>
              <a:t>) </a:t>
            </a:r>
            <a:r>
              <a:rPr lang="en-US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Species Distribution plots </a:t>
            </a:r>
            <a:r>
              <a:rPr lang="en-US" dirty="0">
                <a:latin typeface="Calibri" pitchFamily="34" charset="0"/>
                <a:cs typeface="Calibri" pitchFamily="34" charset="0"/>
              </a:rPr>
              <a:t>can be drawn: (T = 25°C)</a:t>
            </a:r>
          </a:p>
          <a:p>
            <a:pPr marL="617538" indent="-617538">
              <a:buFont typeface="Arial" pitchFamily="34" charset="0"/>
              <a:buChar char="•"/>
            </a:pPr>
            <a:endParaRPr lang="en-US" dirty="0">
              <a:latin typeface="Calibri" pitchFamily="34" charset="0"/>
              <a:cs typeface="Calibri" pitchFamily="34" charset="0"/>
            </a:endParaRPr>
          </a:p>
          <a:p>
            <a:pPr marL="617538" indent="-617538">
              <a:buFont typeface="Arial" pitchFamily="34" charset="0"/>
              <a:buChar char="•"/>
            </a:pPr>
            <a:endParaRPr lang="en-US" dirty="0">
              <a:latin typeface="Calibri" pitchFamily="34" charset="0"/>
              <a:cs typeface="Calibri" pitchFamily="34" charset="0"/>
            </a:endParaRPr>
          </a:p>
          <a:p>
            <a:pPr marL="1531938" lvl="2" indent="-617538">
              <a:buFont typeface="Arial" pitchFamily="34" charset="0"/>
              <a:buChar char="•"/>
            </a:pPr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 marL="1531938" lvl="2" indent="-617538">
              <a:buFont typeface="Arial" pitchFamily="34" charset="0"/>
              <a:buChar char="•"/>
            </a:pPr>
            <a:endParaRPr lang="en-US" sz="8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endParaRPr lang="en-CA" sz="2000" b="1" dirty="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eaLnBrk="1" hangingPunct="1"/>
            <a:r>
              <a:rPr kumimoji="0" lang="en-CA" sz="2800" b="0" i="0" u="none" strike="noStrike" kern="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CARBONATE BUFFERING</a:t>
            </a:r>
            <a:r>
              <a:rPr kumimoji="0" lang="en-CA" sz="2800" b="0" i="0" u="none" strike="noStrike" kern="0" cap="none" spc="0" normalizeH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 CAPACITY </a:t>
            </a:r>
            <a:r>
              <a:rPr lang="en-CA" sz="2800" kern="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– CLOSED SYSTEM</a:t>
            </a:r>
            <a:endParaRPr kumimoji="0" lang="en-CA" sz="2800" b="0" i="0" u="none" strike="noStrike" kern="0" cap="none" spc="0" normalizeH="0" baseline="-2500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Calibri" pitchFamily="34" charset="0"/>
              <a:ea typeface="+mj-ea"/>
              <a:cs typeface="Calibri" pitchFamily="34" charset="0"/>
            </a:endParaRPr>
          </a:p>
        </p:txBody>
      </p:sp>
      <p:pic>
        <p:nvPicPr>
          <p:cNvPr id="16794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4425" y="866775"/>
            <a:ext cx="6915150" cy="512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sz="1400" dirty="0">
                <a:solidFill>
                  <a:srgbClr val="FFFFFF"/>
                </a:solidFill>
                <a:latin typeface="+mn-lt"/>
              </a:rPr>
              <a:t>CVG 2132</a:t>
            </a:r>
          </a:p>
          <a:p>
            <a:pPr algn="l">
              <a:defRPr/>
            </a:pPr>
            <a:r>
              <a:rPr lang="en-CA" sz="1400" dirty="0">
                <a:solidFill>
                  <a:srgbClr val="FFFFFF"/>
                </a:solidFill>
                <a:latin typeface="+mn-lt"/>
              </a:rPr>
              <a:t>C. Kinsley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B6D851-0A79-4DB2-ADE7-070DFB5DB2F9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35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67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481042" y="1214446"/>
            <a:ext cx="8305800" cy="3143248"/>
          </a:xfrm>
        </p:spPr>
        <p:txBody>
          <a:bodyPr/>
          <a:lstStyle/>
          <a:p>
            <a:pPr algn="ctr"/>
            <a:r>
              <a:rPr lang="en-CA" sz="3400" dirty="0">
                <a:latin typeface="Calibri" pitchFamily="34" charset="0"/>
              </a:rPr>
              <a:t>CARBONATE</a:t>
            </a:r>
            <a:r>
              <a:rPr lang="en-CA" sz="3400" baseline="-25000" dirty="0">
                <a:latin typeface="Calibri" pitchFamily="34" charset="0"/>
              </a:rPr>
              <a:t> </a:t>
            </a:r>
            <a:r>
              <a:rPr lang="en-CA" sz="3400" dirty="0">
                <a:latin typeface="Calibri" pitchFamily="34" charset="0"/>
              </a:rPr>
              <a:t>BUFFERING CAPACITY </a:t>
            </a:r>
            <a:br>
              <a:rPr lang="en-CA" sz="3400" dirty="0">
                <a:latin typeface="Calibri" pitchFamily="34" charset="0"/>
              </a:rPr>
            </a:br>
            <a:r>
              <a:rPr lang="en-CA" sz="3400" dirty="0">
                <a:latin typeface="Calibri" pitchFamily="34" charset="0"/>
              </a:rPr>
              <a:t>ALKALINITY &amp; ACIDITY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D6831B0-9F23-4E64-927D-64D10C43FFCF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36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1"/>
            <a:ext cx="9143999" cy="5181600"/>
          </a:xfrm>
        </p:spPr>
        <p:txBody>
          <a:bodyPr/>
          <a:lstStyle/>
          <a:p>
            <a:pPr lvl="2" algn="just">
              <a:lnSpc>
                <a:spcPct val="90000"/>
              </a:lnSpc>
            </a:pPr>
            <a:endParaRPr lang="en-CA" dirty="0"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ct val="90000"/>
              </a:lnSpc>
            </a:pP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Alkalinity = [HCO</a:t>
            </a:r>
            <a:r>
              <a:rPr lang="en-CA" b="1" baseline="-25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en-CA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-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] + [CO</a:t>
            </a:r>
            <a:r>
              <a:rPr lang="en-CA" b="1" baseline="-25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en-CA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2-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] + [OH</a:t>
            </a:r>
            <a:r>
              <a:rPr lang="en-CA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-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] – [H</a:t>
            </a:r>
            <a:r>
              <a:rPr lang="en-CA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+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]</a:t>
            </a:r>
          </a:p>
          <a:p>
            <a:pPr algn="just">
              <a:lnSpc>
                <a:spcPct val="90000"/>
              </a:lnSpc>
            </a:pPr>
            <a:endParaRPr lang="en-CA" dirty="0">
              <a:latin typeface="Calibri" pitchFamily="34" charset="0"/>
              <a:cs typeface="Calibri" pitchFamily="34" charset="0"/>
            </a:endParaRPr>
          </a:p>
          <a:p>
            <a:pPr lvl="1" algn="just">
              <a:lnSpc>
                <a:spcPct val="90000"/>
              </a:lnSpc>
            </a:pPr>
            <a:r>
              <a:rPr lang="en-CA" dirty="0">
                <a:latin typeface="Calibri" pitchFamily="34" charset="0"/>
                <a:cs typeface="Calibri" pitchFamily="34" charset="0"/>
              </a:rPr>
              <a:t>Units: 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N or [</a:t>
            </a:r>
            <a:r>
              <a:rPr lang="en-CA" b="1" dirty="0" err="1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eq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/L]</a:t>
            </a:r>
          </a:p>
          <a:p>
            <a:pPr lvl="1" algn="just">
              <a:lnSpc>
                <a:spcPct val="90000"/>
              </a:lnSpc>
              <a:buNone/>
            </a:pPr>
            <a:endParaRPr lang="en-CA" dirty="0">
              <a:latin typeface="Calibri" pitchFamily="34" charset="0"/>
              <a:cs typeface="Calibri" pitchFamily="34" charset="0"/>
            </a:endParaRPr>
          </a:p>
          <a:p>
            <a:pPr lvl="1" algn="just">
              <a:lnSpc>
                <a:spcPct val="90000"/>
              </a:lnSpc>
            </a:pPr>
            <a:r>
              <a:rPr lang="en-CA" b="1" dirty="0">
                <a:latin typeface="Calibri" pitchFamily="34" charset="0"/>
                <a:cs typeface="Calibri" pitchFamily="34" charset="0"/>
              </a:rPr>
              <a:t>pH 6-8</a:t>
            </a:r>
            <a:r>
              <a:rPr lang="en-CA" dirty="0">
                <a:latin typeface="Calibri" pitchFamily="34" charset="0"/>
                <a:cs typeface="Calibri" pitchFamily="34" charset="0"/>
              </a:rPr>
              <a:t>: [OH</a:t>
            </a:r>
            <a:r>
              <a:rPr lang="en-CA" baseline="30000" dirty="0">
                <a:latin typeface="Calibri" pitchFamily="34" charset="0"/>
                <a:cs typeface="Calibri" pitchFamily="34" charset="0"/>
              </a:rPr>
              <a:t>-</a:t>
            </a:r>
            <a:r>
              <a:rPr lang="en-CA" dirty="0">
                <a:latin typeface="Calibri" pitchFamily="34" charset="0"/>
                <a:cs typeface="Calibri" pitchFamily="34" charset="0"/>
              </a:rPr>
              <a:t>] and [H</a:t>
            </a:r>
            <a:r>
              <a:rPr lang="en-CA" baseline="30000" dirty="0">
                <a:latin typeface="Calibri" pitchFamily="34" charset="0"/>
                <a:cs typeface="Calibri" pitchFamily="34" charset="0"/>
              </a:rPr>
              <a:t>+</a:t>
            </a:r>
            <a:r>
              <a:rPr lang="en-CA" dirty="0">
                <a:latin typeface="Calibri" pitchFamily="34" charset="0"/>
                <a:cs typeface="Calibri" pitchFamily="34" charset="0"/>
              </a:rPr>
              <a:t>] are negligible</a:t>
            </a:r>
          </a:p>
          <a:p>
            <a:pPr algn="just">
              <a:lnSpc>
                <a:spcPct val="90000"/>
              </a:lnSpc>
            </a:pPr>
            <a:endParaRPr lang="en-CA" dirty="0"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ct val="90000"/>
              </a:lnSpc>
            </a:pP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Alkalinity = [HCO</a:t>
            </a:r>
            <a:r>
              <a:rPr lang="en-CA" b="1" baseline="-25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en-CA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-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] + 2[CO</a:t>
            </a:r>
            <a:r>
              <a:rPr lang="en-CA" b="1" baseline="-25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en-CA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2-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] + [OH</a:t>
            </a:r>
            <a:r>
              <a:rPr lang="en-CA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-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] – [H</a:t>
            </a:r>
            <a:r>
              <a:rPr lang="en-CA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+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]</a:t>
            </a:r>
          </a:p>
          <a:p>
            <a:pPr algn="just">
              <a:lnSpc>
                <a:spcPct val="90000"/>
              </a:lnSpc>
            </a:pPr>
            <a:endParaRPr lang="en-CA" dirty="0">
              <a:latin typeface="Calibri" pitchFamily="34" charset="0"/>
              <a:cs typeface="Calibri" pitchFamily="34" charset="0"/>
            </a:endParaRPr>
          </a:p>
          <a:p>
            <a:pPr lvl="1" algn="just">
              <a:lnSpc>
                <a:spcPct val="90000"/>
              </a:lnSpc>
            </a:pPr>
            <a:r>
              <a:rPr lang="en-CA" dirty="0">
                <a:latin typeface="Calibri" pitchFamily="34" charset="0"/>
                <a:cs typeface="Calibri" pitchFamily="34" charset="0"/>
              </a:rPr>
              <a:t>Units: 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M or [mol/L]</a:t>
            </a:r>
          </a:p>
          <a:p>
            <a:pPr lvl="1" algn="just">
              <a:lnSpc>
                <a:spcPct val="90000"/>
              </a:lnSpc>
              <a:buNone/>
            </a:pPr>
            <a:endParaRPr lang="en-CA" dirty="0">
              <a:latin typeface="Calibri" pitchFamily="34" charset="0"/>
              <a:cs typeface="Calibri" pitchFamily="34" charset="0"/>
            </a:endParaRPr>
          </a:p>
          <a:p>
            <a:pPr lvl="1" algn="just">
              <a:lnSpc>
                <a:spcPct val="90000"/>
              </a:lnSpc>
            </a:pPr>
            <a:r>
              <a:rPr lang="en-CA" b="1" dirty="0">
                <a:latin typeface="Calibri" pitchFamily="34" charset="0"/>
                <a:cs typeface="Calibri" pitchFamily="34" charset="0"/>
              </a:rPr>
              <a:t>pH 6-8</a:t>
            </a:r>
            <a:r>
              <a:rPr lang="en-CA" dirty="0">
                <a:latin typeface="Calibri" pitchFamily="34" charset="0"/>
                <a:cs typeface="Calibri" pitchFamily="34" charset="0"/>
              </a:rPr>
              <a:t>: [OH</a:t>
            </a:r>
            <a:r>
              <a:rPr lang="en-CA" baseline="30000" dirty="0">
                <a:latin typeface="Calibri" pitchFamily="34" charset="0"/>
                <a:cs typeface="Calibri" pitchFamily="34" charset="0"/>
              </a:rPr>
              <a:t>-</a:t>
            </a:r>
            <a:r>
              <a:rPr lang="en-CA" dirty="0">
                <a:latin typeface="Calibri" pitchFamily="34" charset="0"/>
                <a:cs typeface="Calibri" pitchFamily="34" charset="0"/>
              </a:rPr>
              <a:t>] and [H</a:t>
            </a:r>
            <a:r>
              <a:rPr lang="en-CA" baseline="30000" dirty="0">
                <a:latin typeface="Calibri" pitchFamily="34" charset="0"/>
                <a:cs typeface="Calibri" pitchFamily="34" charset="0"/>
              </a:rPr>
              <a:t>+</a:t>
            </a:r>
            <a:r>
              <a:rPr lang="en-CA" dirty="0">
                <a:latin typeface="Calibri" pitchFamily="34" charset="0"/>
                <a:cs typeface="Calibri" pitchFamily="34" charset="0"/>
              </a:rPr>
              <a:t>] are negligible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0" y="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eaLnBrk="1" hangingPunct="1"/>
            <a:r>
              <a:rPr lang="en-CA" sz="2800" kern="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CARBONATE BUFFERING CAPACITY - ALKALINITY</a:t>
            </a:r>
            <a:endParaRPr lang="en-CA" sz="2800" kern="0" baseline="-25000" dirty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6A72396-8D11-4F60-9421-9C6C7F4D14FD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37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1"/>
            <a:ext cx="9143999" cy="5181600"/>
          </a:xfrm>
        </p:spPr>
        <p:txBody>
          <a:bodyPr/>
          <a:lstStyle/>
          <a:p>
            <a:pPr lvl="2" algn="just">
              <a:lnSpc>
                <a:spcPct val="90000"/>
              </a:lnSpc>
            </a:pPr>
            <a:endParaRPr lang="en-CA" dirty="0"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ct val="90000"/>
              </a:lnSpc>
            </a:pP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Alkalinity = [HCO</a:t>
            </a:r>
            <a:r>
              <a:rPr lang="en-CA" b="1" baseline="-25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en-CA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-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] + [CO</a:t>
            </a:r>
            <a:r>
              <a:rPr lang="en-CA" b="1" baseline="-25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en-CA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2-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] + [OH</a:t>
            </a:r>
            <a:r>
              <a:rPr lang="en-CA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-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] – [H</a:t>
            </a:r>
            <a:r>
              <a:rPr lang="en-CA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+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]</a:t>
            </a:r>
          </a:p>
          <a:p>
            <a:pPr algn="just">
              <a:lnSpc>
                <a:spcPct val="90000"/>
              </a:lnSpc>
            </a:pPr>
            <a:endParaRPr lang="en-CA" dirty="0">
              <a:latin typeface="Calibri" pitchFamily="34" charset="0"/>
              <a:cs typeface="Calibri" pitchFamily="34" charset="0"/>
            </a:endParaRPr>
          </a:p>
          <a:p>
            <a:pPr lvl="1" algn="just">
              <a:lnSpc>
                <a:spcPct val="90000"/>
              </a:lnSpc>
            </a:pPr>
            <a:r>
              <a:rPr lang="en-CA" dirty="0">
                <a:latin typeface="Calibri" pitchFamily="34" charset="0"/>
                <a:cs typeface="Calibri" pitchFamily="34" charset="0"/>
              </a:rPr>
              <a:t>Units: 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mg CaCO</a:t>
            </a:r>
            <a:r>
              <a:rPr lang="en-CA" b="1" baseline="-25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 / L</a:t>
            </a:r>
          </a:p>
          <a:p>
            <a:pPr lvl="1" algn="just">
              <a:lnSpc>
                <a:spcPct val="90000"/>
              </a:lnSpc>
              <a:buNone/>
            </a:pPr>
            <a:endParaRPr lang="en-CA" dirty="0">
              <a:latin typeface="Calibri" pitchFamily="34" charset="0"/>
              <a:cs typeface="Calibri" pitchFamily="34" charset="0"/>
            </a:endParaRPr>
          </a:p>
          <a:p>
            <a:pPr lvl="1" algn="just">
              <a:lnSpc>
                <a:spcPct val="90000"/>
              </a:lnSpc>
            </a:pPr>
            <a:r>
              <a:rPr lang="en-CA" b="1" dirty="0">
                <a:latin typeface="Calibri" pitchFamily="34" charset="0"/>
                <a:cs typeface="Calibri" pitchFamily="34" charset="0"/>
              </a:rPr>
              <a:t>pH 6-8</a:t>
            </a:r>
            <a:r>
              <a:rPr lang="en-CA" dirty="0">
                <a:latin typeface="Calibri" pitchFamily="34" charset="0"/>
                <a:cs typeface="Calibri" pitchFamily="34" charset="0"/>
              </a:rPr>
              <a:t>: [OH</a:t>
            </a:r>
            <a:r>
              <a:rPr lang="en-CA" baseline="30000" dirty="0">
                <a:latin typeface="Calibri" pitchFamily="34" charset="0"/>
                <a:cs typeface="Calibri" pitchFamily="34" charset="0"/>
              </a:rPr>
              <a:t>-</a:t>
            </a:r>
            <a:r>
              <a:rPr lang="en-CA" dirty="0">
                <a:latin typeface="Calibri" pitchFamily="34" charset="0"/>
                <a:cs typeface="Calibri" pitchFamily="34" charset="0"/>
              </a:rPr>
              <a:t>] and [H</a:t>
            </a:r>
            <a:r>
              <a:rPr lang="en-CA" baseline="30000" dirty="0">
                <a:latin typeface="Calibri" pitchFamily="34" charset="0"/>
                <a:cs typeface="Calibri" pitchFamily="34" charset="0"/>
              </a:rPr>
              <a:t>+</a:t>
            </a:r>
            <a:r>
              <a:rPr lang="en-CA" dirty="0">
                <a:latin typeface="Calibri" pitchFamily="34" charset="0"/>
                <a:cs typeface="Calibri" pitchFamily="34" charset="0"/>
              </a:rPr>
              <a:t>] are negligible</a:t>
            </a:r>
          </a:p>
          <a:p>
            <a:pPr algn="just">
              <a:lnSpc>
                <a:spcPct val="90000"/>
              </a:lnSpc>
            </a:pPr>
            <a:endParaRPr lang="en-CA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0" y="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eaLnBrk="1" hangingPunct="1"/>
            <a:r>
              <a:rPr lang="en-CA" sz="2800" kern="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CARBONATE BUFFERING CAPACITY - ALKALINITY</a:t>
            </a:r>
            <a:endParaRPr lang="en-CA" sz="2800" kern="0" baseline="-25000" dirty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111DB59-6615-42B7-8CFD-B0ACCB65E719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38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1"/>
            <a:ext cx="9143999" cy="5181600"/>
          </a:xfrm>
        </p:spPr>
        <p:txBody>
          <a:bodyPr/>
          <a:lstStyle/>
          <a:p>
            <a:pPr lvl="2" algn="just">
              <a:lnSpc>
                <a:spcPct val="90000"/>
              </a:lnSpc>
            </a:pPr>
            <a:endParaRPr lang="en-CA" dirty="0"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ct val="90000"/>
              </a:lnSpc>
            </a:pP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Acidity = [H</a:t>
            </a:r>
            <a:r>
              <a:rPr lang="en-CA" b="1" baseline="-25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2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CO</a:t>
            </a:r>
            <a:r>
              <a:rPr lang="en-CA" b="1" baseline="-25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]</a:t>
            </a:r>
            <a:r>
              <a:rPr lang="en-CA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*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 + [HCO</a:t>
            </a:r>
            <a:r>
              <a:rPr lang="en-CA" b="1" baseline="-25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en-CA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-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] + [H</a:t>
            </a:r>
            <a:r>
              <a:rPr lang="en-CA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+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] - [OH</a:t>
            </a:r>
            <a:r>
              <a:rPr lang="en-CA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-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]</a:t>
            </a:r>
          </a:p>
          <a:p>
            <a:pPr algn="just">
              <a:lnSpc>
                <a:spcPct val="90000"/>
              </a:lnSpc>
            </a:pPr>
            <a:endParaRPr lang="en-CA" dirty="0">
              <a:latin typeface="Calibri" pitchFamily="34" charset="0"/>
              <a:cs typeface="Calibri" pitchFamily="34" charset="0"/>
            </a:endParaRPr>
          </a:p>
          <a:p>
            <a:pPr lvl="1" algn="just">
              <a:lnSpc>
                <a:spcPct val="90000"/>
              </a:lnSpc>
            </a:pPr>
            <a:r>
              <a:rPr lang="en-CA" dirty="0">
                <a:latin typeface="Calibri" pitchFamily="34" charset="0"/>
                <a:cs typeface="Calibri" pitchFamily="34" charset="0"/>
              </a:rPr>
              <a:t>Units: 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N or [</a:t>
            </a:r>
            <a:r>
              <a:rPr lang="en-CA" b="1" dirty="0" err="1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eq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/L]</a:t>
            </a:r>
          </a:p>
          <a:p>
            <a:pPr lvl="1" algn="just">
              <a:lnSpc>
                <a:spcPct val="90000"/>
              </a:lnSpc>
              <a:buNone/>
            </a:pPr>
            <a:endParaRPr lang="en-CA" dirty="0"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ct val="90000"/>
              </a:lnSpc>
            </a:pP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Acidity = 2[H</a:t>
            </a:r>
            <a:r>
              <a:rPr lang="en-CA" b="1" baseline="-25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2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CO</a:t>
            </a:r>
            <a:r>
              <a:rPr lang="en-CA" b="1" baseline="-25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]</a:t>
            </a:r>
            <a:r>
              <a:rPr lang="en-CA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*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 + [HCO</a:t>
            </a:r>
            <a:r>
              <a:rPr lang="en-CA" b="1" baseline="-25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en-CA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-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] + [H</a:t>
            </a:r>
            <a:r>
              <a:rPr lang="en-CA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+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] - [OH</a:t>
            </a:r>
            <a:r>
              <a:rPr lang="en-CA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-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]</a:t>
            </a:r>
          </a:p>
          <a:p>
            <a:pPr algn="just">
              <a:lnSpc>
                <a:spcPct val="90000"/>
              </a:lnSpc>
            </a:pPr>
            <a:endParaRPr lang="en-CA" dirty="0">
              <a:latin typeface="Calibri" pitchFamily="34" charset="0"/>
              <a:cs typeface="Calibri" pitchFamily="34" charset="0"/>
            </a:endParaRPr>
          </a:p>
          <a:p>
            <a:pPr lvl="1" algn="just">
              <a:lnSpc>
                <a:spcPct val="90000"/>
              </a:lnSpc>
            </a:pPr>
            <a:r>
              <a:rPr lang="en-CA" dirty="0">
                <a:latin typeface="Calibri" pitchFamily="34" charset="0"/>
                <a:cs typeface="Calibri" pitchFamily="34" charset="0"/>
              </a:rPr>
              <a:t>Units: 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M or [mol/L]</a:t>
            </a:r>
          </a:p>
          <a:p>
            <a:pPr algn="just">
              <a:lnSpc>
                <a:spcPct val="90000"/>
              </a:lnSpc>
              <a:buNone/>
            </a:pPr>
            <a:endParaRPr lang="en-CA" b="1" dirty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  <a:p>
            <a:pPr eaLnBrk="0" hangingPunct="0">
              <a:buClr>
                <a:srgbClr val="000000"/>
              </a:buClr>
              <a:buSzPct val="70000"/>
            </a:pPr>
            <a:r>
              <a:rPr lang="fr-CA" kern="12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Note: If </a:t>
            </a:r>
            <a:r>
              <a:rPr lang="fr-CA" kern="1200" dirty="0" err="1">
                <a:solidFill>
                  <a:srgbClr val="000000"/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present</a:t>
            </a:r>
            <a:r>
              <a:rPr lang="fr-CA" kern="12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 </a:t>
            </a:r>
            <a:r>
              <a:rPr lang="fr-CA" kern="1200" dirty="0" err="1">
                <a:solidFill>
                  <a:srgbClr val="000000"/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other</a:t>
            </a:r>
            <a:r>
              <a:rPr lang="fr-CA" kern="12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 ions </a:t>
            </a:r>
            <a:r>
              <a:rPr lang="fr-CA" kern="1200" dirty="0" err="1">
                <a:solidFill>
                  <a:srgbClr val="000000"/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may</a:t>
            </a:r>
            <a:r>
              <a:rPr lang="fr-CA" kern="12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 </a:t>
            </a:r>
            <a:r>
              <a:rPr lang="fr-CA" kern="1200" dirty="0" err="1">
                <a:solidFill>
                  <a:srgbClr val="000000"/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contribute</a:t>
            </a:r>
            <a:r>
              <a:rPr lang="fr-CA" kern="12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 to </a:t>
            </a:r>
            <a:r>
              <a:rPr lang="fr-CA" kern="12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the </a:t>
            </a:r>
            <a:r>
              <a:rPr lang="fr-CA" kern="1200" dirty="0" err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acidity</a:t>
            </a:r>
            <a:r>
              <a:rPr lang="fr-CA" kern="12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of the system</a:t>
            </a:r>
          </a:p>
          <a:p>
            <a:pPr eaLnBrk="0" hangingPunct="0">
              <a:buClr>
                <a:srgbClr val="000000"/>
              </a:buClr>
              <a:buSzPct val="70000"/>
            </a:pPr>
            <a:endParaRPr lang="fr-CA" b="1" kern="120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lvl="1" eaLnBrk="0" hangingPunct="0">
              <a:buClr>
                <a:srgbClr val="000000"/>
              </a:buClr>
              <a:buSzPct val="70000"/>
            </a:pPr>
            <a:r>
              <a:rPr lang="fr-CA" kern="1200" dirty="0" err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Example</a:t>
            </a:r>
            <a:r>
              <a:rPr lang="fr-CA" kern="12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:</a:t>
            </a:r>
            <a:r>
              <a:rPr lang="fr-CA" b="1" kern="12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fr-CA" kern="12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</a:t>
            </a:r>
            <a:r>
              <a:rPr lang="fr-CA" kern="1200" baseline="-25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fr-CA" kern="12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PO</a:t>
            </a:r>
            <a:r>
              <a:rPr lang="fr-CA" kern="1200" baseline="-25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4</a:t>
            </a:r>
            <a:r>
              <a:rPr lang="fr-CA" kern="12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 H</a:t>
            </a:r>
            <a:r>
              <a:rPr lang="fr-CA" kern="1200" baseline="-25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2</a:t>
            </a:r>
            <a:r>
              <a:rPr lang="fr-CA" kern="12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PO</a:t>
            </a:r>
            <a:r>
              <a:rPr lang="fr-CA" kern="1200" baseline="-25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4</a:t>
            </a:r>
            <a:r>
              <a:rPr lang="fr-CA" kern="1200" baseline="30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-</a:t>
            </a:r>
            <a:r>
              <a:rPr lang="fr-CA" kern="12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 HPO</a:t>
            </a:r>
            <a:r>
              <a:rPr lang="fr-CA" kern="1200" baseline="-25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4</a:t>
            </a:r>
            <a:r>
              <a:rPr lang="fr-CA" kern="1200" baseline="300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2-</a:t>
            </a:r>
            <a:endParaRPr lang="fr-CA" kern="1200" dirty="0">
              <a:solidFill>
                <a:srgbClr val="000000"/>
              </a:solidFill>
              <a:latin typeface="Calibri" pitchFamily="34" charset="0"/>
              <a:cs typeface="Calibri" pitchFamily="34" charset="0"/>
              <a:sym typeface="Wingdings" pitchFamily="2" charset="2"/>
            </a:endParaRPr>
          </a:p>
          <a:p>
            <a:pPr algn="just">
              <a:lnSpc>
                <a:spcPct val="90000"/>
              </a:lnSpc>
            </a:pPr>
            <a:endParaRPr lang="en-CA" b="1" dirty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  <a:p>
            <a:pPr lvl="1" algn="just">
              <a:lnSpc>
                <a:spcPct val="90000"/>
              </a:lnSpc>
              <a:buNone/>
            </a:pPr>
            <a:endParaRPr lang="en-CA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0" y="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eaLnBrk="1" hangingPunct="1"/>
            <a:r>
              <a:rPr lang="en-CA" sz="2800" kern="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CARBONATE BUFFERING CAPACITY - ACIDITY</a:t>
            </a:r>
            <a:endParaRPr lang="en-CA" sz="2800" kern="0" baseline="-25000" dirty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694B434-944A-4A3C-AD0C-BBD8614D7938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39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481042" y="1214446"/>
            <a:ext cx="8305800" cy="3143248"/>
          </a:xfrm>
        </p:spPr>
        <p:txBody>
          <a:bodyPr/>
          <a:lstStyle/>
          <a:p>
            <a:pPr algn="ctr"/>
            <a:r>
              <a:rPr lang="en-CA" sz="3400" dirty="0">
                <a:latin typeface="Calibri" pitchFamily="34" charset="0"/>
              </a:rPr>
              <a:t>WATER HARDNESS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71ECCB-FC62-4A2E-9494-250DB220E57E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40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5174"/>
            <a:ext cx="9144000" cy="5102225"/>
          </a:xfrm>
        </p:spPr>
        <p:txBody>
          <a:bodyPr/>
          <a:lstStyle/>
          <a:p>
            <a:r>
              <a:rPr lang="en-US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Hardness:</a:t>
            </a:r>
            <a:r>
              <a:rPr lang="en-US" dirty="0">
                <a:latin typeface="Calibri" pitchFamily="34" charset="0"/>
                <a:cs typeface="Calibri" pitchFamily="34" charset="0"/>
              </a:rPr>
              <a:t> Sum of all the </a:t>
            </a:r>
            <a:r>
              <a:rPr lang="en-US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polyvalent </a:t>
            </a:r>
            <a:r>
              <a:rPr lang="en-US" b="1" dirty="0" err="1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cations</a:t>
            </a:r>
            <a:r>
              <a:rPr lang="en-US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dirty="0">
                <a:latin typeface="Calibri" pitchFamily="34" charset="0"/>
                <a:cs typeface="Calibri" pitchFamily="34" charset="0"/>
              </a:rPr>
              <a:t>(in consistent units) in solution.</a:t>
            </a:r>
          </a:p>
          <a:p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 lvl="1"/>
            <a:r>
              <a:rPr lang="en-US" dirty="0">
                <a:latin typeface="Calibri" pitchFamily="34" charset="0"/>
                <a:cs typeface="Calibri" pitchFamily="34" charset="0"/>
              </a:rPr>
              <a:t>Important water quality parameter: scaling in pipes.</a:t>
            </a:r>
          </a:p>
          <a:p>
            <a:pPr lvl="1"/>
            <a:r>
              <a:rPr lang="en-US" dirty="0">
                <a:latin typeface="Calibri" pitchFamily="34" charset="0"/>
                <a:cs typeface="Calibri" pitchFamily="34" charset="0"/>
              </a:rPr>
              <a:t>Water gains hardness as it travels in the subsurface: </a:t>
            </a:r>
          </a:p>
          <a:p>
            <a:pPr lvl="2"/>
            <a:r>
              <a:rPr lang="en-US" dirty="0">
                <a:latin typeface="Calibri" pitchFamily="34" charset="0"/>
                <a:cs typeface="Calibri" pitchFamily="34" charset="0"/>
              </a:rPr>
              <a:t>CO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2</a:t>
            </a:r>
            <a:r>
              <a:rPr lang="en-US" dirty="0">
                <a:latin typeface="Calibri" pitchFamily="34" charset="0"/>
                <a:cs typeface="Calibri" pitchFamily="34" charset="0"/>
              </a:rPr>
              <a:t> is produced by micro communities.</a:t>
            </a:r>
          </a:p>
          <a:p>
            <a:pPr lvl="2"/>
            <a:r>
              <a:rPr lang="en-US" dirty="0">
                <a:latin typeface="Calibri" pitchFamily="34" charset="0"/>
                <a:cs typeface="Calibri" pitchFamily="34" charset="0"/>
              </a:rPr>
              <a:t>pH decreases.</a:t>
            </a:r>
          </a:p>
          <a:p>
            <a:pPr lvl="2"/>
            <a:r>
              <a:rPr lang="en-US" dirty="0">
                <a:latin typeface="Calibri" pitchFamily="34" charset="0"/>
                <a:cs typeface="Calibri" pitchFamily="34" charset="0"/>
              </a:rPr>
              <a:t>Limestone (CaCO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3</a:t>
            </a:r>
            <a:r>
              <a:rPr lang="en-US" dirty="0">
                <a:latin typeface="Calibri" pitchFamily="34" charset="0"/>
                <a:cs typeface="Calibri" pitchFamily="34" charset="0"/>
              </a:rPr>
              <a:t> and MgCO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3</a:t>
            </a:r>
            <a:r>
              <a:rPr lang="en-US" dirty="0">
                <a:latin typeface="Calibri" pitchFamily="34" charset="0"/>
                <a:cs typeface="Calibri" pitchFamily="34" charset="0"/>
              </a:rPr>
              <a:t>) dissolve into the water.</a:t>
            </a:r>
          </a:p>
          <a:p>
            <a:pPr lvl="2"/>
            <a:endParaRPr lang="en-US" dirty="0">
              <a:latin typeface="Calibri" pitchFamily="34" charset="0"/>
              <a:cs typeface="Calibri" pitchFamily="34" charset="0"/>
            </a:endParaRPr>
          </a:p>
          <a:p>
            <a:r>
              <a:rPr lang="en-US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Water Quality</a:t>
            </a:r>
            <a:r>
              <a:rPr lang="en-US" dirty="0">
                <a:latin typeface="Calibri" pitchFamily="34" charset="0"/>
                <a:cs typeface="Calibri" pitchFamily="34" charset="0"/>
              </a:rPr>
              <a:t>:</a:t>
            </a:r>
          </a:p>
          <a:p>
            <a:pPr lvl="1"/>
            <a:r>
              <a:rPr lang="en-US" dirty="0">
                <a:latin typeface="Calibri" pitchFamily="34" charset="0"/>
                <a:cs typeface="Calibri" pitchFamily="34" charset="0"/>
              </a:rPr>
              <a:t>Soft water: </a:t>
            </a:r>
            <a:r>
              <a:rPr lang="en-CA" dirty="0">
                <a:latin typeface="Calibri" pitchFamily="34" charset="0"/>
                <a:cs typeface="Calibri" pitchFamily="34" charset="0"/>
              </a:rPr>
              <a:t>&lt; 17.1 mg CaCO</a:t>
            </a:r>
            <a:r>
              <a:rPr lang="en-CA" baseline="-25000" dirty="0">
                <a:latin typeface="Calibri" pitchFamily="34" charset="0"/>
                <a:cs typeface="Calibri" pitchFamily="34" charset="0"/>
              </a:rPr>
              <a:t>3</a:t>
            </a:r>
            <a:r>
              <a:rPr lang="en-CA" dirty="0">
                <a:latin typeface="Calibri" pitchFamily="34" charset="0"/>
                <a:cs typeface="Calibri" pitchFamily="34" charset="0"/>
              </a:rPr>
              <a:t>/L</a:t>
            </a:r>
          </a:p>
          <a:p>
            <a:pPr lvl="1"/>
            <a:r>
              <a:rPr lang="en-CA" dirty="0">
                <a:latin typeface="Calibri" pitchFamily="34" charset="0"/>
                <a:cs typeface="Calibri" pitchFamily="34" charset="0"/>
              </a:rPr>
              <a:t>Slightly hard water: 17.1 – 60 mg CaCO</a:t>
            </a:r>
            <a:r>
              <a:rPr lang="en-CA" baseline="-25000" dirty="0">
                <a:latin typeface="Calibri" pitchFamily="34" charset="0"/>
                <a:cs typeface="Calibri" pitchFamily="34" charset="0"/>
              </a:rPr>
              <a:t>3</a:t>
            </a:r>
            <a:r>
              <a:rPr lang="en-CA" dirty="0">
                <a:latin typeface="Calibri" pitchFamily="34" charset="0"/>
                <a:cs typeface="Calibri" pitchFamily="34" charset="0"/>
              </a:rPr>
              <a:t>/L</a:t>
            </a:r>
          </a:p>
          <a:p>
            <a:pPr lvl="1"/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Moderately hard water: 60 – 120 mg CaCO</a:t>
            </a:r>
            <a:r>
              <a:rPr lang="en-CA" b="1" baseline="-25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en-CA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/L</a:t>
            </a:r>
          </a:p>
          <a:p>
            <a:pPr lvl="1"/>
            <a:r>
              <a:rPr lang="en-CA" dirty="0">
                <a:latin typeface="Calibri" pitchFamily="34" charset="0"/>
                <a:cs typeface="Calibri" pitchFamily="34" charset="0"/>
              </a:rPr>
              <a:t>Hard water: 120 – 180 mg CaCO</a:t>
            </a:r>
            <a:r>
              <a:rPr lang="en-CA" baseline="-25000" dirty="0">
                <a:latin typeface="Calibri" pitchFamily="34" charset="0"/>
                <a:cs typeface="Calibri" pitchFamily="34" charset="0"/>
              </a:rPr>
              <a:t>3</a:t>
            </a:r>
            <a:r>
              <a:rPr lang="en-CA" dirty="0">
                <a:latin typeface="Calibri" pitchFamily="34" charset="0"/>
                <a:cs typeface="Calibri" pitchFamily="34" charset="0"/>
              </a:rPr>
              <a:t>/L</a:t>
            </a:r>
          </a:p>
          <a:p>
            <a:pPr lvl="1"/>
            <a:r>
              <a:rPr lang="en-CA" dirty="0">
                <a:latin typeface="Calibri" pitchFamily="34" charset="0"/>
                <a:cs typeface="Calibri" pitchFamily="34" charset="0"/>
              </a:rPr>
              <a:t>Very hard water: &gt; 180 mg CaCO</a:t>
            </a:r>
            <a:r>
              <a:rPr lang="en-CA" baseline="-25000" dirty="0">
                <a:latin typeface="Calibri" pitchFamily="34" charset="0"/>
                <a:cs typeface="Calibri" pitchFamily="34" charset="0"/>
              </a:rPr>
              <a:t>3</a:t>
            </a:r>
            <a:r>
              <a:rPr lang="en-CA" dirty="0">
                <a:latin typeface="Calibri" pitchFamily="34" charset="0"/>
                <a:cs typeface="Calibri" pitchFamily="34" charset="0"/>
              </a:rPr>
              <a:t>/L</a:t>
            </a:r>
            <a:endParaRPr lang="en-US" dirty="0">
              <a:latin typeface="Calibri" pitchFamily="34" charset="0"/>
              <a:cs typeface="Calibri" pitchFamily="34" charset="0"/>
            </a:endParaRPr>
          </a:p>
          <a:p>
            <a:endParaRPr lang="en-US" dirty="0">
              <a:latin typeface="Calibri" pitchFamily="34" charset="0"/>
              <a:cs typeface="Calibri" pitchFamily="34" charset="0"/>
            </a:endParaRPr>
          </a:p>
          <a:p>
            <a:pPr lvl="1"/>
            <a:endParaRPr lang="en-US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0" y="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eaLnBrk="1" hangingPunct="1"/>
            <a:r>
              <a:rPr lang="en-CA" sz="2800" kern="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WATER HARDNESS</a:t>
            </a:r>
            <a:endParaRPr lang="en-CA" sz="2800" kern="0" baseline="-25000" dirty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sz="1400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dirty="0">
                <a:solidFill>
                  <a:srgbClr val="FFFFFF"/>
                </a:solidFill>
              </a:rPr>
              <a:t>C. Kinsley</a:t>
            </a:r>
            <a:endParaRPr lang="en-CA" sz="1400" dirty="0">
              <a:solidFill>
                <a:srgbClr val="FFFFFF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810389D-5EE1-4B73-A7D3-41AE39AD5D83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41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5174"/>
            <a:ext cx="9144000" cy="5102225"/>
          </a:xfrm>
        </p:spPr>
        <p:txBody>
          <a:bodyPr/>
          <a:lstStyle/>
          <a:p>
            <a:r>
              <a:rPr lang="en-US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Electron Balance:</a:t>
            </a:r>
            <a:r>
              <a:rPr lang="en-US" dirty="0">
                <a:latin typeface="Calibri" pitchFamily="34" charset="0"/>
                <a:cs typeface="Calibri" pitchFamily="34" charset="0"/>
              </a:rPr>
              <a:t> Sum of all </a:t>
            </a:r>
            <a:r>
              <a:rPr lang="en-US" dirty="0" err="1">
                <a:latin typeface="Calibri" pitchFamily="34" charset="0"/>
                <a:cs typeface="Calibri" pitchFamily="34" charset="0"/>
              </a:rPr>
              <a:t>cations</a:t>
            </a:r>
            <a:r>
              <a:rPr lang="en-US" dirty="0">
                <a:latin typeface="Calibri" pitchFamily="34" charset="0"/>
                <a:cs typeface="Calibri" pitchFamily="34" charset="0"/>
              </a:rPr>
              <a:t> and anions in solution must be equal, units of N or mg CaCO</a:t>
            </a:r>
            <a:r>
              <a:rPr lang="en-US" baseline="-25000" dirty="0">
                <a:latin typeface="Calibri" pitchFamily="34" charset="0"/>
                <a:cs typeface="Calibri" pitchFamily="34" charset="0"/>
              </a:rPr>
              <a:t>3</a:t>
            </a:r>
            <a:r>
              <a:rPr lang="en-US" dirty="0">
                <a:latin typeface="Calibri" pitchFamily="34" charset="0"/>
                <a:cs typeface="Calibri" pitchFamily="34" charset="0"/>
              </a:rPr>
              <a:t> / L.</a:t>
            </a:r>
          </a:p>
          <a:p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r>
              <a:rPr lang="en-US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Total Hardness (TH)   </a:t>
            </a:r>
            <a:r>
              <a:rPr lang="en-US" dirty="0">
                <a:latin typeface="Calibri" pitchFamily="34" charset="0"/>
                <a:cs typeface="Calibri" pitchFamily="34" charset="0"/>
              </a:rPr>
              <a:t>= Sum of all polyvalent </a:t>
            </a:r>
            <a:r>
              <a:rPr lang="en-US" dirty="0" err="1">
                <a:latin typeface="Calibri" pitchFamily="34" charset="0"/>
                <a:cs typeface="Calibri" pitchFamily="34" charset="0"/>
              </a:rPr>
              <a:t>cations</a:t>
            </a:r>
            <a:endParaRPr lang="en-US" dirty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en-US" dirty="0">
                <a:latin typeface="Calibri" pitchFamily="34" charset="0"/>
                <a:cs typeface="Calibri" pitchFamily="34" charset="0"/>
              </a:rPr>
              <a:t>			              = (</a:t>
            </a:r>
            <a:r>
              <a:rPr lang="en-US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Ca</a:t>
            </a:r>
            <a:r>
              <a:rPr lang="en-US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2+</a:t>
            </a:r>
            <a:r>
              <a:rPr lang="en-US" dirty="0">
                <a:latin typeface="Calibri" pitchFamily="34" charset="0"/>
                <a:cs typeface="Calibri" pitchFamily="34" charset="0"/>
              </a:rPr>
              <a:t>) + (</a:t>
            </a:r>
            <a:r>
              <a:rPr lang="en-US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Mg</a:t>
            </a:r>
            <a:r>
              <a:rPr lang="en-US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2+</a:t>
            </a:r>
            <a:r>
              <a:rPr lang="en-US" dirty="0">
                <a:latin typeface="Calibri" pitchFamily="34" charset="0"/>
                <a:cs typeface="Calibri" pitchFamily="34" charset="0"/>
              </a:rPr>
              <a:t>) + (Fe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3+</a:t>
            </a:r>
            <a:r>
              <a:rPr lang="en-US" dirty="0">
                <a:latin typeface="Calibri" pitchFamily="34" charset="0"/>
                <a:cs typeface="Calibri" pitchFamily="34" charset="0"/>
              </a:rPr>
              <a:t>) + (Fe</a:t>
            </a:r>
            <a:r>
              <a:rPr lang="en-US" baseline="30000" dirty="0">
                <a:latin typeface="Calibri" pitchFamily="34" charset="0"/>
                <a:cs typeface="Calibri" pitchFamily="34" charset="0"/>
              </a:rPr>
              <a:t>2+</a:t>
            </a:r>
            <a:r>
              <a:rPr lang="en-US" dirty="0">
                <a:latin typeface="Calibri" pitchFamily="34" charset="0"/>
                <a:cs typeface="Calibri" pitchFamily="34" charset="0"/>
              </a:rPr>
              <a:t>) + …</a:t>
            </a:r>
          </a:p>
          <a:p>
            <a:pPr>
              <a:buNone/>
            </a:pPr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r>
              <a:rPr lang="en-US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Carbonate Hardness (CH)   </a:t>
            </a:r>
            <a:r>
              <a:rPr lang="en-US">
                <a:latin typeface="Calibri" pitchFamily="34" charset="0"/>
                <a:cs typeface="Calibri" pitchFamily="34" charset="0"/>
              </a:rPr>
              <a:t>= TH </a:t>
            </a:r>
            <a:r>
              <a:rPr lang="en-US" dirty="0">
                <a:latin typeface="Calibri" pitchFamily="34" charset="0"/>
                <a:cs typeface="Calibri" pitchFamily="34" charset="0"/>
              </a:rPr>
              <a:t>or </a:t>
            </a:r>
            <a:r>
              <a:rPr lang="en-US" dirty="0" err="1">
                <a:latin typeface="Calibri" pitchFamily="34" charset="0"/>
                <a:cs typeface="Calibri" pitchFamily="34" charset="0"/>
              </a:rPr>
              <a:t>Alk</a:t>
            </a:r>
            <a:r>
              <a:rPr lang="en-US" dirty="0">
                <a:latin typeface="Calibri" pitchFamily="34" charset="0"/>
                <a:cs typeface="Calibri" pitchFamily="34" charset="0"/>
              </a:rPr>
              <a:t>, whichever is less.</a:t>
            </a:r>
          </a:p>
          <a:p>
            <a:pPr lvl="3"/>
            <a:r>
              <a:rPr lang="en-US" dirty="0">
                <a:latin typeface="Calibri" pitchFamily="34" charset="0"/>
                <a:cs typeface="Calibri" pitchFamily="34" charset="0"/>
              </a:rPr>
              <a:t>Called “temporary hardness” because it can be removed by heating the water.</a:t>
            </a:r>
          </a:p>
          <a:p>
            <a:pPr lvl="3"/>
            <a:r>
              <a:rPr lang="en-US" dirty="0">
                <a:latin typeface="Calibri" pitchFamily="34" charset="0"/>
                <a:cs typeface="Calibri" pitchFamily="34" charset="0"/>
              </a:rPr>
              <a:t>Calcium and magnesium carbonates &amp; bicarbonates solubility deceases with increased temperatures.</a:t>
            </a:r>
          </a:p>
          <a:p>
            <a:pPr lvl="3"/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r>
              <a:rPr lang="en-US" b="1" dirty="0" err="1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Noncarbonate</a:t>
            </a:r>
            <a:r>
              <a:rPr lang="en-US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 Hardness (NCH)   </a:t>
            </a:r>
            <a:r>
              <a:rPr lang="en-US" dirty="0">
                <a:latin typeface="Calibri" pitchFamily="34" charset="0"/>
                <a:cs typeface="Calibri" pitchFamily="34" charset="0"/>
              </a:rPr>
              <a:t>= Amount of total hardness (TH) in excess of  the alkalinity.</a:t>
            </a:r>
          </a:p>
          <a:p>
            <a:pPr lvl="3"/>
            <a:r>
              <a:rPr lang="en-US" dirty="0">
                <a:latin typeface="Calibri" pitchFamily="34" charset="0"/>
                <a:cs typeface="Calibri" pitchFamily="34" charset="0"/>
              </a:rPr>
              <a:t>Called “permanent hardness” because heating won’t remove it.</a:t>
            </a:r>
          </a:p>
          <a:p>
            <a:pPr lvl="3"/>
            <a:r>
              <a:rPr lang="en-US" dirty="0">
                <a:latin typeface="Calibri" pitchFamily="34" charset="0"/>
                <a:cs typeface="Calibri" pitchFamily="34" charset="0"/>
              </a:rPr>
              <a:t>If Alkalinity &gt; TH then NCH = zero.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0" y="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eaLnBrk="1" hangingPunct="1"/>
            <a:r>
              <a:rPr lang="en-CA" sz="2800" kern="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WATER HARDNESS</a:t>
            </a:r>
            <a:endParaRPr lang="en-CA" sz="2800" kern="0" baseline="-25000" dirty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sz="1400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sz="1400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9DE0C8A-3CDD-4330-9557-35714D1C1650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42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5174"/>
            <a:ext cx="9144000" cy="5102225"/>
          </a:xfrm>
        </p:spPr>
        <p:txBody>
          <a:bodyPr/>
          <a:lstStyle/>
          <a:p>
            <a:endParaRPr lang="en-US" b="1" dirty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buNone/>
            </a:pPr>
            <a:r>
              <a:rPr lang="en-US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Total Hardness (TH)   </a:t>
            </a:r>
            <a:r>
              <a:rPr lang="en-US" dirty="0">
                <a:latin typeface="Calibri" pitchFamily="34" charset="0"/>
                <a:cs typeface="Calibri" pitchFamily="34" charset="0"/>
              </a:rPr>
              <a:t>= (</a:t>
            </a:r>
            <a:r>
              <a:rPr lang="en-US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Ca</a:t>
            </a:r>
            <a:r>
              <a:rPr lang="en-US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2+</a:t>
            </a:r>
            <a:r>
              <a:rPr lang="en-US" dirty="0">
                <a:latin typeface="Calibri" pitchFamily="34" charset="0"/>
                <a:cs typeface="Calibri" pitchFamily="34" charset="0"/>
              </a:rPr>
              <a:t>) + (</a:t>
            </a:r>
            <a:r>
              <a:rPr lang="en-US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Mg</a:t>
            </a:r>
            <a:r>
              <a:rPr lang="en-US" b="1" baseline="3000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2+</a:t>
            </a:r>
            <a:r>
              <a:rPr lang="en-US" dirty="0">
                <a:latin typeface="Calibri" pitchFamily="34" charset="0"/>
                <a:cs typeface="Calibri" pitchFamily="34" charset="0"/>
              </a:rPr>
              <a:t>) = </a:t>
            </a:r>
            <a:r>
              <a:rPr lang="en-US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CH</a:t>
            </a:r>
            <a:r>
              <a:rPr lang="en-US" dirty="0">
                <a:latin typeface="Calibri" pitchFamily="34" charset="0"/>
                <a:cs typeface="Calibri" pitchFamily="34" charset="0"/>
              </a:rPr>
              <a:t> +</a:t>
            </a:r>
            <a:r>
              <a:rPr lang="en-US" b="1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 NCH</a:t>
            </a:r>
            <a:endParaRPr lang="en-US" dirty="0">
              <a:latin typeface="Calibri" pitchFamily="34" charset="0"/>
              <a:cs typeface="Calibri" pitchFamily="34" charset="0"/>
            </a:endParaRPr>
          </a:p>
          <a:p>
            <a:pPr algn="ctr">
              <a:buNone/>
            </a:pPr>
            <a:endParaRPr lang="en-US" sz="800" dirty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endParaRPr lang="fr-CA" dirty="0">
              <a:latin typeface="Calibri" pitchFamily="34" charset="0"/>
              <a:cs typeface="Calibri" pitchFamily="34" charset="0"/>
            </a:endParaRPr>
          </a:p>
          <a:p>
            <a:r>
              <a:rPr lang="fr-CA" dirty="0" err="1">
                <a:latin typeface="Calibri" pitchFamily="34" charset="0"/>
                <a:cs typeface="Calibri" pitchFamily="34" charset="0"/>
              </a:rPr>
              <a:t>Example</a:t>
            </a:r>
            <a:r>
              <a:rPr lang="fr-CA" dirty="0">
                <a:latin typeface="Calibri" pitchFamily="34" charset="0"/>
                <a:cs typeface="Calibri" pitchFamily="34" charset="0"/>
              </a:rPr>
              <a:t>: A water </a:t>
            </a:r>
            <a:r>
              <a:rPr lang="fr-CA" dirty="0" err="1">
                <a:latin typeface="Calibri" pitchFamily="34" charset="0"/>
                <a:cs typeface="Calibri" pitchFamily="34" charset="0"/>
              </a:rPr>
              <a:t>contains</a:t>
            </a:r>
            <a:r>
              <a:rPr lang="fr-CA" dirty="0">
                <a:latin typeface="Calibri" pitchFamily="34" charset="0"/>
                <a:cs typeface="Calibri" pitchFamily="34" charset="0"/>
              </a:rPr>
              <a:t> 100.0 mg/L CO</a:t>
            </a:r>
            <a:r>
              <a:rPr lang="fr-CA" baseline="-25000" dirty="0">
                <a:latin typeface="Calibri" pitchFamily="34" charset="0"/>
                <a:cs typeface="Calibri" pitchFamily="34" charset="0"/>
              </a:rPr>
              <a:t>3</a:t>
            </a:r>
            <a:r>
              <a:rPr lang="fr-CA" baseline="30000" dirty="0">
                <a:latin typeface="Calibri" pitchFamily="34" charset="0"/>
                <a:cs typeface="Calibri" pitchFamily="34" charset="0"/>
              </a:rPr>
              <a:t>2-</a:t>
            </a:r>
            <a:r>
              <a:rPr lang="fr-CA" dirty="0">
                <a:latin typeface="Calibri" pitchFamily="34" charset="0"/>
                <a:cs typeface="Calibri" pitchFamily="34" charset="0"/>
              </a:rPr>
              <a:t> and 75.0 mg/L HCO</a:t>
            </a:r>
            <a:r>
              <a:rPr lang="fr-CA" baseline="-25000" dirty="0">
                <a:latin typeface="Calibri" pitchFamily="34" charset="0"/>
                <a:cs typeface="Calibri" pitchFamily="34" charset="0"/>
              </a:rPr>
              <a:t>3</a:t>
            </a:r>
            <a:r>
              <a:rPr lang="fr-CA" baseline="30000" dirty="0">
                <a:latin typeface="Calibri" pitchFamily="34" charset="0"/>
                <a:cs typeface="Calibri" pitchFamily="34" charset="0"/>
              </a:rPr>
              <a:t>-</a:t>
            </a:r>
            <a:r>
              <a:rPr lang="fr-CA" dirty="0">
                <a:latin typeface="Calibri" pitchFamily="34" charset="0"/>
                <a:cs typeface="Calibri" pitchFamily="34" charset="0"/>
              </a:rPr>
              <a:t> </a:t>
            </a:r>
            <a:r>
              <a:rPr lang="fr-CA" dirty="0" err="1">
                <a:latin typeface="Calibri" pitchFamily="34" charset="0"/>
                <a:cs typeface="Calibri" pitchFamily="34" charset="0"/>
              </a:rPr>
              <a:t>at</a:t>
            </a:r>
            <a:r>
              <a:rPr lang="fr-CA" dirty="0">
                <a:latin typeface="Calibri" pitchFamily="34" charset="0"/>
                <a:cs typeface="Calibri" pitchFamily="34" charset="0"/>
              </a:rPr>
              <a:t> a pH of 10 (T = 25</a:t>
            </a:r>
            <a:r>
              <a:rPr lang="en-US" dirty="0">
                <a:latin typeface="Calibri" pitchFamily="34" charset="0"/>
                <a:cs typeface="Calibri" pitchFamily="34" charset="0"/>
              </a:rPr>
              <a:t>°</a:t>
            </a:r>
            <a:r>
              <a:rPr lang="fr-CA" dirty="0">
                <a:latin typeface="Calibri" pitchFamily="34" charset="0"/>
                <a:cs typeface="Calibri" pitchFamily="34" charset="0"/>
              </a:rPr>
              <a:t>C). </a:t>
            </a:r>
          </a:p>
          <a:p>
            <a:pPr>
              <a:buFont typeface="Wingdings" pitchFamily="2" charset="2"/>
              <a:buNone/>
            </a:pPr>
            <a:r>
              <a:rPr lang="fr-CA" dirty="0">
                <a:latin typeface="Calibri" pitchFamily="34" charset="0"/>
                <a:cs typeface="Calibri" pitchFamily="34" charset="0"/>
              </a:rPr>
              <a:t>	</a:t>
            </a:r>
          </a:p>
          <a:p>
            <a:pPr>
              <a:buFont typeface="Wingdings" pitchFamily="2" charset="2"/>
              <a:buNone/>
            </a:pPr>
            <a:r>
              <a:rPr lang="fr-CA" dirty="0">
                <a:latin typeface="Calibri" pitchFamily="34" charset="0"/>
                <a:cs typeface="Calibri" pitchFamily="34" charset="0"/>
              </a:rPr>
              <a:t>	(a) </a:t>
            </a:r>
            <a:r>
              <a:rPr lang="fr-CA" dirty="0" err="1">
                <a:latin typeface="Calibri" pitchFamily="34" charset="0"/>
                <a:cs typeface="Calibri" pitchFamily="34" charset="0"/>
              </a:rPr>
              <a:t>Calculate</a:t>
            </a:r>
            <a:r>
              <a:rPr lang="fr-CA" dirty="0">
                <a:latin typeface="Calibri" pitchFamily="34" charset="0"/>
                <a:cs typeface="Calibri" pitchFamily="34" charset="0"/>
              </a:rPr>
              <a:t> the exact </a:t>
            </a:r>
            <a:r>
              <a:rPr lang="fr-CA" dirty="0" err="1">
                <a:latin typeface="Calibri" pitchFamily="34" charset="0"/>
                <a:cs typeface="Calibri" pitchFamily="34" charset="0"/>
              </a:rPr>
              <a:t>alkalinity</a:t>
            </a:r>
            <a:r>
              <a:rPr lang="fr-CA" dirty="0">
                <a:latin typeface="Calibri" pitchFamily="34" charset="0"/>
                <a:cs typeface="Calibri" pitchFamily="34" charset="0"/>
              </a:rPr>
              <a:t> in mg/L CaCO</a:t>
            </a:r>
            <a:r>
              <a:rPr lang="fr-CA" baseline="-25000" dirty="0">
                <a:latin typeface="Calibri" pitchFamily="34" charset="0"/>
                <a:cs typeface="Calibri" pitchFamily="34" charset="0"/>
              </a:rPr>
              <a:t>3</a:t>
            </a:r>
          </a:p>
          <a:p>
            <a:pPr>
              <a:buFont typeface="Wingdings" pitchFamily="2" charset="2"/>
              <a:buNone/>
            </a:pPr>
            <a:r>
              <a:rPr lang="fr-CA" dirty="0">
                <a:latin typeface="Calibri" pitchFamily="34" charset="0"/>
                <a:cs typeface="Calibri" pitchFamily="34" charset="0"/>
              </a:rPr>
              <a:t>	(b) </a:t>
            </a:r>
            <a:r>
              <a:rPr lang="fr-CA" dirty="0" err="1">
                <a:latin typeface="Calibri" pitchFamily="34" charset="0"/>
                <a:cs typeface="Calibri" pitchFamily="34" charset="0"/>
              </a:rPr>
              <a:t>Calculate</a:t>
            </a:r>
            <a:r>
              <a:rPr lang="fr-CA" dirty="0">
                <a:latin typeface="Calibri" pitchFamily="34" charset="0"/>
                <a:cs typeface="Calibri" pitchFamily="34" charset="0"/>
              </a:rPr>
              <a:t> the CH in mg/L CaCO</a:t>
            </a:r>
            <a:r>
              <a:rPr lang="fr-CA" baseline="-25000" dirty="0">
                <a:latin typeface="Calibri" pitchFamily="34" charset="0"/>
                <a:cs typeface="Calibri" pitchFamily="34" charset="0"/>
              </a:rPr>
              <a:t>3</a:t>
            </a:r>
          </a:p>
          <a:p>
            <a:pPr>
              <a:buNone/>
            </a:pPr>
            <a:endParaRPr lang="en-US" dirty="0">
              <a:latin typeface="Calibri" pitchFamily="34" charset="0"/>
              <a:cs typeface="Calibri" pitchFamily="34" charset="0"/>
            </a:endParaRPr>
          </a:p>
          <a:p>
            <a:endParaRPr lang="en-US" b="1" dirty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0" y="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eaLnBrk="1" hangingPunct="1"/>
            <a:r>
              <a:rPr lang="en-CA" sz="2800" kern="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WATER HARDNESS</a:t>
            </a:r>
            <a:endParaRPr lang="en-CA" sz="2800" kern="0" baseline="-25000" dirty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sz="1400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sz="1400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BBBDCC2-8688-42BC-B69A-46B206EDFA14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43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5174"/>
            <a:ext cx="9144000" cy="5102225"/>
          </a:xfrm>
        </p:spPr>
        <p:txBody>
          <a:bodyPr/>
          <a:lstStyle/>
          <a:p>
            <a:endParaRPr lang="en-US" b="1" dirty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endParaRPr lang="en-US" dirty="0">
              <a:latin typeface="Calibri" pitchFamily="34" charset="0"/>
              <a:cs typeface="Calibri" pitchFamily="34" charset="0"/>
            </a:endParaRPr>
          </a:p>
          <a:p>
            <a:endParaRPr lang="en-US" b="1" dirty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0" y="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eaLnBrk="1" hangingPunct="1"/>
            <a:r>
              <a:rPr lang="en-CA" sz="2800" kern="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WATER HARDNESS</a:t>
            </a:r>
            <a:endParaRPr lang="en-CA" sz="2800" kern="0" baseline="-25000" dirty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sz="1400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sz="1400" dirty="0">
                <a:solidFill>
                  <a:srgbClr val="FFFFFF"/>
                </a:solidFill>
              </a:rPr>
              <a:t>C. Kinsley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B7D939-0279-4C1D-A54C-412867E25372}"/>
              </a:ext>
            </a:extLst>
          </p:cNvPr>
          <p:cNvSpPr txBox="1"/>
          <p:nvPr/>
        </p:nvSpPr>
        <p:spPr>
          <a:xfrm>
            <a:off x="8305800" y="8878"/>
            <a:ext cx="8643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>
                <a:solidFill>
                  <a:schemeClr val="bg2"/>
                </a:solidFill>
              </a:rPr>
              <a:t>Slide 44</a:t>
            </a:r>
            <a:endParaRPr lang="en-US" sz="1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5174"/>
            <a:ext cx="9144000" cy="5102225"/>
          </a:xfrm>
        </p:spPr>
        <p:txBody>
          <a:bodyPr/>
          <a:lstStyle/>
          <a:p>
            <a:endParaRPr lang="en-US" b="1" dirty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endParaRPr lang="en-US" dirty="0">
              <a:latin typeface="Calibri" pitchFamily="34" charset="0"/>
              <a:cs typeface="Calibri" pitchFamily="34" charset="0"/>
            </a:endParaRPr>
          </a:p>
          <a:p>
            <a:endParaRPr lang="en-US" b="1" dirty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0" y="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eaLnBrk="1" hangingPunct="1"/>
            <a:r>
              <a:rPr lang="en-CA" sz="2800" kern="0" dirty="0">
                <a:solidFill>
                  <a:srgbClr val="663300"/>
                </a:solidFill>
                <a:latin typeface="Calibri" pitchFamily="34" charset="0"/>
                <a:cs typeface="Calibri" pitchFamily="34" charset="0"/>
              </a:rPr>
              <a:t>WATER HARDNESS</a:t>
            </a:r>
            <a:endParaRPr lang="en-CA" sz="2800" kern="0" baseline="-25000" dirty="0">
              <a:solidFill>
                <a:srgbClr val="6633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04800" y="6248400"/>
            <a:ext cx="5791200" cy="304800"/>
          </a:xfrm>
        </p:spPr>
        <p:txBody>
          <a:bodyPr/>
          <a:lstStyle/>
          <a:p>
            <a:pPr algn="l">
              <a:defRPr/>
            </a:pPr>
            <a:r>
              <a:rPr lang="en-CA" sz="1400" dirty="0">
                <a:solidFill>
                  <a:srgbClr val="FFFFFF"/>
                </a:solidFill>
              </a:rPr>
              <a:t>CVG 2132</a:t>
            </a:r>
          </a:p>
          <a:p>
            <a:pPr algn="l">
              <a:defRPr/>
            </a:pPr>
            <a:r>
              <a:rPr lang="en-CA" sz="1400" dirty="0">
                <a:solidFill>
                  <a:srgbClr val="FFFFFF"/>
                </a:solidFill>
              </a:rPr>
              <a:t>C. Kinsley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vg 4130">
  <a:themeElements>
    <a:clrScheme name="uOttawa_Gre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uOttawa_Grey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lnDef>
  </a:objectDefaults>
  <a:extraClrSchemeLst>
    <a:extraClrScheme>
      <a:clrScheme name="uOttawa_Gre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Ottawa_Grey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Ottawa_Grey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Ottawa_Grey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Ottawa_Grey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Ottawa_Grey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Ottawa_Grey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cvg 4130</Template>
  <TotalTime>11362</TotalTime>
  <Words>2138</Words>
  <Application>Microsoft Office PowerPoint</Application>
  <PresentationFormat>On-screen Show (4:3)</PresentationFormat>
  <Paragraphs>624</Paragraphs>
  <Slides>45</Slides>
  <Notes>37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3" baseType="lpstr">
      <vt:lpstr>Arial</vt:lpstr>
      <vt:lpstr>Arial Black</vt:lpstr>
      <vt:lpstr>Calibri</vt:lpstr>
      <vt:lpstr>Cambria Math</vt:lpstr>
      <vt:lpstr>Times</vt:lpstr>
      <vt:lpstr>Wingdings</vt:lpstr>
      <vt:lpstr>cvg 4130</vt:lpstr>
      <vt:lpstr>Equation</vt:lpstr>
      <vt:lpstr>CVG 2132 Fundamentals of Environmental Engineering  WATER CHEMISTRY</vt:lpstr>
      <vt:lpstr>DISSOCIATION OF WATER – pH</vt:lpstr>
      <vt:lpstr>PowerPoint Presentation</vt:lpstr>
      <vt:lpstr>PowerPoint Presentation</vt:lpstr>
      <vt:lpstr>PowerPoint Presentation</vt:lpstr>
      <vt:lpstr>SOLUBILITY</vt:lpstr>
      <vt:lpstr>SOLUBILITY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ACIDS &amp; BASES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BUFFERS </vt:lpstr>
      <vt:lpstr>PowerPoint Presentation</vt:lpstr>
      <vt:lpstr>PowerPoint Presentation</vt:lpstr>
      <vt:lpstr>PowerPoint Presentation</vt:lpstr>
      <vt:lpstr>CARBONATE BUFFERING CAPACITY  OF WATER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CARBONATE BUFFERING CAPACITY  ALKALINITY &amp; ACIDITY</vt:lpstr>
      <vt:lpstr>PowerPoint Presentation</vt:lpstr>
      <vt:lpstr>PowerPoint Presentation</vt:lpstr>
      <vt:lpstr>PowerPoint Presentation</vt:lpstr>
      <vt:lpstr>WATER HARDNESS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CVG 4130 Advanced Environmental Engineering  BASICS OF MICROBIOLOGY</dc:title>
  <dc:creator>techasst</dc:creator>
  <cp:lastModifiedBy>Christopher Kinsley</cp:lastModifiedBy>
  <cp:revision>312</cp:revision>
  <dcterms:created xsi:type="dcterms:W3CDTF">2009-12-16T16:56:20Z</dcterms:created>
  <dcterms:modified xsi:type="dcterms:W3CDTF">2019-09-11T00:29:39Z</dcterms:modified>
</cp:coreProperties>
</file>