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3" r:id="rId14"/>
    <p:sldId id="274" r:id="rId15"/>
    <p:sldId id="268" r:id="rId16"/>
    <p:sldId id="275" r:id="rId17"/>
    <p:sldId id="270" r:id="rId18"/>
    <p:sldId id="271" r:id="rId19"/>
    <p:sldId id="276" r:id="rId20"/>
    <p:sldId id="277" r:id="rId21"/>
    <p:sldId id="278" r:id="rId22"/>
    <p:sldId id="279" r:id="rId23"/>
    <p:sldId id="280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8148" autoAdjust="0"/>
  </p:normalViewPr>
  <p:slideViewPr>
    <p:cSldViewPr>
      <p:cViewPr varScale="1">
        <p:scale>
          <a:sx n="75" d="100"/>
          <a:sy n="75" d="100"/>
        </p:scale>
        <p:origin x="-77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CD64AE-5EA8-4B3B-A088-7FC0B207A7FF}" type="datetimeFigureOut">
              <a:rPr lang="en-CA" smtClean="0"/>
              <a:pPr/>
              <a:t>10/04/2013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AAE7BD-FF85-4F48-822A-B4A8BA39388E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24692665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Deliberately:</a:t>
            </a:r>
            <a:r>
              <a:rPr lang="en-US" baseline="0" dirty="0" smtClean="0"/>
              <a:t> purposely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AE7BD-FF85-4F48-822A-B4A8BA39388E}" type="slidenum">
              <a:rPr lang="en-CA" smtClean="0"/>
              <a:pPr/>
              <a:t>9</a:t>
            </a:fld>
            <a:endParaRPr lang="en-C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If there is universal suffrage</a:t>
            </a:r>
            <a:r>
              <a:rPr lang="en-CA" baseline="0" dirty="0" smtClean="0"/>
              <a:t> and competitive elections, why is it that the workers remain dominated by the owners?  Why is bourgeoisie still in power</a:t>
            </a:r>
            <a:r>
              <a:rPr lang="en-CA" baseline="0" dirty="0" smtClean="0"/>
              <a:t>?</a:t>
            </a:r>
          </a:p>
          <a:p>
            <a:r>
              <a:rPr lang="en-US" baseline="0" dirty="0" smtClean="0"/>
              <a:t>- Not everyone thinks rationally or participate in politics. Might not see themselves as being ruled. Social contract, where citizens agree to give power to the state in return for protection.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AE7BD-FF85-4F48-822A-B4A8BA39388E}" type="slidenum">
              <a:rPr lang="en-CA" smtClean="0"/>
              <a:pPr/>
              <a:t>21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30851468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C6B17-88DD-4B38-BA4F-149A647E2FE2}" type="datetimeFigureOut">
              <a:rPr lang="en-CA" smtClean="0"/>
              <a:pPr/>
              <a:t>10/04/2013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B95B4-C912-4AEB-96C2-171C972B18CB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6990501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C6B17-88DD-4B38-BA4F-149A647E2FE2}" type="datetimeFigureOut">
              <a:rPr lang="en-CA" smtClean="0"/>
              <a:pPr/>
              <a:t>10/04/2013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B95B4-C912-4AEB-96C2-171C972B18CB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13204098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C6B17-88DD-4B38-BA4F-149A647E2FE2}" type="datetimeFigureOut">
              <a:rPr lang="en-CA" smtClean="0"/>
              <a:pPr/>
              <a:t>10/04/2013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B95B4-C912-4AEB-96C2-171C972B18CB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41065867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C6B17-88DD-4B38-BA4F-149A647E2FE2}" type="datetimeFigureOut">
              <a:rPr lang="en-CA" smtClean="0"/>
              <a:pPr/>
              <a:t>10/04/2013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B95B4-C912-4AEB-96C2-171C972B18CB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13847950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C6B17-88DD-4B38-BA4F-149A647E2FE2}" type="datetimeFigureOut">
              <a:rPr lang="en-CA" smtClean="0"/>
              <a:pPr/>
              <a:t>10/04/2013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B95B4-C912-4AEB-96C2-171C972B18CB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2845666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C6B17-88DD-4B38-BA4F-149A647E2FE2}" type="datetimeFigureOut">
              <a:rPr lang="en-CA" smtClean="0"/>
              <a:pPr/>
              <a:t>10/04/2013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B95B4-C912-4AEB-96C2-171C972B18CB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12984686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C6B17-88DD-4B38-BA4F-149A647E2FE2}" type="datetimeFigureOut">
              <a:rPr lang="en-CA" smtClean="0"/>
              <a:pPr/>
              <a:t>10/04/2013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B95B4-C912-4AEB-96C2-171C972B18CB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1636545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C6B17-88DD-4B38-BA4F-149A647E2FE2}" type="datetimeFigureOut">
              <a:rPr lang="en-CA" smtClean="0"/>
              <a:pPr/>
              <a:t>10/04/2013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B95B4-C912-4AEB-96C2-171C972B18CB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31899886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C6B17-88DD-4B38-BA4F-149A647E2FE2}" type="datetimeFigureOut">
              <a:rPr lang="en-CA" smtClean="0"/>
              <a:pPr/>
              <a:t>10/04/2013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B95B4-C912-4AEB-96C2-171C972B18CB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36089296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C6B17-88DD-4B38-BA4F-149A647E2FE2}" type="datetimeFigureOut">
              <a:rPr lang="en-CA" smtClean="0"/>
              <a:pPr/>
              <a:t>10/04/2013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B95B4-C912-4AEB-96C2-171C972B18CB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6177693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C6B17-88DD-4B38-BA4F-149A647E2FE2}" type="datetimeFigureOut">
              <a:rPr lang="en-CA" smtClean="0"/>
              <a:pPr/>
              <a:t>10/04/2013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B95B4-C912-4AEB-96C2-171C972B18CB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27988941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8C6B17-88DD-4B38-BA4F-149A647E2FE2}" type="datetimeFigureOut">
              <a:rPr lang="en-CA" smtClean="0"/>
              <a:pPr/>
              <a:t>10/04/2013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0B95B4-C912-4AEB-96C2-171C972B18CB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33389680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CA" dirty="0" smtClean="0"/>
              <a:t>Chapter 2</a:t>
            </a:r>
            <a:endParaRPr lang="en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CA" dirty="0" smtClean="0"/>
              <a:t>Political Power, Authority,</a:t>
            </a:r>
          </a:p>
          <a:p>
            <a:r>
              <a:rPr lang="en-CA" dirty="0" smtClean="0"/>
              <a:t>and the State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xmlns="" val="28840436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Power and Authority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Central concepts in politics</a:t>
            </a:r>
          </a:p>
          <a:p>
            <a:r>
              <a:rPr lang="en-CA" dirty="0" smtClean="0"/>
              <a:t>Those in power can often set the agenda, so it is important to understand how power works</a:t>
            </a:r>
          </a:p>
          <a:p>
            <a:r>
              <a:rPr lang="en-CA" b="1" dirty="0" smtClean="0"/>
              <a:t>Power</a:t>
            </a:r>
            <a:r>
              <a:rPr lang="en-CA" dirty="0" smtClean="0"/>
              <a:t> is often equated with coercion</a:t>
            </a:r>
          </a:p>
          <a:p>
            <a:r>
              <a:rPr lang="en-CA" b="1" dirty="0" smtClean="0"/>
              <a:t>Authority</a:t>
            </a:r>
            <a:r>
              <a:rPr lang="en-CA" dirty="0" smtClean="0"/>
              <a:t> is often linked with consent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xmlns="" val="41153185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Alternatives To The Use Of Coercion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Rule through ideological control</a:t>
            </a:r>
          </a:p>
          <a:p>
            <a:r>
              <a:rPr lang="en-CA" dirty="0" smtClean="0"/>
              <a:t>Conversion of Power to Authority</a:t>
            </a:r>
          </a:p>
        </p:txBody>
      </p:sp>
    </p:spTree>
    <p:extLst>
      <p:ext uri="{BB962C8B-B14F-4D97-AF65-F5344CB8AC3E}">
        <p14:creationId xmlns:p14="http://schemas.microsoft.com/office/powerpoint/2010/main" xmlns="" val="19626402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Rule through ideological control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Manipulation of the preferences of the ruled to reflect the interests of the ruler</a:t>
            </a:r>
          </a:p>
          <a:p>
            <a:r>
              <a:rPr lang="en-CA" dirty="0" smtClean="0"/>
              <a:t>Eliminates the need for constant surveillance</a:t>
            </a:r>
          </a:p>
          <a:p>
            <a:r>
              <a:rPr lang="en-CA" dirty="0" smtClean="0"/>
              <a:t>Associated with elitist thought and Marxist critiques of capitalism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xmlns="" val="17261889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Conversion of Power to Authority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Attempt to make the ruler legitimate in the eyes of the ruled</a:t>
            </a:r>
          </a:p>
          <a:p>
            <a:r>
              <a:rPr lang="en-CA" dirty="0" smtClean="0"/>
              <a:t>To do this requires an understanding of the basis for authority</a:t>
            </a:r>
          </a:p>
          <a:p>
            <a:r>
              <a:rPr lang="en-CA" dirty="0" smtClean="0"/>
              <a:t>How is legitimacy decided?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xmlns="" val="13543081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Weber’s 3 Types of Authority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Traditional Authority – based on traditional customs and values such as the divine right of kings</a:t>
            </a:r>
          </a:p>
          <a:p>
            <a:r>
              <a:rPr lang="en-CA" dirty="0" smtClean="0"/>
              <a:t>Charismatic authority –based on the persona characteristics of the ruler, often associated with authoritarian and totalitarian societies</a:t>
            </a:r>
          </a:p>
          <a:p>
            <a:r>
              <a:rPr lang="en-CA" dirty="0" smtClean="0"/>
              <a:t>Legal-rational authority – based on the status of the office within a constitutional structure 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xmlns="" val="28798556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Although they can be treated as separate, all governments make use of both power and authority</a:t>
            </a:r>
          </a:p>
          <a:p>
            <a:r>
              <a:rPr lang="en-CA" dirty="0" smtClean="0"/>
              <a:t>In practice, the distinction between the two can be very difficult to draw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xmlns="" val="30677186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Is Power the Same as Force?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Power can be and often is expressed through force</a:t>
            </a:r>
          </a:p>
          <a:p>
            <a:r>
              <a:rPr lang="en-CA" dirty="0" smtClean="0"/>
              <a:t>Some argue that the use of force is an indicator that power has failed</a:t>
            </a:r>
          </a:p>
          <a:p>
            <a:r>
              <a:rPr lang="en-CA" dirty="0" err="1" smtClean="0"/>
              <a:t>Lukes</a:t>
            </a:r>
            <a:r>
              <a:rPr lang="en-CA" dirty="0" smtClean="0"/>
              <a:t>: “having the means of power is not the same thing as being powerful”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xmlns="" val="30528784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Must Power Be Exercised Deliberately?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Bertrand Russell; power is “the production of </a:t>
            </a:r>
            <a:r>
              <a:rPr lang="en-CA" i="1" dirty="0" smtClean="0"/>
              <a:t>intended</a:t>
            </a:r>
            <a:r>
              <a:rPr lang="en-CA" dirty="0" smtClean="0"/>
              <a:t> results: the unforeseen effects of our influence on other cannot be called power”</a:t>
            </a:r>
          </a:p>
          <a:p>
            <a:r>
              <a:rPr lang="en-CA" dirty="0" err="1" smtClean="0"/>
              <a:t>Polsby</a:t>
            </a:r>
            <a:r>
              <a:rPr lang="en-CA" dirty="0" smtClean="0"/>
              <a:t>; “Who benefits?...is a different question from who governs?”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xmlns="" val="22542621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Is Power a Good Thing?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CA" dirty="0" smtClean="0"/>
              <a:t>Some argue that this depends on how it is used</a:t>
            </a:r>
          </a:p>
          <a:p>
            <a:r>
              <a:rPr lang="en-CA" dirty="0" smtClean="0"/>
              <a:t>Power used to productively transform can be good</a:t>
            </a:r>
          </a:p>
          <a:p>
            <a:r>
              <a:rPr lang="en-CA" dirty="0" smtClean="0"/>
              <a:t>Power used to harm others can be bad</a:t>
            </a:r>
          </a:p>
          <a:p>
            <a:r>
              <a:rPr lang="en-CA" dirty="0" smtClean="0"/>
              <a:t>Liberals typically see the exercise of power as undesirable because it “involves the imposition of someone’s values upon another” (Barry)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xmlns="" val="15954337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Can We Eliminate Power?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Thinkers like </a:t>
            </a:r>
            <a:r>
              <a:rPr lang="en-CA" dirty="0" err="1" smtClean="0"/>
              <a:t>Habermas</a:t>
            </a:r>
            <a:r>
              <a:rPr lang="en-CA" dirty="0" smtClean="0"/>
              <a:t>, </a:t>
            </a:r>
            <a:r>
              <a:rPr lang="en-CA" dirty="0" err="1" smtClean="0"/>
              <a:t>Lukes</a:t>
            </a:r>
            <a:r>
              <a:rPr lang="en-CA" dirty="0" smtClean="0"/>
              <a:t>, and Marcuse argue that power needs to be kept in check because it is illegitimately used</a:t>
            </a:r>
          </a:p>
          <a:p>
            <a:r>
              <a:rPr lang="en-CA" dirty="0" smtClean="0"/>
              <a:t>Foucault argues that power is unavoidable</a:t>
            </a:r>
          </a:p>
          <a:p>
            <a:r>
              <a:rPr lang="en-CA" dirty="0" smtClean="0"/>
              <a:t>Power is not something that you “have” or “don’t have,” it is part of all relationships</a:t>
            </a:r>
          </a:p>
          <a:p>
            <a:r>
              <a:rPr lang="en-CA" dirty="0" smtClean="0"/>
              <a:t>The best that can be done is to change the focus and implementation of power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xmlns="" val="42137527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Power and Theories of the State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With so many theories about power, how do we determine which one applies in reality?</a:t>
            </a:r>
          </a:p>
          <a:p>
            <a:r>
              <a:rPr lang="en-CA" dirty="0" smtClean="0"/>
              <a:t>Steven </a:t>
            </a:r>
            <a:r>
              <a:rPr lang="en-CA" dirty="0" err="1" smtClean="0"/>
              <a:t>Lukes</a:t>
            </a:r>
            <a:r>
              <a:rPr lang="en-CA" dirty="0" smtClean="0"/>
              <a:t> identifies three “faces” or dimensions of power</a:t>
            </a:r>
          </a:p>
          <a:p>
            <a:endParaRPr lang="en-CA" dirty="0" smtClean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xmlns="" val="41326710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First Face of Power</a:t>
            </a:r>
            <a:endParaRPr lang="en-US" dirty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916113"/>
            <a:ext cx="7772400" cy="4177183"/>
          </a:xfrm>
        </p:spPr>
        <p:txBody>
          <a:bodyPr/>
          <a:lstStyle/>
          <a:p>
            <a:pPr marL="914400" lvl="1" indent="-457200">
              <a:lnSpc>
                <a:spcPct val="90000"/>
              </a:lnSpc>
              <a:buFontTx/>
              <a:buNone/>
            </a:pPr>
            <a:endParaRPr lang="en-GB" sz="1000" dirty="0"/>
          </a:p>
          <a:p>
            <a:pPr marL="533400" indent="-533400">
              <a:lnSpc>
                <a:spcPct val="90000"/>
              </a:lnSpc>
            </a:pPr>
            <a:r>
              <a:rPr lang="en-CA" sz="2400" dirty="0" smtClean="0"/>
              <a:t>“A has power over B to the extent that he can get B to do something that B would not otherwise do” (Robert Dahl)</a:t>
            </a:r>
          </a:p>
          <a:p>
            <a:pPr marL="533400" indent="-533400">
              <a:lnSpc>
                <a:spcPct val="90000"/>
              </a:lnSpc>
            </a:pPr>
            <a:endParaRPr lang="en-GB" sz="2400" dirty="0" smtClean="0"/>
          </a:p>
          <a:p>
            <a:pPr marL="533400" indent="-533400">
              <a:lnSpc>
                <a:spcPct val="90000"/>
              </a:lnSpc>
            </a:pPr>
            <a:r>
              <a:rPr lang="en-GB" sz="2400" dirty="0" smtClean="0"/>
              <a:t>Pluralists argue that although certain groups might exercise power in specific areas, </a:t>
            </a:r>
            <a:r>
              <a:rPr lang="en-GB" sz="2600" dirty="0" smtClean="0"/>
              <a:t>no single group will dominate</a:t>
            </a:r>
            <a:r>
              <a:rPr lang="en-GB" sz="2400" dirty="0" smtClean="0"/>
              <a:t> across the range of policy-making</a:t>
            </a:r>
          </a:p>
          <a:p>
            <a:pPr marL="533400" indent="-533400">
              <a:lnSpc>
                <a:spcPct val="90000"/>
              </a:lnSpc>
            </a:pPr>
            <a:r>
              <a:rPr lang="en-GB" sz="2400" dirty="0" smtClean="0"/>
              <a:t>The exercise of power is observable and subject to empirical analysis</a:t>
            </a:r>
          </a:p>
          <a:p>
            <a:pPr marL="533400" indent="-533400">
              <a:lnSpc>
                <a:spcPct val="80000"/>
              </a:lnSpc>
              <a:buFontTx/>
              <a:buNone/>
            </a:pPr>
            <a:endParaRPr lang="en-GB" sz="1000" dirty="0"/>
          </a:p>
        </p:txBody>
      </p:sp>
    </p:spTree>
    <p:extLst>
      <p:ext uri="{BB962C8B-B14F-4D97-AF65-F5344CB8AC3E}">
        <p14:creationId xmlns:p14="http://schemas.microsoft.com/office/powerpoint/2010/main" xmlns="" val="2156225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Criticisms of the First Face of Power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CA" dirty="0" smtClean="0"/>
              <a:t>Pluralist understandings of power miss at least three things:</a:t>
            </a:r>
          </a:p>
          <a:p>
            <a:r>
              <a:rPr lang="en-CA" dirty="0" smtClean="0"/>
              <a:t>No allowance for the fact that some issue areas are more important than others</a:t>
            </a:r>
          </a:p>
          <a:p>
            <a:r>
              <a:rPr lang="en-CA" dirty="0" smtClean="0"/>
              <a:t>Assumption that the barriers to political participation are low</a:t>
            </a:r>
          </a:p>
          <a:p>
            <a:r>
              <a:rPr lang="en-CA" dirty="0" smtClean="0"/>
              <a:t>Ignores the possibility that the most important issues may not even be discussed as they may be kept off the agenda by elite groups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xmlns="" val="3531595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Second Face of </a:t>
            </a:r>
            <a:r>
              <a:rPr lang="en-GB" dirty="0"/>
              <a:t>Power</a:t>
            </a:r>
            <a:endParaRPr lang="en-US" dirty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en-GB" sz="3000" dirty="0" smtClean="0"/>
              <a:t>Power is also exercised in less obvious ways, such as when a dominant elite keeps issues that might threaten its position off of the public agenda</a:t>
            </a:r>
          </a:p>
          <a:p>
            <a:pPr>
              <a:lnSpc>
                <a:spcPct val="80000"/>
              </a:lnSpc>
            </a:pPr>
            <a:r>
              <a:rPr lang="en-GB" sz="3000" dirty="0" err="1" smtClean="0"/>
              <a:t>Bachrach</a:t>
            </a:r>
            <a:r>
              <a:rPr lang="en-GB" sz="3000" dirty="0" smtClean="0"/>
              <a:t> and </a:t>
            </a:r>
            <a:r>
              <a:rPr lang="en-GB" sz="3000" dirty="0" err="1" smtClean="0"/>
              <a:t>Baratz</a:t>
            </a:r>
            <a:r>
              <a:rPr lang="en-GB" sz="3000" dirty="0" smtClean="0"/>
              <a:t> (1962)</a:t>
            </a:r>
            <a:endParaRPr lang="en-GB" sz="3000" dirty="0"/>
          </a:p>
          <a:p>
            <a:pPr>
              <a:lnSpc>
                <a:spcPct val="80000"/>
              </a:lnSpc>
            </a:pPr>
            <a:r>
              <a:rPr lang="en-CA" sz="3000" dirty="0" smtClean="0"/>
              <a:t>Therefore we have to consider “non decision-making” as well, which makes empirical analysis more difficult</a:t>
            </a:r>
          </a:p>
          <a:p>
            <a:pPr>
              <a:lnSpc>
                <a:spcPct val="80000"/>
              </a:lnSpc>
            </a:pPr>
            <a:endParaRPr lang="en-GB" sz="3000" dirty="0"/>
          </a:p>
        </p:txBody>
      </p:sp>
    </p:spTree>
    <p:extLst>
      <p:ext uri="{BB962C8B-B14F-4D97-AF65-F5344CB8AC3E}">
        <p14:creationId xmlns:p14="http://schemas.microsoft.com/office/powerpoint/2010/main" xmlns="" val="1899866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The first two faces of power assume that the political actors are aware of their own interests</a:t>
            </a:r>
          </a:p>
          <a:p>
            <a:r>
              <a:rPr lang="en-CA" dirty="0" smtClean="0"/>
              <a:t>However this may not be the case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xmlns="" val="306872943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Third Face of </a:t>
            </a:r>
            <a:r>
              <a:rPr lang="en-GB" dirty="0"/>
              <a:t>Power</a:t>
            </a:r>
            <a:endParaRPr lang="en-US" dirty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628775"/>
            <a:ext cx="7772400" cy="4467225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CA" dirty="0" smtClean="0"/>
              <a:t>“A may exercise power over B by getting him to do what he does not want to do, but he also exercises power over him by influencing, shaping or determining his very wants” (Steven </a:t>
            </a:r>
            <a:r>
              <a:rPr lang="en-CA" dirty="0" err="1" smtClean="0"/>
              <a:t>Lukes</a:t>
            </a:r>
            <a:r>
              <a:rPr lang="en-CA" dirty="0" smtClean="0"/>
              <a:t>, 2005)</a:t>
            </a:r>
          </a:p>
          <a:p>
            <a:pPr>
              <a:lnSpc>
                <a:spcPct val="90000"/>
              </a:lnSpc>
            </a:pPr>
            <a:endParaRPr lang="en-CA" dirty="0" smtClean="0"/>
          </a:p>
          <a:p>
            <a:pPr>
              <a:lnSpc>
                <a:spcPct val="90000"/>
              </a:lnSpc>
            </a:pPr>
            <a:r>
              <a:rPr lang="en-CA" dirty="0"/>
              <a:t>A</a:t>
            </a:r>
            <a:r>
              <a:rPr lang="en-CA" dirty="0" smtClean="0"/>
              <a:t>rgues that powerful groups can prevent their potential opponents from understanding where their true interests lie</a:t>
            </a:r>
          </a:p>
          <a:p>
            <a:pPr>
              <a:lnSpc>
                <a:spcPct val="90000"/>
              </a:lnSpc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775536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1417638"/>
            <a:ext cx="8208911" cy="5035698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2400" dirty="0"/>
              <a:t>The problem with this approach is that it is very </a:t>
            </a:r>
            <a:r>
              <a:rPr lang="en-GB" sz="2600" dirty="0"/>
              <a:t>difficult to verify </a:t>
            </a:r>
            <a:r>
              <a:rPr lang="en-GB" sz="2600" dirty="0" smtClean="0"/>
              <a:t>empirically</a:t>
            </a:r>
            <a:endParaRPr lang="en-GB" sz="2400" dirty="0"/>
          </a:p>
          <a:p>
            <a:pPr>
              <a:lnSpc>
                <a:spcPct val="90000"/>
              </a:lnSpc>
            </a:pPr>
            <a:r>
              <a:rPr lang="en-GB" sz="2400" dirty="0" smtClean="0"/>
              <a:t>It </a:t>
            </a:r>
            <a:r>
              <a:rPr lang="en-GB" sz="2400" dirty="0"/>
              <a:t>rests on the idea that people have ‘real’ interests which can be distinguished from the ones which they </a:t>
            </a:r>
            <a:r>
              <a:rPr lang="en-GB" sz="2400" dirty="0" smtClean="0"/>
              <a:t>express</a:t>
            </a:r>
          </a:p>
          <a:p>
            <a:pPr>
              <a:lnSpc>
                <a:spcPct val="90000"/>
              </a:lnSpc>
            </a:pPr>
            <a:r>
              <a:rPr lang="en-CA" sz="2400" dirty="0" smtClean="0"/>
              <a:t>This is closely related to the Marxist idea of “false consciousness”</a:t>
            </a:r>
          </a:p>
          <a:p>
            <a:pPr lvl="1">
              <a:lnSpc>
                <a:spcPct val="90000"/>
              </a:lnSpc>
            </a:pPr>
            <a:r>
              <a:rPr lang="en-CA" sz="2000" dirty="0" smtClean="0"/>
              <a:t>asserts that the ruling class can distort the thought-processes of the labouring masses to the extent that they actually come to approve of the system which exploits them</a:t>
            </a:r>
            <a:endParaRPr lang="en-GB" sz="2000" dirty="0" smtClean="0"/>
          </a:p>
          <a:p>
            <a:pPr>
              <a:lnSpc>
                <a:spcPct val="90000"/>
              </a:lnSpc>
              <a:buFontTx/>
              <a:buNone/>
            </a:pPr>
            <a:endParaRPr lang="en-GB" sz="1000" dirty="0"/>
          </a:p>
        </p:txBody>
      </p:sp>
    </p:spTree>
    <p:extLst>
      <p:ext uri="{BB962C8B-B14F-4D97-AF65-F5344CB8AC3E}">
        <p14:creationId xmlns:p14="http://schemas.microsoft.com/office/powerpoint/2010/main" xmlns="" val="2918702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Interests and Power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CA" dirty="0" smtClean="0"/>
              <a:t>The third face of power implies that there can be a difference between </a:t>
            </a:r>
            <a:r>
              <a:rPr lang="en-CA" i="1" dirty="0" smtClean="0"/>
              <a:t>perceived</a:t>
            </a:r>
            <a:r>
              <a:rPr lang="en-CA" dirty="0" smtClean="0"/>
              <a:t> interest and </a:t>
            </a:r>
            <a:r>
              <a:rPr lang="en-CA" i="1" dirty="0" smtClean="0"/>
              <a:t>actual</a:t>
            </a:r>
            <a:r>
              <a:rPr lang="en-CA" dirty="0" smtClean="0"/>
              <a:t> interest</a:t>
            </a:r>
          </a:p>
          <a:p>
            <a:r>
              <a:rPr lang="en-CA" dirty="0" smtClean="0"/>
              <a:t>But is it such an easy thing to determine?</a:t>
            </a:r>
          </a:p>
          <a:p>
            <a:r>
              <a:rPr lang="en-CA" dirty="0" smtClean="0"/>
              <a:t>Hazard of adopting a patronizing “we know best” mentality</a:t>
            </a:r>
          </a:p>
          <a:p>
            <a:r>
              <a:rPr lang="en-CA" dirty="0" smtClean="0"/>
              <a:t>Some dominated groups may only appear to accept the dominant world-view while promoting a counter-culture of their own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xmlns="" val="244650575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Marxism and Power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CA" dirty="0" smtClean="0"/>
              <a:t>“The ideas of the ruling class are in every epoch the ruling ideas”</a:t>
            </a:r>
          </a:p>
          <a:p>
            <a:r>
              <a:rPr lang="en-CA" dirty="0" smtClean="0"/>
              <a:t>Gramsci develops the concept of “hegemony”</a:t>
            </a:r>
          </a:p>
          <a:p>
            <a:r>
              <a:rPr lang="en-CA" dirty="0" smtClean="0"/>
              <a:t>Those in power do not only determine what is legal and illegal, they also determine what is normal and abnormal</a:t>
            </a:r>
          </a:p>
          <a:p>
            <a:r>
              <a:rPr lang="en-CA" dirty="0" smtClean="0"/>
              <a:t>Marcuse argues that the so called “benign” or “beneficial” state actually acts (often violently) against the interests of its citizens 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xmlns="" val="286562292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Why does the ruling class</a:t>
            </a:r>
            <a:br>
              <a:rPr lang="en-CA" dirty="0" smtClean="0"/>
            </a:br>
            <a:r>
              <a:rPr lang="en-CA" dirty="0" smtClean="0"/>
              <a:t>continue to rule?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Three main explanations:</a:t>
            </a:r>
          </a:p>
          <a:p>
            <a:r>
              <a:rPr lang="en-CA" dirty="0" smtClean="0"/>
              <a:t>Similar social and educational backgrounds of state and economic elites</a:t>
            </a:r>
          </a:p>
          <a:p>
            <a:r>
              <a:rPr lang="en-CA" dirty="0" smtClean="0"/>
              <a:t>Business as a particularly powerful interest group</a:t>
            </a:r>
          </a:p>
          <a:p>
            <a:r>
              <a:rPr lang="en-CA" dirty="0" smtClean="0"/>
              <a:t>Attention should not be on the way decisions are made, but on outcomes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xmlns="" val="177603923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Marxists argue that the ruling class will only make concessions to the subordinate class for two reasons</a:t>
            </a:r>
          </a:p>
          <a:p>
            <a:r>
              <a:rPr lang="en-CA" dirty="0" smtClean="0"/>
              <a:t>First, to benefit itself</a:t>
            </a:r>
          </a:p>
          <a:p>
            <a:r>
              <a:rPr lang="en-CA" dirty="0" smtClean="0"/>
              <a:t>Second, to prevent social unrest</a:t>
            </a:r>
          </a:p>
          <a:p>
            <a:r>
              <a:rPr lang="en-CA" dirty="0" smtClean="0"/>
              <a:t>Both can be seen as problematic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xmlns="" val="114761937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Not all social benefits work to the advantage of the ruling class</a:t>
            </a:r>
          </a:p>
          <a:p>
            <a:r>
              <a:rPr lang="en-CA" dirty="0" smtClean="0"/>
              <a:t>To claim that concessions are made to avoid social unrest is impossible to disprove</a:t>
            </a:r>
          </a:p>
          <a:p>
            <a:r>
              <a:rPr lang="en-CA" dirty="0" smtClean="0"/>
              <a:t>Is a ruling class that is constantly making concessions still a “ruling” class?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xmlns="" val="42764528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593</TotalTime>
  <Words>1131</Words>
  <Application>Microsoft Office PowerPoint</Application>
  <PresentationFormat>On-screen Show (4:3)</PresentationFormat>
  <Paragraphs>97</Paragraphs>
  <Slides>23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Office Theme</vt:lpstr>
      <vt:lpstr>Chapter 2</vt:lpstr>
      <vt:lpstr>Power and Authority</vt:lpstr>
      <vt:lpstr>Alternatives To The Use Of Coercion</vt:lpstr>
      <vt:lpstr>Rule through ideological control</vt:lpstr>
      <vt:lpstr>Conversion of Power to Authority</vt:lpstr>
      <vt:lpstr>Weber’s 3 Types of Authority</vt:lpstr>
      <vt:lpstr>Slide 7</vt:lpstr>
      <vt:lpstr>Is Power the Same as Force?</vt:lpstr>
      <vt:lpstr>Must Power Be Exercised Deliberately?</vt:lpstr>
      <vt:lpstr>Is Power a Good Thing?</vt:lpstr>
      <vt:lpstr>Can We Eliminate Power?</vt:lpstr>
      <vt:lpstr>Power and Theories of the State</vt:lpstr>
      <vt:lpstr>First Face of Power</vt:lpstr>
      <vt:lpstr>Criticisms of the First Face of Power</vt:lpstr>
      <vt:lpstr>The Second Face of Power</vt:lpstr>
      <vt:lpstr>Slide 16</vt:lpstr>
      <vt:lpstr>The Third Face of Power</vt:lpstr>
      <vt:lpstr>Slide 18</vt:lpstr>
      <vt:lpstr>Interests and Power</vt:lpstr>
      <vt:lpstr>Marxism and Power</vt:lpstr>
      <vt:lpstr>Why does the ruling class continue to rule?</vt:lpstr>
      <vt:lpstr>Slide 22</vt:lpstr>
      <vt:lpstr>Slide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2</dc:title>
  <dc:creator>Chris</dc:creator>
  <cp:lastModifiedBy>wlim3</cp:lastModifiedBy>
  <cp:revision>20</cp:revision>
  <dcterms:created xsi:type="dcterms:W3CDTF">2012-07-18T18:56:12Z</dcterms:created>
  <dcterms:modified xsi:type="dcterms:W3CDTF">2013-04-10T19:14:11Z</dcterms:modified>
</cp:coreProperties>
</file>