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4" r:id="rId1"/>
    <p:sldMasterId id="2147483762" r:id="rId2"/>
  </p:sldMasterIdLst>
  <p:notesMasterIdLst>
    <p:notesMasterId r:id="rId13"/>
  </p:notesMasterIdLst>
  <p:handoutMasterIdLst>
    <p:handoutMasterId r:id="rId14"/>
  </p:handoutMasterIdLst>
  <p:sldIdLst>
    <p:sldId id="381" r:id="rId3"/>
    <p:sldId id="394" r:id="rId4"/>
    <p:sldId id="400" r:id="rId5"/>
    <p:sldId id="401" r:id="rId6"/>
    <p:sldId id="382" r:id="rId7"/>
    <p:sldId id="383" r:id="rId8"/>
    <p:sldId id="398" r:id="rId9"/>
    <p:sldId id="399" r:id="rId10"/>
    <p:sldId id="402" r:id="rId11"/>
    <p:sldId id="403" r:id="rId12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B2FBA"/>
    <a:srgbClr val="00CCFF"/>
    <a:srgbClr val="FFFF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/>
  </p:normalViewPr>
  <p:slideViewPr>
    <p:cSldViewPr>
      <p:cViewPr varScale="1">
        <p:scale>
          <a:sx n="73" d="100"/>
          <a:sy n="73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2805F533-C8AA-43E8-B1A6-26A4EFC551E0}" type="datetime1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r>
              <a:rPr lang="en-US"/>
              <a:t>CST8110 - L. CraneSample Title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0BC1EB17-1E67-4530-AE82-B2272B7B6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0207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88053234-3186-4D68-B9D8-0E1FE476AD41}" type="datetime1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60888"/>
            <a:ext cx="5365750" cy="43195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r>
              <a:rPr lang="en-US"/>
              <a:t>CST8110 - L. Crane</a:t>
            </a: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BEF0017F-B8DA-4498-B544-FD9DB1621A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8511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CST8110 - L. Crane</a:t>
            </a:r>
          </a:p>
        </p:txBody>
      </p:sp>
      <p:sp>
        <p:nvSpPr>
          <p:cNvPr id="2560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8736FC-FE96-450A-86E3-6ED03BE71AF3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256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0282905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CST8110 - L. Crane</a:t>
            </a:r>
          </a:p>
        </p:txBody>
      </p:sp>
      <p:sp>
        <p:nvSpPr>
          <p:cNvPr id="2560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8736FC-FE96-450A-86E3-6ED03BE71AF3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256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02059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CST8110 - L. Crane</a:t>
            </a:r>
          </a:p>
        </p:txBody>
      </p:sp>
      <p:sp>
        <p:nvSpPr>
          <p:cNvPr id="2560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8736FC-FE96-450A-86E3-6ED03BE71AF3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256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020591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>
                <a:solidFill>
                  <a:prstClr val="black"/>
                </a:solidFill>
              </a:rPr>
              <a:t>CST8110 - L. Crane</a:t>
            </a:r>
          </a:p>
        </p:txBody>
      </p:sp>
      <p:sp>
        <p:nvSpPr>
          <p:cNvPr id="2560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8736FC-FE96-450A-86E3-6ED03BE71AF3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smtClean="0">
              <a:solidFill>
                <a:prstClr val="black"/>
              </a:solidFill>
            </a:endParaRPr>
          </a:p>
        </p:txBody>
      </p:sp>
      <p:sp>
        <p:nvSpPr>
          <p:cNvPr id="256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02059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CST8110 - L. Crane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EF0017F-B8DA-4498-B544-FD9DB1621A4F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9251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CST8110 - L. Crane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EF0017F-B8DA-4498-B544-FD9DB1621A4F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184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CST8110 - L. Crane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EF0017F-B8DA-4498-B544-FD9DB1621A4F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1841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CST8110 - L. Crane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EF0017F-B8DA-4498-B544-FD9DB1621A4F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184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251950" cy="6858000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2"/>
              </a:solidFill>
            </a:endParaRPr>
          </a:p>
        </p:txBody>
      </p:sp>
      <p:pic>
        <p:nvPicPr>
          <p:cNvPr id="5" name="Picture 4" descr="White Algonquin College logo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795963" y="517525"/>
            <a:ext cx="2892425" cy="608013"/>
          </a:xfrm>
          <a:prstGeom prst="rect">
            <a:avLst/>
          </a:prstGeom>
        </p:spPr>
      </p:pic>
      <p:pic>
        <p:nvPicPr>
          <p:cNvPr id="6" name="Picture 5" descr="The AC icon illustrates the Algonquin's connectivity theme."/>
          <p:cNvPicPr>
            <a:picLocks noChangeAspect="1"/>
          </p:cNvPicPr>
          <p:nvPr userDrawn="1"/>
        </p:nvPicPr>
        <p:blipFill rotWithShape="1">
          <a:blip r:embed="rId3" cstate="print"/>
          <a:srcRect l="31137" b="2941"/>
          <a:stretch/>
        </p:blipFill>
        <p:spPr>
          <a:xfrm>
            <a:off x="0" y="2060575"/>
            <a:ext cx="4583113" cy="4797425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4102" y="3861048"/>
            <a:ext cx="3973959" cy="1368152"/>
          </a:xfrm>
        </p:spPr>
        <p:txBody>
          <a:bodyPr lIns="0" tIns="0" rIns="0"/>
          <a:lstStyle>
            <a:lvl1pPr marL="0" indent="0" algn="r">
              <a:buNone/>
              <a:defRPr sz="20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8347" y="1995317"/>
            <a:ext cx="3971628" cy="1807920"/>
          </a:xfrm>
          <a:noFill/>
        </p:spPr>
        <p:txBody>
          <a:bodyPr lIns="0" tIns="0" rIns="0"/>
          <a:lstStyle>
            <a:lvl1pPr algn="r">
              <a:lnSpc>
                <a:spcPct val="90000"/>
              </a:lnSpc>
              <a:defRPr sz="3200" b="1" i="0" cap="all" baseline="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88388" y="6537325"/>
            <a:ext cx="454025" cy="2127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1B580-8283-423C-8B9F-1D7D7650D04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55738"/>
            <a:ext cx="4038600" cy="44215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55739"/>
            <a:ext cx="4038600" cy="44215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46199-8853-43ED-B14C-1A6C2F620D6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092825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7E5E6-263D-4C4D-8F4E-9FC9A234F2A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65D6A-98D3-4F63-8B15-D173DF4BB28D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092825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4215E-CBF9-4856-A841-C8CCDB01C4C7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BF375-FA09-44A0-9A25-2FABD075C0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17BDD-32C8-41CC-9223-F9CCEF314DD8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30717-D7D1-4E1C-AF7B-1CA6D115FB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CCC8B-6C52-4EBA-9C58-A64596019BDF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281ED-C94B-4542-9827-969C64D299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45504-D8A2-409A-BDA3-79A4964B352D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670A1-3FB7-4479-8B33-ACA596C55D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0AFEC-71EA-4C87-B034-D79C139FB4CC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BD49E-2D11-4D62-AE2D-E437809AA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E8702-1AB0-4DD9-802E-A2F8B4379AE9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2D986-D5AE-49FE-9A4A-BC611172F9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39893-0F1E-43D4-B0B7-0BFBD2490ED9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87BB-7EB7-4517-8E3E-4266A8B0CC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49D31-2726-48D7-931C-DEE6341070CE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55517-0964-4E91-8640-1E4372ED1E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926A9-4295-4E3A-84F2-5F0B8D73876E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F3D4E-4481-469F-8609-3C0A07A59E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8E472-B39D-4532-8DDB-5F9C9F5F9747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0C2C-1B6E-4BEB-B57F-BA0DE86107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B5EB0-6321-464C-87C0-61C51885DCA7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6C976-B108-45A5-A364-23CCFACA94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073775"/>
            <a:ext cx="9144000" cy="79533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68313" y="1455738"/>
            <a:ext cx="8207375" cy="434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71600" y="6545263"/>
            <a:ext cx="2133600" cy="220662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" y="6218238"/>
            <a:ext cx="2895600" cy="2159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CA"/>
              <a:t>CST8110 – Linda Crane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8388" y="6554788"/>
            <a:ext cx="454025" cy="211137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accent5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A3479E3C-D380-424F-9A56-2F4F75D27D95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  <p:sp>
        <p:nvSpPr>
          <p:cNvPr id="1031" name="Title Placeholder 1"/>
          <p:cNvSpPr>
            <a:spLocks noGrp="1"/>
          </p:cNvSpPr>
          <p:nvPr>
            <p:ph type="title"/>
          </p:nvPr>
        </p:nvSpPr>
        <p:spPr bwMode="auto">
          <a:xfrm>
            <a:off x="468313" y="146050"/>
            <a:ext cx="8207375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</a:t>
            </a:r>
            <a:br>
              <a:rPr lang="en-US" smtClean="0"/>
            </a:br>
            <a:r>
              <a:rPr lang="en-US" smtClean="0"/>
              <a:t>title style</a:t>
            </a:r>
          </a:p>
        </p:txBody>
      </p:sp>
      <p:pic>
        <p:nvPicPr>
          <p:cNvPr id="2" name="Picture 1" descr="Algonquin College Logo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6443663" y="6218238"/>
            <a:ext cx="2232025" cy="468312"/>
          </a:xfrm>
          <a:prstGeom prst="rect">
            <a:avLst/>
          </a:prstGeom>
        </p:spPr>
      </p:pic>
      <p:pic>
        <p:nvPicPr>
          <p:cNvPr id="11" name="Picture 10" descr="Algonquin College Icon"/>
          <p:cNvPicPr>
            <a:picLocks noChangeAspect="1"/>
          </p:cNvPicPr>
          <p:nvPr userDrawn="1"/>
        </p:nvPicPr>
        <p:blipFill rotWithShape="1">
          <a:blip r:embed="rId9" cstate="print"/>
          <a:srcRect l="12779" t="5165" b="5138"/>
          <a:stretch/>
        </p:blipFill>
        <p:spPr>
          <a:xfrm>
            <a:off x="0" y="6061075"/>
            <a:ext cx="1042988" cy="7969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2"/>
          </a:solidFill>
          <a:latin typeface="Arial"/>
          <a:ea typeface="+mj-ea"/>
          <a:cs typeface="Arial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3200" kern="1200">
          <a:solidFill>
            <a:srgbClr val="63666A"/>
          </a:solidFill>
          <a:latin typeface="Arial"/>
          <a:ea typeface="+mn-ea"/>
          <a:cs typeface="Arial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800" kern="1200">
          <a:solidFill>
            <a:srgbClr val="63666A"/>
          </a:solidFill>
          <a:latin typeface="Arial"/>
          <a:ea typeface="+mn-ea"/>
          <a:cs typeface="Arial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400" kern="1200">
          <a:solidFill>
            <a:srgbClr val="63666A"/>
          </a:solidFill>
          <a:latin typeface="Arial"/>
          <a:ea typeface="+mn-ea"/>
          <a:cs typeface="Arial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000" kern="1200">
          <a:solidFill>
            <a:srgbClr val="63666A"/>
          </a:solidFill>
          <a:latin typeface="Arial"/>
          <a:ea typeface="+mn-ea"/>
          <a:cs typeface="Arial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000" kern="1200">
          <a:solidFill>
            <a:srgbClr val="63666A"/>
          </a:solidFill>
          <a:latin typeface="Arial"/>
          <a:ea typeface="+mn-ea"/>
          <a:cs typeface="Arial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6B5040-9C83-4328-83B0-608588DFC3ED}" type="datetimeFigureOut">
              <a:rPr lang="en-US"/>
              <a:pPr>
                <a:defRPr/>
              </a:pPr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B2477DD-7CDB-4C17-94EF-9B7B832A3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85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5" name="Picture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13" y="2339626"/>
            <a:ext cx="7831973" cy="3574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Quiz </a:t>
            </a:r>
            <a:r>
              <a:rPr lang="en-US" dirty="0" smtClean="0"/>
              <a:t>Solutions</a:t>
            </a:r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9" name="Oval 8"/>
          <p:cNvSpPr/>
          <p:nvPr/>
        </p:nvSpPr>
        <p:spPr>
          <a:xfrm>
            <a:off x="1427653" y="2276872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2274114" y="289881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148229" y="387116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468313" y="666363"/>
            <a:ext cx="85102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800" dirty="0">
                <a:solidFill>
                  <a:prstClr val="black"/>
                </a:solidFill>
                <a:latin typeface="Calibri"/>
              </a:rPr>
              <a:t>Note: these answers are based on the </a:t>
            </a: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‘A </a:t>
            </a:r>
            <a:r>
              <a:rPr lang="en-US" sz="1800" dirty="0">
                <a:solidFill>
                  <a:prstClr val="black"/>
                </a:solidFill>
                <a:latin typeface="Calibri"/>
              </a:rPr>
              <a:t>version of the quiz.  If you wrote the </a:t>
            </a: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‘B’ </a:t>
            </a:r>
            <a:r>
              <a:rPr lang="en-US" sz="1800" dirty="0">
                <a:solidFill>
                  <a:prstClr val="black"/>
                </a:solidFill>
                <a:latin typeface="Calibri"/>
              </a:rPr>
              <a:t>version, the same questions appear, but in a different order.  In some cases, the wording between exams may be different, so check the wording carefully before reporting errors.</a:t>
            </a:r>
            <a:endParaRPr lang="en-CA" sz="18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074" name="Picture 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28800"/>
            <a:ext cx="5328592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Oval 16"/>
          <p:cNvSpPr/>
          <p:nvPr/>
        </p:nvSpPr>
        <p:spPr>
          <a:xfrm>
            <a:off x="1280972" y="5187200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043608" y="3356992"/>
            <a:ext cx="74443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+mn-lt"/>
              </a:rPr>
              <a:t>*Note: the static members of a superclass cannot be </a:t>
            </a:r>
            <a:r>
              <a:rPr lang="en-US" sz="1200" dirty="0" err="1" smtClean="0">
                <a:latin typeface="+mn-lt"/>
              </a:rPr>
              <a:t>overriden</a:t>
            </a:r>
            <a:r>
              <a:rPr lang="en-US" sz="1200" dirty="0" smtClean="0">
                <a:latin typeface="+mn-lt"/>
              </a:rPr>
              <a:t>, since they are part of the class, not the instance</a:t>
            </a:r>
            <a:endParaRPr lang="en-US" sz="1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1485700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2" name="Picture 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52" y="692696"/>
            <a:ext cx="8103896" cy="511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9" name="Oval 8"/>
          <p:cNvSpPr/>
          <p:nvPr/>
        </p:nvSpPr>
        <p:spPr>
          <a:xfrm>
            <a:off x="5220072" y="1857887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5436096" y="5491106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5252891" y="364502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306933" y="4410986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09269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1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12844"/>
            <a:ext cx="7920880" cy="5296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9" name="Oval 8"/>
          <p:cNvSpPr/>
          <p:nvPr/>
        </p:nvSpPr>
        <p:spPr>
          <a:xfrm>
            <a:off x="1416711" y="467951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2706162" y="1170626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1259632" y="5045995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2568839" y="2034722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9165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3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76282"/>
            <a:ext cx="8225283" cy="5056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9" name="Oval 8"/>
          <p:cNvSpPr/>
          <p:nvPr/>
        </p:nvSpPr>
        <p:spPr>
          <a:xfrm>
            <a:off x="2110665" y="633751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1069734" y="2577967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2110665" y="304283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3708227" y="4037883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2123728" y="448299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3407251" y="5157192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57387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1" grpId="0" animBg="1"/>
      <p:bldP spid="10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Picture 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74" y="766652"/>
            <a:ext cx="7978554" cy="718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82" y="1855046"/>
            <a:ext cx="8025445" cy="12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10" name="Oval 9"/>
          <p:cNvSpPr/>
          <p:nvPr/>
        </p:nvSpPr>
        <p:spPr>
          <a:xfrm>
            <a:off x="945474" y="112474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2378941" y="278092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827584" y="2132856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07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87" y="1396339"/>
            <a:ext cx="8456226" cy="4322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15" name="TextBox 14"/>
          <p:cNvSpPr txBox="1"/>
          <p:nvPr/>
        </p:nvSpPr>
        <p:spPr>
          <a:xfrm>
            <a:off x="539552" y="1794302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namespace</a:t>
            </a:r>
            <a:endParaRPr lang="en-US" sz="1600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3419872" y="2289919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Java</a:t>
            </a:r>
            <a:endParaRPr lang="en-US" sz="1600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6495857" y="2289919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Environment</a:t>
            </a:r>
            <a:endParaRPr lang="en-US" sz="1600" i="1" dirty="0"/>
          </a:p>
        </p:txBody>
      </p:sp>
      <p:sp>
        <p:nvSpPr>
          <p:cNvPr id="25" name="TextBox 24"/>
          <p:cNvSpPr txBox="1"/>
          <p:nvPr/>
        </p:nvSpPr>
        <p:spPr>
          <a:xfrm>
            <a:off x="3851920" y="3773967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/>
              <a:t>r</a:t>
            </a:r>
            <a:r>
              <a:rPr lang="en-US" sz="1600" i="1" dirty="0" smtClean="0"/>
              <a:t>efactor</a:t>
            </a:r>
            <a:endParaRPr lang="en-US" sz="1600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4884262" y="2300548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/>
              <a:t>Runtime</a:t>
            </a:r>
            <a:endParaRPr lang="en-US" sz="16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3160544" y="5250686"/>
            <a:ext cx="35519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/>
              <a:t>c</a:t>
            </a:r>
            <a:r>
              <a:rPr lang="en-US" sz="1600" i="1" dirty="0" smtClean="0"/>
              <a:t>lass (or object)           hierarchy</a:t>
            </a:r>
            <a:endParaRPr lang="en-US" sz="1600" i="1" dirty="0"/>
          </a:p>
        </p:txBody>
      </p:sp>
      <p:sp>
        <p:nvSpPr>
          <p:cNvPr id="18" name="Rectangle 17"/>
          <p:cNvSpPr/>
          <p:nvPr/>
        </p:nvSpPr>
        <p:spPr>
          <a:xfrm>
            <a:off x="793624" y="127830"/>
            <a:ext cx="788283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b="1" u="sng" dirty="0">
                <a:latin typeface="Calibri"/>
                <a:ea typeface="Times New Roman"/>
              </a:rPr>
              <a:t>Part B: </a:t>
            </a:r>
            <a:r>
              <a:rPr lang="en-US" sz="1800" b="1" u="sng" dirty="0">
                <a:latin typeface="Calibri"/>
                <a:ea typeface="Times New Roman"/>
              </a:rPr>
              <a:t>Terminology – worth 1 mark each</a:t>
            </a:r>
            <a:endParaRPr lang="en-US" sz="1400" dirty="0">
              <a:latin typeface="Times New Roman"/>
              <a:ea typeface="Times New Roman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latin typeface="Calibri"/>
                <a:ea typeface="Times New Roman"/>
              </a:rPr>
              <a:t>FILL IN THE SINGLE </a:t>
            </a:r>
            <a:r>
              <a:rPr lang="en-US" sz="1400" b="1" u="sng" dirty="0">
                <a:latin typeface="Calibri"/>
                <a:ea typeface="Times New Roman"/>
              </a:rPr>
              <a:t>BEST</a:t>
            </a:r>
            <a:r>
              <a:rPr lang="en-US" sz="1400" b="1" dirty="0">
                <a:latin typeface="Calibri"/>
                <a:ea typeface="Times New Roman"/>
              </a:rPr>
              <a:t> ANSWER—ONE WORD IN THE EACH SPACE PROVIDED BELOW.</a:t>
            </a:r>
            <a:endParaRPr lang="en-US" sz="1400" dirty="0">
              <a:latin typeface="Times New Roman"/>
              <a:ea typeface="Times New Roman"/>
            </a:endParaRPr>
          </a:p>
          <a:p>
            <a:r>
              <a:rPr lang="en-US" sz="2000" b="1" dirty="0">
                <a:latin typeface="Calibri"/>
                <a:ea typeface="Times New Roman"/>
                <a:cs typeface="Times New Roman"/>
              </a:rPr>
              <a:t>USE ONE WORD ONLY IN EACH SPACE</a:t>
            </a:r>
            <a:r>
              <a:rPr lang="en-US" sz="1600" b="1" dirty="0">
                <a:latin typeface="Calibri"/>
                <a:ea typeface="Times New Roman"/>
                <a:cs typeface="Times New Roman"/>
              </a:rPr>
              <a:t>; </a:t>
            </a:r>
            <a:r>
              <a:rPr lang="en-US" sz="2000" b="1" dirty="0">
                <a:latin typeface="Calibri"/>
                <a:ea typeface="Times New Roman"/>
                <a:cs typeface="Times New Roman"/>
              </a:rPr>
              <a:t>DO NOT USE ACRONYMS</a:t>
            </a:r>
            <a:endParaRPr lang="en-CA" sz="1100" dirty="0"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365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3" grpId="0"/>
      <p:bldP spid="25" grpId="0"/>
      <p:bldP spid="13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/>
          <p:nvPr/>
        </p:nvSpPr>
        <p:spPr>
          <a:xfrm>
            <a:off x="467544" y="548680"/>
            <a:ext cx="4608512" cy="3313608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public class </a:t>
            </a:r>
            <a:r>
              <a:rPr lang="en-US" sz="1200" dirty="0" err="1">
                <a:solidFill>
                  <a:srgbClr val="000000"/>
                </a:solidFill>
                <a:latin typeface="Consolas"/>
                <a:ea typeface="Times New Roman"/>
              </a:rPr>
              <a:t>CalorieCounterDemo</a:t>
            </a: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{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 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  public static void main(String[] </a:t>
            </a:r>
            <a:r>
              <a:rPr lang="en-US" sz="1200" dirty="0" err="1">
                <a:solidFill>
                  <a:srgbClr val="000000"/>
                </a:solidFill>
                <a:latin typeface="Consolas"/>
                <a:ea typeface="Times New Roman"/>
              </a:rPr>
              <a:t>args</a:t>
            </a: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) {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     Apples[] apples = new Apple[3]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     apples[0] = new Apple(0.4f);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     apples[1] = new Apple();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     apples[2] = new Apple(0.3f);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		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     float </a:t>
            </a:r>
            <a:r>
              <a:rPr lang="en-US" sz="1200" dirty="0" err="1">
                <a:solidFill>
                  <a:srgbClr val="000000"/>
                </a:solidFill>
                <a:latin typeface="Consolas"/>
                <a:ea typeface="Times New Roman"/>
              </a:rPr>
              <a:t>totCalories</a:t>
            </a: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= 0;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     for (</a:t>
            </a:r>
            <a:r>
              <a:rPr lang="en-US" sz="1200" dirty="0" err="1">
                <a:solidFill>
                  <a:srgbClr val="000000"/>
                </a:solidFill>
                <a:latin typeface="Consolas"/>
                <a:ea typeface="Times New Roman"/>
              </a:rPr>
              <a:t>int</a:t>
            </a: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</a:t>
            </a:r>
            <a:r>
              <a:rPr lang="en-US" sz="1200" dirty="0" err="1">
                <a:solidFill>
                  <a:srgbClr val="000000"/>
                </a:solidFill>
                <a:latin typeface="Consolas"/>
                <a:ea typeface="Times New Roman"/>
              </a:rPr>
              <a:t>ctr</a:t>
            </a: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=0; </a:t>
            </a:r>
            <a:r>
              <a:rPr lang="en-US" sz="1200" dirty="0" err="1">
                <a:solidFill>
                  <a:srgbClr val="000000"/>
                </a:solidFill>
                <a:latin typeface="Consolas"/>
                <a:ea typeface="Times New Roman"/>
              </a:rPr>
              <a:t>ctr</a:t>
            </a: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&lt; </a:t>
            </a:r>
            <a:r>
              <a:rPr lang="en-US" sz="1200" dirty="0" err="1">
                <a:solidFill>
                  <a:srgbClr val="000000"/>
                </a:solidFill>
                <a:latin typeface="Consolas"/>
                <a:ea typeface="Times New Roman"/>
              </a:rPr>
              <a:t>apples.length</a:t>
            </a: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; </a:t>
            </a:r>
            <a:r>
              <a:rPr lang="en-US" sz="1200" dirty="0" err="1">
                <a:solidFill>
                  <a:srgbClr val="000000"/>
                </a:solidFill>
                <a:latin typeface="Consolas"/>
                <a:ea typeface="Times New Roman"/>
              </a:rPr>
              <a:t>ctr</a:t>
            </a: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++) 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>
                <a:solidFill>
                  <a:srgbClr val="000000"/>
                </a:solidFill>
                <a:latin typeface="Consolas"/>
                <a:ea typeface="Times New Roman"/>
              </a:rPr>
              <a:t>         </a:t>
            </a:r>
            <a:r>
              <a:rPr lang="en-US" sz="1200" dirty="0" err="1" smtClean="0">
                <a:solidFill>
                  <a:srgbClr val="000000"/>
                </a:solidFill>
                <a:latin typeface="Consolas"/>
                <a:ea typeface="Times New Roman"/>
              </a:rPr>
              <a:t>totCalories</a:t>
            </a:r>
            <a:r>
              <a:rPr lang="en-US" sz="1200" dirty="0" smtClean="0">
                <a:solidFill>
                  <a:srgbClr val="000000"/>
                </a:solidFill>
                <a:latin typeface="Consolas"/>
                <a:ea typeface="Times New Roman"/>
              </a:rPr>
              <a:t> </a:t>
            </a: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+= apples[</a:t>
            </a:r>
            <a:r>
              <a:rPr lang="en-US" sz="1200" dirty="0" err="1">
                <a:solidFill>
                  <a:srgbClr val="000000"/>
                </a:solidFill>
                <a:latin typeface="Consolas"/>
                <a:ea typeface="Times New Roman"/>
              </a:rPr>
              <a:t>ctr</a:t>
            </a: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].</a:t>
            </a:r>
            <a:r>
              <a:rPr lang="en-US" sz="1200" dirty="0" err="1">
                <a:solidFill>
                  <a:srgbClr val="000000"/>
                </a:solidFill>
                <a:latin typeface="Consolas"/>
                <a:ea typeface="Times New Roman"/>
              </a:rPr>
              <a:t>getCalories</a:t>
            </a: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();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     </a:t>
            </a:r>
            <a:r>
              <a:rPr lang="en-US" sz="1200" dirty="0" err="1">
                <a:solidFill>
                  <a:srgbClr val="000000"/>
                </a:solidFill>
                <a:latin typeface="Consolas"/>
                <a:ea typeface="Times New Roman"/>
              </a:rPr>
              <a:t>System.</a:t>
            </a:r>
            <a:r>
              <a:rPr lang="en-US" sz="1200" i="1" dirty="0" err="1">
                <a:solidFill>
                  <a:srgbClr val="000000"/>
                </a:solidFill>
                <a:latin typeface="Consolas"/>
                <a:ea typeface="Times New Roman"/>
              </a:rPr>
              <a:t>out</a:t>
            </a:r>
            <a:r>
              <a:rPr lang="en-US" sz="1200" dirty="0" err="1">
                <a:solidFill>
                  <a:srgbClr val="000000"/>
                </a:solidFill>
                <a:latin typeface="Consolas"/>
                <a:ea typeface="Times New Roman"/>
              </a:rPr>
              <a:t>.println</a:t>
            </a: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("Total calories in these "+ 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       "</a:t>
            </a:r>
            <a:r>
              <a:rPr lang="en-US" sz="1200" dirty="0" err="1">
                <a:solidFill>
                  <a:srgbClr val="000000"/>
                </a:solidFill>
                <a:latin typeface="Consolas"/>
                <a:ea typeface="Times New Roman"/>
              </a:rPr>
              <a:t>apples.length</a:t>
            </a: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apples is " + 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       </a:t>
            </a:r>
            <a:r>
              <a:rPr lang="en-US" sz="1200" dirty="0" err="1">
                <a:solidFill>
                  <a:srgbClr val="000000"/>
                </a:solidFill>
                <a:latin typeface="Consolas"/>
                <a:ea typeface="Times New Roman"/>
              </a:rPr>
              <a:t>totCalories</a:t>
            </a: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+ " Calories");	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   }</a:t>
            </a:r>
            <a:endParaRPr lang="en-US" sz="18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0000"/>
                </a:solidFill>
                <a:latin typeface="Consolas"/>
                <a:ea typeface="Times New Roman"/>
              </a:rPr>
              <a:t>}</a:t>
            </a:r>
            <a:endParaRPr lang="en-US" sz="1800" dirty="0">
              <a:effectLst/>
              <a:latin typeface="Times New Roman"/>
              <a:ea typeface="Times New Roman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827584" y="1107964"/>
            <a:ext cx="294382" cy="289272"/>
            <a:chOff x="2699792" y="1267520"/>
            <a:chExt cx="294382" cy="289272"/>
          </a:xfrm>
        </p:grpSpPr>
        <p:sp>
          <p:nvSpPr>
            <p:cNvPr id="10" name="Oval 9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</a:t>
              </a:r>
              <a:endParaRPr lang="en-US" sz="1200" b="1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980448" y="2775996"/>
            <a:ext cx="294382" cy="289272"/>
            <a:chOff x="2699792" y="1267520"/>
            <a:chExt cx="294382" cy="289272"/>
          </a:xfrm>
        </p:grpSpPr>
        <p:sp>
          <p:nvSpPr>
            <p:cNvPr id="22" name="Oval 21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3</a:t>
              </a:r>
              <a:endParaRPr lang="en-US" sz="1200" b="1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642246" y="1118987"/>
            <a:ext cx="353690" cy="289272"/>
            <a:chOff x="2665884" y="1267520"/>
            <a:chExt cx="353690" cy="289272"/>
          </a:xfrm>
        </p:grpSpPr>
        <p:sp>
          <p:nvSpPr>
            <p:cNvPr id="31" name="Oval 3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2</a:t>
              </a:r>
              <a:endParaRPr lang="en-US" sz="1200" b="1" dirty="0"/>
            </a:p>
          </p:txBody>
        </p:sp>
      </p:grp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1332719" y="127830"/>
            <a:ext cx="6750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algn="ctr"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 C: Written Answers – worth </a:t>
            </a:r>
            <a:r>
              <a:rPr lang="en-US" b="1" u="sng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en-US" b="1" u="sng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marks total</a:t>
            </a:r>
            <a:endParaRPr lang="en-CA" sz="1800" dirty="0">
              <a:ea typeface="Times New Roman" panose="02020603050405020304" pitchFamily="18" charset="0"/>
            </a:endParaRPr>
          </a:p>
        </p:txBody>
      </p:sp>
      <p:sp>
        <p:nvSpPr>
          <p:cNvPr id="49" name="Text Box 2"/>
          <p:cNvSpPr txBox="1">
            <a:spLocks noChangeArrowheads="1"/>
          </p:cNvSpPr>
          <p:nvPr/>
        </p:nvSpPr>
        <p:spPr bwMode="auto">
          <a:xfrm>
            <a:off x="5184696" y="548680"/>
            <a:ext cx="3447793" cy="547260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 smtClean="0">
                <a:effectLst/>
                <a:latin typeface="+mn-lt"/>
                <a:ea typeface="Times New Roman" panose="02020603050405020304" pitchFamily="18" charset="0"/>
              </a:rPr>
              <a:t>Should be Apple, not Apples, to be consistent with the data type used throughout the class</a:t>
            </a:r>
            <a:endParaRPr lang="en-US" sz="1800" dirty="0" smtClean="0">
              <a:effectLst/>
              <a:latin typeface="+mn-lt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 smtClean="0">
                <a:latin typeface="+mn-lt"/>
                <a:ea typeface="Times New Roman" panose="02020603050405020304" pitchFamily="18" charset="0"/>
              </a:rPr>
              <a:t>Missing semi-colon</a:t>
            </a:r>
            <a:endParaRPr lang="en-US" sz="1800" dirty="0" smtClean="0">
              <a:latin typeface="+mn-lt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 smtClean="0">
                <a:latin typeface="+mn-lt"/>
                <a:ea typeface="Times New Roman" panose="02020603050405020304" pitchFamily="18" charset="0"/>
              </a:rPr>
              <a:t>a</a:t>
            </a:r>
            <a:r>
              <a:rPr lang="en-US" sz="1800" dirty="0" err="1" smtClean="0">
                <a:latin typeface="+mn-lt"/>
                <a:ea typeface="Times New Roman" panose="02020603050405020304" pitchFamily="18" charset="0"/>
              </a:rPr>
              <a:t>pples.length</a:t>
            </a:r>
            <a:r>
              <a:rPr lang="en-US" sz="1800" dirty="0" smtClean="0">
                <a:latin typeface="+mn-lt"/>
                <a:ea typeface="Times New Roman" panose="02020603050405020304" pitchFamily="18" charset="0"/>
              </a:rPr>
              <a:t> should not be embedded in the string; it should be  “…these” + </a:t>
            </a:r>
            <a:r>
              <a:rPr lang="en-US" sz="1800" dirty="0" err="1" smtClean="0">
                <a:latin typeface="+mn-lt"/>
                <a:ea typeface="Times New Roman" panose="02020603050405020304" pitchFamily="18" charset="0"/>
              </a:rPr>
              <a:t>apples.length</a:t>
            </a:r>
            <a:r>
              <a:rPr lang="en-US" sz="1800" dirty="0" smtClean="0">
                <a:latin typeface="+mn-lt"/>
                <a:ea typeface="Times New Roman" panose="02020603050405020304" pitchFamily="18" charset="0"/>
              </a:rPr>
              <a:t> + “ apples is ”…</a:t>
            </a:r>
            <a:endParaRPr lang="en-US" sz="1800" dirty="0" smtClean="0">
              <a:latin typeface="+mn-lt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1300" dirty="0" smtClean="0">
              <a:latin typeface="+mn-lt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1300" dirty="0" smtClean="0">
              <a:effectLst/>
              <a:latin typeface="+mn-lt"/>
              <a:ea typeface="Times New Roman" panose="02020603050405020304" pitchFamily="18" charset="0"/>
            </a:endParaRP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1300" dirty="0" smtClean="0">
              <a:effectLst/>
              <a:latin typeface="+mn-lt"/>
              <a:ea typeface="Times New Roman" panose="02020603050405020304" pitchFamily="18" charset="0"/>
            </a:endParaRP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1300" dirty="0">
              <a:effectLst/>
              <a:latin typeface="+mn-lt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04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/>
          <p:nvPr/>
        </p:nvSpPr>
        <p:spPr>
          <a:xfrm>
            <a:off x="467544" y="255588"/>
            <a:ext cx="4896544" cy="4716667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public class Apple extends Fruit {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	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private float weight = 100.0;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	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public float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getWeight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() {return weight;}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public void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setWeight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(float weight) {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      if 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getWeight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() &lt;= 0)    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    </a:t>
            </a:r>
            <a:r>
              <a:rPr lang="en-US" sz="1400" dirty="0" err="1" smtClean="0">
                <a:solidFill>
                  <a:srgbClr val="000000"/>
                </a:solidFill>
                <a:latin typeface="Consolas"/>
                <a:ea typeface="Times New Roman"/>
              </a:rPr>
              <a:t>System.</a:t>
            </a:r>
            <a:r>
              <a:rPr lang="en-US" sz="1400" i="1" dirty="0" err="1" smtClean="0">
                <a:solidFill>
                  <a:srgbClr val="000000"/>
                </a:solidFill>
                <a:latin typeface="Consolas"/>
                <a:ea typeface="Times New Roman"/>
              </a:rPr>
              <a:t>out</a:t>
            </a:r>
            <a:r>
              <a:rPr lang="en-US" sz="1400" dirty="0" err="1" smtClean="0">
                <a:solidFill>
                  <a:srgbClr val="000000"/>
                </a:solidFill>
                <a:latin typeface="Consolas"/>
                <a:ea typeface="Times New Roman"/>
              </a:rPr>
              <a:t>.println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("Weight cannot be" + 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" 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less than or equal to zero; resetting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"+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" to default value");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      </a:t>
            </a:r>
            <a:r>
              <a:rPr lang="en-US" sz="1400" dirty="0" err="1" smtClean="0">
                <a:solidFill>
                  <a:srgbClr val="000000"/>
                </a:solidFill>
                <a:latin typeface="Consolas"/>
                <a:ea typeface="Times New Roman"/>
              </a:rPr>
              <a:t>this.weight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 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= (weight&lt;=0)?100:weight;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	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public Apple() {super();}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public Apple(float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pS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) {this(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pS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);}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	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public float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getCalories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() {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   return (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getWeight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() * 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 indent="45720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3*(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getSugarContent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()+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getProteinContent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());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}	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}</a:t>
            </a:r>
            <a:endParaRPr lang="en-US" sz="2000" dirty="0">
              <a:effectLst/>
              <a:latin typeface="Times New Roman"/>
              <a:ea typeface="Times New Roman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674054" y="692696"/>
            <a:ext cx="353070" cy="289272"/>
            <a:chOff x="2699792" y="1267520"/>
            <a:chExt cx="294382" cy="289272"/>
          </a:xfrm>
        </p:grpSpPr>
        <p:sp>
          <p:nvSpPr>
            <p:cNvPr id="13" name="Oval 12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</a:t>
              </a:r>
              <a:r>
                <a:rPr lang="en-US" sz="1200" b="1" dirty="0" smtClean="0"/>
                <a:t>4</a:t>
              </a:r>
              <a:endParaRPr lang="en-US" sz="1200" b="1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722619" y="3021020"/>
            <a:ext cx="434710" cy="311904"/>
            <a:chOff x="2665884" y="1267520"/>
            <a:chExt cx="353690" cy="289272"/>
          </a:xfrm>
        </p:grpSpPr>
        <p:sp>
          <p:nvSpPr>
            <p:cNvPr id="28" name="Oval 27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665884" y="1267520"/>
              <a:ext cx="353690" cy="256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 6</a:t>
              </a:r>
              <a:endParaRPr lang="en-US" sz="1200" b="1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827584" y="1556792"/>
            <a:ext cx="353690" cy="289272"/>
            <a:chOff x="2665884" y="1267520"/>
            <a:chExt cx="353690" cy="289272"/>
          </a:xfrm>
        </p:grpSpPr>
        <p:sp>
          <p:nvSpPr>
            <p:cNvPr id="34" name="Oval 3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</a:t>
              </a:r>
              <a:r>
                <a:rPr lang="en-US" sz="1200" b="1" dirty="0" smtClean="0"/>
                <a:t>5</a:t>
              </a:r>
              <a:endParaRPr lang="en-US" sz="1200" b="1" dirty="0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893940" y="4394951"/>
            <a:ext cx="353690" cy="289272"/>
            <a:chOff x="2665884" y="1267520"/>
            <a:chExt cx="353690" cy="289272"/>
          </a:xfrm>
        </p:grpSpPr>
        <p:sp>
          <p:nvSpPr>
            <p:cNvPr id="41" name="Oval 4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7</a:t>
              </a:r>
              <a:endParaRPr lang="en-US" sz="1200" b="1" dirty="0"/>
            </a:p>
          </p:txBody>
        </p:sp>
      </p:grp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49" name="Text Box 2"/>
          <p:cNvSpPr txBox="1">
            <a:spLocks noChangeArrowheads="1"/>
          </p:cNvSpPr>
          <p:nvPr/>
        </p:nvSpPr>
        <p:spPr bwMode="auto">
          <a:xfrm>
            <a:off x="5445170" y="260648"/>
            <a:ext cx="3447310" cy="583264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4"/>
            </a:pPr>
            <a:r>
              <a:rPr lang="en-US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will default to double, which cannot fit into float</a:t>
            </a:r>
            <a:endParaRPr lang="en-US" sz="1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4"/>
            </a:pPr>
            <a:r>
              <a:rPr lang="en-US" sz="18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getWeight</a:t>
            </a: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 checks the currently-stored value of weight, when it needs to check the weight just entered.</a:t>
            </a:r>
            <a:endParaRPr lang="en-US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4"/>
            </a:pP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Should use super() rather than this(), which leads to infinite loop, since constructor calls itself</a:t>
            </a:r>
            <a:endParaRPr lang="en-US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4"/>
            </a:pP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Needs a closing parenthesis to finish statement</a:t>
            </a:r>
            <a:endParaRPr lang="en-US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C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458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/>
          <p:nvPr/>
        </p:nvSpPr>
        <p:spPr>
          <a:xfrm>
            <a:off x="395536" y="255588"/>
            <a:ext cx="5040560" cy="5657760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public class Fruit extends Food {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private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boolean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sweet = true;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private float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proteinContent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,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sugarContent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;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800" dirty="0">
                <a:solidFill>
                  <a:srgbClr val="000000"/>
                </a:solidFill>
                <a:latin typeface="Consolas"/>
                <a:ea typeface="Times New Roman"/>
              </a:rPr>
              <a:t>	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public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boolean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isSweet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() {return sweet;}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public void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setSweet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boolean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s) {sweet = s;}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800" dirty="0">
                <a:solidFill>
                  <a:srgbClr val="000000"/>
                </a:solidFill>
                <a:latin typeface="Consolas"/>
                <a:ea typeface="Times New Roman"/>
              </a:rPr>
              <a:t>	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public float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getProteinContent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()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{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     return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proteinContent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;}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public void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setProteinContent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(float protein)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{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     </a:t>
            </a:r>
            <a:r>
              <a:rPr lang="en-US" sz="1400" dirty="0" err="1" smtClean="0">
                <a:solidFill>
                  <a:srgbClr val="000000"/>
                </a:solidFill>
                <a:latin typeface="Consolas"/>
                <a:ea typeface="Times New Roman"/>
              </a:rPr>
              <a:t>proteinContent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 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= protein;}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800" dirty="0">
                <a:solidFill>
                  <a:srgbClr val="000000"/>
                </a:solidFill>
                <a:latin typeface="Consolas"/>
                <a:ea typeface="Times New Roman"/>
              </a:rPr>
              <a:t>	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public float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getSugarContent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()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{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     return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sugarContent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;}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public void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setSugarContent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(float s)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{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     </a:t>
            </a:r>
            <a:r>
              <a:rPr lang="en-US" sz="1400" dirty="0" err="1" smtClean="0">
                <a:solidFill>
                  <a:srgbClr val="000000"/>
                </a:solidFill>
                <a:latin typeface="Consolas"/>
                <a:ea typeface="Times New Roman"/>
              </a:rPr>
              <a:t>sugarContent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 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= s;}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800" dirty="0">
                <a:solidFill>
                  <a:srgbClr val="000000"/>
                </a:solidFill>
                <a:latin typeface="Consolas"/>
                <a:ea typeface="Times New Roman"/>
              </a:rPr>
              <a:t>	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public Fruit () {this(0.1f);}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public Fruit (float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pC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) {this(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pC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, 0.3f);}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public Fruit(float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pC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, float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pS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) {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 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setProteinContent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pC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); 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 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setSugarContent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(isSweet?pS:pS+0.3); </a:t>
            </a:r>
            <a:endParaRPr lang="en-US" sz="1400" dirty="0" smtClean="0">
              <a:solidFill>
                <a:srgbClr val="000000"/>
              </a:solidFill>
              <a:latin typeface="Consolas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        //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incr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sugar by 30% if sweet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  float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tempFibre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=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getFibreContent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() – </a:t>
            </a:r>
            <a:endParaRPr lang="en-US" sz="1400" dirty="0" smtClean="0">
              <a:solidFill>
                <a:srgbClr val="000000"/>
              </a:solidFill>
              <a:latin typeface="Consolas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      (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getProteinContent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() -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getSugarContent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());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 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setFibre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tempFibre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);   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}</a:t>
            </a:r>
            <a:endParaRPr lang="en-US" sz="2000" dirty="0">
              <a:effectLst/>
              <a:latin typeface="Times New Roman"/>
              <a:ea typeface="Times New Roman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3869213" y="4149082"/>
            <a:ext cx="434710" cy="311904"/>
            <a:chOff x="2665884" y="1267520"/>
            <a:chExt cx="353690" cy="289272"/>
          </a:xfrm>
        </p:grpSpPr>
        <p:sp>
          <p:nvSpPr>
            <p:cNvPr id="28" name="Oval 27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665884" y="1267520"/>
              <a:ext cx="353690" cy="256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</a:t>
              </a:r>
              <a:r>
                <a:rPr lang="en-US" sz="1200" b="1" dirty="0"/>
                <a:t> </a:t>
              </a:r>
              <a:r>
                <a:rPr lang="en-US" sz="1200" b="1" dirty="0" smtClean="0"/>
                <a:t>9</a:t>
              </a:r>
              <a:endParaRPr lang="en-US" sz="1200" b="1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131840" y="4171712"/>
            <a:ext cx="353690" cy="289272"/>
            <a:chOff x="2665884" y="1267520"/>
            <a:chExt cx="353690" cy="289272"/>
          </a:xfrm>
        </p:grpSpPr>
        <p:sp>
          <p:nvSpPr>
            <p:cNvPr id="34" name="Oval 3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</a:t>
              </a:r>
              <a:r>
                <a:rPr lang="en-US" sz="1200" b="1" dirty="0" smtClean="0"/>
                <a:t>8</a:t>
              </a:r>
              <a:endParaRPr lang="en-US" sz="1200" b="1" dirty="0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318277" y="4216294"/>
            <a:ext cx="353690" cy="289272"/>
            <a:chOff x="2665884" y="1267520"/>
            <a:chExt cx="353690" cy="289272"/>
          </a:xfrm>
        </p:grpSpPr>
        <p:sp>
          <p:nvSpPr>
            <p:cNvPr id="41" name="Oval 4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10</a:t>
              </a:r>
              <a:endParaRPr lang="en-US" sz="1200" b="1" dirty="0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3100090" y="5229200"/>
            <a:ext cx="353690" cy="289272"/>
            <a:chOff x="2665884" y="1267520"/>
            <a:chExt cx="353690" cy="289272"/>
          </a:xfrm>
        </p:grpSpPr>
        <p:sp>
          <p:nvSpPr>
            <p:cNvPr id="44" name="Oval 4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12</a:t>
              </a:r>
              <a:endParaRPr lang="en-US" sz="1200" b="1" dirty="0" smtClean="0"/>
            </a:p>
          </p:txBody>
        </p:sp>
      </p:grp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49" name="Text Box 2"/>
          <p:cNvSpPr txBox="1">
            <a:spLocks noChangeArrowheads="1"/>
          </p:cNvSpPr>
          <p:nvPr/>
        </p:nvSpPr>
        <p:spPr bwMode="auto">
          <a:xfrm>
            <a:off x="5508104" y="247940"/>
            <a:ext cx="3447310" cy="566540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8"/>
            </a:pPr>
            <a:r>
              <a:rPr lang="en-US" sz="18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isSweet</a:t>
            </a:r>
            <a:r>
              <a:rPr lang="en-US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a method, therefore needs ()</a:t>
            </a:r>
            <a:endParaRPr lang="en-US" sz="1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8"/>
            </a:pP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Logic is backwards; if </a:t>
            </a: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apple is sweet, then add 30%</a:t>
            </a:r>
            <a:endParaRPr lang="en-US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8"/>
            </a:pP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0.3 is a double by default, hence ps+0.3 becomes a double, while </a:t>
            </a:r>
            <a:r>
              <a:rPr lang="en-US" sz="18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setSugarContent</a:t>
            </a: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 expects a float</a:t>
            </a:r>
            <a:endParaRPr lang="en-US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8"/>
            </a:pPr>
            <a:r>
              <a:rPr lang="en-US" sz="18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getFibreContent</a:t>
            </a: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 does not exist; it should be </a:t>
            </a:r>
            <a:r>
              <a:rPr lang="en-US" sz="18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getFibre</a:t>
            </a: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(), as declared in Food class</a:t>
            </a:r>
            <a:endParaRPr lang="en-US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8"/>
            </a:pPr>
            <a:r>
              <a:rPr lang="en-US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Calculation will add sugar, rather than subtract it, due to a negative </a:t>
            </a:r>
            <a:r>
              <a:rPr lang="en-US" sz="18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negative</a:t>
            </a:r>
            <a:r>
              <a:rPr lang="en-US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(+) built into the calculation</a:t>
            </a:r>
            <a:endParaRPr lang="en-US" sz="1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8"/>
            </a:pPr>
            <a:endParaRPr lang="en-C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142511" y="4646864"/>
            <a:ext cx="353690" cy="289272"/>
            <a:chOff x="2665884" y="1267520"/>
            <a:chExt cx="353690" cy="289272"/>
          </a:xfrm>
        </p:grpSpPr>
        <p:sp>
          <p:nvSpPr>
            <p:cNvPr id="21" name="Oval 2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11</a:t>
              </a:r>
              <a:endParaRPr lang="en-US" sz="1200" b="1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4257800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/>
          <p:nvPr/>
        </p:nvSpPr>
        <p:spPr>
          <a:xfrm>
            <a:off x="395536" y="255588"/>
            <a:ext cx="5040560" cy="1902018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public class Food {</a:t>
            </a:r>
            <a:endParaRPr lang="en-US" sz="2000" dirty="0">
              <a:latin typeface="Times New Roman"/>
              <a:ea typeface="Times New Roman"/>
            </a:endParaRPr>
          </a:p>
          <a:p>
            <a:pPr marL="200025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private float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fibreContent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= 1;  </a:t>
            </a:r>
            <a:endParaRPr lang="en-US" sz="1400" dirty="0" smtClean="0">
              <a:solidFill>
                <a:srgbClr val="000000"/>
              </a:solidFill>
              <a:latin typeface="Consolas"/>
              <a:ea typeface="Times New Roman"/>
            </a:endParaRPr>
          </a:p>
          <a:p>
            <a:pPr marL="200025" marR="0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/// 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%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fibre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as decimal value; 1 = 100%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public 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float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getFibre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() {return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fiberContent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;}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public 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void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setFibre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(float fib) {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 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 fib 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= </a:t>
            </a:r>
            <a:r>
              <a:rPr lang="en-US" sz="1400" dirty="0" err="1">
                <a:solidFill>
                  <a:srgbClr val="000000"/>
                </a:solidFill>
                <a:latin typeface="Consolas"/>
                <a:ea typeface="Times New Roman"/>
              </a:rPr>
              <a:t>fibreContent</a:t>
            </a: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;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  </a:t>
            </a:r>
            <a:r>
              <a:rPr lang="en-US" sz="1400" dirty="0" smtClean="0">
                <a:solidFill>
                  <a:srgbClr val="000000"/>
                </a:solidFill>
                <a:latin typeface="Consolas"/>
                <a:ea typeface="Times New Roman"/>
              </a:rPr>
              <a:t>}</a:t>
            </a:r>
            <a:endParaRPr lang="en-US" sz="2000" dirty="0">
              <a:latin typeface="Times New Roman"/>
              <a:ea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000000"/>
                </a:solidFill>
                <a:latin typeface="Consolas"/>
                <a:ea typeface="Times New Roman"/>
              </a:rPr>
              <a:t>}</a:t>
            </a:r>
            <a:endParaRPr lang="en-US" sz="2000" dirty="0">
              <a:effectLst/>
              <a:latin typeface="Times New Roman"/>
              <a:ea typeface="Times New Roman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4211960" y="1061961"/>
            <a:ext cx="353070" cy="289272"/>
            <a:chOff x="2699792" y="1267520"/>
            <a:chExt cx="294382" cy="289272"/>
          </a:xfrm>
        </p:grpSpPr>
        <p:sp>
          <p:nvSpPr>
            <p:cNvPr id="13" name="Oval 12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13</a:t>
              </a:r>
              <a:endParaRPr lang="en-US" sz="1200" b="1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2738971" y="1484784"/>
            <a:ext cx="353690" cy="289272"/>
            <a:chOff x="2665884" y="1267520"/>
            <a:chExt cx="353690" cy="289272"/>
          </a:xfrm>
        </p:grpSpPr>
        <p:sp>
          <p:nvSpPr>
            <p:cNvPr id="34" name="Oval 3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14</a:t>
              </a:r>
              <a:endParaRPr lang="en-US" sz="1200" b="1" dirty="0"/>
            </a:p>
          </p:txBody>
        </p:sp>
      </p:grp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49" name="Text Box 2"/>
          <p:cNvSpPr txBox="1">
            <a:spLocks noChangeArrowheads="1"/>
          </p:cNvSpPr>
          <p:nvPr/>
        </p:nvSpPr>
        <p:spPr bwMode="auto">
          <a:xfrm>
            <a:off x="5508104" y="247940"/>
            <a:ext cx="3447310" cy="566540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13"/>
            </a:pPr>
            <a:r>
              <a:rPr lang="en-US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Should be </a:t>
            </a:r>
            <a:r>
              <a:rPr lang="en-US" sz="18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fibreContent</a:t>
            </a:r>
            <a:r>
              <a:rPr lang="en-US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according to the definition at the top of the class</a:t>
            </a:r>
            <a:endParaRPr lang="en-US" sz="1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13"/>
            </a:pP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Assignment is backwards; should be </a:t>
            </a:r>
            <a:r>
              <a:rPr lang="en-US" sz="18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fibreContent</a:t>
            </a: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=fib;</a:t>
            </a:r>
            <a:endParaRPr lang="en-US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301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Algonquin College">
      <a:dk1>
        <a:sysClr val="windowText" lastClr="000000"/>
      </a:dk1>
      <a:lt1>
        <a:sysClr val="window" lastClr="FFFFFF"/>
      </a:lt1>
      <a:dk2>
        <a:srgbClr val="00673E"/>
      </a:dk2>
      <a:lt2>
        <a:srgbClr val="A0C93C"/>
      </a:lt2>
      <a:accent1>
        <a:srgbClr val="00675A"/>
      </a:accent1>
      <a:accent2>
        <a:srgbClr val="009AA6"/>
      </a:accent2>
      <a:accent3>
        <a:srgbClr val="007096"/>
      </a:accent3>
      <a:accent4>
        <a:srgbClr val="EAAB00"/>
      </a:accent4>
      <a:accent5>
        <a:srgbClr val="63666A"/>
      </a:accent5>
      <a:accent6>
        <a:srgbClr val="63666A"/>
      </a:accent6>
      <a:hlink>
        <a:srgbClr val="009AA6"/>
      </a:hlink>
      <a:folHlink>
        <a:srgbClr val="63666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9319</TotalTime>
  <Words>497</Words>
  <Application>Microsoft Office PowerPoint</Application>
  <PresentationFormat>On-screen Show (4:3)</PresentationFormat>
  <Paragraphs>142</Paragraphs>
  <Slides>10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Office Theme</vt:lpstr>
      <vt:lpstr>Custom Design</vt:lpstr>
      <vt:lpstr>Quiz Solutions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Algonquin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Shawn McBride</dc:creator>
  <cp:lastModifiedBy>Tech</cp:lastModifiedBy>
  <cp:revision>451</cp:revision>
  <cp:lastPrinted>1601-01-01T00:00:00Z</cp:lastPrinted>
  <dcterms:created xsi:type="dcterms:W3CDTF">2000-10-05T13:47:11Z</dcterms:created>
  <dcterms:modified xsi:type="dcterms:W3CDTF">2018-03-06T00:58:59Z</dcterms:modified>
</cp:coreProperties>
</file>