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410" r:id="rId2"/>
    <p:sldId id="354" r:id="rId3"/>
    <p:sldId id="287" r:id="rId4"/>
    <p:sldId id="288" r:id="rId5"/>
    <p:sldId id="413" r:id="rId6"/>
    <p:sldId id="289" r:id="rId7"/>
    <p:sldId id="342" r:id="rId8"/>
    <p:sldId id="290" r:id="rId9"/>
    <p:sldId id="291" r:id="rId10"/>
    <p:sldId id="430" r:id="rId11"/>
    <p:sldId id="293" r:id="rId12"/>
    <p:sldId id="431" r:id="rId13"/>
    <p:sldId id="375" r:id="rId14"/>
    <p:sldId id="434" r:id="rId15"/>
    <p:sldId id="432" r:id="rId16"/>
    <p:sldId id="433" r:id="rId17"/>
    <p:sldId id="295" r:id="rId18"/>
    <p:sldId id="376" r:id="rId19"/>
    <p:sldId id="428" r:id="rId20"/>
    <p:sldId id="297" r:id="rId21"/>
    <p:sldId id="414" r:id="rId22"/>
    <p:sldId id="357" r:id="rId23"/>
    <p:sldId id="298" r:id="rId24"/>
    <p:sldId id="299" r:id="rId25"/>
    <p:sldId id="377" r:id="rId26"/>
    <p:sldId id="300" r:id="rId27"/>
    <p:sldId id="429" r:id="rId28"/>
    <p:sldId id="301" r:id="rId2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66"/>
    <a:srgbClr val="990000"/>
    <a:srgbClr val="CC0000"/>
    <a:srgbClr val="008000"/>
    <a:srgbClr val="CC3300"/>
    <a:srgbClr val="993366"/>
    <a:srgbClr val="FF9966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813" autoAdjust="0"/>
    <p:restoredTop sz="94760"/>
  </p:normalViewPr>
  <p:slideViewPr>
    <p:cSldViewPr snapToGrid="0">
      <p:cViewPr varScale="1">
        <p:scale>
          <a:sx n="91" d="100"/>
          <a:sy n="91" d="100"/>
        </p:scale>
        <p:origin x="488" y="1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48"/>
    </p:cViewPr>
  </p:sorterViewPr>
  <p:notesViewPr>
    <p:cSldViewPr snapToGrid="0">
      <p:cViewPr varScale="1">
        <p:scale>
          <a:sx n="48" d="100"/>
          <a:sy n="48" d="100"/>
        </p:scale>
        <p:origin x="-1902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notesMaster" Target="notesMasters/notesMaster1.xml"/><Relationship Id="rId31" Type="http://schemas.openxmlformats.org/officeDocument/2006/relationships/handoutMaster" Target="handoutMasters/handoutMaster1.xml"/><Relationship Id="rId32" Type="http://schemas.openxmlformats.org/officeDocument/2006/relationships/presProps" Target="pres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viewProps" Target="viewProps.xml"/><Relationship Id="rId34" Type="http://schemas.openxmlformats.org/officeDocument/2006/relationships/theme" Target="theme/theme1.xml"/><Relationship Id="rId3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CA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endParaRPr lang="en-CA"/>
          </a:p>
        </p:txBody>
      </p:sp>
      <p:sp>
        <p:nvSpPr>
          <p:cNvPr id="307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Monotype Corsiva" pitchFamily="66" charset="0"/>
              </a:defRPr>
            </a:lvl1pPr>
          </a:lstStyle>
          <a:p>
            <a:r>
              <a:rPr lang="en-CA"/>
              <a:t>ANP1102  J. Carnegie/2004</a:t>
            </a:r>
          </a:p>
        </p:txBody>
      </p:sp>
      <p:sp>
        <p:nvSpPr>
          <p:cNvPr id="307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fld id="{9DD616CF-DD66-4D38-8313-23D0EACB8B4D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639293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4643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464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464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Times New Roman" pitchFamily="18" charset="0"/>
              </a:defRPr>
            </a:lvl1pPr>
          </a:lstStyle>
          <a:p>
            <a:fld id="{9D16984E-C2FE-4D1A-B0A4-A8F26FF9BE6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5272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3805F0-93D7-435E-8F10-D0CA777E68ED}" type="slidenum">
              <a:rPr lang="en-US"/>
              <a:pPr/>
              <a:t>1</a:t>
            </a:fld>
            <a:endParaRPr lang="en-US"/>
          </a:p>
        </p:txBody>
      </p:sp>
      <p:sp>
        <p:nvSpPr>
          <p:cNvPr id="195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48296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0-2:50  we cover pretty everything in chapter</a:t>
            </a:r>
            <a:r>
              <a:rPr lang="en-US" baseline="0" dirty="0" smtClean="0"/>
              <a:t> 7.  </a:t>
            </a:r>
            <a:r>
              <a:rPr lang="en-US" baseline="0" dirty="0" err="1" smtClean="0"/>
              <a:t>Gonna</a:t>
            </a:r>
            <a:r>
              <a:rPr lang="en-US" baseline="0" dirty="0" smtClean="0"/>
              <a:t> go through all 206 bones. Mandible is an irregular bone and is the only moveable bone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712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2:50-3:36  Shoulders also part of the appendicular.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9084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3:36-7:52  Ones</a:t>
            </a:r>
            <a:r>
              <a:rPr lang="en-US" baseline="0" dirty="0" smtClean="0"/>
              <a:t> not in </a:t>
            </a:r>
            <a:r>
              <a:rPr lang="en-US" baseline="0" dirty="0" err="1" smtClean="0"/>
              <a:t>colour</a:t>
            </a:r>
            <a:r>
              <a:rPr lang="en-US" baseline="0" dirty="0" smtClean="0"/>
              <a:t> are facial bones.  3 fossa are indentations that help to support the brain.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94787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7:52-11:11    On midterm wont be in </a:t>
            </a:r>
            <a:r>
              <a:rPr lang="en-US" dirty="0" err="1" smtClean="0"/>
              <a:t>colour</a:t>
            </a:r>
            <a:r>
              <a:rPr lang="en-US" baseline="0" dirty="0" smtClean="0"/>
              <a:t> though.  Facial muscle anchored into skin?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6436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11:11-12:45  two temporal</a:t>
            </a:r>
            <a:r>
              <a:rPr lang="en-US" baseline="0" dirty="0" smtClean="0"/>
              <a:t> bones. Single sphenoid and ethmoid bones. 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8601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78DE21F-0946-4442-A4A1-78AC415A224F}" type="slidenum">
              <a:rPr lang="en-US"/>
              <a:pPr/>
              <a:t>7</a:t>
            </a:fld>
            <a:endParaRPr lang="en-US"/>
          </a:p>
        </p:txBody>
      </p:sp>
      <p:sp>
        <p:nvSpPr>
          <p:cNvPr id="1945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12:45-18:00</a:t>
            </a:r>
            <a:r>
              <a:rPr lang="en-US" baseline="0" dirty="0" smtClean="0"/>
              <a:t> (funny)</a:t>
            </a:r>
            <a:r>
              <a:rPr lang="en-US" dirty="0" smtClean="0"/>
              <a:t>  Frontal bone forms the orbits (eye sockets).</a:t>
            </a:r>
            <a:r>
              <a:rPr lang="en-US" baseline="0" dirty="0" smtClean="0"/>
              <a:t> Suture stitching occipital and frontal bone.  Supra=above? Supraorbital foramen for nerves?  </a:t>
            </a:r>
            <a:r>
              <a:rPr lang="en-US" baseline="0" dirty="0" smtClean="0"/>
              <a:t>Glabella </a:t>
            </a:r>
            <a:r>
              <a:rPr lang="en-US" baseline="0" dirty="0" smtClean="0"/>
              <a:t>above sinus.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721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18:00-19:40 parietal in pink, occipital bone brown.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78838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19:40-24:09 the mandible is removed on left</a:t>
            </a:r>
            <a:r>
              <a:rPr lang="en-US" baseline="0" dirty="0" smtClean="0"/>
              <a:t> diagram.  Foramen magnum= big hole    </a:t>
            </a:r>
            <a:r>
              <a:rPr lang="en-US" baseline="0" dirty="0" err="1" smtClean="0"/>
              <a:t>foramena</a:t>
            </a:r>
            <a:r>
              <a:rPr lang="en-US" baseline="0" dirty="0" smtClean="0"/>
              <a:t> is plural.  Circle is where its starting to bend behind? Temporal </a:t>
            </a:r>
            <a:r>
              <a:rPr lang="en-US" baseline="0" dirty="0" smtClean="0"/>
              <a:t>orange.  </a:t>
            </a:r>
            <a:r>
              <a:rPr lang="en-US" baseline="0" dirty="0" smtClean="0"/>
              <a:t>Cleft palate when.. the</a:t>
            </a:r>
            <a:r>
              <a:rPr lang="mr-IN" baseline="0" dirty="0" smtClean="0"/>
              <a:t>…</a:t>
            </a:r>
            <a:r>
              <a:rPr lang="en-CA" baseline="0" dirty="0" smtClean="0"/>
              <a:t>   hole on the hard palate is</a:t>
            </a:r>
            <a:r>
              <a:rPr lang="mr-IN" baseline="0" dirty="0" smtClean="0"/>
              <a:t>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54656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24:09-29:50 Temporal bone.  Suture is called squamous suture.  </a:t>
            </a:r>
            <a:r>
              <a:rPr lang="en-US" dirty="0" err="1" smtClean="0"/>
              <a:t>Temporal</a:t>
            </a:r>
            <a:r>
              <a:rPr lang="en-US" baseline="0" dirty="0" err="1" smtClean="0"/>
              <a:t>madibluar</a:t>
            </a:r>
            <a:r>
              <a:rPr lang="en-US" baseline="0" dirty="0" smtClean="0"/>
              <a:t> allow u to chew.  Meatus skinny canal or passageway.  Mastoid process under ear.  Don’t have to label the bones in the last sentence but should know that they are associated with the temporal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87097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29:50-30:46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8665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30:46-35:08  Be guided with only written</a:t>
            </a:r>
            <a:r>
              <a:rPr lang="en-US" baseline="0" dirty="0" smtClean="0"/>
              <a:t> on the left side. Medial </a:t>
            </a:r>
            <a:r>
              <a:rPr lang="en-US" baseline="0" dirty="0" err="1" smtClean="0"/>
              <a:t>crainial</a:t>
            </a:r>
            <a:r>
              <a:rPr lang="en-US" baseline="0" dirty="0" smtClean="0"/>
              <a:t> fossa, anterior cranial fossa.  Orbital fissure are the two holes near greater and lesser wings.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274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35:08-37:18   bunches</a:t>
            </a:r>
            <a:r>
              <a:rPr lang="en-US" baseline="0" dirty="0" smtClean="0"/>
              <a:t> of holds is the ethmoid bone.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3498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9789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37:18-43:10</a:t>
            </a:r>
            <a:r>
              <a:rPr lang="en-US" baseline="0" dirty="0" smtClean="0"/>
              <a:t>  nasal concave 3 sets.  41:15 important crista </a:t>
            </a:r>
            <a:r>
              <a:rPr lang="en-US" baseline="0" dirty="0" err="1" smtClean="0"/>
              <a:t>galli</a:t>
            </a:r>
            <a:r>
              <a:rPr lang="en-US" baseline="0" dirty="0" smtClean="0"/>
              <a:t> attach to the..? 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4021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ethmoid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8987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43:10-44:44  only need to know 4 sutures?? Coronal connects the frontal with the parietal.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854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44:44-44:58  could be asked to label the 4 sutures.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19395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48:58-47:10  don</a:t>
            </a:r>
            <a:r>
              <a:rPr lang="mr-IN" dirty="0" smtClean="0"/>
              <a:t>’</a:t>
            </a:r>
            <a:r>
              <a:rPr lang="en-US" dirty="0" smtClean="0"/>
              <a:t>t have to know </a:t>
            </a:r>
            <a:r>
              <a:rPr lang="en-US" dirty="0" err="1" smtClean="0"/>
              <a:t>occipitomastoid</a:t>
            </a:r>
            <a:r>
              <a:rPr lang="en-US" baseline="0" dirty="0" smtClean="0"/>
              <a:t> suture.  Diagram is fair game.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7015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47:10-52:56</a:t>
            </a:r>
            <a:r>
              <a:rPr lang="en-US" baseline="0" dirty="0" smtClean="0"/>
              <a:t> lacrimal bones circular?  Yellow mandible only moveable bone in face and largest.  Body forms chin.  Ramus (rami) the arms the come up on both sides.  </a:t>
            </a:r>
            <a:r>
              <a:rPr lang="en-US" baseline="0" dirty="0" err="1" smtClean="0"/>
              <a:t>Temoralis</a:t>
            </a:r>
            <a:r>
              <a:rPr lang="en-US" baseline="0" dirty="0" smtClean="0"/>
              <a:t> muscle red arrow and is a chewing muscle not formation of </a:t>
            </a:r>
            <a:r>
              <a:rPr lang="mr-IN" baseline="0" dirty="0" smtClean="0"/>
              <a:t>…</a:t>
            </a:r>
            <a:r>
              <a:rPr lang="en-CA" baseline="0" dirty="0" smtClean="0"/>
              <a:t>mandibular joint.   Alveolar margin is the where the teeth sit in the sockets.  Opening at top are where dentists nut the novocaine in to freeze.  Mental= chin.  Mental foramen is the bottom hole.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4628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52:56-55:55  palatine bone is the bottom bone?  Maxillary are</a:t>
            </a:r>
            <a:r>
              <a:rPr lang="en-US" baseline="0" dirty="0" smtClean="0"/>
              <a:t> the sinus that get infected more often.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34199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2511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55:55-59:05  </a:t>
            </a:r>
            <a:r>
              <a:rPr lang="en-US" dirty="0" smtClean="0"/>
              <a:t>zygomatic is cheek bones.  Lacrimal something about tears.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6984E-C2FE-4D1A-B0A4-A8F26FF9BE6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49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9E6225-4879-44EE-9A39-511C08D2D7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D1C7C8-C2F7-4BEA-9B19-63520D64147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71C1EF-C655-4A2B-BFA3-7E7F43CD35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AA7B05-9F12-431C-B5AE-62C83D65AB3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A9499-D883-43D6-BC93-7A4E171669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A4BDEE-F7F7-4C84-926A-1D9E2A505F8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49D14C-444B-433A-814B-9500633CA0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8270BB-5380-4DD6-B484-ECE210E4FE9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428B9A-7169-4FE5-A8B4-638BCC1D808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4E8F2-773A-40CC-8CC6-376E576C299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0C01D0-8F0B-4E57-87A1-A47E5C8BB81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</a:defRPr>
            </a:lvl1pPr>
          </a:lstStyle>
          <a:p>
            <a:fld id="{EFA89A2E-8700-4679-A14A-0343757F943E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7.jpeg"/><Relationship Id="rId5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4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5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4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4" Type="http://schemas.openxmlformats.org/officeDocument/2006/relationships/slide" Target="slide9.xm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4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Image:Gray163.png" TargetMode="External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png"/><Relationship Id="rId3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4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207" name="WordArt 79"/>
          <p:cNvSpPr>
            <a:spLocks noChangeArrowheads="1" noChangeShapeType="1" noTextEdit="1"/>
          </p:cNvSpPr>
          <p:nvPr/>
        </p:nvSpPr>
        <p:spPr bwMode="auto">
          <a:xfrm>
            <a:off x="246062" y="193675"/>
            <a:ext cx="8697521" cy="3584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ANP </a:t>
            </a:r>
            <a:r>
              <a:rPr lang="en-US" sz="48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1106:   </a:t>
            </a:r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Topic </a:t>
            </a:r>
            <a:r>
              <a:rPr lang="en-US" sz="48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3B</a:t>
            </a:r>
            <a:endParaRPr lang="en-US" sz="48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  <a:p>
            <a:pPr algn="ctr"/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 Anatomy of the Skeletal System</a:t>
            </a:r>
          </a:p>
        </p:txBody>
      </p:sp>
      <p:pic>
        <p:nvPicPr>
          <p:cNvPr id="176210" name="Picture 82" descr="skeleton"/>
          <p:cNvPicPr>
            <a:picLocks noChangeAspect="1" noChangeArrowheads="1"/>
          </p:cNvPicPr>
          <p:nvPr/>
        </p:nvPicPr>
        <p:blipFill>
          <a:blip r:embed="rId3" cstate="print">
            <a:lum bright="-24000" contrast="42000"/>
          </a:blip>
          <a:srcRect/>
          <a:stretch>
            <a:fillRect/>
          </a:stretch>
        </p:blipFill>
        <p:spPr bwMode="auto">
          <a:xfrm>
            <a:off x="3745065" y="3762919"/>
            <a:ext cx="1576388" cy="1576387"/>
          </a:xfrm>
          <a:prstGeom prst="rect">
            <a:avLst/>
          </a:prstGeom>
          <a:solidFill>
            <a:srgbClr val="FFCC99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338203" y="5749447"/>
            <a:ext cx="84675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/>
              <a:t>Throughout this section, refer to table 6.1:  Bone Markings – </a:t>
            </a:r>
            <a:r>
              <a:rPr lang="en-US" sz="2000" i="1" dirty="0" smtClean="0"/>
              <a:t>you are responsible for being able to define all of these bone markings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381000" y="241300"/>
            <a:ext cx="8305800" cy="2105025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SKELETON (Chapter 7)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/>
              <a:t>• </a:t>
            </a:r>
            <a:r>
              <a:rPr lang="en-US" sz="2000" dirty="0">
                <a:solidFill>
                  <a:srgbClr val="996633"/>
                </a:solidFill>
              </a:rPr>
              <a:t> 206</a:t>
            </a:r>
            <a:r>
              <a:rPr lang="en-US" sz="2000" b="0" dirty="0"/>
              <a:t> bones in human skeleton - make up about 20% of body weight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/>
              <a:t>•  grouped into </a:t>
            </a:r>
            <a:r>
              <a:rPr lang="en-US" sz="2000" dirty="0">
                <a:solidFill>
                  <a:srgbClr val="006666"/>
                </a:solidFill>
              </a:rPr>
              <a:t>axial</a:t>
            </a:r>
            <a:r>
              <a:rPr lang="en-US" sz="2000" b="0" dirty="0"/>
              <a:t> and </a:t>
            </a:r>
            <a:r>
              <a:rPr lang="en-US" sz="2000" dirty="0" err="1">
                <a:solidFill>
                  <a:srgbClr val="006666"/>
                </a:solidFill>
              </a:rPr>
              <a:t>appendicular</a:t>
            </a:r>
            <a:r>
              <a:rPr lang="en-US" sz="2000" b="0" dirty="0"/>
              <a:t> skeletons</a:t>
            </a:r>
            <a:endParaRPr lang="en-US" sz="2000" dirty="0"/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dirty="0"/>
              <a:t>     </a:t>
            </a:r>
            <a:r>
              <a:rPr lang="en-US" sz="2000" dirty="0">
                <a:solidFill>
                  <a:srgbClr val="33CCCC"/>
                </a:solidFill>
              </a:rPr>
              <a:t>axial skeleton </a:t>
            </a:r>
            <a:r>
              <a:rPr lang="en-US" sz="2000" b="0" dirty="0">
                <a:solidFill>
                  <a:schemeClr val="tx2"/>
                </a:solidFill>
              </a:rPr>
              <a:t>= bones of skull, vertebral column, rib cage</a:t>
            </a:r>
          </a:p>
          <a:p>
            <a:pPr marL="739775" indent="-739775"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</a:rPr>
              <a:t>    </a:t>
            </a:r>
            <a:r>
              <a:rPr lang="en-US" sz="2000" b="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rgbClr val="FF9900"/>
                </a:solidFill>
              </a:rPr>
              <a:t>appendicular</a:t>
            </a:r>
            <a:r>
              <a:rPr lang="en-US" sz="2000" dirty="0" smtClean="0">
                <a:solidFill>
                  <a:srgbClr val="FF9900"/>
                </a:solidFill>
              </a:rPr>
              <a:t> </a:t>
            </a:r>
            <a:r>
              <a:rPr lang="en-US" sz="2000" dirty="0">
                <a:solidFill>
                  <a:srgbClr val="FF9900"/>
                </a:solidFill>
              </a:rPr>
              <a:t>skeleton</a:t>
            </a:r>
            <a:r>
              <a:rPr lang="en-US" sz="2000" b="0" dirty="0">
                <a:solidFill>
                  <a:schemeClr val="tx2"/>
                </a:solidFill>
              </a:rPr>
              <a:t> =  bones of upper &amp; lower limbs + pectoral/pelvic </a:t>
            </a:r>
            <a:r>
              <a:rPr lang="en-US" sz="2000" b="0" dirty="0" smtClean="0">
                <a:solidFill>
                  <a:schemeClr val="tx2"/>
                </a:solidFill>
              </a:rPr>
              <a:t>girdles (</a:t>
            </a:r>
            <a:r>
              <a:rPr lang="en-US" sz="2000" b="0" dirty="0">
                <a:solidFill>
                  <a:schemeClr val="tx2"/>
                </a:solidFill>
              </a:rPr>
              <a:t>attach limbs to axial skeleton)</a:t>
            </a:r>
            <a:endParaRPr lang="en-US" sz="2000" dirty="0"/>
          </a:p>
        </p:txBody>
      </p:sp>
      <p:sp>
        <p:nvSpPr>
          <p:cNvPr id="109573" name="Text Box 5"/>
          <p:cNvSpPr txBox="1">
            <a:spLocks noChangeArrowheads="1"/>
          </p:cNvSpPr>
          <p:nvPr/>
        </p:nvSpPr>
        <p:spPr bwMode="auto">
          <a:xfrm>
            <a:off x="533400" y="2743200"/>
            <a:ext cx="8164513" cy="3339376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006666"/>
                </a:solidFill>
              </a:rPr>
              <a:t>AXIAL SKELETON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sz="2400" dirty="0">
                <a:solidFill>
                  <a:srgbClr val="006666"/>
                </a:solidFill>
              </a:rPr>
              <a:t>80 bones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u="sng" dirty="0">
                <a:solidFill>
                  <a:srgbClr val="008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SKULL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/>
              <a:t>most complex</a:t>
            </a:r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/>
              <a:t>2 sets of bones:  </a:t>
            </a:r>
            <a:r>
              <a:rPr lang="en-US" sz="2000" dirty="0">
                <a:solidFill>
                  <a:srgbClr val="006666"/>
                </a:solidFill>
              </a:rPr>
              <a:t>cranial</a:t>
            </a:r>
            <a:r>
              <a:rPr lang="en-US" sz="2000" b="0" dirty="0"/>
              <a:t> + </a:t>
            </a:r>
            <a:r>
              <a:rPr lang="en-US" sz="2000" dirty="0">
                <a:solidFill>
                  <a:srgbClr val="006666"/>
                </a:solidFill>
              </a:rPr>
              <a:t>facial</a:t>
            </a:r>
            <a:r>
              <a:rPr lang="en-US" sz="2000" b="0" dirty="0"/>
              <a:t> = 22 bones 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b="0" dirty="0"/>
              <a:t>most skull bones are flat bones; (except mandible);united by </a:t>
            </a:r>
            <a:r>
              <a:rPr lang="en-US" sz="2000" dirty="0">
                <a:solidFill>
                  <a:srgbClr val="006666"/>
                </a:solidFill>
              </a:rPr>
              <a:t>sutures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</a:rPr>
              <a:t>facial bones form anterior part of skull &amp; cranial bones form the rest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b="0" dirty="0">
                <a:solidFill>
                  <a:schemeClr val="tx2"/>
                </a:solidFill>
              </a:rPr>
              <a:t>skull has eye orbits &amp; </a:t>
            </a:r>
            <a:r>
              <a:rPr lang="en-US" sz="2000" b="0" dirty="0" err="1">
                <a:solidFill>
                  <a:schemeClr val="tx2"/>
                </a:solidFill>
              </a:rPr>
              <a:t>paranasal</a:t>
            </a:r>
            <a:r>
              <a:rPr lang="en-US" sz="2000" b="0" dirty="0">
                <a:solidFill>
                  <a:schemeClr val="tx2"/>
                </a:solidFill>
              </a:rPr>
              <a:t> sinuses, houses organs of hearing, has 85 openings for nerves, blood vessels &amp; spinal cord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Chapter_07\B_JPEG_Images_and_Tables\a_labeled\figure_07_01_labeled.jpg"/>
          <p:cNvPicPr>
            <a:picLocks noChangeAspect="1" noChangeArrowheads="1"/>
          </p:cNvPicPr>
          <p:nvPr/>
        </p:nvPicPr>
        <p:blipFill>
          <a:blip r:embed="rId3" cstate="print"/>
          <a:srcRect l="978" t="2104" r="1712" b="5137"/>
          <a:stretch>
            <a:fillRect/>
          </a:stretch>
        </p:blipFill>
        <p:spPr bwMode="auto">
          <a:xfrm>
            <a:off x="12764" y="200417"/>
            <a:ext cx="9084421" cy="6494745"/>
          </a:xfrm>
          <a:prstGeom prst="rect">
            <a:avLst/>
          </a:prstGeom>
          <a:noFill/>
        </p:spPr>
      </p:pic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788014" y="6243769"/>
            <a:ext cx="917575" cy="376237"/>
          </a:xfrm>
          <a:prstGeom prst="rect">
            <a:avLst/>
          </a:prstGeom>
          <a:solidFill>
            <a:srgbClr val="FFFFFF"/>
          </a:solidFill>
          <a:ln w="9525">
            <a:solidFill>
              <a:srgbClr val="0066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dirty="0"/>
              <a:t>Fig 7.1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21177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A)  Cranium:</a:t>
            </a:r>
            <a:endParaRPr lang="en-US" sz="2000" b="0" dirty="0">
              <a:solidFill>
                <a:srgbClr val="9933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•  cranium can be divided into a </a:t>
            </a:r>
            <a:r>
              <a:rPr lang="en-US" sz="2000" dirty="0">
                <a:solidFill>
                  <a:srgbClr val="993366"/>
                </a:solidFill>
              </a:rPr>
              <a:t>vault</a:t>
            </a:r>
            <a:r>
              <a:rPr lang="en-US" sz="2000" b="0" dirty="0"/>
              <a:t> &amp; a </a:t>
            </a:r>
            <a:r>
              <a:rPr lang="en-US" sz="2000" dirty="0">
                <a:solidFill>
                  <a:srgbClr val="993366"/>
                </a:solidFill>
              </a:rPr>
              <a:t>base</a:t>
            </a:r>
            <a:endParaRPr lang="en-US" sz="2000" dirty="0"/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•  </a:t>
            </a:r>
            <a:r>
              <a:rPr lang="en-US" sz="2000" dirty="0">
                <a:solidFill>
                  <a:srgbClr val="993366"/>
                </a:solidFill>
              </a:rPr>
              <a:t>vault</a:t>
            </a:r>
            <a:r>
              <a:rPr lang="en-US" sz="2000" dirty="0"/>
              <a:t>:</a:t>
            </a:r>
            <a:r>
              <a:rPr lang="en-US" sz="2000" b="0" dirty="0"/>
              <a:t>  forms superior, lateral &amp; posterior aspects of the skull + forehead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•  </a:t>
            </a:r>
            <a:r>
              <a:rPr lang="en-US" sz="2000" dirty="0">
                <a:solidFill>
                  <a:srgbClr val="993366"/>
                </a:solidFill>
              </a:rPr>
              <a:t>base</a:t>
            </a:r>
            <a:r>
              <a:rPr lang="en-US" sz="2000" dirty="0"/>
              <a:t>:</a:t>
            </a:r>
            <a:r>
              <a:rPr lang="en-US" sz="2000" b="0" dirty="0"/>
              <a:t>  inferior aspect of skull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•  cranium surrounds &amp; protects brain &amp; organs of hearing &amp; balance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en-US" sz="2000" b="0" dirty="0"/>
              <a:t>•  internally, 3 bony ridges divide the cranial base into 3 distinct areas: anterior 	(highest) fossa, middle fossa &amp; posterior (lowest) fossa</a:t>
            </a:r>
            <a:endParaRPr lang="en-US" sz="2000" dirty="0"/>
          </a:p>
        </p:txBody>
      </p:sp>
      <p:pic>
        <p:nvPicPr>
          <p:cNvPr id="37896" name="Picture 8"/>
          <p:cNvPicPr>
            <a:picLocks noChangeAspect="1" noChangeArrowheads="1"/>
          </p:cNvPicPr>
          <p:nvPr/>
        </p:nvPicPr>
        <p:blipFill>
          <a:blip r:embed="rId3" cstate="print"/>
          <a:srcRect l="18323" t="22856" r="36861" b="36119"/>
          <a:stretch>
            <a:fillRect/>
          </a:stretch>
        </p:blipFill>
        <p:spPr bwMode="auto">
          <a:xfrm>
            <a:off x="1268935" y="2254684"/>
            <a:ext cx="6566502" cy="4509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2" name="Text Box 4"/>
          <p:cNvSpPr txBox="1">
            <a:spLocks noChangeArrowheads="1"/>
          </p:cNvSpPr>
          <p:nvPr/>
        </p:nvSpPr>
        <p:spPr bwMode="auto">
          <a:xfrm>
            <a:off x="376238" y="200025"/>
            <a:ext cx="3916362" cy="344170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>
                <a:solidFill>
                  <a:srgbClr val="99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B)  Facial  bones or Face:</a:t>
            </a:r>
            <a:endParaRPr lang="en-US" sz="2000" b="0">
              <a:solidFill>
                <a:srgbClr val="9933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form framework of the face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contain the cavities for the sensory organs of sight, smell &amp; taste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provide openings for passage of air &amp; food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secure the teeth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anchor the facial muscles that we use to show our feelings</a:t>
            </a:r>
            <a:endParaRPr lang="en-US" sz="2000"/>
          </a:p>
        </p:txBody>
      </p:sp>
      <p:sp>
        <p:nvSpPr>
          <p:cNvPr id="181253" name="Text Box 5"/>
          <p:cNvSpPr txBox="1">
            <a:spLocks noChangeArrowheads="1"/>
          </p:cNvSpPr>
          <p:nvPr/>
        </p:nvSpPr>
        <p:spPr bwMode="auto">
          <a:xfrm>
            <a:off x="2841625" y="5746750"/>
            <a:ext cx="1082348" cy="369332"/>
          </a:xfrm>
          <a:prstGeom prst="rect">
            <a:avLst/>
          </a:prstGeom>
          <a:noFill/>
          <a:ln w="9525">
            <a:solidFill>
              <a:srgbClr val="993366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7.4a</a:t>
            </a:r>
            <a:endParaRPr lang="en-US" b="0" dirty="0"/>
          </a:p>
        </p:txBody>
      </p:sp>
      <p:pic>
        <p:nvPicPr>
          <p:cNvPr id="181254" name="Picture 6" descr="07-02a_AntSkull_3"/>
          <p:cNvPicPr>
            <a:picLocks noChangeAspect="1" noChangeArrowheads="1"/>
          </p:cNvPicPr>
          <p:nvPr/>
        </p:nvPicPr>
        <p:blipFill>
          <a:blip r:embed="rId3" cstate="print"/>
          <a:srcRect l="24188" r="35791" b="13223"/>
          <a:stretch>
            <a:fillRect/>
          </a:stretch>
        </p:blipFill>
        <p:spPr bwMode="auto">
          <a:xfrm>
            <a:off x="4614863" y="1184275"/>
            <a:ext cx="3827462" cy="56737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97790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Cranium</a:t>
            </a:r>
            <a:r>
              <a:rPr lang="en-US" sz="2000" b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r>
              <a:rPr lang="en-US" sz="2000" b="0"/>
              <a:t>  8 cranial bones are the </a:t>
            </a:r>
            <a:r>
              <a:rPr lang="en-US" sz="200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paired</a:t>
            </a:r>
            <a:r>
              <a:rPr lang="en-US" sz="2000" b="0"/>
              <a:t> </a:t>
            </a:r>
            <a:r>
              <a:rPr lang="en-US" sz="2000">
                <a:solidFill>
                  <a:srgbClr val="3399FF"/>
                </a:solidFill>
              </a:rPr>
              <a:t>parietal</a:t>
            </a:r>
            <a:r>
              <a:rPr lang="en-US" sz="2000" b="0"/>
              <a:t> &amp; </a:t>
            </a:r>
            <a:r>
              <a:rPr lang="en-US" sz="2000">
                <a:solidFill>
                  <a:srgbClr val="3399FF"/>
                </a:solidFill>
              </a:rPr>
              <a:t>temporal</a:t>
            </a:r>
            <a:r>
              <a:rPr lang="en-US" sz="2000" b="0"/>
              <a:t> bones &amp; the 	</a:t>
            </a:r>
            <a:r>
              <a:rPr lang="en-US" sz="2000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unpaired</a:t>
            </a:r>
            <a:r>
              <a:rPr lang="en-US" sz="2000" b="0"/>
              <a:t> </a:t>
            </a:r>
            <a:r>
              <a:rPr lang="en-US" sz="2000">
                <a:solidFill>
                  <a:srgbClr val="3399FF"/>
                </a:solidFill>
              </a:rPr>
              <a:t>frontal</a:t>
            </a:r>
            <a:r>
              <a:rPr lang="en-US" sz="2000" b="0"/>
              <a:t>, </a:t>
            </a:r>
            <a:r>
              <a:rPr lang="en-US" sz="2000">
                <a:solidFill>
                  <a:srgbClr val="3399FF"/>
                </a:solidFill>
              </a:rPr>
              <a:t>occipital</a:t>
            </a:r>
            <a:r>
              <a:rPr lang="en-US" sz="2000" b="0"/>
              <a:t>, </a:t>
            </a:r>
            <a:r>
              <a:rPr lang="en-US" sz="2000">
                <a:solidFill>
                  <a:srgbClr val="3399FF"/>
                </a:solidFill>
              </a:rPr>
              <a:t>sphenoid</a:t>
            </a:r>
            <a:r>
              <a:rPr lang="en-US" sz="2000" b="0"/>
              <a:t> &amp; </a:t>
            </a:r>
            <a:r>
              <a:rPr lang="en-US" sz="2000">
                <a:solidFill>
                  <a:srgbClr val="3399FF"/>
                </a:solidFill>
              </a:rPr>
              <a:t>ethmoid</a:t>
            </a:r>
            <a:r>
              <a:rPr lang="en-US" sz="2000" b="0"/>
              <a:t> bones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b="0"/>
              <a:t>curvature allows them to be self-bracing; can be strong while being quite thin</a:t>
            </a:r>
          </a:p>
        </p:txBody>
      </p:sp>
      <p:sp>
        <p:nvSpPr>
          <p:cNvPr id="38919" name="Text Box 7"/>
          <p:cNvSpPr txBox="1">
            <a:spLocks noChangeArrowheads="1"/>
          </p:cNvSpPr>
          <p:nvPr/>
        </p:nvSpPr>
        <p:spPr bwMode="auto">
          <a:xfrm>
            <a:off x="2971800" y="4038600"/>
            <a:ext cx="990600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CA" b="0" i="1" u="sng">
              <a:latin typeface="Times New Roman" pitchFamily="18" charset="0"/>
            </a:endParaRPr>
          </a:p>
        </p:txBody>
      </p:sp>
      <p:sp>
        <p:nvSpPr>
          <p:cNvPr id="38924" name="Text Box 12"/>
          <p:cNvSpPr txBox="1">
            <a:spLocks noChangeArrowheads="1"/>
          </p:cNvSpPr>
          <p:nvPr/>
        </p:nvSpPr>
        <p:spPr bwMode="auto">
          <a:xfrm>
            <a:off x="2706688" y="1362075"/>
            <a:ext cx="99060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0" dirty="0"/>
              <a:t>Fig. </a:t>
            </a:r>
            <a:r>
              <a:rPr lang="en-US" sz="1600" b="0" dirty="0" smtClean="0"/>
              <a:t>7.5a</a:t>
            </a:r>
            <a:endParaRPr lang="en-US" sz="1600" b="0" dirty="0"/>
          </a:p>
        </p:txBody>
      </p:sp>
      <p:pic>
        <p:nvPicPr>
          <p:cNvPr id="38926" name="Picture 14" descr="07-03a_ExterLatSkull_3"/>
          <p:cNvPicPr>
            <a:picLocks noChangeAspect="1" noChangeArrowheads="1"/>
          </p:cNvPicPr>
          <p:nvPr/>
        </p:nvPicPr>
        <p:blipFill>
          <a:blip r:embed="rId3" cstate="print"/>
          <a:srcRect l="23209" r="24605" b="12746"/>
          <a:stretch>
            <a:fillRect/>
          </a:stretch>
        </p:blipFill>
        <p:spPr bwMode="auto">
          <a:xfrm>
            <a:off x="0" y="2689225"/>
            <a:ext cx="4189413" cy="4168775"/>
          </a:xfrm>
          <a:prstGeom prst="rect">
            <a:avLst/>
          </a:prstGeom>
          <a:noFill/>
        </p:spPr>
      </p:pic>
      <p:pic>
        <p:nvPicPr>
          <p:cNvPr id="38929" name="Picture 17"/>
          <p:cNvPicPr>
            <a:picLocks noChangeAspect="1" noChangeArrowheads="1"/>
          </p:cNvPicPr>
          <p:nvPr/>
        </p:nvPicPr>
        <p:blipFill>
          <a:blip r:embed="rId4" cstate="print"/>
          <a:srcRect l="20602" t="27295" r="26122" b="23911"/>
          <a:stretch>
            <a:fillRect/>
          </a:stretch>
        </p:blipFill>
        <p:spPr bwMode="auto">
          <a:xfrm>
            <a:off x="4195763" y="1054100"/>
            <a:ext cx="4919662" cy="367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91" name="Picture 7" descr="07-02a_AntSkull_3"/>
          <p:cNvPicPr>
            <a:picLocks noChangeAspect="1" noChangeArrowheads="1"/>
          </p:cNvPicPr>
          <p:nvPr/>
        </p:nvPicPr>
        <p:blipFill>
          <a:blip r:embed="rId3" cstate="print"/>
          <a:srcRect l="24188" r="35791" b="13223"/>
          <a:stretch>
            <a:fillRect/>
          </a:stretch>
        </p:blipFill>
        <p:spPr bwMode="auto">
          <a:xfrm>
            <a:off x="5164964" y="0"/>
            <a:ext cx="3621087" cy="5367338"/>
          </a:xfrm>
          <a:prstGeom prst="rect">
            <a:avLst/>
          </a:prstGeom>
          <a:noFill/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64125" y="5197475"/>
            <a:ext cx="9144000" cy="16605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en-US" sz="2000" i="1" u="sng" dirty="0" err="1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</a:t>
            </a:r>
            <a:r>
              <a:rPr lang="en-US" sz="2000" i="1" u="sng" dirty="0">
                <a:solidFill>
                  <a:srgbClr val="FF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)  Frontal Bone: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/>
              <a:t>dome-shaped bone; also forms the roof of the orbits &amp; anterior cranial fossa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/>
              <a:t>articulates with paired parietal bones </a:t>
            </a:r>
            <a:r>
              <a:rPr lang="en-US" sz="2000" b="0" dirty="0" err="1"/>
              <a:t>posteriorly</a:t>
            </a:r>
            <a:endParaRPr lang="en-US" sz="2000" b="0" dirty="0"/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/>
              <a:t>note supraorbital margin, supraorbital foramen, and glabella</a:t>
            </a:r>
          </a:p>
          <a:p>
            <a:pPr algn="ctr"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/>
              <a:t>area lateral to glabella has left &amp; right frontal sinus within bone</a:t>
            </a:r>
            <a:endParaRPr lang="en-CA" sz="2000" b="0" i="1" u="sng" dirty="0">
              <a:latin typeface="Times New Roman" pitchFamily="18" charset="0"/>
            </a:endParaRPr>
          </a:p>
        </p:txBody>
      </p:sp>
      <p:pic>
        <p:nvPicPr>
          <p:cNvPr id="2050" name="Picture 2" descr="E:\Chapter_07\B_JPEG_Images_and_Tables\a_labeled\figure_07_02b_labeled.jpg"/>
          <p:cNvPicPr>
            <a:picLocks noChangeAspect="1" noChangeArrowheads="1"/>
          </p:cNvPicPr>
          <p:nvPr/>
        </p:nvPicPr>
        <p:blipFill>
          <a:blip r:embed="rId4" cstate="print"/>
          <a:srcRect r="6109" b="13492"/>
          <a:stretch>
            <a:fillRect/>
          </a:stretch>
        </p:blipFill>
        <p:spPr bwMode="auto">
          <a:xfrm>
            <a:off x="112585" y="75156"/>
            <a:ext cx="3657749" cy="2830883"/>
          </a:xfrm>
          <a:prstGeom prst="rect">
            <a:avLst/>
          </a:prstGeom>
          <a:noFill/>
        </p:spPr>
      </p:pic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942544" y="4885151"/>
            <a:ext cx="1143000" cy="3762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Fig. </a:t>
            </a:r>
            <a:r>
              <a:rPr lang="en-US" b="0" dirty="0" smtClean="0"/>
              <a:t>7.4a</a:t>
            </a:r>
            <a:endParaRPr lang="en-CA" b="0" dirty="0"/>
          </a:p>
        </p:txBody>
      </p:sp>
      <p:pic>
        <p:nvPicPr>
          <p:cNvPr id="2052" name="Picture 4" descr="E:\Chapter_07\B_JPEG_Images_and_Tables\b_unlabeled\figure_07_02c_unlabeled.jpg"/>
          <p:cNvPicPr>
            <a:picLocks noChangeAspect="1" noChangeArrowheads="1"/>
          </p:cNvPicPr>
          <p:nvPr/>
        </p:nvPicPr>
        <p:blipFill>
          <a:blip r:embed="rId5" cstate="print"/>
          <a:srcRect l="24021" t="2148" r="23288" b="20682"/>
          <a:stretch>
            <a:fillRect/>
          </a:stretch>
        </p:blipFill>
        <p:spPr bwMode="auto">
          <a:xfrm>
            <a:off x="2585991" y="2696339"/>
            <a:ext cx="2712518" cy="2689851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467853" y="4515819"/>
            <a:ext cx="1287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b="0" dirty="0" smtClean="0"/>
              <a:t>Fig. 7.2C</a:t>
            </a:r>
            <a:endParaRPr lang="en-CA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5103813" y="503238"/>
            <a:ext cx="3724275" cy="1690687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95300" indent="-495300">
              <a:lnSpc>
                <a:spcPct val="85000"/>
              </a:lnSpc>
              <a:spcBef>
                <a:spcPct val="50000"/>
              </a:spcBef>
              <a:buFontTx/>
              <a:buAutoNum type="romanLcParenBoth" startAt="2"/>
            </a:pPr>
            <a:r>
              <a:rPr lang="en-US" sz="2000" i="1" u="sng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Parietal Bones</a:t>
            </a:r>
            <a:endParaRPr lang="en-US" sz="2000" u="sng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95300" indent="-495300"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paired - form superior &amp; lateral aspects of skull</a:t>
            </a:r>
          </a:p>
          <a:p>
            <a:pPr marL="495300" indent="-495300"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therefore form bulk of </a:t>
            </a:r>
            <a:r>
              <a:rPr lang="en-US" sz="2000">
                <a:solidFill>
                  <a:schemeClr val="accent2"/>
                </a:solidFill>
              </a:rPr>
              <a:t>cranial vault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381000" y="4151313"/>
            <a:ext cx="4535488" cy="2360612"/>
          </a:xfrm>
          <a:prstGeom prst="rect">
            <a:avLst/>
          </a:prstGeom>
          <a:solidFill>
            <a:schemeClr val="bg1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i="1" u="sng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(iii)  Occipital Bone: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single bone at base of skull;helps form post aspect of skull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also forms walls of the post cranial fossa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attaches anteriorly to the 2 parietals &amp; 2 temporals &amp; attaches to sphenoid</a:t>
            </a:r>
            <a:endParaRPr lang="en-CA" sz="2000" b="0" i="1" u="sng">
              <a:latin typeface="Times New Roman" pitchFamily="18" charset="0"/>
            </a:endParaRPr>
          </a:p>
        </p:txBody>
      </p:sp>
      <p:pic>
        <p:nvPicPr>
          <p:cNvPr id="39944" name="Picture 8" descr="07-03a_ExterLatSkull_3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 l="23209" r="24605" b="12746"/>
          <a:stretch>
            <a:fillRect/>
          </a:stretch>
        </p:blipFill>
        <p:spPr bwMode="auto">
          <a:xfrm>
            <a:off x="463550" y="0"/>
            <a:ext cx="4020768" cy="4000131"/>
          </a:xfrm>
          <a:prstGeom prst="rect">
            <a:avLst/>
          </a:prstGeom>
          <a:noFill/>
        </p:spPr>
      </p:pic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76200" y="3200400"/>
            <a:ext cx="990600" cy="346075"/>
          </a:xfrm>
          <a:prstGeom prst="rect">
            <a:avLst/>
          </a:prstGeom>
          <a:solidFill>
            <a:schemeClr val="bg1"/>
          </a:solidFill>
          <a:ln w="9525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600" b="0" dirty="0"/>
              <a:t>Fig. </a:t>
            </a:r>
            <a:r>
              <a:rPr lang="en-US" sz="1600" b="0" dirty="0" smtClean="0"/>
              <a:t>7.5a</a:t>
            </a:r>
            <a:endParaRPr lang="en-US" sz="1600" b="0" dirty="0"/>
          </a:p>
        </p:txBody>
      </p:sp>
      <p:pic>
        <p:nvPicPr>
          <p:cNvPr id="39946" name="Picture 10" descr="07-02b_PostSkull_3"/>
          <p:cNvPicPr>
            <a:picLocks noChangeAspect="1" noChangeArrowheads="1"/>
          </p:cNvPicPr>
          <p:nvPr/>
        </p:nvPicPr>
        <p:blipFill>
          <a:blip r:embed="rId4" cstate="print">
            <a:lum contrast="6000"/>
          </a:blip>
          <a:srcRect l="25380" t="8917" r="8713" b="21249"/>
          <a:stretch>
            <a:fillRect/>
          </a:stretch>
        </p:blipFill>
        <p:spPr bwMode="auto">
          <a:xfrm>
            <a:off x="5006395" y="2768252"/>
            <a:ext cx="3948341" cy="4089747"/>
          </a:xfrm>
          <a:prstGeom prst="rect">
            <a:avLst/>
          </a:prstGeom>
          <a:noFill/>
        </p:spPr>
      </p:pic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925844" y="2667000"/>
            <a:ext cx="1143000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808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Fig. </a:t>
            </a:r>
            <a:r>
              <a:rPr lang="en-US" b="0" dirty="0" smtClean="0"/>
              <a:t>7.4b</a:t>
            </a:r>
            <a:endParaRPr lang="en-CA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4237038" y="341313"/>
            <a:ext cx="4632325" cy="2632195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9966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(iii) Occipital Bone (cont.)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/>
              <a:t>large hole at base = </a:t>
            </a:r>
            <a:r>
              <a:rPr lang="en-US" sz="2000" dirty="0">
                <a:solidFill>
                  <a:srgbClr val="996633"/>
                </a:solidFill>
              </a:rPr>
              <a:t>foramen magnum</a:t>
            </a:r>
            <a:r>
              <a:rPr lang="en-US" sz="2000" b="0" dirty="0"/>
              <a:t> (passage </a:t>
            </a:r>
            <a:r>
              <a:rPr lang="en-US" sz="2000" b="0" dirty="0" err="1" smtClean="0"/>
              <a:t>for</a:t>
            </a:r>
            <a:r>
              <a:rPr lang="en-US" sz="2000" b="0" dirty="0" err="1" smtClean="0">
                <a:solidFill>
                  <a:schemeClr val="accent1">
                    <a:lumMod val="50000"/>
                  </a:schemeClr>
                </a:solidFill>
              </a:rPr>
              <a:t>..spinal</a:t>
            </a:r>
            <a:r>
              <a:rPr lang="en-US" sz="2000" b="0" dirty="0" smtClean="0">
                <a:solidFill>
                  <a:schemeClr val="accent1">
                    <a:lumMod val="50000"/>
                  </a:schemeClr>
                </a:solidFill>
              </a:rPr>
              <a:t> cord)</a:t>
            </a:r>
            <a:r>
              <a:rPr lang="en-US" sz="2000" b="0" dirty="0" smtClean="0"/>
              <a:t> </a:t>
            </a:r>
            <a:endParaRPr lang="en-US" sz="2000" b="0" dirty="0"/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6633"/>
                </a:solidFill>
              </a:rPr>
              <a:t>occipital condyles</a:t>
            </a:r>
            <a:r>
              <a:rPr lang="en-US" sz="2000" b="0" dirty="0"/>
              <a:t> on each side of foramen magnum = site of articulation with first cervical vertebra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996633"/>
                </a:solidFill>
              </a:rPr>
              <a:t>external occipital protuberance</a:t>
            </a:r>
            <a:r>
              <a:rPr lang="en-US" sz="2000" b="0" dirty="0"/>
              <a:t> = projection at back of skull - more prominent in males</a:t>
            </a: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819400" y="6324600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7.5b</a:t>
            </a:r>
            <a:endParaRPr lang="en-US" b="0" dirty="0"/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152400" y="4244975"/>
            <a:ext cx="3806825" cy="2017988"/>
          </a:xfrm>
          <a:prstGeom prst="rect">
            <a:avLst/>
          </a:prstGeom>
          <a:solidFill>
            <a:srgbClr val="FFFFFF"/>
          </a:solidFill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FF505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(iv)  Temporal Bones</a:t>
            </a:r>
            <a:endParaRPr lang="en-US" sz="2000" dirty="0">
              <a:solidFill>
                <a:srgbClr val="FF505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0" dirty="0"/>
              <a:t>paired; form inferior &amp; lateral aspects of skull and parts of the cranial floor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sz="2000" b="0"/>
              <a:t>located just below the 2 parietal bones; have </a:t>
            </a:r>
            <a:r>
              <a:rPr lang="en-US" sz="2000" b="0" smtClean="0"/>
              <a:t>3 </a:t>
            </a:r>
            <a:r>
              <a:rPr lang="en-US" sz="2000" b="0"/>
              <a:t>very different areas or regions</a:t>
            </a:r>
            <a:endParaRPr lang="en-CA" sz="2000" dirty="0">
              <a:latin typeface="Times New Roman" pitchFamily="18" charset="0"/>
            </a:endParaRPr>
          </a:p>
        </p:txBody>
      </p:sp>
      <p:pic>
        <p:nvPicPr>
          <p:cNvPr id="40970" name="Picture 10" descr="07-03b_MidsagSkull_3"/>
          <p:cNvPicPr>
            <a:picLocks noChangeAspect="1" noChangeArrowheads="1"/>
          </p:cNvPicPr>
          <p:nvPr/>
        </p:nvPicPr>
        <p:blipFill>
          <a:blip r:embed="rId3" cstate="print"/>
          <a:srcRect l="20667" r="29124" b="18414"/>
          <a:stretch>
            <a:fillRect/>
          </a:stretch>
        </p:blipFill>
        <p:spPr bwMode="auto">
          <a:xfrm>
            <a:off x="4959350" y="2897188"/>
            <a:ext cx="3930650" cy="3960812"/>
          </a:xfrm>
          <a:prstGeom prst="rect">
            <a:avLst/>
          </a:prstGeom>
          <a:noFill/>
        </p:spPr>
      </p:pic>
      <p:pic>
        <p:nvPicPr>
          <p:cNvPr id="40971" name="Picture 11" descr="07-04a_InferSkull_3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29916" t="4613" r="32854" b="13190"/>
          <a:stretch>
            <a:fillRect/>
          </a:stretch>
        </p:blipFill>
        <p:spPr bwMode="auto">
          <a:xfrm>
            <a:off x="246063" y="0"/>
            <a:ext cx="2836862" cy="4016375"/>
          </a:xfrm>
          <a:prstGeom prst="rect">
            <a:avLst/>
          </a:prstGeom>
          <a:noFill/>
        </p:spPr>
      </p:pic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3017838" y="182563"/>
            <a:ext cx="1082348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3399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7.6a</a:t>
            </a:r>
            <a:endParaRPr lang="en-US" b="0" dirty="0"/>
          </a:p>
        </p:txBody>
      </p:sp>
      <p:sp>
        <p:nvSpPr>
          <p:cNvPr id="9" name="Oval 8"/>
          <p:cNvSpPr/>
          <p:nvPr/>
        </p:nvSpPr>
        <p:spPr bwMode="auto">
          <a:xfrm>
            <a:off x="1515649" y="3519814"/>
            <a:ext cx="350729" cy="325676"/>
          </a:xfrm>
          <a:prstGeom prst="ellipse">
            <a:avLst/>
          </a:prstGeom>
          <a:noFill/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TextBox 9">
            <a:hlinkClick r:id="rId5" action="ppaction://hlinksldjump"/>
          </p:cNvPr>
          <p:cNvSpPr txBox="1"/>
          <p:nvPr/>
        </p:nvSpPr>
        <p:spPr>
          <a:xfrm>
            <a:off x="3383280" y="3120390"/>
            <a:ext cx="880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accent2">
                    <a:lumMod val="75000"/>
                  </a:schemeClr>
                </a:solidFill>
              </a:rPr>
              <a:t>Link to </a:t>
            </a:r>
            <a:r>
              <a:rPr lang="en-US" sz="1400" smtClean="0">
                <a:solidFill>
                  <a:schemeClr val="accent2">
                    <a:lumMod val="75000"/>
                  </a:schemeClr>
                </a:solidFill>
              </a:rPr>
              <a:t>slide 21</a:t>
            </a:r>
            <a:endParaRPr lang="en-US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5" grpId="0" animBg="1" autoUpdateAnimBg="0"/>
      <p:bldP spid="40967" grpId="0" animBg="1" autoUpdateAnimBg="0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28575" y="93663"/>
            <a:ext cx="3886200" cy="2839239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>
                <a:solidFill>
                  <a:srgbClr val="996633"/>
                </a:solidFill>
              </a:rPr>
              <a:t>1) </a:t>
            </a:r>
            <a:r>
              <a:rPr lang="en-US" sz="2000" dirty="0">
                <a:solidFill>
                  <a:srgbClr val="996633"/>
                </a:solidFill>
              </a:rPr>
              <a:t>Squamous region:</a:t>
            </a:r>
            <a:r>
              <a:rPr lang="en-US" sz="2000" dirty="0"/>
              <a:t> </a:t>
            </a:r>
            <a:r>
              <a:rPr lang="en-US" sz="2000" b="0" dirty="0"/>
              <a:t>flattened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/>
              <a:t>zygomatic process to cheekbone </a:t>
            </a:r>
            <a:r>
              <a:rPr lang="en-US" sz="2000" b="0" dirty="0">
                <a:solidFill>
                  <a:srgbClr val="996633"/>
                </a:solidFill>
              </a:rPr>
              <a:t>(</a:t>
            </a:r>
            <a:r>
              <a:rPr lang="en-US" sz="2000" dirty="0">
                <a:solidFill>
                  <a:srgbClr val="996633"/>
                </a:solidFill>
              </a:rPr>
              <a:t>zygomatic bone)</a:t>
            </a:r>
            <a:endParaRPr lang="en-US" sz="2000" b="0" dirty="0">
              <a:solidFill>
                <a:srgbClr val="996633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/>
              <a:t>mandibular fossa receives condyle of </a:t>
            </a:r>
            <a:r>
              <a:rPr lang="en-US" sz="2000" b="0" dirty="0" smtClean="0"/>
              <a:t>mandible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</a:pPr>
            <a:endParaRPr lang="en-US" sz="1000" b="0" dirty="0"/>
          </a:p>
          <a:p>
            <a:pPr marL="457200" indent="-457200">
              <a:spcBef>
                <a:spcPts val="0"/>
              </a:spcBef>
              <a:buFontTx/>
              <a:buAutoNum type="arabicParenR" startAt="2"/>
            </a:pPr>
            <a:r>
              <a:rPr lang="en-US" sz="2000" dirty="0">
                <a:solidFill>
                  <a:srgbClr val="996633"/>
                </a:solidFill>
              </a:rPr>
              <a:t>Tympanic region:</a:t>
            </a:r>
            <a:r>
              <a:rPr lang="en-US" sz="2000" b="0" dirty="0"/>
              <a:t> </a:t>
            </a:r>
            <a:r>
              <a:rPr lang="en-US" sz="2000" b="0" dirty="0" smtClean="0"/>
              <a:t>surrounds external acoustic meatus</a:t>
            </a:r>
            <a:r>
              <a:rPr lang="en-US" sz="2000" b="0" dirty="0"/>
              <a:t>	</a:t>
            </a: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479502" y="5438427"/>
            <a:ext cx="8173843" cy="1123384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 smtClean="0">
                <a:solidFill>
                  <a:srgbClr val="996633"/>
                </a:solidFill>
              </a:rPr>
              <a:t>styloid process </a:t>
            </a:r>
            <a:r>
              <a:rPr lang="en-US" sz="2000" b="0" dirty="0" smtClean="0"/>
              <a:t>is attachment area for muscles of the tongue</a:t>
            </a:r>
            <a:endParaRPr lang="en-US" sz="2000" b="0" dirty="0"/>
          </a:p>
          <a:p>
            <a:pPr marL="457200" indent="-457200" algn="ctr">
              <a:spcBef>
                <a:spcPct val="50000"/>
              </a:spcBef>
            </a:pPr>
            <a:r>
              <a:rPr lang="en-US" sz="2000" b="0" dirty="0"/>
              <a:t>several important foramina associated with this part of the temporal bone: jugular foramen, carotid canal, internal acoustic meatus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185725" y="4651280"/>
            <a:ext cx="2694071" cy="369332"/>
          </a:xfrm>
          <a:prstGeom prst="rect">
            <a:avLst/>
          </a:prstGeom>
          <a:noFill/>
          <a:ln w="9525">
            <a:solidFill>
              <a:srgbClr val="FF99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7.8:  </a:t>
            </a:r>
            <a:r>
              <a:rPr lang="en-US" b="0" dirty="0"/>
              <a:t>Temporal Bone</a:t>
            </a:r>
            <a:endParaRPr lang="en-US" dirty="0"/>
          </a:p>
        </p:txBody>
      </p:sp>
      <p:pic>
        <p:nvPicPr>
          <p:cNvPr id="2" name="Picture 2" descr="E:\Chapter_07\D_JPEG_Images_and_Tables\Labeled\figure_07_08_labeled.jpg"/>
          <p:cNvPicPr>
            <a:picLocks noChangeAspect="1" noChangeArrowheads="1"/>
          </p:cNvPicPr>
          <p:nvPr/>
        </p:nvPicPr>
        <p:blipFill>
          <a:blip r:embed="rId3" cstate="print"/>
          <a:srcRect l="701" r="44940" b="4334"/>
          <a:stretch>
            <a:fillRect/>
          </a:stretch>
        </p:blipFill>
        <p:spPr bwMode="auto">
          <a:xfrm>
            <a:off x="3840721" y="71815"/>
            <a:ext cx="5247519" cy="4578242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167270" y="3016626"/>
            <a:ext cx="417055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ct val="50000"/>
              </a:spcBef>
              <a:buAutoNum type="arabicParenR" startAt="3"/>
            </a:pPr>
            <a:r>
              <a:rPr lang="en-US" sz="2000" dirty="0" err="1" smtClean="0">
                <a:solidFill>
                  <a:srgbClr val="996633"/>
                </a:solidFill>
              </a:rPr>
              <a:t>Petrous</a:t>
            </a:r>
            <a:r>
              <a:rPr lang="en-US" sz="2000" dirty="0" smtClean="0">
                <a:solidFill>
                  <a:srgbClr val="996633"/>
                </a:solidFill>
              </a:rPr>
              <a:t> region</a:t>
            </a:r>
            <a:r>
              <a:rPr lang="en-US" sz="2000" dirty="0" smtClean="0"/>
              <a:t> </a:t>
            </a:r>
            <a:r>
              <a:rPr lang="en-US" sz="2000" b="0" dirty="0" smtClean="0"/>
              <a:t>is on internal aspect of temporal bone</a:t>
            </a:r>
          </a:p>
          <a:p>
            <a:pPr marL="457200" indent="-457200" algn="ctr">
              <a:spcBef>
                <a:spcPct val="50000"/>
              </a:spcBef>
            </a:pPr>
            <a:r>
              <a:rPr lang="en-US" sz="2000" b="0" dirty="0" smtClean="0"/>
              <a:t>contributes to cranial base; houses middle and inner ear cavities</a:t>
            </a:r>
          </a:p>
          <a:p>
            <a:pPr marL="457200" indent="-457200" algn="ctr">
              <a:spcBef>
                <a:spcPct val="50000"/>
              </a:spcBef>
            </a:pPr>
            <a:r>
              <a:rPr lang="en-US" sz="2000" dirty="0" smtClean="0">
                <a:solidFill>
                  <a:srgbClr val="996633"/>
                </a:solidFill>
              </a:rPr>
              <a:t>mastoid process </a:t>
            </a:r>
            <a:r>
              <a:rPr lang="en-US" sz="2000" b="0" dirty="0" smtClean="0"/>
              <a:t>is attachment site for some neck muscles</a:t>
            </a:r>
            <a:endParaRPr lang="en-US" sz="20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21" name="Rectangle 1037"/>
          <p:cNvSpPr>
            <a:spLocks noChangeArrowheads="1"/>
          </p:cNvSpPr>
          <p:nvPr/>
        </p:nvSpPr>
        <p:spPr bwMode="auto">
          <a:xfrm>
            <a:off x="237994" y="321393"/>
            <a:ext cx="8655485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AutoNum type="romanLcParenBoth" startAt="5"/>
            </a:pPr>
            <a:r>
              <a:rPr lang="en-US" sz="2000" i="1" u="sng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Sphenoid </a:t>
            </a:r>
            <a:r>
              <a:rPr lang="en-US" sz="2000" i="1" u="sng" dirty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Bone</a:t>
            </a:r>
            <a:r>
              <a:rPr lang="en-US" sz="2000" i="1" u="sng" dirty="0" smtClean="0"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</a:p>
          <a:p>
            <a:pPr marL="514350" indent="-514350"/>
            <a:endParaRPr lang="en-US" sz="2000" i="1" u="sng" dirty="0">
              <a:solidFill>
                <a:srgbClr val="CC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/>
            <a:r>
              <a:rPr lang="en-US" sz="2000" b="0" dirty="0"/>
              <a:t>complex bone; difficult to visualize; articulates with all other cranial bones</a:t>
            </a:r>
          </a:p>
          <a:p>
            <a:pPr algn="ctr">
              <a:spcBef>
                <a:spcPct val="50000"/>
              </a:spcBef>
            </a:pPr>
            <a:r>
              <a:rPr lang="en-US" sz="2000" b="0" dirty="0"/>
              <a:t>forms base of middle cranial fossa; contributes to base of anterior cranial fossa</a:t>
            </a:r>
          </a:p>
        </p:txBody>
      </p:sp>
      <p:pic>
        <p:nvPicPr>
          <p:cNvPr id="43023" name="Picture 1039" descr="07-04bc_SuperSkull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33041" t="2473" r="30896" b="19368"/>
          <a:stretch>
            <a:fillRect/>
          </a:stretch>
        </p:blipFill>
        <p:spPr bwMode="auto">
          <a:xfrm>
            <a:off x="562845" y="1949368"/>
            <a:ext cx="3132333" cy="4344731"/>
          </a:xfrm>
          <a:prstGeom prst="rect">
            <a:avLst/>
          </a:prstGeom>
          <a:noFill/>
        </p:spPr>
      </p:pic>
      <p:sp>
        <p:nvSpPr>
          <p:cNvPr id="9" name="Text Box 1033"/>
          <p:cNvSpPr txBox="1">
            <a:spLocks noChangeArrowheads="1"/>
          </p:cNvSpPr>
          <p:nvPr/>
        </p:nvSpPr>
        <p:spPr bwMode="auto">
          <a:xfrm>
            <a:off x="3542952" y="5616270"/>
            <a:ext cx="4786856" cy="646331"/>
          </a:xfrm>
          <a:prstGeom prst="rect">
            <a:avLst/>
          </a:prstGeom>
          <a:solidFill>
            <a:srgbClr val="FFFFFF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dirty="0"/>
              <a:t>Fig </a:t>
            </a:r>
            <a:r>
              <a:rPr lang="en-US" dirty="0" smtClean="0"/>
              <a:t>7.7a: </a:t>
            </a:r>
            <a:r>
              <a:rPr lang="en-US" dirty="0"/>
              <a:t>Superior view of floor of cranial cavity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Chapter_07\B_JPEG_Images_and_Tables\a_labeled\figure_07_09_labeled.jpg"/>
          <p:cNvPicPr>
            <a:picLocks noChangeAspect="1" noChangeArrowheads="1"/>
          </p:cNvPicPr>
          <p:nvPr/>
        </p:nvPicPr>
        <p:blipFill>
          <a:blip r:embed="rId3" cstate="print"/>
          <a:srcRect t="2495" r="42368" b="5137"/>
          <a:stretch>
            <a:fillRect/>
          </a:stretch>
        </p:blipFill>
        <p:spPr bwMode="auto">
          <a:xfrm>
            <a:off x="3275850" y="0"/>
            <a:ext cx="5705313" cy="6858000"/>
          </a:xfrm>
          <a:prstGeom prst="rect">
            <a:avLst/>
          </a:prstGeom>
          <a:noFill/>
        </p:spPr>
      </p:pic>
      <p:sp>
        <p:nvSpPr>
          <p:cNvPr id="3" name="Text Box 1026"/>
          <p:cNvSpPr txBox="1">
            <a:spLocks noChangeArrowheads="1"/>
          </p:cNvSpPr>
          <p:nvPr/>
        </p:nvSpPr>
        <p:spPr bwMode="auto">
          <a:xfrm>
            <a:off x="62630" y="1494751"/>
            <a:ext cx="3707703" cy="4862870"/>
          </a:xfrm>
          <a:prstGeom prst="rect">
            <a:avLst/>
          </a:prstGeom>
          <a:noFill/>
          <a:ln w="762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0" dirty="0"/>
              <a:t>central body which contains </a:t>
            </a:r>
            <a:r>
              <a:rPr lang="en-US" sz="2000" b="0" dirty="0">
                <a:solidFill>
                  <a:srgbClr val="990000"/>
                </a:solidFill>
              </a:rPr>
              <a:t>sphenoid sinuses</a:t>
            </a:r>
          </a:p>
          <a:p>
            <a:pPr>
              <a:spcBef>
                <a:spcPct val="50000"/>
              </a:spcBef>
            </a:pPr>
            <a:r>
              <a:rPr lang="en-US" sz="2000" u="sng" dirty="0"/>
              <a:t>3 projections:</a:t>
            </a:r>
            <a:r>
              <a:rPr lang="en-US" sz="2000" b="0" dirty="0"/>
              <a:t>  </a:t>
            </a:r>
          </a:p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990000"/>
                </a:solidFill>
              </a:rPr>
              <a:t>greater &amp; lesser wings</a:t>
            </a:r>
            <a:r>
              <a:rPr lang="en-US" sz="2000" b="0" dirty="0">
                <a:solidFill>
                  <a:srgbClr val="990000"/>
                </a:solidFill>
              </a:rPr>
              <a:t> </a:t>
            </a:r>
            <a:r>
              <a:rPr lang="en-US" sz="2000" b="0" dirty="0"/>
              <a:t>(orbits, </a:t>
            </a:r>
            <a:r>
              <a:rPr lang="en-US" sz="2000" b="0" dirty="0" smtClean="0"/>
              <a:t>MCF &amp; ACF)</a:t>
            </a:r>
            <a:endParaRPr lang="en-US" sz="2000" b="0" dirty="0"/>
          </a:p>
          <a:p>
            <a:pPr algn="ctr">
              <a:spcBef>
                <a:spcPct val="50000"/>
              </a:spcBef>
            </a:pPr>
            <a:r>
              <a:rPr lang="en-US" sz="2000" dirty="0">
                <a:solidFill>
                  <a:srgbClr val="990000"/>
                </a:solidFill>
              </a:rPr>
              <a:t>pterygoid processes</a:t>
            </a:r>
            <a:r>
              <a:rPr lang="en-US" sz="2000" b="0" dirty="0">
                <a:solidFill>
                  <a:srgbClr val="990000"/>
                </a:solidFill>
              </a:rPr>
              <a:t> </a:t>
            </a:r>
            <a:r>
              <a:rPr lang="en-US" sz="2000" b="0" dirty="0"/>
              <a:t>(muscles for </a:t>
            </a:r>
            <a:r>
              <a:rPr lang="en-US" sz="2000" b="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chewing</a:t>
            </a:r>
            <a:r>
              <a:rPr lang="en-US" sz="2000" b="0" dirty="0" smtClean="0"/>
              <a:t>)</a:t>
            </a:r>
            <a:endParaRPr lang="en-US" sz="2000" b="0" dirty="0"/>
          </a:p>
          <a:p>
            <a:pPr algn="ctr">
              <a:spcBef>
                <a:spcPct val="50000"/>
              </a:spcBef>
            </a:pPr>
            <a:r>
              <a:rPr lang="en-US" sz="2000" b="0" dirty="0" smtClean="0">
                <a:solidFill>
                  <a:srgbClr val="990000"/>
                </a:solidFill>
              </a:rPr>
              <a:t>optic foramina (canals): </a:t>
            </a:r>
            <a:r>
              <a:rPr lang="en-US" sz="2000" b="0" dirty="0"/>
              <a:t>for optic nerves</a:t>
            </a:r>
          </a:p>
          <a:p>
            <a:pPr algn="ctr">
              <a:spcBef>
                <a:spcPct val="50000"/>
              </a:spcBef>
            </a:pPr>
            <a:r>
              <a:rPr lang="en-US" sz="2000" b="0" dirty="0">
                <a:solidFill>
                  <a:srgbClr val="990000"/>
                </a:solidFill>
              </a:rPr>
              <a:t>superior orbital fissure </a:t>
            </a:r>
            <a:r>
              <a:rPr lang="en-US" sz="2000" b="0" dirty="0"/>
              <a:t>between greater &amp; lesser wings (cranial nerves for eye movement)</a:t>
            </a:r>
            <a:endParaRPr lang="en-US" sz="2000" b="0" i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7218381" y="290456"/>
            <a:ext cx="1366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Fig. 7.9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9" name="Picture 5" descr="sklatsb1"/>
          <p:cNvPicPr>
            <a:picLocks noChangeAspect="1" noChangeArrowheads="1"/>
          </p:cNvPicPr>
          <p:nvPr/>
        </p:nvPicPr>
        <p:blipFill>
          <a:blip r:embed="rId3" cstate="print">
            <a:lum bright="-6000" contrast="18000"/>
          </a:blip>
          <a:srcRect/>
          <a:stretch>
            <a:fillRect/>
          </a:stretch>
        </p:blipFill>
        <p:spPr bwMode="auto">
          <a:xfrm>
            <a:off x="3429000" y="0"/>
            <a:ext cx="5715000" cy="5589588"/>
          </a:xfrm>
          <a:prstGeom prst="rect">
            <a:avLst/>
          </a:prstGeom>
          <a:noFill/>
        </p:spPr>
      </p:pic>
      <p:sp>
        <p:nvSpPr>
          <p:cNvPr id="134150" name="Rectangle 6"/>
          <p:cNvSpPr>
            <a:spLocks noChangeArrowheads="1"/>
          </p:cNvSpPr>
          <p:nvPr/>
        </p:nvSpPr>
        <p:spPr bwMode="auto">
          <a:xfrm>
            <a:off x="3767138" y="5632450"/>
            <a:ext cx="51228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1600"/>
              <a:t>www.upstate.edu/cdb/ grossanat/imgs/sklatsb1.jpg</a:t>
            </a:r>
          </a:p>
        </p:txBody>
      </p:sp>
      <p:pic>
        <p:nvPicPr>
          <p:cNvPr id="134151" name="Picture 7" descr="msotw9_temp0"/>
          <p:cNvPicPr>
            <a:picLocks noChangeAspect="1" noChangeArrowheads="1"/>
          </p:cNvPicPr>
          <p:nvPr/>
        </p:nvPicPr>
        <p:blipFill>
          <a:blip r:embed="rId4" cstate="print">
            <a:lum bright="-30000" contrast="42000"/>
          </a:blip>
          <a:srcRect l="6627" t="6627" b="6627"/>
          <a:stretch>
            <a:fillRect/>
          </a:stretch>
        </p:blipFill>
        <p:spPr bwMode="auto">
          <a:xfrm>
            <a:off x="398463" y="2952750"/>
            <a:ext cx="2994025" cy="2782888"/>
          </a:xfrm>
          <a:prstGeom prst="rect">
            <a:avLst/>
          </a:prstGeom>
          <a:noFill/>
          <a:ln w="19050">
            <a:solidFill>
              <a:srgbClr val="996633"/>
            </a:solidFill>
            <a:miter lim="800000"/>
            <a:headEnd/>
            <a:tailEnd/>
          </a:ln>
          <a:effectLst/>
        </p:spPr>
      </p:pic>
      <p:sp>
        <p:nvSpPr>
          <p:cNvPr id="134152" name="Text Box 8"/>
          <p:cNvSpPr txBox="1">
            <a:spLocks noChangeArrowheads="1"/>
          </p:cNvSpPr>
          <p:nvPr/>
        </p:nvSpPr>
        <p:spPr bwMode="auto">
          <a:xfrm>
            <a:off x="1057275" y="1871464"/>
            <a:ext cx="1676400" cy="923330"/>
          </a:xfrm>
          <a:prstGeom prst="rect">
            <a:avLst/>
          </a:prstGeom>
          <a:noFill/>
          <a:ln w="9525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0" dirty="0" smtClean="0"/>
              <a:t>Cranial </a:t>
            </a:r>
            <a:r>
              <a:rPr lang="en-US" b="0" dirty="0"/>
              <a:t>cavity floor showing major fossae</a:t>
            </a:r>
            <a:endParaRPr lang="en-CA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0315" y="192506"/>
            <a:ext cx="2283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u="sng" dirty="0" smtClean="0"/>
              <a:t>From Visible Body:</a:t>
            </a:r>
            <a:endParaRPr lang="en-CA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21854" t="11900" r="23136" b="15096"/>
          <a:stretch/>
        </p:blipFill>
        <p:spPr>
          <a:xfrm>
            <a:off x="2625692" y="192506"/>
            <a:ext cx="6279070" cy="643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09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0" y="26834"/>
            <a:ext cx="9129713" cy="2031325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90513" indent="-290513">
              <a:lnSpc>
                <a:spcPct val="8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(vi) </a:t>
            </a:r>
            <a:r>
              <a:rPr lang="en-US" sz="2000" i="1" u="sng" dirty="0">
                <a:solidFill>
                  <a:srgbClr val="3333CC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Ethmoid b</a:t>
            </a:r>
            <a:r>
              <a:rPr lang="en-US" sz="2000" i="1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one:</a:t>
            </a:r>
            <a:r>
              <a:rPr lang="en-US" sz="2000" b="0" dirty="0">
                <a:solidFill>
                  <a:schemeClr val="accent2"/>
                </a:solidFill>
              </a:rPr>
              <a:t>  </a:t>
            </a:r>
            <a:r>
              <a:rPr lang="en-US" sz="2000" b="0" dirty="0"/>
              <a:t>approximates a cube that </a:t>
            </a:r>
            <a:r>
              <a:rPr lang="en-US" sz="2000" b="0" dirty="0" smtClean="0"/>
              <a:t>lies </a:t>
            </a:r>
            <a:r>
              <a:rPr lang="en-US" sz="2000" b="0" dirty="0"/>
              <a:t>deep between orbits &amp; nasal cavities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3333CC"/>
                </a:solidFill>
              </a:rPr>
              <a:t>cribriform</a:t>
            </a:r>
            <a:r>
              <a:rPr lang="en-US" sz="2000" dirty="0">
                <a:solidFill>
                  <a:srgbClr val="3333CC"/>
                </a:solidFill>
              </a:rPr>
              <a:t> plate </a:t>
            </a:r>
            <a:r>
              <a:rPr lang="en-US" sz="2000" b="0" dirty="0"/>
              <a:t>forms roof of nasal cavity &amp; floor of anterior cranial fossa; tiny holes (</a:t>
            </a:r>
            <a:r>
              <a:rPr lang="en-US" sz="2000" b="0" dirty="0">
                <a:solidFill>
                  <a:schemeClr val="accent2"/>
                </a:solidFill>
              </a:rPr>
              <a:t>olfactory foramina</a:t>
            </a:r>
            <a:r>
              <a:rPr lang="en-US" sz="2000" b="0" dirty="0"/>
              <a:t>) transmit olfactory </a:t>
            </a:r>
            <a:r>
              <a:rPr lang="en-US" sz="2000" b="0" dirty="0" smtClean="0"/>
              <a:t>nerves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dirty="0" smtClean="0">
                <a:solidFill>
                  <a:srgbClr val="3333CC"/>
                </a:solidFill>
              </a:rPr>
              <a:t>perpendicular plate </a:t>
            </a:r>
            <a:r>
              <a:rPr lang="en-US" sz="2000" b="0" dirty="0" smtClean="0"/>
              <a:t>projects inferiorly to contribute to nasal septum</a:t>
            </a:r>
            <a:endParaRPr lang="en-US" sz="2000" b="0" dirty="0"/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3333CC"/>
                </a:solidFill>
              </a:rPr>
              <a:t>crista</a:t>
            </a:r>
            <a:r>
              <a:rPr lang="en-US" sz="2000" dirty="0">
                <a:solidFill>
                  <a:srgbClr val="3333CC"/>
                </a:solidFill>
              </a:rPr>
              <a:t> </a:t>
            </a:r>
            <a:r>
              <a:rPr lang="en-US" sz="2000" dirty="0" err="1">
                <a:solidFill>
                  <a:srgbClr val="3333CC"/>
                </a:solidFill>
              </a:rPr>
              <a:t>galli</a:t>
            </a:r>
            <a:r>
              <a:rPr lang="en-US" sz="2000" dirty="0">
                <a:solidFill>
                  <a:srgbClr val="3333CC"/>
                </a:solidFill>
              </a:rPr>
              <a:t> </a:t>
            </a:r>
            <a:r>
              <a:rPr lang="en-US" sz="2000" b="0" dirty="0"/>
              <a:t>projects superiorly to attach to </a:t>
            </a:r>
            <a:r>
              <a:rPr lang="en-US" sz="2000" b="0" dirty="0" err="1"/>
              <a:t>dura</a:t>
            </a:r>
            <a:r>
              <a:rPr lang="en-US" sz="2000" b="0" dirty="0"/>
              <a:t> mater of brain</a:t>
            </a:r>
          </a:p>
        </p:txBody>
      </p:sp>
      <p:sp>
        <p:nvSpPr>
          <p:cNvPr id="44041" name="Text Box 9"/>
          <p:cNvSpPr txBox="1">
            <a:spLocks noChangeArrowheads="1"/>
          </p:cNvSpPr>
          <p:nvPr/>
        </p:nvSpPr>
        <p:spPr bwMode="auto">
          <a:xfrm>
            <a:off x="178416" y="5774470"/>
            <a:ext cx="887637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CA" sz="2000" b="0" dirty="0"/>
              <a:t>lateral masses contain </a:t>
            </a:r>
            <a:r>
              <a:rPr lang="en-CA" sz="2000" b="0" dirty="0">
                <a:solidFill>
                  <a:schemeClr val="accent2"/>
                </a:solidFill>
              </a:rPr>
              <a:t>ethmoid sinuses</a:t>
            </a:r>
            <a:endParaRPr lang="en-CA" sz="2000" b="0" dirty="0"/>
          </a:p>
          <a:p>
            <a:pPr algn="ctr"/>
            <a:r>
              <a:rPr lang="en-CA" sz="2000" b="0" dirty="0"/>
              <a:t>medially are superior &amp; middle </a:t>
            </a:r>
            <a:r>
              <a:rPr lang="en-CA" sz="2000" b="0" dirty="0">
                <a:solidFill>
                  <a:schemeClr val="accent2"/>
                </a:solidFill>
              </a:rPr>
              <a:t>nasal conchae</a:t>
            </a:r>
          </a:p>
          <a:p>
            <a:pPr algn="ctr"/>
            <a:r>
              <a:rPr lang="en-CA" sz="2000" b="0" dirty="0"/>
              <a:t> laterally are </a:t>
            </a:r>
            <a:r>
              <a:rPr lang="en-CA" sz="2000" b="0" dirty="0">
                <a:solidFill>
                  <a:srgbClr val="3333CC"/>
                </a:solidFill>
              </a:rPr>
              <a:t>orbital plates </a:t>
            </a:r>
            <a:r>
              <a:rPr lang="en-US" sz="2000" b="0" dirty="0"/>
              <a:t>-</a:t>
            </a:r>
            <a:r>
              <a:rPr lang="en-CA" sz="2000" b="0" dirty="0"/>
              <a:t> contribute to medial walls of orbits </a:t>
            </a:r>
            <a:endParaRPr lang="en-US" sz="2000" b="0" dirty="0"/>
          </a:p>
        </p:txBody>
      </p:sp>
      <p:pic>
        <p:nvPicPr>
          <p:cNvPr id="2050" name="Picture 2" descr="E:\Chapter_07\D_JPEG_Images_and_Tables\Labeled\figure_07_10_labeled.jpg"/>
          <p:cNvPicPr>
            <a:picLocks noChangeAspect="1" noChangeArrowheads="1"/>
          </p:cNvPicPr>
          <p:nvPr/>
        </p:nvPicPr>
        <p:blipFill>
          <a:blip r:embed="rId3" cstate="print"/>
          <a:srcRect r="35989" b="5500"/>
          <a:stretch>
            <a:fillRect/>
          </a:stretch>
        </p:blipFill>
        <p:spPr bwMode="auto">
          <a:xfrm>
            <a:off x="1622835" y="2018364"/>
            <a:ext cx="6060352" cy="3769111"/>
          </a:xfrm>
          <a:prstGeom prst="rect">
            <a:avLst/>
          </a:prstGeom>
          <a:noFill/>
        </p:spPr>
      </p:pic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6920183" y="2238879"/>
            <a:ext cx="1082348" cy="369332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50000">
                <a:srgbClr val="99CCFF">
                  <a:gamma/>
                  <a:tint val="0"/>
                  <a:invGamma/>
                </a:srgbClr>
              </a:gs>
              <a:gs pos="100000">
                <a:srgbClr val="99CCFF"/>
              </a:gs>
            </a:gsLst>
            <a:lin ang="5400000" scaled="1"/>
          </a:gra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7.10</a:t>
            </a:r>
            <a:endParaRPr lang="en-CA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68443"/>
            <a:ext cx="2283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u="sng" dirty="0" smtClean="0"/>
              <a:t>From Visible Body:</a:t>
            </a:r>
            <a:endParaRPr lang="en-CA" u="sn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9977" t="11516" r="23532" b="11901"/>
          <a:stretch/>
        </p:blipFill>
        <p:spPr>
          <a:xfrm>
            <a:off x="2584376" y="168444"/>
            <a:ext cx="6181216" cy="647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61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ChangeArrowheads="1"/>
          </p:cNvSpPr>
          <p:nvPr/>
        </p:nvSpPr>
        <p:spPr bwMode="auto">
          <a:xfrm>
            <a:off x="0" y="0"/>
            <a:ext cx="8778875" cy="19494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i="1" u="sng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Major Cranial Sutures: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•  bones of the adult skull are firmly united by </a:t>
            </a:r>
            <a:r>
              <a:rPr lang="en-US" sz="2000">
                <a:solidFill>
                  <a:srgbClr val="006666"/>
                </a:solidFill>
              </a:rPr>
              <a:t>sutures</a:t>
            </a:r>
            <a:r>
              <a:rPr lang="en-US" sz="2000" b="0" i="1" u="sng"/>
              <a:t> </a:t>
            </a:r>
            <a:endParaRPr lang="en-US" sz="2000" b="0"/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b="0"/>
              <a:t>•  4 main sutures that connect the cranial bones</a:t>
            </a:r>
            <a:r>
              <a:rPr lang="en-US" sz="2000" b="0" i="1" u="sng"/>
              <a:t> </a:t>
            </a:r>
          </a:p>
          <a:p>
            <a:pPr>
              <a:lnSpc>
                <a:spcPct val="85000"/>
              </a:lnSpc>
            </a:pPr>
            <a:r>
              <a:rPr lang="en-CA" sz="20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(1) Coronal suture: </a:t>
            </a:r>
            <a:r>
              <a:rPr lang="en-CA" sz="2000" b="0"/>
              <a:t> frontal bone &amp; 2 parietal bones</a:t>
            </a:r>
          </a:p>
          <a:p>
            <a:pPr>
              <a:lnSpc>
                <a:spcPct val="85000"/>
              </a:lnSpc>
            </a:pPr>
            <a:r>
              <a:rPr lang="en-CA" sz="20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(2) Squamous suture: </a:t>
            </a:r>
            <a:r>
              <a:rPr lang="en-CA" sz="2000" b="0"/>
              <a:t> parietal bone &amp; temporal bone</a:t>
            </a:r>
          </a:p>
          <a:p>
            <a:pPr>
              <a:lnSpc>
                <a:spcPct val="85000"/>
              </a:lnSpc>
            </a:pPr>
            <a:r>
              <a:rPr lang="en-CA" sz="20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(3) Lambdoid</a:t>
            </a:r>
            <a:r>
              <a:rPr lang="en-CA" sz="2000" b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CA" sz="20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suture: </a:t>
            </a:r>
            <a:r>
              <a:rPr lang="en-CA" sz="2000" b="0"/>
              <a:t> occipital bone &amp; 2 parietal bones</a:t>
            </a:r>
            <a:endParaRPr lang="en-US" sz="2000" b="0"/>
          </a:p>
        </p:txBody>
      </p:sp>
      <p:pic>
        <p:nvPicPr>
          <p:cNvPr id="45065" name="Picture 9" descr="07-03b_MidsagSkull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20854" r="28520" b="17137"/>
          <a:stretch>
            <a:fillRect/>
          </a:stretch>
        </p:blipFill>
        <p:spPr bwMode="auto">
          <a:xfrm>
            <a:off x="4089400" y="1895475"/>
            <a:ext cx="4637088" cy="4705350"/>
          </a:xfrm>
          <a:prstGeom prst="rect">
            <a:avLst/>
          </a:prstGeom>
          <a:noFill/>
        </p:spPr>
      </p:pic>
      <p:sp>
        <p:nvSpPr>
          <p:cNvPr id="45066" name="Text Box 10"/>
          <p:cNvSpPr txBox="1">
            <a:spLocks noChangeArrowheads="1"/>
          </p:cNvSpPr>
          <p:nvPr/>
        </p:nvSpPr>
        <p:spPr bwMode="auto">
          <a:xfrm>
            <a:off x="390525" y="5668963"/>
            <a:ext cx="4003019" cy="400110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000" b="0" dirty="0"/>
              <a:t>Fig. </a:t>
            </a:r>
            <a:r>
              <a:rPr lang="en-US" sz="2000" b="0" dirty="0" smtClean="0"/>
              <a:t>7.5c: </a:t>
            </a:r>
            <a:r>
              <a:rPr lang="en-US" sz="2000" b="0" dirty="0"/>
              <a:t>Midsagittal view of skull</a:t>
            </a:r>
            <a:endParaRPr lang="en-CA" sz="2000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4" name="Rectangle 6"/>
          <p:cNvSpPr>
            <a:spLocks noChangeArrowheads="1"/>
          </p:cNvSpPr>
          <p:nvPr/>
        </p:nvSpPr>
        <p:spPr bwMode="auto">
          <a:xfrm>
            <a:off x="0" y="198438"/>
            <a:ext cx="9144000" cy="10064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CA" sz="200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(4)  Sagittal suture:</a:t>
            </a:r>
            <a:r>
              <a:rPr lang="en-CA" sz="2000"/>
              <a:t> </a:t>
            </a:r>
            <a:r>
              <a:rPr lang="en-CA" sz="2000" b="0"/>
              <a:t> 2 parietal bones</a:t>
            </a:r>
          </a:p>
          <a:p>
            <a:r>
              <a:rPr lang="en-CA" sz="2000">
                <a:solidFill>
                  <a:srgbClr val="A50021"/>
                </a:solidFill>
              </a:rPr>
              <a:t>Sutural bones:</a:t>
            </a:r>
            <a:r>
              <a:rPr lang="en-CA" sz="2000" b="0"/>
              <a:t> tiny irregular bones</a:t>
            </a:r>
            <a:r>
              <a:rPr lang="en-US" sz="2000" b="0"/>
              <a:t>;</a:t>
            </a:r>
            <a:r>
              <a:rPr lang="en-CA" sz="2000" b="0"/>
              <a:t> can occur within cranial suture</a:t>
            </a:r>
          </a:p>
          <a:p>
            <a:pPr algn="ctr"/>
            <a:r>
              <a:rPr lang="en-CA" sz="2000" b="0"/>
              <a:t>additional ossification centres that appeared rapidly during fetal development</a:t>
            </a:r>
            <a:endParaRPr lang="fr-CH" sz="2000" b="0"/>
          </a:p>
        </p:txBody>
      </p:sp>
      <p:pic>
        <p:nvPicPr>
          <p:cNvPr id="3074" name="Picture 2" descr="E:\Chapter_07\B_JPEG_Images_and_Tables\a_labeled\figure_07_04b_labeled.jpg"/>
          <p:cNvPicPr>
            <a:picLocks noChangeAspect="1" noChangeArrowheads="1"/>
          </p:cNvPicPr>
          <p:nvPr/>
        </p:nvPicPr>
        <p:blipFill>
          <a:blip r:embed="rId3" cstate="print"/>
          <a:srcRect l="1511" r="1646" b="5716"/>
          <a:stretch>
            <a:fillRect/>
          </a:stretch>
        </p:blipFill>
        <p:spPr bwMode="auto">
          <a:xfrm>
            <a:off x="2267211" y="1286510"/>
            <a:ext cx="6752791" cy="5458755"/>
          </a:xfrm>
          <a:prstGeom prst="rect">
            <a:avLst/>
          </a:prstGeom>
          <a:noFill/>
        </p:spPr>
      </p:pic>
      <p:sp>
        <p:nvSpPr>
          <p:cNvPr id="8" name="Text Box 10"/>
          <p:cNvSpPr txBox="1">
            <a:spLocks noChangeArrowheads="1"/>
          </p:cNvSpPr>
          <p:nvPr/>
        </p:nvSpPr>
        <p:spPr bwMode="auto">
          <a:xfrm>
            <a:off x="4271897" y="1580062"/>
            <a:ext cx="1143000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808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0" dirty="0"/>
              <a:t>Fig. </a:t>
            </a:r>
            <a:r>
              <a:rPr lang="en-US" b="0" dirty="0" smtClean="0"/>
              <a:t>7.4b</a:t>
            </a:r>
            <a:endParaRPr lang="en-CA" b="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Chapter_07\B_JPEG_Images_and_Tables\a_labeled\figure_07_05a_labeled.jpg"/>
          <p:cNvPicPr>
            <a:picLocks noChangeAspect="1" noChangeArrowheads="1"/>
          </p:cNvPicPr>
          <p:nvPr/>
        </p:nvPicPr>
        <p:blipFill>
          <a:blip r:embed="rId3" cstate="print"/>
          <a:srcRect b="5753"/>
          <a:stretch>
            <a:fillRect/>
          </a:stretch>
        </p:blipFill>
        <p:spPr bwMode="auto">
          <a:xfrm>
            <a:off x="0" y="87681"/>
            <a:ext cx="9144000" cy="667637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0" y="57150"/>
            <a:ext cx="9144000" cy="314642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>
                <a:solidFill>
                  <a:srgbClr val="800080"/>
                </a:solidFill>
              </a:rPr>
              <a:t>Facial Bones</a:t>
            </a:r>
            <a:r>
              <a:rPr lang="en-US" sz="2000" b="0">
                <a:solidFill>
                  <a:srgbClr val="800080"/>
                </a:solidFill>
              </a:rPr>
              <a:t>:</a:t>
            </a:r>
            <a:r>
              <a:rPr lang="en-US" sz="2000" b="0"/>
              <a:t>  14 bones of which </a:t>
            </a:r>
            <a:r>
              <a:rPr lang="en-US" sz="2000">
                <a:solidFill>
                  <a:srgbClr val="996633"/>
                </a:solidFill>
              </a:rPr>
              <a:t>mandible </a:t>
            </a:r>
            <a:r>
              <a:rPr lang="en-US" sz="2000" b="0"/>
              <a:t>&amp; </a:t>
            </a:r>
            <a:r>
              <a:rPr lang="en-US" sz="2000">
                <a:solidFill>
                  <a:srgbClr val="996633"/>
                </a:solidFill>
              </a:rPr>
              <a:t>vomer</a:t>
            </a:r>
            <a:r>
              <a:rPr lang="en-US" sz="2000" b="0"/>
              <a:t> are </a:t>
            </a:r>
            <a:r>
              <a:rPr lang="en-US" sz="200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unpaired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>
                <a:solidFill>
                  <a:srgbClr val="800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paired </a:t>
            </a:r>
            <a:r>
              <a:rPr lang="en-US" sz="2000" b="0">
                <a:effectLst>
                  <a:outerShdw blurRad="38100" dist="38100" dir="2700000" algn="tl">
                    <a:srgbClr val="C0C0C0"/>
                  </a:outerShdw>
                </a:effectLst>
              </a:rPr>
              <a:t>bones are:</a:t>
            </a:r>
            <a:r>
              <a:rPr lang="en-US" sz="2000">
                <a:solidFill>
                  <a:srgbClr val="800080"/>
                </a:solidFill>
              </a:rPr>
              <a:t> </a:t>
            </a:r>
            <a:r>
              <a:rPr lang="en-US" sz="2000">
                <a:solidFill>
                  <a:srgbClr val="996633"/>
                </a:solidFill>
              </a:rPr>
              <a:t>maxillae, zygomatic, nasal, lacrimal, palatine &amp; inferior conchae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i="1" u="sng">
                <a:solidFill>
                  <a:srgbClr val="800080"/>
                </a:solidFill>
              </a:rPr>
              <a:t>(i) Mandible:</a:t>
            </a:r>
            <a:r>
              <a:rPr lang="en-US" sz="2000" b="0" i="1">
                <a:solidFill>
                  <a:srgbClr val="800080"/>
                </a:solidFill>
              </a:rPr>
              <a:t>  </a:t>
            </a:r>
            <a:r>
              <a:rPr lang="en-US" sz="2000" b="0"/>
              <a:t>lower jaw bone - strongest &amp; largest bone of the face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b="0"/>
              <a:t> •  body is horizontal part &amp; contains chin; left &amp; right rami join body at 	mandibular angle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>
                <a:solidFill>
                  <a:srgbClr val="800080"/>
                </a:solidFill>
              </a:rPr>
              <a:t>note:</a:t>
            </a:r>
            <a:r>
              <a:rPr lang="en-US" sz="2000" b="0"/>
              <a:t>  </a:t>
            </a:r>
            <a:r>
              <a:rPr lang="en-US" sz="2000" b="0">
                <a:solidFill>
                  <a:srgbClr val="800080"/>
                </a:solidFill>
              </a:rPr>
              <a:t>mandibular notch</a:t>
            </a:r>
            <a:r>
              <a:rPr lang="en-US" sz="2000" b="0"/>
              <a:t>, </a:t>
            </a:r>
            <a:r>
              <a:rPr lang="en-US" sz="2000" b="0">
                <a:solidFill>
                  <a:srgbClr val="800080"/>
                </a:solidFill>
              </a:rPr>
              <a:t>coronoid process</a:t>
            </a:r>
            <a:r>
              <a:rPr lang="en-US" sz="2000" b="0"/>
              <a:t> (insertion of temporalis muscle), </a:t>
            </a:r>
            <a:r>
              <a:rPr lang="en-US" sz="2000" b="0">
                <a:solidFill>
                  <a:srgbClr val="800080"/>
                </a:solidFill>
              </a:rPr>
              <a:t>mandibular condyle</a:t>
            </a:r>
            <a:r>
              <a:rPr lang="en-US" sz="2000" b="0"/>
              <a:t>, </a:t>
            </a:r>
            <a:r>
              <a:rPr lang="en-US" sz="2000" b="0">
                <a:solidFill>
                  <a:srgbClr val="800080"/>
                </a:solidFill>
              </a:rPr>
              <a:t>alveolar margin</a:t>
            </a:r>
            <a:r>
              <a:rPr lang="en-US" sz="2000" b="0"/>
              <a:t> (contains tooth sockets), </a:t>
            </a:r>
            <a:r>
              <a:rPr lang="en-US" sz="2000" b="0">
                <a:solidFill>
                  <a:srgbClr val="800080"/>
                </a:solidFill>
              </a:rPr>
              <a:t>mandibular foramina</a:t>
            </a:r>
            <a:r>
              <a:rPr lang="en-US" sz="2000" b="0"/>
              <a:t> (nerves to teeth in lower jaw) &amp; </a:t>
            </a:r>
            <a:r>
              <a:rPr lang="en-US" sz="2000" b="0">
                <a:solidFill>
                  <a:srgbClr val="800080"/>
                </a:solidFill>
              </a:rPr>
              <a:t>mental foramina</a:t>
            </a:r>
            <a:r>
              <a:rPr lang="en-US" sz="2000" b="0"/>
              <a:t> (blood vessels &amp; nerves to chin &amp; lower lip)</a:t>
            </a:r>
            <a:endParaRPr lang="en-US" sz="2000"/>
          </a:p>
        </p:txBody>
      </p:sp>
      <p:pic>
        <p:nvPicPr>
          <p:cNvPr id="47111" name="Picture 7" descr="07-08a_FacialBones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21767" t="44583" r="14330" b="12473"/>
          <a:stretch>
            <a:fillRect/>
          </a:stretch>
        </p:blipFill>
        <p:spPr bwMode="auto">
          <a:xfrm>
            <a:off x="4438650" y="3360738"/>
            <a:ext cx="4405313" cy="3235325"/>
          </a:xfrm>
          <a:prstGeom prst="rect">
            <a:avLst/>
          </a:prstGeom>
          <a:noFill/>
        </p:spPr>
      </p:pic>
      <p:pic>
        <p:nvPicPr>
          <p:cNvPr id="47112" name="Picture 8" descr="07-08a_FacialBones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30115" r="35823" b="74361"/>
          <a:stretch>
            <a:fillRect/>
          </a:stretch>
        </p:blipFill>
        <p:spPr bwMode="auto">
          <a:xfrm>
            <a:off x="1128713" y="4037013"/>
            <a:ext cx="2728912" cy="2244725"/>
          </a:xfrm>
          <a:prstGeom prst="rect">
            <a:avLst/>
          </a:prstGeom>
          <a:noFill/>
        </p:spPr>
      </p:pic>
      <p:cxnSp>
        <p:nvCxnSpPr>
          <p:cNvPr id="6" name="Straight Arrow Connector 5"/>
          <p:cNvCxnSpPr/>
          <p:nvPr/>
        </p:nvCxnSpPr>
        <p:spPr bwMode="auto">
          <a:xfrm>
            <a:off x="5073041" y="3482236"/>
            <a:ext cx="1027134" cy="9519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990000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" name="Straight Arrow Connector 7"/>
          <p:cNvCxnSpPr/>
          <p:nvPr/>
        </p:nvCxnSpPr>
        <p:spPr bwMode="auto">
          <a:xfrm>
            <a:off x="3933173" y="3883068"/>
            <a:ext cx="926926" cy="47599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6666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9" name="Oval 8"/>
          <p:cNvSpPr/>
          <p:nvPr/>
        </p:nvSpPr>
        <p:spPr bwMode="auto">
          <a:xfrm>
            <a:off x="6801633" y="4233797"/>
            <a:ext cx="300625" cy="363255"/>
          </a:xfrm>
          <a:prstGeom prst="ellips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7693069" y="5926899"/>
            <a:ext cx="300625" cy="363255"/>
          </a:xfrm>
          <a:prstGeom prst="ellips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9317" y="3435628"/>
            <a:ext cx="1423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Fig. 7.11a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8" name="Text Box 6"/>
          <p:cNvSpPr txBox="1">
            <a:spLocks noChangeArrowheads="1"/>
          </p:cNvSpPr>
          <p:nvPr/>
        </p:nvSpPr>
        <p:spPr bwMode="auto">
          <a:xfrm>
            <a:off x="1163638" y="590550"/>
            <a:ext cx="955675" cy="376238"/>
          </a:xfrm>
          <a:prstGeom prst="rect">
            <a:avLst/>
          </a:prstGeom>
          <a:noFill/>
          <a:ln w="9525">
            <a:solidFill>
              <a:srgbClr val="80008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H" b="0"/>
              <a:t>Fig. 7.8</a:t>
            </a:r>
            <a:endParaRPr lang="fr-CH"/>
          </a:p>
        </p:txBody>
      </p:sp>
      <p:pic>
        <p:nvPicPr>
          <p:cNvPr id="182279" name="Picture 7" descr="07-08bc_FacialBone_3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r="13902" b="14166"/>
          <a:stretch>
            <a:fillRect/>
          </a:stretch>
        </p:blipFill>
        <p:spPr bwMode="auto">
          <a:xfrm>
            <a:off x="3046413" y="0"/>
            <a:ext cx="6097587" cy="5654675"/>
          </a:xfrm>
          <a:prstGeom prst="rect">
            <a:avLst/>
          </a:prstGeom>
          <a:noFill/>
        </p:spPr>
      </p:pic>
      <p:sp>
        <p:nvSpPr>
          <p:cNvPr id="182280" name="Text Box 8"/>
          <p:cNvSpPr txBox="1">
            <a:spLocks noChangeArrowheads="1"/>
          </p:cNvSpPr>
          <p:nvPr/>
        </p:nvSpPr>
        <p:spPr bwMode="auto">
          <a:xfrm>
            <a:off x="555625" y="2808288"/>
            <a:ext cx="5322888" cy="3700462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i="1" u="sng">
                <a:solidFill>
                  <a:srgbClr val="800080"/>
                </a:solidFill>
              </a:rPr>
              <a:t>(ii) </a:t>
            </a:r>
            <a:r>
              <a:rPr lang="en-CA" sz="2000" i="1" u="sng">
                <a:solidFill>
                  <a:srgbClr val="800080"/>
                </a:solidFill>
              </a:rPr>
              <a:t>Maxillary bones:</a:t>
            </a:r>
            <a:endParaRPr lang="en-CA" sz="2000">
              <a:solidFill>
                <a:srgbClr val="800080"/>
              </a:solidFill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b="0"/>
              <a:t>•  fused medially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b="0"/>
              <a:t>•  alveolar margins hold teeth of upper jaw</a:t>
            </a: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CA" sz="2000" b="0"/>
              <a:t>•  </a:t>
            </a:r>
            <a:r>
              <a:rPr lang="en-CA" sz="2000" b="0">
                <a:hlinkClick r:id="rId4" action="ppaction://hlinksldjump"/>
              </a:rPr>
              <a:t>palatine processes </a:t>
            </a:r>
            <a:r>
              <a:rPr lang="en-CA" sz="2000" b="0"/>
              <a:t>project posteriorly forming anterior 2/3 of hard palate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CA" sz="2000">
                <a:solidFill>
                  <a:srgbClr val="800080"/>
                </a:solidFill>
              </a:rPr>
              <a:t>note: </a:t>
            </a:r>
            <a:r>
              <a:rPr lang="en-CA" sz="2000" b="0"/>
              <a:t>(incisive fossa) (passage of blood vessels &amp; nerves), frontal processes &amp; zygomatic processes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CA" sz="2000" b="0"/>
              <a:t>main portion of bone on each side has maxillary sinus - these are the sinuses that get infected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Chapter_07\B_JPEG_Images_and_Tables\b_unlabeled\figure_07_04a_unlabeled.jpg"/>
          <p:cNvPicPr>
            <a:picLocks noChangeAspect="1" noChangeArrowheads="1"/>
          </p:cNvPicPr>
          <p:nvPr/>
        </p:nvPicPr>
        <p:blipFill>
          <a:blip r:embed="rId3" cstate="print"/>
          <a:srcRect l="24168" t="1908" r="32534" b="10029"/>
          <a:stretch>
            <a:fillRect/>
          </a:stretch>
        </p:blipFill>
        <p:spPr bwMode="auto">
          <a:xfrm>
            <a:off x="62631" y="12527"/>
            <a:ext cx="3970750" cy="6057076"/>
          </a:xfrm>
          <a:prstGeom prst="rect">
            <a:avLst/>
          </a:prstGeom>
          <a:noFill/>
        </p:spPr>
      </p:pic>
      <p:pic>
        <p:nvPicPr>
          <p:cNvPr id="5123" name="Picture 3" descr="E:\Chapter_07\B_JPEG_Images_and_Tables\b_unlabeled\figure_07_05b_unlabeled.jpg"/>
          <p:cNvPicPr>
            <a:picLocks noChangeAspect="1" noChangeArrowheads="1"/>
          </p:cNvPicPr>
          <p:nvPr/>
        </p:nvPicPr>
        <p:blipFill>
          <a:blip r:embed="rId4" cstate="print"/>
          <a:srcRect l="16683" t="1321" r="20059" b="14922"/>
          <a:stretch>
            <a:fillRect/>
          </a:stretch>
        </p:blipFill>
        <p:spPr bwMode="auto">
          <a:xfrm>
            <a:off x="3904184" y="1691014"/>
            <a:ext cx="5064452" cy="50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4" name="Text Box 6"/>
          <p:cNvSpPr txBox="1">
            <a:spLocks noChangeArrowheads="1"/>
          </p:cNvSpPr>
          <p:nvPr/>
        </p:nvSpPr>
        <p:spPr bwMode="auto">
          <a:xfrm>
            <a:off x="133350" y="111125"/>
            <a:ext cx="8839200" cy="259763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8080"/>
                </a:solidFill>
              </a:rPr>
              <a:t>(iii) </a:t>
            </a:r>
            <a:r>
              <a:rPr lang="en-US" sz="2000" i="1" u="sng" dirty="0" err="1">
                <a:solidFill>
                  <a:srgbClr val="008080"/>
                </a:solidFill>
              </a:rPr>
              <a:t>Zygomatic</a:t>
            </a:r>
            <a:r>
              <a:rPr lang="en-US" sz="2000" i="1" u="sng" dirty="0">
                <a:solidFill>
                  <a:srgbClr val="008080"/>
                </a:solidFill>
              </a:rPr>
              <a:t> bones:</a:t>
            </a:r>
            <a:r>
              <a:rPr lang="en-US" sz="2000" b="0" i="1" dirty="0"/>
              <a:t> </a:t>
            </a:r>
            <a:r>
              <a:rPr lang="en-US" sz="2000" b="0" dirty="0"/>
              <a:t> = cheekbones</a:t>
            </a:r>
          </a:p>
          <a:p>
            <a:pPr>
              <a:lnSpc>
                <a:spcPct val="45000"/>
              </a:lnSpc>
              <a:spcBef>
                <a:spcPct val="50000"/>
              </a:spcBef>
            </a:pPr>
            <a:r>
              <a:rPr lang="en-US" sz="2000" b="0" dirty="0"/>
              <a:t>•  articulate with </a:t>
            </a:r>
            <a:r>
              <a:rPr lang="en-US" sz="2000" dirty="0">
                <a:solidFill>
                  <a:srgbClr val="008080"/>
                </a:solidFill>
              </a:rPr>
              <a:t>zygomatic processes</a:t>
            </a:r>
            <a:r>
              <a:rPr lang="en-US" sz="2000" b="0" dirty="0"/>
              <a:t> of </a:t>
            </a:r>
            <a:r>
              <a:rPr lang="en-US" sz="2000" b="0" dirty="0" smtClean="0"/>
              <a:t>maxilla, </a:t>
            </a:r>
            <a:r>
              <a:rPr lang="en-US" sz="2000" b="0" smtClean="0"/>
              <a:t>frontal &amp; temporal </a:t>
            </a:r>
            <a:r>
              <a:rPr lang="en-US" sz="2000" b="0" dirty="0"/>
              <a:t>bones </a:t>
            </a:r>
          </a:p>
          <a:p>
            <a:pPr>
              <a:lnSpc>
                <a:spcPct val="45000"/>
              </a:lnSpc>
              <a:spcBef>
                <a:spcPct val="50000"/>
              </a:spcBef>
            </a:pPr>
            <a:r>
              <a:rPr lang="en-US" sz="2000" b="0" dirty="0"/>
              <a:t>•  contribute to </a:t>
            </a:r>
            <a:r>
              <a:rPr lang="en-US" sz="2000" b="0" dirty="0" err="1"/>
              <a:t>inferolateral</a:t>
            </a:r>
            <a:r>
              <a:rPr lang="en-US" sz="2000" b="0" dirty="0"/>
              <a:t> margins of orbit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8080"/>
                </a:solidFill>
              </a:rPr>
              <a:t>(iv) Nasal bones:</a:t>
            </a:r>
            <a:r>
              <a:rPr lang="en-US" sz="2000" b="0" dirty="0">
                <a:solidFill>
                  <a:srgbClr val="008080"/>
                </a:solidFill>
              </a:rPr>
              <a:t> </a:t>
            </a:r>
          </a:p>
          <a:p>
            <a:pPr>
              <a:lnSpc>
                <a:spcPct val="45000"/>
              </a:lnSpc>
              <a:spcBef>
                <a:spcPct val="50000"/>
              </a:spcBef>
            </a:pPr>
            <a:r>
              <a:rPr lang="en-US" sz="2000" b="0" dirty="0"/>
              <a:t>•  2 tiny, rectangular bones that fuse medially to form bridge of nose</a:t>
            </a:r>
          </a:p>
          <a:p>
            <a:pPr>
              <a:lnSpc>
                <a:spcPct val="45000"/>
              </a:lnSpc>
              <a:spcBef>
                <a:spcPct val="50000"/>
              </a:spcBef>
            </a:pPr>
            <a:r>
              <a:rPr lang="en-US" sz="2000" b="0" dirty="0"/>
              <a:t>•  articulate with </a:t>
            </a:r>
            <a:r>
              <a:rPr lang="en-US" sz="2000" dirty="0">
                <a:solidFill>
                  <a:srgbClr val="008080"/>
                </a:solidFill>
              </a:rPr>
              <a:t>frontal</a:t>
            </a:r>
            <a:r>
              <a:rPr lang="en-US" sz="2000" b="0" dirty="0"/>
              <a:t> bone superiorly &amp; </a:t>
            </a:r>
            <a:r>
              <a:rPr lang="en-US" sz="2000" dirty="0">
                <a:solidFill>
                  <a:srgbClr val="008080"/>
                </a:solidFill>
              </a:rPr>
              <a:t>maxillary</a:t>
            </a:r>
            <a:r>
              <a:rPr lang="en-US" sz="2000" b="0" dirty="0"/>
              <a:t> bones laterally</a:t>
            </a:r>
            <a:r>
              <a:rPr lang="en-US" sz="2000" b="0" i="1" u="sng" dirty="0"/>
              <a:t> 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endParaRPr lang="en-US" sz="800" i="1" u="sng" dirty="0">
              <a:solidFill>
                <a:srgbClr val="008080"/>
              </a:solidFill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008080"/>
                </a:solidFill>
              </a:rPr>
              <a:t>(v) </a:t>
            </a:r>
            <a:r>
              <a:rPr lang="en-US" sz="2000" i="1" u="sng" dirty="0" err="1">
                <a:solidFill>
                  <a:srgbClr val="008080"/>
                </a:solidFill>
              </a:rPr>
              <a:t>Lacrimal</a:t>
            </a:r>
            <a:r>
              <a:rPr lang="en-US" sz="2000" i="1" u="sng" dirty="0">
                <a:solidFill>
                  <a:srgbClr val="008080"/>
                </a:solidFill>
              </a:rPr>
              <a:t> bones:</a:t>
            </a: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en-US" sz="2000" b="0" dirty="0"/>
              <a:t>•  2 fingernail-shaped bones in anterior, medial portion of orbit – </a:t>
            </a:r>
          </a:p>
        </p:txBody>
      </p:sp>
      <p:sp>
        <p:nvSpPr>
          <p:cNvPr id="48135" name="Text Box 7"/>
          <p:cNvSpPr txBox="1">
            <a:spLocks noChangeArrowheads="1"/>
          </p:cNvSpPr>
          <p:nvPr/>
        </p:nvSpPr>
        <p:spPr bwMode="auto">
          <a:xfrm>
            <a:off x="231775" y="2873375"/>
            <a:ext cx="2133600" cy="27305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b="0" i="1" u="sng" dirty="0"/>
              <a:t>articulate with: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 dirty="0"/>
              <a:t> </a:t>
            </a:r>
            <a:r>
              <a:rPr lang="en-US" sz="2000" dirty="0">
                <a:solidFill>
                  <a:srgbClr val="008080"/>
                </a:solidFill>
              </a:rPr>
              <a:t>frontal</a:t>
            </a:r>
            <a:r>
              <a:rPr lang="en-US" sz="2000" b="0" dirty="0"/>
              <a:t> bone 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dirty="0" err="1">
                <a:solidFill>
                  <a:srgbClr val="008080"/>
                </a:solidFill>
              </a:rPr>
              <a:t>ethmoid</a:t>
            </a:r>
            <a:r>
              <a:rPr lang="en-US" sz="2000" b="0" dirty="0"/>
              <a:t> bone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 dirty="0"/>
              <a:t>  </a:t>
            </a:r>
            <a:r>
              <a:rPr lang="en-US" sz="2000" dirty="0">
                <a:solidFill>
                  <a:srgbClr val="008080"/>
                </a:solidFill>
              </a:rPr>
              <a:t>maxillae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endParaRPr lang="en-US" sz="1200" b="0" dirty="0"/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b="0" dirty="0"/>
              <a:t>each has a depression (</a:t>
            </a:r>
            <a:r>
              <a:rPr lang="en-US" sz="2000" dirty="0" err="1">
                <a:solidFill>
                  <a:srgbClr val="008080"/>
                </a:solidFill>
              </a:rPr>
              <a:t>lacrimal</a:t>
            </a:r>
            <a:r>
              <a:rPr lang="en-US" sz="2000" b="0" dirty="0"/>
              <a:t> </a:t>
            </a:r>
            <a:r>
              <a:rPr lang="en-US" sz="2000" dirty="0">
                <a:solidFill>
                  <a:srgbClr val="008080"/>
                </a:solidFill>
              </a:rPr>
              <a:t>fossa</a:t>
            </a:r>
            <a:r>
              <a:rPr lang="en-US" sz="2000" b="0" dirty="0"/>
              <a:t>) for </a:t>
            </a:r>
            <a:r>
              <a:rPr lang="en-US" sz="2000" b="0" i="1" dirty="0" err="1"/>
              <a:t>lacrimal</a:t>
            </a:r>
            <a:r>
              <a:rPr lang="en-US" sz="2000" b="0" i="1" dirty="0"/>
              <a:t> sac</a:t>
            </a:r>
            <a:endParaRPr lang="en-US" sz="2000" b="0" i="1" u="sng" dirty="0"/>
          </a:p>
        </p:txBody>
      </p:sp>
      <p:pic>
        <p:nvPicPr>
          <p:cNvPr id="48141" name="Picture 13" descr="Figure 1: Left lacrimal bone. Orbital surface. Enlarged">
            <a:hlinkClick r:id="rId3" tooltip="Figure 1: Left lacrimal bone. Orbital surface. Enlarged"/>
          </p:cNvPr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2454275" y="3262313"/>
            <a:ext cx="2363788" cy="3306762"/>
          </a:xfrm>
          <a:prstGeom prst="rect">
            <a:avLst/>
          </a:prstGeom>
          <a:noFill/>
        </p:spPr>
      </p:pic>
      <p:pic>
        <p:nvPicPr>
          <p:cNvPr id="48142" name="Picture 14"/>
          <p:cNvPicPr>
            <a:picLocks noChangeAspect="1" noChangeArrowheads="1"/>
          </p:cNvPicPr>
          <p:nvPr/>
        </p:nvPicPr>
        <p:blipFill>
          <a:blip r:embed="rId5" cstate="print">
            <a:lum contrast="6000"/>
          </a:blip>
          <a:srcRect l="21654" t="29260" r="20148" b="14085"/>
          <a:stretch>
            <a:fillRect/>
          </a:stretch>
        </p:blipFill>
        <p:spPr bwMode="auto">
          <a:xfrm>
            <a:off x="4730343" y="3432133"/>
            <a:ext cx="4286657" cy="3267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63" name="Text Box 11"/>
          <p:cNvSpPr txBox="1">
            <a:spLocks noChangeArrowheads="1"/>
          </p:cNvSpPr>
          <p:nvPr/>
        </p:nvSpPr>
        <p:spPr bwMode="auto">
          <a:xfrm>
            <a:off x="7653403" y="436323"/>
            <a:ext cx="1082348" cy="369332"/>
          </a:xfrm>
          <a:prstGeom prst="rect">
            <a:avLst/>
          </a:prstGeom>
          <a:noFill/>
          <a:ln w="9525">
            <a:solidFill>
              <a:srgbClr val="D6009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dirty="0" smtClean="0"/>
              <a:t>7.13</a:t>
            </a:r>
            <a:endParaRPr lang="en-US" b="0" i="1" u="sng" dirty="0"/>
          </a:p>
        </p:txBody>
      </p:sp>
      <p:sp>
        <p:nvSpPr>
          <p:cNvPr id="49165" name="Text Box 13"/>
          <p:cNvSpPr txBox="1">
            <a:spLocks noChangeArrowheads="1"/>
          </p:cNvSpPr>
          <p:nvPr/>
        </p:nvSpPr>
        <p:spPr bwMode="auto">
          <a:xfrm>
            <a:off x="76200" y="207963"/>
            <a:ext cx="1416050" cy="31892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sz="2000" u="sng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Orbits:</a:t>
            </a:r>
            <a:r>
              <a:rPr lang="en-US" sz="2000" b="0">
                <a:solidFill>
                  <a:schemeClr val="accent2"/>
                </a:solidFill>
              </a:rPr>
              <a:t> 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zygomatic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frontal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maxilla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ethmoid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lacrimal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sphenoid</a:t>
            </a:r>
          </a:p>
          <a:p>
            <a:pPr algn="ctr">
              <a:lnSpc>
                <a:spcPct val="65000"/>
              </a:lnSpc>
              <a:spcBef>
                <a:spcPct val="50000"/>
              </a:spcBef>
            </a:pPr>
            <a:r>
              <a:rPr lang="en-US" sz="2000" b="0">
                <a:solidFill>
                  <a:schemeClr val="accent2"/>
                </a:solidFill>
              </a:rPr>
              <a:t>palatine (orbital process)</a:t>
            </a:r>
          </a:p>
        </p:txBody>
      </p:sp>
      <p:pic>
        <p:nvPicPr>
          <p:cNvPr id="6146" name="Picture 2" descr="E:\Chapter_07\B_JPEG_Images_and_Tables\a_labeled\figure_07_13b_labeled.jpg"/>
          <p:cNvPicPr>
            <a:picLocks noChangeAspect="1" noChangeArrowheads="1"/>
          </p:cNvPicPr>
          <p:nvPr/>
        </p:nvPicPr>
        <p:blipFill>
          <a:blip r:embed="rId2" cstate="print"/>
          <a:srcRect l="1125" t="2104" r="3327" b="5724"/>
          <a:stretch>
            <a:fillRect/>
          </a:stretch>
        </p:blipFill>
        <p:spPr bwMode="auto">
          <a:xfrm>
            <a:off x="1440492" y="1146132"/>
            <a:ext cx="7703507" cy="57118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3754438" y="85725"/>
            <a:ext cx="5195887" cy="2262158"/>
          </a:xfrm>
          <a:prstGeom prst="rect">
            <a:avLst/>
          </a:prstGeom>
          <a:solidFill>
            <a:schemeClr val="bg1"/>
          </a:solidFill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000" i="1" u="sng" dirty="0">
                <a:solidFill>
                  <a:srgbClr val="800080"/>
                </a:solidFill>
              </a:rPr>
              <a:t>(vi) Palatine bones:</a:t>
            </a:r>
            <a:endParaRPr lang="en-US" sz="2000" dirty="0"/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sz="2000" b="0" dirty="0"/>
              <a:t>2 L-shaped bones</a:t>
            </a:r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800080"/>
                </a:solidFill>
              </a:rPr>
              <a:t>horizontal</a:t>
            </a:r>
            <a:r>
              <a:rPr lang="en-US" sz="2000" b="0" dirty="0"/>
              <a:t> plates form part of </a:t>
            </a:r>
            <a:r>
              <a:rPr lang="en-US" sz="2000" dirty="0">
                <a:solidFill>
                  <a:srgbClr val="800080"/>
                </a:solidFill>
              </a:rPr>
              <a:t>hard palate</a:t>
            </a:r>
            <a:endParaRPr lang="en-US" sz="2000" b="0" dirty="0"/>
          </a:p>
          <a:p>
            <a:pPr algn="ctr">
              <a:lnSpc>
                <a:spcPct val="45000"/>
              </a:lnSpc>
              <a:spcBef>
                <a:spcPct val="50000"/>
              </a:spcBef>
            </a:pPr>
            <a:r>
              <a:rPr lang="en-US" sz="2000" dirty="0">
                <a:solidFill>
                  <a:srgbClr val="800080"/>
                </a:solidFill>
              </a:rPr>
              <a:t>vertical</a:t>
            </a:r>
            <a:r>
              <a:rPr lang="en-US" sz="2000" b="0" dirty="0"/>
              <a:t> plates - nasal cavity &amp; orbit</a:t>
            </a:r>
          </a:p>
          <a:p>
            <a:pPr>
              <a:lnSpc>
                <a:spcPct val="50000"/>
              </a:lnSpc>
              <a:spcBef>
                <a:spcPct val="50000"/>
              </a:spcBef>
            </a:pPr>
            <a:endParaRPr lang="en-US" sz="800" i="1" u="sng" dirty="0" smtClean="0">
              <a:solidFill>
                <a:srgbClr val="800080"/>
              </a:solidFill>
            </a:endParaRPr>
          </a:p>
          <a:p>
            <a:pPr>
              <a:lnSpc>
                <a:spcPct val="50000"/>
              </a:lnSpc>
              <a:spcBef>
                <a:spcPct val="50000"/>
              </a:spcBef>
            </a:pPr>
            <a:r>
              <a:rPr lang="en-US" sz="2000" i="1" u="sng" dirty="0" smtClean="0">
                <a:solidFill>
                  <a:srgbClr val="800080"/>
                </a:solidFill>
              </a:rPr>
              <a:t>(</a:t>
            </a:r>
            <a:r>
              <a:rPr lang="en-US" sz="2000" i="1" u="sng" dirty="0">
                <a:solidFill>
                  <a:srgbClr val="800080"/>
                </a:solidFill>
              </a:rPr>
              <a:t>vii) </a:t>
            </a:r>
            <a:r>
              <a:rPr lang="en-US" sz="2000" i="1" u="sng" dirty="0" err="1">
                <a:solidFill>
                  <a:srgbClr val="800080"/>
                </a:solidFill>
              </a:rPr>
              <a:t>Vomer</a:t>
            </a:r>
            <a:r>
              <a:rPr lang="en-US" sz="2000" i="1" u="sng" dirty="0">
                <a:solidFill>
                  <a:srgbClr val="800080"/>
                </a:solidFill>
              </a:rPr>
              <a:t>:</a:t>
            </a:r>
            <a:endParaRPr lang="en-US" sz="2000" dirty="0"/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single thin bone forms nasal septum</a:t>
            </a:r>
          </a:p>
          <a:p>
            <a:pPr algn="ctr">
              <a:lnSpc>
                <a:spcPct val="50000"/>
              </a:lnSpc>
              <a:spcBef>
                <a:spcPct val="50000"/>
              </a:spcBef>
            </a:pPr>
            <a:r>
              <a:rPr lang="en-US" sz="2000" b="0" dirty="0"/>
              <a:t> (see </a:t>
            </a:r>
            <a:r>
              <a:rPr lang="en-US" sz="2000" dirty="0">
                <a:solidFill>
                  <a:srgbClr val="800080"/>
                </a:solidFill>
              </a:rPr>
              <a:t>Fig. </a:t>
            </a:r>
            <a:r>
              <a:rPr lang="en-US" sz="2000" dirty="0" smtClean="0">
                <a:solidFill>
                  <a:srgbClr val="800080"/>
                </a:solidFill>
              </a:rPr>
              <a:t>7.4a</a:t>
            </a:r>
            <a:r>
              <a:rPr lang="en-US" sz="2000" b="0" dirty="0"/>
              <a:t>)</a:t>
            </a:r>
          </a:p>
        </p:txBody>
      </p:sp>
      <p:pic>
        <p:nvPicPr>
          <p:cNvPr id="136199" name="Picture 7" descr="7_8"/>
          <p:cNvPicPr>
            <a:picLocks noChangeAspect="1" noChangeArrowheads="1"/>
          </p:cNvPicPr>
          <p:nvPr/>
        </p:nvPicPr>
        <p:blipFill>
          <a:blip r:embed="rId2" cstate="print">
            <a:lum bright="-24000" contrast="42000"/>
          </a:blip>
          <a:srcRect l="58104" t="53883" r="2531" b="5084"/>
          <a:stretch>
            <a:fillRect/>
          </a:stretch>
        </p:blipFill>
        <p:spPr bwMode="auto">
          <a:xfrm>
            <a:off x="0" y="0"/>
            <a:ext cx="3840163" cy="315118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sp>
        <p:nvSpPr>
          <p:cNvPr id="136200" name="Text Box 8"/>
          <p:cNvSpPr txBox="1">
            <a:spLocks noChangeArrowheads="1"/>
          </p:cNvSpPr>
          <p:nvPr/>
        </p:nvSpPr>
        <p:spPr bwMode="auto">
          <a:xfrm>
            <a:off x="3100388" y="2265363"/>
            <a:ext cx="13366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/>
              <a:t>From  Fig. 7.8</a:t>
            </a:r>
          </a:p>
        </p:txBody>
      </p:sp>
      <p:sp>
        <p:nvSpPr>
          <p:cNvPr id="136202" name="Text Box 10"/>
          <p:cNvSpPr txBox="1">
            <a:spLocks noChangeArrowheads="1"/>
          </p:cNvSpPr>
          <p:nvPr/>
        </p:nvSpPr>
        <p:spPr bwMode="auto">
          <a:xfrm>
            <a:off x="4514850" y="6248400"/>
            <a:ext cx="1018227" cy="369332"/>
          </a:xfrm>
          <a:prstGeom prst="rect">
            <a:avLst/>
          </a:prstGeom>
          <a:solidFill>
            <a:srgbClr val="FFFFFF"/>
          </a:solidFill>
          <a:ln w="9525">
            <a:solidFill>
              <a:srgbClr val="D60093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 smtClean="0"/>
              <a:t>Fig.7.6a</a:t>
            </a:r>
            <a:endParaRPr lang="en-US" b="0" i="1" u="sng" dirty="0"/>
          </a:p>
        </p:txBody>
      </p:sp>
      <p:pic>
        <p:nvPicPr>
          <p:cNvPr id="136203" name="Picture 11" descr="07-04a_InferSkull_3"/>
          <p:cNvPicPr>
            <a:picLocks noChangeAspect="1" noChangeArrowheads="1"/>
          </p:cNvPicPr>
          <p:nvPr/>
        </p:nvPicPr>
        <p:blipFill>
          <a:blip r:embed="rId3" cstate="print"/>
          <a:srcRect l="29500" t="4289" r="32062" b="12573"/>
          <a:stretch>
            <a:fillRect/>
          </a:stretch>
        </p:blipFill>
        <p:spPr bwMode="auto">
          <a:xfrm>
            <a:off x="5861058" y="2304789"/>
            <a:ext cx="3282942" cy="4553211"/>
          </a:xfrm>
          <a:prstGeom prst="rect">
            <a:avLst/>
          </a:prstGeom>
          <a:noFill/>
        </p:spPr>
      </p:pic>
      <p:sp>
        <p:nvSpPr>
          <p:cNvPr id="136204" name="Rectangle 12"/>
          <p:cNvSpPr>
            <a:spLocks noChangeArrowheads="1"/>
          </p:cNvSpPr>
          <p:nvPr/>
        </p:nvSpPr>
        <p:spPr bwMode="auto">
          <a:xfrm>
            <a:off x="469900" y="4330700"/>
            <a:ext cx="4017963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2000" i="1" u="sng">
                <a:solidFill>
                  <a:srgbClr val="800080"/>
                </a:solidFill>
              </a:rPr>
              <a:t>(viii) Inferior nasal conchae:</a:t>
            </a:r>
            <a:endParaRPr lang="en-US" sz="2000" i="1" u="sng"/>
          </a:p>
          <a:p>
            <a:pPr algn="ctr"/>
            <a:r>
              <a:rPr lang="en-US" sz="2000" b="0"/>
              <a:t>[superior and middle nasal conchae from ethmoid bone]</a:t>
            </a:r>
          </a:p>
          <a:p>
            <a:pPr algn="ctr"/>
            <a:r>
              <a:rPr lang="en-US" sz="2000" b="0"/>
              <a:t>thin, curved bones - project medially </a:t>
            </a:r>
          </a:p>
          <a:p>
            <a:pPr algn="ctr"/>
            <a:r>
              <a:rPr lang="en-US" sz="2000" b="0"/>
              <a:t>largest of 3 pairs of conchae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4672208" y="6065315"/>
            <a:ext cx="4328918" cy="707886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sz="2000" b="0" dirty="0">
                <a:solidFill>
                  <a:srgbClr val="800080"/>
                </a:solidFill>
              </a:rPr>
              <a:t>Fig. </a:t>
            </a:r>
            <a:r>
              <a:rPr lang="en-US" sz="2000" b="0" dirty="0" smtClean="0">
                <a:solidFill>
                  <a:srgbClr val="800080"/>
                </a:solidFill>
              </a:rPr>
              <a:t>7.14a</a:t>
            </a:r>
            <a:r>
              <a:rPr lang="en-US" sz="2000" b="0" dirty="0">
                <a:solidFill>
                  <a:srgbClr val="800080"/>
                </a:solidFill>
              </a:rPr>
              <a:t>: Bones forming the </a:t>
            </a:r>
            <a:r>
              <a:rPr lang="en-US" sz="2000" b="0" i="1" dirty="0" smtClean="0">
                <a:solidFill>
                  <a:srgbClr val="800080"/>
                </a:solidFill>
              </a:rPr>
              <a:t>left </a:t>
            </a:r>
            <a:r>
              <a:rPr lang="en-US" sz="2000" b="0" i="1" dirty="0">
                <a:solidFill>
                  <a:srgbClr val="800080"/>
                </a:solidFill>
              </a:rPr>
              <a:t>lateral</a:t>
            </a:r>
            <a:r>
              <a:rPr lang="en-US" sz="2000" b="0" dirty="0">
                <a:solidFill>
                  <a:srgbClr val="800080"/>
                </a:solidFill>
              </a:rPr>
              <a:t> wall of the nasal cavity:</a:t>
            </a:r>
          </a:p>
        </p:txBody>
      </p:sp>
      <p:pic>
        <p:nvPicPr>
          <p:cNvPr id="7170" name="Picture 2" descr="E:\Chapter_07\B_JPEG_Images_and_Tables\a_labeled\figure_07_14a_labeled.jpg"/>
          <p:cNvPicPr>
            <a:picLocks noChangeAspect="1" noChangeArrowheads="1"/>
          </p:cNvPicPr>
          <p:nvPr/>
        </p:nvPicPr>
        <p:blipFill>
          <a:blip r:embed="rId2" cstate="print"/>
          <a:srcRect l="1419" b="16096"/>
          <a:stretch>
            <a:fillRect/>
          </a:stretch>
        </p:blipFill>
        <p:spPr bwMode="auto">
          <a:xfrm>
            <a:off x="632923" y="363253"/>
            <a:ext cx="8437845" cy="53861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311868" y="5654741"/>
            <a:ext cx="4974116" cy="707886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0" dirty="0">
                <a:solidFill>
                  <a:srgbClr val="800080"/>
                </a:solidFill>
              </a:rPr>
              <a:t>Fig. </a:t>
            </a:r>
            <a:r>
              <a:rPr lang="en-US" sz="2000" b="0" dirty="0" smtClean="0">
                <a:solidFill>
                  <a:srgbClr val="800080"/>
                </a:solidFill>
              </a:rPr>
              <a:t>7.14b</a:t>
            </a:r>
            <a:r>
              <a:rPr lang="en-US" sz="2000" b="0" dirty="0">
                <a:solidFill>
                  <a:srgbClr val="800080"/>
                </a:solidFill>
              </a:rPr>
              <a:t>:  Contributions of ethmoid &amp; vomer bones &amp; cartilage to nasal septum:</a:t>
            </a:r>
          </a:p>
        </p:txBody>
      </p:sp>
      <p:pic>
        <p:nvPicPr>
          <p:cNvPr id="8194" name="Picture 2" descr="E:\Chapter_07\B_JPEG_Images_and_Tables\a_labeled\figure_07_14b_labeled.jpg"/>
          <p:cNvPicPr>
            <a:picLocks noChangeAspect="1" noChangeArrowheads="1"/>
          </p:cNvPicPr>
          <p:nvPr/>
        </p:nvPicPr>
        <p:blipFill>
          <a:blip r:embed="rId2" cstate="print"/>
          <a:srcRect b="5724"/>
          <a:stretch>
            <a:fillRect/>
          </a:stretch>
        </p:blipFill>
        <p:spPr bwMode="auto">
          <a:xfrm>
            <a:off x="1763010" y="78288"/>
            <a:ext cx="7276606" cy="51450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96849" y="3174500"/>
            <a:ext cx="3698745" cy="3631763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sz="2000" u="sng" dirty="0" err="1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Paranasal</a:t>
            </a:r>
            <a:r>
              <a:rPr lang="en-US" sz="2000" u="sng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Sinuses:</a:t>
            </a:r>
            <a:endParaRPr lang="en-US" sz="2000" b="0" u="sng" dirty="0">
              <a:solidFill>
                <a:schemeClr val="accent2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frontal</a:t>
            </a:r>
            <a:r>
              <a:rPr lang="en-US" sz="2000" b="0" dirty="0"/>
              <a:t> 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maxillary</a:t>
            </a:r>
            <a:r>
              <a:rPr lang="en-US" sz="2000" b="0" dirty="0"/>
              <a:t> 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>
                <a:solidFill>
                  <a:schemeClr val="accent2"/>
                </a:solidFill>
              </a:rPr>
              <a:t>sphenoid</a:t>
            </a:r>
            <a:endParaRPr lang="en-US" sz="2000" b="0" dirty="0"/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dirty="0" err="1">
                <a:solidFill>
                  <a:schemeClr val="accent2"/>
                </a:solidFill>
              </a:rPr>
              <a:t>ethmoid</a:t>
            </a:r>
            <a:endParaRPr lang="en-US" sz="2000" b="0" dirty="0"/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/>
              <a:t>mucosa-lined, air-filled</a:t>
            </a:r>
          </a:p>
          <a:p>
            <a:pPr algn="ctr">
              <a:lnSpc>
                <a:spcPct val="85000"/>
              </a:lnSpc>
              <a:spcBef>
                <a:spcPct val="50000"/>
              </a:spcBef>
            </a:pPr>
            <a:r>
              <a:rPr lang="en-US" sz="2000" b="0" dirty="0"/>
              <a:t>lighten skull and enhance resonance of voice; connect to nasal cavity so also help to warm &amp; humidify incoming air</a:t>
            </a:r>
            <a:endParaRPr lang="en-US" sz="2000" dirty="0"/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219988" y="126304"/>
            <a:ext cx="1007007" cy="338554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600" dirty="0"/>
              <a:t>Fig. </a:t>
            </a:r>
            <a:r>
              <a:rPr lang="en-US" sz="1600" dirty="0" smtClean="0"/>
              <a:t>7.15</a:t>
            </a:r>
            <a:endParaRPr lang="en-US" sz="1600" dirty="0"/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4343400" y="3755720"/>
            <a:ext cx="4572000" cy="2492990"/>
          </a:xfrm>
          <a:prstGeom prst="rect">
            <a:avLst/>
          </a:prstGeom>
          <a:solidFill>
            <a:schemeClr val="bg1"/>
          </a:solidFill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</a:pPr>
            <a:r>
              <a:rPr lang="en-US" sz="2000" i="1" dirty="0">
                <a:solidFill>
                  <a:schemeClr val="accent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Hyoid:</a:t>
            </a:r>
          </a:p>
          <a:p>
            <a:pPr marL="225425" indent="-225425">
              <a:lnSpc>
                <a:spcPct val="90000"/>
              </a:lnSpc>
              <a:spcBef>
                <a:spcPct val="50000"/>
              </a:spcBef>
            </a:pPr>
            <a:r>
              <a:rPr lang="en-US" sz="2000" b="0" dirty="0"/>
              <a:t>•  only bone of the body that does not </a:t>
            </a:r>
            <a:r>
              <a:rPr lang="en-US" sz="2000" b="0" dirty="0" smtClean="0"/>
              <a:t>articulate </a:t>
            </a:r>
            <a:r>
              <a:rPr lang="en-US" sz="2000" b="0" dirty="0"/>
              <a:t>with any other bone</a:t>
            </a:r>
          </a:p>
          <a:p>
            <a:pPr marL="225425" indent="-225425">
              <a:lnSpc>
                <a:spcPct val="90000"/>
              </a:lnSpc>
              <a:spcBef>
                <a:spcPct val="50000"/>
              </a:spcBef>
            </a:pPr>
            <a:r>
              <a:rPr lang="en-US" sz="2000" b="0" dirty="0"/>
              <a:t>•  supports tongue &amp; gives attachment </a:t>
            </a:r>
            <a:r>
              <a:rPr lang="en-US" sz="2000" b="0" dirty="0" smtClean="0"/>
              <a:t>to </a:t>
            </a:r>
            <a:r>
              <a:rPr lang="en-US" sz="2000" b="0" dirty="0"/>
              <a:t>muscles for swallowing &amp; </a:t>
            </a:r>
            <a:r>
              <a:rPr lang="en-US" sz="2000" b="0" dirty="0" smtClean="0"/>
              <a:t>speech</a:t>
            </a:r>
            <a:endParaRPr lang="en-US" sz="2000" b="0" dirty="0"/>
          </a:p>
          <a:p>
            <a:pPr marL="225425" indent="-225425">
              <a:lnSpc>
                <a:spcPct val="90000"/>
              </a:lnSpc>
              <a:spcBef>
                <a:spcPct val="50000"/>
              </a:spcBef>
            </a:pPr>
            <a:r>
              <a:rPr lang="en-US" sz="2000" b="0" dirty="0"/>
              <a:t>•  horseshoe-shaped with a body + 2 </a:t>
            </a:r>
            <a:r>
              <a:rPr lang="en-US" sz="2000" b="0" dirty="0" smtClean="0"/>
              <a:t>pairs </a:t>
            </a:r>
            <a:r>
              <a:rPr lang="en-US" sz="2000" b="0" dirty="0"/>
              <a:t>of horns</a:t>
            </a:r>
            <a:endParaRPr lang="en-US" sz="2000" b="0" i="1" dirty="0"/>
          </a:p>
        </p:txBody>
      </p:sp>
      <p:pic>
        <p:nvPicPr>
          <p:cNvPr id="9218" name="Picture 2" descr="E:\Chapter_07\B_JPEG_Images_and_Tables\b_unlabeled\figure_07_15a_unlabeled.jpg"/>
          <p:cNvPicPr>
            <a:picLocks noChangeAspect="1" noChangeArrowheads="1"/>
          </p:cNvPicPr>
          <p:nvPr/>
        </p:nvPicPr>
        <p:blipFill>
          <a:blip r:embed="rId2" cstate="print"/>
          <a:srcRect l="2385" t="3278" r="24582" b="16292"/>
          <a:stretch>
            <a:fillRect/>
          </a:stretch>
        </p:blipFill>
        <p:spPr bwMode="auto">
          <a:xfrm>
            <a:off x="225470" y="576197"/>
            <a:ext cx="2474484" cy="2492679"/>
          </a:xfrm>
          <a:prstGeom prst="rect">
            <a:avLst/>
          </a:prstGeom>
          <a:noFill/>
        </p:spPr>
      </p:pic>
      <p:pic>
        <p:nvPicPr>
          <p:cNvPr id="9219" name="Picture 3" descr="E:\Chapter_07\B_JPEG_Images_and_Tables\b_unlabeled\figure_07_15b_unlabeled.jpg"/>
          <p:cNvPicPr>
            <a:picLocks noChangeAspect="1" noChangeArrowheads="1"/>
          </p:cNvPicPr>
          <p:nvPr/>
        </p:nvPicPr>
        <p:blipFill>
          <a:blip r:embed="rId3" cstate="print"/>
          <a:srcRect l="7092" t="4256" r="24178" b="12378"/>
          <a:stretch>
            <a:fillRect/>
          </a:stretch>
        </p:blipFill>
        <p:spPr bwMode="auto">
          <a:xfrm>
            <a:off x="2885397" y="438411"/>
            <a:ext cx="2212872" cy="2662949"/>
          </a:xfrm>
          <a:prstGeom prst="rect">
            <a:avLst/>
          </a:prstGeom>
          <a:noFill/>
        </p:spPr>
      </p:pic>
      <p:pic>
        <p:nvPicPr>
          <p:cNvPr id="9220" name="Picture 4" descr="E:\Chapter_07\B_JPEG_Images_and_Tables\a_labeled\figure_07_12_labeled.jpg"/>
          <p:cNvPicPr>
            <a:picLocks noChangeAspect="1" noChangeArrowheads="1"/>
          </p:cNvPicPr>
          <p:nvPr/>
        </p:nvPicPr>
        <p:blipFill>
          <a:blip r:embed="rId4" cstate="print"/>
          <a:srcRect l="1472" t="682" r="1621" b="5541"/>
          <a:stretch>
            <a:fillRect/>
          </a:stretch>
        </p:blipFill>
        <p:spPr bwMode="auto">
          <a:xfrm>
            <a:off x="5285984" y="551144"/>
            <a:ext cx="3732756" cy="3019141"/>
          </a:xfrm>
          <a:prstGeom prst="rect">
            <a:avLst/>
          </a:prstGeom>
          <a:noFill/>
        </p:spPr>
      </p:pic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7698854" y="282357"/>
            <a:ext cx="1082348" cy="369332"/>
          </a:xfrm>
          <a:prstGeom prst="rect">
            <a:avLst/>
          </a:prstGeom>
          <a:noFill/>
          <a:ln w="127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b="0" dirty="0"/>
              <a:t>Fig. </a:t>
            </a:r>
            <a:r>
              <a:rPr lang="en-US" b="0" smtClean="0"/>
              <a:t>7.12</a:t>
            </a:r>
            <a:endParaRPr lang="en-US" b="0"/>
          </a:p>
        </p:txBody>
      </p:sp>
      <p:sp>
        <p:nvSpPr>
          <p:cNvPr id="9" name="TextBox 8"/>
          <p:cNvSpPr txBox="1"/>
          <p:nvPr/>
        </p:nvSpPr>
        <p:spPr>
          <a:xfrm>
            <a:off x="4196219" y="951978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E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3795387" y="1114817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S</a:t>
            </a:r>
            <a:endParaRPr 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4246324" y="1440494"/>
            <a:ext cx="3337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M</a:t>
            </a:r>
            <a:endParaRPr lang="en-US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4484319" y="726510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F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6540</TotalTime>
  <Words>1776</Words>
  <Application>Microsoft Macintosh PowerPoint</Application>
  <PresentationFormat>On-screen Show (4:3)</PresentationFormat>
  <Paragraphs>218</Paragraphs>
  <Slides>28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Impact</vt:lpstr>
      <vt:lpstr>Mangal</vt:lpstr>
      <vt:lpstr>Monotype Corsiva</vt:lpstr>
      <vt:lpstr>Times New Roman</vt:lpstr>
      <vt:lpstr>Arial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UofO</Company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Marina Linguerri</cp:lastModifiedBy>
  <cp:revision>302</cp:revision>
  <cp:lastPrinted>2000-01-05T15:23:20Z</cp:lastPrinted>
  <dcterms:created xsi:type="dcterms:W3CDTF">2000-01-04T14:26:16Z</dcterms:created>
  <dcterms:modified xsi:type="dcterms:W3CDTF">2017-01-20T04:05:03Z</dcterms:modified>
</cp:coreProperties>
</file>