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428" r:id="rId2"/>
    <p:sldId id="42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2BEAE-EDB7-4626-8629-E08A7BAC46BF}" type="datetimeFigureOut">
              <a:rPr lang="en-US" smtClean="0"/>
              <a:t>9/13/2020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A41A9-812B-4668-A346-8D7256527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687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802DF9-6BC7-4A8D-8992-B79215C4C83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119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D7A5228-56FB-40FA-8C90-66C3C1E41DE6}"/>
              </a:ext>
            </a:extLst>
          </p:cNvPr>
          <p:cNvSpPr/>
          <p:nvPr userDrawn="1"/>
        </p:nvSpPr>
        <p:spPr>
          <a:xfrm>
            <a:off x="0" y="0"/>
            <a:ext cx="2540000" cy="129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1C462E-DAC8-4413-BE0C-8CEE52FE70DB}"/>
              </a:ext>
            </a:extLst>
          </p:cNvPr>
          <p:cNvSpPr/>
          <p:nvPr userDrawn="1"/>
        </p:nvSpPr>
        <p:spPr>
          <a:xfrm>
            <a:off x="11074400" y="6553200"/>
            <a:ext cx="8128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pic>
        <p:nvPicPr>
          <p:cNvPr id="5" name="Picture 10">
            <a:extLst>
              <a:ext uri="{FF2B5EF4-FFF2-40B4-BE49-F238E27FC236}">
                <a16:creationId xmlns:a16="http://schemas.microsoft.com/office/drawing/2014/main" id="{687A9878-5758-4FDD-B024-A52CEA87F4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901" y="533401"/>
            <a:ext cx="5729817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449696" y="990601"/>
            <a:ext cx="6359040" cy="3041599"/>
          </a:xfrm>
        </p:spPr>
        <p:txBody>
          <a:bodyPr/>
          <a:lstStyle>
            <a:lvl1pPr marL="97921" indent="0" algn="l">
              <a:buFont typeface="Wingdings" pitchFamily="2" charset="2"/>
              <a:buNone/>
              <a:defRPr sz="3600">
                <a:solidFill>
                  <a:schemeClr val="tx1"/>
                </a:solidFill>
                <a:latin typeface="Palatino Linotype" pitchFamily="18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80766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054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1"/>
            <a:ext cx="103632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28601"/>
            <a:ext cx="103632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744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424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688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364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0176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70176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90944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90944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28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09445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944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00200"/>
            <a:ext cx="6815667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600200"/>
            <a:ext cx="4011084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8670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20850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17601" y="1477962"/>
            <a:ext cx="5027084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17601" y="3797301"/>
            <a:ext cx="5027084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359061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731520" y="152400"/>
            <a:ext cx="1072896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/>
          </p:nvPr>
        </p:nvSpPr>
        <p:spPr>
          <a:xfrm>
            <a:off x="1027200" y="2057400"/>
            <a:ext cx="10174464" cy="3860180"/>
          </a:xfrm>
        </p:spPr>
        <p:txBody>
          <a:bodyPr/>
          <a:lstStyle>
            <a:lvl1pPr>
              <a:buSzPct val="60000"/>
              <a:defRPr sz="2900"/>
            </a:lvl1pPr>
            <a:lvl2pPr>
              <a:buSzPct val="60000"/>
              <a:defRPr sz="2500"/>
            </a:lvl2pPr>
            <a:lvl3pPr>
              <a:buSzPct val="60000"/>
              <a:defRPr sz="2200"/>
            </a:lvl3pPr>
            <a:lvl4pPr>
              <a:buSzPct val="60000"/>
              <a:defRPr sz="1800"/>
            </a:lvl4pPr>
            <a:lvl5pPr>
              <a:buSzPct val="60000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408787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347884" y="1477962"/>
            <a:ext cx="5027083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347884" y="3797301"/>
            <a:ext cx="5027083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827011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3"/>
            <a:ext cx="5027084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7884" y="1477963"/>
            <a:ext cx="5027083" cy="4486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98328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477962"/>
            <a:ext cx="10257367" cy="2166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601" y="3797301"/>
            <a:ext cx="10257367" cy="2166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34494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698E621-F046-419F-BCEB-2AD3B58394EC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397" t="33939" r="17847" b="12553"/>
          <a:stretch>
            <a:fillRect/>
          </a:stretch>
        </p:blipFill>
        <p:spPr bwMode="auto">
          <a:xfrm>
            <a:off x="97367" y="63501"/>
            <a:ext cx="1363133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9BA538-3003-4FC0-99EB-5EB18E7AE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233" y="152400"/>
            <a:ext cx="77216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8113B9E4-B46C-481C-9BF6-F4301C0712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752601"/>
            <a:ext cx="101600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12B713-DBA2-4C35-93D2-9C7F468FDD3F}"/>
              </a:ext>
            </a:extLst>
          </p:cNvPr>
          <p:cNvSpPr/>
          <p:nvPr/>
        </p:nvSpPr>
        <p:spPr>
          <a:xfrm>
            <a:off x="12001501" y="0"/>
            <a:ext cx="1905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F24C49-2289-4DCF-BAC8-94039A9DE5E7}"/>
              </a:ext>
            </a:extLst>
          </p:cNvPr>
          <p:cNvSpPr/>
          <p:nvPr/>
        </p:nvSpPr>
        <p:spPr>
          <a:xfrm>
            <a:off x="12001501" y="1371600"/>
            <a:ext cx="190500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 dirty="0"/>
          </a:p>
        </p:txBody>
      </p:sp>
      <p:sp>
        <p:nvSpPr>
          <p:cNvPr id="1031" name="TextBox 10">
            <a:extLst>
              <a:ext uri="{FF2B5EF4-FFF2-40B4-BE49-F238E27FC236}">
                <a16:creationId xmlns:a16="http://schemas.microsoft.com/office/drawing/2014/main" id="{25147D3D-05DC-4808-B9BE-F7DDE26D2D4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379201" y="6527801"/>
            <a:ext cx="79163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>
                <a:latin typeface="Calibri" panose="020F0502020204030204" pitchFamily="34" charset="0"/>
              </a:rPr>
              <a:t>1-</a:t>
            </a:r>
            <a:fld id="{B250A234-0472-40E1-8361-881E10B1C75B}" type="slidenum">
              <a:rPr lang="en-US" altLang="en-US" sz="1400" b="1" smtClean="0">
                <a:latin typeface="Calibri" panose="020F0502020204030204" pitchFamily="34" charset="0"/>
              </a:rPr>
              <a:pPr eaLnBrk="1" hangingPunct="1">
                <a:defRPr/>
              </a:pPr>
              <a:t>‹#›</a:t>
            </a:fld>
            <a:endParaRPr lang="en-US" altLang="en-US" sz="1400" b="1">
              <a:latin typeface="Calibri" panose="020F0502020204030204" pitchFamily="34" charset="0"/>
            </a:endParaRPr>
          </a:p>
        </p:txBody>
      </p:sp>
      <p:sp>
        <p:nvSpPr>
          <p:cNvPr id="1032" name="TextBox 3">
            <a:extLst>
              <a:ext uri="{FF2B5EF4-FFF2-40B4-BE49-F238E27FC236}">
                <a16:creationId xmlns:a16="http://schemas.microsoft.com/office/drawing/2014/main" id="{FC5F764E-FDAB-4AC0-A0B3-6D991E71B06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267201" y="6497639"/>
            <a:ext cx="24870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400" b="1">
                <a:latin typeface="Calibri" panose="020F0502020204030204" pitchFamily="34" charset="0"/>
              </a:rPr>
              <a:t>© 2018 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5592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ts val="600"/>
        </a:spcAft>
        <a:buFont typeface="Arial" panose="020B0604020202020204" pitchFamily="34" charset="0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0A32E-3E02-425C-A103-6727C091E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Reflection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2172B-3765-4CB6-B693-2FA7FE8EF0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8400" y="1574801"/>
            <a:ext cx="7620000" cy="4525963"/>
          </a:xfrm>
        </p:spPr>
        <p:txBody>
          <a:bodyPr/>
          <a:lstStyle/>
          <a:p>
            <a:r>
              <a:rPr lang="en-US" dirty="0"/>
              <a:t>These questions will be discussed in our in-class Q&amp;A session</a:t>
            </a:r>
          </a:p>
          <a:p>
            <a:r>
              <a:rPr lang="en-US" dirty="0"/>
              <a:t>Give real life examples to distinguish between the concepts of a market and a target market</a:t>
            </a:r>
          </a:p>
          <a:p>
            <a:pPr marL="514350" indent="-514350">
              <a:buAutoNum type="arabicPeriod"/>
            </a:pPr>
            <a:r>
              <a:rPr lang="en-US" dirty="0"/>
              <a:t>Give real examples of ideas (as opposed to product or services) that are marketed</a:t>
            </a:r>
          </a:p>
          <a:p>
            <a:pPr marL="514350" indent="-514350">
              <a:buAutoNum type="arabicPeriod"/>
            </a:pPr>
            <a:r>
              <a:rPr lang="en-US" dirty="0"/>
              <a:t>Give real examples of how social media is used in or influence marketing</a:t>
            </a:r>
          </a:p>
        </p:txBody>
      </p:sp>
    </p:spTree>
    <p:extLst>
      <p:ext uri="{BB962C8B-B14F-4D97-AF65-F5344CB8AC3E}">
        <p14:creationId xmlns:p14="http://schemas.microsoft.com/office/powerpoint/2010/main" val="3457471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0A32E-3E02-425C-A103-6727C091E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Reflection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2172B-3765-4CB6-B693-2FA7FE8EF0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8400" y="1574801"/>
            <a:ext cx="7620000" cy="4525963"/>
          </a:xfrm>
        </p:spPr>
        <p:txBody>
          <a:bodyPr/>
          <a:lstStyle/>
          <a:p>
            <a:r>
              <a:rPr lang="en-US" dirty="0"/>
              <a:t>4. Make a list of different categories of companies’ stakeholders and discuss how they influence marketing efforts</a:t>
            </a:r>
          </a:p>
          <a:p>
            <a:r>
              <a:rPr lang="en-US" dirty="0"/>
              <a:t>5. Give real examples of how consumers co-create value with marketers/companies.</a:t>
            </a:r>
          </a:p>
          <a:p>
            <a:r>
              <a:rPr lang="en-US" dirty="0"/>
              <a:t>6. Review Concept questions at the end of Chapter 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627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107</Words>
  <Application>Microsoft Office PowerPoint</Application>
  <PresentationFormat>Widescreen</PresentationFormat>
  <Paragraphs>10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Palatino Linotype</vt:lpstr>
      <vt:lpstr>Wingdings</vt:lpstr>
      <vt:lpstr>Essential</vt:lpstr>
      <vt:lpstr>Reflection questions</vt:lpstr>
      <vt:lpstr>Reflection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Reflection questions</dc:title>
  <dc:creator>Ajax Persaud</dc:creator>
  <cp:lastModifiedBy>Ajax Persaud</cp:lastModifiedBy>
  <cp:revision>2</cp:revision>
  <dcterms:created xsi:type="dcterms:W3CDTF">2020-09-08T06:29:21Z</dcterms:created>
  <dcterms:modified xsi:type="dcterms:W3CDTF">2020-09-14T00:39:25Z</dcterms:modified>
</cp:coreProperties>
</file>