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8" d="100"/>
          <a:sy n="68" d="100"/>
        </p:scale>
        <p:origin x="-226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printerSettings" Target="printerSettings/printerSettings1.bin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viewProps" Target="viewProps.xml"/><Relationship Id="rId38" Type="http://schemas.openxmlformats.org/officeDocument/2006/relationships/theme" Target="theme/theme1.xml"/><Relationship Id="rId3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CA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D9125-0D7A-A343-AD90-D6904FFC79DC}" type="datetimeFigureOut">
              <a:rPr lang="en-US" smtClean="0"/>
              <a:t>12-11-06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4460A-E9B0-7644-BA79-2742A7DA29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8010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D9125-0D7A-A343-AD90-D6904FFC79DC}" type="datetimeFigureOut">
              <a:rPr lang="en-US" smtClean="0"/>
              <a:t>12-11-06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4460A-E9B0-7644-BA79-2742A7DA29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48242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D9125-0D7A-A343-AD90-D6904FFC79DC}" type="datetimeFigureOut">
              <a:rPr lang="en-US" smtClean="0"/>
              <a:t>12-11-06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4460A-E9B0-7644-BA79-2742A7DA29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16819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D9125-0D7A-A343-AD90-D6904FFC79DC}" type="datetimeFigureOut">
              <a:rPr lang="en-US" smtClean="0"/>
              <a:t>12-11-06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4460A-E9B0-7644-BA79-2742A7DA29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1486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D9125-0D7A-A343-AD90-D6904FFC79DC}" type="datetimeFigureOut">
              <a:rPr lang="en-US" smtClean="0"/>
              <a:t>12-11-06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4460A-E9B0-7644-BA79-2742A7DA29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5479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D9125-0D7A-A343-AD90-D6904FFC79DC}" type="datetimeFigureOut">
              <a:rPr lang="en-US" smtClean="0"/>
              <a:t>12-11-06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4460A-E9B0-7644-BA79-2742A7DA29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60982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D9125-0D7A-A343-AD90-D6904FFC79DC}" type="datetimeFigureOut">
              <a:rPr lang="en-US" smtClean="0"/>
              <a:t>12-11-06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4460A-E9B0-7644-BA79-2742A7DA29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3536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D9125-0D7A-A343-AD90-D6904FFC79DC}" type="datetimeFigureOut">
              <a:rPr lang="en-US" smtClean="0"/>
              <a:t>12-11-06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4460A-E9B0-7644-BA79-2742A7DA29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18860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D9125-0D7A-A343-AD90-D6904FFC79DC}" type="datetimeFigureOut">
              <a:rPr lang="en-US" smtClean="0"/>
              <a:t>12-11-06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4460A-E9B0-7644-BA79-2742A7DA29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66990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D9125-0D7A-A343-AD90-D6904FFC79DC}" type="datetimeFigureOut">
              <a:rPr lang="en-US" smtClean="0"/>
              <a:t>12-11-06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4460A-E9B0-7644-BA79-2742A7DA29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66330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D9125-0D7A-A343-AD90-D6904FFC79DC}" type="datetimeFigureOut">
              <a:rPr lang="en-US" smtClean="0"/>
              <a:t>12-11-06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4460A-E9B0-7644-BA79-2742A7DA29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9955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6D9125-0D7A-A343-AD90-D6904FFC79DC}" type="datetimeFigureOut">
              <a:rPr lang="en-US" smtClean="0"/>
              <a:t>12-11-06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94460A-E9B0-7644-BA79-2742A7DA29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0575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pic>
        <p:nvPicPr>
          <p:cNvPr id="2058" name="Picture 10" descr="johns-saks_ob_8e_ppt_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9" name="Text Box 11"/>
          <p:cNvSpPr txBox="1">
            <a:spLocks noChangeArrowheads="1"/>
          </p:cNvSpPr>
          <p:nvPr/>
        </p:nvSpPr>
        <p:spPr bwMode="auto">
          <a:xfrm>
            <a:off x="3048000" y="1176338"/>
            <a:ext cx="51054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sz="2400">
                <a:latin typeface="Geneva" charset="0"/>
                <a:cs typeface="ＭＳ Ｐゴシック" charset="0"/>
              </a:rPr>
              <a:t>Chapter 5</a:t>
            </a:r>
          </a:p>
          <a:p>
            <a:pPr eaLnBrk="0" hangingPunct="0"/>
            <a:endParaRPr lang="en-US" sz="2400">
              <a:latin typeface="Geneva" charset="0"/>
              <a:cs typeface="ＭＳ Ｐゴシック" charset="0"/>
            </a:endParaRPr>
          </a:p>
          <a:p>
            <a:pPr eaLnBrk="0" hangingPunct="0"/>
            <a:r>
              <a:rPr lang="en-US" sz="4800">
                <a:latin typeface="Geneva" charset="0"/>
                <a:cs typeface="ＭＳ Ｐゴシック" charset="0"/>
              </a:rPr>
              <a:t>Theories of Work Motivation</a:t>
            </a:r>
            <a:endParaRPr lang="en-US" sz="2400">
              <a:latin typeface="Geneva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4981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167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CA" sz="3600" dirty="0">
                <a:solidFill>
                  <a:srgbClr val="FF0000"/>
                </a:solidFill>
              </a:rPr>
              <a:t>Self-Determination Theory</a:t>
            </a:r>
          </a:p>
        </p:txBody>
      </p:sp>
      <p:sp>
        <p:nvSpPr>
          <p:cNvPr id="167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/>
              <a:t>A theory of motivation that considers whether people</a:t>
            </a:r>
            <a:r>
              <a:rPr lang="ja-JP" altLang="en-CA" dirty="0">
                <a:latin typeface="Arial"/>
              </a:rPr>
              <a:t>’</a:t>
            </a:r>
            <a:r>
              <a:rPr lang="en-CA" dirty="0"/>
              <a:t>s motivation is autonomous or controlled.</a:t>
            </a:r>
          </a:p>
          <a:p>
            <a:r>
              <a:rPr lang="en-CA" i="1" dirty="0">
                <a:solidFill>
                  <a:srgbClr val="FF0000"/>
                </a:solidFill>
              </a:rPr>
              <a:t>Autonomous motivation</a:t>
            </a:r>
            <a:r>
              <a:rPr lang="en-CA" dirty="0">
                <a:solidFill>
                  <a:srgbClr val="FF0000"/>
                </a:solidFill>
              </a:rPr>
              <a:t> </a:t>
            </a:r>
            <a:r>
              <a:rPr lang="en-CA" dirty="0"/>
              <a:t>occurs when people are self-motivated by intrinsic factors.</a:t>
            </a:r>
          </a:p>
          <a:p>
            <a:r>
              <a:rPr lang="en-CA" i="1" dirty="0">
                <a:solidFill>
                  <a:srgbClr val="FF0000"/>
                </a:solidFill>
              </a:rPr>
              <a:t>Controlled motivation</a:t>
            </a:r>
            <a:r>
              <a:rPr lang="en-CA" dirty="0">
                <a:solidFill>
                  <a:srgbClr val="FF0000"/>
                </a:solidFill>
              </a:rPr>
              <a:t> </a:t>
            </a:r>
            <a:r>
              <a:rPr lang="en-CA" dirty="0"/>
              <a:t>occurs when people are motivated to obtain a desired consequence or extrinsic reward.</a:t>
            </a:r>
          </a:p>
          <a:p>
            <a:pPr>
              <a:buFontTx/>
              <a:buNone/>
            </a:pPr>
            <a:endParaRPr lang="en-CA" dirty="0"/>
          </a:p>
          <a:p>
            <a:pPr>
              <a:buFontTx/>
              <a:buNone/>
            </a:pP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062771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168962" name="Rectangle 2"/>
          <p:cNvSpPr>
            <a:spLocks noGrp="1" noChangeArrowheads="1"/>
          </p:cNvSpPr>
          <p:nvPr>
            <p:ph type="title"/>
          </p:nvPr>
        </p:nvSpPr>
        <p:spPr>
          <a:xfrm>
            <a:off x="1600200" y="381000"/>
            <a:ext cx="6858000" cy="685800"/>
          </a:xfrm>
        </p:spPr>
        <p:txBody>
          <a:bodyPr>
            <a:normAutofit fontScale="90000"/>
          </a:bodyPr>
          <a:lstStyle/>
          <a:p>
            <a:r>
              <a:rPr lang="en-CA" sz="3600" dirty="0">
                <a:solidFill>
                  <a:srgbClr val="FF0000"/>
                </a:solidFill>
              </a:rPr>
              <a:t>Self-Determination Theory (continued)</a:t>
            </a:r>
          </a:p>
        </p:txBody>
      </p:sp>
      <p:sp>
        <p:nvSpPr>
          <p:cNvPr id="168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00200" y="1600200"/>
            <a:ext cx="6858000" cy="4648200"/>
          </a:xfrm>
        </p:spPr>
        <p:txBody>
          <a:bodyPr/>
          <a:lstStyle/>
          <a:p>
            <a:r>
              <a:rPr lang="en-CA" dirty="0"/>
              <a:t>Extrinsic factors can lead to autonomous motivation.</a:t>
            </a:r>
          </a:p>
          <a:p>
            <a:r>
              <a:rPr lang="en-CA" dirty="0"/>
              <a:t>Autonomous motivation facilitates effective performance, especially on complex tasks.</a:t>
            </a:r>
          </a:p>
          <a:p>
            <a:pPr>
              <a:buFontTx/>
              <a:buNone/>
            </a:pP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044390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CA" sz="3600" dirty="0">
                <a:solidFill>
                  <a:srgbClr val="FF0000"/>
                </a:solidFill>
              </a:rPr>
              <a:t>Motivation and Performance</a:t>
            </a:r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i="1" dirty="0">
                <a:solidFill>
                  <a:srgbClr val="FF0000"/>
                </a:solidFill>
              </a:rPr>
              <a:t>Performance</a:t>
            </a:r>
            <a:r>
              <a:rPr lang="en-CA" dirty="0"/>
              <a:t> refers to the extent to which an organizational member contributes to achieving the objectives of the organization.</a:t>
            </a:r>
          </a:p>
          <a:p>
            <a:r>
              <a:rPr lang="en-CA" dirty="0"/>
              <a:t>While motivation contributes to performance, the relationship is not one-to-one because a number of other factors also influence performance.</a:t>
            </a:r>
          </a:p>
        </p:txBody>
      </p:sp>
    </p:spTree>
    <p:extLst>
      <p:ext uri="{BB962C8B-B14F-4D97-AF65-F5344CB8AC3E}">
        <p14:creationId xmlns:p14="http://schemas.microsoft.com/office/powerpoint/2010/main" val="3075682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>
          <a:xfrm>
            <a:off x="1600200" y="457200"/>
            <a:ext cx="6858000" cy="685800"/>
          </a:xfrm>
        </p:spPr>
        <p:txBody>
          <a:bodyPr>
            <a:normAutofit fontScale="90000"/>
          </a:bodyPr>
          <a:lstStyle/>
          <a:p>
            <a:r>
              <a:rPr lang="en-CA" sz="3600" dirty="0">
                <a:solidFill>
                  <a:srgbClr val="FF0000"/>
                </a:solidFill>
              </a:rPr>
              <a:t>Factors Contributing to Individual Job Performance</a:t>
            </a:r>
          </a:p>
        </p:txBody>
      </p:sp>
      <p:pic>
        <p:nvPicPr>
          <p:cNvPr id="87050" name="Picture 10" descr="fig05-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69"/>
          <a:stretch>
            <a:fillRect/>
          </a:stretch>
        </p:blipFill>
        <p:spPr bwMode="auto">
          <a:xfrm>
            <a:off x="457200" y="2286000"/>
            <a:ext cx="8229600" cy="2430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7871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169986" name="Rectangle 2"/>
          <p:cNvSpPr>
            <a:spLocks noGrp="1" noChangeArrowheads="1"/>
          </p:cNvSpPr>
          <p:nvPr>
            <p:ph type="title"/>
          </p:nvPr>
        </p:nvSpPr>
        <p:spPr>
          <a:xfrm>
            <a:off x="1676400" y="457200"/>
            <a:ext cx="6858000" cy="685800"/>
          </a:xfrm>
        </p:spPr>
        <p:txBody>
          <a:bodyPr>
            <a:normAutofit fontScale="90000"/>
          </a:bodyPr>
          <a:lstStyle/>
          <a:p>
            <a:r>
              <a:rPr lang="en-US" sz="3600" dirty="0">
                <a:solidFill>
                  <a:srgbClr val="FF0000"/>
                </a:solidFill>
              </a:rPr>
              <a:t>The Motivation-Performance Relationship</a:t>
            </a:r>
          </a:p>
        </p:txBody>
      </p:sp>
      <p:sp>
        <p:nvSpPr>
          <p:cNvPr id="169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00200" y="1676400"/>
            <a:ext cx="6858000" cy="4648200"/>
          </a:xfrm>
        </p:spPr>
        <p:txBody>
          <a:bodyPr>
            <a:normAutofit lnSpcReduction="10000"/>
          </a:bodyPr>
          <a:lstStyle/>
          <a:p>
            <a:r>
              <a:rPr lang="en-CA" dirty="0"/>
              <a:t>It is possible for performance to be low even when a person is highly motivated.</a:t>
            </a:r>
          </a:p>
          <a:p>
            <a:r>
              <a:rPr lang="en-CA" dirty="0"/>
              <a:t>We cannot consider motivation in isolation.</a:t>
            </a:r>
          </a:p>
          <a:p>
            <a:r>
              <a:rPr lang="en-CA" dirty="0"/>
              <a:t>High motivation will not result in high performance if employees are deficient in important skills and abilities.</a:t>
            </a:r>
          </a:p>
          <a:p>
            <a:pPr>
              <a:buFontTx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855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>
          <a:xfrm>
            <a:off x="1676400" y="381000"/>
            <a:ext cx="6858000" cy="685800"/>
          </a:xfrm>
        </p:spPr>
        <p:txBody>
          <a:bodyPr/>
          <a:lstStyle/>
          <a:p>
            <a:r>
              <a:rPr lang="en-CA" sz="3600" dirty="0">
                <a:solidFill>
                  <a:srgbClr val="FF0000"/>
                </a:solidFill>
              </a:rPr>
              <a:t>Need Theories of Work Motivation</a:t>
            </a:r>
          </a:p>
        </p:txBody>
      </p:sp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00200" y="1828800"/>
            <a:ext cx="6858000" cy="4648200"/>
          </a:xfrm>
        </p:spPr>
        <p:txBody>
          <a:bodyPr/>
          <a:lstStyle/>
          <a:p>
            <a:r>
              <a:rPr lang="en-CA"/>
              <a:t>Motivation theories that specify the kinds of needs people have and the conditions under which they will be motivated to satisfy these needs in a way that contributes to performance.</a:t>
            </a:r>
          </a:p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80812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457200"/>
            <a:ext cx="6858000" cy="685800"/>
          </a:xfrm>
        </p:spPr>
        <p:txBody>
          <a:bodyPr>
            <a:normAutofit fontScale="90000"/>
          </a:bodyPr>
          <a:lstStyle/>
          <a:p>
            <a:r>
              <a:rPr lang="en-CA" sz="3600" dirty="0">
                <a:solidFill>
                  <a:srgbClr val="FF0000"/>
                </a:solidFill>
              </a:rPr>
              <a:t>Need Theories of Work Motivation (continued)</a:t>
            </a:r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00200" y="1828800"/>
            <a:ext cx="6858000" cy="4648200"/>
          </a:xfrm>
        </p:spPr>
        <p:txBody>
          <a:bodyPr/>
          <a:lstStyle/>
          <a:p>
            <a:r>
              <a:rPr lang="en-CA"/>
              <a:t>Needs are physiological and psychological wants or desires that can be satisfied by acquiring certain incentives or achieving particular goals:</a:t>
            </a:r>
          </a:p>
          <a:p>
            <a:pPr>
              <a:buFontTx/>
              <a:buNone/>
            </a:pPr>
            <a:endParaRPr lang="en-CA"/>
          </a:p>
          <a:p>
            <a:pPr>
              <a:buFontTx/>
              <a:buNone/>
            </a:pPr>
            <a:r>
              <a:rPr lang="en-CA"/>
              <a:t>NEEDS </a:t>
            </a:r>
            <a:r>
              <a:rPr lang="en-CA">
                <a:sym typeface="Wingdings" charset="0"/>
              </a:rPr>
              <a:t> BEHAVIOUR  INCENTIVES AND GOALS</a:t>
            </a:r>
          </a:p>
        </p:txBody>
      </p:sp>
    </p:spTree>
    <p:extLst>
      <p:ext uri="{BB962C8B-B14F-4D97-AF65-F5344CB8AC3E}">
        <p14:creationId xmlns:p14="http://schemas.microsoft.com/office/powerpoint/2010/main" val="148648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>
          <a:xfrm>
            <a:off x="1600200" y="533400"/>
            <a:ext cx="6858000" cy="685800"/>
          </a:xfrm>
        </p:spPr>
        <p:txBody>
          <a:bodyPr>
            <a:normAutofit fontScale="90000"/>
          </a:bodyPr>
          <a:lstStyle/>
          <a:p>
            <a:r>
              <a:rPr lang="en-CA" sz="3600" dirty="0">
                <a:solidFill>
                  <a:srgbClr val="FF0000"/>
                </a:solidFill>
              </a:rPr>
              <a:t>Need Theories of Work Motivation (continued)</a:t>
            </a: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00200" y="1828800"/>
            <a:ext cx="6858000" cy="4648200"/>
          </a:xfrm>
        </p:spPr>
        <p:txBody>
          <a:bodyPr>
            <a:normAutofit fontScale="92500" lnSpcReduction="10000"/>
          </a:bodyPr>
          <a:lstStyle/>
          <a:p>
            <a:r>
              <a:rPr lang="en-CA" dirty="0"/>
              <a:t>Need theories are concerned with </a:t>
            </a:r>
            <a:r>
              <a:rPr lang="en-CA" i="1" dirty="0"/>
              <a:t>what</a:t>
            </a:r>
            <a:r>
              <a:rPr lang="en-CA" dirty="0"/>
              <a:t> motivates workers.</a:t>
            </a:r>
          </a:p>
          <a:p>
            <a:r>
              <a:rPr lang="en-CA" dirty="0"/>
              <a:t>Process theories are concerned with exactly </a:t>
            </a:r>
            <a:r>
              <a:rPr lang="en-CA" i="1" dirty="0"/>
              <a:t>how</a:t>
            </a:r>
            <a:r>
              <a:rPr lang="en-CA" dirty="0"/>
              <a:t> various factors motivate people.</a:t>
            </a:r>
          </a:p>
          <a:p>
            <a:r>
              <a:rPr lang="en-CA" dirty="0"/>
              <a:t>Three prominent need theories of motivation:</a:t>
            </a:r>
          </a:p>
          <a:p>
            <a:pPr lvl="1"/>
            <a:r>
              <a:rPr lang="en-CA" dirty="0"/>
              <a:t>Maslow</a:t>
            </a:r>
            <a:r>
              <a:rPr lang="ja-JP" altLang="en-CA" dirty="0">
                <a:latin typeface="Arial"/>
              </a:rPr>
              <a:t>’</a:t>
            </a:r>
            <a:r>
              <a:rPr lang="en-CA" dirty="0"/>
              <a:t>s Hierarchy of Needs</a:t>
            </a:r>
          </a:p>
          <a:p>
            <a:pPr lvl="1"/>
            <a:r>
              <a:rPr lang="en-CA" dirty="0" err="1"/>
              <a:t>Alderfer</a:t>
            </a:r>
            <a:r>
              <a:rPr lang="ja-JP" altLang="en-CA" dirty="0">
                <a:latin typeface="Arial"/>
              </a:rPr>
              <a:t>’</a:t>
            </a:r>
            <a:r>
              <a:rPr lang="en-CA" dirty="0"/>
              <a:t>s ERG Theory</a:t>
            </a:r>
          </a:p>
          <a:p>
            <a:pPr lvl="1"/>
            <a:r>
              <a:rPr lang="en-CA" dirty="0"/>
              <a:t>McClelland</a:t>
            </a:r>
            <a:r>
              <a:rPr lang="ja-JP" altLang="en-CA" dirty="0">
                <a:latin typeface="Arial"/>
              </a:rPr>
              <a:t>’</a:t>
            </a:r>
            <a:r>
              <a:rPr lang="en-CA" dirty="0"/>
              <a:t>s Theory of Needs</a:t>
            </a:r>
          </a:p>
        </p:txBody>
      </p:sp>
    </p:spTree>
    <p:extLst>
      <p:ext uri="{BB962C8B-B14F-4D97-AF65-F5344CB8AC3E}">
        <p14:creationId xmlns:p14="http://schemas.microsoft.com/office/powerpoint/2010/main" val="1353788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CA" sz="3600" dirty="0">
                <a:solidFill>
                  <a:srgbClr val="FF0000"/>
                </a:solidFill>
              </a:rPr>
              <a:t>McClelland</a:t>
            </a:r>
            <a:r>
              <a:rPr lang="ja-JP" altLang="en-CA" sz="3600" dirty="0">
                <a:solidFill>
                  <a:srgbClr val="FF0000"/>
                </a:solidFill>
                <a:latin typeface="Arial"/>
              </a:rPr>
              <a:t>’</a:t>
            </a:r>
            <a:r>
              <a:rPr lang="en-CA" sz="3600" dirty="0">
                <a:solidFill>
                  <a:srgbClr val="FF0000"/>
                </a:solidFill>
              </a:rPr>
              <a:t>s Theory of Needs</a:t>
            </a:r>
          </a:p>
        </p:txBody>
      </p:sp>
      <p:sp>
        <p:nvSpPr>
          <p:cNvPr id="98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CA"/>
              <a:t>A non-hierarchical need theory of motivation that outlines the conditions under which certain needs result in particular patterns of motivation.</a:t>
            </a:r>
          </a:p>
          <a:p>
            <a:r>
              <a:rPr lang="en-CA"/>
              <a:t>Needs reflect relatively stable personality characteristics.</a:t>
            </a:r>
          </a:p>
          <a:p>
            <a:r>
              <a:rPr lang="en-CA"/>
              <a:t>Concerned with the specific behavioural consequences of three needs: achievement, affiliation, and power.</a:t>
            </a:r>
          </a:p>
        </p:txBody>
      </p:sp>
    </p:spTree>
    <p:extLst>
      <p:ext uri="{BB962C8B-B14F-4D97-AF65-F5344CB8AC3E}">
        <p14:creationId xmlns:p14="http://schemas.microsoft.com/office/powerpoint/2010/main" val="2706570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102402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457200"/>
            <a:ext cx="6858000" cy="685800"/>
          </a:xfrm>
        </p:spPr>
        <p:txBody>
          <a:bodyPr>
            <a:normAutofit fontScale="90000"/>
          </a:bodyPr>
          <a:lstStyle/>
          <a:p>
            <a:r>
              <a:rPr lang="en-CA" sz="3600" dirty="0">
                <a:solidFill>
                  <a:srgbClr val="FF0000"/>
                </a:solidFill>
              </a:rPr>
              <a:t>McClelland</a:t>
            </a:r>
            <a:r>
              <a:rPr lang="ja-JP" altLang="en-CA" sz="3600" dirty="0">
                <a:solidFill>
                  <a:srgbClr val="FF0000"/>
                </a:solidFill>
                <a:latin typeface="Arial"/>
              </a:rPr>
              <a:t>’</a:t>
            </a:r>
            <a:r>
              <a:rPr lang="en-CA" sz="3600" dirty="0">
                <a:solidFill>
                  <a:srgbClr val="FF0000"/>
                </a:solidFill>
              </a:rPr>
              <a:t>s Theory of Needs (continued)</a:t>
            </a:r>
          </a:p>
        </p:txBody>
      </p:sp>
      <p:sp>
        <p:nvSpPr>
          <p:cNvPr id="1024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00200" y="1752600"/>
            <a:ext cx="6858000" cy="4648200"/>
          </a:xfrm>
        </p:spPr>
        <p:txBody>
          <a:bodyPr/>
          <a:lstStyle/>
          <a:p>
            <a:r>
              <a:rPr lang="en-CA"/>
              <a:t>McClelland predicts that people will be motivated to seek out and perform well in jobs that match their needs.</a:t>
            </a:r>
          </a:p>
          <a:p>
            <a:pPr>
              <a:buFontTx/>
              <a:buNone/>
            </a:pP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61541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title"/>
          </p:nvPr>
        </p:nvSpPr>
        <p:spPr>
          <a:xfrm>
            <a:off x="1600200" y="304800"/>
            <a:ext cx="7315200" cy="228600"/>
          </a:xfrm>
        </p:spPr>
        <p:txBody>
          <a:bodyPr>
            <a:normAutofit fontScale="90000"/>
          </a:bodyPr>
          <a:lstStyle/>
          <a:p>
            <a:r>
              <a:rPr lang="en-CA" sz="3600" b="1"/>
              <a:t>Learning Objectives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1600200" y="1219200"/>
            <a:ext cx="6858000" cy="4876800"/>
          </a:xfrm>
        </p:spPr>
        <p:txBody>
          <a:bodyPr>
            <a:normAutofit lnSpcReduction="10000"/>
          </a:bodyPr>
          <a:lstStyle/>
          <a:p>
            <a:pPr marL="457200" indent="-457200">
              <a:buFontTx/>
              <a:buAutoNum type="arabicPeriod"/>
            </a:pPr>
            <a:r>
              <a:rPr lang="en-CA" dirty="0"/>
              <a:t>Define </a:t>
            </a:r>
            <a:r>
              <a:rPr lang="en-CA" i="1" dirty="0"/>
              <a:t>motivation</a:t>
            </a:r>
            <a:r>
              <a:rPr lang="en-CA" dirty="0"/>
              <a:t>, discuss its basic properties, and distinguish it from </a:t>
            </a:r>
            <a:r>
              <a:rPr lang="en-CA" i="1" dirty="0"/>
              <a:t>performance</a:t>
            </a:r>
            <a:r>
              <a:rPr lang="en-CA" dirty="0"/>
              <a:t>.</a:t>
            </a:r>
          </a:p>
          <a:p>
            <a:pPr marL="457200" indent="-457200">
              <a:buFontTx/>
              <a:buAutoNum type="arabicPeriod"/>
            </a:pPr>
            <a:r>
              <a:rPr lang="en-CA" dirty="0"/>
              <a:t>Compare and contrast </a:t>
            </a:r>
            <a:r>
              <a:rPr lang="en-CA" i="1" dirty="0"/>
              <a:t>intrinsic</a:t>
            </a:r>
            <a:r>
              <a:rPr lang="en-CA" dirty="0"/>
              <a:t> and </a:t>
            </a:r>
            <a:r>
              <a:rPr lang="en-CA" i="1" dirty="0"/>
              <a:t>extrinsic</a:t>
            </a:r>
            <a:r>
              <a:rPr lang="en-CA" dirty="0"/>
              <a:t> motivation and describe </a:t>
            </a:r>
            <a:r>
              <a:rPr lang="en-CA" i="1" dirty="0"/>
              <a:t>self-determination theory</a:t>
            </a:r>
            <a:r>
              <a:rPr lang="en-CA" dirty="0"/>
              <a:t>.</a:t>
            </a:r>
          </a:p>
          <a:p>
            <a:pPr marL="457200" indent="-457200">
              <a:buFontTx/>
              <a:buAutoNum type="arabicPeriod"/>
            </a:pPr>
            <a:r>
              <a:rPr lang="en-CA" dirty="0"/>
              <a:t>Explain and discuss the different factors that predict </a:t>
            </a:r>
            <a:r>
              <a:rPr lang="en-CA" i="1" dirty="0"/>
              <a:t>performance </a:t>
            </a:r>
            <a:r>
              <a:rPr lang="en-CA" dirty="0"/>
              <a:t>and define </a:t>
            </a:r>
            <a:r>
              <a:rPr lang="en-CA" i="1" dirty="0"/>
              <a:t>general cognitive ability</a:t>
            </a:r>
            <a:r>
              <a:rPr lang="en-CA" dirty="0"/>
              <a:t> and </a:t>
            </a:r>
            <a:r>
              <a:rPr lang="en-CA" i="1" dirty="0"/>
              <a:t>emotional intelligence</a:t>
            </a:r>
            <a:r>
              <a:rPr lang="en-CA" dirty="0"/>
              <a:t>.</a:t>
            </a:r>
          </a:p>
          <a:p>
            <a:pPr marL="457200" indent="-457200">
              <a:buFontTx/>
              <a:buNone/>
            </a:pP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435423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103426" name="Rectangle 2"/>
          <p:cNvSpPr>
            <a:spLocks noGrp="1" noChangeArrowheads="1"/>
          </p:cNvSpPr>
          <p:nvPr>
            <p:ph type="title"/>
          </p:nvPr>
        </p:nvSpPr>
        <p:spPr>
          <a:xfrm>
            <a:off x="1600200" y="457200"/>
            <a:ext cx="6858000" cy="685800"/>
          </a:xfrm>
        </p:spPr>
        <p:txBody>
          <a:bodyPr>
            <a:normAutofit fontScale="90000"/>
          </a:bodyPr>
          <a:lstStyle/>
          <a:p>
            <a:r>
              <a:rPr lang="en-CA" sz="3600" dirty="0">
                <a:solidFill>
                  <a:srgbClr val="FF0000"/>
                </a:solidFill>
              </a:rPr>
              <a:t>McClelland</a:t>
            </a:r>
            <a:r>
              <a:rPr lang="ja-JP" altLang="en-CA" sz="3600" dirty="0">
                <a:solidFill>
                  <a:srgbClr val="FF0000"/>
                </a:solidFill>
                <a:latin typeface="Arial"/>
              </a:rPr>
              <a:t>’</a:t>
            </a:r>
            <a:r>
              <a:rPr lang="en-CA" sz="3600" dirty="0">
                <a:solidFill>
                  <a:srgbClr val="FF0000"/>
                </a:solidFill>
              </a:rPr>
              <a:t>s Theory of Needs (continued)</a:t>
            </a:r>
          </a:p>
        </p:txBody>
      </p:sp>
      <p:sp>
        <p:nvSpPr>
          <p:cNvPr id="1034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00200" y="1752600"/>
            <a:ext cx="6858000" cy="4648200"/>
          </a:xfrm>
        </p:spPr>
        <p:txBody>
          <a:bodyPr/>
          <a:lstStyle/>
          <a:p>
            <a:r>
              <a:rPr lang="en-CA" dirty="0"/>
              <a:t>People with high </a:t>
            </a:r>
            <a:r>
              <a:rPr lang="en-CA" i="1" dirty="0"/>
              <a:t>need for achievement</a:t>
            </a:r>
            <a:r>
              <a:rPr lang="en-CA" dirty="0"/>
              <a:t>:</a:t>
            </a:r>
          </a:p>
          <a:p>
            <a:pPr lvl="1"/>
            <a:r>
              <a:rPr lang="en-CA" dirty="0"/>
              <a:t>Sales jobs or entrepreneurial positions</a:t>
            </a:r>
          </a:p>
          <a:p>
            <a:r>
              <a:rPr lang="en-CA" dirty="0"/>
              <a:t>People with high </a:t>
            </a:r>
            <a:r>
              <a:rPr lang="en-CA" i="1" dirty="0"/>
              <a:t>need for affiliation</a:t>
            </a:r>
            <a:r>
              <a:rPr lang="en-CA" dirty="0"/>
              <a:t>:</a:t>
            </a:r>
          </a:p>
          <a:p>
            <a:pPr lvl="1"/>
            <a:r>
              <a:rPr lang="en-CA" dirty="0"/>
              <a:t>Social work or customer relations</a:t>
            </a:r>
          </a:p>
          <a:p>
            <a:r>
              <a:rPr lang="en-CA" dirty="0"/>
              <a:t>People with high </a:t>
            </a:r>
            <a:r>
              <a:rPr lang="en-CA" i="1" dirty="0"/>
              <a:t>need for power</a:t>
            </a:r>
            <a:r>
              <a:rPr lang="en-CA" dirty="0"/>
              <a:t>:</a:t>
            </a:r>
          </a:p>
          <a:p>
            <a:pPr lvl="1"/>
            <a:r>
              <a:rPr lang="en-CA" dirty="0"/>
              <a:t>Journalism and management</a:t>
            </a:r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679627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104450" name="Rectangle 2"/>
          <p:cNvSpPr>
            <a:spLocks noGrp="1" noChangeArrowheads="1"/>
          </p:cNvSpPr>
          <p:nvPr>
            <p:ph type="title"/>
          </p:nvPr>
        </p:nvSpPr>
        <p:spPr>
          <a:xfrm>
            <a:off x="1600200" y="381000"/>
            <a:ext cx="6858000" cy="685800"/>
          </a:xfrm>
        </p:spPr>
        <p:txBody>
          <a:bodyPr>
            <a:normAutofit fontScale="90000"/>
          </a:bodyPr>
          <a:lstStyle/>
          <a:p>
            <a:r>
              <a:rPr lang="en-CA" sz="3600" dirty="0">
                <a:solidFill>
                  <a:srgbClr val="FF0000"/>
                </a:solidFill>
              </a:rPr>
              <a:t>Research Support for Need Theories</a:t>
            </a:r>
          </a:p>
        </p:txBody>
      </p:sp>
      <p:sp>
        <p:nvSpPr>
          <p:cNvPr id="1044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00200" y="1676400"/>
            <a:ext cx="6858000" cy="4648200"/>
          </a:xfrm>
        </p:spPr>
        <p:txBody>
          <a:bodyPr>
            <a:normAutofit fontScale="92500" lnSpcReduction="10000"/>
          </a:bodyPr>
          <a:lstStyle/>
          <a:p>
            <a:r>
              <a:rPr lang="en-CA"/>
              <a:t>Support for a simpler two-level need hierarchy.</a:t>
            </a:r>
          </a:p>
          <a:p>
            <a:r>
              <a:rPr lang="en-CA"/>
              <a:t>Frustration of relatedness needs increases the strength of existence needs.</a:t>
            </a:r>
          </a:p>
          <a:p>
            <a:r>
              <a:rPr lang="en-CA"/>
              <a:t>The simplicity and flexibility of ERG theory seem to capture the human need structure better than the greater complexity and rigidity of Maslow</a:t>
            </a:r>
            <a:r>
              <a:rPr lang="ja-JP" altLang="en-CA">
                <a:latin typeface="Arial"/>
              </a:rPr>
              <a:t>’</a:t>
            </a:r>
            <a:r>
              <a:rPr lang="en-CA"/>
              <a:t>s theory.</a:t>
            </a:r>
          </a:p>
          <a:p>
            <a:pPr>
              <a:buFontTx/>
              <a:buNone/>
            </a:pP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85926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105474" name="Rectangle 2"/>
          <p:cNvSpPr>
            <a:spLocks noGrp="1" noChangeArrowheads="1"/>
          </p:cNvSpPr>
          <p:nvPr>
            <p:ph type="title"/>
          </p:nvPr>
        </p:nvSpPr>
        <p:spPr>
          <a:xfrm>
            <a:off x="1600200" y="381000"/>
            <a:ext cx="6858000" cy="685800"/>
          </a:xfrm>
        </p:spPr>
        <p:txBody>
          <a:bodyPr>
            <a:normAutofit fontScale="90000"/>
          </a:bodyPr>
          <a:lstStyle/>
          <a:p>
            <a:r>
              <a:rPr lang="en-CA" sz="3600" dirty="0">
                <a:solidFill>
                  <a:srgbClr val="FF0000"/>
                </a:solidFill>
              </a:rPr>
              <a:t>Research Support for Need Theories (continued)</a:t>
            </a:r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00200" y="1676400"/>
            <a:ext cx="6858000" cy="4648200"/>
          </a:xfrm>
        </p:spPr>
        <p:txBody>
          <a:bodyPr/>
          <a:lstStyle/>
          <a:p>
            <a:r>
              <a:rPr lang="en-CA"/>
              <a:t>Research on McClelland</a:t>
            </a:r>
            <a:r>
              <a:rPr lang="ja-JP" altLang="en-CA">
                <a:latin typeface="Arial"/>
              </a:rPr>
              <a:t>’</a:t>
            </a:r>
            <a:r>
              <a:rPr lang="en-CA"/>
              <a:t>s need theory is generally supportive of the idea that particular needs are motivational when the work setting permits the satisfaction of these needs.</a:t>
            </a:r>
          </a:p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32560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1600200" y="381000"/>
            <a:ext cx="6858000" cy="685800"/>
          </a:xfrm>
        </p:spPr>
        <p:txBody>
          <a:bodyPr>
            <a:normAutofit fontScale="90000"/>
          </a:bodyPr>
          <a:lstStyle/>
          <a:p>
            <a:r>
              <a:rPr lang="en-CA" sz="3600" dirty="0">
                <a:solidFill>
                  <a:srgbClr val="FF0000"/>
                </a:solidFill>
              </a:rPr>
              <a:t>Managerial Implications of Need Theories</a:t>
            </a: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00200" y="1676400"/>
            <a:ext cx="6858000" cy="4648200"/>
          </a:xfrm>
        </p:spPr>
        <p:txBody>
          <a:bodyPr>
            <a:normAutofit fontScale="92500" lnSpcReduction="10000"/>
          </a:bodyPr>
          <a:lstStyle/>
          <a:p>
            <a:r>
              <a:rPr lang="en-CA"/>
              <a:t>Appreciate diversity of the needs of individual employees and offer incentives or goals that correspond to them.</a:t>
            </a:r>
          </a:p>
          <a:p>
            <a:r>
              <a:rPr lang="en-CA"/>
              <a:t>Appreciate the motivational potential of intrinsic motivators and the existence of higher-order needs.</a:t>
            </a:r>
          </a:p>
          <a:p>
            <a:r>
              <a:rPr lang="en-CA"/>
              <a:t>Higher-order needs will fail to develop unless lower-level needs are reasonably well gratified.</a:t>
            </a:r>
          </a:p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64700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107522" name="Rectangle 2"/>
          <p:cNvSpPr>
            <a:spLocks noGrp="1" noChangeArrowheads="1"/>
          </p:cNvSpPr>
          <p:nvPr>
            <p:ph type="title"/>
          </p:nvPr>
        </p:nvSpPr>
        <p:spPr>
          <a:xfrm>
            <a:off x="1600200" y="381000"/>
            <a:ext cx="6858000" cy="685800"/>
          </a:xfrm>
        </p:spPr>
        <p:txBody>
          <a:bodyPr>
            <a:normAutofit fontScale="90000"/>
          </a:bodyPr>
          <a:lstStyle/>
          <a:p>
            <a:r>
              <a:rPr lang="en-CA" sz="3600" dirty="0">
                <a:solidFill>
                  <a:srgbClr val="FF0000"/>
                </a:solidFill>
              </a:rPr>
              <a:t>Process Theories of Work Motivation</a:t>
            </a:r>
          </a:p>
        </p:txBody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00200" y="1752600"/>
            <a:ext cx="6858000" cy="4648200"/>
          </a:xfrm>
        </p:spPr>
        <p:txBody>
          <a:bodyPr/>
          <a:lstStyle/>
          <a:p>
            <a:r>
              <a:rPr lang="en-CA" dirty="0"/>
              <a:t>Motivation theories that specify the details of </a:t>
            </a:r>
            <a:r>
              <a:rPr lang="en-CA" i="1" dirty="0"/>
              <a:t>how</a:t>
            </a:r>
            <a:r>
              <a:rPr lang="en-CA" dirty="0"/>
              <a:t> motivation occurs.</a:t>
            </a:r>
          </a:p>
          <a:p>
            <a:r>
              <a:rPr lang="en-CA" dirty="0"/>
              <a:t>Three important process theories:</a:t>
            </a:r>
          </a:p>
          <a:p>
            <a:pPr lvl="1"/>
            <a:r>
              <a:rPr lang="en-CA" dirty="0"/>
              <a:t>Expectancy theory</a:t>
            </a:r>
          </a:p>
          <a:p>
            <a:pPr lvl="1"/>
            <a:r>
              <a:rPr lang="en-CA" dirty="0"/>
              <a:t>Equity theory</a:t>
            </a:r>
          </a:p>
          <a:p>
            <a:pPr lvl="1"/>
            <a:r>
              <a:rPr lang="en-CA" dirty="0">
                <a:solidFill>
                  <a:srgbClr val="FF0000"/>
                </a:solidFill>
              </a:rPr>
              <a:t>Goal setting theory</a:t>
            </a:r>
          </a:p>
        </p:txBody>
      </p:sp>
    </p:spTree>
    <p:extLst>
      <p:ext uri="{BB962C8B-B14F-4D97-AF65-F5344CB8AC3E}">
        <p14:creationId xmlns:p14="http://schemas.microsoft.com/office/powerpoint/2010/main" val="203730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1085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CA" sz="3600" dirty="0">
                <a:solidFill>
                  <a:srgbClr val="FF0000"/>
                </a:solidFill>
              </a:rPr>
              <a:t>Expectancy Theory</a:t>
            </a:r>
          </a:p>
        </p:txBody>
      </p:sp>
      <p:sp>
        <p:nvSpPr>
          <p:cNvPr id="108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pPr>
              <a:lnSpc>
                <a:spcPct val="90000"/>
              </a:lnSpc>
            </a:pPr>
            <a:r>
              <a:rPr lang="en-CA" dirty="0"/>
              <a:t>A process theory that states that motivation is determined by the outcomes that people expect to occur as a result of their actions on the job.</a:t>
            </a:r>
          </a:p>
          <a:p>
            <a:pPr>
              <a:lnSpc>
                <a:spcPct val="90000"/>
              </a:lnSpc>
            </a:pPr>
            <a:r>
              <a:rPr lang="en-CA" dirty="0"/>
              <a:t>The basic components of Victor Vroom</a:t>
            </a:r>
            <a:r>
              <a:rPr lang="ja-JP" altLang="en-CA" dirty="0">
                <a:latin typeface="Arial"/>
              </a:rPr>
              <a:t>’</a:t>
            </a:r>
            <a:r>
              <a:rPr lang="en-CA" dirty="0"/>
              <a:t>s expectancy theory are:</a:t>
            </a:r>
          </a:p>
          <a:p>
            <a:pPr lvl="1">
              <a:lnSpc>
                <a:spcPct val="90000"/>
              </a:lnSpc>
            </a:pPr>
            <a:r>
              <a:rPr lang="en-CA" dirty="0"/>
              <a:t>Outcomes</a:t>
            </a:r>
          </a:p>
          <a:p>
            <a:pPr lvl="1">
              <a:lnSpc>
                <a:spcPct val="90000"/>
              </a:lnSpc>
            </a:pPr>
            <a:r>
              <a:rPr lang="en-CA" dirty="0"/>
              <a:t>Instrumentality</a:t>
            </a:r>
          </a:p>
          <a:p>
            <a:pPr lvl="1">
              <a:lnSpc>
                <a:spcPct val="90000"/>
              </a:lnSpc>
            </a:pPr>
            <a:r>
              <a:rPr lang="en-CA" dirty="0"/>
              <a:t>Valence</a:t>
            </a:r>
          </a:p>
          <a:p>
            <a:pPr lvl="1">
              <a:lnSpc>
                <a:spcPct val="90000"/>
              </a:lnSpc>
            </a:pPr>
            <a:r>
              <a:rPr lang="en-CA" dirty="0"/>
              <a:t>Expectancy </a:t>
            </a:r>
          </a:p>
          <a:p>
            <a:pPr lvl="1">
              <a:lnSpc>
                <a:spcPct val="90000"/>
              </a:lnSpc>
            </a:pPr>
            <a:r>
              <a:rPr lang="en-CA" dirty="0"/>
              <a:t>Force</a:t>
            </a:r>
          </a:p>
          <a:p>
            <a:pPr>
              <a:lnSpc>
                <a:spcPct val="90000"/>
              </a:lnSpc>
            </a:pPr>
            <a:endParaRPr lang="en-CA" dirty="0"/>
          </a:p>
          <a:p>
            <a:pPr lvl="1">
              <a:lnSpc>
                <a:spcPct val="90000"/>
              </a:lnSpc>
              <a:buFontTx/>
              <a:buNone/>
            </a:pP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915317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159746" name="Rectangle 2"/>
          <p:cNvSpPr>
            <a:spLocks noGrp="1" noChangeArrowheads="1"/>
          </p:cNvSpPr>
          <p:nvPr>
            <p:ph type="title"/>
          </p:nvPr>
        </p:nvSpPr>
        <p:spPr>
          <a:xfrm>
            <a:off x="1600200" y="457200"/>
            <a:ext cx="6858000" cy="685800"/>
          </a:xfrm>
        </p:spPr>
        <p:txBody>
          <a:bodyPr/>
          <a:lstStyle/>
          <a:p>
            <a:r>
              <a:rPr lang="en-CA" sz="3600" dirty="0">
                <a:solidFill>
                  <a:srgbClr val="FF0000"/>
                </a:solidFill>
              </a:rPr>
              <a:t>A Hypothetical Expectancy Model</a:t>
            </a:r>
          </a:p>
        </p:txBody>
      </p:sp>
      <p:pic>
        <p:nvPicPr>
          <p:cNvPr id="159753" name="Picture 9" descr="fig05-0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16"/>
          <a:stretch>
            <a:fillRect/>
          </a:stretch>
        </p:blipFill>
        <p:spPr bwMode="auto">
          <a:xfrm>
            <a:off x="457200" y="834639"/>
            <a:ext cx="7600935" cy="7686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390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115714" name="Rectangle 2"/>
          <p:cNvSpPr>
            <a:spLocks noGrp="1" noChangeArrowheads="1"/>
          </p:cNvSpPr>
          <p:nvPr>
            <p:ph type="title"/>
          </p:nvPr>
        </p:nvSpPr>
        <p:spPr>
          <a:xfrm>
            <a:off x="1600200" y="457200"/>
            <a:ext cx="6858000" cy="685800"/>
          </a:xfrm>
        </p:spPr>
        <p:txBody>
          <a:bodyPr/>
          <a:lstStyle/>
          <a:p>
            <a:r>
              <a:rPr lang="en-CA" sz="3600" dirty="0">
                <a:solidFill>
                  <a:srgbClr val="FF0000"/>
                </a:solidFill>
              </a:rPr>
              <a:t>The Premises of Expectancy Theory</a:t>
            </a:r>
          </a:p>
        </p:txBody>
      </p:sp>
      <p:sp>
        <p:nvSpPr>
          <p:cNvPr id="1157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00200" y="1752600"/>
            <a:ext cx="6858000" cy="4648200"/>
          </a:xfrm>
        </p:spPr>
        <p:txBody>
          <a:bodyPr/>
          <a:lstStyle/>
          <a:p>
            <a:r>
              <a:rPr lang="en-CA" i="1"/>
              <a:t>People will be motivated to perform in those work activities that they find attractive and that they feel they can accomplish.</a:t>
            </a:r>
          </a:p>
          <a:p>
            <a:r>
              <a:rPr lang="en-CA" i="1"/>
              <a:t>The attractiveness of various work activities depends on the extent to which they lead to favourable personal consequences.</a:t>
            </a:r>
          </a:p>
          <a:p>
            <a:pPr>
              <a:buFontTx/>
              <a:buNone/>
            </a:pP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753545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179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CA" sz="3600" dirty="0">
                <a:solidFill>
                  <a:srgbClr val="FF0000"/>
                </a:solidFill>
              </a:rPr>
              <a:t>Expectancy Theory (continued)</a:t>
            </a:r>
          </a:p>
        </p:txBody>
      </p:sp>
      <p:sp>
        <p:nvSpPr>
          <p:cNvPr id="179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/>
              <a:t>Expectancy theory is based on the perceptions of the individual worker.</a:t>
            </a:r>
          </a:p>
          <a:p>
            <a:r>
              <a:rPr lang="en-CA" dirty="0"/>
              <a:t>It can handle any form of second-level outcome that has relevance for the person in question (extrinsic and intrinsic).</a:t>
            </a:r>
          </a:p>
        </p:txBody>
      </p:sp>
    </p:spTree>
    <p:extLst>
      <p:ext uri="{BB962C8B-B14F-4D97-AF65-F5344CB8AC3E}">
        <p14:creationId xmlns:p14="http://schemas.microsoft.com/office/powerpoint/2010/main" val="1168809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1239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CA" sz="3600" dirty="0">
                <a:solidFill>
                  <a:srgbClr val="FF0000"/>
                </a:solidFill>
              </a:rPr>
              <a:t>Equity Theory</a:t>
            </a:r>
          </a:p>
        </p:txBody>
      </p:sp>
      <p:sp>
        <p:nvSpPr>
          <p:cNvPr id="1239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/>
              <a:t>Motivation stems from a comparison of the inputs one invests in a job and the outcomes one receives in comparison with the inputs and outcomes of another person or group.</a:t>
            </a:r>
          </a:p>
          <a:p>
            <a:r>
              <a:rPr lang="en-CA" dirty="0"/>
              <a:t>In what sense is equity theory a theory of motivation?</a:t>
            </a:r>
          </a:p>
          <a:p>
            <a:r>
              <a:rPr lang="en-CA" i="1" dirty="0"/>
              <a:t>Individuals are motivated to maintain an equitable exchange relationship</a:t>
            </a:r>
            <a:r>
              <a:rPr lang="en-CA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47333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title"/>
          </p:nvPr>
        </p:nvSpPr>
        <p:spPr>
          <a:xfrm>
            <a:off x="1600200" y="304800"/>
            <a:ext cx="7315200" cy="228600"/>
          </a:xfrm>
        </p:spPr>
        <p:txBody>
          <a:bodyPr>
            <a:normAutofit fontScale="90000"/>
          </a:bodyPr>
          <a:lstStyle/>
          <a:p>
            <a:r>
              <a:rPr lang="en-CA" sz="3600" b="1"/>
              <a:t>Learning Objectives (continued)</a:t>
            </a:r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600200" y="1219200"/>
            <a:ext cx="6858000" cy="4876800"/>
          </a:xfrm>
        </p:spPr>
        <p:txBody>
          <a:bodyPr/>
          <a:lstStyle/>
          <a:p>
            <a:pPr marL="457200" indent="-457200">
              <a:buFontTx/>
              <a:buAutoNum type="arabicPeriod" startAt="4"/>
            </a:pPr>
            <a:r>
              <a:rPr lang="en-CA" dirty="0"/>
              <a:t>Explain and discuss </a:t>
            </a:r>
            <a:r>
              <a:rPr lang="en-CA" i="1" dirty="0"/>
              <a:t>need theories</a:t>
            </a:r>
            <a:r>
              <a:rPr lang="en-CA" dirty="0"/>
              <a:t> of motivation.</a:t>
            </a:r>
          </a:p>
          <a:p>
            <a:pPr marL="457200" indent="-457200">
              <a:buFontTx/>
              <a:buAutoNum type="arabicPeriod" startAt="4"/>
            </a:pPr>
            <a:r>
              <a:rPr lang="en-CA" dirty="0"/>
              <a:t>Explain and discuss </a:t>
            </a:r>
            <a:r>
              <a:rPr lang="en-CA" i="1" dirty="0"/>
              <a:t>expectancy theory</a:t>
            </a:r>
            <a:r>
              <a:rPr lang="en-CA" dirty="0"/>
              <a:t>.</a:t>
            </a:r>
          </a:p>
          <a:p>
            <a:pPr marL="457200" indent="-457200">
              <a:buFontTx/>
              <a:buAutoNum type="arabicPeriod" startAt="4"/>
            </a:pPr>
            <a:r>
              <a:rPr lang="en-CA" dirty="0"/>
              <a:t>Explain and discuss </a:t>
            </a:r>
            <a:r>
              <a:rPr lang="en-CA" i="1" dirty="0"/>
              <a:t>equity theory</a:t>
            </a:r>
            <a:r>
              <a:rPr lang="en-CA" dirty="0"/>
              <a:t>.</a:t>
            </a:r>
          </a:p>
          <a:p>
            <a:pPr marL="457200" indent="-457200">
              <a:buFontTx/>
              <a:buAutoNum type="arabicPeriod" startAt="4"/>
            </a:pPr>
            <a:r>
              <a:rPr lang="en-CA" dirty="0"/>
              <a:t>Explain and discuss </a:t>
            </a:r>
            <a:r>
              <a:rPr lang="en-CA" i="1" dirty="0"/>
              <a:t>goal setting theory,</a:t>
            </a:r>
            <a:r>
              <a:rPr lang="en-CA" dirty="0"/>
              <a:t> </a:t>
            </a:r>
            <a:r>
              <a:rPr lang="en-CA" i="1" dirty="0"/>
              <a:t>goal orientation </a:t>
            </a:r>
            <a:r>
              <a:rPr lang="en-CA" dirty="0"/>
              <a:t>and different types of goals.</a:t>
            </a:r>
          </a:p>
          <a:p>
            <a:pPr marL="457200" indent="-457200">
              <a:buFontTx/>
              <a:buNone/>
            </a:pPr>
            <a:endParaRPr lang="en-CA" dirty="0"/>
          </a:p>
          <a:p>
            <a:pPr marL="457200" indent="-457200">
              <a:buFontTx/>
              <a:buAutoNum type="arabicPeriod" startAt="6"/>
            </a:pPr>
            <a:endParaRPr lang="en-CA" dirty="0"/>
          </a:p>
          <a:p>
            <a:pPr marL="457200" indent="-457200">
              <a:buFontTx/>
              <a:buAutoNum type="arabicPeriod"/>
            </a:pP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905463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1249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CA" sz="3600" dirty="0">
                <a:solidFill>
                  <a:srgbClr val="FF0000"/>
                </a:solidFill>
              </a:rPr>
              <a:t>Equity Theory (continued)</a:t>
            </a:r>
          </a:p>
        </p:txBody>
      </p:sp>
      <p:sp>
        <p:nvSpPr>
          <p:cNvPr id="1249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CA"/>
              <a:t>Possible tactics for reducing inequity:</a:t>
            </a:r>
          </a:p>
          <a:p>
            <a:pPr lvl="1"/>
            <a:r>
              <a:rPr lang="en-CA"/>
              <a:t>Perceptually distort one</a:t>
            </a:r>
            <a:r>
              <a:rPr lang="ja-JP" altLang="en-CA">
                <a:latin typeface="Arial"/>
              </a:rPr>
              <a:t>’</a:t>
            </a:r>
            <a:r>
              <a:rPr lang="en-CA"/>
              <a:t>s own inputs or outcomes</a:t>
            </a:r>
          </a:p>
          <a:p>
            <a:pPr lvl="1"/>
            <a:r>
              <a:rPr lang="en-CA"/>
              <a:t>Perceptually distort the inputs or outcomes of the comparison person or group</a:t>
            </a:r>
          </a:p>
          <a:p>
            <a:pPr lvl="1"/>
            <a:r>
              <a:rPr lang="en-CA"/>
              <a:t>Choose another comparison person or group</a:t>
            </a:r>
          </a:p>
          <a:p>
            <a:pPr lvl="1"/>
            <a:r>
              <a:rPr lang="en-CA"/>
              <a:t>Alter one</a:t>
            </a:r>
            <a:r>
              <a:rPr lang="ja-JP" altLang="en-CA">
                <a:latin typeface="Arial"/>
              </a:rPr>
              <a:t>’</a:t>
            </a:r>
            <a:r>
              <a:rPr lang="en-CA"/>
              <a:t>s inputs or alter one</a:t>
            </a:r>
            <a:r>
              <a:rPr lang="ja-JP" altLang="en-CA">
                <a:latin typeface="Arial"/>
              </a:rPr>
              <a:t>’</a:t>
            </a:r>
            <a:r>
              <a:rPr lang="en-CA"/>
              <a:t>s outcomes</a:t>
            </a:r>
          </a:p>
          <a:p>
            <a:pPr lvl="1"/>
            <a:r>
              <a:rPr lang="en-CA"/>
              <a:t>Leave the exchange relationship</a:t>
            </a:r>
          </a:p>
        </p:txBody>
      </p:sp>
    </p:spTree>
    <p:extLst>
      <p:ext uri="{BB962C8B-B14F-4D97-AF65-F5344CB8AC3E}">
        <p14:creationId xmlns:p14="http://schemas.microsoft.com/office/powerpoint/2010/main" val="1326739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182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CA" sz="3600" dirty="0">
                <a:solidFill>
                  <a:srgbClr val="FF0000"/>
                </a:solidFill>
              </a:rPr>
              <a:t>Goal Setting Theory</a:t>
            </a:r>
          </a:p>
        </p:txBody>
      </p:sp>
      <p:sp>
        <p:nvSpPr>
          <p:cNvPr id="182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CA"/>
              <a:t>A process theory that states that goals are motivational when they are </a:t>
            </a:r>
            <a:r>
              <a:rPr lang="en-CA" i="1"/>
              <a:t>specific</a:t>
            </a:r>
            <a:r>
              <a:rPr lang="en-CA"/>
              <a:t>, </a:t>
            </a:r>
            <a:r>
              <a:rPr lang="en-CA" i="1"/>
              <a:t>challenging</a:t>
            </a:r>
            <a:r>
              <a:rPr lang="en-CA"/>
              <a:t>, and when organizational members are </a:t>
            </a:r>
            <a:r>
              <a:rPr lang="en-CA" i="1"/>
              <a:t>committed</a:t>
            </a:r>
            <a:r>
              <a:rPr lang="en-CA"/>
              <a:t> to them and </a:t>
            </a:r>
            <a:r>
              <a:rPr lang="en-CA" i="1"/>
              <a:t>feedback </a:t>
            </a:r>
            <a:r>
              <a:rPr lang="en-CA"/>
              <a:t>about progress toward goal attainment is provided.</a:t>
            </a:r>
          </a:p>
        </p:txBody>
      </p:sp>
    </p:spTree>
    <p:extLst>
      <p:ext uri="{BB962C8B-B14F-4D97-AF65-F5344CB8AC3E}">
        <p14:creationId xmlns:p14="http://schemas.microsoft.com/office/powerpoint/2010/main" val="3733474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151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CA" sz="3600" dirty="0">
                <a:solidFill>
                  <a:srgbClr val="FF0000"/>
                </a:solidFill>
              </a:rPr>
              <a:t>The Mechanisms of Goal Setting</a:t>
            </a:r>
          </a:p>
        </p:txBody>
      </p:sp>
      <p:pic>
        <p:nvPicPr>
          <p:cNvPr id="151561" name="Picture 9" descr="fig05-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738"/>
          <a:stretch>
            <a:fillRect/>
          </a:stretch>
        </p:blipFill>
        <p:spPr bwMode="auto">
          <a:xfrm>
            <a:off x="-18908" y="2362199"/>
            <a:ext cx="9010508" cy="2156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2339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143362" name="Rectangle 2"/>
          <p:cNvSpPr>
            <a:spLocks noGrp="1" noChangeArrowheads="1"/>
          </p:cNvSpPr>
          <p:nvPr>
            <p:ph type="title"/>
          </p:nvPr>
        </p:nvSpPr>
        <p:spPr>
          <a:xfrm>
            <a:off x="1600200" y="533400"/>
            <a:ext cx="6858000" cy="685800"/>
          </a:xfrm>
        </p:spPr>
        <p:txBody>
          <a:bodyPr>
            <a:normAutofit fontScale="90000"/>
          </a:bodyPr>
          <a:lstStyle/>
          <a:p>
            <a:r>
              <a:rPr lang="en-CA" sz="3600"/>
              <a:t>Do Motivation Theories Translate Across Cultures?</a:t>
            </a:r>
          </a:p>
        </p:txBody>
      </p:sp>
      <p:sp>
        <p:nvSpPr>
          <p:cNvPr id="143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00200" y="1905000"/>
            <a:ext cx="6858000" cy="4648200"/>
          </a:xfrm>
        </p:spPr>
        <p:txBody>
          <a:bodyPr>
            <a:normAutofit fontScale="92500"/>
          </a:bodyPr>
          <a:lstStyle/>
          <a:p>
            <a:r>
              <a:rPr lang="en-CA" dirty="0"/>
              <a:t>Most theories that revolve around human needs will come up against cultural limitations to their generality.</a:t>
            </a:r>
          </a:p>
          <a:p>
            <a:r>
              <a:rPr lang="en-CA" dirty="0">
                <a:solidFill>
                  <a:srgbClr val="FF0000"/>
                </a:solidFill>
              </a:rPr>
              <a:t>Equity theory</a:t>
            </a:r>
            <a:r>
              <a:rPr lang="en-CA" dirty="0"/>
              <a:t> will be constrained by what is considered </a:t>
            </a:r>
            <a:r>
              <a:rPr lang="ja-JP" altLang="en-CA" dirty="0">
                <a:latin typeface="Arial"/>
              </a:rPr>
              <a:t>“</a:t>
            </a:r>
            <a:r>
              <a:rPr lang="en-CA" dirty="0"/>
              <a:t>fair</a:t>
            </a:r>
            <a:r>
              <a:rPr lang="ja-JP" altLang="en-CA" dirty="0">
                <a:latin typeface="Arial"/>
              </a:rPr>
              <a:t>”</a:t>
            </a:r>
            <a:r>
              <a:rPr lang="en-CA" dirty="0"/>
              <a:t> in a particular culture (e.g., equity versus equality).</a:t>
            </a:r>
          </a:p>
          <a:p>
            <a:r>
              <a:rPr lang="en-CA" dirty="0"/>
              <a:t>Because of its flexibility, </a:t>
            </a:r>
            <a:r>
              <a:rPr lang="en-CA" dirty="0">
                <a:solidFill>
                  <a:srgbClr val="FF0000"/>
                </a:solidFill>
              </a:rPr>
              <a:t>expectancy theory</a:t>
            </a:r>
            <a:r>
              <a:rPr lang="en-CA" dirty="0"/>
              <a:t> is very effective when applied cross-culturally.</a:t>
            </a:r>
          </a:p>
          <a:p>
            <a:pPr>
              <a:buFontTx/>
              <a:buNone/>
            </a:pP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195239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17411" name="Rectangle 1027"/>
          <p:cNvSpPr>
            <a:spLocks noGrp="1" noChangeArrowheads="1"/>
          </p:cNvSpPr>
          <p:nvPr>
            <p:ph type="title"/>
          </p:nvPr>
        </p:nvSpPr>
        <p:spPr>
          <a:xfrm>
            <a:off x="1600200" y="304800"/>
            <a:ext cx="7315200" cy="228600"/>
          </a:xfrm>
        </p:spPr>
        <p:txBody>
          <a:bodyPr>
            <a:normAutofit fontScale="90000"/>
          </a:bodyPr>
          <a:lstStyle/>
          <a:p>
            <a:r>
              <a:rPr lang="en-CA" sz="3600" b="1"/>
              <a:t>Learning Objectives (continued)</a:t>
            </a:r>
          </a:p>
        </p:txBody>
      </p:sp>
      <p:sp>
        <p:nvSpPr>
          <p:cNvPr id="17412" name="Rectangle 1028"/>
          <p:cNvSpPr>
            <a:spLocks noGrp="1" noChangeArrowheads="1"/>
          </p:cNvSpPr>
          <p:nvPr>
            <p:ph type="body" idx="1"/>
          </p:nvPr>
        </p:nvSpPr>
        <p:spPr>
          <a:xfrm>
            <a:off x="1600200" y="1219200"/>
            <a:ext cx="6858000" cy="4876800"/>
          </a:xfrm>
        </p:spPr>
        <p:txBody>
          <a:bodyPr/>
          <a:lstStyle/>
          <a:p>
            <a:pPr marL="457200" indent="-457200">
              <a:buFontTx/>
              <a:buNone/>
            </a:pPr>
            <a:r>
              <a:rPr lang="en-CA"/>
              <a:t>8.	Discuss the cross-cultural limitations of theories of motivation.</a:t>
            </a:r>
          </a:p>
          <a:p>
            <a:pPr marL="457200" indent="-457200">
              <a:buFontTx/>
              <a:buNone/>
            </a:pPr>
            <a:r>
              <a:rPr lang="en-CA"/>
              <a:t>9.	Summarize the relationship among the various theories of motivation, performance, and job satisfaction.</a:t>
            </a:r>
          </a:p>
          <a:p>
            <a:pPr marL="457200" indent="-457200">
              <a:buFontTx/>
              <a:buNone/>
            </a:pP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651965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152579" name="Rectangle 3"/>
          <p:cNvSpPr>
            <a:spLocks noGrp="1" noChangeArrowheads="1"/>
          </p:cNvSpPr>
          <p:nvPr>
            <p:ph type="title"/>
          </p:nvPr>
        </p:nvSpPr>
        <p:spPr>
          <a:xfrm>
            <a:off x="1600200" y="228600"/>
            <a:ext cx="6858000" cy="457200"/>
          </a:xfrm>
        </p:spPr>
        <p:txBody>
          <a:bodyPr>
            <a:normAutofit fontScale="90000"/>
          </a:bodyPr>
          <a:lstStyle/>
          <a:p>
            <a:r>
              <a:rPr lang="en-CA" sz="3600" dirty="0">
                <a:solidFill>
                  <a:srgbClr val="FF0000"/>
                </a:solidFill>
              </a:rPr>
              <a:t>Why Study Motivation?</a:t>
            </a:r>
            <a:r>
              <a:rPr lang="en-CA" sz="1600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152580" name="Rectangle 4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CA"/>
              <a:t>Why should you study motivation?</a:t>
            </a:r>
          </a:p>
          <a:p>
            <a:r>
              <a:rPr lang="en-CA"/>
              <a:t>It is one of the most traditional topics in organizational behaviour.</a:t>
            </a:r>
          </a:p>
          <a:p>
            <a:r>
              <a:rPr lang="en-CA"/>
              <a:t>Motivation is especially important in contemporary organizations:</a:t>
            </a:r>
          </a:p>
          <a:p>
            <a:pPr lvl="1"/>
            <a:r>
              <a:rPr lang="en-CA"/>
              <a:t>Global competitiveness</a:t>
            </a:r>
          </a:p>
          <a:p>
            <a:pPr lvl="1"/>
            <a:r>
              <a:rPr lang="en-CA"/>
              <a:t>Rapid changes</a:t>
            </a:r>
          </a:p>
          <a:p>
            <a:pPr lvl="1"/>
            <a:r>
              <a:rPr lang="en-CA"/>
              <a:t>Flexibility</a:t>
            </a:r>
          </a:p>
          <a:p>
            <a:pPr lvl="1"/>
            <a:r>
              <a:rPr lang="en-CA"/>
              <a:t>Attention to customers</a:t>
            </a:r>
          </a:p>
        </p:txBody>
      </p:sp>
    </p:spTree>
    <p:extLst>
      <p:ext uri="{BB962C8B-B14F-4D97-AF65-F5344CB8AC3E}">
        <p14:creationId xmlns:p14="http://schemas.microsoft.com/office/powerpoint/2010/main" val="1671360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600200" y="228600"/>
            <a:ext cx="6858000" cy="457200"/>
          </a:xfrm>
        </p:spPr>
        <p:txBody>
          <a:bodyPr>
            <a:normAutofit fontScale="90000"/>
          </a:bodyPr>
          <a:lstStyle/>
          <a:p>
            <a:r>
              <a:rPr lang="en-CA" sz="3600" dirty="0">
                <a:solidFill>
                  <a:srgbClr val="FF0000"/>
                </a:solidFill>
              </a:rPr>
              <a:t>What Is Motivation?</a:t>
            </a:r>
            <a:r>
              <a:rPr lang="en-CA" sz="1600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CA"/>
              <a:t>The extent to which persistent effort is directed toward a goal.</a:t>
            </a:r>
          </a:p>
          <a:p>
            <a:r>
              <a:rPr lang="en-CA"/>
              <a:t>The basic characteristics of motivation:</a:t>
            </a:r>
          </a:p>
          <a:p>
            <a:pPr lvl="1"/>
            <a:r>
              <a:rPr lang="en-CA"/>
              <a:t>Effort</a:t>
            </a:r>
          </a:p>
          <a:p>
            <a:pPr lvl="1"/>
            <a:r>
              <a:rPr lang="en-CA"/>
              <a:t>Persistence </a:t>
            </a:r>
          </a:p>
          <a:p>
            <a:pPr lvl="1"/>
            <a:r>
              <a:rPr lang="en-CA"/>
              <a:t>Direction</a:t>
            </a:r>
          </a:p>
          <a:p>
            <a:pPr lvl="1"/>
            <a:r>
              <a:rPr lang="en-CA"/>
              <a:t>Goals</a:t>
            </a:r>
          </a:p>
          <a:p>
            <a:pPr lvl="1">
              <a:buFontTx/>
              <a:buNone/>
            </a:pP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79064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153603" name="Rectangle 3"/>
          <p:cNvSpPr>
            <a:spLocks noGrp="1" noChangeArrowheads="1"/>
          </p:cNvSpPr>
          <p:nvPr>
            <p:ph type="title"/>
          </p:nvPr>
        </p:nvSpPr>
        <p:spPr>
          <a:xfrm>
            <a:off x="1600200" y="457200"/>
            <a:ext cx="6858000" cy="457200"/>
          </a:xfrm>
        </p:spPr>
        <p:txBody>
          <a:bodyPr>
            <a:normAutofit fontScale="90000"/>
          </a:bodyPr>
          <a:lstStyle/>
          <a:p>
            <a:r>
              <a:rPr lang="en-CA" sz="3600" dirty="0">
                <a:solidFill>
                  <a:srgbClr val="FF0000"/>
                </a:solidFill>
              </a:rPr>
              <a:t>Extrinsic and Intrinsic Motivation</a:t>
            </a:r>
            <a:r>
              <a:rPr lang="en-CA" sz="1600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153604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600200" y="1600200"/>
            <a:ext cx="6858000" cy="4648200"/>
          </a:xfrm>
        </p:spPr>
        <p:txBody>
          <a:bodyPr/>
          <a:lstStyle/>
          <a:p>
            <a:r>
              <a:rPr lang="en-CA"/>
              <a:t>Experts in organizational behaviour distinguish between intrinsic and extrinsic motivation.</a:t>
            </a:r>
          </a:p>
          <a:p>
            <a:r>
              <a:rPr lang="en-CA"/>
              <a:t>What is the difference?</a:t>
            </a:r>
          </a:p>
          <a:p>
            <a:pPr lvl="1">
              <a:buFontTx/>
              <a:buNone/>
            </a:pP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92386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CA" sz="3600" dirty="0">
                <a:solidFill>
                  <a:srgbClr val="FF0000"/>
                </a:solidFill>
              </a:rPr>
              <a:t>Intrinsic Motivation</a:t>
            </a:r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CA"/>
              <a:t>Motivation that stems from the direct relationship between the worker and the task and is usually self-applied.</a:t>
            </a:r>
          </a:p>
          <a:p>
            <a:r>
              <a:rPr lang="en-CA"/>
              <a:t>Examples include:</a:t>
            </a:r>
          </a:p>
          <a:p>
            <a:pPr lvl="1"/>
            <a:r>
              <a:rPr lang="en-CA"/>
              <a:t>Feelings of achievement, accomplishment, challenge, and competence derived from performing one</a:t>
            </a:r>
            <a:r>
              <a:rPr lang="ja-JP" altLang="en-CA">
                <a:latin typeface="Arial"/>
              </a:rPr>
              <a:t>’</a:t>
            </a:r>
            <a:r>
              <a:rPr lang="en-CA"/>
              <a:t>s job, and the sheer interest in the job itself.</a:t>
            </a:r>
          </a:p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74458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Copyright </a:t>
            </a:r>
            <a:r>
              <a:rPr lang="en-CA">
                <a:cs typeface="Times New Roman" charset="0"/>
              </a:rPr>
              <a:t>© 2011 Pearson Canada Inc.</a:t>
            </a:r>
          </a:p>
        </p:txBody>
      </p:sp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CA" sz="3600" dirty="0">
                <a:solidFill>
                  <a:srgbClr val="FF0000"/>
                </a:solidFill>
              </a:rPr>
              <a:t>Extrinsic Motivation</a:t>
            </a:r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CA"/>
              <a:t>Motivation that stems from the work environment external to the task and is usually applied by others.</a:t>
            </a:r>
          </a:p>
          <a:p>
            <a:r>
              <a:rPr lang="en-CA"/>
              <a:t>Examples include:</a:t>
            </a:r>
          </a:p>
          <a:p>
            <a:pPr lvl="1"/>
            <a:r>
              <a:rPr lang="en-CA"/>
              <a:t>Pay, fringe benefits, company policies, and various forms of supervision.</a:t>
            </a:r>
          </a:p>
          <a:p>
            <a:r>
              <a:rPr lang="en-CA"/>
              <a:t>Some motivators have both extrinsic and intrinsic qualities.</a:t>
            </a:r>
          </a:p>
          <a:p>
            <a:pPr>
              <a:buFontTx/>
              <a:buNone/>
            </a:pP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29028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1436</Words>
  <Application>Microsoft Macintosh PowerPoint</Application>
  <PresentationFormat>On-screen Show (4:3)</PresentationFormat>
  <Paragraphs>166</Paragraphs>
  <Slides>33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4" baseType="lpstr">
      <vt:lpstr>Office Theme</vt:lpstr>
      <vt:lpstr>PowerPoint Presentation</vt:lpstr>
      <vt:lpstr>Learning Objectives</vt:lpstr>
      <vt:lpstr>Learning Objectives (continued)</vt:lpstr>
      <vt:lpstr>Learning Objectives (continued)</vt:lpstr>
      <vt:lpstr>Why Study Motivation? </vt:lpstr>
      <vt:lpstr>What Is Motivation? </vt:lpstr>
      <vt:lpstr>Extrinsic and Intrinsic Motivation </vt:lpstr>
      <vt:lpstr>Intrinsic Motivation</vt:lpstr>
      <vt:lpstr>Extrinsic Motivation</vt:lpstr>
      <vt:lpstr>Self-Determination Theory</vt:lpstr>
      <vt:lpstr>Self-Determination Theory (continued)</vt:lpstr>
      <vt:lpstr>Motivation and Performance</vt:lpstr>
      <vt:lpstr>Factors Contributing to Individual Job Performance</vt:lpstr>
      <vt:lpstr>The Motivation-Performance Relationship</vt:lpstr>
      <vt:lpstr>Need Theories of Work Motivation</vt:lpstr>
      <vt:lpstr>Need Theories of Work Motivation (continued)</vt:lpstr>
      <vt:lpstr>Need Theories of Work Motivation (continued)</vt:lpstr>
      <vt:lpstr>McClelland’s Theory of Needs</vt:lpstr>
      <vt:lpstr>McClelland’s Theory of Needs (continued)</vt:lpstr>
      <vt:lpstr>McClelland’s Theory of Needs (continued)</vt:lpstr>
      <vt:lpstr>Research Support for Need Theories</vt:lpstr>
      <vt:lpstr>Research Support for Need Theories (continued)</vt:lpstr>
      <vt:lpstr>Managerial Implications of Need Theories</vt:lpstr>
      <vt:lpstr>Process Theories of Work Motivation</vt:lpstr>
      <vt:lpstr>Expectancy Theory</vt:lpstr>
      <vt:lpstr>A Hypothetical Expectancy Model</vt:lpstr>
      <vt:lpstr>The Premises of Expectancy Theory</vt:lpstr>
      <vt:lpstr>Expectancy Theory (continued)</vt:lpstr>
      <vt:lpstr>Equity Theory</vt:lpstr>
      <vt:lpstr>Equity Theory (continued)</vt:lpstr>
      <vt:lpstr>Goal Setting Theory</vt:lpstr>
      <vt:lpstr>The Mechanisms of Goal Setting</vt:lpstr>
      <vt:lpstr>Do Motivation Theories Translate Across Cultures?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Rhianna Hardy</dc:creator>
  <cp:lastModifiedBy>Rhianna Hardy</cp:lastModifiedBy>
  <cp:revision>4</cp:revision>
  <dcterms:created xsi:type="dcterms:W3CDTF">2012-11-04T03:38:14Z</dcterms:created>
  <dcterms:modified xsi:type="dcterms:W3CDTF">2012-11-07T03:51:26Z</dcterms:modified>
</cp:coreProperties>
</file>