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4.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notesSlides/notesSlide5.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notesSlides/notesSlide6.xml" ContentType="application/vnd.openxmlformats-officedocument.presentationml.notesSlide+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59"/>
  </p:notesMasterIdLst>
  <p:handoutMasterIdLst>
    <p:handoutMasterId r:id="rId60"/>
  </p:handoutMasterIdLst>
  <p:sldIdLst>
    <p:sldId id="288" r:id="rId2"/>
    <p:sldId id="289" r:id="rId3"/>
    <p:sldId id="256" r:id="rId4"/>
    <p:sldId id="257" r:id="rId5"/>
    <p:sldId id="258" r:id="rId6"/>
    <p:sldId id="259" r:id="rId7"/>
    <p:sldId id="345" r:id="rId8"/>
    <p:sldId id="260" r:id="rId9"/>
    <p:sldId id="350" r:id="rId10"/>
    <p:sldId id="261" r:id="rId11"/>
    <p:sldId id="291" r:id="rId12"/>
    <p:sldId id="292" r:id="rId13"/>
    <p:sldId id="276" r:id="rId14"/>
    <p:sldId id="314" r:id="rId15"/>
    <p:sldId id="262" r:id="rId16"/>
    <p:sldId id="315" r:id="rId17"/>
    <p:sldId id="323" r:id="rId18"/>
    <p:sldId id="324" r:id="rId19"/>
    <p:sldId id="325" r:id="rId20"/>
    <p:sldId id="321" r:id="rId21"/>
    <p:sldId id="322" r:id="rId22"/>
    <p:sldId id="290" r:id="rId23"/>
    <p:sldId id="316" r:id="rId24"/>
    <p:sldId id="317" r:id="rId25"/>
    <p:sldId id="319" r:id="rId26"/>
    <p:sldId id="318" r:id="rId27"/>
    <p:sldId id="320" r:id="rId28"/>
    <p:sldId id="327" r:id="rId29"/>
    <p:sldId id="329" r:id="rId30"/>
    <p:sldId id="328" r:id="rId31"/>
    <p:sldId id="330" r:id="rId32"/>
    <p:sldId id="331" r:id="rId33"/>
    <p:sldId id="332" r:id="rId34"/>
    <p:sldId id="333" r:id="rId35"/>
    <p:sldId id="293" r:id="rId36"/>
    <p:sldId id="283" r:id="rId37"/>
    <p:sldId id="285" r:id="rId38"/>
    <p:sldId id="341" r:id="rId39"/>
    <p:sldId id="294" r:id="rId40"/>
    <p:sldId id="295" r:id="rId41"/>
    <p:sldId id="296" r:id="rId42"/>
    <p:sldId id="297" r:id="rId43"/>
    <p:sldId id="298" r:id="rId44"/>
    <p:sldId id="299" r:id="rId45"/>
    <p:sldId id="300" r:id="rId46"/>
    <p:sldId id="301" r:id="rId47"/>
    <p:sldId id="303" r:id="rId48"/>
    <p:sldId id="304" r:id="rId49"/>
    <p:sldId id="305" r:id="rId50"/>
    <p:sldId id="347" r:id="rId51"/>
    <p:sldId id="348" r:id="rId52"/>
    <p:sldId id="349" r:id="rId53"/>
    <p:sldId id="344" r:id="rId54"/>
    <p:sldId id="308" r:id="rId55"/>
    <p:sldId id="309" r:id="rId56"/>
    <p:sldId id="346" r:id="rId57"/>
    <p:sldId id="287" r:id="rId58"/>
  </p:sldIdLst>
  <p:sldSz cx="9144000" cy="6858000" type="screen4x3"/>
  <p:notesSz cx="7010400" cy="9236075"/>
  <p:defaultTextStyle>
    <a:defPPr>
      <a:defRPr lang="en-US"/>
    </a:defPPr>
    <a:lvl1pPr algn="l" rtl="0" eaLnBrk="0" fontAlgn="base" hangingPunct="0">
      <a:spcBef>
        <a:spcPct val="0"/>
      </a:spcBef>
      <a:spcAft>
        <a:spcPct val="0"/>
      </a:spcAft>
      <a:defRPr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09">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frameSlides="1"/>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CC66"/>
    <a:srgbClr val="FFFFFF"/>
    <a:srgbClr val="CCECFF"/>
    <a:srgbClr val="9999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69" autoAdjust="0"/>
    <p:restoredTop sz="90044" autoAdjust="0"/>
  </p:normalViewPr>
  <p:slideViewPr>
    <p:cSldViewPr snapToObjects="1">
      <p:cViewPr varScale="1">
        <p:scale>
          <a:sx n="97" d="100"/>
          <a:sy n="97" d="100"/>
        </p:scale>
        <p:origin x="131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Objects="1">
      <p:cViewPr varScale="1">
        <p:scale>
          <a:sx n="55" d="100"/>
          <a:sy n="55" d="100"/>
        </p:scale>
        <p:origin x="-2880" y="-102"/>
      </p:cViewPr>
      <p:guideLst>
        <p:guide orient="horz" pos="2909"/>
        <p:guide pos="220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3038161" cy="461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dirty="0"/>
          </a:p>
        </p:txBody>
      </p:sp>
      <p:sp>
        <p:nvSpPr>
          <p:cNvPr id="26627" name="Rectangle 3"/>
          <p:cNvSpPr>
            <a:spLocks noGrp="1" noChangeArrowheads="1"/>
          </p:cNvSpPr>
          <p:nvPr>
            <p:ph type="dt" sz="quarter" idx="1"/>
          </p:nvPr>
        </p:nvSpPr>
        <p:spPr bwMode="auto">
          <a:xfrm>
            <a:off x="3972240" y="0"/>
            <a:ext cx="3038160" cy="461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dirty="0"/>
          </a:p>
        </p:txBody>
      </p:sp>
      <p:sp>
        <p:nvSpPr>
          <p:cNvPr id="26628" name="Rectangle 4"/>
          <p:cNvSpPr>
            <a:spLocks noGrp="1" noChangeArrowheads="1"/>
          </p:cNvSpPr>
          <p:nvPr>
            <p:ph type="ftr" sz="quarter" idx="2"/>
          </p:nvPr>
        </p:nvSpPr>
        <p:spPr bwMode="auto">
          <a:xfrm>
            <a:off x="0" y="8771744"/>
            <a:ext cx="3038161" cy="461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dirty="0"/>
          </a:p>
        </p:txBody>
      </p:sp>
      <p:sp>
        <p:nvSpPr>
          <p:cNvPr id="26629" name="Rectangle 5"/>
          <p:cNvSpPr>
            <a:spLocks noGrp="1" noChangeArrowheads="1"/>
          </p:cNvSpPr>
          <p:nvPr>
            <p:ph type="sldNum" sz="quarter" idx="3"/>
          </p:nvPr>
        </p:nvSpPr>
        <p:spPr bwMode="auto">
          <a:xfrm>
            <a:off x="3972240" y="8771744"/>
            <a:ext cx="3038160" cy="461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C6763E58-66F3-42D4-953D-337600C294B2}" type="slidenum">
              <a:rPr lang="en-US" altLang="en-US"/>
              <a:pPr/>
              <a:t>‹#›</a:t>
            </a:fld>
            <a:endParaRPr lang="en-US" altLang="en-US" dirty="0"/>
          </a:p>
        </p:txBody>
      </p:sp>
    </p:spTree>
    <p:extLst>
      <p:ext uri="{BB962C8B-B14F-4D97-AF65-F5344CB8AC3E}">
        <p14:creationId xmlns:p14="http://schemas.microsoft.com/office/powerpoint/2010/main" val="40399478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38161" cy="461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dirty="0"/>
          </a:p>
        </p:txBody>
      </p:sp>
      <p:sp>
        <p:nvSpPr>
          <p:cNvPr id="3075" name="Rectangle 3"/>
          <p:cNvSpPr>
            <a:spLocks noGrp="1" noChangeArrowheads="1"/>
          </p:cNvSpPr>
          <p:nvPr>
            <p:ph type="dt" idx="1"/>
          </p:nvPr>
        </p:nvSpPr>
        <p:spPr bwMode="auto">
          <a:xfrm>
            <a:off x="3972240" y="0"/>
            <a:ext cx="3038160" cy="461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dirty="0"/>
          </a:p>
        </p:txBody>
      </p:sp>
      <p:sp>
        <p:nvSpPr>
          <p:cNvPr id="3076" name="Rectangle 4"/>
          <p:cNvSpPr>
            <a:spLocks noGrp="1" noRot="1" noChangeAspect="1" noChangeArrowheads="1" noTextEdit="1"/>
          </p:cNvSpPr>
          <p:nvPr>
            <p:ph type="sldImg" idx="2"/>
          </p:nvPr>
        </p:nvSpPr>
        <p:spPr bwMode="auto">
          <a:xfrm>
            <a:off x="1196975" y="693738"/>
            <a:ext cx="4616450" cy="346233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35684" y="4387452"/>
            <a:ext cx="5139034" cy="415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8" name="Rectangle 6"/>
          <p:cNvSpPr>
            <a:spLocks noGrp="1" noChangeArrowheads="1"/>
          </p:cNvSpPr>
          <p:nvPr>
            <p:ph type="ftr" sz="quarter" idx="4"/>
          </p:nvPr>
        </p:nvSpPr>
        <p:spPr bwMode="auto">
          <a:xfrm>
            <a:off x="0" y="8774903"/>
            <a:ext cx="3038161" cy="461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dirty="0"/>
          </a:p>
        </p:txBody>
      </p:sp>
      <p:sp>
        <p:nvSpPr>
          <p:cNvPr id="3079" name="Rectangle 7"/>
          <p:cNvSpPr>
            <a:spLocks noGrp="1" noChangeArrowheads="1"/>
          </p:cNvSpPr>
          <p:nvPr>
            <p:ph type="sldNum" sz="quarter" idx="5"/>
          </p:nvPr>
        </p:nvSpPr>
        <p:spPr bwMode="auto">
          <a:xfrm>
            <a:off x="3972240" y="8774903"/>
            <a:ext cx="3038160" cy="461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13388763-1B17-49EC-A01E-6D6E18F569AE}" type="slidenum">
              <a:rPr lang="en-US" altLang="en-US"/>
              <a:pPr/>
              <a:t>‹#›</a:t>
            </a:fld>
            <a:endParaRPr lang="en-US" altLang="en-US" dirty="0"/>
          </a:p>
        </p:txBody>
      </p:sp>
    </p:spTree>
    <p:extLst>
      <p:ext uri="{BB962C8B-B14F-4D97-AF65-F5344CB8AC3E}">
        <p14:creationId xmlns:p14="http://schemas.microsoft.com/office/powerpoint/2010/main" val="3235237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Interactive slide:</a:t>
            </a:r>
          </a:p>
          <a:p>
            <a:endParaRPr lang="en-US" dirty="0" smtClean="0"/>
          </a:p>
          <a:p>
            <a:r>
              <a:rPr lang="en-US" dirty="0" smtClean="0"/>
              <a:t>Select</a:t>
            </a:r>
            <a:r>
              <a:rPr lang="en-US" baseline="0" dirty="0" smtClean="0"/>
              <a:t> the important computer components that are used to run software in the computer.</a:t>
            </a:r>
          </a:p>
          <a:p>
            <a:endParaRPr lang="en-US" baseline="0" dirty="0" smtClean="0"/>
          </a:p>
          <a:p>
            <a:r>
              <a:rPr lang="en-US" dirty="0" smtClean="0"/>
              <a:t>CPU X</a:t>
            </a:r>
          </a:p>
          <a:p>
            <a:r>
              <a:rPr lang="en-US" dirty="0" smtClean="0"/>
              <a:t>Keyboard</a:t>
            </a:r>
            <a:r>
              <a:rPr lang="en-US" baseline="0" dirty="0" smtClean="0"/>
              <a:t> </a:t>
            </a:r>
          </a:p>
          <a:p>
            <a:r>
              <a:rPr lang="en-US" dirty="0" smtClean="0"/>
              <a:t>Terminal</a:t>
            </a:r>
          </a:p>
          <a:p>
            <a:r>
              <a:rPr lang="en-US" dirty="0" smtClean="0"/>
              <a:t>Memory</a:t>
            </a:r>
            <a:r>
              <a:rPr lang="en-US" baseline="0" dirty="0" smtClean="0"/>
              <a:t> X</a:t>
            </a:r>
          </a:p>
          <a:p>
            <a:r>
              <a:rPr lang="en-US" baseline="0" dirty="0" smtClean="0"/>
              <a:t>Hard Drive</a:t>
            </a:r>
            <a:endParaRPr lang="en-US" dirty="0"/>
          </a:p>
        </p:txBody>
      </p:sp>
      <p:sp>
        <p:nvSpPr>
          <p:cNvPr id="4" name="Slide Number Placeholder 3"/>
          <p:cNvSpPr>
            <a:spLocks noGrp="1"/>
          </p:cNvSpPr>
          <p:nvPr>
            <p:ph type="sldNum" sz="quarter" idx="10"/>
          </p:nvPr>
        </p:nvSpPr>
        <p:spPr/>
        <p:txBody>
          <a:bodyPr/>
          <a:lstStyle/>
          <a:p>
            <a:fld id="{13388763-1B17-49EC-A01E-6D6E18F569AE}" type="slidenum">
              <a:rPr lang="en-US" altLang="en-US" smtClean="0"/>
              <a:pPr/>
              <a:t>5</a:t>
            </a:fld>
            <a:endParaRPr lang="en-US" altLang="en-US" dirty="0"/>
          </a:p>
        </p:txBody>
      </p:sp>
    </p:spTree>
    <p:extLst>
      <p:ext uri="{BB962C8B-B14F-4D97-AF65-F5344CB8AC3E}">
        <p14:creationId xmlns:p14="http://schemas.microsoft.com/office/powerpoint/2010/main" val="2009954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D1D774F1-9105-43AC-8CB8-4D64D41BA65E}" type="slidenum">
              <a:rPr lang="en-CA" smtClean="0">
                <a:solidFill>
                  <a:prstClr val="black"/>
                </a:solidFill>
              </a:rPr>
              <a:pPr/>
              <a:t>9</a:t>
            </a:fld>
            <a:endParaRPr lang="en-CA">
              <a:solidFill>
                <a:prstClr val="black"/>
              </a:solidFill>
            </a:endParaRPr>
          </a:p>
        </p:txBody>
      </p:sp>
    </p:spTree>
    <p:extLst>
      <p:ext uri="{BB962C8B-B14F-4D97-AF65-F5344CB8AC3E}">
        <p14:creationId xmlns:p14="http://schemas.microsoft.com/office/powerpoint/2010/main" val="28126002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388763-1B17-49EC-A01E-6D6E18F569AE}" type="slidenum">
              <a:rPr lang="en-US" altLang="en-US" smtClean="0"/>
              <a:pPr/>
              <a:t>10</a:t>
            </a:fld>
            <a:endParaRPr lang="en-US" altLang="en-US" dirty="0"/>
          </a:p>
        </p:txBody>
      </p:sp>
    </p:spTree>
    <p:extLst>
      <p:ext uri="{BB962C8B-B14F-4D97-AF65-F5344CB8AC3E}">
        <p14:creationId xmlns:p14="http://schemas.microsoft.com/office/powerpoint/2010/main" val="26228873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dirty="0" smtClean="0"/>
              <a:t>Ajouter le lien</a:t>
            </a:r>
            <a:r>
              <a:rPr lang="fr-CA" baseline="0" dirty="0" smtClean="0"/>
              <a:t> avec l’écran et le clavier.</a:t>
            </a:r>
            <a:endParaRPr lang="en-CA" dirty="0"/>
          </a:p>
        </p:txBody>
      </p:sp>
      <p:sp>
        <p:nvSpPr>
          <p:cNvPr id="4" name="Slide Number Placeholder 3"/>
          <p:cNvSpPr>
            <a:spLocks noGrp="1"/>
          </p:cNvSpPr>
          <p:nvPr>
            <p:ph type="sldNum" sz="quarter" idx="10"/>
          </p:nvPr>
        </p:nvSpPr>
        <p:spPr/>
        <p:txBody>
          <a:bodyPr/>
          <a:lstStyle/>
          <a:p>
            <a:fld id="{D1D774F1-9105-43AC-8CB8-4D64D41BA65E}" type="slidenum">
              <a:rPr lang="en-CA" smtClean="0">
                <a:solidFill>
                  <a:prstClr val="black"/>
                </a:solidFill>
              </a:rPr>
              <a:pPr/>
              <a:t>14</a:t>
            </a:fld>
            <a:endParaRPr lang="en-CA" dirty="0">
              <a:solidFill>
                <a:prstClr val="black"/>
              </a:solidFill>
            </a:endParaRPr>
          </a:p>
        </p:txBody>
      </p:sp>
    </p:spTree>
    <p:extLst>
      <p:ext uri="{BB962C8B-B14F-4D97-AF65-F5344CB8AC3E}">
        <p14:creationId xmlns:p14="http://schemas.microsoft.com/office/powerpoint/2010/main" val="26697337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fontAlgn="auto">
              <a:spcBef>
                <a:spcPct val="10000"/>
              </a:spcBef>
              <a:spcAft>
                <a:spcPts val="0"/>
              </a:spcAft>
              <a:defRPr/>
            </a:pPr>
            <a:endParaRPr lang="fr-CA" altLang="en-US" sz="2400" dirty="0">
              <a:effectLst>
                <a:outerShdw blurRad="38100" dist="38100" dir="2700000" algn="tl">
                  <a:srgbClr val="C0C0C0"/>
                </a:outerShdw>
              </a:effectLst>
            </a:endParaRPr>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54243" indent="-290093">
              <a:defRPr>
                <a:solidFill>
                  <a:schemeClr val="tx1"/>
                </a:solidFill>
                <a:latin typeface="Lucida Sans Unicode" pitchFamily="34" charset="0"/>
              </a:defRPr>
            </a:lvl2pPr>
            <a:lvl3pPr marL="1160374" indent="-232075">
              <a:defRPr>
                <a:solidFill>
                  <a:schemeClr val="tx1"/>
                </a:solidFill>
                <a:latin typeface="Lucida Sans Unicode" pitchFamily="34" charset="0"/>
              </a:defRPr>
            </a:lvl3pPr>
            <a:lvl4pPr marL="1624523" indent="-232075">
              <a:defRPr>
                <a:solidFill>
                  <a:schemeClr val="tx1"/>
                </a:solidFill>
                <a:latin typeface="Lucida Sans Unicode" pitchFamily="34" charset="0"/>
              </a:defRPr>
            </a:lvl4pPr>
            <a:lvl5pPr marL="2088672" indent="-232075">
              <a:defRPr>
                <a:solidFill>
                  <a:schemeClr val="tx1"/>
                </a:solidFill>
                <a:latin typeface="Lucida Sans Unicode" pitchFamily="34" charset="0"/>
              </a:defRPr>
            </a:lvl5pPr>
            <a:lvl6pPr marL="2552822" indent="-232075" fontAlgn="base">
              <a:spcBef>
                <a:spcPct val="0"/>
              </a:spcBef>
              <a:spcAft>
                <a:spcPct val="0"/>
              </a:spcAft>
              <a:defRPr>
                <a:solidFill>
                  <a:schemeClr val="tx1"/>
                </a:solidFill>
                <a:latin typeface="Lucida Sans Unicode" pitchFamily="34" charset="0"/>
              </a:defRPr>
            </a:lvl6pPr>
            <a:lvl7pPr marL="3016971" indent="-232075" fontAlgn="base">
              <a:spcBef>
                <a:spcPct val="0"/>
              </a:spcBef>
              <a:spcAft>
                <a:spcPct val="0"/>
              </a:spcAft>
              <a:defRPr>
                <a:solidFill>
                  <a:schemeClr val="tx1"/>
                </a:solidFill>
                <a:latin typeface="Lucida Sans Unicode" pitchFamily="34" charset="0"/>
              </a:defRPr>
            </a:lvl7pPr>
            <a:lvl8pPr marL="3481121" indent="-232075" fontAlgn="base">
              <a:spcBef>
                <a:spcPct val="0"/>
              </a:spcBef>
              <a:spcAft>
                <a:spcPct val="0"/>
              </a:spcAft>
              <a:defRPr>
                <a:solidFill>
                  <a:schemeClr val="tx1"/>
                </a:solidFill>
                <a:latin typeface="Lucida Sans Unicode" pitchFamily="34" charset="0"/>
              </a:defRPr>
            </a:lvl8pPr>
            <a:lvl9pPr marL="3945270" indent="-232075" fontAlgn="base">
              <a:spcBef>
                <a:spcPct val="0"/>
              </a:spcBef>
              <a:spcAft>
                <a:spcPct val="0"/>
              </a:spcAft>
              <a:defRPr>
                <a:solidFill>
                  <a:schemeClr val="tx1"/>
                </a:solidFill>
                <a:latin typeface="Lucida Sans Unicode" pitchFamily="34" charset="0"/>
              </a:defRPr>
            </a:lvl9pPr>
          </a:lstStyle>
          <a:p>
            <a:fld id="{28645872-46D5-4FF1-A6A1-6AF6A7BC5110}" type="slidenum">
              <a:rPr lang="en-CA" altLang="en-US">
                <a:solidFill>
                  <a:prstClr val="black"/>
                </a:solidFill>
                <a:latin typeface="Calibri" pitchFamily="34" charset="0"/>
              </a:rPr>
              <a:pPr/>
              <a:t>24</a:t>
            </a:fld>
            <a:endParaRPr lang="en-CA" altLang="en-US" dirty="0">
              <a:solidFill>
                <a:prstClr val="black"/>
              </a:solidFill>
              <a:latin typeface="Calibri" pitchFamily="34" charset="0"/>
            </a:endParaRPr>
          </a:p>
        </p:txBody>
      </p:sp>
    </p:spTree>
    <p:extLst>
      <p:ext uri="{BB962C8B-B14F-4D97-AF65-F5344CB8AC3E}">
        <p14:creationId xmlns:p14="http://schemas.microsoft.com/office/powerpoint/2010/main" val="1951602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fontAlgn="auto">
              <a:spcBef>
                <a:spcPct val="10000"/>
              </a:spcBef>
              <a:spcAft>
                <a:spcPts val="0"/>
              </a:spcAft>
              <a:defRPr/>
            </a:pPr>
            <a:endParaRPr lang="fr-CA" altLang="en-US" sz="2400" dirty="0">
              <a:effectLst>
                <a:outerShdw blurRad="38100" dist="38100" dir="2700000" algn="tl">
                  <a:srgbClr val="C0C0C0"/>
                </a:outerShdw>
              </a:effectLst>
            </a:endParaRPr>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54243" indent="-290093">
              <a:defRPr>
                <a:solidFill>
                  <a:schemeClr val="tx1"/>
                </a:solidFill>
                <a:latin typeface="Lucida Sans Unicode" pitchFamily="34" charset="0"/>
              </a:defRPr>
            </a:lvl2pPr>
            <a:lvl3pPr marL="1160374" indent="-232075">
              <a:defRPr>
                <a:solidFill>
                  <a:schemeClr val="tx1"/>
                </a:solidFill>
                <a:latin typeface="Lucida Sans Unicode" pitchFamily="34" charset="0"/>
              </a:defRPr>
            </a:lvl3pPr>
            <a:lvl4pPr marL="1624523" indent="-232075">
              <a:defRPr>
                <a:solidFill>
                  <a:schemeClr val="tx1"/>
                </a:solidFill>
                <a:latin typeface="Lucida Sans Unicode" pitchFamily="34" charset="0"/>
              </a:defRPr>
            </a:lvl4pPr>
            <a:lvl5pPr marL="2088672" indent="-232075">
              <a:defRPr>
                <a:solidFill>
                  <a:schemeClr val="tx1"/>
                </a:solidFill>
                <a:latin typeface="Lucida Sans Unicode" pitchFamily="34" charset="0"/>
              </a:defRPr>
            </a:lvl5pPr>
            <a:lvl6pPr marL="2552822" indent="-232075" fontAlgn="base">
              <a:spcBef>
                <a:spcPct val="0"/>
              </a:spcBef>
              <a:spcAft>
                <a:spcPct val="0"/>
              </a:spcAft>
              <a:defRPr>
                <a:solidFill>
                  <a:schemeClr val="tx1"/>
                </a:solidFill>
                <a:latin typeface="Lucida Sans Unicode" pitchFamily="34" charset="0"/>
              </a:defRPr>
            </a:lvl6pPr>
            <a:lvl7pPr marL="3016971" indent="-232075" fontAlgn="base">
              <a:spcBef>
                <a:spcPct val="0"/>
              </a:spcBef>
              <a:spcAft>
                <a:spcPct val="0"/>
              </a:spcAft>
              <a:defRPr>
                <a:solidFill>
                  <a:schemeClr val="tx1"/>
                </a:solidFill>
                <a:latin typeface="Lucida Sans Unicode" pitchFamily="34" charset="0"/>
              </a:defRPr>
            </a:lvl7pPr>
            <a:lvl8pPr marL="3481121" indent="-232075" fontAlgn="base">
              <a:spcBef>
                <a:spcPct val="0"/>
              </a:spcBef>
              <a:spcAft>
                <a:spcPct val="0"/>
              </a:spcAft>
              <a:defRPr>
                <a:solidFill>
                  <a:schemeClr val="tx1"/>
                </a:solidFill>
                <a:latin typeface="Lucida Sans Unicode" pitchFamily="34" charset="0"/>
              </a:defRPr>
            </a:lvl8pPr>
            <a:lvl9pPr marL="3945270" indent="-232075" fontAlgn="base">
              <a:spcBef>
                <a:spcPct val="0"/>
              </a:spcBef>
              <a:spcAft>
                <a:spcPct val="0"/>
              </a:spcAft>
              <a:defRPr>
                <a:solidFill>
                  <a:schemeClr val="tx1"/>
                </a:solidFill>
                <a:latin typeface="Lucida Sans Unicode" pitchFamily="34" charset="0"/>
              </a:defRPr>
            </a:lvl9pPr>
          </a:lstStyle>
          <a:p>
            <a:fld id="{28645872-46D5-4FF1-A6A1-6AF6A7BC5110}" type="slidenum">
              <a:rPr lang="en-CA" altLang="en-US">
                <a:solidFill>
                  <a:prstClr val="black"/>
                </a:solidFill>
                <a:latin typeface="Calibri" pitchFamily="34" charset="0"/>
              </a:rPr>
              <a:pPr/>
              <a:t>27</a:t>
            </a:fld>
            <a:endParaRPr lang="en-CA" altLang="en-US" dirty="0">
              <a:solidFill>
                <a:prstClr val="black"/>
              </a:solidFill>
              <a:latin typeface="Calibri" pitchFamily="34" charset="0"/>
            </a:endParaRPr>
          </a:p>
        </p:txBody>
      </p:sp>
    </p:spTree>
    <p:extLst>
      <p:ext uri="{BB962C8B-B14F-4D97-AF65-F5344CB8AC3E}">
        <p14:creationId xmlns:p14="http://schemas.microsoft.com/office/powerpoint/2010/main" val="2814484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fontAlgn="auto">
              <a:spcBef>
                <a:spcPct val="10000"/>
              </a:spcBef>
              <a:spcAft>
                <a:spcPts val="0"/>
              </a:spcAft>
              <a:defRPr/>
            </a:pPr>
            <a:endParaRPr lang="fr-CA" altLang="en-US" sz="2400" dirty="0">
              <a:effectLst>
                <a:outerShdw blurRad="38100" dist="38100" dir="2700000" algn="tl">
                  <a:srgbClr val="C0C0C0"/>
                </a:outerShdw>
              </a:effectLst>
            </a:endParaRPr>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54243" indent="-290093">
              <a:defRPr>
                <a:solidFill>
                  <a:schemeClr val="tx1"/>
                </a:solidFill>
                <a:latin typeface="Lucida Sans Unicode" pitchFamily="34" charset="0"/>
              </a:defRPr>
            </a:lvl2pPr>
            <a:lvl3pPr marL="1160374" indent="-232075">
              <a:defRPr>
                <a:solidFill>
                  <a:schemeClr val="tx1"/>
                </a:solidFill>
                <a:latin typeface="Lucida Sans Unicode" pitchFamily="34" charset="0"/>
              </a:defRPr>
            </a:lvl3pPr>
            <a:lvl4pPr marL="1624523" indent="-232075">
              <a:defRPr>
                <a:solidFill>
                  <a:schemeClr val="tx1"/>
                </a:solidFill>
                <a:latin typeface="Lucida Sans Unicode" pitchFamily="34" charset="0"/>
              </a:defRPr>
            </a:lvl4pPr>
            <a:lvl5pPr marL="2088672" indent="-232075">
              <a:defRPr>
                <a:solidFill>
                  <a:schemeClr val="tx1"/>
                </a:solidFill>
                <a:latin typeface="Lucida Sans Unicode" pitchFamily="34" charset="0"/>
              </a:defRPr>
            </a:lvl5pPr>
            <a:lvl6pPr marL="2552822" indent="-232075" fontAlgn="base">
              <a:spcBef>
                <a:spcPct val="0"/>
              </a:spcBef>
              <a:spcAft>
                <a:spcPct val="0"/>
              </a:spcAft>
              <a:defRPr>
                <a:solidFill>
                  <a:schemeClr val="tx1"/>
                </a:solidFill>
                <a:latin typeface="Lucida Sans Unicode" pitchFamily="34" charset="0"/>
              </a:defRPr>
            </a:lvl6pPr>
            <a:lvl7pPr marL="3016971" indent="-232075" fontAlgn="base">
              <a:spcBef>
                <a:spcPct val="0"/>
              </a:spcBef>
              <a:spcAft>
                <a:spcPct val="0"/>
              </a:spcAft>
              <a:defRPr>
                <a:solidFill>
                  <a:schemeClr val="tx1"/>
                </a:solidFill>
                <a:latin typeface="Lucida Sans Unicode" pitchFamily="34" charset="0"/>
              </a:defRPr>
            </a:lvl7pPr>
            <a:lvl8pPr marL="3481121" indent="-232075" fontAlgn="base">
              <a:spcBef>
                <a:spcPct val="0"/>
              </a:spcBef>
              <a:spcAft>
                <a:spcPct val="0"/>
              </a:spcAft>
              <a:defRPr>
                <a:solidFill>
                  <a:schemeClr val="tx1"/>
                </a:solidFill>
                <a:latin typeface="Lucida Sans Unicode" pitchFamily="34" charset="0"/>
              </a:defRPr>
            </a:lvl8pPr>
            <a:lvl9pPr marL="3945270" indent="-232075" fontAlgn="base">
              <a:spcBef>
                <a:spcPct val="0"/>
              </a:spcBef>
              <a:spcAft>
                <a:spcPct val="0"/>
              </a:spcAft>
              <a:defRPr>
                <a:solidFill>
                  <a:schemeClr val="tx1"/>
                </a:solidFill>
                <a:latin typeface="Lucida Sans Unicode" pitchFamily="34" charset="0"/>
              </a:defRPr>
            </a:lvl9pPr>
          </a:lstStyle>
          <a:p>
            <a:fld id="{28645872-46D5-4FF1-A6A1-6AF6A7BC5110}" type="slidenum">
              <a:rPr lang="en-CA" altLang="en-US">
                <a:solidFill>
                  <a:prstClr val="black"/>
                </a:solidFill>
                <a:latin typeface="Calibri" pitchFamily="34" charset="0"/>
              </a:rPr>
              <a:pPr/>
              <a:t>53</a:t>
            </a:fld>
            <a:endParaRPr lang="en-CA" altLang="en-US" dirty="0">
              <a:solidFill>
                <a:prstClr val="black"/>
              </a:solidFill>
              <a:latin typeface="Calibri" pitchFamily="34" charset="0"/>
            </a:endParaRPr>
          </a:p>
        </p:txBody>
      </p:sp>
    </p:spTree>
    <p:extLst>
      <p:ext uri="{BB962C8B-B14F-4D97-AF65-F5344CB8AC3E}">
        <p14:creationId xmlns:p14="http://schemas.microsoft.com/office/powerpoint/2010/main" val="29927978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5" Type="http://schemas.openxmlformats.org/officeDocument/2006/relationships/image" Target="../media/image3.jpg"/><Relationship Id="rId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56191" cy="6858000"/>
          </a:xfrm>
          <a:prstGeom prst="rect">
            <a:avLst/>
          </a:prstGeom>
        </p:spPr>
      </p:pic>
      <p:sp>
        <p:nvSpPr>
          <p:cNvPr id="4" name="Right Triangle 3"/>
          <p:cNvSpPr/>
          <p:nvPr>
            <p:custDataLst>
              <p:tags r:id="rId1"/>
            </p:custDataLst>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9" name="Title 8"/>
          <p:cNvSpPr>
            <a:spLocks noGrp="1"/>
          </p:cNvSpPr>
          <p:nvPr>
            <p:ph type="ctrTitle" hasCustomPrompt="1"/>
            <p:custDataLst>
              <p:tags r:id="rId2"/>
            </p:custDataLst>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dirty="0" smtClean="0"/>
              <a:t>Fundamentals of Engineering Computation</a:t>
            </a:r>
          </a:p>
        </p:txBody>
      </p:sp>
      <p:sp>
        <p:nvSpPr>
          <p:cNvPr id="17" name="Subtitle 16"/>
          <p:cNvSpPr>
            <a:spLocks noGrp="1"/>
          </p:cNvSpPr>
          <p:nvPr>
            <p:ph type="subTitle" idx="1"/>
            <p:custDataLst>
              <p:tags r:id="rId3"/>
            </p:custDataLst>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Tree>
    <p:extLst>
      <p:ext uri="{BB962C8B-B14F-4D97-AF65-F5344CB8AC3E}">
        <p14:creationId xmlns:p14="http://schemas.microsoft.com/office/powerpoint/2010/main" val="227290553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custDataLst>
              <p:tags r:id="rId1"/>
            </p:custDataLst>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itle 6"/>
          <p:cNvSpPr>
            <a:spLocks noGrp="1"/>
          </p:cNvSpPr>
          <p:nvPr>
            <p:ph type="title"/>
            <p:custDataLst>
              <p:tags r:id="rId2"/>
            </p:custDataLst>
          </p:nvPr>
        </p:nvSpPr>
        <p:spPr/>
        <p:txBody>
          <a:bodyPr rtlCol="0"/>
          <a:lstStyle>
            <a:extLst/>
          </a:lstStyle>
          <a:p>
            <a:r>
              <a:rPr lang="en-US" smtClean="0"/>
              <a:t>Click to edit Master title style</a:t>
            </a:r>
            <a:endParaRPr lang="en-US"/>
          </a:p>
        </p:txBody>
      </p:sp>
      <p:sp>
        <p:nvSpPr>
          <p:cNvPr id="8" name="Date Placeholder 9"/>
          <p:cNvSpPr>
            <a:spLocks noGrp="1"/>
          </p:cNvSpPr>
          <p:nvPr>
            <p:ph type="dt" sz="half" idx="10"/>
          </p:nvPr>
        </p:nvSpPr>
        <p:spPr>
          <a:xfrm>
            <a:off x="6727825" y="6408738"/>
            <a:ext cx="1919288" cy="365125"/>
          </a:xfrm>
        </p:spPr>
        <p:txBody>
          <a:bodyPr/>
          <a:lstStyle>
            <a:lvl1pPr>
              <a:defRPr/>
            </a:lvl1pPr>
          </a:lstStyle>
          <a:p>
            <a:pPr>
              <a:defRPr/>
            </a:pPr>
            <a:endParaRPr lang="en-US" dirty="0"/>
          </a:p>
        </p:txBody>
      </p:sp>
      <p:sp>
        <p:nvSpPr>
          <p:cNvPr id="9" name="Footer Placeholder 21"/>
          <p:cNvSpPr>
            <a:spLocks noGrp="1"/>
          </p:cNvSpPr>
          <p:nvPr>
            <p:ph type="ftr" sz="quarter" idx="11"/>
          </p:nvPr>
        </p:nvSpPr>
        <p:spPr>
          <a:xfrm>
            <a:off x="4379913" y="6408738"/>
            <a:ext cx="2351087" cy="365125"/>
          </a:xfrm>
        </p:spPr>
        <p:txBody>
          <a:bodyPr/>
          <a:lstStyle>
            <a:lvl1pPr>
              <a:defRPr/>
            </a:lvl1pPr>
          </a:lstStyle>
          <a:p>
            <a:pPr>
              <a:defRPr/>
            </a:pPr>
            <a:endParaRPr lang="en-US" dirty="0"/>
          </a:p>
        </p:txBody>
      </p:sp>
      <p:sp>
        <p:nvSpPr>
          <p:cNvPr id="10" name="Slide Number Placeholder 17"/>
          <p:cNvSpPr>
            <a:spLocks noGrp="1"/>
          </p:cNvSpPr>
          <p:nvPr>
            <p:ph type="sldNum" sz="quarter" idx="12"/>
          </p:nvPr>
        </p:nvSpPr>
        <p:spPr>
          <a:xfrm>
            <a:off x="8647113" y="6408738"/>
            <a:ext cx="366712" cy="365125"/>
          </a:xfrm>
        </p:spPr>
        <p:txBody>
          <a:bodyPr/>
          <a:lstStyle>
            <a:lvl1pPr>
              <a:defRPr/>
            </a:lvl1pPr>
          </a:lstStyle>
          <a:p>
            <a:pPr>
              <a:defRPr/>
            </a:pPr>
            <a:fld id="{C81B4007-664C-4FB4-99DE-7CB8F147906C}" type="slidenum">
              <a:rPr lang="en-US"/>
              <a:pPr>
                <a:defRPr/>
              </a:pPr>
              <a:t>‹#›</a:t>
            </a:fld>
            <a:endParaRPr lang="en-US" dirty="0"/>
          </a:p>
        </p:txBody>
      </p:sp>
    </p:spTree>
    <p:extLst>
      <p:ext uri="{BB962C8B-B14F-4D97-AF65-F5344CB8AC3E}">
        <p14:creationId xmlns:p14="http://schemas.microsoft.com/office/powerpoint/2010/main" val="407123740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lvl1pPr>
              <a:defRPr baseline="0">
                <a:solidFill>
                  <a:schemeClr val="bg1"/>
                </a:solidFill>
              </a:defRPr>
            </a:lvl1pPr>
            <a:extLst/>
          </a:lstStyle>
          <a:p>
            <a:r>
              <a:rPr lang="en-US" dirty="0" smtClean="0"/>
              <a:t>Click to edit Master title style</a:t>
            </a:r>
            <a:endParaRPr lang="en-US" dirty="0"/>
          </a:p>
        </p:txBody>
      </p:sp>
      <p:sp>
        <p:nvSpPr>
          <p:cNvPr id="13" name="Date Placeholder 9"/>
          <p:cNvSpPr>
            <a:spLocks noGrp="1"/>
          </p:cNvSpPr>
          <p:nvPr>
            <p:ph type="dt" sz="half" idx="10"/>
          </p:nvPr>
        </p:nvSpPr>
        <p:spPr>
          <a:xfrm>
            <a:off x="6727825" y="6408738"/>
            <a:ext cx="1919288" cy="365125"/>
          </a:xfrm>
        </p:spPr>
        <p:txBody>
          <a:bodyPr/>
          <a:lstStyle>
            <a:lvl1pPr>
              <a:defRPr>
                <a:solidFill>
                  <a:schemeClr val="bg1"/>
                </a:solidFill>
              </a:defRPr>
            </a:lvl1pPr>
          </a:lstStyle>
          <a:p>
            <a:pPr>
              <a:defRPr/>
            </a:pPr>
            <a:endParaRPr lang="en-US" dirty="0"/>
          </a:p>
        </p:txBody>
      </p:sp>
      <p:sp>
        <p:nvSpPr>
          <p:cNvPr id="14" name="Footer Placeholder 21"/>
          <p:cNvSpPr>
            <a:spLocks noGrp="1"/>
          </p:cNvSpPr>
          <p:nvPr>
            <p:ph type="ftr" sz="quarter" idx="11"/>
          </p:nvPr>
        </p:nvSpPr>
        <p:spPr>
          <a:xfrm>
            <a:off x="4379913" y="6408738"/>
            <a:ext cx="2351087" cy="365125"/>
          </a:xfrm>
        </p:spPr>
        <p:txBody>
          <a:bodyPr/>
          <a:lstStyle>
            <a:lvl1pPr>
              <a:defRPr>
                <a:solidFill>
                  <a:schemeClr val="bg1"/>
                </a:solidFill>
              </a:defRPr>
            </a:lvl1pPr>
          </a:lstStyle>
          <a:p>
            <a:pPr>
              <a:defRPr/>
            </a:pPr>
            <a:endParaRPr lang="en-US" dirty="0"/>
          </a:p>
        </p:txBody>
      </p:sp>
      <p:sp>
        <p:nvSpPr>
          <p:cNvPr id="15" name="Slide Number Placeholder 17"/>
          <p:cNvSpPr>
            <a:spLocks noGrp="1"/>
          </p:cNvSpPr>
          <p:nvPr>
            <p:ph type="sldNum" sz="quarter" idx="12"/>
          </p:nvPr>
        </p:nvSpPr>
        <p:spPr>
          <a:xfrm>
            <a:off x="8647113" y="6408738"/>
            <a:ext cx="366712" cy="365125"/>
          </a:xfrm>
        </p:spPr>
        <p:txBody>
          <a:bodyPr/>
          <a:lstStyle>
            <a:lvl1pPr>
              <a:defRPr>
                <a:solidFill>
                  <a:schemeClr val="bg1"/>
                </a:solidFill>
              </a:defRPr>
            </a:lvl1pPr>
          </a:lstStyle>
          <a:p>
            <a:pPr>
              <a:defRPr/>
            </a:pPr>
            <a:fld id="{C81B4007-664C-4FB4-99DE-7CB8F147906C}" type="slidenum">
              <a:rPr lang="en-US" smtClean="0"/>
              <a:pPr>
                <a:defRPr/>
              </a:pPr>
              <a:t>‹#›</a:t>
            </a:fld>
            <a:endParaRPr lang="en-US" dirty="0"/>
          </a:p>
        </p:txBody>
      </p:sp>
    </p:spTree>
    <p:extLst>
      <p:ext uri="{BB962C8B-B14F-4D97-AF65-F5344CB8AC3E}">
        <p14:creationId xmlns:p14="http://schemas.microsoft.com/office/powerpoint/2010/main" val="245633391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wo Content">
    <p:bg>
      <p:bgPr>
        <a:solidFill>
          <a:schemeClr val="tx1"/>
        </a:solidFill>
        <a:effectLst/>
      </p:bgPr>
    </p:bg>
    <p:spTree>
      <p:nvGrpSpPr>
        <p:cNvPr id="1" name=""/>
        <p:cNvGrpSpPr/>
        <p:nvPr/>
      </p:nvGrpSpPr>
      <p:grpSpPr>
        <a:xfrm>
          <a:off x="0" y="0"/>
          <a:ext cx="0" cy="0"/>
          <a:chOff x="0" y="0"/>
          <a:chExt cx="0" cy="0"/>
        </a:xfrm>
      </p:grpSpPr>
      <p:sp>
        <p:nvSpPr>
          <p:cNvPr id="9" name="Title 1"/>
          <p:cNvSpPr>
            <a:spLocks noGrp="1"/>
          </p:cNvSpPr>
          <p:nvPr>
            <p:ph type="title"/>
          </p:nvPr>
        </p:nvSpPr>
        <p:spPr>
          <a:xfrm>
            <a:off x="457200" y="273050"/>
            <a:ext cx="8229600" cy="1143000"/>
          </a:xfrm>
        </p:spPr>
        <p:txBody>
          <a:bodyPr/>
          <a:lstStyle>
            <a:lvl1pPr>
              <a:defRPr baseline="0">
                <a:solidFill>
                  <a:schemeClr val="bg1"/>
                </a:solidFill>
              </a:defRPr>
            </a:lvl1pPr>
            <a:extLst/>
          </a:lstStyle>
          <a:p>
            <a:r>
              <a:rPr lang="en-US" dirty="0" smtClean="0"/>
              <a:t>Click to edit Master title style</a:t>
            </a:r>
            <a:endParaRPr lang="en-US" dirty="0"/>
          </a:p>
        </p:txBody>
      </p:sp>
      <p:sp>
        <p:nvSpPr>
          <p:cNvPr id="10"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11"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12"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4" name="Date Placeholder 6"/>
          <p:cNvSpPr>
            <a:spLocks noGrp="1"/>
          </p:cNvSpPr>
          <p:nvPr>
            <p:ph type="dt" sz="half" idx="10"/>
          </p:nvPr>
        </p:nvSpPr>
        <p:spPr>
          <a:xfrm>
            <a:off x="6727825" y="6408738"/>
            <a:ext cx="1919288" cy="365125"/>
          </a:xfrm>
          <a:prstGeom prst="rect">
            <a:avLst/>
          </a:prstGeom>
        </p:spPr>
        <p:txBody>
          <a:bodyPr/>
          <a:lstStyle>
            <a:lvl1pPr>
              <a:defRPr>
                <a:solidFill>
                  <a:schemeClr val="bg1"/>
                </a:solidFill>
              </a:defRPr>
            </a:lvl1pPr>
            <a:extLst/>
          </a:lstStyle>
          <a:p>
            <a:pPr>
              <a:defRPr/>
            </a:pPr>
            <a:endParaRPr lang="en-US" dirty="0"/>
          </a:p>
        </p:txBody>
      </p:sp>
      <p:sp>
        <p:nvSpPr>
          <p:cNvPr id="15" name="Footer Placeholder 7"/>
          <p:cNvSpPr>
            <a:spLocks noGrp="1"/>
          </p:cNvSpPr>
          <p:nvPr>
            <p:ph type="ftr" sz="quarter" idx="11"/>
          </p:nvPr>
        </p:nvSpPr>
        <p:spPr>
          <a:xfrm>
            <a:off x="4379913" y="6408738"/>
            <a:ext cx="2351087" cy="365125"/>
          </a:xfrm>
          <a:prstGeom prst="rect">
            <a:avLst/>
          </a:prstGeom>
        </p:spPr>
        <p:txBody>
          <a:bodyPr/>
          <a:lstStyle>
            <a:lvl1pPr>
              <a:defRPr>
                <a:solidFill>
                  <a:schemeClr val="bg1"/>
                </a:solidFill>
              </a:defRPr>
            </a:lvl1pPr>
            <a:extLst/>
          </a:lstStyle>
          <a:p>
            <a:pPr>
              <a:defRPr/>
            </a:pPr>
            <a:endParaRPr lang="en-US" dirty="0"/>
          </a:p>
        </p:txBody>
      </p:sp>
      <p:sp>
        <p:nvSpPr>
          <p:cNvPr id="16" name="Slide Number Placeholder 8"/>
          <p:cNvSpPr>
            <a:spLocks noGrp="1"/>
          </p:cNvSpPr>
          <p:nvPr>
            <p:ph type="sldNum" sz="quarter" idx="12"/>
          </p:nvPr>
        </p:nvSpPr>
        <p:spPr>
          <a:xfrm>
            <a:off x="8647113" y="6408738"/>
            <a:ext cx="366712" cy="365125"/>
          </a:xfrm>
          <a:prstGeom prst="rect">
            <a:avLst/>
          </a:prstGeom>
        </p:spPr>
        <p:txBody>
          <a:bodyPr/>
          <a:lstStyle>
            <a:lvl1pPr>
              <a:defRPr>
                <a:solidFill>
                  <a:schemeClr val="bg1"/>
                </a:solidFill>
              </a:defRPr>
            </a:lvl1pPr>
            <a:extLst/>
          </a:lstStyle>
          <a:p>
            <a:pPr>
              <a:defRPr/>
            </a:pPr>
            <a:fld id="{2FF97DAF-A956-4D87-B0C7-4CEFCA193600}" type="slidenum">
              <a:rPr lang="en-US" smtClean="0"/>
              <a:pPr>
                <a:defRPr/>
              </a:pPr>
              <a:t>‹#›</a:t>
            </a:fld>
            <a:endParaRPr lang="en-US" dirty="0"/>
          </a:p>
        </p:txBody>
      </p:sp>
    </p:spTree>
    <p:extLst>
      <p:ext uri="{BB962C8B-B14F-4D97-AF65-F5344CB8AC3E}">
        <p14:creationId xmlns:p14="http://schemas.microsoft.com/office/powerpoint/2010/main" val="357784338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tx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lvl1pPr>
              <a:defRPr baseline="0">
                <a:solidFill>
                  <a:schemeClr val="bg1"/>
                </a:solidFill>
              </a:defRPr>
            </a:lvl1pPr>
            <a:extLst/>
          </a:lstStyle>
          <a:p>
            <a:r>
              <a:rPr lang="en-US" dirty="0" smtClean="0"/>
              <a:t>Click to edit Master title style</a:t>
            </a:r>
            <a:endParaRPr lang="en-US" dirty="0"/>
          </a:p>
        </p:txBody>
      </p:sp>
      <p:sp>
        <p:nvSpPr>
          <p:cNvPr id="10" name="Date Placeholder 9"/>
          <p:cNvSpPr>
            <a:spLocks noGrp="1"/>
          </p:cNvSpPr>
          <p:nvPr>
            <p:ph type="dt" sz="half" idx="10"/>
          </p:nvPr>
        </p:nvSpPr>
        <p:spPr>
          <a:xfrm>
            <a:off x="6727825" y="6408738"/>
            <a:ext cx="1919288" cy="365125"/>
          </a:xfrm>
        </p:spPr>
        <p:txBody>
          <a:bodyPr/>
          <a:lstStyle>
            <a:lvl1pPr>
              <a:defRPr>
                <a:solidFill>
                  <a:schemeClr val="bg1"/>
                </a:solidFill>
              </a:defRPr>
            </a:lvl1pPr>
          </a:lstStyle>
          <a:p>
            <a:pPr>
              <a:defRPr/>
            </a:pPr>
            <a:endParaRPr lang="en-US" dirty="0"/>
          </a:p>
        </p:txBody>
      </p:sp>
      <p:sp>
        <p:nvSpPr>
          <p:cNvPr id="11" name="Footer Placeholder 21"/>
          <p:cNvSpPr>
            <a:spLocks noGrp="1"/>
          </p:cNvSpPr>
          <p:nvPr>
            <p:ph type="ftr" sz="quarter" idx="11"/>
          </p:nvPr>
        </p:nvSpPr>
        <p:spPr>
          <a:xfrm>
            <a:off x="4379913" y="6408738"/>
            <a:ext cx="2351087" cy="365125"/>
          </a:xfrm>
        </p:spPr>
        <p:txBody>
          <a:bodyPr/>
          <a:lstStyle>
            <a:lvl1pPr>
              <a:defRPr>
                <a:solidFill>
                  <a:schemeClr val="bg1"/>
                </a:solidFill>
              </a:defRPr>
            </a:lvl1pPr>
          </a:lstStyle>
          <a:p>
            <a:pPr>
              <a:defRPr/>
            </a:pPr>
            <a:endParaRPr lang="en-US" dirty="0"/>
          </a:p>
        </p:txBody>
      </p:sp>
      <p:sp>
        <p:nvSpPr>
          <p:cNvPr id="12" name="Slide Number Placeholder 17"/>
          <p:cNvSpPr>
            <a:spLocks noGrp="1"/>
          </p:cNvSpPr>
          <p:nvPr>
            <p:ph type="sldNum" sz="quarter" idx="12"/>
          </p:nvPr>
        </p:nvSpPr>
        <p:spPr>
          <a:xfrm>
            <a:off x="8647113" y="6408738"/>
            <a:ext cx="366712" cy="365125"/>
          </a:xfrm>
        </p:spPr>
        <p:txBody>
          <a:bodyPr/>
          <a:lstStyle>
            <a:lvl1pPr>
              <a:defRPr>
                <a:solidFill>
                  <a:schemeClr val="bg1"/>
                </a:solidFill>
              </a:defRPr>
            </a:lvl1pPr>
          </a:lstStyle>
          <a:p>
            <a:pPr>
              <a:defRPr/>
            </a:pPr>
            <a:fld id="{C81B4007-664C-4FB4-99DE-7CB8F147906C}" type="slidenum">
              <a:rPr lang="en-US" smtClean="0"/>
              <a:pPr>
                <a:defRPr/>
              </a:pPr>
              <a:t>‹#›</a:t>
            </a:fld>
            <a:endParaRPr lang="en-US" dirty="0"/>
          </a:p>
        </p:txBody>
      </p:sp>
    </p:spTree>
    <p:extLst>
      <p:ext uri="{BB962C8B-B14F-4D97-AF65-F5344CB8AC3E}">
        <p14:creationId xmlns:p14="http://schemas.microsoft.com/office/powerpoint/2010/main" val="128068537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9"/>
          <p:cNvSpPr>
            <a:spLocks noGrp="1"/>
          </p:cNvSpPr>
          <p:nvPr>
            <p:ph type="dt" sz="half" idx="10"/>
          </p:nvPr>
        </p:nvSpPr>
        <p:spPr>
          <a:xfrm>
            <a:off x="6727825" y="6408738"/>
            <a:ext cx="1919288" cy="365125"/>
          </a:xfrm>
        </p:spPr>
        <p:txBody>
          <a:bodyPr/>
          <a:lstStyle>
            <a:lvl1pPr>
              <a:defRPr/>
            </a:lvl1pPr>
          </a:lstStyle>
          <a:p>
            <a:pPr>
              <a:defRPr/>
            </a:pPr>
            <a:endParaRPr lang="en-US" dirty="0"/>
          </a:p>
        </p:txBody>
      </p:sp>
      <p:sp>
        <p:nvSpPr>
          <p:cNvPr id="6" name="Footer Placeholder 21"/>
          <p:cNvSpPr>
            <a:spLocks noGrp="1"/>
          </p:cNvSpPr>
          <p:nvPr>
            <p:ph type="ftr" sz="quarter" idx="11"/>
          </p:nvPr>
        </p:nvSpPr>
        <p:spPr>
          <a:xfrm>
            <a:off x="4379913" y="6408738"/>
            <a:ext cx="2351087" cy="365125"/>
          </a:xfrm>
        </p:spPr>
        <p:txBody>
          <a:bodyPr/>
          <a:lstStyle>
            <a:lvl1pPr>
              <a:defRPr/>
            </a:lvl1pPr>
          </a:lstStyle>
          <a:p>
            <a:pPr>
              <a:defRPr/>
            </a:pPr>
            <a:endParaRPr lang="en-US" dirty="0"/>
          </a:p>
        </p:txBody>
      </p:sp>
      <p:sp>
        <p:nvSpPr>
          <p:cNvPr id="7" name="Slide Number Placeholder 17"/>
          <p:cNvSpPr>
            <a:spLocks noGrp="1"/>
          </p:cNvSpPr>
          <p:nvPr>
            <p:ph type="sldNum" sz="quarter" idx="12"/>
          </p:nvPr>
        </p:nvSpPr>
        <p:spPr>
          <a:xfrm>
            <a:off x="8647113" y="6408738"/>
            <a:ext cx="366712" cy="365125"/>
          </a:xfrm>
        </p:spPr>
        <p:txBody>
          <a:bodyPr/>
          <a:lstStyle>
            <a:lvl1pPr>
              <a:defRPr/>
            </a:lvl1pPr>
          </a:lstStyle>
          <a:p>
            <a:pPr>
              <a:defRPr/>
            </a:pPr>
            <a:fld id="{C81B4007-664C-4FB4-99DE-7CB8F147906C}" type="slidenum">
              <a:rPr lang="en-US"/>
              <a:pPr>
                <a:defRPr/>
              </a:pPr>
              <a:t>‹#›</a:t>
            </a:fld>
            <a:endParaRPr lang="en-US" dirty="0"/>
          </a:p>
        </p:txBody>
      </p:sp>
    </p:spTree>
    <p:extLst>
      <p:ext uri="{BB962C8B-B14F-4D97-AF65-F5344CB8AC3E}">
        <p14:creationId xmlns:p14="http://schemas.microsoft.com/office/powerpoint/2010/main" val="90226642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5"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6"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7"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Date Placeholder 9"/>
          <p:cNvSpPr>
            <a:spLocks noGrp="1"/>
          </p:cNvSpPr>
          <p:nvPr>
            <p:ph type="dt" sz="half" idx="10"/>
          </p:nvPr>
        </p:nvSpPr>
        <p:spPr>
          <a:xfrm>
            <a:off x="6727825" y="6408738"/>
            <a:ext cx="1919288" cy="365125"/>
          </a:xfrm>
        </p:spPr>
        <p:txBody>
          <a:bodyPr/>
          <a:lstStyle>
            <a:lvl1pPr>
              <a:defRPr/>
            </a:lvl1pPr>
          </a:lstStyle>
          <a:p>
            <a:pPr>
              <a:defRPr/>
            </a:pPr>
            <a:endParaRPr lang="en-US" dirty="0"/>
          </a:p>
        </p:txBody>
      </p:sp>
      <p:sp>
        <p:nvSpPr>
          <p:cNvPr id="12" name="Footer Placeholder 21"/>
          <p:cNvSpPr>
            <a:spLocks noGrp="1"/>
          </p:cNvSpPr>
          <p:nvPr>
            <p:ph type="ftr" sz="quarter" idx="11"/>
          </p:nvPr>
        </p:nvSpPr>
        <p:spPr>
          <a:xfrm>
            <a:off x="4379913" y="6408738"/>
            <a:ext cx="2351087" cy="365125"/>
          </a:xfrm>
        </p:spPr>
        <p:txBody>
          <a:bodyPr/>
          <a:lstStyle>
            <a:lvl1pPr>
              <a:defRPr/>
            </a:lvl1pPr>
          </a:lstStyle>
          <a:p>
            <a:pPr>
              <a:defRPr/>
            </a:pPr>
            <a:endParaRPr lang="en-US" dirty="0"/>
          </a:p>
        </p:txBody>
      </p:sp>
      <p:sp>
        <p:nvSpPr>
          <p:cNvPr id="13" name="Slide Number Placeholder 17"/>
          <p:cNvSpPr>
            <a:spLocks noGrp="1"/>
          </p:cNvSpPr>
          <p:nvPr>
            <p:ph type="sldNum" sz="quarter" idx="12"/>
          </p:nvPr>
        </p:nvSpPr>
        <p:spPr>
          <a:xfrm>
            <a:off x="8647113" y="6408738"/>
            <a:ext cx="366712" cy="365125"/>
          </a:xfrm>
        </p:spPr>
        <p:txBody>
          <a:bodyPr/>
          <a:lstStyle>
            <a:lvl1pPr>
              <a:defRPr/>
            </a:lvl1pPr>
          </a:lstStyle>
          <a:p>
            <a:pPr>
              <a:defRPr/>
            </a:pPr>
            <a:fld id="{C81B4007-664C-4FB4-99DE-7CB8F147906C}" type="slidenum">
              <a:rPr lang="en-US"/>
              <a:pPr>
                <a:defRPr/>
              </a:pPr>
              <a:t>‹#›</a:t>
            </a:fld>
            <a:endParaRPr lang="en-US" dirty="0"/>
          </a:p>
        </p:txBody>
      </p:sp>
    </p:spTree>
    <p:extLst>
      <p:ext uri="{BB962C8B-B14F-4D97-AF65-F5344CB8AC3E}">
        <p14:creationId xmlns:p14="http://schemas.microsoft.com/office/powerpoint/2010/main" val="9100833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a:xfrm>
            <a:off x="6727825" y="6408738"/>
            <a:ext cx="1919288" cy="365125"/>
          </a:xfrm>
        </p:spPr>
        <p:txBody>
          <a:bodyPr/>
          <a:lstStyle>
            <a:lvl1pPr>
              <a:defRPr/>
            </a:lvl1pPr>
          </a:lstStyle>
          <a:p>
            <a:pPr>
              <a:defRPr/>
            </a:pPr>
            <a:endParaRPr lang="en-US" dirty="0"/>
          </a:p>
        </p:txBody>
      </p:sp>
      <p:sp>
        <p:nvSpPr>
          <p:cNvPr id="8" name="Footer Placeholder 21"/>
          <p:cNvSpPr>
            <a:spLocks noGrp="1"/>
          </p:cNvSpPr>
          <p:nvPr>
            <p:ph type="ftr" sz="quarter" idx="11"/>
          </p:nvPr>
        </p:nvSpPr>
        <p:spPr>
          <a:xfrm>
            <a:off x="4379913" y="6408738"/>
            <a:ext cx="2351087" cy="365125"/>
          </a:xfrm>
        </p:spPr>
        <p:txBody>
          <a:bodyPr/>
          <a:lstStyle>
            <a:lvl1pPr>
              <a:defRPr/>
            </a:lvl1pPr>
          </a:lstStyle>
          <a:p>
            <a:pPr>
              <a:defRPr/>
            </a:pPr>
            <a:endParaRPr lang="en-US" dirty="0"/>
          </a:p>
        </p:txBody>
      </p:sp>
      <p:sp>
        <p:nvSpPr>
          <p:cNvPr id="9" name="Slide Number Placeholder 17"/>
          <p:cNvSpPr>
            <a:spLocks noGrp="1"/>
          </p:cNvSpPr>
          <p:nvPr>
            <p:ph type="sldNum" sz="quarter" idx="12"/>
          </p:nvPr>
        </p:nvSpPr>
        <p:spPr>
          <a:xfrm>
            <a:off x="8647113" y="6408738"/>
            <a:ext cx="366712" cy="365125"/>
          </a:xfrm>
        </p:spPr>
        <p:txBody>
          <a:bodyPr/>
          <a:lstStyle>
            <a:lvl1pPr>
              <a:defRPr/>
            </a:lvl1pPr>
          </a:lstStyle>
          <a:p>
            <a:pPr>
              <a:defRPr/>
            </a:pPr>
            <a:fld id="{C81B4007-664C-4FB4-99DE-7CB8F147906C}" type="slidenum">
              <a:rPr lang="en-US"/>
              <a:pPr>
                <a:defRPr/>
              </a:pPr>
              <a:t>‹#›</a:t>
            </a:fld>
            <a:endParaRPr lang="en-US" dirty="0"/>
          </a:p>
        </p:txBody>
      </p:sp>
    </p:spTree>
    <p:extLst>
      <p:ext uri="{BB962C8B-B14F-4D97-AF65-F5344CB8AC3E}">
        <p14:creationId xmlns:p14="http://schemas.microsoft.com/office/powerpoint/2010/main" val="264912939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a:xfrm>
            <a:off x="6727825" y="6408738"/>
            <a:ext cx="1919288" cy="365125"/>
          </a:xfrm>
        </p:spPr>
        <p:txBody>
          <a:bodyPr/>
          <a:lstStyle>
            <a:lvl1pPr>
              <a:defRPr/>
            </a:lvl1pPr>
          </a:lstStyle>
          <a:p>
            <a:pPr>
              <a:defRPr/>
            </a:pPr>
            <a:endParaRPr lang="en-US" dirty="0"/>
          </a:p>
        </p:txBody>
      </p:sp>
      <p:sp>
        <p:nvSpPr>
          <p:cNvPr id="8" name="Footer Placeholder 21"/>
          <p:cNvSpPr>
            <a:spLocks noGrp="1"/>
          </p:cNvSpPr>
          <p:nvPr>
            <p:ph type="ftr" sz="quarter" idx="11"/>
          </p:nvPr>
        </p:nvSpPr>
        <p:spPr>
          <a:xfrm>
            <a:off x="4379913" y="6408738"/>
            <a:ext cx="2351087" cy="365125"/>
          </a:xfrm>
        </p:spPr>
        <p:txBody>
          <a:bodyPr/>
          <a:lstStyle>
            <a:lvl1pPr>
              <a:defRPr/>
            </a:lvl1pPr>
          </a:lstStyle>
          <a:p>
            <a:pPr>
              <a:defRPr/>
            </a:pPr>
            <a:endParaRPr lang="en-US" dirty="0"/>
          </a:p>
        </p:txBody>
      </p:sp>
      <p:sp>
        <p:nvSpPr>
          <p:cNvPr id="9" name="Slide Number Placeholder 17"/>
          <p:cNvSpPr>
            <a:spLocks noGrp="1"/>
          </p:cNvSpPr>
          <p:nvPr>
            <p:ph type="sldNum" sz="quarter" idx="12"/>
          </p:nvPr>
        </p:nvSpPr>
        <p:spPr>
          <a:xfrm>
            <a:off x="8647113" y="6408738"/>
            <a:ext cx="366712" cy="365125"/>
          </a:xfrm>
        </p:spPr>
        <p:txBody>
          <a:bodyPr/>
          <a:lstStyle>
            <a:lvl1pPr>
              <a:defRPr/>
            </a:lvl1pPr>
          </a:lstStyle>
          <a:p>
            <a:pPr>
              <a:defRPr/>
            </a:pPr>
            <a:fld id="{C81B4007-664C-4FB4-99DE-7CB8F147906C}" type="slidenum">
              <a:rPr lang="en-US"/>
              <a:pPr>
                <a:defRPr/>
              </a:pPr>
              <a:t>‹#›</a:t>
            </a:fld>
            <a:endParaRPr lang="en-US" dirty="0"/>
          </a:p>
        </p:txBody>
      </p:sp>
    </p:spTree>
    <p:extLst>
      <p:ext uri="{BB962C8B-B14F-4D97-AF65-F5344CB8AC3E}">
        <p14:creationId xmlns:p14="http://schemas.microsoft.com/office/powerpoint/2010/main" val="248537309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1.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Placeholder 8"/>
          <p:cNvSpPr>
            <a:spLocks noGrp="1"/>
          </p:cNvSpPr>
          <p:nvPr>
            <p:ph type="title"/>
            <p:custDataLst>
              <p:tags r:id="rId11"/>
            </p:custDataLst>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1033" name="Text Placeholder 29"/>
          <p:cNvSpPr>
            <a:spLocks noGrp="1"/>
          </p:cNvSpPr>
          <p:nvPr>
            <p:ph type="body" idx="1"/>
            <p:custDataLst>
              <p:tags r:id="rId12"/>
            </p:custDataLst>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pic>
        <p:nvPicPr>
          <p:cNvPr id="3" name="Picture 2" descr="PPT Cover footer-02.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5486400"/>
            <a:ext cx="5980176" cy="1371600"/>
          </a:xfrm>
          <a:prstGeom prst="rect">
            <a:avLst/>
          </a:prstGeom>
        </p:spPr>
      </p:pic>
      <p:sp>
        <p:nvSpPr>
          <p:cNvPr id="13" name="Date Placeholder 9"/>
          <p:cNvSpPr>
            <a:spLocks noGrp="1"/>
          </p:cNvSpPr>
          <p:nvPr>
            <p:ph type="dt" sz="half" idx="2"/>
          </p:nvPr>
        </p:nvSpPr>
        <p:spPr>
          <a:xfrm>
            <a:off x="6727825" y="6408738"/>
            <a:ext cx="1919288" cy="365125"/>
          </a:xfrm>
          <a:prstGeom prst="rect">
            <a:avLst/>
          </a:prstGeom>
        </p:spPr>
        <p:txBody>
          <a:bodyPr/>
          <a:lstStyle>
            <a:lvl1pPr>
              <a:defRPr sz="1200"/>
            </a:lvl1pPr>
          </a:lstStyle>
          <a:p>
            <a:pPr>
              <a:defRPr/>
            </a:pPr>
            <a:endParaRPr lang="en-US" dirty="0"/>
          </a:p>
        </p:txBody>
      </p:sp>
      <p:sp>
        <p:nvSpPr>
          <p:cNvPr id="14" name="Footer Placeholder 21"/>
          <p:cNvSpPr>
            <a:spLocks noGrp="1"/>
          </p:cNvSpPr>
          <p:nvPr>
            <p:ph type="ftr" sz="quarter" idx="3"/>
          </p:nvPr>
        </p:nvSpPr>
        <p:spPr>
          <a:xfrm>
            <a:off x="4379913" y="6408738"/>
            <a:ext cx="2351087" cy="365125"/>
          </a:xfrm>
          <a:prstGeom prst="rect">
            <a:avLst/>
          </a:prstGeom>
        </p:spPr>
        <p:txBody>
          <a:bodyPr/>
          <a:lstStyle>
            <a:lvl1pPr>
              <a:defRPr sz="1200"/>
            </a:lvl1pPr>
          </a:lstStyle>
          <a:p>
            <a:pPr>
              <a:defRPr/>
            </a:pPr>
            <a:endParaRPr lang="en-US" dirty="0"/>
          </a:p>
        </p:txBody>
      </p:sp>
      <p:sp>
        <p:nvSpPr>
          <p:cNvPr id="15" name="Slide Number Placeholder 17"/>
          <p:cNvSpPr>
            <a:spLocks noGrp="1"/>
          </p:cNvSpPr>
          <p:nvPr>
            <p:ph type="sldNum" sz="quarter" idx="4"/>
          </p:nvPr>
        </p:nvSpPr>
        <p:spPr>
          <a:xfrm>
            <a:off x="8647113" y="6408738"/>
            <a:ext cx="366712" cy="365125"/>
          </a:xfrm>
          <a:prstGeom prst="rect">
            <a:avLst/>
          </a:prstGeom>
        </p:spPr>
        <p:txBody>
          <a:bodyPr/>
          <a:lstStyle>
            <a:lvl1pPr>
              <a:defRPr sz="1200"/>
            </a:lvl1pPr>
          </a:lstStyle>
          <a:p>
            <a:pPr>
              <a:defRPr/>
            </a:pPr>
            <a:fld id="{C81B4007-664C-4FB4-99DE-7CB8F147906C}" type="slidenum">
              <a:rPr lang="en-US" smtClean="0"/>
              <a:pPr>
                <a:defRPr/>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73" r:id="rId4"/>
    <p:sldLayoutId id="2147483666" r:id="rId5"/>
    <p:sldLayoutId id="2147483667" r:id="rId6"/>
    <p:sldLayoutId id="2147483674" r:id="rId7"/>
    <p:sldLayoutId id="2147483670" r:id="rId8"/>
    <p:sldLayoutId id="2147483671" r:id="rId9"/>
  </p:sldLayoutIdLst>
  <p:timing>
    <p:tnLst>
      <p:par>
        <p:cTn id="1" dur="indefinite" restart="never" nodeType="tmRoot"/>
      </p:par>
    </p:tnLst>
  </p:timing>
  <p:hf hdr="0" ftr="0" dt="0"/>
  <p:txStyles>
    <p:titleStyle>
      <a:lvl1pPr algn="l" rtl="0" eaLnBrk="1" fontAlgn="base" hangingPunct="1">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1" fontAlgn="base" hangingPunct="1">
        <a:spcBef>
          <a:spcPct val="0"/>
        </a:spcBef>
        <a:spcAft>
          <a:spcPct val="0"/>
        </a:spcAft>
        <a:defRPr sz="4100" b="1">
          <a:solidFill>
            <a:schemeClr val="tx2"/>
          </a:solidFill>
          <a:latin typeface="Lucida Sans Unicode" pitchFamily="34" charset="0"/>
        </a:defRPr>
      </a:lvl2pPr>
      <a:lvl3pPr algn="l" rtl="0" eaLnBrk="1" fontAlgn="base" hangingPunct="1">
        <a:spcBef>
          <a:spcPct val="0"/>
        </a:spcBef>
        <a:spcAft>
          <a:spcPct val="0"/>
        </a:spcAft>
        <a:defRPr sz="4100" b="1">
          <a:solidFill>
            <a:schemeClr val="tx2"/>
          </a:solidFill>
          <a:latin typeface="Lucida Sans Unicode" pitchFamily="34" charset="0"/>
        </a:defRPr>
      </a:lvl3pPr>
      <a:lvl4pPr algn="l" rtl="0" eaLnBrk="1" fontAlgn="base" hangingPunct="1">
        <a:spcBef>
          <a:spcPct val="0"/>
        </a:spcBef>
        <a:spcAft>
          <a:spcPct val="0"/>
        </a:spcAft>
        <a:defRPr sz="4100" b="1">
          <a:solidFill>
            <a:schemeClr val="tx2"/>
          </a:solidFill>
          <a:latin typeface="Lucida Sans Unicode" pitchFamily="34" charset="0"/>
        </a:defRPr>
      </a:lvl4pPr>
      <a:lvl5pPr algn="l" rtl="0" eaLnBrk="1" fontAlgn="base" hangingPunct="1">
        <a:spcBef>
          <a:spcPct val="0"/>
        </a:spcBef>
        <a:spcAft>
          <a:spcPct val="0"/>
        </a:spcAft>
        <a:defRPr sz="4100" b="1">
          <a:solidFill>
            <a:schemeClr val="tx2"/>
          </a:solidFill>
          <a:latin typeface="Lucida Sans Unicode" pitchFamily="34" charset="0"/>
        </a:defRPr>
      </a:lvl5pPr>
      <a:lvl6pPr marL="457200" algn="l" rtl="0" eaLnBrk="1" fontAlgn="base" hangingPunct="1">
        <a:spcBef>
          <a:spcPct val="0"/>
        </a:spcBef>
        <a:spcAft>
          <a:spcPct val="0"/>
        </a:spcAft>
        <a:defRPr sz="4100" b="1">
          <a:solidFill>
            <a:schemeClr val="tx2"/>
          </a:solidFill>
          <a:latin typeface="Lucida Sans Unicode" pitchFamily="34" charset="0"/>
        </a:defRPr>
      </a:lvl6pPr>
      <a:lvl7pPr marL="914400" algn="l" rtl="0" eaLnBrk="1" fontAlgn="base" hangingPunct="1">
        <a:spcBef>
          <a:spcPct val="0"/>
        </a:spcBef>
        <a:spcAft>
          <a:spcPct val="0"/>
        </a:spcAft>
        <a:defRPr sz="4100" b="1">
          <a:solidFill>
            <a:schemeClr val="tx2"/>
          </a:solidFill>
          <a:latin typeface="Lucida Sans Unicode" pitchFamily="34" charset="0"/>
        </a:defRPr>
      </a:lvl7pPr>
      <a:lvl8pPr marL="1371600" algn="l" rtl="0" eaLnBrk="1" fontAlgn="base" hangingPunct="1">
        <a:spcBef>
          <a:spcPct val="0"/>
        </a:spcBef>
        <a:spcAft>
          <a:spcPct val="0"/>
        </a:spcAft>
        <a:defRPr sz="4100" b="1">
          <a:solidFill>
            <a:schemeClr val="tx2"/>
          </a:solidFill>
          <a:latin typeface="Lucida Sans Unicode" pitchFamily="34" charset="0"/>
        </a:defRPr>
      </a:lvl8pPr>
      <a:lvl9pPr marL="1828800" algn="l" rtl="0" eaLnBrk="1" fontAlgn="base" hangingPunct="1">
        <a:spcBef>
          <a:spcPct val="0"/>
        </a:spcBef>
        <a:spcAft>
          <a:spcPct val="0"/>
        </a:spcAft>
        <a:defRPr sz="4100" b="1">
          <a:solidFill>
            <a:schemeClr val="tx2"/>
          </a:solidFill>
          <a:latin typeface="Lucida Sans Unicode" pitchFamily="34" charset="0"/>
        </a:defRPr>
      </a:lvl9pPr>
      <a:extLst/>
    </p:titleStyle>
    <p:bodyStyle>
      <a:lvl1pPr marL="365125" indent="-255588" algn="l" rtl="0" eaLnBrk="1" fontAlgn="base" hangingPunct="1">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1" fontAlgn="base" hangingPunct="1">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1" fontAlgn="base" hangingPunct="1">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1" fontAlgn="base" hangingPunct="1">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1" fontAlgn="base" hangingPunct="1">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18" Type="http://schemas.openxmlformats.org/officeDocument/2006/relationships/tags" Target="../tags/tag25.xml"/><Relationship Id="rId3" Type="http://schemas.openxmlformats.org/officeDocument/2006/relationships/tags" Target="../tags/tag10.xml"/><Relationship Id="rId21" Type="http://schemas.openxmlformats.org/officeDocument/2006/relationships/notesSlide" Target="../notesSlides/notesSlide2.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tags" Target="../tags/tag24.xml"/><Relationship Id="rId2" Type="http://schemas.openxmlformats.org/officeDocument/2006/relationships/tags" Target="../tags/tag9.xml"/><Relationship Id="rId16" Type="http://schemas.openxmlformats.org/officeDocument/2006/relationships/tags" Target="../tags/tag23.xml"/><Relationship Id="rId20"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tags" Target="../tags/tag22.xml"/><Relationship Id="rId10" Type="http://schemas.openxmlformats.org/officeDocument/2006/relationships/tags" Target="../tags/tag17.xml"/><Relationship Id="rId19" Type="http://schemas.openxmlformats.org/officeDocument/2006/relationships/tags" Target="../tags/tag26.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tags" Target="../tags/tag34.xml"/><Relationship Id="rId13" Type="http://schemas.openxmlformats.org/officeDocument/2006/relationships/tags" Target="../tags/tag39.xml"/><Relationship Id="rId18" Type="http://schemas.openxmlformats.org/officeDocument/2006/relationships/tags" Target="../tags/tag44.xml"/><Relationship Id="rId3" Type="http://schemas.openxmlformats.org/officeDocument/2006/relationships/tags" Target="../tags/tag29.xml"/><Relationship Id="rId7" Type="http://schemas.openxmlformats.org/officeDocument/2006/relationships/tags" Target="../tags/tag33.xml"/><Relationship Id="rId12" Type="http://schemas.openxmlformats.org/officeDocument/2006/relationships/tags" Target="../tags/tag38.xml"/><Relationship Id="rId17" Type="http://schemas.openxmlformats.org/officeDocument/2006/relationships/tags" Target="../tags/tag43.xml"/><Relationship Id="rId2" Type="http://schemas.openxmlformats.org/officeDocument/2006/relationships/tags" Target="../tags/tag28.xml"/><Relationship Id="rId16" Type="http://schemas.openxmlformats.org/officeDocument/2006/relationships/tags" Target="../tags/tag42.xml"/><Relationship Id="rId20" Type="http://schemas.openxmlformats.org/officeDocument/2006/relationships/slideLayout" Target="../slideLayouts/slideLayout2.xml"/><Relationship Id="rId1" Type="http://schemas.openxmlformats.org/officeDocument/2006/relationships/tags" Target="../tags/tag27.xml"/><Relationship Id="rId6" Type="http://schemas.openxmlformats.org/officeDocument/2006/relationships/tags" Target="../tags/tag32.xml"/><Relationship Id="rId11" Type="http://schemas.openxmlformats.org/officeDocument/2006/relationships/tags" Target="../tags/tag37.xml"/><Relationship Id="rId5" Type="http://schemas.openxmlformats.org/officeDocument/2006/relationships/tags" Target="../tags/tag31.xml"/><Relationship Id="rId15" Type="http://schemas.openxmlformats.org/officeDocument/2006/relationships/tags" Target="../tags/tag41.xml"/><Relationship Id="rId10" Type="http://schemas.openxmlformats.org/officeDocument/2006/relationships/tags" Target="../tags/tag36.xml"/><Relationship Id="rId19" Type="http://schemas.openxmlformats.org/officeDocument/2006/relationships/tags" Target="../tags/tag45.xml"/><Relationship Id="rId4" Type="http://schemas.openxmlformats.org/officeDocument/2006/relationships/tags" Target="../tags/tag30.xml"/><Relationship Id="rId9" Type="http://schemas.openxmlformats.org/officeDocument/2006/relationships/tags" Target="../tags/tag35.xml"/><Relationship Id="rId14" Type="http://schemas.openxmlformats.org/officeDocument/2006/relationships/tags" Target="../tags/tag40.xml"/></Relationships>
</file>

<file path=ppt/slides/_rels/slide12.xml.rels><?xml version="1.0" encoding="UTF-8" standalone="yes"?>
<Relationships xmlns="http://schemas.openxmlformats.org/package/2006/relationships"><Relationship Id="rId8" Type="http://schemas.openxmlformats.org/officeDocument/2006/relationships/tags" Target="../tags/tag53.xml"/><Relationship Id="rId13" Type="http://schemas.openxmlformats.org/officeDocument/2006/relationships/tags" Target="../tags/tag58.xml"/><Relationship Id="rId18" Type="http://schemas.openxmlformats.org/officeDocument/2006/relationships/tags" Target="../tags/tag63.xml"/><Relationship Id="rId3" Type="http://schemas.openxmlformats.org/officeDocument/2006/relationships/tags" Target="../tags/tag48.xml"/><Relationship Id="rId7" Type="http://schemas.openxmlformats.org/officeDocument/2006/relationships/tags" Target="../tags/tag52.xml"/><Relationship Id="rId12" Type="http://schemas.openxmlformats.org/officeDocument/2006/relationships/tags" Target="../tags/tag57.xml"/><Relationship Id="rId17" Type="http://schemas.openxmlformats.org/officeDocument/2006/relationships/tags" Target="../tags/tag62.xml"/><Relationship Id="rId2" Type="http://schemas.openxmlformats.org/officeDocument/2006/relationships/tags" Target="../tags/tag47.xml"/><Relationship Id="rId16" Type="http://schemas.openxmlformats.org/officeDocument/2006/relationships/tags" Target="../tags/tag61.xml"/><Relationship Id="rId1" Type="http://schemas.openxmlformats.org/officeDocument/2006/relationships/tags" Target="../tags/tag46.xml"/><Relationship Id="rId6" Type="http://schemas.openxmlformats.org/officeDocument/2006/relationships/tags" Target="../tags/tag51.xml"/><Relationship Id="rId11" Type="http://schemas.openxmlformats.org/officeDocument/2006/relationships/tags" Target="../tags/tag56.xml"/><Relationship Id="rId5" Type="http://schemas.openxmlformats.org/officeDocument/2006/relationships/tags" Target="../tags/tag50.xml"/><Relationship Id="rId15" Type="http://schemas.openxmlformats.org/officeDocument/2006/relationships/tags" Target="../tags/tag60.xml"/><Relationship Id="rId10" Type="http://schemas.openxmlformats.org/officeDocument/2006/relationships/tags" Target="../tags/tag55.xml"/><Relationship Id="rId19" Type="http://schemas.openxmlformats.org/officeDocument/2006/relationships/slideLayout" Target="../slideLayouts/slideLayout2.xml"/><Relationship Id="rId4" Type="http://schemas.openxmlformats.org/officeDocument/2006/relationships/tags" Target="../tags/tag49.xml"/><Relationship Id="rId9" Type="http://schemas.openxmlformats.org/officeDocument/2006/relationships/tags" Target="../tags/tag54.xml"/><Relationship Id="rId14" Type="http://schemas.openxmlformats.org/officeDocument/2006/relationships/tags" Target="../tags/tag59.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wmf"/></Relationships>
</file>

<file path=ppt/slides/_rels/slide14.xml.rels><?xml version="1.0" encoding="UTF-8" standalone="yes"?>
<Relationships xmlns="http://schemas.openxmlformats.org/package/2006/relationships"><Relationship Id="rId8" Type="http://schemas.openxmlformats.org/officeDocument/2006/relationships/tags" Target="../tags/tag71.xml"/><Relationship Id="rId13" Type="http://schemas.openxmlformats.org/officeDocument/2006/relationships/image" Target="../media/image7.png"/><Relationship Id="rId3" Type="http://schemas.openxmlformats.org/officeDocument/2006/relationships/tags" Target="../tags/tag66.xml"/><Relationship Id="rId7" Type="http://schemas.openxmlformats.org/officeDocument/2006/relationships/tags" Target="../tags/tag70.xml"/><Relationship Id="rId12" Type="http://schemas.openxmlformats.org/officeDocument/2006/relationships/image" Target="../media/image6.png"/><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tags" Target="../tags/tag69.xml"/><Relationship Id="rId11" Type="http://schemas.openxmlformats.org/officeDocument/2006/relationships/notesSlide" Target="../notesSlides/notesSlide4.xml"/><Relationship Id="rId5" Type="http://schemas.openxmlformats.org/officeDocument/2006/relationships/tags" Target="../tags/tag68.xml"/><Relationship Id="rId10" Type="http://schemas.openxmlformats.org/officeDocument/2006/relationships/slideLayout" Target="../slideLayouts/slideLayout2.xml"/><Relationship Id="rId4" Type="http://schemas.openxmlformats.org/officeDocument/2006/relationships/tags" Target="../tags/tag67.xml"/><Relationship Id="rId9" Type="http://schemas.openxmlformats.org/officeDocument/2006/relationships/tags" Target="../tags/tag7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tags" Target="../tags/tag80.xml"/><Relationship Id="rId13" Type="http://schemas.openxmlformats.org/officeDocument/2006/relationships/tags" Target="../tags/tag85.xml"/><Relationship Id="rId3" Type="http://schemas.openxmlformats.org/officeDocument/2006/relationships/tags" Target="../tags/tag75.xml"/><Relationship Id="rId7" Type="http://schemas.openxmlformats.org/officeDocument/2006/relationships/tags" Target="../tags/tag79.xml"/><Relationship Id="rId12" Type="http://schemas.openxmlformats.org/officeDocument/2006/relationships/tags" Target="../tags/tag84.xml"/><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tags" Target="../tags/tag78.xml"/><Relationship Id="rId11" Type="http://schemas.openxmlformats.org/officeDocument/2006/relationships/tags" Target="../tags/tag83.xml"/><Relationship Id="rId5" Type="http://schemas.openxmlformats.org/officeDocument/2006/relationships/tags" Target="../tags/tag77.xml"/><Relationship Id="rId15" Type="http://schemas.openxmlformats.org/officeDocument/2006/relationships/notesSlide" Target="../notesSlides/notesSlide5.xml"/><Relationship Id="rId10" Type="http://schemas.openxmlformats.org/officeDocument/2006/relationships/tags" Target="../tags/tag82.xml"/><Relationship Id="rId4" Type="http://schemas.openxmlformats.org/officeDocument/2006/relationships/tags" Target="../tags/tag76.xml"/><Relationship Id="rId9" Type="http://schemas.openxmlformats.org/officeDocument/2006/relationships/tags" Target="../tags/tag81.xml"/><Relationship Id="rId14"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tags" Target="../tags/tag93.xml"/><Relationship Id="rId13" Type="http://schemas.openxmlformats.org/officeDocument/2006/relationships/tags" Target="../tags/tag98.xml"/><Relationship Id="rId3" Type="http://schemas.openxmlformats.org/officeDocument/2006/relationships/tags" Target="../tags/tag88.xml"/><Relationship Id="rId7" Type="http://schemas.openxmlformats.org/officeDocument/2006/relationships/tags" Target="../tags/tag92.xml"/><Relationship Id="rId12" Type="http://schemas.openxmlformats.org/officeDocument/2006/relationships/tags" Target="../tags/tag97.xml"/><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tags" Target="../tags/tag91.xml"/><Relationship Id="rId11" Type="http://schemas.openxmlformats.org/officeDocument/2006/relationships/tags" Target="../tags/tag96.xml"/><Relationship Id="rId5" Type="http://schemas.openxmlformats.org/officeDocument/2006/relationships/tags" Target="../tags/tag90.xml"/><Relationship Id="rId15" Type="http://schemas.openxmlformats.org/officeDocument/2006/relationships/notesSlide" Target="../notesSlides/notesSlide6.xml"/><Relationship Id="rId10" Type="http://schemas.openxmlformats.org/officeDocument/2006/relationships/tags" Target="../tags/tag95.xml"/><Relationship Id="rId4" Type="http://schemas.openxmlformats.org/officeDocument/2006/relationships/tags" Target="../tags/tag89.xml"/><Relationship Id="rId9" Type="http://schemas.openxmlformats.org/officeDocument/2006/relationships/tags" Target="../tags/tag94.xml"/><Relationship Id="rId14"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9.xml"/></Relationships>
</file>

<file path=ppt/slides/_rels/slide29.xml.rels><?xml version="1.0" encoding="UTF-8" standalone="yes"?>
<Relationships xmlns="http://schemas.openxmlformats.org/package/2006/relationships"><Relationship Id="rId3" Type="http://schemas.openxmlformats.org/officeDocument/2006/relationships/tags" Target="../tags/tag102.xml"/><Relationship Id="rId7" Type="http://schemas.openxmlformats.org/officeDocument/2006/relationships/slideLayout" Target="../slideLayouts/slideLayout2.xml"/><Relationship Id="rId2" Type="http://schemas.openxmlformats.org/officeDocument/2006/relationships/tags" Target="../tags/tag101.xml"/><Relationship Id="rId1" Type="http://schemas.openxmlformats.org/officeDocument/2006/relationships/tags" Target="../tags/tag100.xml"/><Relationship Id="rId6" Type="http://schemas.openxmlformats.org/officeDocument/2006/relationships/tags" Target="../tags/tag105.xml"/><Relationship Id="rId5" Type="http://schemas.openxmlformats.org/officeDocument/2006/relationships/tags" Target="../tags/tag104.xml"/><Relationship Id="rId4" Type="http://schemas.openxmlformats.org/officeDocument/2006/relationships/tags" Target="../tags/tag10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tags" Target="../tags/tag108.xml"/><Relationship Id="rId7" Type="http://schemas.openxmlformats.org/officeDocument/2006/relationships/slideLayout" Target="../slideLayouts/slideLayout2.xml"/><Relationship Id="rId2" Type="http://schemas.openxmlformats.org/officeDocument/2006/relationships/tags" Target="../tags/tag107.xml"/><Relationship Id="rId1" Type="http://schemas.openxmlformats.org/officeDocument/2006/relationships/tags" Target="../tags/tag106.xml"/><Relationship Id="rId6" Type="http://schemas.openxmlformats.org/officeDocument/2006/relationships/tags" Target="../tags/tag111.xml"/><Relationship Id="rId5" Type="http://schemas.openxmlformats.org/officeDocument/2006/relationships/tags" Target="../tags/tag110.xml"/><Relationship Id="rId4" Type="http://schemas.openxmlformats.org/officeDocument/2006/relationships/tags" Target="../tags/tag10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tags" Target="../tags/tag114.xml"/><Relationship Id="rId7" Type="http://schemas.openxmlformats.org/officeDocument/2006/relationships/slideLayout" Target="../slideLayouts/slideLayout2.xml"/><Relationship Id="rId2" Type="http://schemas.openxmlformats.org/officeDocument/2006/relationships/tags" Target="../tags/tag113.xml"/><Relationship Id="rId1" Type="http://schemas.openxmlformats.org/officeDocument/2006/relationships/tags" Target="../tags/tag112.xml"/><Relationship Id="rId6" Type="http://schemas.openxmlformats.org/officeDocument/2006/relationships/tags" Target="../tags/tag117.xml"/><Relationship Id="rId5" Type="http://schemas.openxmlformats.org/officeDocument/2006/relationships/tags" Target="../tags/tag116.xml"/><Relationship Id="rId4" Type="http://schemas.openxmlformats.org/officeDocument/2006/relationships/tags" Target="../tags/tag1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tags" Target="../tags/tag125.xml"/><Relationship Id="rId13" Type="http://schemas.openxmlformats.org/officeDocument/2006/relationships/notesSlide" Target="../notesSlides/notesSlide7.xml"/><Relationship Id="rId3" Type="http://schemas.openxmlformats.org/officeDocument/2006/relationships/tags" Target="../tags/tag120.xml"/><Relationship Id="rId7" Type="http://schemas.openxmlformats.org/officeDocument/2006/relationships/tags" Target="../tags/tag124.xml"/><Relationship Id="rId12" Type="http://schemas.openxmlformats.org/officeDocument/2006/relationships/slideLayout" Target="../slideLayouts/slideLayout2.xml"/><Relationship Id="rId2" Type="http://schemas.openxmlformats.org/officeDocument/2006/relationships/tags" Target="../tags/tag119.xml"/><Relationship Id="rId1" Type="http://schemas.openxmlformats.org/officeDocument/2006/relationships/tags" Target="../tags/tag118.xml"/><Relationship Id="rId6" Type="http://schemas.openxmlformats.org/officeDocument/2006/relationships/tags" Target="../tags/tag123.xml"/><Relationship Id="rId11" Type="http://schemas.openxmlformats.org/officeDocument/2006/relationships/tags" Target="../tags/tag128.xml"/><Relationship Id="rId5" Type="http://schemas.openxmlformats.org/officeDocument/2006/relationships/tags" Target="../tags/tag122.xml"/><Relationship Id="rId10" Type="http://schemas.openxmlformats.org/officeDocument/2006/relationships/tags" Target="../tags/tag127.xml"/><Relationship Id="rId4" Type="http://schemas.openxmlformats.org/officeDocument/2006/relationships/tags" Target="../tags/tag121.xml"/><Relationship Id="rId9" Type="http://schemas.openxmlformats.org/officeDocument/2006/relationships/tags" Target="../tags/tag12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18"/>
          <p:cNvSpPr txBox="1">
            <a:spLocks noChangeArrowheads="1"/>
          </p:cNvSpPr>
          <p:nvPr/>
        </p:nvSpPr>
        <p:spPr bwMode="auto">
          <a:xfrm>
            <a:off x="867180" y="1052736"/>
            <a:ext cx="7391400"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lvl1pPr algn="l">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lgn="l">
              <a:spcBef>
                <a:spcPct val="20000"/>
              </a:spcBef>
              <a:buClr>
                <a:schemeClr val="tx1"/>
              </a:buClr>
              <a:buChar char="–"/>
              <a:defRPr>
                <a:solidFill>
                  <a:schemeClr val="tx1"/>
                </a:solidFill>
                <a:latin typeface="Times New Roman" pitchFamily="18" charset="0"/>
              </a:defRPr>
            </a:lvl2pPr>
            <a:lvl3pPr marL="1143000" indent="-228600" algn="l">
              <a:spcBef>
                <a:spcPct val="20000"/>
              </a:spcBef>
              <a:buChar char=" "/>
              <a:defRPr>
                <a:solidFill>
                  <a:schemeClr val="tx1"/>
                </a:solidFill>
                <a:latin typeface="Times New Roman" pitchFamily="18" charset="0"/>
              </a:defRPr>
            </a:lvl3pPr>
            <a:lvl4pPr marL="1600200" indent="-228600" algn="l">
              <a:spcBef>
                <a:spcPct val="20000"/>
              </a:spcBef>
              <a:buChar char=" "/>
              <a:defRPr>
                <a:solidFill>
                  <a:schemeClr val="tx1"/>
                </a:solidFill>
                <a:latin typeface="Times New Roman" pitchFamily="18" charset="0"/>
              </a:defRPr>
            </a:lvl4pPr>
            <a:lvl5pPr marL="2057400" indent="-228600" algn="l">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endParaRPr lang="en-CA" altLang="en-US" sz="3200" i="1" dirty="0">
              <a:latin typeface="Monotype Corsiva" pitchFamily="66" charset="0"/>
            </a:endParaRPr>
          </a:p>
          <a:p>
            <a:pPr algn="ctr">
              <a:spcBef>
                <a:spcPct val="0"/>
              </a:spcBef>
              <a:buClrTx/>
              <a:buSzTx/>
              <a:buFontTx/>
              <a:buNone/>
            </a:pPr>
            <a:r>
              <a:rPr lang="en-CA" altLang="en-US" sz="3200" i="1" dirty="0">
                <a:latin typeface="Monotype Corsiva" pitchFamily="66" charset="0"/>
              </a:rPr>
              <a:t>GNG </a:t>
            </a:r>
            <a:r>
              <a:rPr lang="en-CA" altLang="en-US" sz="3200" i="1" dirty="0" smtClean="0">
                <a:latin typeface="Monotype Corsiva" pitchFamily="66" charset="0"/>
              </a:rPr>
              <a:t>1106</a:t>
            </a:r>
            <a:endParaRPr lang="en-CA" altLang="en-US" sz="3200" i="1" dirty="0">
              <a:latin typeface="Monotype Corsiva" pitchFamily="66" charset="0"/>
            </a:endParaRPr>
          </a:p>
          <a:p>
            <a:pPr algn="ctr">
              <a:spcBef>
                <a:spcPct val="0"/>
              </a:spcBef>
              <a:buClrTx/>
              <a:buSzTx/>
              <a:buFontTx/>
              <a:buNone/>
            </a:pPr>
            <a:r>
              <a:rPr lang="en-CA" altLang="en-US" sz="3200" i="1" dirty="0">
                <a:latin typeface="Monotype Corsiva" pitchFamily="66" charset="0"/>
              </a:rPr>
              <a:t>Fundamentals of Engineering </a:t>
            </a:r>
            <a:r>
              <a:rPr lang="en-CA" altLang="en-US" sz="3200" i="1" dirty="0" smtClean="0">
                <a:latin typeface="Monotype Corsiva" pitchFamily="66" charset="0"/>
              </a:rPr>
              <a:t>Computation</a:t>
            </a:r>
          </a:p>
          <a:p>
            <a:pPr algn="ctr">
              <a:spcBef>
                <a:spcPct val="0"/>
              </a:spcBef>
              <a:buClrTx/>
              <a:buSzTx/>
              <a:buFontTx/>
              <a:buNone/>
            </a:pPr>
            <a:r>
              <a:rPr lang="en-CA" altLang="en-US" sz="3200" b="1" i="1" dirty="0" smtClean="0">
                <a:latin typeface="Monotype Corsiva" pitchFamily="66" charset="0"/>
              </a:rPr>
              <a:t>Module 1 - Fundamental Concepts</a:t>
            </a:r>
          </a:p>
          <a:p>
            <a:pPr algn="ctr">
              <a:spcBef>
                <a:spcPct val="0"/>
              </a:spcBef>
              <a:buClrTx/>
              <a:buSzTx/>
              <a:buFontTx/>
              <a:buNone/>
            </a:pPr>
            <a:endParaRPr lang="en-CA" altLang="en-US" sz="3200" b="1" i="1" dirty="0">
              <a:latin typeface="Monotype Corsiva" pitchFamily="66" charset="0"/>
            </a:endParaRPr>
          </a:p>
          <a:p>
            <a:pPr algn="ctr">
              <a:spcBef>
                <a:spcPct val="0"/>
              </a:spcBef>
              <a:buClrTx/>
              <a:buSzTx/>
              <a:buFontTx/>
              <a:buNone/>
            </a:pPr>
            <a:endParaRPr lang="en-CA" altLang="en-US" sz="3200" b="1" i="1" dirty="0" smtClean="0">
              <a:latin typeface="Monotype Corsiva" pitchFamily="66" charset="0"/>
            </a:endParaRPr>
          </a:p>
          <a:p>
            <a:pPr algn="ctr">
              <a:spcBef>
                <a:spcPct val="0"/>
              </a:spcBef>
              <a:buClrTx/>
              <a:buSzTx/>
              <a:buFontTx/>
              <a:buNone/>
            </a:pPr>
            <a:endParaRPr lang="en-CA" altLang="en-US" sz="3200" b="1" i="1" dirty="0" smtClean="0">
              <a:latin typeface="Monotype Corsiva" pitchFamily="66" charset="0"/>
            </a:endParaRPr>
          </a:p>
          <a:p>
            <a:pPr algn="ctr">
              <a:spcBef>
                <a:spcPct val="0"/>
              </a:spcBef>
              <a:buClrTx/>
              <a:buSzTx/>
              <a:buFontTx/>
              <a:buNone/>
            </a:pPr>
            <a:endParaRPr lang="en-CA" altLang="en-US" sz="3200" b="1" i="1" dirty="0">
              <a:latin typeface="Monotype Corsiva" pitchFamily="66" charset="0"/>
            </a:endParaRPr>
          </a:p>
          <a:p>
            <a:pPr algn="ctr">
              <a:spcBef>
                <a:spcPct val="0"/>
              </a:spcBef>
              <a:buClrTx/>
              <a:buSzTx/>
              <a:buFontTx/>
              <a:buNone/>
            </a:pPr>
            <a:endParaRPr lang="en-CA" altLang="en-US" sz="3200" b="1" i="1" dirty="0">
              <a:latin typeface="Monotype Corsiva" pitchFamily="66" charset="0"/>
            </a:endParaRPr>
          </a:p>
          <a:p>
            <a:pPr algn="ctr">
              <a:spcBef>
                <a:spcPct val="0"/>
              </a:spcBef>
              <a:buClrTx/>
              <a:buSzTx/>
              <a:buFontTx/>
              <a:buNone/>
            </a:pPr>
            <a:endParaRPr lang="en-CA" altLang="en-US" sz="2400" b="1" dirty="0">
              <a:latin typeface="Toronto" pitchFamily="34" charset="0"/>
            </a:endParaRPr>
          </a:p>
          <a:p>
            <a:pPr algn="ctr">
              <a:spcBef>
                <a:spcPct val="0"/>
              </a:spcBef>
              <a:buClrTx/>
              <a:buSzTx/>
              <a:buFontTx/>
              <a:buNone/>
            </a:pPr>
            <a:r>
              <a:rPr lang="en-CA" altLang="en-US" sz="2400" dirty="0" smtClean="0">
                <a:latin typeface="Toronto" pitchFamily="34" charset="0"/>
              </a:rPr>
              <a:t>Fall 2018</a:t>
            </a:r>
            <a:endParaRPr lang="en-CA" altLang="en-US" sz="2400" dirty="0">
              <a:latin typeface="Toronto" pitchFamily="34" charset="0"/>
            </a:endParaRPr>
          </a:p>
        </p:txBody>
      </p:sp>
      <p:graphicFrame>
        <p:nvGraphicFramePr>
          <p:cNvPr id="13317" name="Object 19"/>
          <p:cNvGraphicFramePr>
            <a:graphicFrameLocks noChangeAspect="1"/>
          </p:cNvGraphicFramePr>
          <p:nvPr>
            <p:extLst>
              <p:ext uri="{D42A27DB-BD31-4B8C-83A1-F6EECF244321}">
                <p14:modId xmlns:p14="http://schemas.microsoft.com/office/powerpoint/2010/main" val="2077441116"/>
              </p:ext>
            </p:extLst>
          </p:nvPr>
        </p:nvGraphicFramePr>
        <p:xfrm>
          <a:off x="3779912" y="3501008"/>
          <a:ext cx="1828800" cy="1609725"/>
        </p:xfrm>
        <a:graphic>
          <a:graphicData uri="http://schemas.openxmlformats.org/presentationml/2006/ole">
            <mc:AlternateContent xmlns:mc="http://schemas.openxmlformats.org/markup-compatibility/2006">
              <mc:Choice xmlns:v="urn:schemas-microsoft-com:vml" Requires="v">
                <p:oleObj spid="_x0000_s92210" name="Clip" r:id="rId3" imgW="714286" imgH="628571" progId="MS_ClipArt_Gallery.2">
                  <p:embed/>
                </p:oleObj>
              </mc:Choice>
              <mc:Fallback>
                <p:oleObj name="Clip" r:id="rId3" imgW="714286" imgH="628571" progId="MS_ClipArt_Gallery.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912" y="3501008"/>
                        <a:ext cx="18288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1</a:t>
            </a:fld>
            <a:endParaRPr lang="en-US" dirty="0"/>
          </a:p>
        </p:txBody>
      </p:sp>
    </p:spTree>
    <p:extLst>
      <p:ext uri="{BB962C8B-B14F-4D97-AF65-F5344CB8AC3E}">
        <p14:creationId xmlns:p14="http://schemas.microsoft.com/office/powerpoint/2010/main" val="5186018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08920"/>
            <a:ext cx="8229600" cy="1143000"/>
          </a:xfrm>
        </p:spPr>
        <p:txBody>
          <a:bodyPr>
            <a:normAutofit fontScale="90000"/>
          </a:bodyPr>
          <a:lstStyle/>
          <a:p>
            <a:r>
              <a:rPr lang="en-CA" dirty="0" smtClean="0"/>
              <a:t>Introduction to the computer and computer languages</a:t>
            </a:r>
            <a:endParaRPr lang="en-CA"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2</a:t>
            </a:fld>
            <a:endParaRPr lang="en-US" dirty="0"/>
          </a:p>
        </p:txBody>
      </p:sp>
    </p:spTree>
    <p:extLst>
      <p:ext uri="{BB962C8B-B14F-4D97-AF65-F5344CB8AC3E}">
        <p14:creationId xmlns:p14="http://schemas.microsoft.com/office/powerpoint/2010/main" val="9595945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76200" y="908720"/>
            <a:ext cx="8991600" cy="5472608"/>
          </a:xfrm>
        </p:spPr>
        <p:txBody>
          <a:bodyPr/>
          <a:lstStyle/>
          <a:p>
            <a:r>
              <a:rPr lang="en-US" altLang="en-US" sz="2400" dirty="0"/>
              <a:t>What is a computer?</a:t>
            </a:r>
          </a:p>
          <a:p>
            <a:pPr lvl="1"/>
            <a:r>
              <a:rPr lang="en-US" altLang="en-US" sz="2400" dirty="0"/>
              <a:t>A computer is a device that is capable of making calculations and logical decisions at speeds 10</a:t>
            </a:r>
            <a:r>
              <a:rPr lang="en-US" altLang="en-US" sz="2400" baseline="30000" dirty="0"/>
              <a:t>6</a:t>
            </a:r>
            <a:r>
              <a:rPr lang="en-US" altLang="en-US" sz="2400" dirty="0"/>
              <a:t> to 10</a:t>
            </a:r>
            <a:r>
              <a:rPr lang="en-US" altLang="en-US" sz="2400" baseline="30000" dirty="0"/>
              <a:t>9</a:t>
            </a:r>
            <a:r>
              <a:rPr lang="en-US" altLang="en-US" sz="2400" dirty="0"/>
              <a:t> times faster than humans.</a:t>
            </a:r>
          </a:p>
          <a:p>
            <a:pPr lvl="2"/>
            <a:r>
              <a:rPr lang="en-US" altLang="en-US" sz="2400" dirty="0"/>
              <a:t>e.g.: A PC in 1996 could make about 10</a:t>
            </a:r>
            <a:r>
              <a:rPr lang="en-US" altLang="en-US" sz="2400" baseline="30000" dirty="0"/>
              <a:t>7</a:t>
            </a:r>
            <a:r>
              <a:rPr lang="en-US" altLang="en-US" sz="2400" dirty="0"/>
              <a:t> additions/sec while a super-computer could make about 10</a:t>
            </a:r>
            <a:r>
              <a:rPr lang="en-US" altLang="en-US" sz="2400" baseline="30000" dirty="0"/>
              <a:t>11</a:t>
            </a:r>
            <a:r>
              <a:rPr lang="en-US" altLang="en-US" sz="2400" dirty="0"/>
              <a:t> additions/s.</a:t>
            </a:r>
          </a:p>
          <a:p>
            <a:pPr lvl="1"/>
            <a:r>
              <a:rPr lang="en-US" altLang="en-US" sz="2400" dirty="0"/>
              <a:t>A computer operates on </a:t>
            </a:r>
            <a:r>
              <a:rPr lang="en-US" altLang="en-US" sz="2400" u="sng" dirty="0"/>
              <a:t>data</a:t>
            </a:r>
            <a:r>
              <a:rPr lang="en-US" altLang="en-US" sz="2400" dirty="0"/>
              <a:t> according to </a:t>
            </a:r>
            <a:r>
              <a:rPr lang="en-US" altLang="en-US" sz="2400" u="sng" dirty="0" smtClean="0"/>
              <a:t>instructions </a:t>
            </a:r>
            <a:r>
              <a:rPr lang="en-US" altLang="en-US" sz="2400" dirty="0" smtClean="0"/>
              <a:t>or </a:t>
            </a:r>
            <a:r>
              <a:rPr lang="en-US" altLang="en-US" sz="2400" u="sng" dirty="0"/>
              <a:t>commands</a:t>
            </a:r>
            <a:r>
              <a:rPr lang="en-US" altLang="en-US" sz="2400" dirty="0"/>
              <a:t> that are listed in a </a:t>
            </a:r>
            <a:r>
              <a:rPr lang="en-US" altLang="en-US" sz="2400" u="sng" dirty="0"/>
              <a:t>program</a:t>
            </a:r>
            <a:r>
              <a:rPr lang="en-US" altLang="en-US" sz="2400" dirty="0"/>
              <a:t>. The program is written by a human (usually) using a programming language.</a:t>
            </a:r>
          </a:p>
          <a:p>
            <a:pPr lvl="1"/>
            <a:r>
              <a:rPr lang="en-US" altLang="en-US" sz="2400" dirty="0"/>
              <a:t>Both the computer (hardware device) and the program (software or commands) are required for a computer to accomplish a useful task.</a:t>
            </a:r>
          </a:p>
          <a:p>
            <a:pPr lvl="2"/>
            <a:endParaRPr lang="en-US" altLang="en-US" sz="2400" dirty="0"/>
          </a:p>
        </p:txBody>
      </p:sp>
      <p:sp>
        <p:nvSpPr>
          <p:cNvPr id="2" name="Title 1"/>
          <p:cNvSpPr>
            <a:spLocks noGrp="1"/>
          </p:cNvSpPr>
          <p:nvPr>
            <p:ph type="title"/>
          </p:nvPr>
        </p:nvSpPr>
        <p:spPr>
          <a:xfrm>
            <a:off x="457200" y="274638"/>
            <a:ext cx="8229600" cy="634082"/>
          </a:xfrm>
        </p:spPr>
        <p:txBody>
          <a:bodyPr>
            <a:normAutofit fontScale="90000"/>
          </a:bodyPr>
          <a:lstStyle/>
          <a:p>
            <a:r>
              <a:rPr lang="en-CA" dirty="0" smtClean="0"/>
              <a:t>Introduction to computers</a:t>
            </a:r>
            <a:endParaRPr lang="en-CA" dirty="0"/>
          </a:p>
        </p:txBody>
      </p:sp>
      <p:sp>
        <p:nvSpPr>
          <p:cNvPr id="3" name="Slide Number Placeholder 2"/>
          <p:cNvSpPr>
            <a:spLocks noGrp="1"/>
          </p:cNvSpPr>
          <p:nvPr>
            <p:ph type="sldNum" sz="quarter" idx="12"/>
          </p:nvPr>
        </p:nvSpPr>
        <p:spPr/>
        <p:txBody>
          <a:bodyPr/>
          <a:lstStyle/>
          <a:p>
            <a:pPr>
              <a:defRPr/>
            </a:pPr>
            <a:fld id="{C81B4007-664C-4FB4-99DE-7CB8F147906C}" type="slidenum">
              <a:rPr lang="en-US" smtClean="0"/>
              <a:pPr>
                <a:defRPr/>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15618" y="548680"/>
            <a:ext cx="8991600" cy="5329237"/>
          </a:xfrm>
        </p:spPr>
        <p:txBody>
          <a:bodyPr/>
          <a:lstStyle/>
          <a:p>
            <a:pPr>
              <a:spcBef>
                <a:spcPct val="10000"/>
              </a:spcBef>
              <a:buClrTx/>
              <a:buSzTx/>
              <a:buFontTx/>
              <a:buNone/>
            </a:pPr>
            <a:r>
              <a:rPr lang="en-US" altLang="en-US" sz="2000" dirty="0"/>
              <a:t>The </a:t>
            </a:r>
            <a:r>
              <a:rPr lang="en-US" altLang="en-US" sz="2000" u="sng" dirty="0"/>
              <a:t>logical</a:t>
            </a:r>
            <a:r>
              <a:rPr lang="en-US" altLang="en-US" sz="2000" dirty="0"/>
              <a:t> organization of most general purpose computers is almost always as follows:</a:t>
            </a:r>
          </a:p>
          <a:p>
            <a:pPr>
              <a:spcBef>
                <a:spcPct val="20000"/>
              </a:spcBef>
            </a:pPr>
            <a:r>
              <a:rPr lang="en-US" altLang="en-US" sz="1900" dirty="0"/>
              <a:t>Input Unit.</a:t>
            </a:r>
          </a:p>
          <a:p>
            <a:pPr lvl="1">
              <a:spcBef>
                <a:spcPct val="10000"/>
              </a:spcBef>
            </a:pPr>
            <a:r>
              <a:rPr lang="en-US" altLang="en-US" sz="1900" dirty="0"/>
              <a:t>Obtains information such as data and programs using devices such as a keyboard, diskettes, hard drives and network access cards.</a:t>
            </a:r>
          </a:p>
          <a:p>
            <a:pPr>
              <a:spcBef>
                <a:spcPct val="10000"/>
              </a:spcBef>
            </a:pPr>
            <a:r>
              <a:rPr lang="en-US" altLang="en-US" sz="1900" dirty="0"/>
              <a:t>Output Unit.</a:t>
            </a:r>
          </a:p>
          <a:p>
            <a:pPr lvl="1">
              <a:spcBef>
                <a:spcPct val="10000"/>
              </a:spcBef>
            </a:pPr>
            <a:r>
              <a:rPr lang="en-US" altLang="en-US" sz="1900" dirty="0"/>
              <a:t>Makes available to the outside world the results of computations using devices such as a screen, diskettes, hard drives and network access cards.</a:t>
            </a:r>
          </a:p>
          <a:p>
            <a:pPr>
              <a:spcBef>
                <a:spcPct val="10000"/>
              </a:spcBef>
            </a:pPr>
            <a:r>
              <a:rPr lang="en-US" altLang="en-US" sz="1900" dirty="0"/>
              <a:t>Arithmetic Logic Unit (ALU).</a:t>
            </a:r>
          </a:p>
          <a:p>
            <a:pPr lvl="1">
              <a:spcBef>
                <a:spcPct val="10000"/>
              </a:spcBef>
            </a:pPr>
            <a:r>
              <a:rPr lang="en-US" altLang="en-US" sz="1900" dirty="0"/>
              <a:t>Contains computing mechanisms to perform basic arithmetic operations such as addition, subtraction, multiplication and division, as well as the mechanisms required for logical decision making. </a:t>
            </a:r>
          </a:p>
          <a:p>
            <a:pPr>
              <a:spcBef>
                <a:spcPct val="10000"/>
              </a:spcBef>
            </a:pPr>
            <a:r>
              <a:rPr lang="en-US" altLang="en-US" sz="1900" dirty="0"/>
              <a:t>Central Processing Unit (CPU).</a:t>
            </a:r>
          </a:p>
          <a:p>
            <a:pPr lvl="1">
              <a:spcBef>
                <a:spcPct val="10000"/>
              </a:spcBef>
            </a:pPr>
            <a:r>
              <a:rPr lang="en-US" altLang="en-US" sz="1900" dirty="0"/>
              <a:t>Administrative section of the computer which coordinates the operation of the other sections. Synchronizes the operation of the computer.</a:t>
            </a:r>
          </a:p>
        </p:txBody>
      </p:sp>
      <p:sp>
        <p:nvSpPr>
          <p:cNvPr id="70658" name="Rectangle 2"/>
          <p:cNvSpPr>
            <a:spLocks noGrp="1" noChangeArrowheads="1"/>
          </p:cNvSpPr>
          <p:nvPr>
            <p:ph type="title"/>
          </p:nvPr>
        </p:nvSpPr>
        <p:spPr>
          <a:xfrm>
            <a:off x="76200" y="76200"/>
            <a:ext cx="3962400" cy="609600"/>
          </a:xfrm>
          <a:ln/>
        </p:spPr>
        <p:txBody>
          <a:bodyPr/>
          <a:lstStyle/>
          <a:p>
            <a:r>
              <a:rPr lang="en-US" altLang="en-US" sz="2400" dirty="0" smtClean="0"/>
              <a:t>Computer </a:t>
            </a:r>
            <a:r>
              <a:rPr lang="en-US" altLang="en-US" sz="2400" dirty="0"/>
              <a:t>Organization</a:t>
            </a:r>
            <a:endParaRPr lang="en-US" altLang="en-US"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noChangeArrowheads="1"/>
          </p:cNvSpPr>
          <p:nvPr>
            <p:ph idx="1"/>
          </p:nvPr>
        </p:nvSpPr>
        <p:spPr>
          <a:xfrm>
            <a:off x="76200" y="304800"/>
            <a:ext cx="8991600" cy="5791200"/>
          </a:xfrm>
        </p:spPr>
        <p:txBody>
          <a:bodyPr/>
          <a:lstStyle/>
          <a:p>
            <a:r>
              <a:rPr lang="en-US" altLang="en-US" sz="2400" dirty="0"/>
              <a:t>Memory Unit (RAM).</a:t>
            </a:r>
          </a:p>
          <a:p>
            <a:pPr lvl="1"/>
            <a:r>
              <a:rPr lang="en-US" altLang="en-US" sz="2400" dirty="0"/>
              <a:t>Has low storage capacity compared to a hard drive but is rapidly accessed. </a:t>
            </a:r>
          </a:p>
          <a:p>
            <a:pPr lvl="1"/>
            <a:r>
              <a:rPr lang="en-US" altLang="en-US" sz="2400" dirty="0"/>
              <a:t>Storage is temporary and data is lost when power to the memory unit is turned off. </a:t>
            </a:r>
          </a:p>
          <a:p>
            <a:pPr lvl="1"/>
            <a:r>
              <a:rPr lang="en-US" altLang="en-US" sz="2400" dirty="0"/>
              <a:t>Usually contains the programs in execution as well as the required input data and some output data.</a:t>
            </a:r>
          </a:p>
          <a:p>
            <a:r>
              <a:rPr lang="en-US" altLang="en-US" sz="2400" dirty="0"/>
              <a:t>Secondary Storage Unit.</a:t>
            </a:r>
          </a:p>
          <a:p>
            <a:pPr lvl="1"/>
            <a:r>
              <a:rPr lang="en-US" altLang="en-US" sz="2400" dirty="0"/>
              <a:t>Long term, usually high capacity storage unit. </a:t>
            </a:r>
          </a:p>
          <a:p>
            <a:pPr lvl="1"/>
            <a:r>
              <a:rPr lang="en-US" altLang="en-US" sz="2400" dirty="0"/>
              <a:t>Access is slow relative to the memory unit. </a:t>
            </a:r>
          </a:p>
          <a:p>
            <a:pPr lvl="1"/>
            <a:r>
              <a:rPr lang="en-US" altLang="en-US" sz="2400" dirty="0"/>
              <a:t>Contains programs and data that are not in immediate use.</a:t>
            </a: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noChangeArrowheads="1"/>
          </p:cNvSpPr>
          <p:nvPr>
            <p:ph idx="1"/>
          </p:nvPr>
        </p:nvSpPr>
        <p:spPr>
          <a:xfrm>
            <a:off x="76200" y="1628775"/>
            <a:ext cx="9067800" cy="4392613"/>
          </a:xfrm>
        </p:spPr>
        <p:txBody>
          <a:bodyPr/>
          <a:lstStyle/>
          <a:p>
            <a:r>
              <a:rPr lang="en-US" altLang="en-US" sz="2400" dirty="0">
                <a:latin typeface="Times New Roman" panose="02020603050405020304" pitchFamily="18" charset="0"/>
                <a:cs typeface="Times New Roman" panose="02020603050405020304" pitchFamily="18" charset="0"/>
              </a:rPr>
              <a:t>Machine language.</a:t>
            </a:r>
          </a:p>
          <a:p>
            <a:pPr lvl="1"/>
            <a:r>
              <a:rPr lang="en-US" altLang="en-US" sz="2400" dirty="0">
                <a:latin typeface="Times New Roman" panose="02020603050405020304" pitchFamily="18" charset="0"/>
                <a:cs typeface="Times New Roman" panose="02020603050405020304" pitchFamily="18" charset="0"/>
              </a:rPr>
              <a:t>The only language that the computer hardware can understand </a:t>
            </a:r>
            <a:r>
              <a:rPr lang="en-US" altLang="en-US" sz="2400" u="sng" dirty="0">
                <a:latin typeface="Times New Roman" panose="02020603050405020304" pitchFamily="18" charset="0"/>
                <a:cs typeface="Times New Roman" panose="02020603050405020304" pitchFamily="18" charset="0"/>
              </a:rPr>
              <a:t>directly</a:t>
            </a:r>
            <a:r>
              <a:rPr lang="en-US" altLang="en-US" sz="2400" dirty="0">
                <a:latin typeface="Times New Roman" panose="02020603050405020304" pitchFamily="18" charset="0"/>
                <a:cs typeface="Times New Roman" panose="02020603050405020304" pitchFamily="18" charset="0"/>
              </a:rPr>
              <a:t>.</a:t>
            </a:r>
          </a:p>
          <a:p>
            <a:pPr lvl="1"/>
            <a:r>
              <a:rPr lang="en-US" altLang="en-US" sz="2400" u="sng" dirty="0">
                <a:latin typeface="Times New Roman" panose="02020603050405020304" pitchFamily="18" charset="0"/>
                <a:cs typeface="Times New Roman" panose="02020603050405020304" pitchFamily="18" charset="0"/>
              </a:rPr>
              <a:t>All</a:t>
            </a:r>
            <a:r>
              <a:rPr lang="en-US" altLang="en-US" sz="2400" dirty="0">
                <a:latin typeface="Times New Roman" panose="02020603050405020304" pitchFamily="18" charset="0"/>
                <a:cs typeface="Times New Roman" panose="02020603050405020304" pitchFamily="18" charset="0"/>
              </a:rPr>
              <a:t> programs and data must be translated to machine language.</a:t>
            </a:r>
          </a:p>
          <a:p>
            <a:pPr lvl="1"/>
            <a:r>
              <a:rPr lang="en-US" altLang="en-US" sz="2400" dirty="0">
                <a:latin typeface="Times New Roman" panose="02020603050405020304" pitchFamily="18" charset="0"/>
                <a:cs typeface="Times New Roman" panose="02020603050405020304" pitchFamily="18" charset="0"/>
              </a:rPr>
              <a:t>Language is machine </a:t>
            </a:r>
            <a:r>
              <a:rPr lang="en-US" altLang="en-US" sz="2400" dirty="0" smtClean="0">
                <a:latin typeface="Times New Roman" panose="02020603050405020304" pitchFamily="18" charset="0"/>
                <a:cs typeface="Times New Roman" panose="02020603050405020304" pitchFamily="18" charset="0"/>
              </a:rPr>
              <a:t>dependent.</a:t>
            </a:r>
            <a:endParaRPr lang="en-US" altLang="en-US" sz="2400" dirty="0">
              <a:latin typeface="Times New Roman" panose="02020603050405020304" pitchFamily="18" charset="0"/>
              <a:cs typeface="Times New Roman" panose="02020603050405020304" pitchFamily="18" charset="0"/>
            </a:endParaRPr>
          </a:p>
          <a:p>
            <a:pPr lvl="1"/>
            <a:r>
              <a:rPr lang="en-US" altLang="en-US" sz="2400" dirty="0">
                <a:latin typeface="Times New Roman" panose="02020603050405020304" pitchFamily="18" charset="0"/>
                <a:cs typeface="Times New Roman" panose="02020603050405020304" pitchFamily="18" charset="0"/>
              </a:rPr>
              <a:t>Machine language is generally difficult to manipulate since it consists essentially of numbers.</a:t>
            </a:r>
          </a:p>
          <a:p>
            <a:pPr lvl="2"/>
            <a:r>
              <a:rPr lang="en-US" altLang="en-US" sz="2400" dirty="0">
                <a:latin typeface="Times New Roman" panose="02020603050405020304" pitchFamily="18" charset="0"/>
                <a:cs typeface="Times New Roman" panose="02020603050405020304" pitchFamily="18" charset="0"/>
              </a:rPr>
              <a:t>e.g.: Machine code for adding the content of two variables x and y and storing the result in variable z:</a:t>
            </a:r>
          </a:p>
          <a:p>
            <a:pPr>
              <a:spcBef>
                <a:spcPct val="0"/>
              </a:spcBef>
              <a:buClrTx/>
              <a:buSzTx/>
              <a:buFontTx/>
              <a:buNone/>
            </a:pPr>
            <a:r>
              <a:rPr lang="en-US" altLang="en-US" sz="2800" dirty="0">
                <a:latin typeface="Courier New" pitchFamily="49" charset="0"/>
              </a:rPr>
              <a:t>			</a:t>
            </a:r>
            <a:r>
              <a:rPr lang="en-US" altLang="en-US" sz="2800" dirty="0" smtClean="0">
                <a:latin typeface="Courier New" pitchFamily="49" charset="0"/>
              </a:rPr>
              <a:t> </a:t>
            </a:r>
            <a:r>
              <a:rPr lang="en-US" altLang="en-US" dirty="0" smtClean="0">
                <a:latin typeface="Courier New" pitchFamily="49" charset="0"/>
              </a:rPr>
              <a:t>FC </a:t>
            </a:r>
            <a:r>
              <a:rPr lang="en-US" altLang="en-US" dirty="0">
                <a:latin typeface="Courier New" pitchFamily="49" charset="0"/>
              </a:rPr>
              <a:t>0900</a:t>
            </a:r>
          </a:p>
          <a:p>
            <a:pPr>
              <a:spcBef>
                <a:spcPct val="0"/>
              </a:spcBef>
              <a:buClrTx/>
              <a:buSzTx/>
              <a:buFontTx/>
              <a:buNone/>
            </a:pPr>
            <a:r>
              <a:rPr lang="en-US" altLang="en-US" dirty="0">
                <a:latin typeface="Courier New" pitchFamily="49" charset="0"/>
              </a:rPr>
              <a:t>			</a:t>
            </a:r>
            <a:r>
              <a:rPr lang="en-US" altLang="en-US" dirty="0" smtClean="0">
                <a:latin typeface="Courier New" pitchFamily="49" charset="0"/>
              </a:rPr>
              <a:t> F3 </a:t>
            </a:r>
            <a:r>
              <a:rPr lang="en-US" altLang="en-US" dirty="0">
                <a:latin typeface="Courier New" pitchFamily="49" charset="0"/>
              </a:rPr>
              <a:t>0902</a:t>
            </a:r>
          </a:p>
          <a:p>
            <a:pPr>
              <a:spcBef>
                <a:spcPct val="0"/>
              </a:spcBef>
              <a:buClrTx/>
              <a:buSzTx/>
              <a:buFontTx/>
              <a:buNone/>
            </a:pPr>
            <a:r>
              <a:rPr lang="en-US" altLang="en-US" dirty="0">
                <a:latin typeface="Courier New" pitchFamily="49" charset="0"/>
              </a:rPr>
              <a:t>        </a:t>
            </a:r>
            <a:r>
              <a:rPr lang="en-US" altLang="en-US" dirty="0" smtClean="0">
                <a:latin typeface="Courier New" pitchFamily="49" charset="0"/>
              </a:rPr>
              <a:t> 7C </a:t>
            </a:r>
            <a:r>
              <a:rPr lang="en-US" altLang="en-US" dirty="0">
                <a:latin typeface="Courier New" pitchFamily="49" charset="0"/>
              </a:rPr>
              <a:t>0904</a:t>
            </a:r>
            <a:endParaRPr lang="en-US" altLang="en-US" sz="1600" dirty="0"/>
          </a:p>
          <a:p>
            <a:pPr lvl="1">
              <a:buFontTx/>
              <a:buNone/>
            </a:pPr>
            <a:endParaRPr lang="en-US" altLang="en-US" sz="2400" dirty="0"/>
          </a:p>
        </p:txBody>
      </p:sp>
      <p:sp>
        <p:nvSpPr>
          <p:cNvPr id="72709" name="Text Box 5"/>
          <p:cNvSpPr txBox="1">
            <a:spLocks noChangeArrowheads="1"/>
          </p:cNvSpPr>
          <p:nvPr/>
        </p:nvSpPr>
        <p:spPr bwMode="auto">
          <a:xfrm>
            <a:off x="76200" y="806450"/>
            <a:ext cx="8991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dirty="0"/>
              <a:t>There exists three classifications or categories of programming languages.</a:t>
            </a: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6</a:t>
            </a:fld>
            <a:endParaRPr lang="en-US" dirty="0"/>
          </a:p>
        </p:txBody>
      </p:sp>
      <p:sp>
        <p:nvSpPr>
          <p:cNvPr id="6" name="Rectangle 2"/>
          <p:cNvSpPr txBox="1">
            <a:spLocks noChangeArrowheads="1"/>
          </p:cNvSpPr>
          <p:nvPr/>
        </p:nvSpPr>
        <p:spPr>
          <a:xfrm>
            <a:off x="76200" y="76200"/>
            <a:ext cx="8299450" cy="638175"/>
          </a:xfrm>
          <a:prstGeom prst="rect">
            <a:avLst/>
          </a:prstGeom>
          <a:ln/>
        </p:spPr>
        <p:txBody>
          <a:bodyPr>
            <a:normAutofit fontScale="90000" lnSpcReduction="10000"/>
          </a:bodyPr>
          <a:lstStyle>
            <a:lvl1pPr algn="l" rtl="0" eaLnBrk="1" fontAlgn="base" hangingPunct="1">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1" fontAlgn="base" hangingPunct="1">
              <a:spcBef>
                <a:spcPct val="0"/>
              </a:spcBef>
              <a:spcAft>
                <a:spcPct val="0"/>
              </a:spcAft>
              <a:defRPr sz="4100" b="1">
                <a:solidFill>
                  <a:schemeClr val="tx2"/>
                </a:solidFill>
                <a:latin typeface="Lucida Sans Unicode" pitchFamily="34" charset="0"/>
              </a:defRPr>
            </a:lvl2pPr>
            <a:lvl3pPr algn="l" rtl="0" eaLnBrk="1" fontAlgn="base" hangingPunct="1">
              <a:spcBef>
                <a:spcPct val="0"/>
              </a:spcBef>
              <a:spcAft>
                <a:spcPct val="0"/>
              </a:spcAft>
              <a:defRPr sz="4100" b="1">
                <a:solidFill>
                  <a:schemeClr val="tx2"/>
                </a:solidFill>
                <a:latin typeface="Lucida Sans Unicode" pitchFamily="34" charset="0"/>
              </a:defRPr>
            </a:lvl3pPr>
            <a:lvl4pPr algn="l" rtl="0" eaLnBrk="1" fontAlgn="base" hangingPunct="1">
              <a:spcBef>
                <a:spcPct val="0"/>
              </a:spcBef>
              <a:spcAft>
                <a:spcPct val="0"/>
              </a:spcAft>
              <a:defRPr sz="4100" b="1">
                <a:solidFill>
                  <a:schemeClr val="tx2"/>
                </a:solidFill>
                <a:latin typeface="Lucida Sans Unicode" pitchFamily="34" charset="0"/>
              </a:defRPr>
            </a:lvl4pPr>
            <a:lvl5pPr algn="l" rtl="0" eaLnBrk="1" fontAlgn="base" hangingPunct="1">
              <a:spcBef>
                <a:spcPct val="0"/>
              </a:spcBef>
              <a:spcAft>
                <a:spcPct val="0"/>
              </a:spcAft>
              <a:defRPr sz="4100" b="1">
                <a:solidFill>
                  <a:schemeClr val="tx2"/>
                </a:solidFill>
                <a:latin typeface="Lucida Sans Unicode" pitchFamily="34" charset="0"/>
              </a:defRPr>
            </a:lvl5pPr>
            <a:lvl6pPr marL="457200" algn="l" rtl="0" eaLnBrk="1" fontAlgn="base" hangingPunct="1">
              <a:spcBef>
                <a:spcPct val="0"/>
              </a:spcBef>
              <a:spcAft>
                <a:spcPct val="0"/>
              </a:spcAft>
              <a:defRPr sz="4100" b="1">
                <a:solidFill>
                  <a:schemeClr val="tx2"/>
                </a:solidFill>
                <a:latin typeface="Lucida Sans Unicode" pitchFamily="34" charset="0"/>
              </a:defRPr>
            </a:lvl6pPr>
            <a:lvl7pPr marL="914400" algn="l" rtl="0" eaLnBrk="1" fontAlgn="base" hangingPunct="1">
              <a:spcBef>
                <a:spcPct val="0"/>
              </a:spcBef>
              <a:spcAft>
                <a:spcPct val="0"/>
              </a:spcAft>
              <a:defRPr sz="4100" b="1">
                <a:solidFill>
                  <a:schemeClr val="tx2"/>
                </a:solidFill>
                <a:latin typeface="Lucida Sans Unicode" pitchFamily="34" charset="0"/>
              </a:defRPr>
            </a:lvl7pPr>
            <a:lvl8pPr marL="1371600" algn="l" rtl="0" eaLnBrk="1" fontAlgn="base" hangingPunct="1">
              <a:spcBef>
                <a:spcPct val="0"/>
              </a:spcBef>
              <a:spcAft>
                <a:spcPct val="0"/>
              </a:spcAft>
              <a:defRPr sz="4100" b="1">
                <a:solidFill>
                  <a:schemeClr val="tx2"/>
                </a:solidFill>
                <a:latin typeface="Lucida Sans Unicode" pitchFamily="34" charset="0"/>
              </a:defRPr>
            </a:lvl8pPr>
            <a:lvl9pPr marL="1828800" algn="l" rtl="0" eaLnBrk="1" fontAlgn="base" hangingPunct="1">
              <a:spcBef>
                <a:spcPct val="0"/>
              </a:spcBef>
              <a:spcAft>
                <a:spcPct val="0"/>
              </a:spcAft>
              <a:defRPr sz="4100" b="1">
                <a:solidFill>
                  <a:schemeClr val="tx2"/>
                </a:solidFill>
                <a:latin typeface="Lucida Sans Unicode" pitchFamily="34" charset="0"/>
              </a:defRPr>
            </a:lvl9pPr>
            <a:extLst/>
          </a:lstStyle>
          <a:p>
            <a:r>
              <a:rPr lang="en-US" altLang="en-US" dirty="0" smtClean="0"/>
              <a:t>Programming Languages</a:t>
            </a:r>
            <a:endParaRPr lang="en-US"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noChangeArrowheads="1"/>
          </p:cNvSpPr>
          <p:nvPr>
            <p:ph idx="1"/>
          </p:nvPr>
        </p:nvSpPr>
        <p:spPr>
          <a:xfrm>
            <a:off x="2483768" y="1557232"/>
            <a:ext cx="6264696" cy="5009781"/>
          </a:xfrm>
        </p:spPr>
        <p:txBody>
          <a:bodyPr/>
          <a:lstStyle/>
          <a:p>
            <a:pPr>
              <a:lnSpc>
                <a:spcPct val="90000"/>
              </a:lnSpc>
              <a:buFont typeface="Wingdings" pitchFamily="2" charset="2"/>
              <a:buNone/>
            </a:pPr>
            <a:r>
              <a:rPr lang="en-CA" altLang="en-US" sz="1800" dirty="0" smtClean="0">
                <a:latin typeface="Courier New" pitchFamily="49" charset="0"/>
              </a:rPr>
              <a:t> </a:t>
            </a:r>
            <a:r>
              <a:rPr lang="en-CA" altLang="en-US" sz="1800" b="1" dirty="0" smtClean="0">
                <a:latin typeface="Courier New" pitchFamily="49" charset="0"/>
              </a:rPr>
              <a:t>1:</a:t>
            </a:r>
            <a:r>
              <a:rPr lang="en-CA" altLang="en-US" sz="1400" b="1" dirty="0" smtClean="0">
                <a:latin typeface="Courier New" pitchFamily="49" charset="0"/>
              </a:rPr>
              <a:t>                                 </a:t>
            </a:r>
          </a:p>
          <a:p>
            <a:pPr>
              <a:lnSpc>
                <a:spcPct val="90000"/>
              </a:lnSpc>
              <a:spcBef>
                <a:spcPct val="10000"/>
              </a:spcBef>
              <a:buFont typeface="Wingdings" pitchFamily="2" charset="2"/>
              <a:buNone/>
            </a:pPr>
            <a:r>
              <a:rPr lang="en-CA" altLang="en-US" sz="1800" b="1" dirty="0" smtClean="0">
                <a:latin typeface="Courier New" pitchFamily="49" charset="0"/>
              </a:rPr>
              <a:t> 2:          =00000800          ORG $0800</a:t>
            </a:r>
          </a:p>
          <a:p>
            <a:pPr>
              <a:lnSpc>
                <a:spcPct val="90000"/>
              </a:lnSpc>
              <a:spcBef>
                <a:spcPct val="10000"/>
              </a:spcBef>
              <a:buFont typeface="Wingdings" pitchFamily="2" charset="2"/>
              <a:buNone/>
            </a:pPr>
            <a:r>
              <a:rPr lang="en-CA" altLang="en-US" sz="1800" b="1" dirty="0" smtClean="0">
                <a:latin typeface="Courier New" pitchFamily="49" charset="0"/>
              </a:rPr>
              <a:t> 3:                                 </a:t>
            </a:r>
          </a:p>
          <a:p>
            <a:pPr>
              <a:lnSpc>
                <a:spcPct val="90000"/>
              </a:lnSpc>
              <a:spcBef>
                <a:spcPct val="10000"/>
              </a:spcBef>
              <a:buFont typeface="Wingdings" pitchFamily="2" charset="2"/>
              <a:buNone/>
            </a:pPr>
            <a:r>
              <a:rPr lang="en-CA" altLang="en-US" sz="1800" b="1" dirty="0" smtClean="0">
                <a:latin typeface="Courier New" pitchFamily="49" charset="0"/>
              </a:rPr>
              <a:t> 4:     0800 FC 0900            ldd X</a:t>
            </a:r>
          </a:p>
          <a:p>
            <a:pPr>
              <a:lnSpc>
                <a:spcPct val="90000"/>
              </a:lnSpc>
              <a:spcBef>
                <a:spcPct val="10000"/>
              </a:spcBef>
              <a:buFont typeface="Wingdings" pitchFamily="2" charset="2"/>
              <a:buNone/>
            </a:pPr>
            <a:r>
              <a:rPr lang="en-CA" altLang="en-US" sz="1800" b="1" dirty="0" smtClean="0">
                <a:latin typeface="Courier New" pitchFamily="49" charset="0"/>
              </a:rPr>
              <a:t> 5:     0803 F3 0902            addd Y</a:t>
            </a:r>
          </a:p>
          <a:p>
            <a:pPr>
              <a:lnSpc>
                <a:spcPct val="90000"/>
              </a:lnSpc>
              <a:spcBef>
                <a:spcPct val="10000"/>
              </a:spcBef>
              <a:buFont typeface="Wingdings" pitchFamily="2" charset="2"/>
              <a:buNone/>
            </a:pPr>
            <a:r>
              <a:rPr lang="en-CA" altLang="en-US" sz="1800" b="1" dirty="0" smtClean="0">
                <a:latin typeface="Courier New" pitchFamily="49" charset="0"/>
              </a:rPr>
              <a:t> 6:     0806 7C 0904            std Z</a:t>
            </a:r>
          </a:p>
          <a:p>
            <a:pPr>
              <a:lnSpc>
                <a:spcPct val="90000"/>
              </a:lnSpc>
              <a:spcBef>
                <a:spcPct val="10000"/>
              </a:spcBef>
              <a:buFont typeface="Wingdings" pitchFamily="2" charset="2"/>
              <a:buNone/>
            </a:pPr>
            <a:r>
              <a:rPr lang="en-CA" altLang="en-US" sz="1800" b="1" dirty="0" smtClean="0">
                <a:latin typeface="Courier New" pitchFamily="49" charset="0"/>
              </a:rPr>
              <a:t> 7:     0809 3F                 swi</a:t>
            </a:r>
          </a:p>
          <a:p>
            <a:pPr>
              <a:lnSpc>
                <a:spcPct val="90000"/>
              </a:lnSpc>
              <a:spcBef>
                <a:spcPct val="10000"/>
              </a:spcBef>
              <a:buFont typeface="Wingdings" pitchFamily="2" charset="2"/>
              <a:buNone/>
            </a:pPr>
            <a:r>
              <a:rPr lang="en-CA" altLang="en-US" sz="1800" b="1" dirty="0" smtClean="0">
                <a:latin typeface="Courier New" pitchFamily="49" charset="0"/>
              </a:rPr>
              <a:t> 8:                                 </a:t>
            </a:r>
          </a:p>
          <a:p>
            <a:pPr>
              <a:lnSpc>
                <a:spcPct val="90000"/>
              </a:lnSpc>
              <a:spcBef>
                <a:spcPct val="10000"/>
              </a:spcBef>
              <a:buFont typeface="Wingdings" pitchFamily="2" charset="2"/>
              <a:buNone/>
            </a:pPr>
            <a:r>
              <a:rPr lang="en-CA" altLang="en-US" sz="1800" b="1" dirty="0" smtClean="0">
                <a:latin typeface="Courier New" pitchFamily="49" charset="0"/>
              </a:rPr>
              <a:t> 9:          =00000900          ORG $0900</a:t>
            </a:r>
          </a:p>
          <a:p>
            <a:pPr>
              <a:lnSpc>
                <a:spcPct val="90000"/>
              </a:lnSpc>
              <a:spcBef>
                <a:spcPct val="10000"/>
              </a:spcBef>
              <a:buFont typeface="Wingdings" pitchFamily="2" charset="2"/>
              <a:buNone/>
            </a:pPr>
            <a:r>
              <a:rPr lang="en-CA" altLang="en-US" sz="1800" b="1" dirty="0" smtClean="0">
                <a:latin typeface="Courier New" pitchFamily="49" charset="0"/>
              </a:rPr>
              <a:t>10:     0900 +0002              X ds 2</a:t>
            </a:r>
          </a:p>
          <a:p>
            <a:pPr>
              <a:lnSpc>
                <a:spcPct val="90000"/>
              </a:lnSpc>
              <a:spcBef>
                <a:spcPct val="10000"/>
              </a:spcBef>
              <a:buFont typeface="Wingdings" pitchFamily="2" charset="2"/>
              <a:buNone/>
            </a:pPr>
            <a:r>
              <a:rPr lang="en-CA" altLang="en-US" sz="1800" b="1" dirty="0" smtClean="0">
                <a:latin typeface="Courier New" pitchFamily="49" charset="0"/>
              </a:rPr>
              <a:t>11:     0902 +0002              Y ds 2</a:t>
            </a:r>
          </a:p>
          <a:p>
            <a:pPr>
              <a:lnSpc>
                <a:spcPct val="90000"/>
              </a:lnSpc>
              <a:spcBef>
                <a:spcPct val="10000"/>
              </a:spcBef>
              <a:buFont typeface="Wingdings" pitchFamily="2" charset="2"/>
              <a:buNone/>
            </a:pPr>
            <a:r>
              <a:rPr lang="en-CA" altLang="en-US" sz="1800" b="1" dirty="0" smtClean="0">
                <a:latin typeface="Courier New" pitchFamily="49" charset="0"/>
              </a:rPr>
              <a:t>12:     0904 +0002              Z ds 2</a:t>
            </a:r>
          </a:p>
          <a:p>
            <a:pPr>
              <a:lnSpc>
                <a:spcPct val="90000"/>
              </a:lnSpc>
              <a:spcBef>
                <a:spcPct val="10000"/>
              </a:spcBef>
              <a:buFont typeface="Wingdings" pitchFamily="2" charset="2"/>
              <a:buNone/>
            </a:pPr>
            <a:endParaRPr lang="en-CA" altLang="en-US" sz="1800" b="1" dirty="0" smtClean="0">
              <a:latin typeface="Courier New" pitchFamily="49" charset="0"/>
            </a:endParaRPr>
          </a:p>
          <a:p>
            <a:pPr>
              <a:lnSpc>
                <a:spcPct val="90000"/>
              </a:lnSpc>
              <a:spcBef>
                <a:spcPct val="10000"/>
              </a:spcBef>
              <a:buFont typeface="Wingdings" pitchFamily="2" charset="2"/>
              <a:buNone/>
            </a:pPr>
            <a:r>
              <a:rPr lang="en-CA" altLang="en-US" sz="1800" b="1" dirty="0" smtClean="0">
                <a:latin typeface="Courier New" pitchFamily="49" charset="0"/>
              </a:rPr>
              <a:t>Symbols:</a:t>
            </a:r>
          </a:p>
          <a:p>
            <a:pPr>
              <a:lnSpc>
                <a:spcPct val="90000"/>
              </a:lnSpc>
              <a:spcBef>
                <a:spcPct val="10000"/>
              </a:spcBef>
              <a:buFont typeface="Wingdings" pitchFamily="2" charset="2"/>
              <a:buNone/>
            </a:pPr>
            <a:r>
              <a:rPr lang="en-CA" altLang="en-US" sz="1800" b="1" dirty="0" smtClean="0">
                <a:latin typeface="Courier New" pitchFamily="49" charset="0"/>
              </a:rPr>
              <a:t>x                               *00000900</a:t>
            </a:r>
          </a:p>
          <a:p>
            <a:pPr>
              <a:lnSpc>
                <a:spcPct val="90000"/>
              </a:lnSpc>
              <a:spcBef>
                <a:spcPct val="10000"/>
              </a:spcBef>
              <a:buFont typeface="Wingdings" pitchFamily="2" charset="2"/>
              <a:buNone/>
            </a:pPr>
            <a:r>
              <a:rPr lang="en-CA" altLang="en-US" sz="1800" b="1" dirty="0" smtClean="0">
                <a:latin typeface="Courier New" pitchFamily="49" charset="0"/>
              </a:rPr>
              <a:t>y                               *00000902</a:t>
            </a:r>
          </a:p>
          <a:p>
            <a:pPr>
              <a:lnSpc>
                <a:spcPct val="90000"/>
              </a:lnSpc>
              <a:spcBef>
                <a:spcPct val="10000"/>
              </a:spcBef>
              <a:buFont typeface="Wingdings" pitchFamily="2" charset="2"/>
              <a:buNone/>
            </a:pPr>
            <a:r>
              <a:rPr lang="en-CA" altLang="en-US" sz="1800" b="1" dirty="0" smtClean="0">
                <a:latin typeface="Courier New" pitchFamily="49" charset="0"/>
              </a:rPr>
              <a:t>z                               *00000904</a:t>
            </a:r>
          </a:p>
          <a:p>
            <a:pPr>
              <a:lnSpc>
                <a:spcPct val="90000"/>
              </a:lnSpc>
              <a:spcBef>
                <a:spcPct val="10000"/>
              </a:spcBef>
              <a:buFont typeface="Wingdings" pitchFamily="2" charset="2"/>
              <a:buNone/>
            </a:pPr>
            <a:endParaRPr lang="en-CA" altLang="en-US" sz="1800" dirty="0">
              <a:latin typeface="Courier New" pitchFamily="49" charset="0"/>
            </a:endParaRPr>
          </a:p>
        </p:txBody>
      </p:sp>
      <p:sp>
        <p:nvSpPr>
          <p:cNvPr id="97282" name="Rectangle 2"/>
          <p:cNvSpPr>
            <a:spLocks noGrp="1" noChangeArrowheads="1"/>
          </p:cNvSpPr>
          <p:nvPr>
            <p:ph type="title"/>
          </p:nvPr>
        </p:nvSpPr>
        <p:spPr>
          <a:xfrm>
            <a:off x="76200" y="188640"/>
            <a:ext cx="8888288" cy="762000"/>
          </a:xfrm>
          <a:ln/>
        </p:spPr>
        <p:txBody>
          <a:bodyPr>
            <a:noAutofit/>
          </a:bodyPr>
          <a:lstStyle/>
          <a:p>
            <a:r>
              <a:rPr lang="en-CA" altLang="en-US" sz="2800" dirty="0" smtClean="0"/>
              <a:t>Assembly Program and Machine Instructions</a:t>
            </a:r>
            <a:endParaRPr lang="en-CA" altLang="en-US" sz="2800" dirty="0"/>
          </a:p>
        </p:txBody>
      </p:sp>
      <p:sp>
        <p:nvSpPr>
          <p:cNvPr id="6" name="Line Callout 1 (Border and Accent Bar) 5"/>
          <p:cNvSpPr/>
          <p:nvPr/>
        </p:nvSpPr>
        <p:spPr>
          <a:xfrm>
            <a:off x="381000" y="1066800"/>
            <a:ext cx="1981200" cy="638452"/>
          </a:xfrm>
          <a:prstGeom prst="accentBorderCallout1">
            <a:avLst>
              <a:gd name="adj1" fmla="val 19763"/>
              <a:gd name="adj2" fmla="val 109068"/>
              <a:gd name="adj3" fmla="val 215261"/>
              <a:gd name="adj4" fmla="val 22012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Machine instructions</a:t>
            </a:r>
            <a:endParaRPr lang="en-CA" dirty="0"/>
          </a:p>
        </p:txBody>
      </p:sp>
      <p:sp>
        <p:nvSpPr>
          <p:cNvPr id="7" name="Line Callout 1 (Border and Accent Bar) 6"/>
          <p:cNvSpPr/>
          <p:nvPr/>
        </p:nvSpPr>
        <p:spPr>
          <a:xfrm>
            <a:off x="3810000" y="899974"/>
            <a:ext cx="1981200" cy="638452"/>
          </a:xfrm>
          <a:prstGeom prst="accentBorderCallout1">
            <a:avLst>
              <a:gd name="adj1" fmla="val 19763"/>
              <a:gd name="adj2" fmla="val 109068"/>
              <a:gd name="adj3" fmla="val 234779"/>
              <a:gd name="adj4" fmla="val 17350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Assembler program</a:t>
            </a:r>
            <a:endParaRPr lang="en-CA" dirty="0"/>
          </a:p>
        </p:txBody>
      </p:sp>
      <p:sp>
        <p:nvSpPr>
          <p:cNvPr id="8" name="Line Callout 1 (Border and Accent Bar) 7"/>
          <p:cNvSpPr/>
          <p:nvPr/>
        </p:nvSpPr>
        <p:spPr>
          <a:xfrm>
            <a:off x="381000" y="1963815"/>
            <a:ext cx="1981200" cy="638452"/>
          </a:xfrm>
          <a:prstGeom prst="accentBorderCallout1">
            <a:avLst>
              <a:gd name="adj1" fmla="val 19763"/>
              <a:gd name="adj2" fmla="val 109068"/>
              <a:gd name="adj3" fmla="val 84789"/>
              <a:gd name="adj4" fmla="val 16868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Memory addresses</a:t>
            </a:r>
            <a:endParaRPr lang="en-CA" dirty="0"/>
          </a:p>
        </p:txBody>
      </p:sp>
      <p:sp>
        <p:nvSpPr>
          <p:cNvPr id="9" name="Line Callout 1 (Border and Accent Bar) 8"/>
          <p:cNvSpPr/>
          <p:nvPr/>
        </p:nvSpPr>
        <p:spPr>
          <a:xfrm>
            <a:off x="228600" y="3276600"/>
            <a:ext cx="1981200" cy="838200"/>
          </a:xfrm>
          <a:prstGeom prst="accentBorderCallout1">
            <a:avLst>
              <a:gd name="adj1" fmla="val 19763"/>
              <a:gd name="adj2" fmla="val 109068"/>
              <a:gd name="adj3" fmla="val 86517"/>
              <a:gd name="adj4" fmla="val 18437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Addresses of variables in memory</a:t>
            </a:r>
            <a:endParaRPr lang="en-CA" dirty="0"/>
          </a:p>
        </p:txBody>
      </p:sp>
      <p:sp>
        <p:nvSpPr>
          <p:cNvPr id="10" name="Line Callout 1 (Border and Accent Bar) 9"/>
          <p:cNvSpPr/>
          <p:nvPr/>
        </p:nvSpPr>
        <p:spPr>
          <a:xfrm>
            <a:off x="4114800" y="5334000"/>
            <a:ext cx="1981200" cy="638452"/>
          </a:xfrm>
          <a:prstGeom prst="accentBorderCallout1">
            <a:avLst>
              <a:gd name="adj1" fmla="val 19763"/>
              <a:gd name="adj2" fmla="val 109068"/>
              <a:gd name="adj3" fmla="val -91804"/>
              <a:gd name="adj4" fmla="val 14493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Declaration of variables</a:t>
            </a:r>
            <a:endParaRPr lang="en-CA"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7</a:t>
            </a:fld>
            <a:endParaRPr lang="en-US" dirty="0"/>
          </a:p>
        </p:txBody>
      </p:sp>
    </p:spTree>
    <p:extLst>
      <p:ext uri="{BB962C8B-B14F-4D97-AF65-F5344CB8AC3E}">
        <p14:creationId xmlns:p14="http://schemas.microsoft.com/office/powerpoint/2010/main" val="21048713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noChangeArrowheads="1"/>
          </p:cNvSpPr>
          <p:nvPr>
            <p:ph idx="1"/>
          </p:nvPr>
        </p:nvSpPr>
        <p:spPr>
          <a:xfrm>
            <a:off x="76200" y="152400"/>
            <a:ext cx="8991600" cy="6172200"/>
          </a:xfrm>
        </p:spPr>
        <p:txBody>
          <a:bodyPr/>
          <a:lstStyle/>
          <a:p>
            <a:r>
              <a:rPr lang="en-US" altLang="en-US" sz="2000" dirty="0"/>
              <a:t>Assembly Language.</a:t>
            </a:r>
          </a:p>
          <a:p>
            <a:pPr lvl="1"/>
            <a:r>
              <a:rPr lang="en-US" altLang="en-US" sz="1800" dirty="0"/>
              <a:t>The machine language’s numerical commands are associated to English-like abbreviations or mnemonics describing the command.</a:t>
            </a:r>
          </a:p>
          <a:p>
            <a:pPr lvl="1"/>
            <a:r>
              <a:rPr lang="en-US" altLang="en-US" sz="1800" dirty="0"/>
              <a:t>A program is written using the abbreviations and an </a:t>
            </a:r>
            <a:r>
              <a:rPr lang="en-US" altLang="en-US" sz="1800" u="sng" dirty="0"/>
              <a:t>assembler</a:t>
            </a:r>
            <a:r>
              <a:rPr lang="en-US" altLang="en-US" sz="1800" dirty="0"/>
              <a:t> translates the program into machine language. Assembly language is still too cumbersome to manipulate for writing large and complex programs. </a:t>
            </a:r>
          </a:p>
          <a:p>
            <a:pPr lvl="2"/>
            <a:r>
              <a:rPr lang="en-US" altLang="en-US" sz="1800" dirty="0"/>
              <a:t>e.g.: Assembly code for adding the content of two variables x and y and storing the result in variable z:</a:t>
            </a:r>
          </a:p>
          <a:p>
            <a:pPr marL="1371600" lvl="5" indent="0">
              <a:buNone/>
            </a:pPr>
            <a:r>
              <a:rPr lang="en-US" altLang="en-US" dirty="0" smtClean="0"/>
              <a:t>LDD</a:t>
            </a:r>
            <a:r>
              <a:rPr lang="en-US" altLang="en-US" dirty="0"/>
              <a:t>	</a:t>
            </a:r>
            <a:r>
              <a:rPr lang="en-US" altLang="en-US" dirty="0" smtClean="0"/>
              <a:t>x</a:t>
            </a:r>
            <a:endParaRPr lang="en-US" altLang="en-US" dirty="0"/>
          </a:p>
          <a:p>
            <a:pPr marL="1371600" lvl="5" indent="0">
              <a:buNone/>
            </a:pPr>
            <a:r>
              <a:rPr lang="en-US" altLang="en-US" dirty="0" smtClean="0"/>
              <a:t>ADDD 	y</a:t>
            </a:r>
            <a:endParaRPr lang="en-US" altLang="en-US" dirty="0"/>
          </a:p>
          <a:p>
            <a:pPr marL="1371600" lvl="5" indent="0">
              <a:buNone/>
            </a:pPr>
            <a:r>
              <a:rPr lang="en-US" altLang="en-US" dirty="0" smtClean="0"/>
              <a:t>STD</a:t>
            </a:r>
            <a:r>
              <a:rPr lang="en-US" altLang="en-US" sz="1500" dirty="0"/>
              <a:t>	</a:t>
            </a:r>
            <a:r>
              <a:rPr lang="en-US" altLang="en-US" sz="1500" dirty="0" smtClean="0"/>
              <a:t>	z</a:t>
            </a:r>
            <a:endParaRPr lang="en-US" altLang="en-US" sz="1500" dirty="0"/>
          </a:p>
          <a:p>
            <a:r>
              <a:rPr lang="en-US" altLang="en-US" sz="2000" dirty="0"/>
              <a:t>High Level Languages.</a:t>
            </a:r>
          </a:p>
          <a:p>
            <a:pPr lvl="1"/>
            <a:r>
              <a:rPr lang="en-US" altLang="en-US" sz="1800" dirty="0"/>
              <a:t>Consists of a large number of powerful commands.</a:t>
            </a:r>
          </a:p>
          <a:p>
            <a:pPr lvl="1"/>
            <a:r>
              <a:rPr lang="en-US" altLang="en-US" sz="1800" dirty="0"/>
              <a:t>Commands are descriptive, mathematical and/or English-like.</a:t>
            </a:r>
          </a:p>
          <a:p>
            <a:pPr lvl="1"/>
            <a:r>
              <a:rPr lang="en-US" altLang="en-US" sz="1800" dirty="0"/>
              <a:t>A </a:t>
            </a:r>
            <a:r>
              <a:rPr lang="en-US" altLang="en-US" sz="1800" u="sng" dirty="0"/>
              <a:t>compiler</a:t>
            </a:r>
            <a:r>
              <a:rPr lang="en-US" altLang="en-US" sz="1800" dirty="0"/>
              <a:t> translates the program written in high level language to a program in machine language.</a:t>
            </a:r>
          </a:p>
          <a:p>
            <a:pPr lvl="2"/>
            <a:r>
              <a:rPr lang="en-US" altLang="en-US" sz="1800" dirty="0"/>
              <a:t>e.g.: C code for adding the content of two variables x and y and storing the result in variable z:</a:t>
            </a:r>
          </a:p>
          <a:p>
            <a:pPr marL="1828800" lvl="7" indent="0">
              <a:buNone/>
            </a:pPr>
            <a:r>
              <a:rPr lang="fr-CA" altLang="en-US" sz="1800" dirty="0"/>
              <a:t>z = x + y;</a:t>
            </a: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8</a:t>
            </a:fld>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custDataLst>
              <p:tags r:id="rId1"/>
            </p:custDataLst>
          </p:nvPr>
        </p:nvSpPr>
        <p:spPr>
          <a:xfrm>
            <a:off x="191871" y="1875353"/>
            <a:ext cx="6096000" cy="4724400"/>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nSpc>
                <a:spcPct val="90000"/>
              </a:lnSpc>
              <a:buClr>
                <a:srgbClr val="2DA2BF"/>
              </a:buClr>
              <a:buFont typeface="Wingdings" pitchFamily="2" charset="2"/>
              <a:buNone/>
            </a:pPr>
            <a:r>
              <a:rPr lang="en-US" altLang="en-US" sz="1800" dirty="0" smtClean="0">
                <a:solidFill>
                  <a:prstClr val="black"/>
                </a:solidFill>
                <a:latin typeface="Courier New" pitchFamily="49" charset="0"/>
              </a:rPr>
              <a:t> 1:</a:t>
            </a:r>
            <a:r>
              <a:rPr lang="en-US" altLang="en-US" sz="1400" dirty="0" smtClean="0">
                <a:solidFill>
                  <a:prstClr val="black"/>
                </a:solidFill>
                <a:latin typeface="Courier New" pitchFamily="49" charset="0"/>
              </a:rPr>
              <a:t>                                 </a:t>
            </a:r>
          </a:p>
          <a:p>
            <a:pPr>
              <a:lnSpc>
                <a:spcPct val="90000"/>
              </a:lnSpc>
              <a:spcBef>
                <a:spcPct val="10000"/>
              </a:spcBef>
              <a:buClr>
                <a:srgbClr val="2DA2BF"/>
              </a:buClr>
              <a:buFont typeface="Wingdings" pitchFamily="2" charset="2"/>
              <a:buNone/>
            </a:pPr>
            <a:r>
              <a:rPr lang="en-US" altLang="en-US" sz="1800" dirty="0" smtClean="0">
                <a:solidFill>
                  <a:prstClr val="black"/>
                </a:solidFill>
                <a:latin typeface="Courier New" pitchFamily="49" charset="0"/>
              </a:rPr>
              <a:t> 2:          =00000800          ORG $0800</a:t>
            </a:r>
          </a:p>
          <a:p>
            <a:pPr>
              <a:lnSpc>
                <a:spcPct val="90000"/>
              </a:lnSpc>
              <a:spcBef>
                <a:spcPct val="10000"/>
              </a:spcBef>
              <a:buClr>
                <a:srgbClr val="2DA2BF"/>
              </a:buClr>
              <a:buFont typeface="Wingdings" pitchFamily="2" charset="2"/>
              <a:buNone/>
            </a:pPr>
            <a:r>
              <a:rPr lang="en-US" altLang="en-US" sz="1800" dirty="0" smtClean="0">
                <a:solidFill>
                  <a:prstClr val="black"/>
                </a:solidFill>
                <a:latin typeface="Courier New" pitchFamily="49" charset="0"/>
              </a:rPr>
              <a:t> 3:                                 </a:t>
            </a:r>
          </a:p>
          <a:p>
            <a:pPr>
              <a:lnSpc>
                <a:spcPct val="90000"/>
              </a:lnSpc>
              <a:spcBef>
                <a:spcPct val="10000"/>
              </a:spcBef>
              <a:buClr>
                <a:srgbClr val="2DA2BF"/>
              </a:buClr>
              <a:buFont typeface="Wingdings" pitchFamily="2" charset="2"/>
              <a:buNone/>
            </a:pPr>
            <a:r>
              <a:rPr lang="en-US" altLang="en-US" sz="1800" dirty="0" smtClean="0">
                <a:solidFill>
                  <a:prstClr val="black"/>
                </a:solidFill>
                <a:latin typeface="Courier New" pitchFamily="49" charset="0"/>
              </a:rPr>
              <a:t> 4:     0800 FC 0900            LDD X</a:t>
            </a:r>
          </a:p>
          <a:p>
            <a:pPr>
              <a:lnSpc>
                <a:spcPct val="90000"/>
              </a:lnSpc>
              <a:spcBef>
                <a:spcPct val="10000"/>
              </a:spcBef>
              <a:buClr>
                <a:srgbClr val="2DA2BF"/>
              </a:buClr>
              <a:buFont typeface="Wingdings" pitchFamily="2" charset="2"/>
              <a:buNone/>
            </a:pPr>
            <a:r>
              <a:rPr lang="en-US" altLang="en-US" sz="1800" dirty="0" smtClean="0">
                <a:solidFill>
                  <a:prstClr val="black"/>
                </a:solidFill>
                <a:latin typeface="Courier New" pitchFamily="49" charset="0"/>
              </a:rPr>
              <a:t> 5:     0803 F3 0902            ADDD Y</a:t>
            </a:r>
          </a:p>
          <a:p>
            <a:pPr>
              <a:lnSpc>
                <a:spcPct val="90000"/>
              </a:lnSpc>
              <a:spcBef>
                <a:spcPct val="10000"/>
              </a:spcBef>
              <a:buClr>
                <a:srgbClr val="2DA2BF"/>
              </a:buClr>
              <a:buFont typeface="Wingdings" pitchFamily="2" charset="2"/>
              <a:buNone/>
            </a:pPr>
            <a:r>
              <a:rPr lang="en-US" altLang="en-US" sz="1800" dirty="0" smtClean="0">
                <a:solidFill>
                  <a:prstClr val="black"/>
                </a:solidFill>
                <a:latin typeface="Courier New" pitchFamily="49" charset="0"/>
              </a:rPr>
              <a:t> 6:     0806 7C 0904            STD Z</a:t>
            </a:r>
          </a:p>
          <a:p>
            <a:pPr>
              <a:lnSpc>
                <a:spcPct val="90000"/>
              </a:lnSpc>
              <a:spcBef>
                <a:spcPct val="10000"/>
              </a:spcBef>
              <a:buClr>
                <a:srgbClr val="2DA2BF"/>
              </a:buClr>
              <a:buFont typeface="Wingdings" pitchFamily="2" charset="2"/>
              <a:buNone/>
            </a:pPr>
            <a:r>
              <a:rPr lang="en-US" altLang="en-US" sz="1800" dirty="0" smtClean="0">
                <a:solidFill>
                  <a:prstClr val="black"/>
                </a:solidFill>
                <a:latin typeface="Courier New" pitchFamily="49" charset="0"/>
              </a:rPr>
              <a:t> 7:     0809 3F                 </a:t>
            </a:r>
            <a:r>
              <a:rPr lang="en-US" altLang="en-US" sz="1800" dirty="0" err="1" smtClean="0">
                <a:solidFill>
                  <a:prstClr val="black"/>
                </a:solidFill>
                <a:latin typeface="Courier New" pitchFamily="49" charset="0"/>
              </a:rPr>
              <a:t>swi</a:t>
            </a:r>
            <a:endParaRPr lang="en-US" altLang="en-US" sz="1800" dirty="0" smtClean="0">
              <a:solidFill>
                <a:prstClr val="black"/>
              </a:solidFill>
              <a:latin typeface="Courier New" pitchFamily="49" charset="0"/>
            </a:endParaRPr>
          </a:p>
          <a:p>
            <a:pPr>
              <a:lnSpc>
                <a:spcPct val="90000"/>
              </a:lnSpc>
              <a:spcBef>
                <a:spcPct val="10000"/>
              </a:spcBef>
              <a:buClr>
                <a:srgbClr val="2DA2BF"/>
              </a:buClr>
              <a:buFont typeface="Wingdings" pitchFamily="2" charset="2"/>
              <a:buNone/>
            </a:pPr>
            <a:r>
              <a:rPr lang="en-US" altLang="en-US" sz="1800" dirty="0" smtClean="0">
                <a:solidFill>
                  <a:prstClr val="black"/>
                </a:solidFill>
                <a:latin typeface="Courier New" pitchFamily="49" charset="0"/>
              </a:rPr>
              <a:t> 8:                                 </a:t>
            </a:r>
          </a:p>
          <a:p>
            <a:pPr>
              <a:lnSpc>
                <a:spcPct val="90000"/>
              </a:lnSpc>
              <a:spcBef>
                <a:spcPct val="10000"/>
              </a:spcBef>
              <a:buClr>
                <a:srgbClr val="2DA2BF"/>
              </a:buClr>
              <a:buFont typeface="Wingdings" pitchFamily="2" charset="2"/>
              <a:buNone/>
            </a:pPr>
            <a:r>
              <a:rPr lang="en-US" altLang="en-US" sz="1800" dirty="0" smtClean="0">
                <a:solidFill>
                  <a:prstClr val="black"/>
                </a:solidFill>
                <a:latin typeface="Courier New" pitchFamily="49" charset="0"/>
              </a:rPr>
              <a:t> 9:          =00000900          ORG $0900</a:t>
            </a:r>
          </a:p>
          <a:p>
            <a:pPr>
              <a:lnSpc>
                <a:spcPct val="90000"/>
              </a:lnSpc>
              <a:spcBef>
                <a:spcPct val="10000"/>
              </a:spcBef>
              <a:buClr>
                <a:srgbClr val="2DA2BF"/>
              </a:buClr>
              <a:buFont typeface="Wingdings" pitchFamily="2" charset="2"/>
              <a:buNone/>
            </a:pPr>
            <a:r>
              <a:rPr lang="en-US" altLang="en-US" sz="1800" dirty="0" smtClean="0">
                <a:solidFill>
                  <a:prstClr val="black"/>
                </a:solidFill>
                <a:latin typeface="Courier New" pitchFamily="49" charset="0"/>
              </a:rPr>
              <a:t>10:     0900 +0002              </a:t>
            </a:r>
            <a:r>
              <a:rPr lang="en-US" altLang="en-US" sz="1800" dirty="0">
                <a:solidFill>
                  <a:prstClr val="black"/>
                </a:solidFill>
                <a:latin typeface="Courier New" pitchFamily="49" charset="0"/>
              </a:rPr>
              <a:t>X</a:t>
            </a:r>
            <a:r>
              <a:rPr lang="en-US" altLang="en-US" sz="1800" dirty="0" smtClean="0">
                <a:solidFill>
                  <a:prstClr val="black"/>
                </a:solidFill>
                <a:latin typeface="Courier New" pitchFamily="49" charset="0"/>
              </a:rPr>
              <a:t> ds 2</a:t>
            </a:r>
          </a:p>
          <a:p>
            <a:pPr>
              <a:lnSpc>
                <a:spcPct val="90000"/>
              </a:lnSpc>
              <a:spcBef>
                <a:spcPct val="10000"/>
              </a:spcBef>
              <a:buClr>
                <a:srgbClr val="2DA2BF"/>
              </a:buClr>
              <a:buFont typeface="Wingdings" pitchFamily="2" charset="2"/>
              <a:buNone/>
            </a:pPr>
            <a:r>
              <a:rPr lang="en-US" altLang="en-US" sz="1800" dirty="0" smtClean="0">
                <a:solidFill>
                  <a:prstClr val="black"/>
                </a:solidFill>
                <a:latin typeface="Courier New" pitchFamily="49" charset="0"/>
              </a:rPr>
              <a:t>11:     0902 +0002              Y ds 2</a:t>
            </a:r>
          </a:p>
          <a:p>
            <a:pPr>
              <a:lnSpc>
                <a:spcPct val="90000"/>
              </a:lnSpc>
              <a:spcBef>
                <a:spcPct val="10000"/>
              </a:spcBef>
              <a:buClr>
                <a:srgbClr val="2DA2BF"/>
              </a:buClr>
              <a:buFont typeface="Wingdings" pitchFamily="2" charset="2"/>
              <a:buNone/>
            </a:pPr>
            <a:r>
              <a:rPr lang="en-US" altLang="en-US" sz="1800" dirty="0" smtClean="0">
                <a:solidFill>
                  <a:prstClr val="black"/>
                </a:solidFill>
                <a:latin typeface="Courier New" pitchFamily="49" charset="0"/>
              </a:rPr>
              <a:t>12:     0904 +0002              Z ds 2</a:t>
            </a:r>
          </a:p>
          <a:p>
            <a:pPr>
              <a:lnSpc>
                <a:spcPct val="90000"/>
              </a:lnSpc>
              <a:spcBef>
                <a:spcPct val="10000"/>
              </a:spcBef>
              <a:buClr>
                <a:srgbClr val="2DA2BF"/>
              </a:buClr>
              <a:buFont typeface="Wingdings" pitchFamily="2" charset="2"/>
              <a:buNone/>
            </a:pPr>
            <a:endParaRPr lang="en-US" altLang="en-US" sz="1800" dirty="0" smtClean="0">
              <a:solidFill>
                <a:prstClr val="black"/>
              </a:solidFill>
              <a:latin typeface="Courier New" pitchFamily="49" charset="0"/>
            </a:endParaRPr>
          </a:p>
          <a:p>
            <a:pPr>
              <a:lnSpc>
                <a:spcPct val="90000"/>
              </a:lnSpc>
              <a:spcBef>
                <a:spcPct val="10000"/>
              </a:spcBef>
              <a:buClr>
                <a:srgbClr val="2DA2BF"/>
              </a:buClr>
              <a:buFont typeface="Wingdings" pitchFamily="2" charset="2"/>
              <a:buNone/>
            </a:pPr>
            <a:endParaRPr lang="en-US" altLang="en-US" sz="1800" dirty="0">
              <a:solidFill>
                <a:prstClr val="black"/>
              </a:solidFill>
              <a:latin typeface="Courier New" pitchFamily="49" charset="0"/>
            </a:endParaRPr>
          </a:p>
        </p:txBody>
      </p:sp>
      <p:sp>
        <p:nvSpPr>
          <p:cNvPr id="9" name="Rectangle 8"/>
          <p:cNvSpPr/>
          <p:nvPr>
            <p:custDataLst>
              <p:tags r:id="rId2"/>
            </p:custDataLst>
          </p:nvPr>
        </p:nvSpPr>
        <p:spPr>
          <a:xfrm>
            <a:off x="4407926" y="1981200"/>
            <a:ext cx="1847530" cy="3200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itle 2"/>
          <p:cNvSpPr>
            <a:spLocks noGrp="1"/>
          </p:cNvSpPr>
          <p:nvPr>
            <p:ph type="title"/>
            <p:custDataLst>
              <p:tags r:id="rId3"/>
            </p:custDataLst>
          </p:nvPr>
        </p:nvSpPr>
        <p:spPr>
          <a:xfrm>
            <a:off x="457200" y="12075"/>
            <a:ext cx="8229600" cy="1143000"/>
          </a:xfrm>
        </p:spPr>
        <p:txBody>
          <a:bodyPr/>
          <a:lstStyle/>
          <a:p>
            <a:r>
              <a:rPr lang="fr-CA" dirty="0" smtClean="0"/>
              <a:t>C </a:t>
            </a:r>
            <a:r>
              <a:rPr lang="fr-CA" dirty="0" err="1" smtClean="0"/>
              <a:t>Programming</a:t>
            </a:r>
            <a:r>
              <a:rPr lang="fr-CA" dirty="0" smtClean="0"/>
              <a:t> </a:t>
            </a:r>
            <a:r>
              <a:rPr lang="fr-CA" dirty="0" err="1" smtClean="0"/>
              <a:t>Language</a:t>
            </a:r>
            <a:endParaRPr lang="en-CA" dirty="0"/>
          </a:p>
        </p:txBody>
      </p:sp>
      <p:cxnSp>
        <p:nvCxnSpPr>
          <p:cNvPr id="5" name="Straight Connector 4"/>
          <p:cNvCxnSpPr/>
          <p:nvPr>
            <p:custDataLst>
              <p:tags r:id="rId4"/>
            </p:custDataLst>
          </p:nvPr>
        </p:nvCxnSpPr>
        <p:spPr>
          <a:xfrm>
            <a:off x="3810000" y="1140136"/>
            <a:ext cx="0" cy="4164217"/>
          </a:xfrm>
          <a:prstGeom prst="line">
            <a:avLst/>
          </a:prstGeom>
          <a:ln w="41275"/>
        </p:spPr>
        <p:style>
          <a:lnRef idx="1">
            <a:schemeClr val="accent1"/>
          </a:lnRef>
          <a:fillRef idx="0">
            <a:schemeClr val="accent1"/>
          </a:fillRef>
          <a:effectRef idx="0">
            <a:schemeClr val="accent1"/>
          </a:effectRef>
          <a:fontRef idx="minor">
            <a:schemeClr val="tx1"/>
          </a:fontRef>
        </p:style>
      </p:cxnSp>
      <p:sp>
        <p:nvSpPr>
          <p:cNvPr id="6" name="TextBox 5"/>
          <p:cNvSpPr txBox="1"/>
          <p:nvPr>
            <p:custDataLst>
              <p:tags r:id="rId5"/>
            </p:custDataLst>
          </p:nvPr>
        </p:nvSpPr>
        <p:spPr>
          <a:xfrm>
            <a:off x="4374859" y="987736"/>
            <a:ext cx="1665842" cy="369332"/>
          </a:xfrm>
          <a:prstGeom prst="rect">
            <a:avLst/>
          </a:prstGeom>
          <a:noFill/>
        </p:spPr>
        <p:txBody>
          <a:bodyPr wrap="none" rtlCol="0">
            <a:spAutoFit/>
          </a:bodyPr>
          <a:lstStyle/>
          <a:p>
            <a:pPr algn="ctr"/>
            <a:r>
              <a:rPr lang="en-US" dirty="0" smtClean="0">
                <a:solidFill>
                  <a:srgbClr val="0070C0"/>
                </a:solidFill>
              </a:rPr>
              <a:t>Assembler code</a:t>
            </a:r>
            <a:endParaRPr lang="en-US" dirty="0">
              <a:solidFill>
                <a:srgbClr val="0070C0"/>
              </a:solidFill>
            </a:endParaRPr>
          </a:p>
        </p:txBody>
      </p:sp>
      <p:sp>
        <p:nvSpPr>
          <p:cNvPr id="7" name="TextBox 6"/>
          <p:cNvSpPr txBox="1"/>
          <p:nvPr>
            <p:custDataLst>
              <p:tags r:id="rId6"/>
            </p:custDataLst>
          </p:nvPr>
        </p:nvSpPr>
        <p:spPr>
          <a:xfrm>
            <a:off x="1341368" y="1140136"/>
            <a:ext cx="1537600" cy="369332"/>
          </a:xfrm>
          <a:prstGeom prst="rect">
            <a:avLst/>
          </a:prstGeom>
          <a:noFill/>
        </p:spPr>
        <p:txBody>
          <a:bodyPr wrap="none" rtlCol="0">
            <a:spAutoFit/>
          </a:bodyPr>
          <a:lstStyle/>
          <a:p>
            <a:pPr algn="ctr"/>
            <a:r>
              <a:rPr lang="en-US" dirty="0" smtClean="0">
                <a:solidFill>
                  <a:srgbClr val="0070C0"/>
                </a:solidFill>
              </a:rPr>
              <a:t>Machine Code</a:t>
            </a:r>
            <a:endParaRPr lang="en-US" dirty="0">
              <a:solidFill>
                <a:srgbClr val="0070C0"/>
              </a:solidFill>
            </a:endParaRPr>
          </a:p>
        </p:txBody>
      </p:sp>
      <p:cxnSp>
        <p:nvCxnSpPr>
          <p:cNvPr id="10" name="Straight Connector 9"/>
          <p:cNvCxnSpPr/>
          <p:nvPr>
            <p:custDataLst>
              <p:tags r:id="rId7"/>
            </p:custDataLst>
          </p:nvPr>
        </p:nvCxnSpPr>
        <p:spPr>
          <a:xfrm>
            <a:off x="6513689" y="1109092"/>
            <a:ext cx="0" cy="4164217"/>
          </a:xfrm>
          <a:prstGeom prst="line">
            <a:avLst/>
          </a:prstGeom>
          <a:ln w="41275"/>
        </p:spPr>
        <p:style>
          <a:lnRef idx="1">
            <a:schemeClr val="accent1"/>
          </a:lnRef>
          <a:fillRef idx="0">
            <a:schemeClr val="accent1"/>
          </a:fillRef>
          <a:effectRef idx="0">
            <a:schemeClr val="accent1"/>
          </a:effectRef>
          <a:fontRef idx="minor">
            <a:schemeClr val="tx1"/>
          </a:fontRef>
        </p:style>
      </p:cxnSp>
      <p:sp>
        <p:nvSpPr>
          <p:cNvPr id="11" name="Rectangle 3"/>
          <p:cNvSpPr txBox="1">
            <a:spLocks noChangeArrowheads="1"/>
          </p:cNvSpPr>
          <p:nvPr>
            <p:custDataLst>
              <p:tags r:id="rId8"/>
            </p:custDataLst>
          </p:nvPr>
        </p:nvSpPr>
        <p:spPr>
          <a:xfrm>
            <a:off x="6553200" y="1725775"/>
            <a:ext cx="2362200" cy="4724400"/>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nSpc>
                <a:spcPct val="90000"/>
              </a:lnSpc>
              <a:buClr>
                <a:srgbClr val="2DA2BF"/>
              </a:buClr>
              <a:buFont typeface="Wingdings" pitchFamily="2" charset="2"/>
              <a:buNone/>
            </a:pPr>
            <a:endParaRPr lang="en-US" altLang="en-US" sz="1800" dirty="0" smtClean="0">
              <a:solidFill>
                <a:prstClr val="black"/>
              </a:solidFill>
              <a:latin typeface="Courier New" pitchFamily="49" charset="0"/>
            </a:endParaRPr>
          </a:p>
          <a:p>
            <a:pPr>
              <a:lnSpc>
                <a:spcPct val="90000"/>
              </a:lnSpc>
              <a:buClr>
                <a:srgbClr val="2DA2BF"/>
              </a:buClr>
              <a:buFont typeface="Wingdings" pitchFamily="2" charset="2"/>
              <a:buNone/>
            </a:pPr>
            <a:r>
              <a:rPr lang="en-US" altLang="en-US" sz="1800" dirty="0">
                <a:solidFill>
                  <a:prstClr val="black"/>
                </a:solidFill>
                <a:latin typeface="Courier New" pitchFamily="49" charset="0"/>
              </a:rPr>
              <a:t>v</a:t>
            </a:r>
            <a:r>
              <a:rPr lang="en-US" altLang="en-US" sz="1800" dirty="0" smtClean="0">
                <a:solidFill>
                  <a:prstClr val="black"/>
                </a:solidFill>
                <a:latin typeface="Courier New" pitchFamily="49" charset="0"/>
              </a:rPr>
              <a:t>oid main()</a:t>
            </a:r>
          </a:p>
          <a:p>
            <a:pPr>
              <a:lnSpc>
                <a:spcPct val="90000"/>
              </a:lnSpc>
              <a:buClr>
                <a:srgbClr val="2DA2BF"/>
              </a:buClr>
              <a:buFont typeface="Wingdings" pitchFamily="2" charset="2"/>
              <a:buNone/>
            </a:pPr>
            <a:r>
              <a:rPr lang="en-US" altLang="en-US" sz="1800" dirty="0" smtClean="0">
                <a:solidFill>
                  <a:prstClr val="black"/>
                </a:solidFill>
                <a:latin typeface="Courier New" pitchFamily="49" charset="0"/>
              </a:rPr>
              <a:t>{</a:t>
            </a:r>
          </a:p>
          <a:p>
            <a:pPr>
              <a:lnSpc>
                <a:spcPct val="90000"/>
              </a:lnSpc>
              <a:buClr>
                <a:srgbClr val="2DA2BF"/>
              </a:buClr>
              <a:buFont typeface="Wingdings" pitchFamily="2" charset="2"/>
              <a:buNone/>
            </a:pPr>
            <a:r>
              <a:rPr lang="en-US" altLang="en-US" sz="1800" dirty="0">
                <a:solidFill>
                  <a:prstClr val="black"/>
                </a:solidFill>
                <a:latin typeface="Courier New" pitchFamily="49" charset="0"/>
              </a:rPr>
              <a:t> </a:t>
            </a:r>
            <a:r>
              <a:rPr lang="en-US" altLang="en-US" sz="1800" dirty="0" smtClean="0">
                <a:solidFill>
                  <a:prstClr val="black"/>
                </a:solidFill>
                <a:latin typeface="Courier New" pitchFamily="49" charset="0"/>
              </a:rPr>
              <a:t>  </a:t>
            </a:r>
            <a:r>
              <a:rPr lang="en-US" altLang="en-US" sz="1800" dirty="0" err="1" smtClean="0">
                <a:solidFill>
                  <a:prstClr val="black"/>
                </a:solidFill>
                <a:latin typeface="Courier New" pitchFamily="49" charset="0"/>
              </a:rPr>
              <a:t>int</a:t>
            </a:r>
            <a:r>
              <a:rPr lang="en-US" altLang="en-US" sz="1800" dirty="0" smtClean="0">
                <a:solidFill>
                  <a:prstClr val="black"/>
                </a:solidFill>
                <a:latin typeface="Courier New" pitchFamily="49" charset="0"/>
              </a:rPr>
              <a:t> x, y, z;</a:t>
            </a:r>
          </a:p>
          <a:p>
            <a:pPr>
              <a:lnSpc>
                <a:spcPct val="90000"/>
              </a:lnSpc>
              <a:buClr>
                <a:srgbClr val="2DA2BF"/>
              </a:buClr>
              <a:buFont typeface="Wingdings" pitchFamily="2" charset="2"/>
              <a:buNone/>
            </a:pPr>
            <a:r>
              <a:rPr lang="en-US" altLang="en-US" sz="1800" dirty="0">
                <a:solidFill>
                  <a:prstClr val="black"/>
                </a:solidFill>
                <a:latin typeface="Courier New" pitchFamily="49" charset="0"/>
              </a:rPr>
              <a:t> </a:t>
            </a:r>
            <a:r>
              <a:rPr lang="en-US" altLang="en-US" sz="1800" dirty="0" smtClean="0">
                <a:solidFill>
                  <a:prstClr val="black"/>
                </a:solidFill>
                <a:latin typeface="Courier New" pitchFamily="49" charset="0"/>
              </a:rPr>
              <a:t>  z = x + y;</a:t>
            </a:r>
          </a:p>
          <a:p>
            <a:pPr>
              <a:lnSpc>
                <a:spcPct val="90000"/>
              </a:lnSpc>
              <a:buClr>
                <a:srgbClr val="2DA2BF"/>
              </a:buClr>
              <a:buFont typeface="Wingdings" pitchFamily="2" charset="2"/>
              <a:buNone/>
            </a:pPr>
            <a:r>
              <a:rPr lang="en-US" altLang="en-US" sz="1800" dirty="0" smtClean="0">
                <a:solidFill>
                  <a:prstClr val="black"/>
                </a:solidFill>
                <a:latin typeface="Courier New" pitchFamily="49" charset="0"/>
              </a:rPr>
              <a:t>}</a:t>
            </a:r>
          </a:p>
          <a:p>
            <a:pPr>
              <a:lnSpc>
                <a:spcPct val="90000"/>
              </a:lnSpc>
              <a:buClr>
                <a:srgbClr val="2DA2BF"/>
              </a:buClr>
              <a:buFont typeface="Wingdings" pitchFamily="2" charset="2"/>
              <a:buNone/>
            </a:pPr>
            <a:r>
              <a:rPr lang="en-US" altLang="en-US" sz="1800" dirty="0" smtClean="0">
                <a:solidFill>
                  <a:prstClr val="black"/>
                </a:solidFill>
                <a:latin typeface="Courier New" pitchFamily="49" charset="0"/>
              </a:rPr>
              <a:t> </a:t>
            </a:r>
          </a:p>
          <a:p>
            <a:pPr>
              <a:lnSpc>
                <a:spcPct val="90000"/>
              </a:lnSpc>
              <a:spcBef>
                <a:spcPct val="10000"/>
              </a:spcBef>
              <a:buClr>
                <a:srgbClr val="2DA2BF"/>
              </a:buClr>
              <a:buFont typeface="Wingdings" pitchFamily="2" charset="2"/>
              <a:buNone/>
            </a:pPr>
            <a:endParaRPr lang="en-US" altLang="en-US" sz="1800" dirty="0">
              <a:solidFill>
                <a:prstClr val="black"/>
              </a:solidFill>
              <a:latin typeface="Courier New" pitchFamily="49" charset="0"/>
            </a:endParaRPr>
          </a:p>
        </p:txBody>
      </p:sp>
      <p:sp>
        <p:nvSpPr>
          <p:cNvPr id="12" name="TextBox 11"/>
          <p:cNvSpPr txBox="1"/>
          <p:nvPr>
            <p:custDataLst>
              <p:tags r:id="rId9"/>
            </p:custDataLst>
          </p:nvPr>
        </p:nvSpPr>
        <p:spPr>
          <a:xfrm>
            <a:off x="6891665" y="1079444"/>
            <a:ext cx="1582486" cy="369332"/>
          </a:xfrm>
          <a:prstGeom prst="rect">
            <a:avLst/>
          </a:prstGeom>
          <a:noFill/>
        </p:spPr>
        <p:txBody>
          <a:bodyPr wrap="none" rtlCol="0">
            <a:spAutoFit/>
          </a:bodyPr>
          <a:lstStyle/>
          <a:p>
            <a:pPr algn="ctr"/>
            <a:r>
              <a:rPr lang="en-US" dirty="0" smtClean="0">
                <a:solidFill>
                  <a:srgbClr val="0070C0"/>
                </a:solidFill>
              </a:rPr>
              <a:t>C Source Code</a:t>
            </a:r>
            <a:endParaRPr lang="en-US" dirty="0">
              <a:solidFill>
                <a:srgbClr val="0070C0"/>
              </a:solidFill>
            </a:endParaRPr>
          </a:p>
        </p:txBody>
      </p:sp>
      <p:sp>
        <p:nvSpPr>
          <p:cNvPr id="13" name="Right Arrow 12"/>
          <p:cNvSpPr/>
          <p:nvPr>
            <p:custDataLst>
              <p:tags r:id="rId10"/>
            </p:custDataLst>
          </p:nvPr>
        </p:nvSpPr>
        <p:spPr>
          <a:xfrm rot="19034271">
            <a:off x="5406443" y="3566706"/>
            <a:ext cx="2360850" cy="407423"/>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ight Arrow 13"/>
          <p:cNvSpPr/>
          <p:nvPr>
            <p:custDataLst>
              <p:tags r:id="rId11"/>
            </p:custDataLst>
          </p:nvPr>
        </p:nvSpPr>
        <p:spPr>
          <a:xfrm>
            <a:off x="5868771" y="2927098"/>
            <a:ext cx="1175145" cy="407423"/>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16" name="Straight Arrow Connector 15"/>
          <p:cNvCxnSpPr/>
          <p:nvPr>
            <p:custDataLst>
              <p:tags r:id="rId12"/>
            </p:custDataLst>
          </p:nvPr>
        </p:nvCxnSpPr>
        <p:spPr>
          <a:xfrm>
            <a:off x="5868771" y="2514600"/>
            <a:ext cx="838200" cy="0"/>
          </a:xfrm>
          <a:prstGeom prst="straightConnector1">
            <a:avLst/>
          </a:prstGeom>
          <a:ln w="3175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custDataLst>
              <p:tags r:id="rId13"/>
            </p:custDataLst>
          </p:nvPr>
        </p:nvCxnSpPr>
        <p:spPr>
          <a:xfrm>
            <a:off x="5881412" y="3374682"/>
            <a:ext cx="838200" cy="0"/>
          </a:xfrm>
          <a:prstGeom prst="straightConnector1">
            <a:avLst/>
          </a:prstGeom>
          <a:ln w="317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 name="Left Brace 1"/>
          <p:cNvSpPr/>
          <p:nvPr>
            <p:custDataLst>
              <p:tags r:id="rId14"/>
            </p:custDataLst>
          </p:nvPr>
        </p:nvSpPr>
        <p:spPr>
          <a:xfrm>
            <a:off x="5868771" y="2042021"/>
            <a:ext cx="773370" cy="1878175"/>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8" name="TextBox 17"/>
          <p:cNvSpPr txBox="1"/>
          <p:nvPr>
            <p:custDataLst>
              <p:tags r:id="rId15"/>
            </p:custDataLst>
          </p:nvPr>
        </p:nvSpPr>
        <p:spPr>
          <a:xfrm>
            <a:off x="4490483" y="2821868"/>
            <a:ext cx="1217000" cy="369332"/>
          </a:xfrm>
          <a:prstGeom prst="rect">
            <a:avLst/>
          </a:prstGeom>
          <a:solidFill>
            <a:schemeClr val="bg1"/>
          </a:solidFill>
        </p:spPr>
        <p:txBody>
          <a:bodyPr wrap="none" rtlCol="0">
            <a:spAutoFit/>
          </a:bodyPr>
          <a:lstStyle/>
          <a:p>
            <a:pPr algn="ctr"/>
            <a:r>
              <a:rPr lang="en-US" dirty="0" smtClean="0">
                <a:solidFill>
                  <a:srgbClr val="0070C0"/>
                </a:solidFill>
              </a:rPr>
              <a:t>C Function</a:t>
            </a:r>
            <a:endParaRPr lang="en-US" dirty="0">
              <a:solidFill>
                <a:srgbClr val="0070C0"/>
              </a:solidFill>
            </a:endParaRPr>
          </a:p>
        </p:txBody>
      </p:sp>
      <p:sp>
        <p:nvSpPr>
          <p:cNvPr id="19" name="Left Brace 18"/>
          <p:cNvSpPr/>
          <p:nvPr>
            <p:custDataLst>
              <p:tags r:id="rId16"/>
            </p:custDataLst>
          </p:nvPr>
        </p:nvSpPr>
        <p:spPr>
          <a:xfrm rot="10800000">
            <a:off x="5410199" y="2682022"/>
            <a:ext cx="558399" cy="899377"/>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20" name="Left Brace 19"/>
          <p:cNvSpPr/>
          <p:nvPr>
            <p:custDataLst>
              <p:tags r:id="rId17"/>
            </p:custDataLst>
          </p:nvPr>
        </p:nvSpPr>
        <p:spPr>
          <a:xfrm rot="10800000">
            <a:off x="2998390" y="2682022"/>
            <a:ext cx="558399" cy="899377"/>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8" name="Left Arrow 7"/>
          <p:cNvSpPr/>
          <p:nvPr>
            <p:custDataLst>
              <p:tags r:id="rId18"/>
            </p:custDataLst>
          </p:nvPr>
        </p:nvSpPr>
        <p:spPr>
          <a:xfrm>
            <a:off x="3583562" y="2888740"/>
            <a:ext cx="3505200" cy="485942"/>
          </a:xfrm>
          <a:prstGeom prst="lef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1" name="Left Arrow 20"/>
          <p:cNvSpPr/>
          <p:nvPr>
            <p:custDataLst>
              <p:tags r:id="rId19"/>
            </p:custDataLst>
          </p:nvPr>
        </p:nvSpPr>
        <p:spPr>
          <a:xfrm>
            <a:off x="3795968" y="2359235"/>
            <a:ext cx="2604812" cy="1569719"/>
          </a:xfrm>
          <a:prstGeom prst="lef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230259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800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xit" presetSubtype="0" fill="hold" grpId="1" nodeType="clickEffect">
                                  <p:stCondLst>
                                    <p:cond delay="0"/>
                                  </p:stCondLst>
                                  <p:childTnLst>
                                    <p:set>
                                      <p:cBhvr>
                                        <p:cTn id="17" dur="1" fill="hold">
                                          <p:stCondLst>
                                            <p:cond delay="0"/>
                                          </p:stCondLst>
                                        </p:cTn>
                                        <p:tgtEl>
                                          <p:spTgt spid="13"/>
                                        </p:tgtEl>
                                        <p:attrNameLst>
                                          <p:attrName>style.visibility</p:attrName>
                                        </p:attrNameLst>
                                      </p:cBhvr>
                                      <p:to>
                                        <p:strVal val="hidden"/>
                                      </p:to>
                                    </p:set>
                                  </p:childTnLst>
                                </p:cTn>
                              </p:par>
                            </p:childTnLst>
                          </p:cTn>
                        </p:par>
                        <p:par>
                          <p:cTn id="18" fill="hold">
                            <p:stCondLst>
                              <p:cond delay="0"/>
                            </p:stCondLst>
                            <p:childTnLst>
                              <p:par>
                                <p:cTn id="19" presetID="1" presetClass="entr" presetSubtype="0"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par>
                          <p:cTn id="21" fill="hold">
                            <p:stCondLst>
                              <p:cond delay="0"/>
                            </p:stCondLst>
                            <p:childTnLst>
                              <p:par>
                                <p:cTn id="22" presetID="22" presetClass="entr" presetSubtype="8"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4"/>
                                        </p:tgtEl>
                                        <p:attrNameLst>
                                          <p:attrName>style.visibility</p:attrName>
                                        </p:attrNameLst>
                                      </p:cBhvr>
                                      <p:to>
                                        <p:strVal val="hidden"/>
                                      </p:to>
                                    </p:set>
                                  </p:childTnLst>
                                </p:cTn>
                              </p:par>
                            </p:childTnLst>
                          </p:cTn>
                        </p:par>
                        <p:par>
                          <p:cTn id="29" fill="hold">
                            <p:stCondLst>
                              <p:cond delay="0"/>
                            </p:stCondLst>
                            <p:childTnLst>
                              <p:par>
                                <p:cTn id="30" presetID="1" presetClass="exit" presetSubtype="0" fill="hold" grpId="1" nodeType="afterEffect">
                                  <p:stCondLst>
                                    <p:cond delay="0"/>
                                  </p:stCondLst>
                                  <p:childTnLst>
                                    <p:set>
                                      <p:cBhvr>
                                        <p:cTn id="31" dur="1" fill="hold">
                                          <p:stCondLst>
                                            <p:cond delay="0"/>
                                          </p:stCondLst>
                                        </p:cTn>
                                        <p:tgtEl>
                                          <p:spTgt spid="19"/>
                                        </p:tgtEl>
                                        <p:attrNameLst>
                                          <p:attrName>style.visibility</p:attrName>
                                        </p:attrNameLst>
                                      </p:cBhvr>
                                      <p:to>
                                        <p:strVal val="hidden"/>
                                      </p:to>
                                    </p:set>
                                  </p:childTnLst>
                                </p:cTn>
                              </p:par>
                            </p:childTnLst>
                          </p:cTn>
                        </p:par>
                        <p:par>
                          <p:cTn id="32" fill="hold">
                            <p:stCondLst>
                              <p:cond delay="0"/>
                            </p:stCondLst>
                            <p:childTnLst>
                              <p:par>
                                <p:cTn id="33" presetID="22" presetClass="entr" presetSubtype="2" fill="hold" grpId="0" nodeType="afterEffect">
                                  <p:stCondLst>
                                    <p:cond delay="3000"/>
                                  </p:stCondLst>
                                  <p:childTnLst>
                                    <p:set>
                                      <p:cBhvr>
                                        <p:cTn id="34" dur="1" fill="hold">
                                          <p:stCondLst>
                                            <p:cond delay="0"/>
                                          </p:stCondLst>
                                        </p:cTn>
                                        <p:tgtEl>
                                          <p:spTgt spid="8"/>
                                        </p:tgtEl>
                                        <p:attrNameLst>
                                          <p:attrName>style.visibility</p:attrName>
                                        </p:attrNameLst>
                                      </p:cBhvr>
                                      <p:to>
                                        <p:strVal val="visible"/>
                                      </p:to>
                                    </p:set>
                                    <p:animEffect transition="in" filter="wipe(right)">
                                      <p:cBhvr>
                                        <p:cTn id="35" dur="500"/>
                                        <p:tgtEl>
                                          <p:spTgt spid="8"/>
                                        </p:tgtEl>
                                      </p:cBhvr>
                                    </p:animEffect>
                                  </p:childTnLst>
                                </p:cTn>
                              </p:par>
                            </p:childTnLst>
                          </p:cTn>
                        </p:par>
                        <p:par>
                          <p:cTn id="36" fill="hold">
                            <p:stCondLst>
                              <p:cond delay="3500"/>
                            </p:stCondLst>
                            <p:childTnLst>
                              <p:par>
                                <p:cTn id="37" presetID="1"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1" nodeType="clickEffect">
                                  <p:stCondLst>
                                    <p:cond delay="0"/>
                                  </p:stCondLst>
                                  <p:childTnLst>
                                    <p:set>
                                      <p:cBhvr>
                                        <p:cTn id="42" dur="1" fill="hold">
                                          <p:stCondLst>
                                            <p:cond delay="0"/>
                                          </p:stCondLst>
                                        </p:cTn>
                                        <p:tgtEl>
                                          <p:spTgt spid="20"/>
                                        </p:tgtEl>
                                        <p:attrNameLst>
                                          <p:attrName>style.visibility</p:attrName>
                                        </p:attrNameLst>
                                      </p:cBhvr>
                                      <p:to>
                                        <p:strVal val="hidden"/>
                                      </p:to>
                                    </p:set>
                                  </p:childTnLst>
                                </p:cTn>
                              </p:par>
                            </p:childTnLst>
                          </p:cTn>
                        </p:par>
                        <p:par>
                          <p:cTn id="43" fill="hold">
                            <p:stCondLst>
                              <p:cond delay="0"/>
                            </p:stCondLst>
                            <p:childTnLst>
                              <p:par>
                                <p:cTn id="44" presetID="1" presetClass="exit" presetSubtype="0" fill="hold" grpId="1" nodeType="afterEffect">
                                  <p:stCondLst>
                                    <p:cond delay="0"/>
                                  </p:stCondLst>
                                  <p:childTnLst>
                                    <p:set>
                                      <p:cBhvr>
                                        <p:cTn id="45" dur="1" fill="hold">
                                          <p:stCondLst>
                                            <p:cond delay="0"/>
                                          </p:stCondLst>
                                        </p:cTn>
                                        <p:tgtEl>
                                          <p:spTgt spid="8"/>
                                        </p:tgtEl>
                                        <p:attrNameLst>
                                          <p:attrName>style.visibility</p:attrName>
                                        </p:attrNameLst>
                                      </p:cBhvr>
                                      <p:to>
                                        <p:strVal val="hidden"/>
                                      </p:to>
                                    </p:set>
                                  </p:childTnLst>
                                </p:cTn>
                              </p:par>
                            </p:childTnLst>
                          </p:cTn>
                        </p:par>
                        <p:par>
                          <p:cTn id="46" fill="hold">
                            <p:stCondLst>
                              <p:cond delay="0"/>
                            </p:stCondLst>
                            <p:childTnLst>
                              <p:par>
                                <p:cTn id="47" presetID="1" presetClass="entr" presetSubtype="0" fill="hold" nodeType="afterEffect">
                                  <p:stCondLst>
                                    <p:cond delay="6000"/>
                                  </p:stCondLst>
                                  <p:childTnLst>
                                    <p:set>
                                      <p:cBhvr>
                                        <p:cTn id="48" dur="1" fill="hold">
                                          <p:stCondLst>
                                            <p:cond delay="0"/>
                                          </p:stCondLst>
                                        </p:cTn>
                                        <p:tgtEl>
                                          <p:spTgt spid="16"/>
                                        </p:tgtEl>
                                        <p:attrNameLst>
                                          <p:attrName>style.visibility</p:attrName>
                                        </p:attrNameLst>
                                      </p:cBhvr>
                                      <p:to>
                                        <p:strVal val="visible"/>
                                      </p:to>
                                    </p:set>
                                  </p:childTnLst>
                                </p:cTn>
                              </p:par>
                            </p:childTnLst>
                          </p:cTn>
                        </p:par>
                        <p:par>
                          <p:cTn id="49" fill="hold">
                            <p:stCondLst>
                              <p:cond delay="6000"/>
                            </p:stCondLst>
                            <p:childTnLst>
                              <p:par>
                                <p:cTn id="50" presetID="1"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xit" presetSubtype="0" fill="hold" nodeType="clickEffect">
                                  <p:stCondLst>
                                    <p:cond delay="0"/>
                                  </p:stCondLst>
                                  <p:childTnLst>
                                    <p:set>
                                      <p:cBhvr>
                                        <p:cTn id="55" dur="1" fill="hold">
                                          <p:stCondLst>
                                            <p:cond delay="0"/>
                                          </p:stCondLst>
                                        </p:cTn>
                                        <p:tgtEl>
                                          <p:spTgt spid="16"/>
                                        </p:tgtEl>
                                        <p:attrNameLst>
                                          <p:attrName>style.visibility</p:attrName>
                                        </p:attrNameLst>
                                      </p:cBhvr>
                                      <p:to>
                                        <p:strVal val="hidden"/>
                                      </p:to>
                                    </p:set>
                                  </p:childTnLst>
                                </p:cTn>
                              </p:par>
                            </p:childTnLst>
                          </p:cTn>
                        </p:par>
                        <p:par>
                          <p:cTn id="56" fill="hold">
                            <p:stCondLst>
                              <p:cond delay="0"/>
                            </p:stCondLst>
                            <p:childTnLst>
                              <p:par>
                                <p:cTn id="57" presetID="1" presetClass="exit" presetSubtype="0" fill="hold" nodeType="afterEffect">
                                  <p:stCondLst>
                                    <p:cond delay="0"/>
                                  </p:stCondLst>
                                  <p:childTnLst>
                                    <p:set>
                                      <p:cBhvr>
                                        <p:cTn id="58" dur="1" fill="hold">
                                          <p:stCondLst>
                                            <p:cond delay="0"/>
                                          </p:stCondLst>
                                        </p:cTn>
                                        <p:tgtEl>
                                          <p:spTgt spid="17"/>
                                        </p:tgtEl>
                                        <p:attrNameLst>
                                          <p:attrName>style.visibility</p:attrName>
                                        </p:attrNameLst>
                                      </p:cBhvr>
                                      <p:to>
                                        <p:strVal val="hidden"/>
                                      </p:to>
                                    </p:set>
                                  </p:childTnLst>
                                </p:cTn>
                              </p:par>
                            </p:childTnLst>
                          </p:cTn>
                        </p:par>
                        <p:par>
                          <p:cTn id="59" fill="hold">
                            <p:stCondLst>
                              <p:cond delay="0"/>
                            </p:stCondLst>
                            <p:childTnLst>
                              <p:par>
                                <p:cTn id="60" presetID="2" presetClass="entr" presetSubtype="8" decel="30000"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 fill="hold"/>
                                        <p:tgtEl>
                                          <p:spTgt spid="18"/>
                                        </p:tgtEl>
                                        <p:attrNameLst>
                                          <p:attrName>ppt_x</p:attrName>
                                        </p:attrNameLst>
                                      </p:cBhvr>
                                      <p:tavLst>
                                        <p:tav tm="0">
                                          <p:val>
                                            <p:strVal val="0-#ppt_w/2"/>
                                          </p:val>
                                        </p:tav>
                                        <p:tav tm="100000">
                                          <p:val>
                                            <p:strVal val="#ppt_x"/>
                                          </p:val>
                                        </p:tav>
                                      </p:tavLst>
                                    </p:anim>
                                    <p:anim calcmode="lin" valueType="num">
                                      <p:cBhvr additive="base">
                                        <p:cTn id="63" dur="5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decel="30000" fill="hold" grpId="0" nodeType="withEffect">
                                  <p:stCondLst>
                                    <p:cond delay="1000"/>
                                  </p:stCondLst>
                                  <p:childTnLst>
                                    <p:set>
                                      <p:cBhvr>
                                        <p:cTn id="65" dur="1" fill="hold">
                                          <p:stCondLst>
                                            <p:cond delay="0"/>
                                          </p:stCondLst>
                                        </p:cTn>
                                        <p:tgtEl>
                                          <p:spTgt spid="2"/>
                                        </p:tgtEl>
                                        <p:attrNameLst>
                                          <p:attrName>style.visibility</p:attrName>
                                        </p:attrNameLst>
                                      </p:cBhvr>
                                      <p:to>
                                        <p:strVal val="visible"/>
                                      </p:to>
                                    </p:set>
                                    <p:anim calcmode="lin" valueType="num">
                                      <p:cBhvr additive="base">
                                        <p:cTn id="66" dur="500" fill="hold"/>
                                        <p:tgtEl>
                                          <p:spTgt spid="2"/>
                                        </p:tgtEl>
                                        <p:attrNameLst>
                                          <p:attrName>ppt_x</p:attrName>
                                        </p:attrNameLst>
                                      </p:cBhvr>
                                      <p:tavLst>
                                        <p:tav tm="0">
                                          <p:val>
                                            <p:strVal val="0-#ppt_w/2"/>
                                          </p:val>
                                        </p:tav>
                                        <p:tav tm="100000">
                                          <p:val>
                                            <p:strVal val="#ppt_x"/>
                                          </p:val>
                                        </p:tav>
                                      </p:tavLst>
                                    </p:anim>
                                    <p:anim calcmode="lin" valueType="num">
                                      <p:cBhvr additive="base">
                                        <p:cTn id="67"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1" presetClass="exit" presetSubtype="0" fill="hold" grpId="1" nodeType="clickEffect">
                                  <p:stCondLst>
                                    <p:cond delay="0"/>
                                  </p:stCondLst>
                                  <p:childTnLst>
                                    <p:set>
                                      <p:cBhvr>
                                        <p:cTn id="71" dur="1" fill="hold">
                                          <p:stCondLst>
                                            <p:cond delay="0"/>
                                          </p:stCondLst>
                                        </p:cTn>
                                        <p:tgtEl>
                                          <p:spTgt spid="2"/>
                                        </p:tgtEl>
                                        <p:attrNameLst>
                                          <p:attrName>style.visibility</p:attrName>
                                        </p:attrNameLst>
                                      </p:cBhvr>
                                      <p:to>
                                        <p:strVal val="hidden"/>
                                      </p:to>
                                    </p:set>
                                  </p:childTnLst>
                                </p:cTn>
                              </p:par>
                            </p:childTnLst>
                          </p:cTn>
                        </p:par>
                        <p:par>
                          <p:cTn id="72" fill="hold">
                            <p:stCondLst>
                              <p:cond delay="0"/>
                            </p:stCondLst>
                            <p:childTnLst>
                              <p:par>
                                <p:cTn id="73" presetID="1" presetClass="entr" presetSubtype="0" fill="hold" grpId="0" nodeType="afterEffect">
                                  <p:stCondLst>
                                    <p:cond delay="0"/>
                                  </p:stCondLst>
                                  <p:childTnLst>
                                    <p:set>
                                      <p:cBhvr>
                                        <p:cTn id="74" dur="1" fill="hold">
                                          <p:stCondLst>
                                            <p:cond delay="0"/>
                                          </p:stCondLst>
                                        </p:cTn>
                                        <p:tgtEl>
                                          <p:spTgt spid="9"/>
                                        </p:tgtEl>
                                        <p:attrNameLst>
                                          <p:attrName>style.visibility</p:attrName>
                                        </p:attrNameLst>
                                      </p:cBhvr>
                                      <p:to>
                                        <p:strVal val="visible"/>
                                      </p:to>
                                    </p:set>
                                  </p:childTnLst>
                                </p:cTn>
                              </p:par>
                            </p:childTnLst>
                          </p:cTn>
                        </p:par>
                        <p:par>
                          <p:cTn id="75" fill="hold">
                            <p:stCondLst>
                              <p:cond delay="0"/>
                            </p:stCondLst>
                            <p:childTnLst>
                              <p:par>
                                <p:cTn id="76" presetID="22" presetClass="entr" presetSubtype="2"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wipe(right)">
                                      <p:cBhvr>
                                        <p:cTn id="7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p:bldP spid="12" grpId="0"/>
      <p:bldP spid="13" grpId="0" animBg="1"/>
      <p:bldP spid="13" grpId="1" animBg="1"/>
      <p:bldP spid="14" grpId="0" animBg="1"/>
      <p:bldP spid="14" grpId="1" animBg="1"/>
      <p:bldP spid="2" grpId="0" animBg="1"/>
      <p:bldP spid="2" grpId="1" animBg="1"/>
      <p:bldP spid="18" grpId="0" animBg="1"/>
      <p:bldP spid="19" grpId="0" animBg="1"/>
      <p:bldP spid="19" grpId="1" animBg="1"/>
      <p:bldP spid="20" grpId="0" animBg="1"/>
      <p:bldP spid="20" grpId="1" animBg="1"/>
      <p:bldP spid="8" grpId="0" animBg="1"/>
      <p:bldP spid="8" grpId="1"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idx="1"/>
          </p:nvPr>
        </p:nvSpPr>
        <p:spPr>
          <a:xfrm>
            <a:off x="76200" y="0"/>
            <a:ext cx="8991600" cy="6453188"/>
          </a:xfrm>
        </p:spPr>
        <p:txBody>
          <a:bodyPr/>
          <a:lstStyle/>
          <a:p>
            <a:r>
              <a:rPr lang="en-US" altLang="en-US" sz="2400" dirty="0"/>
              <a:t>Many high level programming languages have been created over the years. Some of the more commonly used general purpose high level languages include:</a:t>
            </a:r>
          </a:p>
          <a:p>
            <a:pPr lvl="1"/>
            <a:r>
              <a:rPr lang="en-US" altLang="en-US" sz="2400" dirty="0"/>
              <a:t>C: Created to help develop the UNIX operating system. </a:t>
            </a:r>
          </a:p>
          <a:p>
            <a:pPr lvl="2">
              <a:buSzPct val="75000"/>
              <a:buFont typeface="Wingdings" pitchFamily="2" charset="2"/>
              <a:buChar char="Ø"/>
            </a:pPr>
            <a:r>
              <a:rPr lang="en-US" altLang="en-US" sz="2400" dirty="0">
                <a:solidFill>
                  <a:schemeClr val="accent2"/>
                </a:solidFill>
              </a:rPr>
              <a:t>C remains quite popular with industry</a:t>
            </a:r>
            <a:endParaRPr lang="en-US" altLang="en-US" sz="2400" dirty="0"/>
          </a:p>
          <a:p>
            <a:pPr lvl="1"/>
            <a:r>
              <a:rPr lang="en-US" altLang="en-US" sz="2400" dirty="0"/>
              <a:t>FORTRAN: FORmula TRANslator. Commonly used for the development of applications for scientific or numerical computing.</a:t>
            </a:r>
          </a:p>
          <a:p>
            <a:pPr lvl="1"/>
            <a:r>
              <a:rPr lang="en-US" altLang="en-US" sz="2400" dirty="0" smtClean="0"/>
              <a:t>Java: general purpose language that is object-oriented and has few implementation dependencies.</a:t>
            </a:r>
            <a:endParaRPr lang="en-US" altLang="en-US" sz="2400" dirty="0"/>
          </a:p>
          <a:p>
            <a:pPr lvl="1"/>
            <a:r>
              <a:rPr lang="en-US" altLang="en-US" sz="2400" dirty="0" smtClean="0"/>
              <a:t>Python: </a:t>
            </a:r>
            <a:r>
              <a:rPr lang="en-US" sz="2400" dirty="0"/>
              <a:t> is a widely used general-purpose, high-level programming </a:t>
            </a:r>
            <a:r>
              <a:rPr lang="en-US" sz="2400" dirty="0" smtClean="0"/>
              <a:t>language.</a:t>
            </a:r>
            <a:r>
              <a:rPr lang="en-US" sz="2400" baseline="30000" dirty="0"/>
              <a:t> </a:t>
            </a:r>
            <a:r>
              <a:rPr lang="en-US" sz="2400" dirty="0" smtClean="0"/>
              <a:t>Its </a:t>
            </a:r>
            <a:r>
              <a:rPr lang="en-US" sz="2400" dirty="0"/>
              <a:t>design philosophy emphasizes code readability, and its syntax allows programmers to express concepts in fewer lines of code than would be possible in languages such as C++ or Java</a:t>
            </a:r>
            <a:r>
              <a:rPr lang="en-US" sz="2400" dirty="0" smtClean="0"/>
              <a:t>.</a:t>
            </a:r>
            <a:endParaRPr lang="en-US" altLang="en-US" sz="2400" dirty="0">
              <a:solidFill>
                <a:schemeClr val="accent2"/>
              </a:solidFill>
            </a:endParaRP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10</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custDataLst>
              <p:tags r:id="rId1"/>
            </p:custDataLst>
          </p:nvPr>
        </p:nvSpPr>
        <p:spPr>
          <a:xfrm>
            <a:off x="457200" y="310444"/>
            <a:ext cx="3682752" cy="1143000"/>
          </a:xfrm>
        </p:spPr>
        <p:txBody>
          <a:bodyPr>
            <a:normAutofit fontScale="90000"/>
          </a:bodyPr>
          <a:lstStyle/>
          <a:p>
            <a:r>
              <a:rPr lang="en-CA" dirty="0" smtClean="0"/>
              <a:t>Software and Main Memory</a:t>
            </a:r>
            <a:endParaRPr lang="en-US" dirty="0"/>
          </a:p>
        </p:txBody>
      </p:sp>
      <p:sp>
        <p:nvSpPr>
          <p:cNvPr id="4" name="Rectangle 3"/>
          <p:cNvSpPr/>
          <p:nvPr>
            <p:custDataLst>
              <p:tags r:id="rId2"/>
            </p:custDataLst>
          </p:nvPr>
        </p:nvSpPr>
        <p:spPr>
          <a:xfrm>
            <a:off x="6499577" y="762000"/>
            <a:ext cx="1696156" cy="457200"/>
          </a:xfrm>
          <a:prstGeom prst="rect">
            <a:avLst/>
          </a:prstGeom>
          <a:solidFill>
            <a:schemeClr val="accent1"/>
          </a:solidFill>
          <a:ln w="55000" cap="flat" cmpd="thickThin"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solidFill>
                  <a:prstClr val="white"/>
                </a:solidFill>
              </a:rPr>
              <a:t>0101 1101</a:t>
            </a:r>
            <a:endParaRPr lang="en-US" dirty="0">
              <a:solidFill>
                <a:prstClr val="white"/>
              </a:solidFill>
            </a:endParaRPr>
          </a:p>
        </p:txBody>
      </p:sp>
      <p:sp>
        <p:nvSpPr>
          <p:cNvPr id="5" name="Rectangle 4"/>
          <p:cNvSpPr/>
          <p:nvPr>
            <p:custDataLst>
              <p:tags r:id="rId3"/>
            </p:custDataLst>
          </p:nvPr>
        </p:nvSpPr>
        <p:spPr>
          <a:xfrm>
            <a:off x="6499577" y="1224844"/>
            <a:ext cx="1696156" cy="457200"/>
          </a:xfrm>
          <a:prstGeom prst="rect">
            <a:avLst/>
          </a:prstGeom>
          <a:solidFill>
            <a:schemeClr val="accent1"/>
          </a:solidFill>
          <a:ln w="55000" cap="flat" cmpd="thickThin"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solidFill>
                  <a:prstClr val="white"/>
                </a:solidFill>
              </a:rPr>
              <a:t>1101 1001</a:t>
            </a:r>
            <a:endParaRPr lang="en-US" dirty="0">
              <a:solidFill>
                <a:prstClr val="white"/>
              </a:solidFill>
            </a:endParaRPr>
          </a:p>
        </p:txBody>
      </p:sp>
      <p:sp>
        <p:nvSpPr>
          <p:cNvPr id="6" name="Rectangle 5"/>
          <p:cNvSpPr/>
          <p:nvPr>
            <p:custDataLst>
              <p:tags r:id="rId4"/>
            </p:custDataLst>
          </p:nvPr>
        </p:nvSpPr>
        <p:spPr>
          <a:xfrm>
            <a:off x="6499577" y="1682044"/>
            <a:ext cx="1696156" cy="457200"/>
          </a:xfrm>
          <a:prstGeom prst="rect">
            <a:avLst/>
          </a:prstGeom>
          <a:solidFill>
            <a:schemeClr val="accent1"/>
          </a:solidFill>
          <a:ln w="55000" cap="flat" cmpd="thickThin"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solidFill>
                  <a:prstClr val="white"/>
                </a:solidFill>
              </a:rPr>
              <a:t>0100 1101</a:t>
            </a:r>
            <a:endParaRPr lang="en-US" dirty="0">
              <a:solidFill>
                <a:prstClr val="white"/>
              </a:solidFill>
            </a:endParaRPr>
          </a:p>
        </p:txBody>
      </p:sp>
      <p:sp>
        <p:nvSpPr>
          <p:cNvPr id="7" name="Rectangle 6"/>
          <p:cNvSpPr/>
          <p:nvPr>
            <p:custDataLst>
              <p:tags r:id="rId5"/>
            </p:custDataLst>
          </p:nvPr>
        </p:nvSpPr>
        <p:spPr>
          <a:xfrm>
            <a:off x="6499577" y="2139244"/>
            <a:ext cx="1696156" cy="457200"/>
          </a:xfrm>
          <a:prstGeom prst="rect">
            <a:avLst/>
          </a:prstGeom>
          <a:solidFill>
            <a:schemeClr val="accent1"/>
          </a:solidFill>
          <a:ln w="55000" cap="flat" cmpd="thickThin"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solidFill>
                  <a:prstClr val="white"/>
                </a:solidFill>
              </a:rPr>
              <a:t>0101 0001</a:t>
            </a:r>
            <a:endParaRPr lang="en-US" dirty="0">
              <a:solidFill>
                <a:prstClr val="white"/>
              </a:solidFill>
            </a:endParaRPr>
          </a:p>
        </p:txBody>
      </p:sp>
      <p:sp>
        <p:nvSpPr>
          <p:cNvPr id="8" name="Rectangle 7"/>
          <p:cNvSpPr/>
          <p:nvPr>
            <p:custDataLst>
              <p:tags r:id="rId6"/>
            </p:custDataLst>
          </p:nvPr>
        </p:nvSpPr>
        <p:spPr>
          <a:xfrm>
            <a:off x="6499577" y="5791200"/>
            <a:ext cx="1696156" cy="457200"/>
          </a:xfrm>
          <a:prstGeom prst="rect">
            <a:avLst/>
          </a:prstGeom>
          <a:solidFill>
            <a:schemeClr val="accent1"/>
          </a:solidFill>
          <a:ln w="55000" cap="flat" cmpd="thickThin"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solidFill>
                  <a:prstClr val="white"/>
                </a:solidFill>
              </a:rPr>
              <a:t>1111 1101</a:t>
            </a:r>
            <a:endParaRPr lang="en-US" dirty="0">
              <a:solidFill>
                <a:prstClr val="white"/>
              </a:solidFill>
            </a:endParaRPr>
          </a:p>
        </p:txBody>
      </p:sp>
      <p:sp>
        <p:nvSpPr>
          <p:cNvPr id="9" name="TextBox 8"/>
          <p:cNvSpPr txBox="1"/>
          <p:nvPr>
            <p:custDataLst>
              <p:tags r:id="rId7"/>
            </p:custDataLst>
          </p:nvPr>
        </p:nvSpPr>
        <p:spPr>
          <a:xfrm>
            <a:off x="5745705" y="762000"/>
            <a:ext cx="635340" cy="369332"/>
          </a:xfrm>
          <a:prstGeom prst="rect">
            <a:avLst/>
          </a:prstGeom>
          <a:noFill/>
        </p:spPr>
        <p:txBody>
          <a:bodyPr wrap="square" rtlCol="0">
            <a:spAutoFit/>
          </a:bodyPr>
          <a:lstStyle/>
          <a:p>
            <a:pPr algn="r"/>
            <a:r>
              <a:rPr lang="fr-CA" dirty="0" smtClean="0">
                <a:solidFill>
                  <a:prstClr val="black"/>
                </a:solidFill>
              </a:rPr>
              <a:t>0</a:t>
            </a:r>
            <a:endParaRPr lang="en-US" dirty="0">
              <a:solidFill>
                <a:prstClr val="black"/>
              </a:solidFill>
            </a:endParaRPr>
          </a:p>
        </p:txBody>
      </p:sp>
      <p:sp>
        <p:nvSpPr>
          <p:cNvPr id="10" name="TextBox 9"/>
          <p:cNvSpPr txBox="1"/>
          <p:nvPr>
            <p:custDataLst>
              <p:tags r:id="rId8"/>
            </p:custDataLst>
          </p:nvPr>
        </p:nvSpPr>
        <p:spPr>
          <a:xfrm>
            <a:off x="5745705" y="1246200"/>
            <a:ext cx="635340" cy="369332"/>
          </a:xfrm>
          <a:prstGeom prst="rect">
            <a:avLst/>
          </a:prstGeom>
          <a:noFill/>
        </p:spPr>
        <p:txBody>
          <a:bodyPr wrap="square" rtlCol="0">
            <a:spAutoFit/>
          </a:bodyPr>
          <a:lstStyle/>
          <a:p>
            <a:pPr algn="r"/>
            <a:r>
              <a:rPr lang="fr-CA" dirty="0" smtClean="0">
                <a:solidFill>
                  <a:prstClr val="black"/>
                </a:solidFill>
              </a:rPr>
              <a:t>1</a:t>
            </a:r>
            <a:endParaRPr lang="en-US" dirty="0">
              <a:solidFill>
                <a:prstClr val="black"/>
              </a:solidFill>
            </a:endParaRPr>
          </a:p>
        </p:txBody>
      </p:sp>
      <p:sp>
        <p:nvSpPr>
          <p:cNvPr id="11" name="TextBox 10"/>
          <p:cNvSpPr txBox="1"/>
          <p:nvPr>
            <p:custDataLst>
              <p:tags r:id="rId9"/>
            </p:custDataLst>
          </p:nvPr>
        </p:nvSpPr>
        <p:spPr>
          <a:xfrm>
            <a:off x="5745705" y="1769912"/>
            <a:ext cx="635340" cy="369332"/>
          </a:xfrm>
          <a:prstGeom prst="rect">
            <a:avLst/>
          </a:prstGeom>
          <a:noFill/>
        </p:spPr>
        <p:txBody>
          <a:bodyPr wrap="square" rtlCol="0">
            <a:spAutoFit/>
          </a:bodyPr>
          <a:lstStyle/>
          <a:p>
            <a:pPr algn="r"/>
            <a:r>
              <a:rPr lang="fr-CA" dirty="0" smtClean="0">
                <a:solidFill>
                  <a:prstClr val="black"/>
                </a:solidFill>
              </a:rPr>
              <a:t>2</a:t>
            </a:r>
            <a:endParaRPr lang="en-US" dirty="0">
              <a:solidFill>
                <a:prstClr val="black"/>
              </a:solidFill>
            </a:endParaRPr>
          </a:p>
        </p:txBody>
      </p:sp>
      <p:sp>
        <p:nvSpPr>
          <p:cNvPr id="12" name="TextBox 11"/>
          <p:cNvSpPr txBox="1"/>
          <p:nvPr>
            <p:custDataLst>
              <p:tags r:id="rId10"/>
            </p:custDataLst>
          </p:nvPr>
        </p:nvSpPr>
        <p:spPr>
          <a:xfrm>
            <a:off x="5745705" y="2183178"/>
            <a:ext cx="635340" cy="369332"/>
          </a:xfrm>
          <a:prstGeom prst="rect">
            <a:avLst/>
          </a:prstGeom>
          <a:noFill/>
        </p:spPr>
        <p:txBody>
          <a:bodyPr wrap="square" rtlCol="0">
            <a:spAutoFit/>
          </a:bodyPr>
          <a:lstStyle/>
          <a:p>
            <a:pPr algn="r"/>
            <a:r>
              <a:rPr lang="fr-CA" dirty="0" smtClean="0">
                <a:solidFill>
                  <a:prstClr val="black"/>
                </a:solidFill>
              </a:rPr>
              <a:t>3</a:t>
            </a:r>
            <a:endParaRPr lang="en-US" dirty="0">
              <a:solidFill>
                <a:prstClr val="black"/>
              </a:solidFill>
            </a:endParaRPr>
          </a:p>
        </p:txBody>
      </p:sp>
      <p:sp>
        <p:nvSpPr>
          <p:cNvPr id="13" name="TextBox 12"/>
          <p:cNvSpPr txBox="1"/>
          <p:nvPr>
            <p:custDataLst>
              <p:tags r:id="rId11"/>
            </p:custDataLst>
          </p:nvPr>
        </p:nvSpPr>
        <p:spPr>
          <a:xfrm>
            <a:off x="3886201" y="5879068"/>
            <a:ext cx="2494844" cy="369332"/>
          </a:xfrm>
          <a:prstGeom prst="rect">
            <a:avLst/>
          </a:prstGeom>
          <a:noFill/>
        </p:spPr>
        <p:txBody>
          <a:bodyPr wrap="square" rtlCol="0">
            <a:spAutoFit/>
          </a:bodyPr>
          <a:lstStyle/>
          <a:p>
            <a:pPr algn="r"/>
            <a:r>
              <a:rPr lang="fr-CA" dirty="0" smtClean="0">
                <a:solidFill>
                  <a:prstClr val="black"/>
                </a:solidFill>
              </a:rPr>
              <a:t>8, 000, 000, 000</a:t>
            </a:r>
            <a:endParaRPr lang="en-US" dirty="0">
              <a:solidFill>
                <a:prstClr val="black"/>
              </a:solidFill>
            </a:endParaRPr>
          </a:p>
        </p:txBody>
      </p:sp>
      <p:sp>
        <p:nvSpPr>
          <p:cNvPr id="14" name="Rectangle 13"/>
          <p:cNvSpPr/>
          <p:nvPr>
            <p:custDataLst>
              <p:tags r:id="rId12"/>
            </p:custDataLst>
          </p:nvPr>
        </p:nvSpPr>
        <p:spPr>
          <a:xfrm>
            <a:off x="1143000" y="2895600"/>
            <a:ext cx="1219200" cy="80029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solidFill>
                  <a:prstClr val="white"/>
                </a:solidFill>
              </a:rPr>
              <a:t>CPU</a:t>
            </a:r>
            <a:endParaRPr lang="en-US" dirty="0">
              <a:solidFill>
                <a:prstClr val="white"/>
              </a:solidFill>
            </a:endParaRPr>
          </a:p>
        </p:txBody>
      </p:sp>
      <p:sp>
        <p:nvSpPr>
          <p:cNvPr id="15" name="Oval 14"/>
          <p:cNvSpPr/>
          <p:nvPr>
            <p:custDataLst>
              <p:tags r:id="rId13"/>
            </p:custDataLst>
          </p:nvPr>
        </p:nvSpPr>
        <p:spPr>
          <a:xfrm>
            <a:off x="7271455" y="2971800"/>
            <a:ext cx="1524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6" name="Oval 15"/>
          <p:cNvSpPr/>
          <p:nvPr>
            <p:custDataLst>
              <p:tags r:id="rId14"/>
            </p:custDataLst>
          </p:nvPr>
        </p:nvSpPr>
        <p:spPr>
          <a:xfrm>
            <a:off x="7271455" y="3708400"/>
            <a:ext cx="1524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7" name="Oval 16"/>
          <p:cNvSpPr/>
          <p:nvPr>
            <p:custDataLst>
              <p:tags r:id="rId15"/>
            </p:custDataLst>
          </p:nvPr>
        </p:nvSpPr>
        <p:spPr>
          <a:xfrm>
            <a:off x="7271455" y="4445000"/>
            <a:ext cx="1524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8" name="Oval 17"/>
          <p:cNvSpPr/>
          <p:nvPr>
            <p:custDataLst>
              <p:tags r:id="rId16"/>
            </p:custDataLst>
          </p:nvPr>
        </p:nvSpPr>
        <p:spPr>
          <a:xfrm>
            <a:off x="7271455" y="5181600"/>
            <a:ext cx="1524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9" name="Rectangle 18"/>
          <p:cNvSpPr/>
          <p:nvPr>
            <p:custDataLst>
              <p:tags r:id="rId17"/>
            </p:custDataLst>
          </p:nvPr>
        </p:nvSpPr>
        <p:spPr>
          <a:xfrm>
            <a:off x="6513688" y="1244600"/>
            <a:ext cx="1696156" cy="1936045"/>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solidFill>
                  <a:prstClr val="white"/>
                </a:solidFill>
              </a:rPr>
              <a:t>Machine instructions (program)</a:t>
            </a:r>
            <a:endParaRPr lang="en-US" dirty="0">
              <a:solidFill>
                <a:prstClr val="white"/>
              </a:solidFill>
            </a:endParaRPr>
          </a:p>
        </p:txBody>
      </p:sp>
      <p:sp>
        <p:nvSpPr>
          <p:cNvPr id="20" name="Rectangle 19"/>
          <p:cNvSpPr/>
          <p:nvPr>
            <p:custDataLst>
              <p:tags r:id="rId18"/>
            </p:custDataLst>
          </p:nvPr>
        </p:nvSpPr>
        <p:spPr>
          <a:xfrm>
            <a:off x="6499577" y="4100994"/>
            <a:ext cx="1696156" cy="84041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solidFill>
                  <a:prstClr val="white"/>
                </a:solidFill>
              </a:rPr>
              <a:t>Data</a:t>
            </a:r>
            <a:endParaRPr lang="en-US" dirty="0">
              <a:solidFill>
                <a:prstClr val="white"/>
              </a:solidFill>
            </a:endParaRPr>
          </a:p>
        </p:txBody>
      </p:sp>
      <p:cxnSp>
        <p:nvCxnSpPr>
          <p:cNvPr id="22" name="Straight Arrow Connector 21"/>
          <p:cNvCxnSpPr/>
          <p:nvPr/>
        </p:nvCxnSpPr>
        <p:spPr>
          <a:xfrm flipV="1">
            <a:off x="2514600" y="990601"/>
            <a:ext cx="3429000" cy="2190044"/>
          </a:xfrm>
          <a:prstGeom prst="straightConnector1">
            <a:avLst/>
          </a:prstGeom>
          <a:ln w="34925">
            <a:headEnd type="stealth" w="lg" len="lg"/>
            <a:tailEnd type="stealth" w="lg" len="lg"/>
          </a:ln>
        </p:spPr>
        <p:style>
          <a:lnRef idx="1">
            <a:schemeClr val="accent1"/>
          </a:lnRef>
          <a:fillRef idx="0">
            <a:schemeClr val="accent1"/>
          </a:fillRef>
          <a:effectRef idx="0">
            <a:schemeClr val="accent1"/>
          </a:effectRef>
          <a:fontRef idx="minor">
            <a:schemeClr val="tx1"/>
          </a:fontRef>
        </p:style>
      </p:cxnSp>
      <p:sp>
        <p:nvSpPr>
          <p:cNvPr id="23" name="Line Callout 1 (No Border) 22"/>
          <p:cNvSpPr/>
          <p:nvPr>
            <p:custDataLst>
              <p:tags r:id="rId19"/>
            </p:custDataLst>
          </p:nvPr>
        </p:nvSpPr>
        <p:spPr>
          <a:xfrm>
            <a:off x="5181600" y="1769231"/>
            <a:ext cx="559798" cy="516769"/>
          </a:xfrm>
          <a:prstGeom prst="callout1">
            <a:avLst>
              <a:gd name="adj1" fmla="val 13386"/>
              <a:gd name="adj2" fmla="val 103739"/>
              <a:gd name="adj3" fmla="val -133945"/>
              <a:gd name="adj4" fmla="val 310716"/>
            </a:avLst>
          </a:prstGeom>
          <a:solidFill>
            <a:schemeClr val="bg1"/>
          </a:solidFill>
          <a:ln w="25400" cap="flat" cmpd="thickThin" algn="ctr">
            <a:solidFill>
              <a:schemeClr val="tx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prstClr val="black"/>
                </a:solidFill>
              </a:rPr>
              <a:t>bit</a:t>
            </a:r>
            <a:endParaRPr lang="en-US" dirty="0">
              <a:solidFill>
                <a:prstClr val="black"/>
              </a:solidFill>
            </a:endParaRPr>
          </a:p>
        </p:txBody>
      </p:sp>
      <p:cxnSp>
        <p:nvCxnSpPr>
          <p:cNvPr id="25" name="Straight Arrow Connector 24"/>
          <p:cNvCxnSpPr/>
          <p:nvPr/>
        </p:nvCxnSpPr>
        <p:spPr>
          <a:xfrm flipV="1">
            <a:off x="2514600" y="2139244"/>
            <a:ext cx="3429000" cy="1041402"/>
          </a:xfrm>
          <a:prstGeom prst="straightConnector1">
            <a:avLst/>
          </a:prstGeom>
          <a:ln w="34925">
            <a:headEnd type="stealth" w="lg" len="lg"/>
            <a:tailEnd type="none" w="lg" len="lg"/>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2514600" y="3180646"/>
            <a:ext cx="3581400" cy="1162754"/>
          </a:xfrm>
          <a:prstGeom prst="straightConnector1">
            <a:avLst/>
          </a:prstGeom>
          <a:ln w="34925">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flipV="1">
            <a:off x="2514600" y="2743200"/>
            <a:ext cx="3548775" cy="437446"/>
          </a:xfrm>
          <a:prstGeom prst="straightConnector1">
            <a:avLst/>
          </a:prstGeom>
          <a:ln w="34925">
            <a:headEnd type="stealth" w="lg" len="lg"/>
            <a:tailEnd type="none" w="lg" len="lg"/>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2514600" y="3180646"/>
            <a:ext cx="3548775" cy="1467554"/>
          </a:xfrm>
          <a:prstGeom prst="straightConnector1">
            <a:avLst/>
          </a:prstGeom>
          <a:ln w="34925">
            <a:headEnd type="stealth" w="lg" len="lg"/>
            <a:tailEnd type="stealth" w="lg" len="lg"/>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11</a:t>
            </a:fld>
            <a:endParaRPr lang="en-US" dirty="0"/>
          </a:p>
        </p:txBody>
      </p:sp>
    </p:spTree>
    <p:extLst>
      <p:ext uri="{BB962C8B-B14F-4D97-AF65-F5344CB8AC3E}">
        <p14:creationId xmlns:p14="http://schemas.microsoft.com/office/powerpoint/2010/main" val="201270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xit" presetSubtype="0" fill="hold" grpId="1" nodeType="clickEffect">
                                  <p:stCondLst>
                                    <p:cond delay="0"/>
                                  </p:stCondLst>
                                  <p:childTnLst>
                                    <p:set>
                                      <p:cBhvr>
                                        <p:cTn id="15" dur="1" fill="hold">
                                          <p:stCondLst>
                                            <p:cond delay="0"/>
                                          </p:stCondLst>
                                        </p:cTn>
                                        <p:tgtEl>
                                          <p:spTgt spid="23"/>
                                        </p:tgtEl>
                                        <p:attrNameLst>
                                          <p:attrName>style.visibility</p:attrName>
                                        </p:attrNameLst>
                                      </p:cBhvr>
                                      <p:to>
                                        <p:strVal val="hidden"/>
                                      </p:to>
                                    </p:set>
                                  </p:childTnLst>
                                </p:cTn>
                              </p:par>
                            </p:childTnLst>
                          </p:cTn>
                        </p:par>
                        <p:par>
                          <p:cTn id="16" fill="hold">
                            <p:stCondLst>
                              <p:cond delay="0"/>
                            </p:stCondLst>
                            <p:childTnLst>
                              <p:par>
                                <p:cTn id="17" presetID="31"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1000" fill="hold"/>
                                        <p:tgtEl>
                                          <p:spTgt spid="14"/>
                                        </p:tgtEl>
                                        <p:attrNameLst>
                                          <p:attrName>ppt_w</p:attrName>
                                        </p:attrNameLst>
                                      </p:cBhvr>
                                      <p:tavLst>
                                        <p:tav tm="0">
                                          <p:val>
                                            <p:fltVal val="0"/>
                                          </p:val>
                                        </p:tav>
                                        <p:tav tm="100000">
                                          <p:val>
                                            <p:strVal val="#ppt_w"/>
                                          </p:val>
                                        </p:tav>
                                      </p:tavLst>
                                    </p:anim>
                                    <p:anim calcmode="lin" valueType="num">
                                      <p:cBhvr>
                                        <p:cTn id="20" dur="1000" fill="hold"/>
                                        <p:tgtEl>
                                          <p:spTgt spid="14"/>
                                        </p:tgtEl>
                                        <p:attrNameLst>
                                          <p:attrName>ppt_h</p:attrName>
                                        </p:attrNameLst>
                                      </p:cBhvr>
                                      <p:tavLst>
                                        <p:tav tm="0">
                                          <p:val>
                                            <p:fltVal val="0"/>
                                          </p:val>
                                        </p:tav>
                                        <p:tav tm="100000">
                                          <p:val>
                                            <p:strVal val="#ppt_h"/>
                                          </p:val>
                                        </p:tav>
                                      </p:tavLst>
                                    </p:anim>
                                    <p:anim calcmode="lin" valueType="num">
                                      <p:cBhvr>
                                        <p:cTn id="21" dur="1000" fill="hold"/>
                                        <p:tgtEl>
                                          <p:spTgt spid="14"/>
                                        </p:tgtEl>
                                        <p:attrNameLst>
                                          <p:attrName>style.rotation</p:attrName>
                                        </p:attrNameLst>
                                      </p:cBhvr>
                                      <p:tavLst>
                                        <p:tav tm="0">
                                          <p:val>
                                            <p:fltVal val="90"/>
                                          </p:val>
                                        </p:tav>
                                        <p:tav tm="100000">
                                          <p:val>
                                            <p:fltVal val="0"/>
                                          </p:val>
                                        </p:tav>
                                      </p:tavLst>
                                    </p:anim>
                                    <p:animEffect transition="in" filter="fade">
                                      <p:cBhvr>
                                        <p:cTn id="22" dur="1000"/>
                                        <p:tgtEl>
                                          <p:spTgt spid="14"/>
                                        </p:tgtEl>
                                      </p:cBhvr>
                                    </p:animEffect>
                                  </p:childTnLst>
                                </p:cTn>
                              </p:par>
                            </p:childTnLst>
                          </p:cTn>
                        </p:par>
                        <p:par>
                          <p:cTn id="23" fill="hold">
                            <p:stCondLst>
                              <p:cond delay="1000"/>
                            </p:stCondLst>
                            <p:childTnLst>
                              <p:par>
                                <p:cTn id="24" presetID="22" presetClass="entr" presetSubtype="4"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down)">
                                      <p:cBhvr>
                                        <p:cTn id="26" dur="500"/>
                                        <p:tgtEl>
                                          <p:spTgt spid="22"/>
                                        </p:tgtEl>
                                      </p:cBhvr>
                                    </p:animEffect>
                                  </p:childTnLst>
                                </p:cTn>
                              </p:par>
                            </p:childTnLst>
                          </p:cTn>
                        </p:par>
                        <p:par>
                          <p:cTn id="27" fill="hold">
                            <p:stCondLst>
                              <p:cond delay="1500"/>
                            </p:stCondLst>
                            <p:childTnLst>
                              <p:par>
                                <p:cTn id="28" presetID="1"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childTnLst>
                                </p:cTn>
                              </p:par>
                            </p:childTnLst>
                          </p:cTn>
                        </p:par>
                        <p:par>
                          <p:cTn id="34" fill="hold">
                            <p:stCondLst>
                              <p:cond delay="0"/>
                            </p:stCondLst>
                            <p:childTnLst>
                              <p:par>
                                <p:cTn id="35" presetID="1"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childTnLst>
                                </p:cTn>
                              </p:par>
                            </p:childTnLst>
                          </p:cTn>
                        </p:par>
                        <p:par>
                          <p:cTn id="37" fill="hold">
                            <p:stCondLst>
                              <p:cond delay="0"/>
                            </p:stCondLst>
                            <p:childTnLst>
                              <p:par>
                                <p:cTn id="38" presetID="10" presetClass="entr" presetSubtype="0"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500"/>
                                        <p:tgtEl>
                                          <p:spTgt spid="7"/>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childTnLst>
                                </p:cTn>
                              </p:par>
                            </p:childTnLst>
                          </p:cTn>
                        </p:par>
                        <p:par>
                          <p:cTn id="53" fill="hold">
                            <p:stCondLst>
                              <p:cond delay="2000"/>
                            </p:stCondLst>
                            <p:childTnLst>
                              <p:par>
                                <p:cTn id="54" presetID="10" presetClass="entr" presetSubtype="0"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500"/>
                                        <p:tgtEl>
                                          <p:spTgt spid="15"/>
                                        </p:tgtEl>
                                      </p:cBhvr>
                                    </p:animEffect>
                                  </p:childTnLst>
                                </p:cTn>
                              </p:par>
                            </p:childTnLst>
                          </p:cTn>
                        </p:par>
                        <p:par>
                          <p:cTn id="57" fill="hold">
                            <p:stCondLst>
                              <p:cond delay="2500"/>
                            </p:stCondLst>
                            <p:childTnLst>
                              <p:par>
                                <p:cTn id="58" presetID="10"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childTnLst>
                          </p:cTn>
                        </p:par>
                        <p:par>
                          <p:cTn id="61" fill="hold">
                            <p:stCondLst>
                              <p:cond delay="3000"/>
                            </p:stCondLst>
                            <p:childTnLst>
                              <p:par>
                                <p:cTn id="62" presetID="10" presetClass="entr" presetSubtype="0"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childTnLst>
                          </p:cTn>
                        </p:par>
                        <p:par>
                          <p:cTn id="65" fill="hold">
                            <p:stCondLst>
                              <p:cond delay="3500"/>
                            </p:stCondLst>
                            <p:childTnLst>
                              <p:par>
                                <p:cTn id="66" presetID="10" presetClass="entr" presetSubtype="0" fill="hold" grpId="0" nodeType="after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500"/>
                                        <p:tgtEl>
                                          <p:spTgt spid="18"/>
                                        </p:tgtEl>
                                      </p:cBhvr>
                                    </p:animEffect>
                                  </p:childTnLst>
                                </p:cTn>
                              </p:par>
                            </p:childTnLst>
                          </p:cTn>
                        </p:par>
                        <p:par>
                          <p:cTn id="69" fill="hold">
                            <p:stCondLst>
                              <p:cond delay="4000"/>
                            </p:stCondLst>
                            <p:childTnLst>
                              <p:par>
                                <p:cTn id="70" presetID="10" presetClass="entr" presetSubtype="0" fill="hold" grpId="0" nodeType="after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fade">
                                      <p:cBhvr>
                                        <p:cTn id="72" dur="500"/>
                                        <p:tgtEl>
                                          <p:spTgt spid="8"/>
                                        </p:tgtEl>
                                      </p:cBhvr>
                                    </p:animEffect>
                                  </p:childTnLst>
                                </p:cTn>
                              </p:par>
                            </p:childTnLst>
                          </p:cTn>
                        </p:par>
                        <p:par>
                          <p:cTn id="73" fill="hold">
                            <p:stCondLst>
                              <p:cond delay="4500"/>
                            </p:stCondLst>
                            <p:childTnLst>
                              <p:par>
                                <p:cTn id="74" presetID="10" presetClass="entr" presetSubtype="0" fill="hold" grpId="0"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500"/>
                                        <p:tgtEl>
                                          <p:spTgt spid="13"/>
                                        </p:tgtEl>
                                      </p:cBhvr>
                                    </p:animEffect>
                                  </p:childTnLst>
                                </p:cTn>
                              </p:par>
                            </p:childTnLst>
                          </p:cTn>
                        </p:par>
                      </p:childTnLst>
                    </p:cTn>
                  </p:par>
                  <p:par>
                    <p:cTn id="77" fill="hold">
                      <p:stCondLst>
                        <p:cond delay="indefinite"/>
                      </p:stCondLst>
                      <p:childTnLst>
                        <p:par>
                          <p:cTn id="78" fill="hold">
                            <p:stCondLst>
                              <p:cond delay="0"/>
                            </p:stCondLst>
                            <p:childTnLst>
                              <p:par>
                                <p:cTn id="79" presetID="31" presetClass="entr" presetSubtype="0" fill="hold" grpId="0" nodeType="click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p:cTn id="81" dur="1000" fill="hold"/>
                                        <p:tgtEl>
                                          <p:spTgt spid="19"/>
                                        </p:tgtEl>
                                        <p:attrNameLst>
                                          <p:attrName>ppt_w</p:attrName>
                                        </p:attrNameLst>
                                      </p:cBhvr>
                                      <p:tavLst>
                                        <p:tav tm="0">
                                          <p:val>
                                            <p:fltVal val="0"/>
                                          </p:val>
                                        </p:tav>
                                        <p:tav tm="100000">
                                          <p:val>
                                            <p:strVal val="#ppt_w"/>
                                          </p:val>
                                        </p:tav>
                                      </p:tavLst>
                                    </p:anim>
                                    <p:anim calcmode="lin" valueType="num">
                                      <p:cBhvr>
                                        <p:cTn id="82" dur="1000" fill="hold"/>
                                        <p:tgtEl>
                                          <p:spTgt spid="19"/>
                                        </p:tgtEl>
                                        <p:attrNameLst>
                                          <p:attrName>ppt_h</p:attrName>
                                        </p:attrNameLst>
                                      </p:cBhvr>
                                      <p:tavLst>
                                        <p:tav tm="0">
                                          <p:val>
                                            <p:fltVal val="0"/>
                                          </p:val>
                                        </p:tav>
                                        <p:tav tm="100000">
                                          <p:val>
                                            <p:strVal val="#ppt_h"/>
                                          </p:val>
                                        </p:tav>
                                      </p:tavLst>
                                    </p:anim>
                                    <p:anim calcmode="lin" valueType="num">
                                      <p:cBhvr>
                                        <p:cTn id="83" dur="1000" fill="hold"/>
                                        <p:tgtEl>
                                          <p:spTgt spid="19"/>
                                        </p:tgtEl>
                                        <p:attrNameLst>
                                          <p:attrName>style.rotation</p:attrName>
                                        </p:attrNameLst>
                                      </p:cBhvr>
                                      <p:tavLst>
                                        <p:tav tm="0">
                                          <p:val>
                                            <p:fltVal val="90"/>
                                          </p:val>
                                        </p:tav>
                                        <p:tav tm="100000">
                                          <p:val>
                                            <p:fltVal val="0"/>
                                          </p:val>
                                        </p:tav>
                                      </p:tavLst>
                                    </p:anim>
                                    <p:animEffect transition="in" filter="fade">
                                      <p:cBhvr>
                                        <p:cTn id="84" dur="1000"/>
                                        <p:tgtEl>
                                          <p:spTgt spid="19"/>
                                        </p:tgtEl>
                                      </p:cBhvr>
                                    </p:animEffect>
                                  </p:childTnLst>
                                </p:cTn>
                              </p:par>
                            </p:childTnLst>
                          </p:cTn>
                        </p:par>
                        <p:par>
                          <p:cTn id="85" fill="hold">
                            <p:stCondLst>
                              <p:cond delay="1000"/>
                            </p:stCondLst>
                            <p:childTnLst>
                              <p:par>
                                <p:cTn id="86" presetID="31"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p:cTn id="88" dur="1000" fill="hold"/>
                                        <p:tgtEl>
                                          <p:spTgt spid="20"/>
                                        </p:tgtEl>
                                        <p:attrNameLst>
                                          <p:attrName>ppt_w</p:attrName>
                                        </p:attrNameLst>
                                      </p:cBhvr>
                                      <p:tavLst>
                                        <p:tav tm="0">
                                          <p:val>
                                            <p:fltVal val="0"/>
                                          </p:val>
                                        </p:tav>
                                        <p:tav tm="100000">
                                          <p:val>
                                            <p:strVal val="#ppt_w"/>
                                          </p:val>
                                        </p:tav>
                                      </p:tavLst>
                                    </p:anim>
                                    <p:anim calcmode="lin" valueType="num">
                                      <p:cBhvr>
                                        <p:cTn id="89" dur="1000" fill="hold"/>
                                        <p:tgtEl>
                                          <p:spTgt spid="20"/>
                                        </p:tgtEl>
                                        <p:attrNameLst>
                                          <p:attrName>ppt_h</p:attrName>
                                        </p:attrNameLst>
                                      </p:cBhvr>
                                      <p:tavLst>
                                        <p:tav tm="0">
                                          <p:val>
                                            <p:fltVal val="0"/>
                                          </p:val>
                                        </p:tav>
                                        <p:tav tm="100000">
                                          <p:val>
                                            <p:strVal val="#ppt_h"/>
                                          </p:val>
                                        </p:tav>
                                      </p:tavLst>
                                    </p:anim>
                                    <p:anim calcmode="lin" valueType="num">
                                      <p:cBhvr>
                                        <p:cTn id="90" dur="1000" fill="hold"/>
                                        <p:tgtEl>
                                          <p:spTgt spid="20"/>
                                        </p:tgtEl>
                                        <p:attrNameLst>
                                          <p:attrName>style.rotation</p:attrName>
                                        </p:attrNameLst>
                                      </p:cBhvr>
                                      <p:tavLst>
                                        <p:tav tm="0">
                                          <p:val>
                                            <p:fltVal val="90"/>
                                          </p:val>
                                        </p:tav>
                                        <p:tav tm="100000">
                                          <p:val>
                                            <p:fltVal val="0"/>
                                          </p:val>
                                        </p:tav>
                                      </p:tavLst>
                                    </p:anim>
                                    <p:animEffect transition="in" filter="fade">
                                      <p:cBhvr>
                                        <p:cTn id="91" dur="1000"/>
                                        <p:tgtEl>
                                          <p:spTgt spid="20"/>
                                        </p:tgtEl>
                                      </p:cBhvr>
                                    </p:animEffect>
                                  </p:childTnLst>
                                </p:cTn>
                              </p:par>
                            </p:childTnLst>
                          </p:cTn>
                        </p:par>
                      </p:childTnLst>
                    </p:cTn>
                  </p:par>
                  <p:par>
                    <p:cTn id="92" fill="hold">
                      <p:stCondLst>
                        <p:cond delay="indefinite"/>
                      </p:stCondLst>
                      <p:childTnLst>
                        <p:par>
                          <p:cTn id="93" fill="hold">
                            <p:stCondLst>
                              <p:cond delay="0"/>
                            </p:stCondLst>
                            <p:childTnLst>
                              <p:par>
                                <p:cTn id="94" presetID="1" presetClass="exit" presetSubtype="0" fill="hold" nodeType="clickEffect">
                                  <p:stCondLst>
                                    <p:cond delay="0"/>
                                  </p:stCondLst>
                                  <p:childTnLst>
                                    <p:set>
                                      <p:cBhvr>
                                        <p:cTn id="95" dur="1" fill="hold">
                                          <p:stCondLst>
                                            <p:cond delay="0"/>
                                          </p:stCondLst>
                                        </p:cTn>
                                        <p:tgtEl>
                                          <p:spTgt spid="22"/>
                                        </p:tgtEl>
                                        <p:attrNameLst>
                                          <p:attrName>style.visibility</p:attrName>
                                        </p:attrNameLst>
                                      </p:cBhvr>
                                      <p:to>
                                        <p:strVal val="hidden"/>
                                      </p:to>
                                    </p:set>
                                  </p:childTnLst>
                                </p:cTn>
                              </p:par>
                            </p:childTnLst>
                          </p:cTn>
                        </p:par>
                        <p:par>
                          <p:cTn id="96" fill="hold">
                            <p:stCondLst>
                              <p:cond delay="0"/>
                            </p:stCondLst>
                            <p:childTnLst>
                              <p:par>
                                <p:cTn id="97" presetID="22" presetClass="entr" presetSubtype="4" fill="hold" nodeType="after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wipe(down)">
                                      <p:cBhvr>
                                        <p:cTn id="99" dur="500"/>
                                        <p:tgtEl>
                                          <p:spTgt spid="25"/>
                                        </p:tgtEl>
                                      </p:cBhvr>
                                    </p:animEffect>
                                  </p:childTnLst>
                                </p:cTn>
                              </p:par>
                            </p:childTnLst>
                          </p:cTn>
                        </p:par>
                        <p:par>
                          <p:cTn id="100" fill="hold">
                            <p:stCondLst>
                              <p:cond delay="500"/>
                            </p:stCondLst>
                            <p:childTnLst>
                              <p:par>
                                <p:cTn id="101" presetID="1" presetClass="exit" presetSubtype="0" fill="hold" nodeType="afterEffect">
                                  <p:stCondLst>
                                    <p:cond delay="0"/>
                                  </p:stCondLst>
                                  <p:childTnLst>
                                    <p:set>
                                      <p:cBhvr>
                                        <p:cTn id="102" dur="1" fill="hold">
                                          <p:stCondLst>
                                            <p:cond delay="0"/>
                                          </p:stCondLst>
                                        </p:cTn>
                                        <p:tgtEl>
                                          <p:spTgt spid="25"/>
                                        </p:tgtEl>
                                        <p:attrNameLst>
                                          <p:attrName>style.visibility</p:attrName>
                                        </p:attrNameLst>
                                      </p:cBhvr>
                                      <p:to>
                                        <p:strVal val="hidden"/>
                                      </p:to>
                                    </p:set>
                                  </p:childTnLst>
                                </p:cTn>
                              </p:par>
                            </p:childTnLst>
                          </p:cTn>
                        </p:par>
                        <p:par>
                          <p:cTn id="103" fill="hold">
                            <p:stCondLst>
                              <p:cond delay="500"/>
                            </p:stCondLst>
                            <p:childTnLst>
                              <p:par>
                                <p:cTn id="104" presetID="22" presetClass="entr" presetSubtype="4" fill="hold" nodeType="afterEffect">
                                  <p:stCondLst>
                                    <p:cond delay="0"/>
                                  </p:stCondLst>
                                  <p:childTnLst>
                                    <p:set>
                                      <p:cBhvr>
                                        <p:cTn id="105" dur="1" fill="hold">
                                          <p:stCondLst>
                                            <p:cond delay="0"/>
                                          </p:stCondLst>
                                        </p:cTn>
                                        <p:tgtEl>
                                          <p:spTgt spid="29"/>
                                        </p:tgtEl>
                                        <p:attrNameLst>
                                          <p:attrName>style.visibility</p:attrName>
                                        </p:attrNameLst>
                                      </p:cBhvr>
                                      <p:to>
                                        <p:strVal val="visible"/>
                                      </p:to>
                                    </p:set>
                                    <p:animEffect transition="in" filter="wipe(down)">
                                      <p:cBhvr>
                                        <p:cTn id="106" dur="500"/>
                                        <p:tgtEl>
                                          <p:spTgt spid="29"/>
                                        </p:tgtEl>
                                      </p:cBhvr>
                                    </p:animEffect>
                                  </p:childTnLst>
                                </p:cTn>
                              </p:par>
                            </p:childTnLst>
                          </p:cTn>
                        </p:par>
                        <p:par>
                          <p:cTn id="107" fill="hold">
                            <p:stCondLst>
                              <p:cond delay="1000"/>
                            </p:stCondLst>
                            <p:childTnLst>
                              <p:par>
                                <p:cTn id="108" presetID="1" presetClass="exit" presetSubtype="0" fill="hold" nodeType="afterEffect">
                                  <p:stCondLst>
                                    <p:cond delay="0"/>
                                  </p:stCondLst>
                                  <p:childTnLst>
                                    <p:set>
                                      <p:cBhvr>
                                        <p:cTn id="109" dur="1" fill="hold">
                                          <p:stCondLst>
                                            <p:cond delay="0"/>
                                          </p:stCondLst>
                                        </p:cTn>
                                        <p:tgtEl>
                                          <p:spTgt spid="29"/>
                                        </p:tgtEl>
                                        <p:attrNameLst>
                                          <p:attrName>style.visibility</p:attrName>
                                        </p:attrNameLst>
                                      </p:cBhvr>
                                      <p:to>
                                        <p:strVal val="hidden"/>
                                      </p:to>
                                    </p:set>
                                  </p:childTnLst>
                                </p:cTn>
                              </p:par>
                            </p:childTnLst>
                          </p:cTn>
                        </p:par>
                        <p:par>
                          <p:cTn id="110" fill="hold">
                            <p:stCondLst>
                              <p:cond delay="1000"/>
                            </p:stCondLst>
                            <p:childTnLst>
                              <p:par>
                                <p:cTn id="111" presetID="22" presetClass="entr" presetSubtype="4" fill="hold" nodeType="afterEffect">
                                  <p:stCondLst>
                                    <p:cond delay="0"/>
                                  </p:stCondLst>
                                  <p:childTnLst>
                                    <p:set>
                                      <p:cBhvr>
                                        <p:cTn id="112" dur="1" fill="hold">
                                          <p:stCondLst>
                                            <p:cond delay="0"/>
                                          </p:stCondLst>
                                        </p:cTn>
                                        <p:tgtEl>
                                          <p:spTgt spid="34"/>
                                        </p:tgtEl>
                                        <p:attrNameLst>
                                          <p:attrName>style.visibility</p:attrName>
                                        </p:attrNameLst>
                                      </p:cBhvr>
                                      <p:to>
                                        <p:strVal val="visible"/>
                                      </p:to>
                                    </p:set>
                                    <p:animEffect transition="in" filter="wipe(down)">
                                      <p:cBhvr>
                                        <p:cTn id="113" dur="500"/>
                                        <p:tgtEl>
                                          <p:spTgt spid="34"/>
                                        </p:tgtEl>
                                      </p:cBhvr>
                                    </p:animEffect>
                                  </p:childTnLst>
                                </p:cTn>
                              </p:par>
                            </p:childTnLst>
                          </p:cTn>
                        </p:par>
                        <p:par>
                          <p:cTn id="114" fill="hold">
                            <p:stCondLst>
                              <p:cond delay="1500"/>
                            </p:stCondLst>
                            <p:childTnLst>
                              <p:par>
                                <p:cTn id="115" presetID="1" presetClass="exit" presetSubtype="0" fill="hold" nodeType="afterEffect">
                                  <p:stCondLst>
                                    <p:cond delay="0"/>
                                  </p:stCondLst>
                                  <p:childTnLst>
                                    <p:set>
                                      <p:cBhvr>
                                        <p:cTn id="116" dur="1" fill="hold">
                                          <p:stCondLst>
                                            <p:cond delay="0"/>
                                          </p:stCondLst>
                                        </p:cTn>
                                        <p:tgtEl>
                                          <p:spTgt spid="34"/>
                                        </p:tgtEl>
                                        <p:attrNameLst>
                                          <p:attrName>style.visibility</p:attrName>
                                        </p:attrNameLst>
                                      </p:cBhvr>
                                      <p:to>
                                        <p:strVal val="hidden"/>
                                      </p:to>
                                    </p:set>
                                  </p:childTnLst>
                                </p:cTn>
                              </p:par>
                            </p:childTnLst>
                          </p:cTn>
                        </p:par>
                        <p:par>
                          <p:cTn id="117" fill="hold">
                            <p:stCondLst>
                              <p:cond delay="1500"/>
                            </p:stCondLst>
                            <p:childTnLst>
                              <p:par>
                                <p:cTn id="118" presetID="22" presetClass="entr" presetSubtype="4" fill="hold" nodeType="afterEffect">
                                  <p:stCondLst>
                                    <p:cond delay="0"/>
                                  </p:stCondLst>
                                  <p:childTnLst>
                                    <p:set>
                                      <p:cBhvr>
                                        <p:cTn id="119" dur="1" fill="hold">
                                          <p:stCondLst>
                                            <p:cond delay="0"/>
                                          </p:stCondLst>
                                        </p:cTn>
                                        <p:tgtEl>
                                          <p:spTgt spid="37"/>
                                        </p:tgtEl>
                                        <p:attrNameLst>
                                          <p:attrName>style.visibility</p:attrName>
                                        </p:attrNameLst>
                                      </p:cBhvr>
                                      <p:to>
                                        <p:strVal val="visible"/>
                                      </p:to>
                                    </p:set>
                                    <p:animEffect transition="in" filter="wipe(down)">
                                      <p:cBhvr>
                                        <p:cTn id="120" dur="500"/>
                                        <p:tgtEl>
                                          <p:spTgt spid="37"/>
                                        </p:tgtEl>
                                      </p:cBhvr>
                                    </p:animEffect>
                                  </p:childTnLst>
                                </p:cTn>
                              </p:par>
                            </p:childTnLst>
                          </p:cTn>
                        </p:par>
                        <p:par>
                          <p:cTn id="121" fill="hold">
                            <p:stCondLst>
                              <p:cond delay="2000"/>
                            </p:stCondLst>
                            <p:childTnLst>
                              <p:par>
                                <p:cTn id="122" presetID="1" presetClass="exit" presetSubtype="0" fill="hold" nodeType="afterEffect">
                                  <p:stCondLst>
                                    <p:cond delay="0"/>
                                  </p:stCondLst>
                                  <p:childTnLst>
                                    <p:set>
                                      <p:cBhvr>
                                        <p:cTn id="123" dur="1" fill="hold">
                                          <p:stCondLst>
                                            <p:cond delay="0"/>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P spid="10" grpId="0"/>
      <p:bldP spid="11" grpId="0"/>
      <p:bldP spid="12" grpId="0"/>
      <p:bldP spid="13" grpId="0"/>
      <p:bldP spid="14" grpId="0" animBg="1"/>
      <p:bldP spid="15" grpId="0" animBg="1"/>
      <p:bldP spid="16" grpId="0" animBg="1"/>
      <p:bldP spid="17" grpId="0" animBg="1"/>
      <p:bldP spid="18" grpId="0" animBg="1"/>
      <p:bldP spid="19" grpId="0" animBg="1"/>
      <p:bldP spid="20" grpId="0" animBg="1"/>
      <p:bldP spid="23" grpId="0" animBg="1"/>
      <p:bldP spid="2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custDataLst>
              <p:tags r:id="rId1"/>
            </p:custDataLst>
          </p:nvPr>
        </p:nvSpPr>
        <p:spPr>
          <a:xfrm>
            <a:off x="539552" y="951781"/>
            <a:ext cx="8229600" cy="1871662"/>
          </a:xfrm>
        </p:spPr>
        <p:txBody>
          <a:bodyPr/>
          <a:lstStyle/>
          <a:p>
            <a:r>
              <a:rPr lang="en-CA" dirty="0" smtClean="0"/>
              <a:t>Computer components</a:t>
            </a:r>
          </a:p>
          <a:p>
            <a:pPr lvl="1"/>
            <a:r>
              <a:rPr lang="en-CA" dirty="0" smtClean="0"/>
              <a:t>Input and output devices: </a:t>
            </a:r>
          </a:p>
          <a:p>
            <a:pPr lvl="2"/>
            <a:r>
              <a:rPr lang="en-CA" dirty="0" smtClean="0"/>
              <a:t>screen/window, </a:t>
            </a:r>
          </a:p>
          <a:p>
            <a:pPr lvl="2"/>
            <a:r>
              <a:rPr lang="en-CA" dirty="0" smtClean="0"/>
              <a:t>keyboard,</a:t>
            </a:r>
          </a:p>
          <a:p>
            <a:pPr lvl="2"/>
            <a:r>
              <a:rPr lang="en-CA" dirty="0" smtClean="0"/>
              <a:t>Hard disk</a:t>
            </a:r>
          </a:p>
          <a:p>
            <a:pPr lvl="1"/>
            <a:r>
              <a:rPr lang="en-CA" dirty="0" smtClean="0"/>
              <a:t>CPU– Central processing unit</a:t>
            </a:r>
          </a:p>
          <a:p>
            <a:pPr lvl="1"/>
            <a:r>
              <a:rPr lang="en-CA" dirty="0" smtClean="0"/>
              <a:t>Main memory</a:t>
            </a:r>
          </a:p>
          <a:p>
            <a:r>
              <a:rPr lang="en-CA" dirty="0" smtClean="0"/>
              <a:t>Software</a:t>
            </a:r>
          </a:p>
          <a:p>
            <a:pPr lvl="1"/>
            <a:r>
              <a:rPr lang="en-CA" dirty="0" smtClean="0"/>
              <a:t>Runs in main </a:t>
            </a:r>
            <a:br>
              <a:rPr lang="en-CA" dirty="0" smtClean="0"/>
            </a:br>
            <a:r>
              <a:rPr lang="en-CA" dirty="0" smtClean="0"/>
              <a:t>memory</a:t>
            </a:r>
          </a:p>
          <a:p>
            <a:pPr lvl="1"/>
            <a:r>
              <a:rPr lang="en-CA" dirty="0" smtClean="0"/>
              <a:t>Instructions operate on</a:t>
            </a:r>
            <a:br>
              <a:rPr lang="en-CA" dirty="0" smtClean="0"/>
            </a:br>
            <a:r>
              <a:rPr lang="en-CA" dirty="0" smtClean="0"/>
              <a:t>values (data) in memory</a:t>
            </a:r>
          </a:p>
          <a:p>
            <a:pPr lvl="1"/>
            <a:endParaRPr lang="en-CA" dirty="0"/>
          </a:p>
        </p:txBody>
      </p:sp>
      <p:sp>
        <p:nvSpPr>
          <p:cNvPr id="3" name="Title 2"/>
          <p:cNvSpPr>
            <a:spLocks noGrp="1"/>
          </p:cNvSpPr>
          <p:nvPr>
            <p:ph type="title"/>
            <p:custDataLst>
              <p:tags r:id="rId2"/>
            </p:custDataLst>
          </p:nvPr>
        </p:nvSpPr>
        <p:spPr>
          <a:xfrm>
            <a:off x="457200" y="274638"/>
            <a:ext cx="8229600" cy="562074"/>
          </a:xfrm>
        </p:spPr>
        <p:txBody>
          <a:bodyPr>
            <a:normAutofit fontScale="90000"/>
          </a:bodyPr>
          <a:lstStyle/>
          <a:p>
            <a:r>
              <a:rPr lang="en-CA" dirty="0" smtClean="0"/>
              <a:t>Summary</a:t>
            </a:r>
            <a:endParaRPr lang="en-CA" dirty="0"/>
          </a:p>
        </p:txBody>
      </p:sp>
      <p:sp>
        <p:nvSpPr>
          <p:cNvPr id="4" name="Rectangle 3"/>
          <p:cNvSpPr/>
          <p:nvPr>
            <p:custDataLst>
              <p:tags r:id="rId3"/>
            </p:custDataLst>
          </p:nvPr>
        </p:nvSpPr>
        <p:spPr>
          <a:xfrm>
            <a:off x="6646535" y="2053771"/>
            <a:ext cx="1696156" cy="457200"/>
          </a:xfrm>
          <a:prstGeom prst="rect">
            <a:avLst/>
          </a:prstGeom>
          <a:solidFill>
            <a:schemeClr val="accent1"/>
          </a:solidFill>
          <a:ln w="55000" cap="flat" cmpd="thickThin"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solidFill>
                  <a:prstClr val="white"/>
                </a:solidFill>
              </a:rPr>
              <a:t>0101 1101</a:t>
            </a:r>
            <a:endParaRPr lang="en-CA" dirty="0">
              <a:solidFill>
                <a:prstClr val="white"/>
              </a:solidFill>
            </a:endParaRPr>
          </a:p>
        </p:txBody>
      </p:sp>
      <p:sp>
        <p:nvSpPr>
          <p:cNvPr id="5" name="Rectangle 4"/>
          <p:cNvSpPr/>
          <p:nvPr>
            <p:custDataLst>
              <p:tags r:id="rId4"/>
            </p:custDataLst>
          </p:nvPr>
        </p:nvSpPr>
        <p:spPr>
          <a:xfrm>
            <a:off x="6646535" y="2516615"/>
            <a:ext cx="1696156" cy="457200"/>
          </a:xfrm>
          <a:prstGeom prst="rect">
            <a:avLst/>
          </a:prstGeom>
          <a:solidFill>
            <a:schemeClr val="accent1"/>
          </a:solidFill>
          <a:ln w="55000" cap="flat" cmpd="thickThin"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solidFill>
                  <a:prstClr val="white"/>
                </a:solidFill>
              </a:rPr>
              <a:t>1101 1001</a:t>
            </a:r>
            <a:endParaRPr lang="en-CA" dirty="0">
              <a:solidFill>
                <a:prstClr val="white"/>
              </a:solidFill>
            </a:endParaRPr>
          </a:p>
        </p:txBody>
      </p:sp>
      <p:sp>
        <p:nvSpPr>
          <p:cNvPr id="6" name="Rectangle 5"/>
          <p:cNvSpPr/>
          <p:nvPr>
            <p:custDataLst>
              <p:tags r:id="rId5"/>
            </p:custDataLst>
          </p:nvPr>
        </p:nvSpPr>
        <p:spPr>
          <a:xfrm>
            <a:off x="6646535" y="2973815"/>
            <a:ext cx="1696156" cy="457200"/>
          </a:xfrm>
          <a:prstGeom prst="rect">
            <a:avLst/>
          </a:prstGeom>
          <a:solidFill>
            <a:schemeClr val="accent1"/>
          </a:solidFill>
          <a:ln w="55000" cap="flat" cmpd="thickThin"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solidFill>
                  <a:prstClr val="white"/>
                </a:solidFill>
              </a:rPr>
              <a:t>0100 1101</a:t>
            </a:r>
            <a:endParaRPr lang="en-CA" dirty="0">
              <a:solidFill>
                <a:prstClr val="white"/>
              </a:solidFill>
            </a:endParaRPr>
          </a:p>
        </p:txBody>
      </p:sp>
      <p:sp>
        <p:nvSpPr>
          <p:cNvPr id="7" name="Rectangle 6"/>
          <p:cNvSpPr/>
          <p:nvPr>
            <p:custDataLst>
              <p:tags r:id="rId6"/>
            </p:custDataLst>
          </p:nvPr>
        </p:nvSpPr>
        <p:spPr>
          <a:xfrm>
            <a:off x="6646535" y="3431015"/>
            <a:ext cx="1696156" cy="457200"/>
          </a:xfrm>
          <a:prstGeom prst="rect">
            <a:avLst/>
          </a:prstGeom>
          <a:solidFill>
            <a:schemeClr val="accent1"/>
          </a:solidFill>
          <a:ln w="55000" cap="flat" cmpd="thickThin"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solidFill>
                  <a:prstClr val="white"/>
                </a:solidFill>
              </a:rPr>
              <a:t>0101 0001</a:t>
            </a:r>
            <a:endParaRPr lang="en-CA" dirty="0">
              <a:solidFill>
                <a:prstClr val="white"/>
              </a:solidFill>
            </a:endParaRPr>
          </a:p>
        </p:txBody>
      </p:sp>
      <p:sp>
        <p:nvSpPr>
          <p:cNvPr id="8" name="Rectangle 7"/>
          <p:cNvSpPr/>
          <p:nvPr>
            <p:custDataLst>
              <p:tags r:id="rId7"/>
            </p:custDataLst>
          </p:nvPr>
        </p:nvSpPr>
        <p:spPr>
          <a:xfrm>
            <a:off x="6646535" y="5663394"/>
            <a:ext cx="1696156" cy="457200"/>
          </a:xfrm>
          <a:prstGeom prst="rect">
            <a:avLst/>
          </a:prstGeom>
          <a:solidFill>
            <a:schemeClr val="accent1"/>
          </a:solidFill>
          <a:ln w="55000" cap="flat" cmpd="thickThin"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solidFill>
                  <a:prstClr val="white"/>
                </a:solidFill>
              </a:rPr>
              <a:t>1111 1101</a:t>
            </a:r>
            <a:endParaRPr lang="en-CA" dirty="0">
              <a:solidFill>
                <a:prstClr val="white"/>
              </a:solidFill>
            </a:endParaRPr>
          </a:p>
        </p:txBody>
      </p:sp>
      <p:sp>
        <p:nvSpPr>
          <p:cNvPr id="9" name="TextBox 8"/>
          <p:cNvSpPr txBox="1"/>
          <p:nvPr>
            <p:custDataLst>
              <p:tags r:id="rId8"/>
            </p:custDataLst>
          </p:nvPr>
        </p:nvSpPr>
        <p:spPr>
          <a:xfrm>
            <a:off x="5892663" y="2053771"/>
            <a:ext cx="635340" cy="369332"/>
          </a:xfrm>
          <a:prstGeom prst="rect">
            <a:avLst/>
          </a:prstGeom>
          <a:noFill/>
        </p:spPr>
        <p:txBody>
          <a:bodyPr wrap="square" rtlCol="0">
            <a:spAutoFit/>
          </a:bodyPr>
          <a:lstStyle/>
          <a:p>
            <a:pPr algn="r"/>
            <a:r>
              <a:rPr lang="en-CA" dirty="0" smtClean="0">
                <a:solidFill>
                  <a:prstClr val="black"/>
                </a:solidFill>
              </a:rPr>
              <a:t>0</a:t>
            </a:r>
            <a:endParaRPr lang="en-CA" dirty="0">
              <a:solidFill>
                <a:prstClr val="black"/>
              </a:solidFill>
            </a:endParaRPr>
          </a:p>
        </p:txBody>
      </p:sp>
      <p:sp>
        <p:nvSpPr>
          <p:cNvPr id="10" name="TextBox 9"/>
          <p:cNvSpPr txBox="1"/>
          <p:nvPr>
            <p:custDataLst>
              <p:tags r:id="rId9"/>
            </p:custDataLst>
          </p:nvPr>
        </p:nvSpPr>
        <p:spPr>
          <a:xfrm>
            <a:off x="5892663" y="2537971"/>
            <a:ext cx="635340" cy="369332"/>
          </a:xfrm>
          <a:prstGeom prst="rect">
            <a:avLst/>
          </a:prstGeom>
          <a:noFill/>
        </p:spPr>
        <p:txBody>
          <a:bodyPr wrap="square" rtlCol="0">
            <a:spAutoFit/>
          </a:bodyPr>
          <a:lstStyle/>
          <a:p>
            <a:pPr algn="r"/>
            <a:r>
              <a:rPr lang="en-CA" dirty="0" smtClean="0">
                <a:solidFill>
                  <a:prstClr val="black"/>
                </a:solidFill>
              </a:rPr>
              <a:t>1</a:t>
            </a:r>
            <a:endParaRPr lang="en-CA" dirty="0">
              <a:solidFill>
                <a:prstClr val="black"/>
              </a:solidFill>
            </a:endParaRPr>
          </a:p>
        </p:txBody>
      </p:sp>
      <p:sp>
        <p:nvSpPr>
          <p:cNvPr id="11" name="TextBox 10"/>
          <p:cNvSpPr txBox="1"/>
          <p:nvPr>
            <p:custDataLst>
              <p:tags r:id="rId10"/>
            </p:custDataLst>
          </p:nvPr>
        </p:nvSpPr>
        <p:spPr>
          <a:xfrm>
            <a:off x="5892663" y="3061683"/>
            <a:ext cx="635340" cy="369332"/>
          </a:xfrm>
          <a:prstGeom prst="rect">
            <a:avLst/>
          </a:prstGeom>
          <a:noFill/>
        </p:spPr>
        <p:txBody>
          <a:bodyPr wrap="square" rtlCol="0">
            <a:spAutoFit/>
          </a:bodyPr>
          <a:lstStyle/>
          <a:p>
            <a:pPr algn="r"/>
            <a:r>
              <a:rPr lang="en-CA" dirty="0" smtClean="0">
                <a:solidFill>
                  <a:prstClr val="black"/>
                </a:solidFill>
              </a:rPr>
              <a:t>2</a:t>
            </a:r>
            <a:endParaRPr lang="en-CA" dirty="0">
              <a:solidFill>
                <a:prstClr val="black"/>
              </a:solidFill>
            </a:endParaRPr>
          </a:p>
        </p:txBody>
      </p:sp>
      <p:sp>
        <p:nvSpPr>
          <p:cNvPr id="12" name="TextBox 11"/>
          <p:cNvSpPr txBox="1"/>
          <p:nvPr>
            <p:custDataLst>
              <p:tags r:id="rId11"/>
            </p:custDataLst>
          </p:nvPr>
        </p:nvSpPr>
        <p:spPr>
          <a:xfrm>
            <a:off x="5892663" y="3474949"/>
            <a:ext cx="635340" cy="369332"/>
          </a:xfrm>
          <a:prstGeom prst="rect">
            <a:avLst/>
          </a:prstGeom>
          <a:noFill/>
        </p:spPr>
        <p:txBody>
          <a:bodyPr wrap="square" rtlCol="0">
            <a:spAutoFit/>
          </a:bodyPr>
          <a:lstStyle/>
          <a:p>
            <a:pPr algn="r"/>
            <a:r>
              <a:rPr lang="en-CA" dirty="0" smtClean="0">
                <a:solidFill>
                  <a:prstClr val="black"/>
                </a:solidFill>
              </a:rPr>
              <a:t>3</a:t>
            </a:r>
            <a:endParaRPr lang="en-CA" dirty="0">
              <a:solidFill>
                <a:prstClr val="black"/>
              </a:solidFill>
            </a:endParaRPr>
          </a:p>
        </p:txBody>
      </p:sp>
      <p:sp>
        <p:nvSpPr>
          <p:cNvPr id="13" name="TextBox 12"/>
          <p:cNvSpPr txBox="1"/>
          <p:nvPr>
            <p:custDataLst>
              <p:tags r:id="rId12"/>
            </p:custDataLst>
          </p:nvPr>
        </p:nvSpPr>
        <p:spPr>
          <a:xfrm>
            <a:off x="4033159" y="5751262"/>
            <a:ext cx="2494844" cy="369332"/>
          </a:xfrm>
          <a:prstGeom prst="rect">
            <a:avLst/>
          </a:prstGeom>
          <a:noFill/>
        </p:spPr>
        <p:txBody>
          <a:bodyPr wrap="square" rtlCol="0">
            <a:spAutoFit/>
          </a:bodyPr>
          <a:lstStyle/>
          <a:p>
            <a:pPr algn="r"/>
            <a:r>
              <a:rPr lang="en-CA" dirty="0" smtClean="0">
                <a:solidFill>
                  <a:prstClr val="black"/>
                </a:solidFill>
              </a:rPr>
              <a:t>8, 000, 000, 000</a:t>
            </a:r>
            <a:endParaRPr lang="en-CA" dirty="0">
              <a:solidFill>
                <a:prstClr val="black"/>
              </a:solidFill>
            </a:endParaRPr>
          </a:p>
        </p:txBody>
      </p:sp>
      <p:sp>
        <p:nvSpPr>
          <p:cNvPr id="14" name="Rectangle 13"/>
          <p:cNvSpPr/>
          <p:nvPr>
            <p:custDataLst>
              <p:tags r:id="rId13"/>
            </p:custDataLst>
          </p:nvPr>
        </p:nvSpPr>
        <p:spPr>
          <a:xfrm>
            <a:off x="3550557" y="3539481"/>
            <a:ext cx="1219200" cy="80029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solidFill>
                  <a:prstClr val="white"/>
                </a:solidFill>
              </a:rPr>
              <a:t>CPU</a:t>
            </a:r>
            <a:endParaRPr lang="en-CA" dirty="0">
              <a:solidFill>
                <a:prstClr val="white"/>
              </a:solidFill>
            </a:endParaRPr>
          </a:p>
        </p:txBody>
      </p:sp>
      <p:sp>
        <p:nvSpPr>
          <p:cNvPr id="15" name="Oval 14"/>
          <p:cNvSpPr/>
          <p:nvPr>
            <p:custDataLst>
              <p:tags r:id="rId14"/>
            </p:custDataLst>
          </p:nvPr>
        </p:nvSpPr>
        <p:spPr>
          <a:xfrm>
            <a:off x="7418413" y="4263571"/>
            <a:ext cx="1524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solidFill>
                <a:prstClr val="white"/>
              </a:solidFill>
            </a:endParaRPr>
          </a:p>
        </p:txBody>
      </p:sp>
      <p:sp>
        <p:nvSpPr>
          <p:cNvPr id="19" name="Rectangle 18"/>
          <p:cNvSpPr/>
          <p:nvPr>
            <p:custDataLst>
              <p:tags r:id="rId15"/>
            </p:custDataLst>
          </p:nvPr>
        </p:nvSpPr>
        <p:spPr>
          <a:xfrm>
            <a:off x="6660646" y="2536371"/>
            <a:ext cx="1696156" cy="1936045"/>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solidFill>
                  <a:prstClr val="white"/>
                </a:solidFill>
              </a:rPr>
              <a:t>Machine instructions (program)</a:t>
            </a:r>
            <a:endParaRPr lang="en-CA" dirty="0">
              <a:solidFill>
                <a:prstClr val="white"/>
              </a:solidFill>
            </a:endParaRPr>
          </a:p>
        </p:txBody>
      </p:sp>
      <p:sp>
        <p:nvSpPr>
          <p:cNvPr id="20" name="Rectangle 19"/>
          <p:cNvSpPr/>
          <p:nvPr>
            <p:custDataLst>
              <p:tags r:id="rId16"/>
            </p:custDataLst>
          </p:nvPr>
        </p:nvSpPr>
        <p:spPr>
          <a:xfrm>
            <a:off x="6646535" y="4656165"/>
            <a:ext cx="1696156" cy="84041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solidFill>
                  <a:prstClr val="white"/>
                </a:solidFill>
              </a:rPr>
              <a:t>Data</a:t>
            </a:r>
            <a:endParaRPr lang="en-CA" dirty="0">
              <a:solidFill>
                <a:prstClr val="white"/>
              </a:solidFill>
            </a:endParaRPr>
          </a:p>
        </p:txBody>
      </p:sp>
      <p:cxnSp>
        <p:nvCxnSpPr>
          <p:cNvPr id="21" name="Straight Arrow Connector 20"/>
          <p:cNvCxnSpPr>
            <a:endCxn id="12" idx="0"/>
          </p:cNvCxnSpPr>
          <p:nvPr/>
        </p:nvCxnSpPr>
        <p:spPr>
          <a:xfrm flipV="1">
            <a:off x="4922157" y="3474949"/>
            <a:ext cx="1288176" cy="369332"/>
          </a:xfrm>
          <a:prstGeom prst="straightConnector1">
            <a:avLst/>
          </a:prstGeom>
          <a:ln w="34925">
            <a:headEnd type="stealth" w="lg" len="lg"/>
            <a:tailEnd type="none" w="lg" len="lg"/>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4922157" y="4139394"/>
            <a:ext cx="1288176" cy="936976"/>
          </a:xfrm>
          <a:prstGeom prst="straightConnector1">
            <a:avLst/>
          </a:prstGeom>
          <a:ln w="34925">
            <a:headEnd type="stealth" w="lg" len="lg"/>
            <a:tailEnd type="stealth" w="lg" len="lg"/>
          </a:ln>
        </p:spPr>
        <p:style>
          <a:lnRef idx="1">
            <a:schemeClr val="accent1"/>
          </a:lnRef>
          <a:fillRef idx="0">
            <a:schemeClr val="accent1"/>
          </a:fillRef>
          <a:effectRef idx="0">
            <a:schemeClr val="accent1"/>
          </a:effectRef>
          <a:fontRef idx="minor">
            <a:schemeClr val="tx1"/>
          </a:fontRef>
        </p:style>
      </p:cxnSp>
      <p:sp>
        <p:nvSpPr>
          <p:cNvPr id="16" name="Oval 15"/>
          <p:cNvSpPr/>
          <p:nvPr>
            <p:custDataLst>
              <p:tags r:id="rId17"/>
            </p:custDataLst>
          </p:nvPr>
        </p:nvSpPr>
        <p:spPr>
          <a:xfrm>
            <a:off x="7436756" y="4503147"/>
            <a:ext cx="129999" cy="10473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solidFill>
                <a:prstClr val="white"/>
              </a:solidFill>
            </a:endParaRPr>
          </a:p>
        </p:txBody>
      </p:sp>
      <p:sp>
        <p:nvSpPr>
          <p:cNvPr id="22" name="Oval 21"/>
          <p:cNvSpPr/>
          <p:nvPr>
            <p:custDataLst>
              <p:tags r:id="rId18"/>
            </p:custDataLst>
          </p:nvPr>
        </p:nvSpPr>
        <p:spPr>
          <a:xfrm>
            <a:off x="7492937" y="5510994"/>
            <a:ext cx="129999" cy="10473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solidFill>
                <a:prstClr val="white"/>
              </a:solidFill>
            </a:endParaRPr>
          </a:p>
        </p:txBody>
      </p:sp>
      <p:sp>
        <p:nvSpPr>
          <p:cNvPr id="17" name="Slide Number Placeholder 16"/>
          <p:cNvSpPr>
            <a:spLocks noGrp="1"/>
          </p:cNvSpPr>
          <p:nvPr>
            <p:ph type="sldNum" sz="quarter" idx="12"/>
          </p:nvPr>
        </p:nvSpPr>
        <p:spPr/>
        <p:txBody>
          <a:bodyPr/>
          <a:lstStyle/>
          <a:p>
            <a:pPr>
              <a:defRPr/>
            </a:pPr>
            <a:fld id="{C81B4007-664C-4FB4-99DE-7CB8F147906C}" type="slidenum">
              <a:rPr lang="en-US" smtClean="0"/>
              <a:pPr>
                <a:defRPr/>
              </a:pPr>
              <a:t>12</a:t>
            </a:fld>
            <a:endParaRPr lang="en-US" dirty="0"/>
          </a:p>
        </p:txBody>
      </p:sp>
    </p:spTree>
    <p:extLst>
      <p:ext uri="{BB962C8B-B14F-4D97-AF65-F5344CB8AC3E}">
        <p14:creationId xmlns:p14="http://schemas.microsoft.com/office/powerpoint/2010/main" val="1463760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noChangeArrowheads="1"/>
          </p:cNvSpPr>
          <p:nvPr>
            <p:ph idx="1"/>
          </p:nvPr>
        </p:nvSpPr>
        <p:spPr>
          <a:xfrm>
            <a:off x="228600" y="1484313"/>
            <a:ext cx="4495800" cy="4992687"/>
          </a:xfrm>
        </p:spPr>
        <p:txBody>
          <a:bodyPr/>
          <a:lstStyle/>
          <a:p>
            <a:pPr marL="0" indent="0">
              <a:buFont typeface="Wingdings" pitchFamily="2" charset="2"/>
              <a:buNone/>
            </a:pPr>
            <a:r>
              <a:rPr lang="en-US" altLang="en-US" sz="2400" dirty="0">
                <a:cs typeface="Times New Roman" pitchFamily="18" charset="0"/>
              </a:rPr>
              <a:t>The </a:t>
            </a:r>
            <a:r>
              <a:rPr lang="en-US" altLang="en-US" sz="2400" i="1" dirty="0">
                <a:cs typeface="Times New Roman" pitchFamily="18" charset="0"/>
              </a:rPr>
              <a:t>operating system</a:t>
            </a:r>
            <a:r>
              <a:rPr lang="en-US" altLang="en-US" sz="2400" dirty="0">
                <a:cs typeface="Times New Roman" pitchFamily="18" charset="0"/>
              </a:rPr>
              <a:t> (OS) is a program that manages and controls a computer’s activities. You are probably using Windows 98, NT, 2000, XP, or </a:t>
            </a:r>
            <a:r>
              <a:rPr lang="en-US" altLang="en-US" sz="2400" dirty="0" smtClean="0">
                <a:cs typeface="Times New Roman" pitchFamily="18" charset="0"/>
              </a:rPr>
              <a:t>ME, Window 7, Windows 8. </a:t>
            </a:r>
            <a:r>
              <a:rPr lang="en-US" altLang="en-US" sz="2400" dirty="0">
                <a:cs typeface="Times New Roman" pitchFamily="18" charset="0"/>
              </a:rPr>
              <a:t>Windows is currently the most popular PC OS. Application programs such as an Internet browser and a word processor cannot run without an OS. </a:t>
            </a:r>
          </a:p>
        </p:txBody>
      </p:sp>
      <p:sp>
        <p:nvSpPr>
          <p:cNvPr id="91138" name="Rectangle 2"/>
          <p:cNvSpPr>
            <a:spLocks noGrp="1" noChangeArrowheads="1"/>
          </p:cNvSpPr>
          <p:nvPr>
            <p:ph type="title"/>
          </p:nvPr>
        </p:nvSpPr>
        <p:spPr>
          <a:xfrm>
            <a:off x="228600" y="228600"/>
            <a:ext cx="7772400" cy="762000"/>
          </a:xfrm>
          <a:ln/>
        </p:spPr>
        <p:txBody>
          <a:bodyPr/>
          <a:lstStyle/>
          <a:p>
            <a:r>
              <a:rPr lang="en-US" altLang="en-US" sz="3600" dirty="0"/>
              <a:t>The role of Operating Systems</a:t>
            </a:r>
          </a:p>
        </p:txBody>
      </p:sp>
      <p:graphicFrame>
        <p:nvGraphicFramePr>
          <p:cNvPr id="91142" name="Object 6"/>
          <p:cNvGraphicFramePr>
            <a:graphicFrameLocks noChangeAspect="1"/>
          </p:cNvGraphicFramePr>
          <p:nvPr>
            <p:extLst>
              <p:ext uri="{D42A27DB-BD31-4B8C-83A1-F6EECF244321}">
                <p14:modId xmlns:p14="http://schemas.microsoft.com/office/powerpoint/2010/main" val="3232268242"/>
              </p:ext>
            </p:extLst>
          </p:nvPr>
        </p:nvGraphicFramePr>
        <p:xfrm>
          <a:off x="4724400" y="1628800"/>
          <a:ext cx="4267200" cy="3919537"/>
        </p:xfrm>
        <a:graphic>
          <a:graphicData uri="http://schemas.openxmlformats.org/presentationml/2006/ole">
            <mc:AlternateContent xmlns:mc="http://schemas.openxmlformats.org/markup-compatibility/2006">
              <mc:Choice xmlns:v="urn:schemas-microsoft-com:vml" Requires="v">
                <p:oleObj spid="_x0000_s91205" r:id="rId3" imgW="1993392" imgH="1830324" progId="Word.Picture.8">
                  <p:embed/>
                </p:oleObj>
              </mc:Choice>
              <mc:Fallback>
                <p:oleObj r:id="rId3" imgW="1993392" imgH="1830324" progId="Word.Picture.8">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1628800"/>
                        <a:ext cx="4267200" cy="3919537"/>
                      </a:xfrm>
                      <a:prstGeom prst="rect">
                        <a:avLst/>
                      </a:prstGeom>
                      <a:solidFill>
                        <a:srgbClr val="FFFF99"/>
                      </a:solidFill>
                      <a:ln w="9525">
                        <a:solidFill>
                          <a:schemeClr val="tx1"/>
                        </a:solidFill>
                        <a:miter lim="800000"/>
                        <a:headEnd/>
                        <a:tailEnd/>
                      </a:ln>
                    </p:spPr>
                  </p:pic>
                </p:oleObj>
              </mc:Fallback>
            </mc:AlternateContent>
          </a:graphicData>
        </a:graphic>
      </p:graphicFrame>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13</a:t>
            </a:fld>
            <a:endParaRPr lang="en-US" dirty="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custDataLst>
              <p:tags r:id="rId1"/>
            </p:custDataLst>
          </p:nvPr>
        </p:nvSpPr>
        <p:spPr>
          <a:xfrm>
            <a:off x="228600" y="228600"/>
            <a:ext cx="7772400" cy="762000"/>
          </a:xfrm>
          <a:ln/>
        </p:spPr>
        <p:txBody>
          <a:bodyPr/>
          <a:lstStyle/>
          <a:p>
            <a:r>
              <a:rPr lang="fr-CA" altLang="en-US" sz="3600" dirty="0" smtClean="0"/>
              <a:t>Operating System (OS)</a:t>
            </a:r>
            <a:endParaRPr lang="fr-CA" altLang="en-US" sz="3600" dirty="0"/>
          </a:p>
        </p:txBody>
      </p:sp>
      <p:sp>
        <p:nvSpPr>
          <p:cNvPr id="3" name="Rectangle 2"/>
          <p:cNvSpPr/>
          <p:nvPr>
            <p:custDataLst>
              <p:tags r:id="rId2"/>
            </p:custDataLst>
          </p:nvPr>
        </p:nvSpPr>
        <p:spPr>
          <a:xfrm>
            <a:off x="685800" y="1190625"/>
            <a:ext cx="2895600" cy="44958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fr-CA" dirty="0" smtClean="0">
                <a:solidFill>
                  <a:prstClr val="white"/>
                </a:solidFill>
              </a:rPr>
              <a:t>Computer</a:t>
            </a:r>
            <a:endParaRPr lang="fr-CA" dirty="0">
              <a:solidFill>
                <a:prstClr val="white"/>
              </a:solidFill>
            </a:endParaRPr>
          </a:p>
        </p:txBody>
      </p:sp>
      <p:pic>
        <p:nvPicPr>
          <p:cNvPr id="4"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257800" y="1524000"/>
            <a:ext cx="2552700" cy="1914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Grp="1" noChangeAspect="1" noChangeArrowheads="1"/>
          </p:cNvPicPr>
          <p:nvPr>
            <p:ph idx="1"/>
          </p:nvPr>
        </p:nvPicPr>
        <p:blipFill>
          <a:blip r:embed="rId13">
            <a:extLst>
              <a:ext uri="{28A0092B-C50C-407E-A947-70E740481C1C}">
                <a14:useLocalDpi xmlns:a14="http://schemas.microsoft.com/office/drawing/2010/main" val="0"/>
              </a:ext>
            </a:extLst>
          </a:blip>
          <a:srcRect/>
          <a:stretch>
            <a:fillRect/>
          </a:stretch>
        </p:blipFill>
        <p:spPr bwMode="auto">
          <a:xfrm>
            <a:off x="4572000" y="4495801"/>
            <a:ext cx="4087982" cy="152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val 1"/>
          <p:cNvSpPr/>
          <p:nvPr>
            <p:custDataLst>
              <p:tags r:id="rId3"/>
            </p:custDataLst>
          </p:nvPr>
        </p:nvSpPr>
        <p:spPr>
          <a:xfrm>
            <a:off x="838200" y="1676400"/>
            <a:ext cx="2590800" cy="10668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solidFill>
                  <a:prstClr val="white"/>
                </a:solidFill>
              </a:rPr>
              <a:t>User Program</a:t>
            </a:r>
            <a:endParaRPr lang="fr-CA" dirty="0">
              <a:solidFill>
                <a:prstClr val="white"/>
              </a:solidFill>
            </a:endParaRPr>
          </a:p>
        </p:txBody>
      </p:sp>
      <p:sp>
        <p:nvSpPr>
          <p:cNvPr id="7" name="Oval 6"/>
          <p:cNvSpPr/>
          <p:nvPr>
            <p:custDataLst>
              <p:tags r:id="rId4"/>
            </p:custDataLst>
          </p:nvPr>
        </p:nvSpPr>
        <p:spPr>
          <a:xfrm>
            <a:off x="838200" y="2902303"/>
            <a:ext cx="2590800" cy="10668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solidFill>
                  <a:prstClr val="white"/>
                </a:solidFill>
              </a:rPr>
              <a:t>LibraryC</a:t>
            </a:r>
            <a:endParaRPr lang="fr-CA" dirty="0">
              <a:solidFill>
                <a:prstClr val="white"/>
              </a:solidFill>
            </a:endParaRPr>
          </a:p>
        </p:txBody>
      </p:sp>
      <p:sp>
        <p:nvSpPr>
          <p:cNvPr id="8" name="Oval 7"/>
          <p:cNvSpPr/>
          <p:nvPr>
            <p:custDataLst>
              <p:tags r:id="rId5"/>
            </p:custDataLst>
          </p:nvPr>
        </p:nvSpPr>
        <p:spPr>
          <a:xfrm>
            <a:off x="838200" y="4184650"/>
            <a:ext cx="2667000" cy="10668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smtClean="0">
                <a:solidFill>
                  <a:prstClr val="white"/>
                </a:solidFill>
              </a:rPr>
              <a:t>Operating System</a:t>
            </a:r>
            <a:endParaRPr lang="fr-CA" dirty="0">
              <a:solidFill>
                <a:prstClr val="white"/>
              </a:solidFill>
            </a:endParaRPr>
          </a:p>
        </p:txBody>
      </p:sp>
      <p:cxnSp>
        <p:nvCxnSpPr>
          <p:cNvPr id="9" name="Straight Arrow Connector 8"/>
          <p:cNvCxnSpPr/>
          <p:nvPr/>
        </p:nvCxnSpPr>
        <p:spPr>
          <a:xfrm flipH="1">
            <a:off x="3352800" y="4174980"/>
            <a:ext cx="2667000" cy="244620"/>
          </a:xfrm>
          <a:prstGeom prst="straightConnector1">
            <a:avLst/>
          </a:prstGeom>
          <a:ln w="25400">
            <a:solidFill>
              <a:srgbClr val="FF0000"/>
            </a:solidFill>
            <a:headEnd type="none"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2895600" y="2590800"/>
            <a:ext cx="2590800" cy="1676400"/>
          </a:xfrm>
          <a:prstGeom prst="straightConnector1">
            <a:avLst/>
          </a:prstGeom>
          <a:ln w="25400">
            <a:solidFill>
              <a:srgbClr val="FF0000"/>
            </a:solidFill>
            <a:headEnd type="none" w="lg" len="lg"/>
            <a:tailEnd type="stealth" w="lg" len="lg"/>
          </a:ln>
        </p:spPr>
        <p:style>
          <a:lnRef idx="1">
            <a:schemeClr val="accent1"/>
          </a:lnRef>
          <a:fillRef idx="0">
            <a:schemeClr val="accent1"/>
          </a:fillRef>
          <a:effectRef idx="0">
            <a:schemeClr val="accent1"/>
          </a:effectRef>
          <a:fontRef idx="minor">
            <a:schemeClr val="tx1"/>
          </a:fontRef>
        </p:style>
      </p:cxnSp>
      <p:sp>
        <p:nvSpPr>
          <p:cNvPr id="12" name="TextBox 11"/>
          <p:cNvSpPr txBox="1"/>
          <p:nvPr>
            <p:custDataLst>
              <p:tags r:id="rId6"/>
            </p:custDataLst>
          </p:nvPr>
        </p:nvSpPr>
        <p:spPr>
          <a:xfrm>
            <a:off x="1581205" y="2907947"/>
            <a:ext cx="966931" cy="369332"/>
          </a:xfrm>
          <a:prstGeom prst="rect">
            <a:avLst/>
          </a:prstGeom>
          <a:noFill/>
        </p:spPr>
        <p:txBody>
          <a:bodyPr wrap="none" rtlCol="0">
            <a:spAutoFit/>
          </a:bodyPr>
          <a:lstStyle/>
          <a:p>
            <a:r>
              <a:rPr lang="fr-CA" dirty="0" smtClean="0">
                <a:solidFill>
                  <a:srgbClr val="92D050"/>
                </a:solidFill>
              </a:rPr>
              <a:t>printf(..)</a:t>
            </a:r>
            <a:endParaRPr lang="en-US" dirty="0">
              <a:solidFill>
                <a:srgbClr val="92D050"/>
              </a:solidFill>
            </a:endParaRPr>
          </a:p>
        </p:txBody>
      </p:sp>
      <p:cxnSp>
        <p:nvCxnSpPr>
          <p:cNvPr id="14" name="Straight Arrow Connector 13"/>
          <p:cNvCxnSpPr>
            <a:endCxn id="12" idx="0"/>
          </p:cNvCxnSpPr>
          <p:nvPr/>
        </p:nvCxnSpPr>
        <p:spPr>
          <a:xfrm flipH="1">
            <a:off x="2064671" y="2481262"/>
            <a:ext cx="68929" cy="426685"/>
          </a:xfrm>
          <a:prstGeom prst="straightConnector1">
            <a:avLst/>
          </a:prstGeom>
          <a:ln w="25400">
            <a:solidFill>
              <a:srgbClr val="92D05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2116667" y="3277279"/>
            <a:ext cx="16933" cy="1142321"/>
          </a:xfrm>
          <a:prstGeom prst="straightConnector1">
            <a:avLst/>
          </a:prstGeom>
          <a:ln w="25400">
            <a:solidFill>
              <a:srgbClr val="92D050"/>
            </a:solidFill>
            <a:tailEnd type="stealth" w="lg" len="lg"/>
          </a:ln>
        </p:spPr>
        <p:style>
          <a:lnRef idx="1">
            <a:schemeClr val="accent1"/>
          </a:lnRef>
          <a:fillRef idx="0">
            <a:schemeClr val="accent1"/>
          </a:fillRef>
          <a:effectRef idx="0">
            <a:schemeClr val="accent1"/>
          </a:effectRef>
          <a:fontRef idx="minor">
            <a:schemeClr val="tx1"/>
          </a:fontRef>
        </p:style>
      </p:cxnSp>
      <p:sp>
        <p:nvSpPr>
          <p:cNvPr id="18" name="TextBox 17"/>
          <p:cNvSpPr txBox="1"/>
          <p:nvPr>
            <p:custDataLst>
              <p:tags r:id="rId7"/>
            </p:custDataLst>
          </p:nvPr>
        </p:nvSpPr>
        <p:spPr>
          <a:xfrm rot="19632603">
            <a:off x="2817553" y="3562848"/>
            <a:ext cx="841897" cy="400110"/>
          </a:xfrm>
          <a:prstGeom prst="rect">
            <a:avLst/>
          </a:prstGeom>
          <a:noFill/>
        </p:spPr>
        <p:txBody>
          <a:bodyPr wrap="none" rtlCol="0">
            <a:spAutoFit/>
          </a:bodyPr>
          <a:lstStyle/>
          <a:p>
            <a:r>
              <a:rPr lang="fr-CA" sz="2000" b="1" dirty="0" smtClean="0">
                <a:solidFill>
                  <a:prstClr val="black"/>
                </a:solidFill>
                <a:latin typeface="Arial" panose="020B0604020202020204" pitchFamily="34" charset="0"/>
                <a:cs typeface="Arial" panose="020B0604020202020204" pitchFamily="34" charset="0"/>
              </a:rPr>
              <a:t>TEXT</a:t>
            </a:r>
            <a:endParaRPr lang="en-US" sz="2000" b="1" dirty="0">
              <a:solidFill>
                <a:prstClr val="black"/>
              </a:solidFill>
              <a:latin typeface="Arial" panose="020B0604020202020204" pitchFamily="34" charset="0"/>
              <a:cs typeface="Arial" panose="020B0604020202020204" pitchFamily="34" charset="0"/>
            </a:endParaRPr>
          </a:p>
        </p:txBody>
      </p:sp>
      <p:cxnSp>
        <p:nvCxnSpPr>
          <p:cNvPr id="24" name="Straight Arrow Connector 23"/>
          <p:cNvCxnSpPr/>
          <p:nvPr/>
        </p:nvCxnSpPr>
        <p:spPr>
          <a:xfrm flipH="1" flipV="1">
            <a:off x="6019800" y="4184650"/>
            <a:ext cx="381000" cy="311150"/>
          </a:xfrm>
          <a:prstGeom prst="straightConnector1">
            <a:avLst/>
          </a:prstGeom>
          <a:ln w="25400">
            <a:solidFill>
              <a:srgbClr val="FF0000"/>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sp>
        <p:nvSpPr>
          <p:cNvPr id="28" name="TextBox 27"/>
          <p:cNvSpPr txBox="1"/>
          <p:nvPr>
            <p:custDataLst>
              <p:tags r:id="rId8"/>
            </p:custDataLst>
          </p:nvPr>
        </p:nvSpPr>
        <p:spPr>
          <a:xfrm rot="21207319">
            <a:off x="5224762" y="3748520"/>
            <a:ext cx="841897" cy="400110"/>
          </a:xfrm>
          <a:prstGeom prst="rect">
            <a:avLst/>
          </a:prstGeom>
          <a:noFill/>
        </p:spPr>
        <p:txBody>
          <a:bodyPr wrap="none" rtlCol="0">
            <a:spAutoFit/>
          </a:bodyPr>
          <a:lstStyle/>
          <a:p>
            <a:r>
              <a:rPr lang="fr-CA" sz="2000" b="1" dirty="0" smtClean="0">
                <a:solidFill>
                  <a:prstClr val="black"/>
                </a:solidFill>
                <a:latin typeface="Arial" panose="020B0604020202020204" pitchFamily="34" charset="0"/>
                <a:cs typeface="Arial" panose="020B0604020202020204" pitchFamily="34" charset="0"/>
              </a:rPr>
              <a:t>TEXT</a:t>
            </a:r>
            <a:endParaRPr lang="en-US" sz="2000" b="1" dirty="0">
              <a:solidFill>
                <a:prstClr val="black"/>
              </a:solidFill>
              <a:latin typeface="Arial" panose="020B0604020202020204" pitchFamily="34" charset="0"/>
              <a:cs typeface="Arial" panose="020B0604020202020204" pitchFamily="34" charset="0"/>
            </a:endParaRPr>
          </a:p>
        </p:txBody>
      </p:sp>
      <p:sp>
        <p:nvSpPr>
          <p:cNvPr id="29" name="TextBox 28"/>
          <p:cNvSpPr txBox="1"/>
          <p:nvPr>
            <p:custDataLst>
              <p:tags r:id="rId9"/>
            </p:custDataLst>
          </p:nvPr>
        </p:nvSpPr>
        <p:spPr>
          <a:xfrm>
            <a:off x="1579500" y="2876523"/>
            <a:ext cx="941283" cy="369332"/>
          </a:xfrm>
          <a:prstGeom prst="rect">
            <a:avLst/>
          </a:prstGeom>
          <a:noFill/>
        </p:spPr>
        <p:txBody>
          <a:bodyPr wrap="none" rtlCol="0">
            <a:spAutoFit/>
          </a:bodyPr>
          <a:lstStyle/>
          <a:p>
            <a:r>
              <a:rPr lang="fr-CA" dirty="0" smtClean="0">
                <a:solidFill>
                  <a:srgbClr val="92D050"/>
                </a:solidFill>
              </a:rPr>
              <a:t>scanf(..)</a:t>
            </a:r>
            <a:endParaRPr lang="en-US" dirty="0">
              <a:solidFill>
                <a:srgbClr val="92D050"/>
              </a:solidFill>
            </a:endParaRPr>
          </a:p>
        </p:txBody>
      </p:sp>
      <p:sp>
        <p:nvSpPr>
          <p:cNvPr id="6" name="Slide Number Placeholder 5"/>
          <p:cNvSpPr>
            <a:spLocks noGrp="1"/>
          </p:cNvSpPr>
          <p:nvPr>
            <p:ph type="sldNum" sz="quarter" idx="12"/>
          </p:nvPr>
        </p:nvSpPr>
        <p:spPr/>
        <p:txBody>
          <a:bodyPr/>
          <a:lstStyle/>
          <a:p>
            <a:pPr>
              <a:defRPr/>
            </a:pPr>
            <a:fld id="{C81B4007-664C-4FB4-99DE-7CB8F147906C}" type="slidenum">
              <a:rPr lang="en-US" smtClean="0"/>
              <a:pPr>
                <a:defRPr/>
              </a:pPr>
              <a:t>14</a:t>
            </a:fld>
            <a:endParaRPr lang="en-US" dirty="0"/>
          </a:p>
        </p:txBody>
      </p:sp>
    </p:spTree>
    <p:extLst>
      <p:ext uri="{BB962C8B-B14F-4D97-AF65-F5344CB8AC3E}">
        <p14:creationId xmlns:p14="http://schemas.microsoft.com/office/powerpoint/2010/main" val="20805159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2400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nodeType="withEffect">
                                  <p:stCondLst>
                                    <p:cond delay="24000"/>
                                  </p:stCondLst>
                                  <p:childTnLst>
                                    <p:set>
                                      <p:cBhvr>
                                        <p:cTn id="9" dur="1" fill="hold">
                                          <p:stCondLst>
                                            <p:cond delay="0"/>
                                          </p:stCondLst>
                                        </p:cTn>
                                        <p:tgtEl>
                                          <p:spTgt spid="24"/>
                                        </p:tgtEl>
                                        <p:attrNameLst>
                                          <p:attrName>style.visibility</p:attrName>
                                        </p:attrNameLst>
                                      </p:cBhvr>
                                      <p:to>
                                        <p:strVal val="visible"/>
                                      </p:to>
                                    </p:set>
                                    <p:animEffect transition="in" filter="wipe(down)">
                                      <p:cBhvr>
                                        <p:cTn id="10" dur="500"/>
                                        <p:tgtEl>
                                          <p:spTgt spid="24"/>
                                        </p:tgtEl>
                                      </p:cBhvr>
                                    </p:animEffect>
                                  </p:childTnLst>
                                </p:cTn>
                              </p:par>
                              <p:par>
                                <p:cTn id="11" presetID="22" presetClass="entr" presetSubtype="2" fill="hold" nodeType="withEffect">
                                  <p:stCondLst>
                                    <p:cond delay="24000"/>
                                  </p:stCondLst>
                                  <p:childTnLst>
                                    <p:set>
                                      <p:cBhvr>
                                        <p:cTn id="12" dur="1" fill="hold">
                                          <p:stCondLst>
                                            <p:cond delay="0"/>
                                          </p:stCondLst>
                                        </p:cTn>
                                        <p:tgtEl>
                                          <p:spTgt spid="9"/>
                                        </p:tgtEl>
                                        <p:attrNameLst>
                                          <p:attrName>style.visibility</p:attrName>
                                        </p:attrNameLst>
                                      </p:cBhvr>
                                      <p:to>
                                        <p:strVal val="visible"/>
                                      </p:to>
                                    </p:set>
                                    <p:animEffect transition="in" filter="wipe(right)">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1000" fill="hold"/>
                                        <p:tgtEl>
                                          <p:spTgt spid="12"/>
                                        </p:tgtEl>
                                        <p:attrNameLst>
                                          <p:attrName>ppt_w</p:attrName>
                                        </p:attrNameLst>
                                      </p:cBhvr>
                                      <p:tavLst>
                                        <p:tav tm="0">
                                          <p:val>
                                            <p:fltVal val="0"/>
                                          </p:val>
                                        </p:tav>
                                        <p:tav tm="100000">
                                          <p:val>
                                            <p:strVal val="#ppt_w"/>
                                          </p:val>
                                        </p:tav>
                                      </p:tavLst>
                                    </p:anim>
                                    <p:anim calcmode="lin" valueType="num">
                                      <p:cBhvr>
                                        <p:cTn id="33" dur="1000" fill="hold"/>
                                        <p:tgtEl>
                                          <p:spTgt spid="12"/>
                                        </p:tgtEl>
                                        <p:attrNameLst>
                                          <p:attrName>ppt_h</p:attrName>
                                        </p:attrNameLst>
                                      </p:cBhvr>
                                      <p:tavLst>
                                        <p:tav tm="0">
                                          <p:val>
                                            <p:fltVal val="0"/>
                                          </p:val>
                                        </p:tav>
                                        <p:tav tm="100000">
                                          <p:val>
                                            <p:strVal val="#ppt_h"/>
                                          </p:val>
                                        </p:tav>
                                      </p:tavLst>
                                    </p:anim>
                                    <p:anim calcmode="lin" valueType="num">
                                      <p:cBhvr>
                                        <p:cTn id="34" dur="1000" fill="hold"/>
                                        <p:tgtEl>
                                          <p:spTgt spid="12"/>
                                        </p:tgtEl>
                                        <p:attrNameLst>
                                          <p:attrName>style.rotation</p:attrName>
                                        </p:attrNameLst>
                                      </p:cBhvr>
                                      <p:tavLst>
                                        <p:tav tm="0">
                                          <p:val>
                                            <p:fltVal val="90"/>
                                          </p:val>
                                        </p:tav>
                                        <p:tav tm="100000">
                                          <p:val>
                                            <p:fltVal val="0"/>
                                          </p:val>
                                        </p:tav>
                                      </p:tavLst>
                                    </p:anim>
                                    <p:animEffect transition="in" filter="fade">
                                      <p:cBhvr>
                                        <p:cTn id="35" dur="1000"/>
                                        <p:tgtEl>
                                          <p:spTgt spid="12"/>
                                        </p:tgtEl>
                                      </p:cBhvr>
                                    </p:animEffect>
                                  </p:childTnLst>
                                </p:cTn>
                              </p:par>
                            </p:childTnLst>
                          </p:cTn>
                        </p:par>
                        <p:par>
                          <p:cTn id="36" fill="hold">
                            <p:stCondLst>
                              <p:cond delay="1000"/>
                            </p:stCondLst>
                            <p:childTnLst>
                              <p:par>
                                <p:cTn id="37" presetID="22" presetClass="entr" presetSubtype="1"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up)">
                                      <p:cBhvr>
                                        <p:cTn id="39" dur="500"/>
                                        <p:tgtEl>
                                          <p:spTgt spid="14"/>
                                        </p:tgtEl>
                                      </p:cBhvr>
                                    </p:animEffect>
                                  </p:childTnLst>
                                </p:cTn>
                              </p:par>
                            </p:childTnLst>
                          </p:cTn>
                        </p:par>
                        <p:par>
                          <p:cTn id="40" fill="hold">
                            <p:stCondLst>
                              <p:cond delay="1500"/>
                            </p:stCondLst>
                            <p:childTnLst>
                              <p:par>
                                <p:cTn id="41" presetID="22" presetClass="entr" presetSubtype="1"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up)">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2" nodeType="click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childTnLst>
                          </p:cTn>
                        </p:par>
                        <p:par>
                          <p:cTn id="49" fill="hold">
                            <p:stCondLst>
                              <p:cond delay="500"/>
                            </p:stCondLst>
                            <p:childTnLst>
                              <p:par>
                                <p:cTn id="50" presetID="0" presetClass="path" presetSubtype="0" accel="50000" decel="50000" fill="hold" grpId="0" nodeType="afterEffect">
                                  <p:stCondLst>
                                    <p:cond delay="0"/>
                                  </p:stCondLst>
                                  <p:childTnLst>
                                    <p:animMotion origin="layout" path="M 1.11111E-6 1.40611E-6 L 0.17777 -0.16119 " pathEditMode="relative" ptsTypes="AA">
                                      <p:cBhvr>
                                        <p:cTn id="51" dur="2000" fill="hold"/>
                                        <p:tgtEl>
                                          <p:spTgt spid="18"/>
                                        </p:tgtEl>
                                        <p:attrNameLst>
                                          <p:attrName>ppt_x</p:attrName>
                                          <p:attrName>ppt_y</p:attrName>
                                        </p:attrNameLst>
                                      </p:cBhvr>
                                    </p:animMotion>
                                  </p:childTnLst>
                                </p:cTn>
                              </p:par>
                            </p:childTnLst>
                          </p:cTn>
                        </p:par>
                      </p:childTnLst>
                    </p:cTn>
                  </p:par>
                  <p:par>
                    <p:cTn id="52" fill="hold">
                      <p:stCondLst>
                        <p:cond delay="indefinite"/>
                      </p:stCondLst>
                      <p:childTnLst>
                        <p:par>
                          <p:cTn id="53" fill="hold">
                            <p:stCondLst>
                              <p:cond delay="0"/>
                            </p:stCondLst>
                            <p:childTnLst>
                              <p:par>
                                <p:cTn id="54" presetID="1" presetClass="exit" presetSubtype="0" fill="hold" nodeType="clickEffect">
                                  <p:stCondLst>
                                    <p:cond delay="0"/>
                                  </p:stCondLst>
                                  <p:childTnLst>
                                    <p:set>
                                      <p:cBhvr>
                                        <p:cTn id="55" dur="1" fill="hold">
                                          <p:stCondLst>
                                            <p:cond delay="0"/>
                                          </p:stCondLst>
                                        </p:cTn>
                                        <p:tgtEl>
                                          <p:spTgt spid="14"/>
                                        </p:tgtEl>
                                        <p:attrNameLst>
                                          <p:attrName>style.visibility</p:attrName>
                                        </p:attrNameLst>
                                      </p:cBhvr>
                                      <p:to>
                                        <p:strVal val="hidden"/>
                                      </p:to>
                                    </p:set>
                                  </p:childTnLst>
                                </p:cTn>
                              </p:par>
                              <p:par>
                                <p:cTn id="56" presetID="1" presetClass="exit" presetSubtype="0" fill="hold" grpId="1" nodeType="withEffect">
                                  <p:stCondLst>
                                    <p:cond delay="0"/>
                                  </p:stCondLst>
                                  <p:childTnLst>
                                    <p:set>
                                      <p:cBhvr>
                                        <p:cTn id="57" dur="1" fill="hold">
                                          <p:stCondLst>
                                            <p:cond delay="0"/>
                                          </p:stCondLst>
                                        </p:cTn>
                                        <p:tgtEl>
                                          <p:spTgt spid="12"/>
                                        </p:tgtEl>
                                        <p:attrNameLst>
                                          <p:attrName>style.visibility</p:attrName>
                                        </p:attrNameLst>
                                      </p:cBhvr>
                                      <p:to>
                                        <p:strVal val="hidden"/>
                                      </p:to>
                                    </p:set>
                                  </p:childTnLst>
                                </p:cTn>
                              </p:par>
                              <p:par>
                                <p:cTn id="58" presetID="1" presetClass="exit" presetSubtype="0" fill="hold" nodeType="withEffect">
                                  <p:stCondLst>
                                    <p:cond delay="0"/>
                                  </p:stCondLst>
                                  <p:childTnLst>
                                    <p:set>
                                      <p:cBhvr>
                                        <p:cTn id="59" dur="1" fill="hold">
                                          <p:stCondLst>
                                            <p:cond delay="0"/>
                                          </p:stCondLst>
                                        </p:cTn>
                                        <p:tgtEl>
                                          <p:spTgt spid="17"/>
                                        </p:tgtEl>
                                        <p:attrNameLst>
                                          <p:attrName>style.visibility</p:attrName>
                                        </p:attrNameLst>
                                      </p:cBhvr>
                                      <p:to>
                                        <p:strVal val="hidden"/>
                                      </p:to>
                                    </p:set>
                                  </p:childTnLst>
                                </p:cTn>
                              </p:par>
                              <p:par>
                                <p:cTn id="60" presetID="1" presetClass="exit" presetSubtype="0" fill="hold" grpId="1" nodeType="withEffect">
                                  <p:stCondLst>
                                    <p:cond delay="0"/>
                                  </p:stCondLst>
                                  <p:childTnLst>
                                    <p:set>
                                      <p:cBhvr>
                                        <p:cTn id="61" dur="1" fill="hold">
                                          <p:stCondLst>
                                            <p:cond delay="0"/>
                                          </p:stCondLst>
                                        </p:cTn>
                                        <p:tgtEl>
                                          <p:spTgt spid="18"/>
                                        </p:tgtEl>
                                        <p:attrNameLst>
                                          <p:attrName>style.visibility</p:attrName>
                                        </p:attrNameLst>
                                      </p:cBhvr>
                                      <p:to>
                                        <p:strVal val="hidden"/>
                                      </p:to>
                                    </p:set>
                                  </p:childTnLst>
                                </p:cTn>
                              </p:par>
                            </p:childTnLst>
                          </p:cTn>
                        </p:par>
                        <p:par>
                          <p:cTn id="62" fill="hold">
                            <p:stCondLst>
                              <p:cond delay="0"/>
                            </p:stCondLst>
                            <p:childTnLst>
                              <p:par>
                                <p:cTn id="63" presetID="31" presetClass="entr" presetSubtype="0" fill="hold" grpId="0" nodeType="after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p:cTn id="65" dur="1000" fill="hold"/>
                                        <p:tgtEl>
                                          <p:spTgt spid="29"/>
                                        </p:tgtEl>
                                        <p:attrNameLst>
                                          <p:attrName>ppt_w</p:attrName>
                                        </p:attrNameLst>
                                      </p:cBhvr>
                                      <p:tavLst>
                                        <p:tav tm="0">
                                          <p:val>
                                            <p:fltVal val="0"/>
                                          </p:val>
                                        </p:tav>
                                        <p:tav tm="100000">
                                          <p:val>
                                            <p:strVal val="#ppt_w"/>
                                          </p:val>
                                        </p:tav>
                                      </p:tavLst>
                                    </p:anim>
                                    <p:anim calcmode="lin" valueType="num">
                                      <p:cBhvr>
                                        <p:cTn id="66" dur="1000" fill="hold"/>
                                        <p:tgtEl>
                                          <p:spTgt spid="29"/>
                                        </p:tgtEl>
                                        <p:attrNameLst>
                                          <p:attrName>ppt_h</p:attrName>
                                        </p:attrNameLst>
                                      </p:cBhvr>
                                      <p:tavLst>
                                        <p:tav tm="0">
                                          <p:val>
                                            <p:fltVal val="0"/>
                                          </p:val>
                                        </p:tav>
                                        <p:tav tm="100000">
                                          <p:val>
                                            <p:strVal val="#ppt_h"/>
                                          </p:val>
                                        </p:tav>
                                      </p:tavLst>
                                    </p:anim>
                                    <p:anim calcmode="lin" valueType="num">
                                      <p:cBhvr>
                                        <p:cTn id="67" dur="1000" fill="hold"/>
                                        <p:tgtEl>
                                          <p:spTgt spid="29"/>
                                        </p:tgtEl>
                                        <p:attrNameLst>
                                          <p:attrName>style.rotation</p:attrName>
                                        </p:attrNameLst>
                                      </p:cBhvr>
                                      <p:tavLst>
                                        <p:tav tm="0">
                                          <p:val>
                                            <p:fltVal val="90"/>
                                          </p:val>
                                        </p:tav>
                                        <p:tav tm="100000">
                                          <p:val>
                                            <p:fltVal val="0"/>
                                          </p:val>
                                        </p:tav>
                                      </p:tavLst>
                                    </p:anim>
                                    <p:animEffect transition="in" filter="fade">
                                      <p:cBhvr>
                                        <p:cTn id="68" dur="1000"/>
                                        <p:tgtEl>
                                          <p:spTgt spid="29"/>
                                        </p:tgtEl>
                                      </p:cBhvr>
                                    </p:animEffect>
                                  </p:childTnLst>
                                </p:cTn>
                              </p:par>
                            </p:childTnLst>
                          </p:cTn>
                        </p:par>
                        <p:par>
                          <p:cTn id="69" fill="hold">
                            <p:stCondLst>
                              <p:cond delay="1000"/>
                            </p:stCondLst>
                            <p:childTnLst>
                              <p:par>
                                <p:cTn id="70" presetID="22" presetClass="entr" presetSubtype="1" fill="hold"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wipe(up)">
                                      <p:cBhvr>
                                        <p:cTn id="72" dur="500"/>
                                        <p:tgtEl>
                                          <p:spTgt spid="14"/>
                                        </p:tgtEl>
                                      </p:cBhvr>
                                    </p:animEffect>
                                  </p:childTnLst>
                                </p:cTn>
                              </p:par>
                            </p:childTnLst>
                          </p:cTn>
                        </p:par>
                        <p:par>
                          <p:cTn id="73" fill="hold">
                            <p:stCondLst>
                              <p:cond delay="1500"/>
                            </p:stCondLst>
                            <p:childTnLst>
                              <p:par>
                                <p:cTn id="74" presetID="22" presetClass="entr" presetSubtype="1" fill="hold"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up)">
                                      <p:cBhvr>
                                        <p:cTn id="76" dur="500"/>
                                        <p:tgtEl>
                                          <p:spTgt spid="1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2" nodeType="click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fade">
                                      <p:cBhvr>
                                        <p:cTn id="81" dur="500"/>
                                        <p:tgtEl>
                                          <p:spTgt spid="28"/>
                                        </p:tgtEl>
                                      </p:cBhvr>
                                    </p:animEffect>
                                  </p:childTnLst>
                                </p:cTn>
                              </p:par>
                            </p:childTnLst>
                          </p:cTn>
                        </p:par>
                        <p:par>
                          <p:cTn id="82" fill="hold">
                            <p:stCondLst>
                              <p:cond delay="500"/>
                            </p:stCondLst>
                            <p:childTnLst>
                              <p:par>
                                <p:cTn id="83" presetID="0" presetClass="path" presetSubtype="0" accel="50000" decel="50000" fill="hold" grpId="0" nodeType="afterEffect">
                                  <p:stCondLst>
                                    <p:cond delay="0"/>
                                  </p:stCondLst>
                                  <p:childTnLst>
                                    <p:animMotion origin="layout" path="M 4.72222E-6 5.20814E-6 L -0.23577 0.04094 L -0.22709 0.04094 " pathEditMode="relative" ptsTypes="AAA">
                                      <p:cBhvr>
                                        <p:cTn id="84" dur="2000" fill="hold"/>
                                        <p:tgtEl>
                                          <p:spTgt spid="28"/>
                                        </p:tgtEl>
                                        <p:attrNameLst>
                                          <p:attrName>ppt_x</p:attrName>
                                          <p:attrName>ppt_y</p:attrName>
                                        </p:attrNameLst>
                                      </p:cBhvr>
                                    </p:animMotion>
                                  </p:childTnLst>
                                </p:cTn>
                              </p:par>
                            </p:childTnLst>
                          </p:cTn>
                        </p:par>
                      </p:childTnLst>
                    </p:cTn>
                  </p:par>
                  <p:par>
                    <p:cTn id="85" fill="hold">
                      <p:stCondLst>
                        <p:cond delay="indefinite"/>
                      </p:stCondLst>
                      <p:childTnLst>
                        <p:par>
                          <p:cTn id="86" fill="hold">
                            <p:stCondLst>
                              <p:cond delay="0"/>
                            </p:stCondLst>
                            <p:childTnLst>
                              <p:par>
                                <p:cTn id="87" presetID="1" presetClass="exit" presetSubtype="0" fill="hold" nodeType="clickEffect">
                                  <p:stCondLst>
                                    <p:cond delay="0"/>
                                  </p:stCondLst>
                                  <p:childTnLst>
                                    <p:set>
                                      <p:cBhvr>
                                        <p:cTn id="88" dur="1" fill="hold">
                                          <p:stCondLst>
                                            <p:cond delay="0"/>
                                          </p:stCondLst>
                                        </p:cTn>
                                        <p:tgtEl>
                                          <p:spTgt spid="14"/>
                                        </p:tgtEl>
                                        <p:attrNameLst>
                                          <p:attrName>style.visibility</p:attrName>
                                        </p:attrNameLst>
                                      </p:cBhvr>
                                      <p:to>
                                        <p:strVal val="hidden"/>
                                      </p:to>
                                    </p:set>
                                  </p:childTnLst>
                                </p:cTn>
                              </p:par>
                              <p:par>
                                <p:cTn id="89" presetID="1" presetClass="exit" presetSubtype="0" fill="hold" nodeType="withEffect">
                                  <p:stCondLst>
                                    <p:cond delay="0"/>
                                  </p:stCondLst>
                                  <p:childTnLst>
                                    <p:set>
                                      <p:cBhvr>
                                        <p:cTn id="90" dur="1" fill="hold">
                                          <p:stCondLst>
                                            <p:cond delay="0"/>
                                          </p:stCondLst>
                                        </p:cTn>
                                        <p:tgtEl>
                                          <p:spTgt spid="17"/>
                                        </p:tgtEl>
                                        <p:attrNameLst>
                                          <p:attrName>style.visibility</p:attrName>
                                        </p:attrNameLst>
                                      </p:cBhvr>
                                      <p:to>
                                        <p:strVal val="hidden"/>
                                      </p:to>
                                    </p:set>
                                  </p:childTnLst>
                                </p:cTn>
                              </p:par>
                              <p:par>
                                <p:cTn id="91" presetID="1" presetClass="exit" presetSubtype="0" fill="hold" grpId="1" nodeType="withEffect">
                                  <p:stCondLst>
                                    <p:cond delay="0"/>
                                  </p:stCondLst>
                                  <p:childTnLst>
                                    <p:set>
                                      <p:cBhvr>
                                        <p:cTn id="92" dur="1" fill="hold">
                                          <p:stCondLst>
                                            <p:cond delay="0"/>
                                          </p:stCondLst>
                                        </p:cTn>
                                        <p:tgtEl>
                                          <p:spTgt spid="29"/>
                                        </p:tgtEl>
                                        <p:attrNameLst>
                                          <p:attrName>style.visibility</p:attrName>
                                        </p:attrNameLst>
                                      </p:cBhvr>
                                      <p:to>
                                        <p:strVal val="hidden"/>
                                      </p:to>
                                    </p:set>
                                  </p:childTnLst>
                                </p:cTn>
                              </p:par>
                              <p:par>
                                <p:cTn id="93" presetID="1" presetClass="exit" presetSubtype="0" fill="hold" grpId="1" nodeType="withEffect">
                                  <p:stCondLst>
                                    <p:cond delay="0"/>
                                  </p:stCondLst>
                                  <p:childTnLst>
                                    <p:set>
                                      <p:cBhvr>
                                        <p:cTn id="94" dur="1" fill="hold">
                                          <p:stCondLst>
                                            <p:cond delay="0"/>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12" grpId="0"/>
      <p:bldP spid="12" grpId="1"/>
      <p:bldP spid="18" grpId="0"/>
      <p:bldP spid="18" grpId="1"/>
      <p:bldP spid="18" grpId="2"/>
      <p:bldP spid="28" grpId="0"/>
      <p:bldP spid="28" grpId="1"/>
      <p:bldP spid="28" grpId="2"/>
      <p:bldP spid="29" grpId="0"/>
      <p:bldP spid="29"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noChangeArrowheads="1"/>
          </p:cNvSpPr>
          <p:nvPr>
            <p:ph idx="1"/>
          </p:nvPr>
        </p:nvSpPr>
        <p:spPr>
          <a:xfrm>
            <a:off x="76200" y="304800"/>
            <a:ext cx="8991600" cy="6003925"/>
          </a:xfrm>
        </p:spPr>
        <p:txBody>
          <a:bodyPr/>
          <a:lstStyle/>
          <a:p>
            <a:r>
              <a:rPr lang="en-US" altLang="en-US" sz="2000" dirty="0"/>
              <a:t>The programming or coding process, using a high level language like C,  involves many iterations of the following sequence:</a:t>
            </a:r>
          </a:p>
          <a:p>
            <a:pPr lvl="1"/>
            <a:r>
              <a:rPr lang="en-US" altLang="en-US" sz="2000" b="1" u="sng" dirty="0"/>
              <a:t>Editing</a:t>
            </a:r>
            <a:r>
              <a:rPr lang="en-US" altLang="en-US" sz="2000" dirty="0"/>
              <a:t> of the program using a text editor or word processor. An editor allows the programmer to write his/her code into electronic form and to save it in a computer file having a filename of the form: </a:t>
            </a:r>
            <a:r>
              <a:rPr lang="en-US" altLang="en-US" sz="2000" dirty="0">
                <a:latin typeface="Courier New" pitchFamily="49" charset="0"/>
              </a:rPr>
              <a:t>program1.c</a:t>
            </a:r>
          </a:p>
          <a:p>
            <a:pPr lvl="1"/>
            <a:r>
              <a:rPr lang="en-US" altLang="en-US" sz="2000" b="1" u="sng" dirty="0" smtClean="0"/>
              <a:t>Compilation</a:t>
            </a:r>
            <a:r>
              <a:rPr lang="en-US" altLang="en-US" sz="2000" dirty="0" smtClean="0"/>
              <a:t> </a:t>
            </a:r>
            <a:r>
              <a:rPr lang="en-US" altLang="en-US" sz="2000" dirty="0"/>
              <a:t>of the code using the required language compiler. This translates the high level language program written by the programmer to machine </a:t>
            </a:r>
            <a:r>
              <a:rPr lang="en-US" altLang="en-US" sz="2000" dirty="0" smtClean="0"/>
              <a:t>language to create an </a:t>
            </a:r>
            <a:r>
              <a:rPr lang="en-US" altLang="en-US" sz="2000" dirty="0"/>
              <a:t>executable file that can be loaded on the machine; the executable filename generally has the form: </a:t>
            </a:r>
            <a:r>
              <a:rPr lang="en-US" altLang="en-US" sz="2000" dirty="0" smtClean="0">
                <a:latin typeface="Courier New" pitchFamily="49" charset="0"/>
              </a:rPr>
              <a:t>program1.exe.</a:t>
            </a:r>
            <a:r>
              <a:rPr lang="en-US" altLang="en-US" sz="2000" dirty="0"/>
              <a:t> </a:t>
            </a:r>
            <a:r>
              <a:rPr lang="en-US" altLang="en-US" sz="2000" dirty="0" smtClean="0"/>
              <a:t>During the compilation, library code is added to the program code for form the executable file.</a:t>
            </a:r>
            <a:endParaRPr lang="en-US" altLang="en-US" sz="2000" dirty="0">
              <a:latin typeface="Courier New" pitchFamily="49" charset="0"/>
            </a:endParaRPr>
          </a:p>
          <a:p>
            <a:pPr lvl="1"/>
            <a:r>
              <a:rPr lang="en-US" altLang="en-US" sz="2000" b="1" u="sng" dirty="0" smtClean="0"/>
              <a:t>Execution</a:t>
            </a:r>
            <a:r>
              <a:rPr lang="en-US" altLang="en-US" sz="2000" dirty="0" smtClean="0"/>
              <a:t> </a:t>
            </a:r>
            <a:r>
              <a:rPr lang="en-US" altLang="en-US" sz="2000" dirty="0"/>
              <a:t>of the program by the computer</a:t>
            </a:r>
            <a:r>
              <a:rPr lang="en-US" altLang="en-US" sz="2000" dirty="0" smtClean="0"/>
              <a:t>.</a:t>
            </a:r>
          </a:p>
          <a:p>
            <a:r>
              <a:rPr lang="en-US" sz="2000" b="1" dirty="0"/>
              <a:t>An Integrated Development Environment, the IDE, is a software application that supports the development of software using a high level language such as C.  The IDE software </a:t>
            </a:r>
            <a:r>
              <a:rPr lang="en-US" sz="2000" b="1" dirty="0" smtClean="0"/>
              <a:t>allows</a:t>
            </a:r>
            <a:r>
              <a:rPr lang="en-US" sz="2000" b="1" dirty="0"/>
              <a:t> </a:t>
            </a:r>
            <a:r>
              <a:rPr lang="en-US" sz="2000" b="1" dirty="0" smtClean="0"/>
              <a:t>to control each of the above steps.</a:t>
            </a:r>
          </a:p>
          <a:p>
            <a:r>
              <a:rPr lang="en-US" sz="2000" b="1" dirty="0" smtClean="0"/>
              <a:t>More on this during lab 1.</a:t>
            </a:r>
            <a:endParaRPr lang="en-US" sz="2000"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15</a:t>
            </a:fld>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80728"/>
            <a:ext cx="8229600" cy="4953000"/>
          </a:xfrm>
        </p:spPr>
        <p:txBody>
          <a:bodyPr/>
          <a:lstStyle/>
          <a:p>
            <a:pPr marL="109537" indent="0">
              <a:buNone/>
            </a:pPr>
            <a:r>
              <a:rPr lang="en-CA" sz="1600" b="1" dirty="0">
                <a:latin typeface="Courier New" panose="02070309020205020404" pitchFamily="49" charset="0"/>
                <a:cs typeface="Courier New" panose="02070309020205020404" pitchFamily="49" charset="0"/>
              </a:rPr>
              <a:t>/*---------------------------------------------------- </a:t>
            </a:r>
            <a:endParaRPr lang="en-CA" sz="1600" b="1" dirty="0" smtClean="0">
              <a:latin typeface="Courier New" panose="02070309020205020404" pitchFamily="49" charset="0"/>
              <a:cs typeface="Courier New" panose="02070309020205020404" pitchFamily="49" charset="0"/>
            </a:endParaRPr>
          </a:p>
          <a:p>
            <a:pPr marL="109537" indent="0">
              <a:buNone/>
            </a:pPr>
            <a:r>
              <a:rPr lang="en-CA" sz="1600" b="1" dirty="0" smtClean="0">
                <a:latin typeface="Courier New" panose="02070309020205020404" pitchFamily="49" charset="0"/>
                <a:cs typeface="Courier New" panose="02070309020205020404" pitchFamily="49" charset="0"/>
              </a:rPr>
              <a:t>File</a:t>
            </a:r>
            <a:r>
              <a:rPr lang="en-CA" sz="1600" b="1" dirty="0">
                <a:latin typeface="Courier New" panose="02070309020205020404" pitchFamily="49" charset="0"/>
                <a:cs typeface="Courier New" panose="02070309020205020404" pitchFamily="49" charset="0"/>
              </a:rPr>
              <a:t>: welcome.c</a:t>
            </a:r>
          </a:p>
          <a:p>
            <a:pPr marL="109537" indent="0">
              <a:buNone/>
            </a:pPr>
            <a:r>
              <a:rPr lang="en-CA" sz="1600" b="1" dirty="0">
                <a:latin typeface="Courier New" panose="02070309020205020404" pitchFamily="49" charset="0"/>
                <a:cs typeface="Courier New" panose="02070309020205020404" pitchFamily="49" charset="0"/>
              </a:rPr>
              <a:t>Author: Gilbert Arbez (add your name to all programs you create)</a:t>
            </a:r>
          </a:p>
          <a:p>
            <a:pPr marL="109537" indent="0">
              <a:buNone/>
            </a:pPr>
            <a:r>
              <a:rPr lang="en-CA" sz="1600" b="1" dirty="0" smtClean="0">
                <a:latin typeface="Courier New" panose="02070309020205020404" pitchFamily="49" charset="0"/>
                <a:cs typeface="Courier New" panose="02070309020205020404" pitchFamily="49" charset="0"/>
              </a:rPr>
              <a:t>Description</a:t>
            </a:r>
            <a:r>
              <a:rPr lang="en-CA" sz="1600" b="1" dirty="0">
                <a:latin typeface="Courier New" panose="02070309020205020404" pitchFamily="49" charset="0"/>
                <a:cs typeface="Courier New" panose="02070309020205020404" pitchFamily="49" charset="0"/>
              </a:rPr>
              <a:t>: This section of comments (note the </a:t>
            </a:r>
            <a:r>
              <a:rPr lang="en-CA" sz="1600" b="1" dirty="0" smtClean="0">
                <a:latin typeface="Courier New" panose="02070309020205020404" pitchFamily="49" charset="0"/>
                <a:cs typeface="Courier New" panose="02070309020205020404" pitchFamily="49" charset="0"/>
              </a:rPr>
              <a:t>characters</a:t>
            </a:r>
            <a:endParaRPr lang="en-CA" sz="1600" b="1" dirty="0">
              <a:latin typeface="Courier New" panose="02070309020205020404" pitchFamily="49" charset="0"/>
              <a:cs typeface="Courier New" panose="02070309020205020404" pitchFamily="49" charset="0"/>
            </a:endParaRPr>
          </a:p>
          <a:p>
            <a:pPr marL="109537" indent="0">
              <a:buNone/>
            </a:pPr>
            <a:r>
              <a:rPr lang="en-CA" sz="1600" b="1" dirty="0">
                <a:latin typeface="Courier New" panose="02070309020205020404" pitchFamily="49" charset="0"/>
                <a:cs typeface="Courier New" panose="02070309020205020404" pitchFamily="49" charset="0"/>
              </a:rPr>
              <a:t>             at the start and end of the comments) gives</a:t>
            </a:r>
          </a:p>
          <a:p>
            <a:pPr marL="109537" indent="0">
              <a:buNone/>
            </a:pPr>
            <a:r>
              <a:rPr lang="en-CA" sz="1600" b="1" dirty="0">
                <a:latin typeface="Courier New" panose="02070309020205020404" pitchFamily="49" charset="0"/>
                <a:cs typeface="Courier New" panose="02070309020205020404" pitchFamily="49" charset="0"/>
              </a:rPr>
              <a:t>             the name of </a:t>
            </a:r>
            <a:r>
              <a:rPr lang="en-CA" sz="1600" b="1" dirty="0" smtClean="0">
                <a:latin typeface="Courier New" panose="02070309020205020404" pitchFamily="49" charset="0"/>
                <a:cs typeface="Courier New" panose="02070309020205020404" pitchFamily="49" charset="0"/>
              </a:rPr>
              <a:t>the </a:t>
            </a:r>
            <a:r>
              <a:rPr lang="en-CA" sz="1600" b="1" dirty="0">
                <a:latin typeface="Courier New" panose="02070309020205020404" pitchFamily="49" charset="0"/>
                <a:cs typeface="Courier New" panose="02070309020205020404" pitchFamily="49" charset="0"/>
              </a:rPr>
              <a:t>source code file and a</a:t>
            </a:r>
          </a:p>
          <a:p>
            <a:pPr marL="109537" indent="0">
              <a:buNone/>
            </a:pPr>
            <a:r>
              <a:rPr lang="en-CA" sz="1600" b="1" dirty="0">
                <a:latin typeface="Courier New" panose="02070309020205020404" pitchFamily="49" charset="0"/>
                <a:cs typeface="Courier New" panose="02070309020205020404" pitchFamily="49" charset="0"/>
              </a:rPr>
              <a:t>             short description of the program.  This</a:t>
            </a:r>
          </a:p>
          <a:p>
            <a:pPr marL="109537" indent="0">
              <a:buNone/>
            </a:pPr>
            <a:r>
              <a:rPr lang="en-CA" sz="1600" b="1" dirty="0">
                <a:latin typeface="Courier New" panose="02070309020205020404" pitchFamily="49" charset="0"/>
                <a:cs typeface="Courier New" panose="02070309020205020404" pitchFamily="49" charset="0"/>
              </a:rPr>
              <a:t>             program simply prints a short message on</a:t>
            </a:r>
          </a:p>
          <a:p>
            <a:pPr marL="109537" indent="0">
              <a:buNone/>
            </a:pPr>
            <a:r>
              <a:rPr lang="en-CA" sz="1600" b="1" dirty="0">
                <a:latin typeface="Courier New" panose="02070309020205020404" pitchFamily="49" charset="0"/>
                <a:cs typeface="Courier New" panose="02070309020205020404" pitchFamily="49" charset="0"/>
              </a:rPr>
              <a:t>             the console (screen).</a:t>
            </a:r>
          </a:p>
          <a:p>
            <a:pPr marL="109537" indent="0">
              <a:buNone/>
            </a:pPr>
            <a:r>
              <a:rPr lang="en-CA" sz="1600" b="1" dirty="0" smtClean="0">
                <a:latin typeface="Courier New" panose="02070309020205020404" pitchFamily="49" charset="0"/>
                <a:cs typeface="Courier New" panose="02070309020205020404" pitchFamily="49" charset="0"/>
              </a:rPr>
              <a:t>-----------------------------------------------------*/</a:t>
            </a:r>
            <a:endParaRPr lang="en-CA" sz="1600" b="1" dirty="0">
              <a:latin typeface="Courier New" panose="02070309020205020404" pitchFamily="49" charset="0"/>
              <a:cs typeface="Courier New" panose="02070309020205020404" pitchFamily="49" charset="0"/>
            </a:endParaRPr>
          </a:p>
          <a:p>
            <a:pPr marL="109537" indent="0">
              <a:buNone/>
            </a:pPr>
            <a:r>
              <a:rPr lang="en-CA" sz="1600" b="1" dirty="0">
                <a:latin typeface="Courier New" panose="02070309020205020404" pitchFamily="49" charset="0"/>
                <a:cs typeface="Courier New" panose="02070309020205020404" pitchFamily="49" charset="0"/>
              </a:rPr>
              <a:t>#include &lt;stdio.h&gt;</a:t>
            </a:r>
          </a:p>
          <a:p>
            <a:pPr marL="109537" indent="0">
              <a:buNone/>
            </a:pPr>
            <a:r>
              <a:rPr lang="en-CA" sz="1600" b="1" dirty="0">
                <a:latin typeface="Courier New" panose="02070309020205020404" pitchFamily="49" charset="0"/>
                <a:cs typeface="Courier New" panose="02070309020205020404" pitchFamily="49" charset="0"/>
              </a:rPr>
              <a:t>void main()</a:t>
            </a:r>
          </a:p>
          <a:p>
            <a:pPr marL="109537" indent="0">
              <a:buNone/>
            </a:pPr>
            <a:r>
              <a:rPr lang="en-CA" sz="1600" b="1" dirty="0">
                <a:latin typeface="Courier New" panose="02070309020205020404" pitchFamily="49" charset="0"/>
                <a:cs typeface="Courier New" panose="02070309020205020404" pitchFamily="49" charset="0"/>
              </a:rPr>
              <a:t>{</a:t>
            </a:r>
          </a:p>
          <a:p>
            <a:pPr marL="109537" indent="0">
              <a:buNone/>
            </a:pPr>
            <a:r>
              <a:rPr lang="en-CA" sz="1600" b="1" dirty="0">
                <a:latin typeface="Courier New" panose="02070309020205020404" pitchFamily="49" charset="0"/>
                <a:cs typeface="Courier New" panose="02070309020205020404" pitchFamily="49" charset="0"/>
              </a:rPr>
              <a:t>    printf("Welcome to GNG1106\n"); // standard function</a:t>
            </a:r>
          </a:p>
          <a:p>
            <a:pPr marL="109537" indent="0">
              <a:buNone/>
            </a:pPr>
            <a:r>
              <a:rPr lang="en-CA" sz="1600" b="1" dirty="0">
                <a:latin typeface="Courier New" panose="02070309020205020404" pitchFamily="49" charset="0"/>
                <a:cs typeface="Courier New" panose="02070309020205020404" pitchFamily="49" charset="0"/>
              </a:rPr>
              <a:t>                     // that requests a service from the</a:t>
            </a:r>
          </a:p>
          <a:p>
            <a:pPr marL="109537" indent="0">
              <a:buNone/>
            </a:pPr>
            <a:r>
              <a:rPr lang="en-CA" sz="1600" b="1" dirty="0">
                <a:latin typeface="Courier New" panose="02070309020205020404" pitchFamily="49" charset="0"/>
                <a:cs typeface="Courier New" panose="02070309020205020404" pitchFamily="49" charset="0"/>
              </a:rPr>
              <a:t>                     // operating system.</a:t>
            </a:r>
          </a:p>
          <a:p>
            <a:pPr marL="109537" indent="0">
              <a:buNone/>
            </a:pPr>
            <a:r>
              <a:rPr lang="en-CA" sz="1600" b="1" dirty="0">
                <a:latin typeface="Courier New" panose="02070309020205020404" pitchFamily="49" charset="0"/>
                <a:cs typeface="Courier New" panose="02070309020205020404" pitchFamily="49" charset="0"/>
              </a:rPr>
              <a:t>}</a:t>
            </a:r>
          </a:p>
        </p:txBody>
      </p:sp>
      <p:sp>
        <p:nvSpPr>
          <p:cNvPr id="3" name="Title 2"/>
          <p:cNvSpPr>
            <a:spLocks noGrp="1"/>
          </p:cNvSpPr>
          <p:nvPr>
            <p:ph type="title"/>
          </p:nvPr>
        </p:nvSpPr>
        <p:spPr>
          <a:xfrm>
            <a:off x="457200" y="274638"/>
            <a:ext cx="8229600" cy="706090"/>
          </a:xfrm>
        </p:spPr>
        <p:txBody>
          <a:bodyPr>
            <a:normAutofit fontScale="90000"/>
          </a:bodyPr>
          <a:lstStyle/>
          <a:p>
            <a:r>
              <a:rPr lang="en-CA" dirty="0" smtClean="0"/>
              <a:t>A First C Program</a:t>
            </a:r>
            <a:endParaRPr lang="en-CA" dirty="0"/>
          </a:p>
        </p:txBody>
      </p:sp>
      <p:sp>
        <p:nvSpPr>
          <p:cNvPr id="4" name="Slide Number Placeholder 3"/>
          <p:cNvSpPr>
            <a:spLocks noGrp="1"/>
          </p:cNvSpPr>
          <p:nvPr>
            <p:ph type="sldNum" sz="quarter" idx="12"/>
          </p:nvPr>
        </p:nvSpPr>
        <p:spPr/>
        <p:txBody>
          <a:bodyPr/>
          <a:lstStyle/>
          <a:p>
            <a:pPr>
              <a:defRPr/>
            </a:pPr>
            <a:fld id="{C81B4007-664C-4FB4-99DE-7CB8F147906C}" type="slidenum">
              <a:rPr lang="en-US" smtClean="0"/>
              <a:pPr>
                <a:defRPr/>
              </a:pPr>
              <a:t>16</a:t>
            </a:fld>
            <a:endParaRPr lang="en-US" dirty="0"/>
          </a:p>
        </p:txBody>
      </p:sp>
    </p:spTree>
    <p:extLst>
      <p:ext uri="{BB962C8B-B14F-4D97-AF65-F5344CB8AC3E}">
        <p14:creationId xmlns:p14="http://schemas.microsoft.com/office/powerpoint/2010/main" val="3884504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noChangeArrowheads="1"/>
          </p:cNvSpPr>
          <p:nvPr>
            <p:ph type="body" idx="1"/>
          </p:nvPr>
        </p:nvSpPr>
        <p:spPr>
          <a:xfrm>
            <a:off x="76200" y="228600"/>
            <a:ext cx="8991600" cy="5867400"/>
          </a:xfrm>
        </p:spPr>
        <p:txBody>
          <a:bodyPr/>
          <a:lstStyle/>
          <a:p>
            <a:r>
              <a:rPr lang="en-US" altLang="en-US" sz="2000" dirty="0"/>
              <a:t>Comment lines.</a:t>
            </a:r>
          </a:p>
          <a:p>
            <a:pPr lvl="1"/>
            <a:r>
              <a:rPr lang="en-US" altLang="en-US" sz="1800" dirty="0"/>
              <a:t>All lines that begin with </a:t>
            </a:r>
            <a:r>
              <a:rPr lang="en-US" altLang="en-US" sz="1800" dirty="0">
                <a:latin typeface="Courier New" pitchFamily="49" charset="0"/>
              </a:rPr>
              <a:t>/*</a:t>
            </a:r>
            <a:r>
              <a:rPr lang="en-US" altLang="en-US" sz="1800" dirty="0"/>
              <a:t> and end with </a:t>
            </a:r>
            <a:r>
              <a:rPr lang="en-US" altLang="en-US" sz="1800" dirty="0">
                <a:latin typeface="Courier New" pitchFamily="49" charset="0"/>
              </a:rPr>
              <a:t>*/</a:t>
            </a:r>
            <a:r>
              <a:rPr lang="en-US" altLang="en-US" sz="1800" dirty="0"/>
              <a:t> are </a:t>
            </a:r>
            <a:r>
              <a:rPr lang="en-US" altLang="en-US" sz="1800" u="sng" dirty="0"/>
              <a:t>comments</a:t>
            </a:r>
            <a:r>
              <a:rPr lang="en-US" altLang="en-US" sz="1800" dirty="0"/>
              <a:t>. </a:t>
            </a:r>
          </a:p>
          <a:p>
            <a:pPr lvl="1"/>
            <a:r>
              <a:rPr lang="en-US" altLang="en-US" sz="1800" dirty="0"/>
              <a:t>Anything written between this pair is ignored by the compiler and does not generate any executable code. </a:t>
            </a:r>
          </a:p>
          <a:p>
            <a:pPr marL="914400" lvl="3" indent="0">
              <a:buNone/>
            </a:pPr>
            <a:r>
              <a:rPr lang="en-US" altLang="en-US" sz="1800" dirty="0">
                <a:latin typeface="Courier New" pitchFamily="49" charset="0"/>
              </a:rPr>
              <a:t>/* The comment is placed here. */</a:t>
            </a:r>
          </a:p>
          <a:p>
            <a:pPr lvl="1"/>
            <a:r>
              <a:rPr lang="en-US" altLang="en-US" sz="1800" dirty="0"/>
              <a:t>A comment may also be written using </a:t>
            </a:r>
            <a:r>
              <a:rPr lang="en-US" altLang="en-US" sz="1800" dirty="0">
                <a:solidFill>
                  <a:schemeClr val="accent2"/>
                </a:solidFill>
                <a:latin typeface="Courier New" pitchFamily="49" charset="0"/>
              </a:rPr>
              <a:t>//</a:t>
            </a:r>
            <a:r>
              <a:rPr lang="en-US" altLang="en-US" sz="1800" dirty="0"/>
              <a:t> placed anywhere on a line: anything written to the </a:t>
            </a:r>
            <a:r>
              <a:rPr lang="en-US" altLang="en-US" sz="1800" u="sng" dirty="0"/>
              <a:t>right</a:t>
            </a:r>
            <a:r>
              <a:rPr lang="en-US" altLang="en-US" sz="1800" dirty="0"/>
              <a:t> of the </a:t>
            </a:r>
            <a:r>
              <a:rPr lang="en-US" altLang="en-US" sz="1800" dirty="0">
                <a:solidFill>
                  <a:schemeClr val="accent2"/>
                </a:solidFill>
                <a:latin typeface="Courier New" pitchFamily="49" charset="0"/>
              </a:rPr>
              <a:t>//</a:t>
            </a:r>
            <a:r>
              <a:rPr lang="en-US" altLang="en-US" sz="1800" dirty="0"/>
              <a:t> will be ignored by the compiler; </a:t>
            </a:r>
            <a:r>
              <a:rPr lang="en-US" altLang="en-US" sz="1800" dirty="0">
                <a:solidFill>
                  <a:schemeClr val="accent2"/>
                </a:solidFill>
              </a:rPr>
              <a:t>this is actually a C++ command.</a:t>
            </a:r>
            <a:endParaRPr lang="en-US" altLang="en-US" sz="1800" dirty="0"/>
          </a:p>
          <a:p>
            <a:pPr marL="914400" lvl="3" indent="0">
              <a:buNone/>
            </a:pPr>
            <a:r>
              <a:rPr lang="en-US" altLang="en-US" sz="1800" dirty="0">
                <a:latin typeface="Courier New" pitchFamily="49" charset="0"/>
              </a:rPr>
              <a:t>// The comment is placed here.</a:t>
            </a:r>
          </a:p>
          <a:p>
            <a:pPr lvl="1"/>
            <a:r>
              <a:rPr lang="en-US" altLang="en-US" sz="1800" dirty="0"/>
              <a:t>Comments are written for humans by the programmer and are considered to be the </a:t>
            </a:r>
            <a:r>
              <a:rPr lang="en-US" altLang="en-US" sz="1800" u="sng" dirty="0"/>
              <a:t>internal documentation</a:t>
            </a:r>
            <a:r>
              <a:rPr lang="en-US" altLang="en-US" sz="1800" dirty="0"/>
              <a:t> of the program; the </a:t>
            </a:r>
            <a:r>
              <a:rPr lang="en-US" altLang="en-US" sz="1800" u="sng" dirty="0"/>
              <a:t>external documentation</a:t>
            </a:r>
            <a:r>
              <a:rPr lang="en-US" altLang="en-US" sz="1800" dirty="0"/>
              <a:t> is the software report associated with the program.</a:t>
            </a:r>
            <a:endParaRPr lang="en-US" altLang="en-US" sz="1800" dirty="0">
              <a:latin typeface="Courier New" pitchFamily="49" charset="0"/>
            </a:endParaRPr>
          </a:p>
          <a:p>
            <a:r>
              <a:rPr lang="en-US" altLang="en-US" sz="2000" dirty="0"/>
              <a:t>The line </a:t>
            </a:r>
            <a:r>
              <a:rPr lang="en-US" altLang="en-US" sz="2000" dirty="0">
                <a:latin typeface="Courier New" pitchFamily="49" charset="0"/>
              </a:rPr>
              <a:t>#include&lt;stdio.h&gt;</a:t>
            </a:r>
            <a:r>
              <a:rPr lang="en-US" altLang="en-US" sz="2000" dirty="0"/>
              <a:t> is a preprocessor directive. </a:t>
            </a:r>
          </a:p>
          <a:p>
            <a:pPr lvl="1"/>
            <a:r>
              <a:rPr lang="en-US" altLang="en-US" sz="1800" dirty="0"/>
              <a:t>All lines that begin with </a:t>
            </a:r>
            <a:r>
              <a:rPr lang="en-US" altLang="en-US" sz="1800" dirty="0">
                <a:latin typeface="Courier New" pitchFamily="49" charset="0"/>
              </a:rPr>
              <a:t>#</a:t>
            </a:r>
            <a:r>
              <a:rPr lang="en-US" altLang="en-US" sz="1800" dirty="0"/>
              <a:t> are preprocessor directives which are processed </a:t>
            </a:r>
            <a:r>
              <a:rPr lang="en-US" altLang="en-US" sz="1800" u="sng" dirty="0"/>
              <a:t>before</a:t>
            </a:r>
            <a:r>
              <a:rPr lang="en-US" altLang="en-US" sz="1800" dirty="0"/>
              <a:t> the compilation of the C code. </a:t>
            </a:r>
          </a:p>
          <a:p>
            <a:pPr lvl="1"/>
            <a:r>
              <a:rPr lang="en-US" altLang="en-US" sz="1800" dirty="0"/>
              <a:t>In this case, the directive </a:t>
            </a:r>
            <a:r>
              <a:rPr lang="en-US" altLang="en-US" sz="1800" dirty="0">
                <a:latin typeface="Courier New" pitchFamily="49" charset="0"/>
              </a:rPr>
              <a:t>include</a:t>
            </a:r>
            <a:r>
              <a:rPr lang="en-US" altLang="en-US" sz="1800" dirty="0"/>
              <a:t> makes the compiler include a file named </a:t>
            </a:r>
            <a:r>
              <a:rPr lang="en-US" altLang="en-US" sz="1800" dirty="0">
                <a:latin typeface="Courier New" pitchFamily="49" charset="0"/>
              </a:rPr>
              <a:t>stdio.h</a:t>
            </a:r>
            <a:r>
              <a:rPr lang="en-US" altLang="en-US" sz="1800" dirty="0"/>
              <a:t> into the compilation process. This file contains the standard C I/O (Input/Output) function headers and definitions. </a:t>
            </a:r>
          </a:p>
          <a:p>
            <a:pPr lvl="1"/>
            <a:r>
              <a:rPr lang="en-US" altLang="en-US" sz="1800" dirty="0"/>
              <a:t>Note that there is no </a:t>
            </a:r>
            <a:r>
              <a:rPr lang="en-US" altLang="en-US" sz="1800" dirty="0">
                <a:latin typeface="Courier New" pitchFamily="49" charset="0"/>
              </a:rPr>
              <a:t>;</a:t>
            </a:r>
            <a:r>
              <a:rPr lang="en-US" altLang="en-US" sz="1800" dirty="0"/>
              <a:t> after a preprocessor directive.</a:t>
            </a: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17</a:t>
            </a:fld>
            <a:endParaRPr lang="en-US" dirty="0"/>
          </a:p>
        </p:txBody>
      </p:sp>
    </p:spTree>
    <p:extLst>
      <p:ext uri="{BB962C8B-B14F-4D97-AF65-F5344CB8AC3E}">
        <p14:creationId xmlns:p14="http://schemas.microsoft.com/office/powerpoint/2010/main" val="9321700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noChangeArrowheads="1"/>
          </p:cNvSpPr>
          <p:nvPr>
            <p:ph type="body" idx="1"/>
          </p:nvPr>
        </p:nvSpPr>
        <p:spPr>
          <a:xfrm>
            <a:off x="76200" y="304800"/>
            <a:ext cx="8991600" cy="6019800"/>
          </a:xfrm>
        </p:spPr>
        <p:txBody>
          <a:bodyPr/>
          <a:lstStyle/>
          <a:p>
            <a:r>
              <a:rPr lang="en-US" altLang="en-US" sz="2800" dirty="0"/>
              <a:t>Function header </a:t>
            </a:r>
            <a:r>
              <a:rPr lang="en-US" altLang="en-US" sz="2800" b="1" dirty="0">
                <a:latin typeface="Courier New" pitchFamily="49" charset="0"/>
              </a:rPr>
              <a:t>void</a:t>
            </a:r>
            <a:r>
              <a:rPr lang="en-US" altLang="en-US" sz="2800" dirty="0">
                <a:latin typeface="Courier New" pitchFamily="49" charset="0"/>
              </a:rPr>
              <a:t> main().</a:t>
            </a:r>
          </a:p>
          <a:p>
            <a:pPr lvl="1"/>
            <a:r>
              <a:rPr lang="en-US" altLang="en-US" sz="2400" dirty="0"/>
              <a:t>The function name </a:t>
            </a:r>
            <a:r>
              <a:rPr lang="en-US" altLang="en-US" sz="2400" dirty="0">
                <a:solidFill>
                  <a:schemeClr val="accent2"/>
                </a:solidFill>
                <a:latin typeface="Courier New" pitchFamily="49" charset="0"/>
              </a:rPr>
              <a:t>main()</a:t>
            </a:r>
            <a:r>
              <a:rPr lang="en-US" altLang="en-US" sz="2400" dirty="0"/>
              <a:t> is required in </a:t>
            </a:r>
            <a:r>
              <a:rPr lang="en-US" altLang="en-US" sz="2400" u="sng" dirty="0"/>
              <a:t>all</a:t>
            </a:r>
            <a:r>
              <a:rPr lang="en-US" altLang="en-US" sz="2400" dirty="0"/>
              <a:t> C programs.  </a:t>
            </a:r>
          </a:p>
          <a:p>
            <a:pPr lvl="1"/>
            <a:r>
              <a:rPr lang="en-US" altLang="en-US" sz="2400" dirty="0"/>
              <a:t>All C programs begin executing after this line. </a:t>
            </a:r>
          </a:p>
          <a:p>
            <a:pPr lvl="1"/>
            <a:r>
              <a:rPr lang="en-US" altLang="en-US" sz="2400" dirty="0"/>
              <a:t>We shall study C function definitions in great detail; as we shall see, if </a:t>
            </a:r>
            <a:r>
              <a:rPr lang="en-US" altLang="en-US" sz="2400" dirty="0">
                <a:latin typeface="Courier New" pitchFamily="49" charset="0"/>
              </a:rPr>
              <a:t>main()</a:t>
            </a:r>
            <a:r>
              <a:rPr lang="en-US" altLang="en-US" sz="2400" dirty="0"/>
              <a:t> is of type </a:t>
            </a:r>
            <a:r>
              <a:rPr lang="en-US" altLang="en-US" sz="2400" b="1" dirty="0">
                <a:latin typeface="Courier New" pitchFamily="49" charset="0"/>
              </a:rPr>
              <a:t>void</a:t>
            </a:r>
            <a:r>
              <a:rPr lang="en-US" altLang="en-US" sz="2400" dirty="0"/>
              <a:t>, it returns nothing to the computer’s operating system. If the parentheses </a:t>
            </a:r>
            <a:r>
              <a:rPr lang="en-US" altLang="en-US" sz="2400" dirty="0">
                <a:latin typeface="Courier New" pitchFamily="49" charset="0"/>
              </a:rPr>
              <a:t>()</a:t>
            </a:r>
            <a:r>
              <a:rPr lang="en-US" altLang="en-US" sz="2400" dirty="0"/>
              <a:t> are empty, then the function does not receive arguments from the operating system.</a:t>
            </a:r>
          </a:p>
          <a:p>
            <a:pPr>
              <a:spcBef>
                <a:spcPct val="50000"/>
              </a:spcBef>
            </a:pPr>
            <a:r>
              <a:rPr lang="en-US" altLang="en-US" sz="2800" dirty="0"/>
              <a:t>The </a:t>
            </a:r>
            <a:r>
              <a:rPr lang="en-US" altLang="en-US" sz="2800" dirty="0">
                <a:solidFill>
                  <a:schemeClr val="accent2"/>
                </a:solidFill>
              </a:rPr>
              <a:t>left brace </a:t>
            </a:r>
            <a:r>
              <a:rPr lang="en-US" altLang="en-US" sz="2800" dirty="0">
                <a:solidFill>
                  <a:schemeClr val="accent2"/>
                </a:solidFill>
                <a:latin typeface="Courier New" pitchFamily="49" charset="0"/>
              </a:rPr>
              <a:t>{</a:t>
            </a:r>
            <a:r>
              <a:rPr lang="en-US" altLang="en-US" sz="2800" dirty="0"/>
              <a:t> indicates the </a:t>
            </a:r>
            <a:r>
              <a:rPr lang="en-US" altLang="en-US" sz="2800" dirty="0">
                <a:solidFill>
                  <a:schemeClr val="accent2"/>
                </a:solidFill>
              </a:rPr>
              <a:t>beginning</a:t>
            </a:r>
            <a:r>
              <a:rPr lang="en-US" altLang="en-US" sz="2800" dirty="0"/>
              <a:t> </a:t>
            </a:r>
            <a:r>
              <a:rPr lang="en-US" altLang="en-US" sz="2800" dirty="0" smtClean="0"/>
              <a:t>of instructions in </a:t>
            </a:r>
            <a:r>
              <a:rPr lang="en-US" altLang="en-US" sz="2800" dirty="0">
                <a:latin typeface="Courier New" pitchFamily="49" charset="0"/>
              </a:rPr>
              <a:t>main()</a:t>
            </a:r>
            <a:r>
              <a:rPr lang="en-US" altLang="en-US" sz="2800" dirty="0"/>
              <a:t> and the </a:t>
            </a:r>
            <a:r>
              <a:rPr lang="en-US" altLang="en-US" sz="2800" dirty="0">
                <a:solidFill>
                  <a:srgbClr val="FFC000"/>
                </a:solidFill>
              </a:rPr>
              <a:t>right brace </a:t>
            </a:r>
            <a:r>
              <a:rPr lang="en-US" altLang="en-US" sz="2800" dirty="0">
                <a:solidFill>
                  <a:srgbClr val="FFC000"/>
                </a:solidFill>
                <a:latin typeface="Courier New" pitchFamily="49" charset="0"/>
              </a:rPr>
              <a:t>}</a:t>
            </a:r>
            <a:r>
              <a:rPr lang="en-US" altLang="en-US" sz="2800" dirty="0">
                <a:solidFill>
                  <a:srgbClr val="FFC000"/>
                </a:solidFill>
              </a:rPr>
              <a:t> </a:t>
            </a:r>
            <a:r>
              <a:rPr lang="en-US" altLang="en-US" sz="2800" dirty="0"/>
              <a:t>indicates </a:t>
            </a:r>
            <a:r>
              <a:rPr lang="en-US" altLang="en-US" sz="2800" dirty="0" smtClean="0"/>
              <a:t>the </a:t>
            </a:r>
            <a:r>
              <a:rPr lang="en-US" altLang="en-US" sz="2800" dirty="0" smtClean="0">
                <a:solidFill>
                  <a:srgbClr val="FFC000"/>
                </a:solidFill>
              </a:rPr>
              <a:t>end </a:t>
            </a:r>
            <a:r>
              <a:rPr lang="en-US" altLang="en-US" sz="2800" dirty="0" smtClean="0"/>
              <a:t>of the instructions.</a:t>
            </a:r>
            <a:endParaRPr lang="en-US" altLang="en-US" sz="2800" dirty="0"/>
          </a:p>
          <a:p>
            <a:pPr lvl="1"/>
            <a:r>
              <a:rPr lang="en-US" altLang="en-US" sz="2400" dirty="0"/>
              <a:t>This defines the </a:t>
            </a:r>
            <a:r>
              <a:rPr lang="en-US" altLang="en-US" sz="2400" dirty="0" smtClean="0"/>
              <a:t>instruction </a:t>
            </a:r>
            <a:r>
              <a:rPr lang="en-US" altLang="en-US" sz="2400" dirty="0"/>
              <a:t>bloc for the </a:t>
            </a:r>
            <a:r>
              <a:rPr lang="en-US" altLang="en-US" sz="2400" dirty="0" smtClean="0"/>
              <a:t>function</a:t>
            </a:r>
            <a:endParaRPr lang="en-US" altLang="en-US" sz="2400"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18</a:t>
            </a:fld>
            <a:endParaRPr lang="en-US" dirty="0"/>
          </a:p>
        </p:txBody>
      </p:sp>
    </p:spTree>
    <p:extLst>
      <p:ext uri="{BB962C8B-B14F-4D97-AF65-F5344CB8AC3E}">
        <p14:creationId xmlns:p14="http://schemas.microsoft.com/office/powerpoint/2010/main" val="22970108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noChangeArrowheads="1"/>
          </p:cNvSpPr>
          <p:nvPr>
            <p:ph type="body" idx="1"/>
          </p:nvPr>
        </p:nvSpPr>
        <p:spPr>
          <a:xfrm>
            <a:off x="76200" y="304800"/>
            <a:ext cx="8991600" cy="6019800"/>
          </a:xfrm>
        </p:spPr>
        <p:txBody>
          <a:bodyPr/>
          <a:lstStyle/>
          <a:p>
            <a:pPr>
              <a:spcBef>
                <a:spcPct val="50000"/>
              </a:spcBef>
            </a:pPr>
            <a:r>
              <a:rPr lang="en-US" altLang="en-US" sz="2400" dirty="0" smtClean="0"/>
              <a:t>The </a:t>
            </a:r>
            <a:r>
              <a:rPr lang="en-US" altLang="en-US" sz="2400" dirty="0"/>
              <a:t>line </a:t>
            </a:r>
            <a:r>
              <a:rPr lang="en-US" altLang="en-US" sz="2400" dirty="0">
                <a:latin typeface="Courier New" pitchFamily="49" charset="0"/>
              </a:rPr>
              <a:t>printf("</a:t>
            </a:r>
            <a:r>
              <a:rPr lang="en-US" altLang="en-US" sz="2400" dirty="0" smtClean="0">
                <a:latin typeface="Courier New" pitchFamily="49" charset="0"/>
              </a:rPr>
              <a:t>Welcome\n</a:t>
            </a:r>
            <a:r>
              <a:rPr lang="en-US" altLang="en-US" sz="2400" dirty="0">
                <a:latin typeface="Courier New" pitchFamily="49" charset="0"/>
              </a:rPr>
              <a:t>"); </a:t>
            </a:r>
            <a:r>
              <a:rPr lang="en-US" altLang="en-US" sz="2400" dirty="0"/>
              <a:t>is a call to the </a:t>
            </a:r>
            <a:r>
              <a:rPr lang="en-US" altLang="en-US" sz="2400" u="sng" dirty="0"/>
              <a:t>standard</a:t>
            </a:r>
            <a:r>
              <a:rPr lang="en-US" altLang="en-US" sz="2400" dirty="0"/>
              <a:t> C </a:t>
            </a:r>
            <a:r>
              <a:rPr lang="en-US" altLang="en-US" sz="2400" dirty="0" smtClean="0"/>
              <a:t>I/O function </a:t>
            </a:r>
            <a:r>
              <a:rPr lang="en-US" altLang="en-US" sz="2400" dirty="0">
                <a:latin typeface="Courier New" pitchFamily="49" charset="0"/>
              </a:rPr>
              <a:t>printf()</a:t>
            </a:r>
            <a:r>
              <a:rPr lang="en-US" altLang="en-US" sz="2400" dirty="0"/>
              <a:t> which prints out the desired message to the screen. </a:t>
            </a:r>
          </a:p>
          <a:p>
            <a:pPr lvl="1"/>
            <a:r>
              <a:rPr lang="en-US" altLang="en-US" sz="2000" dirty="0"/>
              <a:t>The message to be written is included in a pair of </a:t>
            </a:r>
            <a:r>
              <a:rPr lang="en-US" altLang="en-US" sz="2000" dirty="0">
                <a:solidFill>
                  <a:schemeClr val="accent2"/>
                </a:solidFill>
              </a:rPr>
              <a:t>double quotes </a:t>
            </a:r>
            <a:r>
              <a:rPr lang="en-US" altLang="en-US" sz="2000" dirty="0">
                <a:solidFill>
                  <a:schemeClr val="accent2"/>
                </a:solidFill>
                <a:latin typeface="Courier New" pitchFamily="49" charset="0"/>
              </a:rPr>
              <a:t>“</a:t>
            </a:r>
            <a:r>
              <a:rPr lang="en-US" altLang="en-US" sz="2000" dirty="0"/>
              <a:t> and </a:t>
            </a:r>
            <a:r>
              <a:rPr lang="en-US" altLang="en-US" sz="2000" dirty="0">
                <a:solidFill>
                  <a:schemeClr val="accent2"/>
                </a:solidFill>
                <a:latin typeface="Courier New" pitchFamily="49" charset="0"/>
              </a:rPr>
              <a:t>“</a:t>
            </a:r>
            <a:r>
              <a:rPr lang="en-US" altLang="en-US" sz="2000" dirty="0"/>
              <a:t>. </a:t>
            </a:r>
          </a:p>
          <a:p>
            <a:pPr lvl="1"/>
            <a:r>
              <a:rPr lang="en-US" altLang="en-US" sz="2000" dirty="0">
                <a:latin typeface="Courier New" pitchFamily="49" charset="0"/>
              </a:rPr>
              <a:t>printf</a:t>
            </a:r>
            <a:r>
              <a:rPr lang="en-US" altLang="en-US" sz="2000" dirty="0"/>
              <a:t> is a </a:t>
            </a:r>
            <a:r>
              <a:rPr lang="en-US" altLang="en-US" sz="2000" u="sng" dirty="0"/>
              <a:t>function</a:t>
            </a:r>
            <a:r>
              <a:rPr lang="en-US" altLang="en-US" sz="2000" dirty="0"/>
              <a:t> and the </a:t>
            </a:r>
            <a:r>
              <a:rPr lang="en-US" altLang="en-US" sz="2000" u="sng" dirty="0"/>
              <a:t>argument</a:t>
            </a:r>
            <a:r>
              <a:rPr lang="en-US" altLang="en-US" sz="2000" dirty="0"/>
              <a:t> to the function is included in parentheses </a:t>
            </a:r>
            <a:r>
              <a:rPr lang="en-US" altLang="en-US" sz="2000" dirty="0">
                <a:latin typeface="Courier New" pitchFamily="49" charset="0"/>
              </a:rPr>
              <a:t>()</a:t>
            </a:r>
            <a:r>
              <a:rPr lang="en-US" altLang="en-US" sz="2000" dirty="0"/>
              <a:t>.</a:t>
            </a:r>
          </a:p>
          <a:p>
            <a:pPr lvl="1"/>
            <a:r>
              <a:rPr lang="en-US" altLang="en-US" sz="2000" dirty="0">
                <a:latin typeface="Courier New" pitchFamily="49" charset="0"/>
              </a:rPr>
              <a:t>\n</a:t>
            </a:r>
            <a:r>
              <a:rPr lang="en-US" altLang="en-US" sz="2000" dirty="0"/>
              <a:t> is an </a:t>
            </a:r>
            <a:r>
              <a:rPr lang="en-US" altLang="en-US" sz="2000" u="sng" dirty="0"/>
              <a:t>escape sequence</a:t>
            </a:r>
            <a:r>
              <a:rPr lang="en-US" altLang="en-US" sz="2000" dirty="0"/>
              <a:t> which positions the cursor at the beginning of the next line.</a:t>
            </a:r>
          </a:p>
          <a:p>
            <a:pPr lvl="1"/>
            <a:r>
              <a:rPr lang="fr-CA" altLang="en-US" sz="2000" dirty="0">
                <a:latin typeface="Courier New" pitchFamily="49" charset="0"/>
              </a:rPr>
              <a:t>printf</a:t>
            </a:r>
            <a:r>
              <a:rPr lang="fr-CA" altLang="en-US" sz="2000" dirty="0"/>
              <a:t> makes a call to the operating system</a:t>
            </a:r>
            <a:endParaRPr lang="en-US" altLang="en-US" sz="2000" dirty="0"/>
          </a:p>
          <a:p>
            <a:pPr>
              <a:spcBef>
                <a:spcPct val="50000"/>
              </a:spcBef>
            </a:pPr>
            <a:r>
              <a:rPr lang="en-US" altLang="en-US" sz="2400" dirty="0"/>
              <a:t>The </a:t>
            </a:r>
            <a:r>
              <a:rPr lang="en-US" altLang="en-US" sz="2400" dirty="0">
                <a:solidFill>
                  <a:schemeClr val="accent2"/>
                </a:solidFill>
              </a:rPr>
              <a:t>semi-colon </a:t>
            </a:r>
            <a:r>
              <a:rPr lang="en-US" altLang="en-US" sz="2400" dirty="0">
                <a:solidFill>
                  <a:schemeClr val="accent2"/>
                </a:solidFill>
                <a:latin typeface="Courier New" pitchFamily="49" charset="0"/>
              </a:rPr>
              <a:t>;</a:t>
            </a:r>
            <a:r>
              <a:rPr lang="en-US" altLang="en-US" sz="2400" dirty="0"/>
              <a:t> must end all C </a:t>
            </a:r>
            <a:r>
              <a:rPr lang="en-US" altLang="en-US" sz="2400" dirty="0" smtClean="0"/>
              <a:t>simple instructions.</a:t>
            </a:r>
            <a:endParaRPr lang="en-US" altLang="en-US" sz="2400" dirty="0"/>
          </a:p>
          <a:p>
            <a:pPr>
              <a:spcBef>
                <a:spcPct val="50000"/>
              </a:spcBef>
            </a:pPr>
            <a:r>
              <a:rPr lang="en-US" altLang="en-US" sz="2400" dirty="0"/>
              <a:t>C is case sensitive. </a:t>
            </a:r>
          </a:p>
          <a:p>
            <a:pPr lvl="1"/>
            <a:r>
              <a:rPr lang="en-US" altLang="en-US" sz="2000" dirty="0">
                <a:solidFill>
                  <a:schemeClr val="accent2"/>
                </a:solidFill>
              </a:rPr>
              <a:t>UPPERCASE</a:t>
            </a:r>
            <a:r>
              <a:rPr lang="en-US" altLang="en-US" sz="2000" dirty="0"/>
              <a:t> letters are </a:t>
            </a:r>
            <a:r>
              <a:rPr lang="en-US" altLang="en-US" sz="2000" u="sng" dirty="0"/>
              <a:t>not</a:t>
            </a:r>
            <a:r>
              <a:rPr lang="en-US" altLang="en-US" sz="2000" dirty="0"/>
              <a:t> the same as </a:t>
            </a:r>
            <a:r>
              <a:rPr lang="en-US" altLang="en-US" sz="2000" dirty="0">
                <a:solidFill>
                  <a:srgbClr val="FF6600"/>
                </a:solidFill>
              </a:rPr>
              <a:t>lowercase</a:t>
            </a:r>
            <a:r>
              <a:rPr lang="en-US" altLang="en-US" sz="2000" dirty="0"/>
              <a:t> letters.</a:t>
            </a: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19</a:t>
            </a:fld>
            <a:endParaRPr lang="en-US" dirty="0"/>
          </a:p>
        </p:txBody>
      </p:sp>
    </p:spTree>
    <p:extLst>
      <p:ext uri="{BB962C8B-B14F-4D97-AF65-F5344CB8AC3E}">
        <p14:creationId xmlns:p14="http://schemas.microsoft.com/office/powerpoint/2010/main" val="30023463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251793" y="188640"/>
            <a:ext cx="8744272" cy="533400"/>
          </a:xfrm>
          <a:ln/>
        </p:spPr>
        <p:txBody>
          <a:bodyPr>
            <a:noAutofit/>
          </a:bodyPr>
          <a:lstStyle/>
          <a:p>
            <a:r>
              <a:rPr lang="en-US" altLang="en-US" sz="4400" dirty="0" smtClean="0"/>
              <a:t>Why C?</a:t>
            </a:r>
            <a:endParaRPr lang="en-US" altLang="en-US" sz="6600" dirty="0"/>
          </a:p>
        </p:txBody>
      </p:sp>
      <p:sp>
        <p:nvSpPr>
          <p:cNvPr id="76803" name="Rectangle 3"/>
          <p:cNvSpPr>
            <a:spLocks noGrp="1" noChangeArrowheads="1"/>
          </p:cNvSpPr>
          <p:nvPr>
            <p:ph type="body" idx="1"/>
          </p:nvPr>
        </p:nvSpPr>
        <p:spPr>
          <a:xfrm>
            <a:off x="76200" y="838200"/>
            <a:ext cx="8991600" cy="5486400"/>
          </a:xfrm>
        </p:spPr>
        <p:txBody>
          <a:bodyPr/>
          <a:lstStyle/>
          <a:p>
            <a:r>
              <a:rPr lang="en-US" altLang="en-US" sz="2200" dirty="0" smtClean="0"/>
              <a:t>C </a:t>
            </a:r>
            <a:r>
              <a:rPr lang="en-US" altLang="en-US" sz="2200" dirty="0"/>
              <a:t>is a general purpose high level language.</a:t>
            </a:r>
          </a:p>
          <a:p>
            <a:r>
              <a:rPr lang="en-US" altLang="en-US" sz="2200" dirty="0"/>
              <a:t>C is a structured language.</a:t>
            </a:r>
          </a:p>
          <a:p>
            <a:r>
              <a:rPr lang="en-US" altLang="en-US" sz="2200" dirty="0"/>
              <a:t>C has some machine level commands. This makes it easy if a direct interaction with computer components is desired.</a:t>
            </a:r>
          </a:p>
          <a:p>
            <a:r>
              <a:rPr lang="en-US" altLang="en-US" sz="2200" dirty="0"/>
              <a:t>C is </a:t>
            </a:r>
            <a:r>
              <a:rPr lang="en-US" altLang="en-US" sz="2200" dirty="0" smtClean="0"/>
              <a:t>still very </a:t>
            </a:r>
            <a:r>
              <a:rPr lang="en-US" altLang="en-US" sz="2200" dirty="0"/>
              <a:t>popular with industry. </a:t>
            </a:r>
            <a:endParaRPr lang="en-US" altLang="en-US" sz="2200" dirty="0" smtClean="0"/>
          </a:p>
          <a:p>
            <a:r>
              <a:rPr lang="en-US" altLang="en-US" sz="2200" dirty="0" smtClean="0"/>
              <a:t>We shall also study VBA at the end of the course.</a:t>
            </a:r>
          </a:p>
          <a:p>
            <a:r>
              <a:rPr lang="en-US" altLang="en-US" sz="2000" dirty="0" smtClean="0"/>
              <a:t>A </a:t>
            </a:r>
            <a:r>
              <a:rPr lang="en-US" altLang="en-US" sz="2000" u="sng" dirty="0"/>
              <a:t>structured</a:t>
            </a:r>
            <a:r>
              <a:rPr lang="en-US" altLang="en-US" sz="2000" dirty="0"/>
              <a:t> language means that the language has the commands or constructs necessary for the development of </a:t>
            </a:r>
            <a:r>
              <a:rPr lang="en-US" altLang="en-US" sz="2000" u="sng" dirty="0"/>
              <a:t>modular</a:t>
            </a:r>
            <a:r>
              <a:rPr lang="en-US" altLang="en-US" sz="2000" dirty="0"/>
              <a:t> programs. </a:t>
            </a:r>
          </a:p>
          <a:p>
            <a:pPr lvl="1"/>
            <a:r>
              <a:rPr lang="en-US" altLang="en-US" sz="1800" dirty="0"/>
              <a:t>A structured language will allow the programmer to create </a:t>
            </a:r>
            <a:r>
              <a:rPr lang="en-US" altLang="en-US" sz="1800" dirty="0" smtClean="0"/>
              <a:t>sub-programs </a:t>
            </a:r>
            <a:r>
              <a:rPr lang="en-US" altLang="en-US" sz="1800" dirty="0"/>
              <a:t>(called </a:t>
            </a:r>
            <a:r>
              <a:rPr lang="en-US" altLang="en-US" sz="1800" i="1" dirty="0"/>
              <a:t>functions</a:t>
            </a:r>
            <a:r>
              <a:rPr lang="en-US" altLang="en-US" sz="1800" dirty="0"/>
              <a:t> in C) that perform a specific task like computing the hypotenuse of a right angle triangle. </a:t>
            </a:r>
          </a:p>
          <a:p>
            <a:pPr lvl="1"/>
            <a:r>
              <a:rPr lang="en-US" altLang="en-US" sz="1800" dirty="0"/>
              <a:t>Sub-programs help keep a large program readable and well-organized; furthermore, they can be re-used and shared. </a:t>
            </a:r>
          </a:p>
          <a:p>
            <a:pPr lvl="1"/>
            <a:r>
              <a:rPr lang="en-US" altLang="en-US" sz="1800" dirty="0"/>
              <a:t>As we shall see, there are other important features associated with a structured high level language.</a:t>
            </a: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20</a:t>
            </a:fld>
            <a:endParaRPr lang="en-US" dirty="0"/>
          </a:p>
        </p:txBody>
      </p:sp>
    </p:spTree>
    <p:extLst>
      <p:ext uri="{BB962C8B-B14F-4D97-AF65-F5344CB8AC3E}">
        <p14:creationId xmlns:p14="http://schemas.microsoft.com/office/powerpoint/2010/main" val="26419037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57200" y="274638"/>
            <a:ext cx="8229600" cy="634082"/>
          </a:xfrm>
          <a:ln/>
        </p:spPr>
        <p:txBody>
          <a:bodyPr>
            <a:normAutofit fontScale="90000"/>
          </a:bodyPr>
          <a:lstStyle/>
          <a:p>
            <a:r>
              <a:rPr lang="en-US" altLang="en-US" dirty="0"/>
              <a:t>C Instructions</a:t>
            </a:r>
          </a:p>
        </p:txBody>
      </p:sp>
      <p:sp>
        <p:nvSpPr>
          <p:cNvPr id="94211" name="Rectangle 3"/>
          <p:cNvSpPr>
            <a:spLocks noGrp="1" noChangeArrowheads="1"/>
          </p:cNvSpPr>
          <p:nvPr>
            <p:ph type="body" idx="1"/>
          </p:nvPr>
        </p:nvSpPr>
        <p:spPr>
          <a:xfrm>
            <a:off x="76200" y="908720"/>
            <a:ext cx="8991600" cy="5043487"/>
          </a:xfrm>
        </p:spPr>
        <p:txBody>
          <a:bodyPr/>
          <a:lstStyle/>
          <a:p>
            <a:pPr>
              <a:spcBef>
                <a:spcPct val="20000"/>
              </a:spcBef>
            </a:pPr>
            <a:r>
              <a:rPr lang="en-US" altLang="en-US" sz="2200" dirty="0"/>
              <a:t>C instructions can be :</a:t>
            </a:r>
          </a:p>
          <a:p>
            <a:pPr lvl="1"/>
            <a:r>
              <a:rPr lang="en-US" altLang="en-US" sz="2200" dirty="0" smtClean="0"/>
              <a:t>A declaration of a variable:  </a:t>
            </a:r>
            <a:r>
              <a:rPr lang="en-US" altLang="en-US" sz="2200" b="1" dirty="0" smtClean="0"/>
              <a:t>int c;</a:t>
            </a:r>
          </a:p>
          <a:p>
            <a:pPr lvl="1"/>
            <a:r>
              <a:rPr lang="en-US" altLang="en-US" sz="2200" dirty="0" smtClean="0"/>
              <a:t>An arithmetic </a:t>
            </a:r>
            <a:r>
              <a:rPr lang="en-US" altLang="en-US" sz="2200" dirty="0"/>
              <a:t>or logical </a:t>
            </a:r>
            <a:r>
              <a:rPr lang="en-US" altLang="en-US" sz="2200" dirty="0" smtClean="0"/>
              <a:t>expression: </a:t>
            </a:r>
            <a:r>
              <a:rPr lang="en-US" altLang="en-US" sz="2200" b="1" dirty="0">
                <a:latin typeface="Courier New" pitchFamily="49" charset="0"/>
              </a:rPr>
              <a:t>a + b</a:t>
            </a:r>
            <a:r>
              <a:rPr lang="en-US" altLang="en-US" sz="2200" b="1" dirty="0"/>
              <a:t>;</a:t>
            </a:r>
          </a:p>
          <a:p>
            <a:pPr lvl="1"/>
            <a:r>
              <a:rPr lang="en-US" altLang="en-US" sz="2200" dirty="0" smtClean="0"/>
              <a:t>An assignment </a:t>
            </a:r>
            <a:r>
              <a:rPr lang="en-US" altLang="en-US" sz="2200" dirty="0"/>
              <a:t>expressions: </a:t>
            </a:r>
            <a:r>
              <a:rPr lang="en-US" altLang="en-US" sz="2200" b="1" dirty="0">
                <a:latin typeface="Courier New" pitchFamily="49" charset="0"/>
              </a:rPr>
              <a:t>c = 1;</a:t>
            </a:r>
          </a:p>
          <a:p>
            <a:pPr lvl="1"/>
            <a:r>
              <a:rPr lang="en-US" altLang="en-US" sz="2200" dirty="0" smtClean="0"/>
              <a:t>A call </a:t>
            </a:r>
            <a:r>
              <a:rPr lang="en-US" altLang="en-US" sz="2200" dirty="0"/>
              <a:t>to a function: </a:t>
            </a:r>
            <a:r>
              <a:rPr lang="en-US" altLang="en-US" sz="2200" b="1" dirty="0">
                <a:latin typeface="Courier New" pitchFamily="49" charset="0"/>
              </a:rPr>
              <a:t>printf(“a message\n”);</a:t>
            </a:r>
          </a:p>
          <a:p>
            <a:pPr lvl="1"/>
            <a:r>
              <a:rPr lang="en-US" altLang="en-US" sz="2200" dirty="0"/>
              <a:t>Complex </a:t>
            </a:r>
            <a:r>
              <a:rPr lang="en-US" altLang="en-US" sz="2200" dirty="0" smtClean="0"/>
              <a:t>instructions: </a:t>
            </a:r>
            <a:r>
              <a:rPr lang="en-US" altLang="en-US" sz="2200" dirty="0"/>
              <a:t>decision and loop (shall see later).</a:t>
            </a:r>
          </a:p>
          <a:p>
            <a:pPr>
              <a:spcBef>
                <a:spcPct val="20000"/>
              </a:spcBef>
            </a:pPr>
            <a:r>
              <a:rPr lang="en-US" altLang="en-US" sz="2200" dirty="0"/>
              <a:t>Instruction blocs :</a:t>
            </a:r>
          </a:p>
          <a:p>
            <a:pPr lvl="1"/>
            <a:r>
              <a:rPr lang="en-US" altLang="en-US" sz="2200" dirty="0"/>
              <a:t>A sequence of instructions enclosed in braces {}</a:t>
            </a:r>
            <a:endParaRPr lang="fr-CA" altLang="en-US" sz="2200" dirty="0"/>
          </a:p>
          <a:p>
            <a:pPr lvl="2">
              <a:buFontTx/>
              <a:buNone/>
            </a:pPr>
            <a:r>
              <a:rPr lang="fr-CA" altLang="en-US" sz="2200" b="1" dirty="0">
                <a:latin typeface="Courier New" pitchFamily="49" charset="0"/>
              </a:rPr>
              <a:t>{</a:t>
            </a:r>
          </a:p>
          <a:p>
            <a:pPr lvl="2">
              <a:buFontTx/>
              <a:buNone/>
            </a:pPr>
            <a:r>
              <a:rPr lang="fr-CA" altLang="en-US" sz="2200" b="1" dirty="0">
                <a:latin typeface="Courier New" pitchFamily="49" charset="0"/>
              </a:rPr>
              <a:t>     Instruction</a:t>
            </a:r>
          </a:p>
          <a:p>
            <a:pPr lvl="2">
              <a:buFontTx/>
              <a:buNone/>
            </a:pPr>
            <a:r>
              <a:rPr lang="fr-CA" altLang="en-US" sz="2200" b="1" dirty="0">
                <a:latin typeface="Courier New" pitchFamily="49" charset="0"/>
              </a:rPr>
              <a:t>     Instruction</a:t>
            </a:r>
          </a:p>
          <a:p>
            <a:pPr lvl="2">
              <a:buFontTx/>
              <a:buNone/>
            </a:pPr>
            <a:r>
              <a:rPr lang="fr-CA" altLang="en-US" sz="2200" b="1" dirty="0">
                <a:latin typeface="Courier New" pitchFamily="49" charset="0"/>
              </a:rPr>
              <a:t>     …</a:t>
            </a:r>
          </a:p>
          <a:p>
            <a:pPr lvl="2">
              <a:buFontTx/>
              <a:buNone/>
            </a:pPr>
            <a:r>
              <a:rPr lang="fr-CA" altLang="en-US" sz="2200" b="1" dirty="0">
                <a:latin typeface="Courier New" pitchFamily="49" charset="0"/>
              </a:rPr>
              <a:t>}</a:t>
            </a:r>
            <a:r>
              <a:rPr lang="en-US" altLang="en-US" sz="2200" b="1" dirty="0">
                <a:latin typeface="Courier New" pitchFamily="49" charset="0"/>
              </a:rPr>
              <a:t> </a:t>
            </a:r>
          </a:p>
          <a:p>
            <a:pPr>
              <a:spcBef>
                <a:spcPct val="20000"/>
              </a:spcBef>
            </a:pPr>
            <a:r>
              <a:rPr lang="en-CA" altLang="en-US" sz="2200" dirty="0" smtClean="0"/>
              <a:t>                  In </a:t>
            </a:r>
            <a:r>
              <a:rPr lang="en-CA" altLang="en-US" sz="2200" dirty="0"/>
              <a:t>course notes, C code is written in </a:t>
            </a:r>
            <a:r>
              <a:rPr lang="en-CA" altLang="en-US" sz="2200" dirty="0" smtClean="0"/>
              <a:t>the</a:t>
            </a:r>
            <a:br>
              <a:rPr lang="en-CA" altLang="en-US" sz="2200" dirty="0" smtClean="0"/>
            </a:br>
            <a:r>
              <a:rPr lang="en-CA" altLang="en-US" sz="2200" dirty="0" smtClean="0"/>
              <a:t>                                         </a:t>
            </a:r>
            <a:r>
              <a:rPr lang="en-CA" altLang="en-US" sz="2200" b="1" dirty="0" smtClean="0">
                <a:latin typeface="Courier New" pitchFamily="49" charset="0"/>
              </a:rPr>
              <a:t>Courier New</a:t>
            </a:r>
            <a:r>
              <a:rPr lang="en-CA" altLang="en-US" sz="2200" b="1" dirty="0" smtClean="0"/>
              <a:t> </a:t>
            </a:r>
            <a:r>
              <a:rPr lang="en-CA" altLang="en-US" sz="2200" dirty="0"/>
              <a:t>font.</a:t>
            </a:r>
          </a:p>
          <a:p>
            <a:pPr lvl="2">
              <a:buFontTx/>
              <a:buNone/>
            </a:pPr>
            <a:endParaRPr lang="en-US" altLang="en-US" sz="2200"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21</a:t>
            </a:fld>
            <a:endParaRPr lang="en-US" dirty="0"/>
          </a:p>
        </p:txBody>
      </p:sp>
    </p:spTree>
    <p:extLst>
      <p:ext uri="{BB962C8B-B14F-4D97-AF65-F5344CB8AC3E}">
        <p14:creationId xmlns:p14="http://schemas.microsoft.com/office/powerpoint/2010/main" val="38135938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2276872"/>
            <a:ext cx="8229600" cy="1143000"/>
          </a:xfrm>
        </p:spPr>
        <p:txBody>
          <a:bodyPr>
            <a:normAutofit fontScale="90000"/>
          </a:bodyPr>
          <a:lstStyle/>
          <a:p>
            <a:r>
              <a:rPr lang="en-CA" dirty="0" smtClean="0"/>
              <a:t>Topic 2: Introduction to the variable and calculations</a:t>
            </a:r>
            <a:endParaRPr lang="en-CA"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22</a:t>
            </a:fld>
            <a:endParaRPr lang="en-US" dirty="0"/>
          </a:p>
        </p:txBody>
      </p:sp>
    </p:spTree>
    <p:extLst>
      <p:ext uri="{BB962C8B-B14F-4D97-AF65-F5344CB8AC3E}">
        <p14:creationId xmlns:p14="http://schemas.microsoft.com/office/powerpoint/2010/main" val="21636705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How to understand the logic of a programming language and of software?</a:t>
            </a:r>
          </a:p>
          <a:p>
            <a:r>
              <a:rPr lang="en-CA" dirty="0" smtClean="0"/>
              <a:t>One of the </a:t>
            </a:r>
            <a:r>
              <a:rPr lang="en-CA" smtClean="0"/>
              <a:t>greatest challenges </a:t>
            </a:r>
            <a:r>
              <a:rPr lang="en-CA" dirty="0" smtClean="0"/>
              <a:t>during the introduction of computing is to understand its logic.  Research has shown that one of the greatest challenge for novice programmers is to develop a conceptual model of computing logic, i.e., of how the computer functions to interpret software.</a:t>
            </a:r>
          </a:p>
          <a:p>
            <a:r>
              <a:rPr lang="en-CA" dirty="0" smtClean="0"/>
              <a:t>Thus: the programming model.</a:t>
            </a:r>
          </a:p>
          <a:p>
            <a:pPr marL="109537" indent="0">
              <a:buNone/>
            </a:pPr>
            <a:endParaRPr lang="en-CA" dirty="0"/>
          </a:p>
        </p:txBody>
      </p:sp>
      <p:sp>
        <p:nvSpPr>
          <p:cNvPr id="3" name="Title 2"/>
          <p:cNvSpPr>
            <a:spLocks noGrp="1"/>
          </p:cNvSpPr>
          <p:nvPr>
            <p:ph type="title"/>
          </p:nvPr>
        </p:nvSpPr>
        <p:spPr/>
        <p:txBody>
          <a:bodyPr/>
          <a:lstStyle/>
          <a:p>
            <a:r>
              <a:rPr lang="en-CA" dirty="0" smtClean="0"/>
              <a:t>The challenge in computing</a:t>
            </a:r>
            <a:endParaRPr lang="en-CA" dirty="0"/>
          </a:p>
        </p:txBody>
      </p:sp>
      <p:sp>
        <p:nvSpPr>
          <p:cNvPr id="4" name="Slide Number Placeholder 3"/>
          <p:cNvSpPr>
            <a:spLocks noGrp="1"/>
          </p:cNvSpPr>
          <p:nvPr>
            <p:ph type="sldNum" sz="quarter" idx="12"/>
          </p:nvPr>
        </p:nvSpPr>
        <p:spPr/>
        <p:txBody>
          <a:bodyPr/>
          <a:lstStyle/>
          <a:p>
            <a:pPr>
              <a:defRPr/>
            </a:pPr>
            <a:fld id="{C81B4007-664C-4FB4-99DE-7CB8F147906C}" type="slidenum">
              <a:rPr lang="en-US" smtClean="0"/>
              <a:pPr>
                <a:defRPr/>
              </a:pPr>
              <a:t>23</a:t>
            </a:fld>
            <a:endParaRPr lang="en-US" dirty="0"/>
          </a:p>
        </p:txBody>
      </p:sp>
    </p:spTree>
    <p:extLst>
      <p:ext uri="{BB962C8B-B14F-4D97-AF65-F5344CB8AC3E}">
        <p14:creationId xmlns:p14="http://schemas.microsoft.com/office/powerpoint/2010/main" val="9490241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4" name="Rectangle 4"/>
          <p:cNvSpPr>
            <a:spLocks noChangeArrowheads="1"/>
          </p:cNvSpPr>
          <p:nvPr>
            <p:custDataLst>
              <p:tags r:id="rId2"/>
            </p:custDataLst>
          </p:nvPr>
        </p:nvSpPr>
        <p:spPr bwMode="auto">
          <a:xfrm>
            <a:off x="503238" y="838200"/>
            <a:ext cx="8123237" cy="5537200"/>
          </a:xfrm>
          <a:prstGeom prst="rect">
            <a:avLst/>
          </a:prstGeom>
          <a:solidFill>
            <a:schemeClr val="bg1">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dirty="0">
              <a:solidFill>
                <a:prstClr val="white"/>
              </a:solidFill>
              <a:latin typeface="Lucida Sans Unicode"/>
            </a:endParaRPr>
          </a:p>
        </p:txBody>
      </p:sp>
      <p:sp>
        <p:nvSpPr>
          <p:cNvPr id="7" name="Rectangle 7"/>
          <p:cNvSpPr>
            <a:spLocks noChangeArrowheads="1"/>
          </p:cNvSpPr>
          <p:nvPr>
            <p:custDataLst>
              <p:tags r:id="rId3"/>
            </p:custDataLst>
          </p:nvPr>
        </p:nvSpPr>
        <p:spPr bwMode="auto">
          <a:xfrm>
            <a:off x="4083527" y="1698486"/>
            <a:ext cx="1783873" cy="1243012"/>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10244" name="Rectangle 6"/>
          <p:cNvSpPr>
            <a:spLocks noChangeArrowheads="1"/>
          </p:cNvSpPr>
          <p:nvPr>
            <p:custDataLst>
              <p:tags r:id="rId4"/>
            </p:custDataLst>
          </p:nvPr>
        </p:nvSpPr>
        <p:spPr bwMode="auto">
          <a:xfrm>
            <a:off x="4066350" y="5291900"/>
            <a:ext cx="1873250" cy="909637"/>
          </a:xfrm>
          <a:prstGeom prst="rect">
            <a:avLst/>
          </a:prstGeom>
          <a:solidFill>
            <a:srgbClr val="CC99FF"/>
          </a:solidFill>
          <a:ln>
            <a:noFill/>
          </a:ln>
          <a:effectLst/>
          <a:extLst>
            <a:ext uri="{91240B29-F687-4F45-9708-019B960494DF}">
              <a14:hiddenLine xmlns:a14="http://schemas.microsoft.com/office/drawing/2010/main" w="38100">
                <a:solidFill>
                  <a:srgbClr val="000000"/>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400" b="1" dirty="0" smtClean="0">
                <a:solidFill>
                  <a:prstClr val="white"/>
                </a:solidFill>
              </a:rPr>
              <a:t>CPU</a:t>
            </a:r>
            <a:endParaRPr lang="en-US" altLang="en-US" sz="2400" b="1" dirty="0">
              <a:solidFill>
                <a:prstClr val="white"/>
              </a:solidFill>
            </a:endParaRPr>
          </a:p>
        </p:txBody>
      </p:sp>
      <p:sp>
        <p:nvSpPr>
          <p:cNvPr id="5" name="Rectangle 5"/>
          <p:cNvSpPr>
            <a:spLocks noChangeArrowheads="1"/>
          </p:cNvSpPr>
          <p:nvPr>
            <p:custDataLst>
              <p:tags r:id="rId5"/>
            </p:custDataLst>
          </p:nvPr>
        </p:nvSpPr>
        <p:spPr bwMode="auto">
          <a:xfrm>
            <a:off x="870712" y="1698486"/>
            <a:ext cx="2786888" cy="4067314"/>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0"/>
              </a:spcAft>
              <a:defRPr/>
            </a:pPr>
            <a:endParaRPr lang="en-US" altLang="en-US" sz="2400" b="1" dirty="0">
              <a:solidFill>
                <a:prstClr val="white"/>
              </a:solidFill>
              <a:latin typeface="Lucida Sans Unicode"/>
            </a:endParaRPr>
          </a:p>
        </p:txBody>
      </p:sp>
      <p:sp>
        <p:nvSpPr>
          <p:cNvPr id="10248" name="Text Box 9"/>
          <p:cNvSpPr txBox="1">
            <a:spLocks noChangeArrowheads="1"/>
          </p:cNvSpPr>
          <p:nvPr>
            <p:custDataLst>
              <p:tags r:id="rId6"/>
            </p:custDataLst>
          </p:nvPr>
        </p:nvSpPr>
        <p:spPr bwMode="auto">
          <a:xfrm>
            <a:off x="870712" y="990600"/>
            <a:ext cx="27868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Code Memory</a:t>
            </a:r>
            <a:endParaRPr lang="en-US" altLang="en-US" sz="2000" b="1" dirty="0">
              <a:solidFill>
                <a:prstClr val="white"/>
              </a:solidFill>
            </a:endParaRPr>
          </a:p>
        </p:txBody>
      </p:sp>
      <p:sp>
        <p:nvSpPr>
          <p:cNvPr id="10249" name="Text Box 10"/>
          <p:cNvSpPr txBox="1">
            <a:spLocks noChangeArrowheads="1"/>
          </p:cNvSpPr>
          <p:nvPr>
            <p:custDataLst>
              <p:tags r:id="rId7"/>
            </p:custDataLst>
          </p:nvPr>
        </p:nvSpPr>
        <p:spPr bwMode="auto">
          <a:xfrm>
            <a:off x="4066604" y="1007009"/>
            <a:ext cx="1876996"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Working memory</a:t>
            </a:r>
            <a:endParaRPr lang="en-US" altLang="en-US" sz="2000" b="1" dirty="0">
              <a:solidFill>
                <a:prstClr val="white"/>
              </a:solidFill>
            </a:endParaRPr>
          </a:p>
        </p:txBody>
      </p:sp>
      <p:sp>
        <p:nvSpPr>
          <p:cNvPr id="25" name="Rectangle 3"/>
          <p:cNvSpPr>
            <a:spLocks noGrp="1" noChangeArrowheads="1"/>
          </p:cNvSpPr>
          <p:nvPr>
            <p:ph type="title"/>
            <p:custDataLst>
              <p:tags r:id="rId8"/>
            </p:custDataLst>
          </p:nvPr>
        </p:nvSpPr>
        <p:spPr>
          <a:xfrm>
            <a:off x="76200" y="76200"/>
            <a:ext cx="8610600" cy="762000"/>
          </a:xfrm>
          <a:ln/>
        </p:spPr>
        <p:txBody>
          <a:bodyPr>
            <a:normAutofit/>
          </a:bodyPr>
          <a:lstStyle/>
          <a:p>
            <a:r>
              <a:rPr lang="en-US" altLang="en-US" sz="4000" dirty="0" smtClean="0"/>
              <a:t>Programming model</a:t>
            </a:r>
            <a:endParaRPr lang="en-US" altLang="en-US" sz="4000" dirty="0"/>
          </a:p>
        </p:txBody>
      </p:sp>
      <p:sp>
        <p:nvSpPr>
          <p:cNvPr id="31" name="Rectangle 7"/>
          <p:cNvSpPr>
            <a:spLocks noChangeArrowheads="1"/>
          </p:cNvSpPr>
          <p:nvPr>
            <p:custDataLst>
              <p:tags r:id="rId9"/>
            </p:custDataLst>
          </p:nvPr>
        </p:nvSpPr>
        <p:spPr bwMode="auto">
          <a:xfrm>
            <a:off x="4066604" y="3110637"/>
            <a:ext cx="1800796" cy="1243012"/>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32" name="Text Box 10"/>
          <p:cNvSpPr txBox="1">
            <a:spLocks noChangeArrowheads="1"/>
          </p:cNvSpPr>
          <p:nvPr>
            <p:custDataLst>
              <p:tags r:id="rId10"/>
            </p:custDataLst>
          </p:nvPr>
        </p:nvSpPr>
        <p:spPr bwMode="auto">
          <a:xfrm>
            <a:off x="6400800" y="1007009"/>
            <a:ext cx="1876996"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Global memory</a:t>
            </a:r>
            <a:endParaRPr lang="en-US" altLang="en-US" sz="2000" b="1" dirty="0">
              <a:solidFill>
                <a:prstClr val="white"/>
              </a:solidFill>
            </a:endParaRPr>
          </a:p>
        </p:txBody>
      </p:sp>
      <p:sp>
        <p:nvSpPr>
          <p:cNvPr id="33" name="Rectangle 7"/>
          <p:cNvSpPr>
            <a:spLocks noChangeArrowheads="1"/>
          </p:cNvSpPr>
          <p:nvPr>
            <p:custDataLst>
              <p:tags r:id="rId11"/>
            </p:custDataLst>
          </p:nvPr>
        </p:nvSpPr>
        <p:spPr bwMode="auto">
          <a:xfrm>
            <a:off x="6493923" y="1725918"/>
            <a:ext cx="1783873" cy="1626882"/>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6" name="Rounded Rectangle 5"/>
          <p:cNvSpPr/>
          <p:nvPr>
            <p:custDataLst>
              <p:tags r:id="rId12"/>
            </p:custDataLst>
          </p:nvPr>
        </p:nvSpPr>
        <p:spPr>
          <a:xfrm>
            <a:off x="6358143" y="4338409"/>
            <a:ext cx="2055431" cy="13716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5" name="Text Box 10"/>
          <p:cNvSpPr txBox="1">
            <a:spLocks noChangeArrowheads="1"/>
          </p:cNvSpPr>
          <p:nvPr>
            <p:custDataLst>
              <p:tags r:id="rId13"/>
            </p:custDataLst>
          </p:nvPr>
        </p:nvSpPr>
        <p:spPr bwMode="auto">
          <a:xfrm>
            <a:off x="6228184" y="3938299"/>
            <a:ext cx="218539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Screen/console</a:t>
            </a:r>
            <a:endParaRPr lang="en-US" altLang="en-US" sz="2000" b="1" dirty="0">
              <a:solidFill>
                <a:prstClr val="white"/>
              </a:solidFill>
            </a:endParaRPr>
          </a:p>
        </p:txBody>
      </p:sp>
      <p:sp>
        <p:nvSpPr>
          <p:cNvPr id="3" name="Slide Number Placeholder 2"/>
          <p:cNvSpPr>
            <a:spLocks noGrp="1"/>
          </p:cNvSpPr>
          <p:nvPr>
            <p:ph type="sldNum" sz="quarter" idx="12"/>
          </p:nvPr>
        </p:nvSpPr>
        <p:spPr/>
        <p:txBody>
          <a:bodyPr/>
          <a:lstStyle/>
          <a:p>
            <a:pPr>
              <a:defRPr/>
            </a:pPr>
            <a:fld id="{C81B4007-664C-4FB4-99DE-7CB8F147906C}" type="slidenum">
              <a:rPr lang="en-US" smtClean="0"/>
              <a:pPr>
                <a:defRPr/>
              </a:pPr>
              <a:t>24</a:t>
            </a:fld>
            <a:endParaRPr lang="en-US" dirty="0"/>
          </a:p>
        </p:txBody>
      </p:sp>
    </p:spTree>
    <p:extLst>
      <p:ext uri="{BB962C8B-B14F-4D97-AF65-F5344CB8AC3E}">
        <p14:creationId xmlns:p14="http://schemas.microsoft.com/office/powerpoint/2010/main" val="36878470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000" b="1" dirty="0" smtClean="0"/>
              <a:t>Code Memory</a:t>
            </a:r>
            <a:r>
              <a:rPr lang="en-US" sz="2000" dirty="0" smtClean="0"/>
              <a:t/>
            </a:r>
            <a:br>
              <a:rPr lang="en-US" sz="2000" dirty="0" smtClean="0"/>
            </a:br>
            <a:r>
              <a:rPr lang="en-US" sz="2000" dirty="0" smtClean="0"/>
              <a:t>Represents the part of main memory which contains the instructions executed by the CPU.  Source code shall be placed in this part of the model.</a:t>
            </a:r>
          </a:p>
          <a:p>
            <a:r>
              <a:rPr lang="en-US" sz="2000" b="1" dirty="0" smtClean="0"/>
              <a:t>Working memory</a:t>
            </a:r>
            <a:r>
              <a:rPr lang="en-US" sz="2000" dirty="0" smtClean="0"/>
              <a:t/>
            </a:r>
            <a:br>
              <a:rPr lang="en-US" sz="2000" dirty="0" smtClean="0"/>
            </a:br>
            <a:r>
              <a:rPr lang="en-US" sz="2000" dirty="0" smtClean="0"/>
              <a:t>Represents the part of memory that contains data, i.e., computer variables.  A part of working memory is reserved each time a function is executed. </a:t>
            </a:r>
          </a:p>
          <a:p>
            <a:r>
              <a:rPr lang="en-US" sz="2000" b="1" dirty="0" smtClean="0"/>
              <a:t>Global memory</a:t>
            </a:r>
            <a:r>
              <a:rPr lang="en-US" sz="2000" dirty="0" smtClean="0"/>
              <a:t/>
            </a:r>
            <a:br>
              <a:rPr lang="en-US" sz="2000" dirty="0" smtClean="0"/>
            </a:br>
            <a:r>
              <a:rPr lang="en-US" sz="2000" dirty="0" smtClean="0"/>
              <a:t>Represents the part of memory that contains data, i.e., computer variables.  Variables declared outside of functions are found in this memory and are accessible by all functions in a program.</a:t>
            </a:r>
          </a:p>
        </p:txBody>
      </p:sp>
      <p:sp>
        <p:nvSpPr>
          <p:cNvPr id="3" name="Title 2"/>
          <p:cNvSpPr>
            <a:spLocks noGrp="1"/>
          </p:cNvSpPr>
          <p:nvPr>
            <p:ph type="title"/>
          </p:nvPr>
        </p:nvSpPr>
        <p:spPr/>
        <p:txBody>
          <a:bodyPr>
            <a:normAutofit/>
          </a:bodyPr>
          <a:lstStyle/>
          <a:p>
            <a:r>
              <a:rPr lang="en-US" dirty="0" smtClean="0"/>
              <a:t>Programming model (cont’d)</a:t>
            </a:r>
            <a:endParaRPr lang="en-US" dirty="0"/>
          </a:p>
        </p:txBody>
      </p:sp>
      <p:sp>
        <p:nvSpPr>
          <p:cNvPr id="4" name="Slide Number Placeholder 3"/>
          <p:cNvSpPr>
            <a:spLocks noGrp="1"/>
          </p:cNvSpPr>
          <p:nvPr>
            <p:ph type="sldNum" sz="quarter" idx="12"/>
          </p:nvPr>
        </p:nvSpPr>
        <p:spPr/>
        <p:txBody>
          <a:bodyPr/>
          <a:lstStyle/>
          <a:p>
            <a:pPr>
              <a:defRPr/>
            </a:pPr>
            <a:fld id="{C81B4007-664C-4FB4-99DE-7CB8F147906C}" type="slidenum">
              <a:rPr lang="en-US" smtClean="0"/>
              <a:pPr>
                <a:defRPr/>
              </a:pPr>
              <a:t>25</a:t>
            </a:fld>
            <a:endParaRPr lang="en-US" dirty="0"/>
          </a:p>
        </p:txBody>
      </p:sp>
    </p:spTree>
    <p:extLst>
      <p:ext uri="{BB962C8B-B14F-4D97-AF65-F5344CB8AC3E}">
        <p14:creationId xmlns:p14="http://schemas.microsoft.com/office/powerpoint/2010/main" val="251305159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000" b="1" dirty="0" smtClean="0"/>
              <a:t>CPU</a:t>
            </a:r>
            <a:r>
              <a:rPr lang="en-US" sz="2000" dirty="0" smtClean="0"/>
              <a:t/>
            </a:r>
            <a:br>
              <a:rPr lang="en-US" sz="2000" dirty="0" smtClean="0"/>
            </a:br>
            <a:r>
              <a:rPr lang="en-US" sz="2000" dirty="0" smtClean="0"/>
              <a:t>The central processing unit is the computer component that executes program instructions.  Although it is not part of main memory, it does contain a small internal memory used to load data values from memory to apply operations to the data using the ALU).</a:t>
            </a:r>
          </a:p>
          <a:p>
            <a:r>
              <a:rPr lang="en-US" sz="2000" b="1" dirty="0" smtClean="0"/>
              <a:t>Screen/Console</a:t>
            </a:r>
            <a:r>
              <a:rPr lang="en-US" sz="2000" dirty="0" smtClean="0"/>
              <a:t/>
            </a:r>
            <a:br>
              <a:rPr lang="en-US" sz="2000" dirty="0" smtClean="0"/>
            </a:br>
            <a:r>
              <a:rPr lang="en-US" sz="2000" dirty="0" smtClean="0"/>
              <a:t>The console represents a terminal or window in the computer terminal onto which a program can print text to interact with the user, for example, to request data and display results from calculations.  Text typed in by the user and read in by the program are also shown on the console.</a:t>
            </a:r>
          </a:p>
        </p:txBody>
      </p:sp>
      <p:sp>
        <p:nvSpPr>
          <p:cNvPr id="3" name="Title 2"/>
          <p:cNvSpPr>
            <a:spLocks noGrp="1"/>
          </p:cNvSpPr>
          <p:nvPr>
            <p:ph type="title"/>
          </p:nvPr>
        </p:nvSpPr>
        <p:spPr/>
        <p:txBody>
          <a:bodyPr>
            <a:normAutofit/>
          </a:bodyPr>
          <a:lstStyle/>
          <a:p>
            <a:r>
              <a:rPr lang="en-US" dirty="0" smtClean="0"/>
              <a:t>Programming model (cont’d)</a:t>
            </a:r>
            <a:endParaRPr lang="en-US" dirty="0"/>
          </a:p>
        </p:txBody>
      </p:sp>
      <p:sp>
        <p:nvSpPr>
          <p:cNvPr id="4" name="Slide Number Placeholder 3"/>
          <p:cNvSpPr>
            <a:spLocks noGrp="1"/>
          </p:cNvSpPr>
          <p:nvPr>
            <p:ph type="sldNum" sz="quarter" idx="12"/>
          </p:nvPr>
        </p:nvSpPr>
        <p:spPr/>
        <p:txBody>
          <a:bodyPr/>
          <a:lstStyle/>
          <a:p>
            <a:pPr>
              <a:defRPr/>
            </a:pPr>
            <a:fld id="{C81B4007-664C-4FB4-99DE-7CB8F147906C}" type="slidenum">
              <a:rPr lang="en-US" smtClean="0"/>
              <a:pPr>
                <a:defRPr/>
              </a:pPr>
              <a:t>26</a:t>
            </a:fld>
            <a:endParaRPr lang="en-US" dirty="0"/>
          </a:p>
        </p:txBody>
      </p:sp>
    </p:spTree>
    <p:extLst>
      <p:ext uri="{BB962C8B-B14F-4D97-AF65-F5344CB8AC3E}">
        <p14:creationId xmlns:p14="http://schemas.microsoft.com/office/powerpoint/2010/main" val="164529694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4" name="Rectangle 4"/>
          <p:cNvSpPr>
            <a:spLocks noChangeArrowheads="1"/>
          </p:cNvSpPr>
          <p:nvPr>
            <p:custDataLst>
              <p:tags r:id="rId2"/>
            </p:custDataLst>
          </p:nvPr>
        </p:nvSpPr>
        <p:spPr bwMode="auto">
          <a:xfrm>
            <a:off x="503238" y="838200"/>
            <a:ext cx="8123237" cy="5537200"/>
          </a:xfrm>
          <a:prstGeom prst="rect">
            <a:avLst/>
          </a:prstGeom>
          <a:solidFill>
            <a:schemeClr val="bg1">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dirty="0">
              <a:solidFill>
                <a:prstClr val="white"/>
              </a:solidFill>
              <a:latin typeface="Lucida Sans Unicode"/>
            </a:endParaRPr>
          </a:p>
        </p:txBody>
      </p:sp>
      <p:sp>
        <p:nvSpPr>
          <p:cNvPr id="7" name="Rectangle 7"/>
          <p:cNvSpPr>
            <a:spLocks noChangeArrowheads="1"/>
          </p:cNvSpPr>
          <p:nvPr>
            <p:custDataLst>
              <p:tags r:id="rId3"/>
            </p:custDataLst>
          </p:nvPr>
        </p:nvSpPr>
        <p:spPr bwMode="auto">
          <a:xfrm>
            <a:off x="4444311" y="1698486"/>
            <a:ext cx="1783873" cy="1243012"/>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10244" name="Rectangle 6"/>
          <p:cNvSpPr>
            <a:spLocks noChangeArrowheads="1"/>
          </p:cNvSpPr>
          <p:nvPr>
            <p:custDataLst>
              <p:tags r:id="rId4"/>
            </p:custDataLst>
          </p:nvPr>
        </p:nvSpPr>
        <p:spPr bwMode="auto">
          <a:xfrm>
            <a:off x="4066350" y="5291900"/>
            <a:ext cx="1873250" cy="909637"/>
          </a:xfrm>
          <a:prstGeom prst="rect">
            <a:avLst/>
          </a:prstGeom>
          <a:solidFill>
            <a:srgbClr val="CC99FF"/>
          </a:solidFill>
          <a:ln>
            <a:noFill/>
          </a:ln>
          <a:effectLst/>
          <a:extLst>
            <a:ext uri="{91240B29-F687-4F45-9708-019B960494DF}">
              <a14:hiddenLine xmlns:a14="http://schemas.microsoft.com/office/drawing/2010/main" w="38100">
                <a:solidFill>
                  <a:srgbClr val="000000"/>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400" b="1" dirty="0" smtClean="0">
                <a:solidFill>
                  <a:prstClr val="white"/>
                </a:solidFill>
              </a:rPr>
              <a:t>CPU</a:t>
            </a:r>
            <a:endParaRPr lang="en-US" altLang="en-US" sz="2400" b="1" dirty="0">
              <a:solidFill>
                <a:prstClr val="white"/>
              </a:solidFill>
            </a:endParaRPr>
          </a:p>
        </p:txBody>
      </p:sp>
      <p:sp>
        <p:nvSpPr>
          <p:cNvPr id="5" name="Rectangle 5"/>
          <p:cNvSpPr>
            <a:spLocks noChangeArrowheads="1"/>
          </p:cNvSpPr>
          <p:nvPr>
            <p:custDataLst>
              <p:tags r:id="rId5"/>
            </p:custDataLst>
          </p:nvPr>
        </p:nvSpPr>
        <p:spPr bwMode="auto">
          <a:xfrm>
            <a:off x="870712" y="1698486"/>
            <a:ext cx="3195892" cy="4067314"/>
          </a:xfrm>
          <a:prstGeom prst="rect">
            <a:avLst/>
          </a:prstGeom>
          <a:solidFill>
            <a:schemeClr val="bg2">
              <a:lumMod val="75000"/>
            </a:schemeClr>
          </a:solidFill>
          <a:ln w="38100">
            <a:noFill/>
            <a:miter lim="800000"/>
            <a:headEnd/>
            <a:tailEnd type="none" w="lg" len="lg"/>
          </a:ln>
          <a:effectLst/>
          <a:extLst/>
        </p:spPr>
        <p:txBody>
          <a:bodyPr wrap="none" anchor="t"/>
          <a:lstStyle/>
          <a:p>
            <a:pPr marL="109537" indent="0">
              <a:buNone/>
            </a:pPr>
            <a:r>
              <a:rPr lang="fr-FR" sz="1600" b="1" dirty="0">
                <a:latin typeface="Courier New" panose="02070309020205020404" pitchFamily="49" charset="0"/>
                <a:cs typeface="Courier New" panose="02070309020205020404" pitchFamily="49" charset="0"/>
              </a:rPr>
              <a:t>#include &lt;stdio.h&gt;</a:t>
            </a:r>
          </a:p>
          <a:p>
            <a:pPr marL="109537" indent="0">
              <a:buNone/>
            </a:pPr>
            <a:r>
              <a:rPr lang="fr-FR" sz="1600" b="1" dirty="0">
                <a:latin typeface="Courier New" panose="02070309020205020404" pitchFamily="49" charset="0"/>
                <a:cs typeface="Courier New" panose="02070309020205020404" pitchFamily="49" charset="0"/>
              </a:rPr>
              <a:t>void main()</a:t>
            </a:r>
          </a:p>
          <a:p>
            <a:pPr marL="109537" indent="0">
              <a:buNone/>
            </a:pPr>
            <a:r>
              <a:rPr lang="fr-FR" sz="1600" b="1" dirty="0">
                <a:latin typeface="Courier New" panose="02070309020205020404" pitchFamily="49" charset="0"/>
                <a:cs typeface="Courier New" panose="02070309020205020404" pitchFamily="49" charset="0"/>
              </a:rPr>
              <a:t>{</a:t>
            </a:r>
          </a:p>
          <a:p>
            <a:pPr marL="109537" indent="0">
              <a:buNone/>
            </a:pPr>
            <a:r>
              <a:rPr lang="fr-FR" sz="1600" b="1" dirty="0">
                <a:latin typeface="Courier New" panose="02070309020205020404" pitchFamily="49" charset="0"/>
                <a:cs typeface="Courier New" panose="02070309020205020404" pitchFamily="49" charset="0"/>
              </a:rPr>
              <a:t>  </a:t>
            </a:r>
            <a:r>
              <a:rPr lang="fr-FR" sz="1600" b="1" dirty="0" smtClean="0">
                <a:latin typeface="Courier New" panose="02070309020205020404" pitchFamily="49" charset="0"/>
                <a:cs typeface="Courier New" panose="02070309020205020404" pitchFamily="49" charset="0"/>
              </a:rPr>
              <a:t>printf("</a:t>
            </a:r>
            <a:r>
              <a:rPr lang="fr-FR" sz="1600" b="1" dirty="0">
                <a:latin typeface="Courier New" panose="02070309020205020404" pitchFamily="49" charset="0"/>
                <a:cs typeface="Courier New" panose="02070309020205020404" pitchFamily="49" charset="0"/>
              </a:rPr>
              <a:t>Welcome\n");</a:t>
            </a:r>
          </a:p>
          <a:p>
            <a:pPr marL="109537" indent="0">
              <a:buNone/>
            </a:pPr>
            <a:r>
              <a:rPr lang="fr-FR" sz="1600" b="1" dirty="0">
                <a:latin typeface="Courier New" panose="02070309020205020404" pitchFamily="49" charset="0"/>
                <a:cs typeface="Courier New" panose="02070309020205020404" pitchFamily="49" charset="0"/>
              </a:rPr>
              <a:t>}</a:t>
            </a:r>
            <a:endParaRPr lang="en-US" altLang="en-US" sz="1600" b="1" dirty="0">
              <a:solidFill>
                <a:prstClr val="white"/>
              </a:solidFill>
              <a:latin typeface="Lucida Sans Unicode"/>
            </a:endParaRPr>
          </a:p>
        </p:txBody>
      </p:sp>
      <p:sp>
        <p:nvSpPr>
          <p:cNvPr id="10248" name="Text Box 9"/>
          <p:cNvSpPr txBox="1">
            <a:spLocks noChangeArrowheads="1"/>
          </p:cNvSpPr>
          <p:nvPr>
            <p:custDataLst>
              <p:tags r:id="rId6"/>
            </p:custDataLst>
          </p:nvPr>
        </p:nvSpPr>
        <p:spPr bwMode="auto">
          <a:xfrm>
            <a:off x="1075214" y="1011979"/>
            <a:ext cx="27868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Code Memory</a:t>
            </a:r>
            <a:endParaRPr lang="en-US" altLang="en-US" sz="2000" b="1" dirty="0">
              <a:solidFill>
                <a:prstClr val="white"/>
              </a:solidFill>
            </a:endParaRPr>
          </a:p>
        </p:txBody>
      </p:sp>
      <p:sp>
        <p:nvSpPr>
          <p:cNvPr id="10249" name="Text Box 10"/>
          <p:cNvSpPr txBox="1">
            <a:spLocks noChangeArrowheads="1"/>
          </p:cNvSpPr>
          <p:nvPr>
            <p:custDataLst>
              <p:tags r:id="rId7"/>
            </p:custDataLst>
          </p:nvPr>
        </p:nvSpPr>
        <p:spPr bwMode="auto">
          <a:xfrm>
            <a:off x="4370755" y="990600"/>
            <a:ext cx="1876996"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Working memory</a:t>
            </a:r>
            <a:endParaRPr lang="en-US" altLang="en-US" sz="2000" b="1" dirty="0">
              <a:solidFill>
                <a:prstClr val="white"/>
              </a:solidFill>
            </a:endParaRPr>
          </a:p>
        </p:txBody>
      </p:sp>
      <p:sp>
        <p:nvSpPr>
          <p:cNvPr id="25" name="Rectangle 3"/>
          <p:cNvSpPr>
            <a:spLocks noGrp="1" noChangeArrowheads="1"/>
          </p:cNvSpPr>
          <p:nvPr>
            <p:ph type="title"/>
            <p:custDataLst>
              <p:tags r:id="rId8"/>
            </p:custDataLst>
          </p:nvPr>
        </p:nvSpPr>
        <p:spPr>
          <a:xfrm>
            <a:off x="76200" y="76200"/>
            <a:ext cx="8610600" cy="762000"/>
          </a:xfrm>
          <a:ln/>
        </p:spPr>
        <p:txBody>
          <a:bodyPr>
            <a:normAutofit/>
          </a:bodyPr>
          <a:lstStyle/>
          <a:p>
            <a:r>
              <a:rPr lang="en-US" altLang="en-US" sz="4000" dirty="0" smtClean="0"/>
              <a:t>Programming model (example)</a:t>
            </a:r>
            <a:endParaRPr lang="en-US" altLang="en-US" sz="4000" dirty="0"/>
          </a:p>
        </p:txBody>
      </p:sp>
      <p:sp>
        <p:nvSpPr>
          <p:cNvPr id="31" name="Rectangle 7"/>
          <p:cNvSpPr>
            <a:spLocks noChangeArrowheads="1"/>
          </p:cNvSpPr>
          <p:nvPr>
            <p:custDataLst>
              <p:tags r:id="rId9"/>
            </p:custDataLst>
          </p:nvPr>
        </p:nvSpPr>
        <p:spPr bwMode="auto">
          <a:xfrm>
            <a:off x="4355976" y="3094544"/>
            <a:ext cx="1800796" cy="1243012"/>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32" name="Text Box 10"/>
          <p:cNvSpPr txBox="1">
            <a:spLocks noChangeArrowheads="1"/>
          </p:cNvSpPr>
          <p:nvPr>
            <p:custDataLst>
              <p:tags r:id="rId10"/>
            </p:custDataLst>
          </p:nvPr>
        </p:nvSpPr>
        <p:spPr bwMode="auto">
          <a:xfrm>
            <a:off x="6400800" y="1007009"/>
            <a:ext cx="1876996"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Global memory</a:t>
            </a:r>
            <a:endParaRPr lang="en-US" altLang="en-US" sz="2000" b="1" dirty="0">
              <a:solidFill>
                <a:prstClr val="white"/>
              </a:solidFill>
            </a:endParaRPr>
          </a:p>
        </p:txBody>
      </p:sp>
      <p:sp>
        <p:nvSpPr>
          <p:cNvPr id="33" name="Rectangle 7"/>
          <p:cNvSpPr>
            <a:spLocks noChangeArrowheads="1"/>
          </p:cNvSpPr>
          <p:nvPr>
            <p:custDataLst>
              <p:tags r:id="rId11"/>
            </p:custDataLst>
          </p:nvPr>
        </p:nvSpPr>
        <p:spPr bwMode="auto">
          <a:xfrm>
            <a:off x="6493923" y="1725918"/>
            <a:ext cx="1783873" cy="1626882"/>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6" name="Rounded Rectangle 5"/>
          <p:cNvSpPr/>
          <p:nvPr>
            <p:custDataLst>
              <p:tags r:id="rId12"/>
            </p:custDataLst>
          </p:nvPr>
        </p:nvSpPr>
        <p:spPr>
          <a:xfrm>
            <a:off x="6358143" y="4338409"/>
            <a:ext cx="2055431" cy="13716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dirty="0" smtClean="0">
                <a:solidFill>
                  <a:schemeClr val="tx1"/>
                </a:solidFill>
              </a:rPr>
              <a:t>Welcome</a:t>
            </a:r>
            <a:endParaRPr lang="en-US" dirty="0">
              <a:solidFill>
                <a:schemeClr val="tx1"/>
              </a:solidFill>
            </a:endParaRPr>
          </a:p>
        </p:txBody>
      </p:sp>
      <p:sp>
        <p:nvSpPr>
          <p:cNvPr id="35" name="Text Box 10"/>
          <p:cNvSpPr txBox="1">
            <a:spLocks noChangeArrowheads="1"/>
          </p:cNvSpPr>
          <p:nvPr>
            <p:custDataLst>
              <p:tags r:id="rId13"/>
            </p:custDataLst>
          </p:nvPr>
        </p:nvSpPr>
        <p:spPr bwMode="auto">
          <a:xfrm>
            <a:off x="6228184" y="3938299"/>
            <a:ext cx="218539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Screen/console</a:t>
            </a:r>
            <a:endParaRPr lang="en-US" altLang="en-US" sz="2000" b="1" dirty="0">
              <a:solidFill>
                <a:prstClr val="white"/>
              </a:solidFill>
            </a:endParaRPr>
          </a:p>
        </p:txBody>
      </p:sp>
      <p:sp>
        <p:nvSpPr>
          <p:cNvPr id="3" name="Slide Number Placeholder 2"/>
          <p:cNvSpPr>
            <a:spLocks noGrp="1"/>
          </p:cNvSpPr>
          <p:nvPr>
            <p:ph type="sldNum" sz="quarter" idx="12"/>
          </p:nvPr>
        </p:nvSpPr>
        <p:spPr/>
        <p:txBody>
          <a:bodyPr/>
          <a:lstStyle/>
          <a:p>
            <a:pPr>
              <a:defRPr/>
            </a:pPr>
            <a:fld id="{C81B4007-664C-4FB4-99DE-7CB8F147906C}" type="slidenum">
              <a:rPr lang="en-US" smtClean="0"/>
              <a:pPr>
                <a:defRPr/>
              </a:pPr>
              <a:t>27</a:t>
            </a:fld>
            <a:endParaRPr lang="en-US" dirty="0"/>
          </a:p>
        </p:txBody>
      </p:sp>
    </p:spTree>
    <p:extLst>
      <p:ext uri="{BB962C8B-B14F-4D97-AF65-F5344CB8AC3E}">
        <p14:creationId xmlns:p14="http://schemas.microsoft.com/office/powerpoint/2010/main" val="36419494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type="body" idx="1"/>
          </p:nvPr>
        </p:nvSpPr>
        <p:spPr>
          <a:xfrm>
            <a:off x="76200" y="980728"/>
            <a:ext cx="8991600" cy="5420072"/>
          </a:xfrm>
        </p:spPr>
        <p:txBody>
          <a:bodyPr/>
          <a:lstStyle/>
          <a:p>
            <a:pPr>
              <a:spcBef>
                <a:spcPct val="20000"/>
              </a:spcBef>
            </a:pPr>
            <a:r>
              <a:rPr lang="en-US" altLang="en-US" sz="2400" dirty="0" smtClean="0"/>
              <a:t>The </a:t>
            </a:r>
            <a:r>
              <a:rPr lang="en-US" altLang="en-US" sz="2400" b="1" i="1" dirty="0" smtClean="0"/>
              <a:t>variable </a:t>
            </a:r>
            <a:r>
              <a:rPr lang="en-US" altLang="en-US" sz="2400" dirty="0" smtClean="0"/>
              <a:t>plays an important role in software, since it is the basic unit that contains data on which programs operate.</a:t>
            </a:r>
          </a:p>
          <a:p>
            <a:pPr>
              <a:spcBef>
                <a:spcPct val="20000"/>
              </a:spcBef>
            </a:pPr>
            <a:r>
              <a:rPr lang="en-US" altLang="en-US" sz="2400" dirty="0" smtClean="0"/>
              <a:t>Three characteristics to remember about a variable</a:t>
            </a:r>
          </a:p>
          <a:p>
            <a:pPr lvl="1">
              <a:spcBef>
                <a:spcPct val="20000"/>
              </a:spcBef>
            </a:pPr>
            <a:r>
              <a:rPr lang="en-US" altLang="en-US" sz="2000" b="1" dirty="0" smtClean="0">
                <a:solidFill>
                  <a:srgbClr val="00B0F0"/>
                </a:solidFill>
              </a:rPr>
              <a:t>Location in memory</a:t>
            </a:r>
            <a:r>
              <a:rPr lang="en-US" altLang="en-US" sz="2000" dirty="0" smtClean="0"/>
              <a:t>: contains a set of bits that represents its value.</a:t>
            </a:r>
          </a:p>
          <a:p>
            <a:pPr lvl="1">
              <a:spcBef>
                <a:spcPct val="20000"/>
              </a:spcBef>
            </a:pPr>
            <a:r>
              <a:rPr lang="en-US" altLang="en-US" sz="2000" b="1" dirty="0" smtClean="0">
                <a:solidFill>
                  <a:srgbClr val="00B0F0"/>
                </a:solidFill>
              </a:rPr>
              <a:t>Address</a:t>
            </a:r>
            <a:r>
              <a:rPr lang="en-US" altLang="en-US" sz="2000" dirty="0" smtClean="0"/>
              <a:t>: a number that determines where the variable is located in memory.</a:t>
            </a:r>
            <a:r>
              <a:rPr lang="en-US" altLang="en-US" sz="2000" dirty="0"/>
              <a:t> The variable name corresponds to the address of the variable (when a program is compiled, a name is translated to an address for use by the CPU to access the contents of the </a:t>
            </a:r>
            <a:r>
              <a:rPr lang="en-US" altLang="en-US" sz="2000" dirty="0" smtClean="0"/>
              <a:t>variable</a:t>
            </a:r>
          </a:p>
          <a:p>
            <a:pPr lvl="1">
              <a:spcBef>
                <a:spcPct val="20000"/>
              </a:spcBef>
            </a:pPr>
            <a:r>
              <a:rPr lang="en-US" altLang="en-US" sz="2000" b="1" dirty="0" smtClean="0">
                <a:solidFill>
                  <a:srgbClr val="00B0F0"/>
                </a:solidFill>
              </a:rPr>
              <a:t>Type</a:t>
            </a:r>
            <a:r>
              <a:rPr lang="en-US" altLang="en-US" sz="2000" dirty="0" smtClean="0"/>
              <a:t>: how to interpret the contents, e.g</a:t>
            </a:r>
            <a:r>
              <a:rPr lang="en-US" altLang="en-US" sz="2000" dirty="0"/>
              <a:t>. it takes less memory to store an integer value than a real </a:t>
            </a:r>
            <a:r>
              <a:rPr lang="en-US" altLang="en-US" sz="2000" dirty="0" smtClean="0"/>
              <a:t>value</a:t>
            </a:r>
            <a:endParaRPr lang="en-US" altLang="en-US" sz="2000" dirty="0"/>
          </a:p>
        </p:txBody>
      </p:sp>
      <p:sp>
        <p:nvSpPr>
          <p:cNvPr id="69640" name="Rectangle 8"/>
          <p:cNvSpPr>
            <a:spLocks noChangeArrowheads="1"/>
          </p:cNvSpPr>
          <p:nvPr/>
        </p:nvSpPr>
        <p:spPr bwMode="auto">
          <a:xfrm>
            <a:off x="0" y="4419600"/>
            <a:ext cx="8991600"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endParaRPr lang="en-US" altLang="en-US" dirty="0"/>
          </a:p>
        </p:txBody>
      </p:sp>
      <p:sp>
        <p:nvSpPr>
          <p:cNvPr id="8" name="Rectangle 3"/>
          <p:cNvSpPr>
            <a:spLocks noGrp="1" noChangeArrowheads="1"/>
          </p:cNvSpPr>
          <p:nvPr>
            <p:ph type="title"/>
            <p:custDataLst>
              <p:tags r:id="rId1"/>
            </p:custDataLst>
          </p:nvPr>
        </p:nvSpPr>
        <p:spPr>
          <a:xfrm>
            <a:off x="76200" y="76200"/>
            <a:ext cx="8610600" cy="762000"/>
          </a:xfrm>
          <a:ln/>
        </p:spPr>
        <p:txBody>
          <a:bodyPr>
            <a:normAutofit/>
          </a:bodyPr>
          <a:lstStyle/>
          <a:p>
            <a:r>
              <a:rPr lang="en-US" altLang="en-US" sz="4000" dirty="0" smtClean="0"/>
              <a:t>The computer variable</a:t>
            </a:r>
            <a:endParaRPr lang="en-US" altLang="en-US" sz="4000" dirty="0"/>
          </a:p>
        </p:txBody>
      </p:sp>
    </p:spTree>
    <p:extLst>
      <p:ext uri="{BB962C8B-B14F-4D97-AF65-F5344CB8AC3E}">
        <p14:creationId xmlns:p14="http://schemas.microsoft.com/office/powerpoint/2010/main" val="42219883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76200" y="76200"/>
            <a:ext cx="8839200" cy="468313"/>
          </a:xfrm>
          <a:ln/>
        </p:spPr>
        <p:txBody>
          <a:bodyPr>
            <a:normAutofit/>
          </a:bodyPr>
          <a:lstStyle/>
          <a:p>
            <a:r>
              <a:rPr lang="en-US" altLang="en-US" sz="2400" dirty="0" smtClean="0"/>
              <a:t>Variable Declaration and Assignment of a Value</a:t>
            </a:r>
            <a:endParaRPr lang="en-US" altLang="en-US" sz="2400" dirty="0"/>
          </a:p>
        </p:txBody>
      </p:sp>
      <p:sp>
        <p:nvSpPr>
          <p:cNvPr id="119811" name="Rectangle 3"/>
          <p:cNvSpPr>
            <a:spLocks noGrp="1" noChangeArrowheads="1"/>
          </p:cNvSpPr>
          <p:nvPr>
            <p:ph type="body" idx="1"/>
          </p:nvPr>
        </p:nvSpPr>
        <p:spPr>
          <a:xfrm>
            <a:off x="0" y="635000"/>
            <a:ext cx="8991600" cy="3298056"/>
          </a:xfrm>
        </p:spPr>
        <p:txBody>
          <a:bodyPr>
            <a:normAutofit fontScale="92500" lnSpcReduction="20000"/>
          </a:bodyPr>
          <a:lstStyle/>
          <a:p>
            <a:pPr>
              <a:spcBef>
                <a:spcPct val="20000"/>
              </a:spcBef>
            </a:pPr>
            <a:r>
              <a:rPr lang="en-US" altLang="en-US" sz="2000" dirty="0" smtClean="0"/>
              <a:t>A variable must be declared before being used in a program.  The declaration is an instruction that reserves space for the variable. </a:t>
            </a:r>
          </a:p>
          <a:p>
            <a:pPr lvl="1">
              <a:spcBef>
                <a:spcPct val="20000"/>
              </a:spcBef>
            </a:pPr>
            <a:r>
              <a:rPr lang="en-US" altLang="en-US" sz="1600" dirty="0" smtClean="0"/>
              <a:t>Note that the value is unknown after it is declared (see ? below).</a:t>
            </a:r>
          </a:p>
          <a:p>
            <a:pPr lvl="1">
              <a:spcBef>
                <a:spcPct val="20000"/>
              </a:spcBef>
            </a:pPr>
            <a:r>
              <a:rPr lang="en-US" altLang="en-US" sz="1600" dirty="0" smtClean="0"/>
              <a:t>A declaration starts with its </a:t>
            </a:r>
            <a:r>
              <a:rPr lang="en-US" altLang="en-US" sz="1600" u="sng" dirty="0" smtClean="0"/>
              <a:t>type</a:t>
            </a:r>
            <a:r>
              <a:rPr lang="en-US" altLang="en-US" sz="1600" i="1" u="sng" dirty="0" smtClean="0"/>
              <a:t> </a:t>
            </a:r>
            <a:r>
              <a:rPr lang="en-US" altLang="en-US" sz="1600" dirty="0" smtClean="0"/>
              <a:t>followed by its name  or many names separated by commas ”,”. It is terminated by a semi-colon “;”.</a:t>
            </a:r>
          </a:p>
          <a:p>
            <a:pPr>
              <a:spcBef>
                <a:spcPct val="20000"/>
              </a:spcBef>
            </a:pPr>
            <a:r>
              <a:rPr lang="en-US" altLang="en-US" sz="2000" dirty="0" smtClean="0"/>
              <a:t>A value can be assigned to a variable, which means that a value is store in the location of memory reserved for the variable.</a:t>
            </a:r>
          </a:p>
          <a:p>
            <a:pPr lvl="1">
              <a:spcBef>
                <a:spcPct val="20000"/>
              </a:spcBef>
            </a:pPr>
            <a:r>
              <a:rPr lang="en-US" altLang="en-US" sz="1600" dirty="0" smtClean="0"/>
              <a:t>The content of a variable is changed using the assignment operator; the = is the assignment operator.</a:t>
            </a:r>
          </a:p>
          <a:p>
            <a:pPr lvl="1">
              <a:spcBef>
                <a:spcPct val="20000"/>
              </a:spcBef>
            </a:pPr>
            <a:r>
              <a:rPr lang="en-US" altLang="en-US" sz="1600" dirty="0" smtClean="0"/>
              <a:t>The assignment operator is destructive, i.e., the current value stored in the variable is replaced by the newly assigned value.</a:t>
            </a:r>
          </a:p>
          <a:p>
            <a:pPr>
              <a:spcBef>
                <a:spcPct val="20000"/>
              </a:spcBef>
            </a:pPr>
            <a:r>
              <a:rPr lang="en-US" altLang="en-US" sz="2000" dirty="0" smtClean="0"/>
              <a:t>Examine the following instructions: the first instruction creates the variable and the second assigns the value 1 to the variable.</a:t>
            </a:r>
            <a:endParaRPr lang="en-US" altLang="en-US" sz="2000" dirty="0"/>
          </a:p>
        </p:txBody>
      </p:sp>
      <p:sp>
        <p:nvSpPr>
          <p:cNvPr id="18" name="Rectangle 4"/>
          <p:cNvSpPr>
            <a:spLocks noChangeArrowheads="1"/>
          </p:cNvSpPr>
          <p:nvPr>
            <p:custDataLst>
              <p:tags r:id="rId1"/>
            </p:custDataLst>
          </p:nvPr>
        </p:nvSpPr>
        <p:spPr bwMode="auto">
          <a:xfrm>
            <a:off x="1974280" y="3983665"/>
            <a:ext cx="6734746" cy="2606102"/>
          </a:xfrm>
          <a:prstGeom prst="rect">
            <a:avLst/>
          </a:prstGeom>
          <a:solidFill>
            <a:schemeClr val="bg1">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dirty="0">
              <a:solidFill>
                <a:prstClr val="white"/>
              </a:solidFill>
              <a:latin typeface="Lucida Sans Unicode"/>
            </a:endParaRPr>
          </a:p>
        </p:txBody>
      </p:sp>
      <p:sp>
        <p:nvSpPr>
          <p:cNvPr id="19" name="Rectangle 7"/>
          <p:cNvSpPr>
            <a:spLocks noChangeArrowheads="1"/>
          </p:cNvSpPr>
          <p:nvPr>
            <p:custDataLst>
              <p:tags r:id="rId2"/>
            </p:custDataLst>
          </p:nvPr>
        </p:nvSpPr>
        <p:spPr bwMode="auto">
          <a:xfrm>
            <a:off x="6428470" y="4843951"/>
            <a:ext cx="1900571" cy="1014888"/>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20" name="Rectangle 6"/>
          <p:cNvSpPr>
            <a:spLocks noChangeArrowheads="1"/>
          </p:cNvSpPr>
          <p:nvPr>
            <p:custDataLst>
              <p:tags r:id="rId3"/>
            </p:custDataLst>
          </p:nvPr>
        </p:nvSpPr>
        <p:spPr bwMode="auto">
          <a:xfrm>
            <a:off x="5738241" y="5964843"/>
            <a:ext cx="1873250" cy="454818"/>
          </a:xfrm>
          <a:prstGeom prst="rect">
            <a:avLst/>
          </a:prstGeom>
          <a:solidFill>
            <a:srgbClr val="CC99FF"/>
          </a:solidFill>
          <a:ln>
            <a:noFill/>
          </a:ln>
          <a:effectLst/>
          <a:extLst>
            <a:ext uri="{91240B29-F687-4F45-9708-019B960494DF}">
              <a14:hiddenLine xmlns:a14="http://schemas.microsoft.com/office/drawing/2010/main" w="38100">
                <a:solidFill>
                  <a:srgbClr val="000000"/>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400" b="1" dirty="0" smtClean="0">
                <a:solidFill>
                  <a:prstClr val="white"/>
                </a:solidFill>
              </a:rPr>
              <a:t>CPU</a:t>
            </a:r>
            <a:endParaRPr lang="en-US" altLang="en-US" sz="2400" b="1" dirty="0">
              <a:solidFill>
                <a:prstClr val="white"/>
              </a:solidFill>
            </a:endParaRPr>
          </a:p>
        </p:txBody>
      </p:sp>
      <p:sp>
        <p:nvSpPr>
          <p:cNvPr id="21" name="Rectangle 5"/>
          <p:cNvSpPr>
            <a:spLocks noChangeArrowheads="1"/>
          </p:cNvSpPr>
          <p:nvPr>
            <p:custDataLst>
              <p:tags r:id="rId4"/>
            </p:custDataLst>
          </p:nvPr>
        </p:nvSpPr>
        <p:spPr bwMode="auto">
          <a:xfrm>
            <a:off x="2341753" y="4843951"/>
            <a:ext cx="3195638" cy="1014888"/>
          </a:xfrm>
          <a:prstGeom prst="rect">
            <a:avLst/>
          </a:prstGeom>
          <a:solidFill>
            <a:schemeClr val="bg2">
              <a:lumMod val="75000"/>
            </a:schemeClr>
          </a:solidFill>
          <a:ln w="38100">
            <a:noFill/>
            <a:miter lim="800000"/>
            <a:headEnd/>
            <a:tailEnd type="none" w="lg" len="lg"/>
          </a:ln>
          <a:effectLst/>
          <a:extLst/>
        </p:spPr>
        <p:txBody>
          <a:bodyPr wrap="none" anchor="t"/>
          <a:lstStyle/>
          <a:p>
            <a:r>
              <a:rPr lang="en-US" altLang="en-US" sz="1600" b="1" dirty="0" smtClean="0">
                <a:latin typeface="Courier New" panose="02070309020205020404" pitchFamily="49" charset="0"/>
                <a:cs typeface="Courier New" panose="02070309020205020404" pitchFamily="49" charset="0"/>
              </a:rPr>
              <a:t>int var1;  // declaration</a:t>
            </a:r>
          </a:p>
          <a:p>
            <a:r>
              <a:rPr lang="en-US" altLang="en-US" sz="1600" b="1" dirty="0" smtClean="0">
                <a:latin typeface="Courier New" panose="02070309020205020404" pitchFamily="49" charset="0"/>
                <a:cs typeface="Courier New" panose="02070309020205020404" pitchFamily="49" charset="0"/>
              </a:rPr>
              <a:t>var1 = 1;  // assignment</a:t>
            </a:r>
          </a:p>
          <a:p>
            <a:pPr marL="109537" indent="0">
              <a:buNone/>
            </a:pPr>
            <a:r>
              <a:rPr lang="en-US" sz="1600" b="1" dirty="0" smtClean="0">
                <a:latin typeface="Courier New" panose="02070309020205020404" pitchFamily="49" charset="0"/>
                <a:cs typeface="Courier New" panose="02070309020205020404" pitchFamily="49" charset="0"/>
              </a:rPr>
              <a:t/>
            </a:r>
            <a:br>
              <a:rPr lang="en-US" sz="1600" b="1" dirty="0" smtClean="0">
                <a:latin typeface="Courier New" panose="02070309020205020404" pitchFamily="49" charset="0"/>
                <a:cs typeface="Courier New" panose="02070309020205020404" pitchFamily="49" charset="0"/>
              </a:rPr>
            </a:br>
            <a:endParaRPr lang="en-US" sz="1600" b="1" dirty="0">
              <a:latin typeface="Courier New" panose="02070309020205020404" pitchFamily="49" charset="0"/>
              <a:cs typeface="Courier New" panose="02070309020205020404" pitchFamily="49" charset="0"/>
            </a:endParaRPr>
          </a:p>
        </p:txBody>
      </p:sp>
      <p:sp>
        <p:nvSpPr>
          <p:cNvPr id="22" name="Text Box 9"/>
          <p:cNvSpPr txBox="1">
            <a:spLocks noChangeArrowheads="1"/>
          </p:cNvSpPr>
          <p:nvPr>
            <p:custDataLst>
              <p:tags r:id="rId5"/>
            </p:custDataLst>
          </p:nvPr>
        </p:nvSpPr>
        <p:spPr bwMode="auto">
          <a:xfrm>
            <a:off x="2341753" y="4136065"/>
            <a:ext cx="27868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Code Memory</a:t>
            </a:r>
            <a:endParaRPr lang="en-US" altLang="en-US" sz="2000" b="1" dirty="0">
              <a:solidFill>
                <a:prstClr val="white"/>
              </a:solidFill>
            </a:endParaRPr>
          </a:p>
        </p:txBody>
      </p:sp>
      <p:sp>
        <p:nvSpPr>
          <p:cNvPr id="23" name="Text Box 10"/>
          <p:cNvSpPr txBox="1">
            <a:spLocks noChangeArrowheads="1"/>
          </p:cNvSpPr>
          <p:nvPr>
            <p:custDataLst>
              <p:tags r:id="rId6"/>
            </p:custDataLst>
          </p:nvPr>
        </p:nvSpPr>
        <p:spPr bwMode="auto">
          <a:xfrm>
            <a:off x="6476366" y="4136065"/>
            <a:ext cx="1876996"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Working Memory</a:t>
            </a:r>
            <a:endParaRPr lang="en-US" altLang="en-US" sz="2000" b="1" dirty="0">
              <a:solidFill>
                <a:prstClr val="white"/>
              </a:solidFill>
            </a:endParaRPr>
          </a:p>
        </p:txBody>
      </p:sp>
      <p:sp>
        <p:nvSpPr>
          <p:cNvPr id="25" name="Text Box 11"/>
          <p:cNvSpPr txBox="1">
            <a:spLocks noChangeArrowheads="1"/>
          </p:cNvSpPr>
          <p:nvPr/>
        </p:nvSpPr>
        <p:spPr bwMode="auto">
          <a:xfrm>
            <a:off x="5738241" y="4949399"/>
            <a:ext cx="776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dirty="0" smtClean="0"/>
              <a:t>var1</a:t>
            </a:r>
            <a:endParaRPr lang="en-US" altLang="en-US" sz="2400" b="1" dirty="0"/>
          </a:p>
        </p:txBody>
      </p:sp>
      <p:sp>
        <p:nvSpPr>
          <p:cNvPr id="26" name="Text Box 12"/>
          <p:cNvSpPr txBox="1">
            <a:spLocks noChangeArrowheads="1"/>
          </p:cNvSpPr>
          <p:nvPr/>
        </p:nvSpPr>
        <p:spPr bwMode="auto">
          <a:xfrm>
            <a:off x="6542142" y="4974799"/>
            <a:ext cx="16732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smtClean="0"/>
              <a:t>? 1</a:t>
            </a:r>
            <a:endParaRPr lang="en-US" altLang="en-US" sz="2000" dirty="0"/>
          </a:p>
        </p:txBody>
      </p:sp>
      <p:sp>
        <p:nvSpPr>
          <p:cNvPr id="27" name="Freeform 13"/>
          <p:cNvSpPr>
            <a:spLocks/>
          </p:cNvSpPr>
          <p:nvPr/>
        </p:nvSpPr>
        <p:spPr bwMode="auto">
          <a:xfrm>
            <a:off x="7101333" y="5204987"/>
            <a:ext cx="627062" cy="1024740"/>
          </a:xfrm>
          <a:custGeom>
            <a:avLst/>
            <a:gdLst>
              <a:gd name="T0" fmla="*/ 0 w 395"/>
              <a:gd name="T1" fmla="*/ 967 h 967"/>
              <a:gd name="T2" fmla="*/ 371 w 395"/>
              <a:gd name="T3" fmla="*/ 410 h 967"/>
              <a:gd name="T4" fmla="*/ 147 w 395"/>
              <a:gd name="T5" fmla="*/ 0 h 967"/>
            </a:gdLst>
            <a:ahLst/>
            <a:cxnLst>
              <a:cxn ang="0">
                <a:pos x="T0" y="T1"/>
              </a:cxn>
              <a:cxn ang="0">
                <a:pos x="T2" y="T3"/>
              </a:cxn>
              <a:cxn ang="0">
                <a:pos x="T4" y="T5"/>
              </a:cxn>
            </a:cxnLst>
            <a:rect l="0" t="0" r="r" b="b"/>
            <a:pathLst>
              <a:path w="395" h="967">
                <a:moveTo>
                  <a:pt x="0" y="967"/>
                </a:moveTo>
                <a:cubicBezTo>
                  <a:pt x="173" y="769"/>
                  <a:pt x="347" y="571"/>
                  <a:pt x="371" y="410"/>
                </a:cubicBezTo>
                <a:cubicBezTo>
                  <a:pt x="395" y="249"/>
                  <a:pt x="184" y="70"/>
                  <a:pt x="147" y="0"/>
                </a:cubicBez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2" name="Freeform 1"/>
          <p:cNvSpPr/>
          <p:nvPr/>
        </p:nvSpPr>
        <p:spPr>
          <a:xfrm>
            <a:off x="3393313" y="5381655"/>
            <a:ext cx="2825496" cy="810597"/>
          </a:xfrm>
          <a:custGeom>
            <a:avLst/>
            <a:gdLst>
              <a:gd name="connsiteX0" fmla="*/ 0 w 2825496"/>
              <a:gd name="connsiteY0" fmla="*/ 0 h 1106424"/>
              <a:gd name="connsiteX1" fmla="*/ 1124712 w 2825496"/>
              <a:gd name="connsiteY1" fmla="*/ 804672 h 1106424"/>
              <a:gd name="connsiteX2" fmla="*/ 2825496 w 2825496"/>
              <a:gd name="connsiteY2" fmla="*/ 1106424 h 1106424"/>
            </a:gdLst>
            <a:ahLst/>
            <a:cxnLst>
              <a:cxn ang="0">
                <a:pos x="connsiteX0" y="connsiteY0"/>
              </a:cxn>
              <a:cxn ang="0">
                <a:pos x="connsiteX1" y="connsiteY1"/>
              </a:cxn>
              <a:cxn ang="0">
                <a:pos x="connsiteX2" y="connsiteY2"/>
              </a:cxn>
            </a:cxnLst>
            <a:rect l="l" t="t" r="r" b="b"/>
            <a:pathLst>
              <a:path w="2825496" h="1106424">
                <a:moveTo>
                  <a:pt x="0" y="0"/>
                </a:moveTo>
                <a:cubicBezTo>
                  <a:pt x="326898" y="310134"/>
                  <a:pt x="653796" y="620268"/>
                  <a:pt x="1124712" y="804672"/>
                </a:cubicBezTo>
                <a:cubicBezTo>
                  <a:pt x="1595628" y="989076"/>
                  <a:pt x="2210562" y="1047750"/>
                  <a:pt x="2825496" y="1106424"/>
                </a:cubicBezTo>
              </a:path>
            </a:pathLst>
          </a:custGeom>
          <a:noFill/>
          <a:ln w="19050" cmpd="sng">
            <a:solidFill>
              <a:schemeClr val="tx1"/>
            </a:solidFill>
            <a:tailEnd type="stealth"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 name="Straight Connector 3"/>
          <p:cNvCxnSpPr/>
          <p:nvPr/>
        </p:nvCxnSpPr>
        <p:spPr>
          <a:xfrm flipH="1">
            <a:off x="6542142" y="4974799"/>
            <a:ext cx="239658" cy="33065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Slide Number Placeholder 2"/>
          <p:cNvSpPr>
            <a:spLocks noGrp="1"/>
          </p:cNvSpPr>
          <p:nvPr>
            <p:ph type="sldNum" sz="quarter" idx="12"/>
          </p:nvPr>
        </p:nvSpPr>
        <p:spPr/>
        <p:txBody>
          <a:bodyPr/>
          <a:lstStyle/>
          <a:p>
            <a:pPr>
              <a:defRPr/>
            </a:pPr>
            <a:fld id="{C81B4007-664C-4FB4-99DE-7CB8F147906C}" type="slidenum">
              <a:rPr lang="en-US" smtClean="0"/>
              <a:pPr>
                <a:defRPr/>
              </a:pPr>
              <a:t>29</a:t>
            </a:fld>
            <a:endParaRPr lang="en-US" dirty="0"/>
          </a:p>
        </p:txBody>
      </p:sp>
    </p:spTree>
    <p:extLst>
      <p:ext uri="{BB962C8B-B14F-4D97-AF65-F5344CB8AC3E}">
        <p14:creationId xmlns:p14="http://schemas.microsoft.com/office/powerpoint/2010/main" val="28603103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4" name="Rectangle 6"/>
          <p:cNvSpPr>
            <a:spLocks noChangeArrowheads="1"/>
          </p:cNvSpPr>
          <p:nvPr/>
        </p:nvSpPr>
        <p:spPr bwMode="auto">
          <a:xfrm>
            <a:off x="90046" y="1700808"/>
            <a:ext cx="8991600"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endParaRPr lang="en-US" altLang="en-US" dirty="0"/>
          </a:p>
        </p:txBody>
      </p:sp>
      <p:sp>
        <p:nvSpPr>
          <p:cNvPr id="114695" name="Rectangle 7"/>
          <p:cNvSpPr>
            <a:spLocks noChangeArrowheads="1"/>
          </p:cNvSpPr>
          <p:nvPr/>
        </p:nvSpPr>
        <p:spPr bwMode="auto">
          <a:xfrm>
            <a:off x="433920" y="699683"/>
            <a:ext cx="8565250" cy="5328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spcBef>
                <a:spcPts val="1200"/>
              </a:spcBef>
            </a:pPr>
            <a:r>
              <a:rPr lang="en-US" altLang="en-US" sz="2000" dirty="0"/>
              <a:t>All letters </a:t>
            </a:r>
            <a:r>
              <a:rPr lang="en-US" altLang="en-US" sz="2000" dirty="0">
                <a:latin typeface="Courier New" pitchFamily="49" charset="0"/>
              </a:rPr>
              <a:t>a</a:t>
            </a:r>
            <a:r>
              <a:rPr lang="en-US" altLang="en-US" sz="2000" dirty="0"/>
              <a:t> to </a:t>
            </a:r>
            <a:r>
              <a:rPr lang="en-US" altLang="en-US" sz="2000" dirty="0">
                <a:latin typeface="Courier New" pitchFamily="49" charset="0"/>
              </a:rPr>
              <a:t>z</a:t>
            </a:r>
            <a:r>
              <a:rPr lang="en-US" altLang="en-US" sz="2000" dirty="0"/>
              <a:t> and </a:t>
            </a:r>
            <a:r>
              <a:rPr lang="en-US" altLang="en-US" sz="2000" dirty="0">
                <a:latin typeface="Courier New" pitchFamily="49" charset="0"/>
              </a:rPr>
              <a:t>A</a:t>
            </a:r>
            <a:r>
              <a:rPr lang="en-US" altLang="en-US" sz="2000" dirty="0"/>
              <a:t> to </a:t>
            </a:r>
            <a:r>
              <a:rPr lang="en-US" altLang="en-US" sz="2000" dirty="0">
                <a:latin typeface="Courier New" pitchFamily="49" charset="0"/>
              </a:rPr>
              <a:t>Z</a:t>
            </a:r>
            <a:r>
              <a:rPr lang="en-US" altLang="en-US" sz="2000" dirty="0"/>
              <a:t>, all numbers </a:t>
            </a:r>
            <a:r>
              <a:rPr lang="en-US" altLang="en-US" sz="2000" dirty="0">
                <a:latin typeface="Courier New" pitchFamily="49" charset="0"/>
              </a:rPr>
              <a:t>0</a:t>
            </a:r>
            <a:r>
              <a:rPr lang="en-US" altLang="en-US" sz="2000" dirty="0"/>
              <a:t> to </a:t>
            </a:r>
            <a:r>
              <a:rPr lang="en-US" altLang="en-US" sz="2000" dirty="0">
                <a:latin typeface="Courier New" pitchFamily="49" charset="0"/>
              </a:rPr>
              <a:t>9</a:t>
            </a:r>
            <a:r>
              <a:rPr lang="en-US" altLang="en-US" sz="2000" dirty="0"/>
              <a:t> and the underscore </a:t>
            </a:r>
            <a:r>
              <a:rPr lang="en-US" altLang="en-US" sz="2000" dirty="0">
                <a:latin typeface="Courier New" pitchFamily="49" charset="0"/>
              </a:rPr>
              <a:t>_</a:t>
            </a:r>
            <a:r>
              <a:rPr lang="en-US" altLang="en-US" sz="2000" dirty="0"/>
              <a:t> can be used in the name of a </a:t>
            </a:r>
            <a:r>
              <a:rPr lang="en-US" altLang="en-US" sz="2000" dirty="0" smtClean="0"/>
              <a:t>variable.</a:t>
            </a:r>
            <a:endParaRPr lang="en-US" altLang="en-US" sz="2000" dirty="0"/>
          </a:p>
          <a:p>
            <a:pPr>
              <a:spcBef>
                <a:spcPts val="1200"/>
              </a:spcBef>
            </a:pPr>
            <a:r>
              <a:rPr lang="en-US" altLang="en-US" sz="2000" dirty="0"/>
              <a:t>C is </a:t>
            </a:r>
            <a:r>
              <a:rPr lang="en-US" altLang="en-US" sz="2000" u="sng" dirty="0"/>
              <a:t>case sensitive</a:t>
            </a:r>
            <a:r>
              <a:rPr lang="en-US" altLang="en-US" sz="2000" dirty="0"/>
              <a:t> so </a:t>
            </a:r>
            <a:r>
              <a:rPr lang="en-US" altLang="en-US" sz="2000" dirty="0">
                <a:latin typeface="Courier New" pitchFamily="49" charset="0"/>
              </a:rPr>
              <a:t>a</a:t>
            </a:r>
            <a:r>
              <a:rPr lang="en-US" altLang="en-US" sz="2000" dirty="0"/>
              <a:t> is not recognized as being the same letter as </a:t>
            </a:r>
            <a:r>
              <a:rPr lang="en-US" altLang="en-US" sz="2000" dirty="0">
                <a:latin typeface="Courier New" pitchFamily="49" charset="0"/>
              </a:rPr>
              <a:t>A</a:t>
            </a:r>
            <a:r>
              <a:rPr lang="en-US" altLang="en-US" sz="2000" dirty="0"/>
              <a:t>.</a:t>
            </a:r>
          </a:p>
          <a:p>
            <a:pPr lvl="2">
              <a:spcBef>
                <a:spcPts val="600"/>
              </a:spcBef>
            </a:pPr>
            <a:r>
              <a:rPr lang="en-US" altLang="en-US" sz="2000" dirty="0"/>
              <a:t>E.g.: </a:t>
            </a:r>
            <a:r>
              <a:rPr lang="en-US" altLang="en-US" sz="2000" dirty="0" smtClean="0">
                <a:latin typeface="Courier New" pitchFamily="49" charset="0"/>
              </a:rPr>
              <a:t>CUBE_1</a:t>
            </a:r>
            <a:r>
              <a:rPr lang="en-US" altLang="en-US" sz="2000" dirty="0" smtClean="0"/>
              <a:t> </a:t>
            </a:r>
            <a:r>
              <a:rPr lang="en-US" altLang="en-US" sz="2000" dirty="0"/>
              <a:t>is not the same name as </a:t>
            </a:r>
            <a:r>
              <a:rPr lang="en-US" altLang="en-US" sz="2000" dirty="0" smtClean="0">
                <a:latin typeface="Courier New" pitchFamily="49" charset="0"/>
              </a:rPr>
              <a:t>cube_1</a:t>
            </a:r>
            <a:endParaRPr lang="en-US" altLang="en-US" sz="2000" dirty="0"/>
          </a:p>
          <a:p>
            <a:pPr>
              <a:spcBef>
                <a:spcPts val="1200"/>
              </a:spcBef>
            </a:pPr>
            <a:r>
              <a:rPr lang="en-US" altLang="en-US" sz="2000" dirty="0"/>
              <a:t>A variable name </a:t>
            </a:r>
            <a:r>
              <a:rPr lang="en-US" altLang="en-US" sz="2000" dirty="0">
                <a:solidFill>
                  <a:srgbClr val="FF6600"/>
                </a:solidFill>
              </a:rPr>
              <a:t>cannot begin with a number</a:t>
            </a:r>
            <a:r>
              <a:rPr lang="en-US" altLang="en-US" sz="2000" dirty="0"/>
              <a:t> and names that begin with </a:t>
            </a:r>
            <a:r>
              <a:rPr lang="en-US" altLang="en-US" sz="2000" dirty="0">
                <a:latin typeface="Courier New" pitchFamily="49" charset="0"/>
              </a:rPr>
              <a:t>_</a:t>
            </a:r>
            <a:r>
              <a:rPr lang="en-US" altLang="en-US" sz="2000" dirty="0"/>
              <a:t> are often in bad programming style unless they are reserved for a specific set of variables.</a:t>
            </a:r>
          </a:p>
          <a:p>
            <a:pPr>
              <a:spcBef>
                <a:spcPts val="1200"/>
              </a:spcBef>
            </a:pPr>
            <a:r>
              <a:rPr lang="en-US" altLang="en-US" sz="2000" dirty="0"/>
              <a:t>C programmers usually follow the convention that </a:t>
            </a:r>
            <a:r>
              <a:rPr lang="en-US" altLang="en-US" sz="2000" dirty="0">
                <a:solidFill>
                  <a:schemeClr val="accent2"/>
                </a:solidFill>
              </a:rPr>
              <a:t>variable names</a:t>
            </a:r>
            <a:r>
              <a:rPr lang="en-US" altLang="en-US" sz="2000" dirty="0"/>
              <a:t> are written in </a:t>
            </a:r>
            <a:r>
              <a:rPr lang="en-US" altLang="en-US" sz="2000" dirty="0" smtClean="0">
                <a:solidFill>
                  <a:schemeClr val="accent2"/>
                </a:solidFill>
              </a:rPr>
              <a:t>lowercase</a:t>
            </a:r>
            <a:r>
              <a:rPr lang="en-US" altLang="en-US" sz="2000" dirty="0" smtClean="0"/>
              <a:t>.</a:t>
            </a:r>
            <a:endParaRPr lang="en-US" altLang="en-US" sz="2000" dirty="0"/>
          </a:p>
          <a:p>
            <a:pPr>
              <a:spcBef>
                <a:spcPts val="1200"/>
              </a:spcBef>
            </a:pPr>
            <a:r>
              <a:rPr lang="en-US" altLang="en-US" sz="2000" dirty="0"/>
              <a:t>Reserved words </a:t>
            </a:r>
            <a:r>
              <a:rPr lang="en-US" altLang="en-US" sz="2000" u="sng" dirty="0"/>
              <a:t>cannot</a:t>
            </a:r>
            <a:r>
              <a:rPr lang="en-US" altLang="en-US" sz="2000" dirty="0"/>
              <a:t> be used as variable names.</a:t>
            </a:r>
          </a:p>
          <a:p>
            <a:pPr lvl="2">
              <a:spcBef>
                <a:spcPts val="600"/>
              </a:spcBef>
            </a:pPr>
            <a:r>
              <a:rPr lang="en-US" altLang="en-US" sz="2000" dirty="0"/>
              <a:t>E.g.: </a:t>
            </a:r>
            <a:r>
              <a:rPr lang="en-US" altLang="en-US" sz="2000" dirty="0">
                <a:latin typeface="Courier New" pitchFamily="49" charset="0"/>
              </a:rPr>
              <a:t>if</a:t>
            </a:r>
            <a:r>
              <a:rPr lang="en-US" altLang="en-US" sz="2000" dirty="0"/>
              <a:t>, </a:t>
            </a:r>
            <a:r>
              <a:rPr lang="en-US" altLang="en-US" sz="2000" dirty="0">
                <a:latin typeface="Courier New" pitchFamily="49" charset="0"/>
              </a:rPr>
              <a:t>else</a:t>
            </a:r>
            <a:r>
              <a:rPr lang="en-US" altLang="en-US" sz="2000" dirty="0"/>
              <a:t>, </a:t>
            </a:r>
            <a:r>
              <a:rPr lang="en-US" altLang="en-US" sz="2000" dirty="0">
                <a:latin typeface="Courier New" pitchFamily="49" charset="0"/>
              </a:rPr>
              <a:t>while</a:t>
            </a:r>
            <a:r>
              <a:rPr lang="en-US" altLang="en-US" sz="2000" dirty="0"/>
              <a:t>… are reserved words since they are used in C instructions so these words cannot be used as variable names.</a:t>
            </a:r>
          </a:p>
          <a:p>
            <a:pPr>
              <a:spcBef>
                <a:spcPts val="1200"/>
              </a:spcBef>
            </a:pPr>
            <a:r>
              <a:rPr lang="en-US" altLang="en-US" sz="2000" b="1" dirty="0">
                <a:solidFill>
                  <a:schemeClr val="accent2"/>
                </a:solidFill>
              </a:rPr>
              <a:t>Use descriptive variable names</a:t>
            </a:r>
            <a:r>
              <a:rPr lang="en-US" altLang="en-US" sz="2000" b="1" dirty="0" smtClean="0">
                <a:solidFill>
                  <a:schemeClr val="accent2"/>
                </a:solidFill>
              </a:rPr>
              <a:t>!</a:t>
            </a:r>
            <a:endParaRPr lang="en-US" altLang="en-US" sz="2000" b="1" dirty="0">
              <a:solidFill>
                <a:schemeClr val="accent2"/>
              </a:solidFill>
            </a:endParaRPr>
          </a:p>
          <a:p>
            <a:pPr lvl="2">
              <a:spcBef>
                <a:spcPts val="600"/>
              </a:spcBef>
            </a:pPr>
            <a:r>
              <a:rPr lang="en-US" altLang="en-US" sz="2000" dirty="0"/>
              <a:t>E.g.: use </a:t>
            </a:r>
            <a:r>
              <a:rPr lang="en-US" altLang="en-US" sz="2000" dirty="0" smtClean="0">
                <a:latin typeface="Courier New" pitchFamily="49" charset="0"/>
              </a:rPr>
              <a:t>cube_1</a:t>
            </a:r>
            <a:r>
              <a:rPr lang="en-US" altLang="en-US" sz="2000" dirty="0" smtClean="0"/>
              <a:t> </a:t>
            </a:r>
            <a:r>
              <a:rPr lang="en-US" altLang="en-US" sz="2000" dirty="0"/>
              <a:t>instead of </a:t>
            </a:r>
            <a:r>
              <a:rPr lang="en-US" altLang="en-US" sz="2000" dirty="0" smtClean="0">
                <a:latin typeface="Courier New" pitchFamily="49" charset="0"/>
              </a:rPr>
              <a:t>c1</a:t>
            </a:r>
            <a:endParaRPr lang="en-US" altLang="en-US" sz="2000" dirty="0"/>
          </a:p>
          <a:p>
            <a:pPr marL="114300" indent="0">
              <a:buNone/>
            </a:pPr>
            <a:endParaRPr lang="en-US" altLang="en-US" sz="2000" dirty="0" smtClean="0">
              <a:latin typeface="Courier New" pitchFamily="49" charset="0"/>
            </a:endParaRPr>
          </a:p>
        </p:txBody>
      </p:sp>
      <p:sp>
        <p:nvSpPr>
          <p:cNvPr id="114696" name="Rectangle 8"/>
          <p:cNvSpPr>
            <a:spLocks noGrp="1" noChangeArrowheads="1"/>
          </p:cNvSpPr>
          <p:nvPr>
            <p:ph type="title"/>
          </p:nvPr>
        </p:nvSpPr>
        <p:spPr>
          <a:xfrm>
            <a:off x="76200" y="76200"/>
            <a:ext cx="8384232" cy="762000"/>
          </a:xfrm>
          <a:ln/>
        </p:spPr>
        <p:txBody>
          <a:bodyPr>
            <a:normAutofit/>
          </a:bodyPr>
          <a:lstStyle/>
          <a:p>
            <a:r>
              <a:rPr lang="en-US" altLang="en-US" dirty="0" smtClean="0"/>
              <a:t>The name of a variable.</a:t>
            </a:r>
            <a:endParaRPr lang="en-US" altLang="en-US" dirty="0">
              <a:solidFill>
                <a:schemeClr val="tx1"/>
              </a:solidFill>
            </a:endParaRP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30</a:t>
            </a:fld>
            <a:endParaRPr lang="en-US" dirty="0"/>
          </a:p>
        </p:txBody>
      </p:sp>
    </p:spTree>
    <p:extLst>
      <p:ext uri="{BB962C8B-B14F-4D97-AF65-F5344CB8AC3E}">
        <p14:creationId xmlns:p14="http://schemas.microsoft.com/office/powerpoint/2010/main" val="21700757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4"/>
          <p:cNvSpPr>
            <a:spLocks noChangeArrowheads="1"/>
          </p:cNvSpPr>
          <p:nvPr>
            <p:custDataLst>
              <p:tags r:id="rId1"/>
            </p:custDataLst>
          </p:nvPr>
        </p:nvSpPr>
        <p:spPr bwMode="auto">
          <a:xfrm>
            <a:off x="432592" y="3608998"/>
            <a:ext cx="8123237" cy="2744914"/>
          </a:xfrm>
          <a:prstGeom prst="rect">
            <a:avLst/>
          </a:prstGeom>
          <a:solidFill>
            <a:schemeClr val="bg1">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dirty="0">
              <a:solidFill>
                <a:prstClr val="white"/>
              </a:solidFill>
              <a:latin typeface="Lucida Sans Unicode"/>
            </a:endParaRPr>
          </a:p>
        </p:txBody>
      </p:sp>
      <p:sp>
        <p:nvSpPr>
          <p:cNvPr id="12" name="Rectangle 6"/>
          <p:cNvSpPr>
            <a:spLocks noChangeArrowheads="1"/>
          </p:cNvSpPr>
          <p:nvPr>
            <p:custDataLst>
              <p:tags r:id="rId2"/>
            </p:custDataLst>
          </p:nvPr>
        </p:nvSpPr>
        <p:spPr bwMode="auto">
          <a:xfrm>
            <a:off x="3977388" y="5816688"/>
            <a:ext cx="1873250" cy="454818"/>
          </a:xfrm>
          <a:prstGeom prst="rect">
            <a:avLst/>
          </a:prstGeom>
          <a:solidFill>
            <a:srgbClr val="CC99FF"/>
          </a:solidFill>
          <a:ln>
            <a:noFill/>
          </a:ln>
          <a:effectLst/>
          <a:extLst>
            <a:ext uri="{91240B29-F687-4F45-9708-019B960494DF}">
              <a14:hiddenLine xmlns:a14="http://schemas.microsoft.com/office/drawing/2010/main" w="38100">
                <a:solidFill>
                  <a:srgbClr val="000000"/>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400" b="1" dirty="0" smtClean="0">
                <a:solidFill>
                  <a:prstClr val="white"/>
                </a:solidFill>
              </a:rPr>
              <a:t>CPU</a:t>
            </a:r>
            <a:endParaRPr lang="en-US" altLang="en-US" sz="2400" b="1" dirty="0">
              <a:solidFill>
                <a:prstClr val="white"/>
              </a:solidFill>
            </a:endParaRPr>
          </a:p>
        </p:txBody>
      </p:sp>
      <p:sp>
        <p:nvSpPr>
          <p:cNvPr id="13" name="Rectangle 5"/>
          <p:cNvSpPr>
            <a:spLocks noChangeArrowheads="1"/>
          </p:cNvSpPr>
          <p:nvPr>
            <p:custDataLst>
              <p:tags r:id="rId3"/>
            </p:custDataLst>
          </p:nvPr>
        </p:nvSpPr>
        <p:spPr bwMode="auto">
          <a:xfrm>
            <a:off x="637488" y="4379898"/>
            <a:ext cx="3245995" cy="1501914"/>
          </a:xfrm>
          <a:prstGeom prst="rect">
            <a:avLst/>
          </a:prstGeom>
          <a:solidFill>
            <a:schemeClr val="bg2">
              <a:lumMod val="75000"/>
            </a:schemeClr>
          </a:solidFill>
          <a:ln w="38100">
            <a:noFill/>
            <a:miter lim="800000"/>
            <a:headEnd/>
            <a:tailEnd type="none" w="lg" len="lg"/>
          </a:ln>
          <a:effectLst/>
          <a:extLst/>
        </p:spPr>
        <p:txBody>
          <a:bodyPr wrap="none" anchor="t"/>
          <a:lstStyle/>
          <a:p>
            <a:r>
              <a:rPr lang="en-US" altLang="en-US" sz="1600" b="1" dirty="0" smtClean="0">
                <a:latin typeface="Courier New" pitchFamily="49" charset="0"/>
              </a:rPr>
              <a:t>int integer_1, integer_2;</a:t>
            </a:r>
          </a:p>
          <a:p>
            <a:r>
              <a:rPr lang="en-US" altLang="en-US" sz="1600" b="1" dirty="0" smtClean="0">
                <a:latin typeface="Courier New" pitchFamily="49" charset="0"/>
              </a:rPr>
              <a:t>double real_1;</a:t>
            </a:r>
          </a:p>
          <a:p>
            <a:pPr marL="109537" indent="0">
              <a:buNone/>
            </a:pPr>
            <a:r>
              <a:rPr lang="en-US" sz="1600" b="1" dirty="0" smtClean="0">
                <a:latin typeface="Courier New" panose="02070309020205020404" pitchFamily="49" charset="0"/>
                <a:cs typeface="Courier New" panose="02070309020205020404" pitchFamily="49" charset="0"/>
              </a:rPr>
              <a:t/>
            </a:r>
            <a:br>
              <a:rPr lang="en-US" sz="1600" b="1" dirty="0" smtClean="0">
                <a:latin typeface="Courier New" panose="02070309020205020404" pitchFamily="49" charset="0"/>
                <a:cs typeface="Courier New" panose="02070309020205020404" pitchFamily="49" charset="0"/>
              </a:rPr>
            </a:br>
            <a:endParaRPr lang="en-US" sz="1600" b="1" dirty="0">
              <a:latin typeface="Courier New" panose="02070309020205020404" pitchFamily="49" charset="0"/>
              <a:cs typeface="Courier New" panose="02070309020205020404" pitchFamily="49" charset="0"/>
            </a:endParaRPr>
          </a:p>
        </p:txBody>
      </p:sp>
      <p:sp>
        <p:nvSpPr>
          <p:cNvPr id="11" name="Rectangle 7"/>
          <p:cNvSpPr>
            <a:spLocks noChangeArrowheads="1"/>
          </p:cNvSpPr>
          <p:nvPr>
            <p:custDataLst>
              <p:tags r:id="rId4"/>
            </p:custDataLst>
          </p:nvPr>
        </p:nvSpPr>
        <p:spPr bwMode="auto">
          <a:xfrm>
            <a:off x="5537523" y="4238082"/>
            <a:ext cx="2853568" cy="1445096"/>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2" name="Content Placeholder 1"/>
          <p:cNvSpPr>
            <a:spLocks noGrp="1"/>
          </p:cNvSpPr>
          <p:nvPr>
            <p:ph idx="1"/>
          </p:nvPr>
        </p:nvSpPr>
        <p:spPr>
          <a:xfrm>
            <a:off x="2667000" y="152400"/>
            <a:ext cx="6248400" cy="1676399"/>
          </a:xfrm>
        </p:spPr>
        <p:txBody>
          <a:bodyPr>
            <a:noAutofit/>
          </a:bodyPr>
          <a:lstStyle/>
          <a:p>
            <a:pPr>
              <a:spcBef>
                <a:spcPct val="50000"/>
              </a:spcBef>
            </a:pPr>
            <a:r>
              <a:rPr lang="en-US" altLang="en-US" sz="1800" dirty="0" smtClean="0"/>
              <a:t>The type of a variable defines the nature or kind of data that can be stored in the variable.</a:t>
            </a:r>
          </a:p>
          <a:p>
            <a:r>
              <a:rPr lang="en-US" altLang="en-US" sz="1800" dirty="0" smtClean="0"/>
              <a:t>The following are two types used in C:</a:t>
            </a:r>
          </a:p>
          <a:p>
            <a:pPr lvl="2"/>
            <a:r>
              <a:rPr lang="en-US" altLang="en-US" sz="1600" dirty="0" smtClean="0">
                <a:latin typeface="Courier New" pitchFamily="49" charset="0"/>
              </a:rPr>
              <a:t>int</a:t>
            </a:r>
            <a:r>
              <a:rPr lang="en-US" altLang="en-US" sz="1600" dirty="0" smtClean="0"/>
              <a:t>   to store integer values: </a:t>
            </a:r>
            <a:r>
              <a:rPr lang="en-US" altLang="en-US" sz="1600" dirty="0" smtClean="0">
                <a:latin typeface="Courier New" pitchFamily="49" charset="0"/>
              </a:rPr>
              <a:t>1</a:t>
            </a:r>
            <a:r>
              <a:rPr lang="en-US" altLang="en-US" sz="1600" dirty="0" smtClean="0"/>
              <a:t>, </a:t>
            </a:r>
            <a:r>
              <a:rPr lang="en-US" altLang="en-US" sz="1600" dirty="0" smtClean="0">
                <a:latin typeface="Courier New" pitchFamily="49" charset="0"/>
              </a:rPr>
              <a:t>-1462</a:t>
            </a:r>
            <a:r>
              <a:rPr lang="en-US" altLang="en-US" sz="1600" dirty="0" smtClean="0"/>
              <a:t>,…</a:t>
            </a:r>
          </a:p>
          <a:p>
            <a:pPr lvl="2"/>
            <a:r>
              <a:rPr lang="en-US" altLang="en-US" sz="1600" dirty="0" smtClean="0">
                <a:latin typeface="Courier New" pitchFamily="49" charset="0"/>
              </a:rPr>
              <a:t>double </a:t>
            </a:r>
            <a:r>
              <a:rPr lang="en-US" altLang="en-US" sz="1600" dirty="0" smtClean="0"/>
              <a:t>to store real values: </a:t>
            </a:r>
            <a:r>
              <a:rPr lang="en-US" altLang="en-US" sz="1600" dirty="0" smtClean="0">
                <a:latin typeface="Courier New" pitchFamily="49" charset="0"/>
              </a:rPr>
              <a:t>0.5</a:t>
            </a:r>
            <a:r>
              <a:rPr lang="en-US" altLang="en-US" sz="1600" dirty="0" smtClean="0"/>
              <a:t>, </a:t>
            </a:r>
            <a:r>
              <a:rPr lang="en-US" altLang="en-US" sz="1600" dirty="0" smtClean="0">
                <a:latin typeface="Courier New" pitchFamily="49" charset="0"/>
              </a:rPr>
              <a:t>-2.34</a:t>
            </a:r>
            <a:r>
              <a:rPr lang="en-US" altLang="en-US" sz="1600" dirty="0" smtClean="0"/>
              <a:t>,…</a:t>
            </a:r>
          </a:p>
          <a:p>
            <a:pPr>
              <a:spcBef>
                <a:spcPct val="50000"/>
              </a:spcBef>
            </a:pPr>
            <a:endParaRPr lang="en-US" sz="1600" dirty="0"/>
          </a:p>
        </p:txBody>
      </p:sp>
      <p:sp>
        <p:nvSpPr>
          <p:cNvPr id="3" name="Title 2"/>
          <p:cNvSpPr>
            <a:spLocks noGrp="1"/>
          </p:cNvSpPr>
          <p:nvPr>
            <p:ph type="title"/>
          </p:nvPr>
        </p:nvSpPr>
        <p:spPr>
          <a:xfrm>
            <a:off x="240877" y="476672"/>
            <a:ext cx="2483223" cy="914400"/>
          </a:xfrm>
        </p:spPr>
        <p:txBody>
          <a:bodyPr>
            <a:noAutofit/>
          </a:bodyPr>
          <a:lstStyle/>
          <a:p>
            <a:r>
              <a:rPr lang="en-US" sz="3200" dirty="0" smtClean="0"/>
              <a:t>The type of a variable</a:t>
            </a:r>
            <a:endParaRPr lang="en-US" sz="3200" dirty="0"/>
          </a:p>
        </p:txBody>
      </p:sp>
      <p:sp>
        <p:nvSpPr>
          <p:cNvPr id="5" name="Text Box 5"/>
          <p:cNvSpPr txBox="1">
            <a:spLocks noChangeArrowheads="1"/>
          </p:cNvSpPr>
          <p:nvPr/>
        </p:nvSpPr>
        <p:spPr bwMode="auto">
          <a:xfrm>
            <a:off x="4104455" y="4293909"/>
            <a:ext cx="142539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latin typeface="Courier New" pitchFamily="49" charset="0"/>
              </a:rPr>
              <a:t>i</a:t>
            </a:r>
            <a:r>
              <a:rPr lang="en-US" altLang="en-US" dirty="0" smtClean="0">
                <a:latin typeface="Courier New" pitchFamily="49" charset="0"/>
              </a:rPr>
              <a:t>nteger_1</a:t>
            </a:r>
            <a:endParaRPr lang="en-US" altLang="en-US" dirty="0"/>
          </a:p>
        </p:txBody>
      </p:sp>
      <p:sp>
        <p:nvSpPr>
          <p:cNvPr id="7" name="Text Box 7"/>
          <p:cNvSpPr txBox="1">
            <a:spLocks noChangeArrowheads="1"/>
          </p:cNvSpPr>
          <p:nvPr/>
        </p:nvSpPr>
        <p:spPr bwMode="auto">
          <a:xfrm>
            <a:off x="4104455" y="4704174"/>
            <a:ext cx="142539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latin typeface="Courier New" pitchFamily="49" charset="0"/>
              </a:rPr>
              <a:t>i</a:t>
            </a:r>
            <a:r>
              <a:rPr lang="en-US" altLang="en-US" dirty="0" smtClean="0">
                <a:latin typeface="Courier New" pitchFamily="49" charset="0"/>
              </a:rPr>
              <a:t>nteger_2</a:t>
            </a:r>
            <a:endParaRPr lang="en-US" altLang="en-US" dirty="0"/>
          </a:p>
        </p:txBody>
      </p:sp>
      <p:sp>
        <p:nvSpPr>
          <p:cNvPr id="9" name="Text Box 9"/>
          <p:cNvSpPr txBox="1">
            <a:spLocks noChangeArrowheads="1"/>
          </p:cNvSpPr>
          <p:nvPr/>
        </p:nvSpPr>
        <p:spPr bwMode="auto">
          <a:xfrm>
            <a:off x="4534223" y="5054149"/>
            <a:ext cx="101181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latin typeface="Courier New" pitchFamily="49" charset="0"/>
              </a:rPr>
              <a:t>real_1</a:t>
            </a:r>
            <a:endParaRPr lang="en-US" altLang="en-US" dirty="0"/>
          </a:p>
        </p:txBody>
      </p:sp>
      <p:sp>
        <p:nvSpPr>
          <p:cNvPr id="14" name="Text Box 9"/>
          <p:cNvSpPr txBox="1">
            <a:spLocks noChangeArrowheads="1"/>
          </p:cNvSpPr>
          <p:nvPr>
            <p:custDataLst>
              <p:tags r:id="rId5"/>
            </p:custDataLst>
          </p:nvPr>
        </p:nvSpPr>
        <p:spPr bwMode="auto">
          <a:xfrm>
            <a:off x="780966" y="3873956"/>
            <a:ext cx="27868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Code Memory</a:t>
            </a:r>
            <a:endParaRPr lang="en-US" altLang="en-US" sz="2000" b="1" dirty="0">
              <a:solidFill>
                <a:prstClr val="white"/>
              </a:solidFill>
            </a:endParaRPr>
          </a:p>
        </p:txBody>
      </p:sp>
      <p:sp>
        <p:nvSpPr>
          <p:cNvPr id="15" name="Text Box 10"/>
          <p:cNvSpPr txBox="1">
            <a:spLocks noChangeArrowheads="1"/>
          </p:cNvSpPr>
          <p:nvPr>
            <p:custDataLst>
              <p:tags r:id="rId6"/>
            </p:custDataLst>
          </p:nvPr>
        </p:nvSpPr>
        <p:spPr bwMode="auto">
          <a:xfrm>
            <a:off x="5725468" y="3773381"/>
            <a:ext cx="265590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Working memory</a:t>
            </a:r>
            <a:endParaRPr lang="en-US" altLang="en-US" sz="2000" b="1" dirty="0">
              <a:solidFill>
                <a:prstClr val="white"/>
              </a:solidFill>
            </a:endParaRPr>
          </a:p>
        </p:txBody>
      </p:sp>
      <p:sp>
        <p:nvSpPr>
          <p:cNvPr id="18" name="Text Box 12"/>
          <p:cNvSpPr txBox="1">
            <a:spLocks noChangeArrowheads="1"/>
          </p:cNvSpPr>
          <p:nvPr/>
        </p:nvSpPr>
        <p:spPr bwMode="auto">
          <a:xfrm>
            <a:off x="5664766" y="4274066"/>
            <a:ext cx="16732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smtClean="0"/>
              <a:t>? </a:t>
            </a:r>
            <a:endParaRPr lang="en-US" altLang="en-US" sz="2000" dirty="0"/>
          </a:p>
        </p:txBody>
      </p:sp>
      <p:sp>
        <p:nvSpPr>
          <p:cNvPr id="21" name="Text Box 12"/>
          <p:cNvSpPr txBox="1">
            <a:spLocks noChangeArrowheads="1"/>
          </p:cNvSpPr>
          <p:nvPr/>
        </p:nvSpPr>
        <p:spPr bwMode="auto">
          <a:xfrm>
            <a:off x="5640718" y="4745864"/>
            <a:ext cx="1301480"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 </a:t>
            </a:r>
            <a:endParaRPr lang="en-US" altLang="en-US" sz="2000" dirty="0"/>
          </a:p>
        </p:txBody>
      </p:sp>
      <p:sp>
        <p:nvSpPr>
          <p:cNvPr id="22" name="Text Box 12"/>
          <p:cNvSpPr txBox="1">
            <a:spLocks noChangeArrowheads="1"/>
          </p:cNvSpPr>
          <p:nvPr/>
        </p:nvSpPr>
        <p:spPr bwMode="auto">
          <a:xfrm>
            <a:off x="5621476" y="5217661"/>
            <a:ext cx="2641442"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 </a:t>
            </a:r>
            <a:endParaRPr lang="en-US" altLang="en-US" sz="2000" dirty="0"/>
          </a:p>
        </p:txBody>
      </p:sp>
      <p:sp>
        <p:nvSpPr>
          <p:cNvPr id="23" name="Content Placeholder 1"/>
          <p:cNvSpPr txBox="1">
            <a:spLocks/>
          </p:cNvSpPr>
          <p:nvPr/>
        </p:nvSpPr>
        <p:spPr bwMode="auto">
          <a:xfrm>
            <a:off x="274116" y="1831156"/>
            <a:ext cx="8818907"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r>
              <a:rPr lang="en-US" altLang="en-US" sz="1800" dirty="0" smtClean="0"/>
              <a:t>Here are a few examples of variable declarations in C:</a:t>
            </a:r>
          </a:p>
          <a:p>
            <a:pPr lvl="1"/>
            <a:r>
              <a:rPr lang="en-US" altLang="en-US" sz="1800" dirty="0" smtClean="0"/>
              <a:t>These declarations specify that the variables </a:t>
            </a:r>
            <a:r>
              <a:rPr lang="en-US" altLang="en-US" sz="1800" dirty="0" smtClean="0">
                <a:latin typeface="Courier New" pitchFamily="49" charset="0"/>
              </a:rPr>
              <a:t>integer_1</a:t>
            </a:r>
            <a:r>
              <a:rPr lang="en-US" altLang="en-US" sz="1800" dirty="0" smtClean="0"/>
              <a:t> and </a:t>
            </a:r>
            <a:r>
              <a:rPr lang="en-US" altLang="en-US" sz="1800" dirty="0" smtClean="0">
                <a:latin typeface="Courier New" pitchFamily="49" charset="0"/>
              </a:rPr>
              <a:t>integer_2</a:t>
            </a:r>
            <a:r>
              <a:rPr lang="en-US" altLang="en-US" sz="1800" dirty="0" smtClean="0"/>
              <a:t> are of type </a:t>
            </a:r>
            <a:r>
              <a:rPr lang="en-US" altLang="en-US" sz="1800" dirty="0" smtClean="0">
                <a:latin typeface="Courier New" pitchFamily="49" charset="0"/>
              </a:rPr>
              <a:t>int</a:t>
            </a:r>
            <a:r>
              <a:rPr lang="en-US" altLang="en-US" sz="1800" dirty="0" smtClean="0"/>
              <a:t> and thus can store integer numbers, while </a:t>
            </a:r>
            <a:r>
              <a:rPr lang="en-US" altLang="en-US" sz="1800" dirty="0" smtClean="0">
                <a:latin typeface="Courier New" pitchFamily="49" charset="0"/>
              </a:rPr>
              <a:t>real_1</a:t>
            </a:r>
            <a:r>
              <a:rPr lang="en-US" altLang="en-US" sz="1800" dirty="0" smtClean="0"/>
              <a:t> is a variable of type </a:t>
            </a:r>
            <a:r>
              <a:rPr lang="en-US" altLang="en-US" sz="1800" dirty="0" smtClean="0">
                <a:latin typeface="Courier New" pitchFamily="49" charset="0"/>
              </a:rPr>
              <a:t>double </a:t>
            </a:r>
            <a:r>
              <a:rPr lang="en-US" altLang="en-US" sz="1800" dirty="0" smtClean="0"/>
              <a:t>that can store a real number. Space in memory will be allocated to these variables when the </a:t>
            </a:r>
            <a:r>
              <a:rPr lang="en-US" altLang="en-US" sz="1800" dirty="0" smtClean="0">
                <a:solidFill>
                  <a:srgbClr val="C00000"/>
                </a:solidFill>
              </a:rPr>
              <a:t>program is executed.</a:t>
            </a:r>
            <a:endParaRPr lang="en-US" sz="1800" dirty="0"/>
          </a:p>
        </p:txBody>
      </p:sp>
      <p:sp>
        <p:nvSpPr>
          <p:cNvPr id="4" name="Slide Number Placeholder 3"/>
          <p:cNvSpPr>
            <a:spLocks noGrp="1"/>
          </p:cNvSpPr>
          <p:nvPr>
            <p:ph type="sldNum" sz="quarter" idx="12"/>
          </p:nvPr>
        </p:nvSpPr>
        <p:spPr/>
        <p:txBody>
          <a:bodyPr/>
          <a:lstStyle/>
          <a:p>
            <a:pPr>
              <a:defRPr/>
            </a:pPr>
            <a:fld id="{C81B4007-664C-4FB4-99DE-7CB8F147906C}" type="slidenum">
              <a:rPr lang="en-US" smtClean="0"/>
              <a:pPr>
                <a:defRPr/>
              </a:pPr>
              <a:t>31</a:t>
            </a:fld>
            <a:endParaRPr lang="en-US" dirty="0"/>
          </a:p>
        </p:txBody>
      </p:sp>
    </p:spTree>
    <p:extLst>
      <p:ext uri="{BB962C8B-B14F-4D97-AF65-F5344CB8AC3E}">
        <p14:creationId xmlns:p14="http://schemas.microsoft.com/office/powerpoint/2010/main" val="9359793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76200" y="76200"/>
            <a:ext cx="8299450" cy="638175"/>
          </a:xfrm>
          <a:ln/>
        </p:spPr>
        <p:txBody>
          <a:bodyPr>
            <a:noAutofit/>
          </a:bodyPr>
          <a:lstStyle/>
          <a:p>
            <a:r>
              <a:rPr lang="en-US" altLang="en-US" sz="3200" dirty="0" smtClean="0"/>
              <a:t>Calculations: arithmetic + assignment</a:t>
            </a:r>
            <a:endParaRPr lang="en-US" altLang="en-US" sz="3200" dirty="0"/>
          </a:p>
        </p:txBody>
      </p:sp>
      <p:sp>
        <p:nvSpPr>
          <p:cNvPr id="116739" name="Rectangle 3"/>
          <p:cNvSpPr>
            <a:spLocks noGrp="1" noChangeArrowheads="1"/>
          </p:cNvSpPr>
          <p:nvPr>
            <p:ph type="body" idx="1"/>
          </p:nvPr>
        </p:nvSpPr>
        <p:spPr>
          <a:xfrm>
            <a:off x="76200" y="820738"/>
            <a:ext cx="8991600" cy="5521325"/>
          </a:xfrm>
        </p:spPr>
        <p:txBody>
          <a:bodyPr/>
          <a:lstStyle/>
          <a:p>
            <a:pPr>
              <a:spcBef>
                <a:spcPct val="20000"/>
              </a:spcBef>
            </a:pPr>
            <a:r>
              <a:rPr lang="en-CA" altLang="en-US" sz="2400" dirty="0"/>
              <a:t>Familiar arithmetic expressions can be </a:t>
            </a:r>
            <a:r>
              <a:rPr lang="en-CA" altLang="en-US" sz="2400" b="1" dirty="0"/>
              <a:t>evaluated</a:t>
            </a:r>
            <a:r>
              <a:rPr lang="en-CA" altLang="en-US" sz="2400" dirty="0"/>
              <a:t> by a computer.</a:t>
            </a:r>
          </a:p>
          <a:p>
            <a:pPr>
              <a:spcBef>
                <a:spcPct val="20000"/>
              </a:spcBef>
            </a:pPr>
            <a:r>
              <a:rPr lang="en-CA" altLang="en-US" sz="2400" dirty="0"/>
              <a:t>But remember the definition of a variable in a computer.</a:t>
            </a:r>
          </a:p>
          <a:p>
            <a:pPr>
              <a:spcBef>
                <a:spcPct val="20000"/>
              </a:spcBef>
            </a:pPr>
            <a:r>
              <a:rPr lang="en-CA" altLang="en-US" sz="2400" dirty="0"/>
              <a:t>The CPU evaluates an expression to obtain a value</a:t>
            </a:r>
          </a:p>
          <a:p>
            <a:pPr lvl="1"/>
            <a:r>
              <a:rPr lang="en-CA" altLang="en-US" sz="2400" dirty="0"/>
              <a:t>For example: </a:t>
            </a:r>
            <a:r>
              <a:rPr lang="en-CA" altLang="en-US" sz="2400" b="1" dirty="0">
                <a:latin typeface="Courier New" panose="02070309020205020404" pitchFamily="49" charset="0"/>
                <a:cs typeface="Courier New" panose="02070309020205020404" pitchFamily="49" charset="0"/>
              </a:rPr>
              <a:t>x + y</a:t>
            </a:r>
          </a:p>
          <a:p>
            <a:pPr lvl="1"/>
            <a:r>
              <a:rPr lang="en-CA" altLang="en-US" sz="2400" dirty="0"/>
              <a:t>The CPU gets the value stored in the variable x, then gets the value store in the variable y and adds the two values</a:t>
            </a:r>
          </a:p>
          <a:p>
            <a:pPr lvl="1"/>
            <a:r>
              <a:rPr lang="en-CA" altLang="en-US" sz="2400" dirty="0"/>
              <a:t>What is done with the result of the addition?</a:t>
            </a:r>
          </a:p>
          <a:p>
            <a:pPr>
              <a:spcBef>
                <a:spcPct val="20000"/>
              </a:spcBef>
            </a:pPr>
            <a:r>
              <a:rPr lang="en-CA" altLang="en-US" sz="2400" dirty="0" smtClean="0"/>
              <a:t>How is the following instruction executed:</a:t>
            </a:r>
            <a:endParaRPr lang="en-CA" altLang="en-US" sz="2400" dirty="0"/>
          </a:p>
          <a:p>
            <a:pPr lvl="1">
              <a:buFontTx/>
              <a:buNone/>
            </a:pPr>
            <a:r>
              <a:rPr lang="en-CA" altLang="en-US" sz="2400" b="1" dirty="0">
                <a:latin typeface="Courier New" panose="02070309020205020404" pitchFamily="49" charset="0"/>
                <a:cs typeface="Courier New" panose="02070309020205020404" pitchFamily="49" charset="0"/>
              </a:rPr>
              <a:t>z = x + </a:t>
            </a:r>
            <a:r>
              <a:rPr lang="en-CA" altLang="en-US" sz="2400" b="1" dirty="0" smtClean="0">
                <a:latin typeface="Courier New" panose="02070309020205020404" pitchFamily="49" charset="0"/>
                <a:cs typeface="Courier New" panose="02070309020205020404" pitchFamily="49" charset="0"/>
              </a:rPr>
              <a:t>y;  (remember the assignment operator)</a:t>
            </a:r>
            <a:endParaRPr lang="en-CA" altLang="en-US" sz="2400" b="1" dirty="0">
              <a:latin typeface="Courier New" panose="02070309020205020404" pitchFamily="49" charset="0"/>
              <a:cs typeface="Courier New" panose="02070309020205020404" pitchFamily="49" charset="0"/>
            </a:endParaRP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32</a:t>
            </a:fld>
            <a:endParaRPr lang="en-US" dirty="0"/>
          </a:p>
        </p:txBody>
      </p:sp>
    </p:spTree>
    <p:extLst>
      <p:ext uri="{BB962C8B-B14F-4D97-AF65-F5344CB8AC3E}">
        <p14:creationId xmlns:p14="http://schemas.microsoft.com/office/powerpoint/2010/main" val="236355733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76200" y="76200"/>
            <a:ext cx="4953000" cy="468313"/>
          </a:xfrm>
          <a:ln/>
        </p:spPr>
        <p:txBody>
          <a:bodyPr/>
          <a:lstStyle/>
          <a:p>
            <a:r>
              <a:rPr lang="en-US" altLang="en-US" sz="2400" dirty="0" smtClean="0"/>
              <a:t>Calculations (continued)</a:t>
            </a:r>
            <a:endParaRPr lang="en-US" altLang="en-US" sz="2400" dirty="0"/>
          </a:p>
        </p:txBody>
      </p:sp>
      <p:sp>
        <p:nvSpPr>
          <p:cNvPr id="122883" name="Rectangle 3"/>
          <p:cNvSpPr>
            <a:spLocks noGrp="1" noChangeArrowheads="1"/>
          </p:cNvSpPr>
          <p:nvPr>
            <p:ph type="body" idx="1"/>
          </p:nvPr>
        </p:nvSpPr>
        <p:spPr>
          <a:xfrm>
            <a:off x="0" y="635000"/>
            <a:ext cx="8991600" cy="2144713"/>
          </a:xfrm>
        </p:spPr>
        <p:txBody>
          <a:bodyPr>
            <a:normAutofit/>
          </a:bodyPr>
          <a:lstStyle/>
          <a:p>
            <a:pPr>
              <a:spcBef>
                <a:spcPct val="20000"/>
              </a:spcBef>
            </a:pPr>
            <a:r>
              <a:rPr lang="en-US" altLang="en-US" sz="2200" dirty="0" smtClean="0"/>
              <a:t>Examine how the CPU executes the instructions shown below</a:t>
            </a:r>
          </a:p>
          <a:p>
            <a:pPr>
              <a:spcBef>
                <a:spcPct val="20000"/>
              </a:spcBef>
            </a:pPr>
            <a:r>
              <a:rPr lang="en-US" altLang="en-US" sz="2200" dirty="0" smtClean="0"/>
              <a:t>How do you think the CPU executes the following instruction:</a:t>
            </a:r>
          </a:p>
          <a:p>
            <a:pPr lvl="1">
              <a:buFontTx/>
              <a:buNone/>
            </a:pPr>
            <a:r>
              <a:rPr lang="en-US" altLang="en-US" sz="2200" b="1" dirty="0" smtClean="0">
                <a:latin typeface="Courier New" panose="02070309020205020404" pitchFamily="49" charset="0"/>
                <a:cs typeface="Courier New" panose="02070309020205020404" pitchFamily="49" charset="0"/>
              </a:rPr>
              <a:t>		z = 1+(x+y)/2;</a:t>
            </a:r>
          </a:p>
          <a:p>
            <a:pPr>
              <a:spcBef>
                <a:spcPct val="20000"/>
              </a:spcBef>
            </a:pPr>
            <a:r>
              <a:rPr lang="en-US" altLang="en-US" sz="2200" dirty="0" smtClean="0"/>
              <a:t>The computer does </a:t>
            </a:r>
            <a:r>
              <a:rPr lang="en-US" altLang="en-US" sz="2200" b="1" dirty="0" smtClean="0"/>
              <a:t>one thing</a:t>
            </a:r>
            <a:r>
              <a:rPr lang="en-US" altLang="en-US" sz="2200" dirty="0" smtClean="0"/>
              <a:t> at a time, but very fast.</a:t>
            </a:r>
            <a:endParaRPr lang="en-US" altLang="en-US" sz="2200" dirty="0"/>
          </a:p>
        </p:txBody>
      </p:sp>
      <p:sp>
        <p:nvSpPr>
          <p:cNvPr id="24" name="Rectangle 4"/>
          <p:cNvSpPr>
            <a:spLocks noChangeArrowheads="1"/>
          </p:cNvSpPr>
          <p:nvPr>
            <p:custDataLst>
              <p:tags r:id="rId1"/>
            </p:custDataLst>
          </p:nvPr>
        </p:nvSpPr>
        <p:spPr bwMode="auto">
          <a:xfrm>
            <a:off x="971600" y="2426633"/>
            <a:ext cx="7010400" cy="3259280"/>
          </a:xfrm>
          <a:prstGeom prst="rect">
            <a:avLst/>
          </a:prstGeom>
          <a:solidFill>
            <a:schemeClr val="bg1">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dirty="0">
              <a:solidFill>
                <a:prstClr val="white"/>
              </a:solidFill>
              <a:latin typeface="Lucida Sans Unicode"/>
            </a:endParaRPr>
          </a:p>
        </p:txBody>
      </p:sp>
      <p:sp>
        <p:nvSpPr>
          <p:cNvPr id="25" name="Rectangle 6"/>
          <p:cNvSpPr>
            <a:spLocks noChangeArrowheads="1"/>
          </p:cNvSpPr>
          <p:nvPr>
            <p:custDataLst>
              <p:tags r:id="rId2"/>
            </p:custDataLst>
          </p:nvPr>
        </p:nvSpPr>
        <p:spPr bwMode="auto">
          <a:xfrm>
            <a:off x="3772829" y="4745201"/>
            <a:ext cx="1873250" cy="748502"/>
          </a:xfrm>
          <a:prstGeom prst="rect">
            <a:avLst/>
          </a:prstGeom>
          <a:solidFill>
            <a:srgbClr val="CC99FF"/>
          </a:solidFill>
          <a:ln>
            <a:noFill/>
          </a:ln>
          <a:effectLst/>
          <a:extLst>
            <a:ext uri="{91240B29-F687-4F45-9708-019B960494DF}">
              <a14:hiddenLine xmlns:a14="http://schemas.microsoft.com/office/drawing/2010/main" w="38100">
                <a:solidFill>
                  <a:srgbClr val="000000"/>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400" b="1" dirty="0" smtClean="0">
                <a:solidFill>
                  <a:prstClr val="white"/>
                </a:solidFill>
              </a:rPr>
              <a:t>CPU</a:t>
            </a:r>
          </a:p>
          <a:p>
            <a:r>
              <a:rPr lang="en-US" altLang="en-US" sz="1600" b="1" dirty="0" smtClean="0">
                <a:solidFill>
                  <a:prstClr val="white"/>
                </a:solidFill>
              </a:rPr>
              <a:t>1 + 2 -&gt; 3</a:t>
            </a:r>
            <a:endParaRPr lang="en-US" altLang="en-US" sz="1600" b="1" dirty="0">
              <a:solidFill>
                <a:prstClr val="white"/>
              </a:solidFill>
            </a:endParaRPr>
          </a:p>
        </p:txBody>
      </p:sp>
      <p:sp>
        <p:nvSpPr>
          <p:cNvPr id="26" name="Rectangle 5"/>
          <p:cNvSpPr>
            <a:spLocks noChangeArrowheads="1"/>
          </p:cNvSpPr>
          <p:nvPr>
            <p:custDataLst>
              <p:tags r:id="rId3"/>
            </p:custDataLst>
          </p:nvPr>
        </p:nvSpPr>
        <p:spPr bwMode="auto">
          <a:xfrm>
            <a:off x="1352600" y="3231464"/>
            <a:ext cx="2318037" cy="1501914"/>
          </a:xfrm>
          <a:prstGeom prst="rect">
            <a:avLst/>
          </a:prstGeom>
          <a:solidFill>
            <a:schemeClr val="bg2">
              <a:lumMod val="75000"/>
            </a:schemeClr>
          </a:solidFill>
          <a:ln w="38100">
            <a:noFill/>
            <a:miter lim="800000"/>
            <a:headEnd/>
            <a:tailEnd type="none" w="lg" len="lg"/>
          </a:ln>
          <a:effectLst/>
          <a:extLst/>
        </p:spPr>
        <p:txBody>
          <a:bodyPr wrap="none" anchor="t"/>
          <a:lstStyle/>
          <a:p>
            <a:r>
              <a:rPr lang="en-US" altLang="en-US" b="1" dirty="0" smtClean="0">
                <a:latin typeface="Courier New" pitchFamily="49" charset="0"/>
              </a:rPr>
              <a:t>int x, y, z;</a:t>
            </a:r>
          </a:p>
          <a:p>
            <a:r>
              <a:rPr lang="en-US" altLang="en-US" b="1" dirty="0" smtClean="0">
                <a:latin typeface="Courier New" pitchFamily="49" charset="0"/>
              </a:rPr>
              <a:t>x = 1;</a:t>
            </a:r>
          </a:p>
          <a:p>
            <a:r>
              <a:rPr lang="en-US" altLang="en-US" b="1" dirty="0" smtClean="0">
                <a:latin typeface="Courier New" pitchFamily="49" charset="0"/>
              </a:rPr>
              <a:t>y = 2</a:t>
            </a:r>
          </a:p>
          <a:p>
            <a:r>
              <a:rPr lang="en-US" altLang="en-US" b="1" dirty="0" smtClean="0">
                <a:latin typeface="Courier New" pitchFamily="49" charset="0"/>
              </a:rPr>
              <a:t>z = x + y;</a:t>
            </a:r>
            <a:endParaRPr lang="en-US" altLang="en-US" b="1" i="1" dirty="0" smtClean="0">
              <a:latin typeface="Courier New" pitchFamily="49" charset="0"/>
            </a:endParaRPr>
          </a:p>
          <a:p>
            <a:pPr marL="109537" indent="0">
              <a:buNone/>
            </a:pPr>
            <a:endParaRPr lang="en-US" b="1" i="1" dirty="0">
              <a:latin typeface="Courier New" panose="02070309020205020404" pitchFamily="49" charset="0"/>
              <a:cs typeface="Courier New" panose="02070309020205020404" pitchFamily="49" charset="0"/>
            </a:endParaRPr>
          </a:p>
        </p:txBody>
      </p:sp>
      <p:sp>
        <p:nvSpPr>
          <p:cNvPr id="27" name="Rectangle 7"/>
          <p:cNvSpPr>
            <a:spLocks noChangeArrowheads="1"/>
          </p:cNvSpPr>
          <p:nvPr>
            <p:custDataLst>
              <p:tags r:id="rId4"/>
            </p:custDataLst>
          </p:nvPr>
        </p:nvSpPr>
        <p:spPr bwMode="auto">
          <a:xfrm>
            <a:off x="4797680" y="3286920"/>
            <a:ext cx="2574720" cy="1398657"/>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28" name="Text Box 5"/>
          <p:cNvSpPr txBox="1">
            <a:spLocks noChangeArrowheads="1"/>
          </p:cNvSpPr>
          <p:nvPr/>
        </p:nvSpPr>
        <p:spPr bwMode="auto">
          <a:xfrm>
            <a:off x="4405107" y="3402371"/>
            <a:ext cx="32252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latin typeface="Courier New" pitchFamily="49" charset="0"/>
              </a:rPr>
              <a:t>x</a:t>
            </a:r>
            <a:endParaRPr lang="en-US" altLang="en-US" dirty="0"/>
          </a:p>
        </p:txBody>
      </p:sp>
      <p:sp>
        <p:nvSpPr>
          <p:cNvPr id="29" name="Text Box 7"/>
          <p:cNvSpPr txBox="1">
            <a:spLocks noChangeArrowheads="1"/>
          </p:cNvSpPr>
          <p:nvPr/>
        </p:nvSpPr>
        <p:spPr bwMode="auto">
          <a:xfrm>
            <a:off x="4405107" y="3812636"/>
            <a:ext cx="32252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latin typeface="Courier New" pitchFamily="49" charset="0"/>
              </a:rPr>
              <a:t>y</a:t>
            </a:r>
            <a:endParaRPr lang="en-US" altLang="en-US" dirty="0"/>
          </a:p>
        </p:txBody>
      </p:sp>
      <p:sp>
        <p:nvSpPr>
          <p:cNvPr id="30" name="Text Box 9"/>
          <p:cNvSpPr txBox="1">
            <a:spLocks noChangeArrowheads="1"/>
          </p:cNvSpPr>
          <p:nvPr/>
        </p:nvSpPr>
        <p:spPr bwMode="auto">
          <a:xfrm>
            <a:off x="4405107" y="4162611"/>
            <a:ext cx="32252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latin typeface="Courier New" pitchFamily="49" charset="0"/>
              </a:rPr>
              <a:t>z</a:t>
            </a:r>
            <a:endParaRPr lang="en-US" altLang="en-US" dirty="0"/>
          </a:p>
        </p:txBody>
      </p:sp>
      <p:sp>
        <p:nvSpPr>
          <p:cNvPr id="31" name="Text Box 9"/>
          <p:cNvSpPr txBox="1">
            <a:spLocks noChangeArrowheads="1"/>
          </p:cNvSpPr>
          <p:nvPr>
            <p:custDataLst>
              <p:tags r:id="rId5"/>
            </p:custDataLst>
          </p:nvPr>
        </p:nvSpPr>
        <p:spPr bwMode="auto">
          <a:xfrm>
            <a:off x="1364432" y="2719499"/>
            <a:ext cx="231803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Code Memory</a:t>
            </a:r>
            <a:endParaRPr lang="en-US" altLang="en-US" sz="2000" b="1" dirty="0">
              <a:solidFill>
                <a:prstClr val="white"/>
              </a:solidFill>
            </a:endParaRPr>
          </a:p>
        </p:txBody>
      </p:sp>
      <p:sp>
        <p:nvSpPr>
          <p:cNvPr id="32" name="Text Box 10"/>
          <p:cNvSpPr txBox="1">
            <a:spLocks noChangeArrowheads="1"/>
          </p:cNvSpPr>
          <p:nvPr>
            <p:custDataLst>
              <p:tags r:id="rId6"/>
            </p:custDataLst>
          </p:nvPr>
        </p:nvSpPr>
        <p:spPr bwMode="auto">
          <a:xfrm>
            <a:off x="4761159" y="2732922"/>
            <a:ext cx="261124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Working Memory</a:t>
            </a:r>
            <a:endParaRPr lang="en-US" altLang="en-US" sz="2000" b="1" dirty="0">
              <a:solidFill>
                <a:prstClr val="white"/>
              </a:solidFill>
            </a:endParaRPr>
          </a:p>
        </p:txBody>
      </p:sp>
      <p:sp>
        <p:nvSpPr>
          <p:cNvPr id="33" name="Text Box 12"/>
          <p:cNvSpPr txBox="1">
            <a:spLocks noChangeArrowheads="1"/>
          </p:cNvSpPr>
          <p:nvPr/>
        </p:nvSpPr>
        <p:spPr bwMode="auto">
          <a:xfrm>
            <a:off x="4924923" y="3382528"/>
            <a:ext cx="16732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smtClean="0"/>
              <a:t>? 1 </a:t>
            </a:r>
            <a:endParaRPr lang="en-US" altLang="en-US" sz="2000" dirty="0"/>
          </a:p>
        </p:txBody>
      </p:sp>
      <p:sp>
        <p:nvSpPr>
          <p:cNvPr id="34" name="Text Box 12"/>
          <p:cNvSpPr txBox="1">
            <a:spLocks noChangeArrowheads="1"/>
          </p:cNvSpPr>
          <p:nvPr/>
        </p:nvSpPr>
        <p:spPr bwMode="auto">
          <a:xfrm>
            <a:off x="4900874" y="3799437"/>
            <a:ext cx="16732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smtClean="0"/>
              <a:t>? 2</a:t>
            </a:r>
            <a:endParaRPr lang="en-US" altLang="en-US" sz="2000" dirty="0"/>
          </a:p>
        </p:txBody>
      </p:sp>
      <p:sp>
        <p:nvSpPr>
          <p:cNvPr id="35" name="Text Box 12"/>
          <p:cNvSpPr txBox="1">
            <a:spLocks noChangeArrowheads="1"/>
          </p:cNvSpPr>
          <p:nvPr/>
        </p:nvSpPr>
        <p:spPr bwMode="auto">
          <a:xfrm>
            <a:off x="4881633" y="4225265"/>
            <a:ext cx="1692466"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 3 </a:t>
            </a:r>
            <a:endParaRPr lang="en-US" altLang="en-US" sz="2000" dirty="0"/>
          </a:p>
        </p:txBody>
      </p:sp>
      <p:cxnSp>
        <p:nvCxnSpPr>
          <p:cNvPr id="36" name="Straight Connector 35"/>
          <p:cNvCxnSpPr/>
          <p:nvPr/>
        </p:nvCxnSpPr>
        <p:spPr>
          <a:xfrm flipH="1">
            <a:off x="4945155" y="3413008"/>
            <a:ext cx="239658" cy="33065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4924923" y="3841618"/>
            <a:ext cx="239658" cy="33065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4909938" y="4211280"/>
            <a:ext cx="239658" cy="33065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Freeform 38"/>
          <p:cNvSpPr/>
          <p:nvPr/>
        </p:nvSpPr>
        <p:spPr>
          <a:xfrm>
            <a:off x="3207115" y="3538193"/>
            <a:ext cx="1992061" cy="1645920"/>
          </a:xfrm>
          <a:custGeom>
            <a:avLst/>
            <a:gdLst>
              <a:gd name="connsiteX0" fmla="*/ 1992061 w 1992061"/>
              <a:gd name="connsiteY0" fmla="*/ 0 h 1645920"/>
              <a:gd name="connsiteX1" fmla="*/ 71821 w 1992061"/>
              <a:gd name="connsiteY1" fmla="*/ 786384 h 1645920"/>
              <a:gd name="connsiteX2" fmla="*/ 593029 w 1992061"/>
              <a:gd name="connsiteY2" fmla="*/ 1645920 h 1645920"/>
            </a:gdLst>
            <a:ahLst/>
            <a:cxnLst>
              <a:cxn ang="0">
                <a:pos x="connsiteX0" y="connsiteY0"/>
              </a:cxn>
              <a:cxn ang="0">
                <a:pos x="connsiteX1" y="connsiteY1"/>
              </a:cxn>
              <a:cxn ang="0">
                <a:pos x="connsiteX2" y="connsiteY2"/>
              </a:cxn>
            </a:cxnLst>
            <a:rect l="l" t="t" r="r" b="b"/>
            <a:pathLst>
              <a:path w="1992061" h="1645920">
                <a:moveTo>
                  <a:pt x="1992061" y="0"/>
                </a:moveTo>
                <a:cubicBezTo>
                  <a:pt x="1148527" y="256032"/>
                  <a:pt x="304993" y="512064"/>
                  <a:pt x="71821" y="786384"/>
                </a:cubicBezTo>
                <a:cubicBezTo>
                  <a:pt x="-161351" y="1060704"/>
                  <a:pt x="215839" y="1353312"/>
                  <a:pt x="593029" y="1645920"/>
                </a:cubicBezTo>
              </a:path>
            </a:pathLst>
          </a:custGeom>
          <a:noFill/>
          <a:ln w="19050" cmpd="sng">
            <a:solidFill>
              <a:schemeClr val="tx1"/>
            </a:solidFill>
            <a:tailEnd type="stealth"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Freeform 39"/>
          <p:cNvSpPr/>
          <p:nvPr/>
        </p:nvSpPr>
        <p:spPr>
          <a:xfrm>
            <a:off x="3893061" y="3986249"/>
            <a:ext cx="1242107" cy="1124712"/>
          </a:xfrm>
          <a:custGeom>
            <a:avLst/>
            <a:gdLst>
              <a:gd name="connsiteX0" fmla="*/ 1242107 w 1242107"/>
              <a:gd name="connsiteY0" fmla="*/ 0 h 1124712"/>
              <a:gd name="connsiteX1" fmla="*/ 44243 w 1242107"/>
              <a:gd name="connsiteY1" fmla="*/ 411480 h 1124712"/>
              <a:gd name="connsiteX2" fmla="*/ 373427 w 1242107"/>
              <a:gd name="connsiteY2" fmla="*/ 1124712 h 1124712"/>
            </a:gdLst>
            <a:ahLst/>
            <a:cxnLst>
              <a:cxn ang="0">
                <a:pos x="connsiteX0" y="connsiteY0"/>
              </a:cxn>
              <a:cxn ang="0">
                <a:pos x="connsiteX1" y="connsiteY1"/>
              </a:cxn>
              <a:cxn ang="0">
                <a:pos x="connsiteX2" y="connsiteY2"/>
              </a:cxn>
            </a:cxnLst>
            <a:rect l="l" t="t" r="r" b="b"/>
            <a:pathLst>
              <a:path w="1242107" h="1124712">
                <a:moveTo>
                  <a:pt x="1242107" y="0"/>
                </a:moveTo>
                <a:cubicBezTo>
                  <a:pt x="715565" y="112014"/>
                  <a:pt x="189023" y="224028"/>
                  <a:pt x="44243" y="411480"/>
                </a:cubicBezTo>
                <a:cubicBezTo>
                  <a:pt x="-100537" y="598932"/>
                  <a:pt x="136445" y="861822"/>
                  <a:pt x="373427" y="1124712"/>
                </a:cubicBezTo>
              </a:path>
            </a:pathLst>
          </a:custGeom>
          <a:noFill/>
          <a:ln w="19050" cmpd="sng">
            <a:solidFill>
              <a:schemeClr val="tx1"/>
            </a:solidFill>
            <a:tailEnd type="stealth"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Freeform 40"/>
          <p:cNvSpPr/>
          <p:nvPr/>
        </p:nvSpPr>
        <p:spPr>
          <a:xfrm>
            <a:off x="5043728" y="4443449"/>
            <a:ext cx="686434" cy="841248"/>
          </a:xfrm>
          <a:custGeom>
            <a:avLst/>
            <a:gdLst>
              <a:gd name="connsiteX0" fmla="*/ 0 w 686434"/>
              <a:gd name="connsiteY0" fmla="*/ 841248 h 841248"/>
              <a:gd name="connsiteX1" fmla="*/ 676656 w 686434"/>
              <a:gd name="connsiteY1" fmla="*/ 438912 h 841248"/>
              <a:gd name="connsiteX2" fmla="*/ 338328 w 686434"/>
              <a:gd name="connsiteY2" fmla="*/ 0 h 841248"/>
            </a:gdLst>
            <a:ahLst/>
            <a:cxnLst>
              <a:cxn ang="0">
                <a:pos x="connsiteX0" y="connsiteY0"/>
              </a:cxn>
              <a:cxn ang="0">
                <a:pos x="connsiteX1" y="connsiteY1"/>
              </a:cxn>
              <a:cxn ang="0">
                <a:pos x="connsiteX2" y="connsiteY2"/>
              </a:cxn>
            </a:cxnLst>
            <a:rect l="l" t="t" r="r" b="b"/>
            <a:pathLst>
              <a:path w="686434" h="841248">
                <a:moveTo>
                  <a:pt x="0" y="841248"/>
                </a:moveTo>
                <a:cubicBezTo>
                  <a:pt x="310134" y="710184"/>
                  <a:pt x="620268" y="579120"/>
                  <a:pt x="676656" y="438912"/>
                </a:cubicBezTo>
                <a:cubicBezTo>
                  <a:pt x="733044" y="298704"/>
                  <a:pt x="535686" y="149352"/>
                  <a:pt x="338328" y="0"/>
                </a:cubicBezTo>
              </a:path>
            </a:pathLst>
          </a:custGeom>
          <a:noFill/>
          <a:ln w="19050" cmpd="sng">
            <a:solidFill>
              <a:schemeClr val="tx1"/>
            </a:solidFill>
            <a:tailEnd type="stealth"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33</a:t>
            </a:fld>
            <a:endParaRPr lang="en-US" dirty="0"/>
          </a:p>
        </p:txBody>
      </p:sp>
    </p:spTree>
    <p:extLst>
      <p:ext uri="{BB962C8B-B14F-4D97-AF65-F5344CB8AC3E}">
        <p14:creationId xmlns:p14="http://schemas.microsoft.com/office/powerpoint/2010/main" val="18316476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76200" y="76200"/>
            <a:ext cx="7821613" cy="533400"/>
          </a:xfrm>
          <a:ln/>
        </p:spPr>
        <p:txBody>
          <a:bodyPr>
            <a:normAutofit/>
          </a:bodyPr>
          <a:lstStyle/>
          <a:p>
            <a:r>
              <a:rPr lang="en-US" altLang="en-US" sz="2400" dirty="0" smtClean="0"/>
              <a:t>Arithmetic Operators</a:t>
            </a:r>
            <a:endParaRPr lang="en-US" altLang="en-US" dirty="0"/>
          </a:p>
        </p:txBody>
      </p:sp>
      <p:sp>
        <p:nvSpPr>
          <p:cNvPr id="86019" name="Rectangle 3"/>
          <p:cNvSpPr>
            <a:spLocks noGrp="1" noChangeArrowheads="1"/>
          </p:cNvSpPr>
          <p:nvPr>
            <p:ph type="body" idx="1"/>
          </p:nvPr>
        </p:nvSpPr>
        <p:spPr>
          <a:xfrm>
            <a:off x="14707" y="692696"/>
            <a:ext cx="8991600" cy="5486400"/>
          </a:xfrm>
        </p:spPr>
        <p:txBody>
          <a:bodyPr/>
          <a:lstStyle/>
          <a:p>
            <a:r>
              <a:rPr lang="en-US" altLang="en-US" sz="2000" dirty="0" smtClean="0"/>
              <a:t>The </a:t>
            </a:r>
            <a:r>
              <a:rPr lang="en-US" altLang="en-US" sz="2000" dirty="0"/>
              <a:t>following binary arithmetic operators exist in C:</a:t>
            </a:r>
          </a:p>
          <a:p>
            <a:pPr marL="630238" lvl="2" indent="0">
              <a:buNone/>
            </a:pPr>
            <a:r>
              <a:rPr lang="en-US" altLang="en-US" sz="1800" dirty="0"/>
              <a:t>Operation	</a:t>
            </a:r>
            <a:r>
              <a:rPr lang="en-US" altLang="en-US" sz="1800" dirty="0" smtClean="0"/>
              <a:t>	C </a:t>
            </a:r>
            <a:r>
              <a:rPr lang="en-US" altLang="en-US" sz="1800" dirty="0"/>
              <a:t>Binary </a:t>
            </a:r>
            <a:r>
              <a:rPr lang="en-US" altLang="en-US" sz="1800" dirty="0" smtClean="0"/>
              <a:t>Operator      Typical </a:t>
            </a:r>
            <a:r>
              <a:rPr lang="en-US" altLang="en-US" sz="1800" dirty="0"/>
              <a:t>C Arithmetic </a:t>
            </a:r>
            <a:r>
              <a:rPr lang="en-US" altLang="en-US" sz="1800" dirty="0" smtClean="0"/>
              <a:t/>
            </a:r>
            <a:br>
              <a:rPr lang="en-US" altLang="en-US" sz="1800" dirty="0" smtClean="0"/>
            </a:br>
            <a:r>
              <a:rPr lang="en-US" altLang="en-US" sz="1800" dirty="0" smtClean="0"/>
              <a:t>                                                              Sub-expression</a:t>
            </a:r>
            <a:endParaRPr lang="en-US" altLang="en-US" sz="1800" dirty="0"/>
          </a:p>
          <a:p>
            <a:pPr marL="630238" lvl="2" indent="0">
              <a:buNone/>
            </a:pPr>
            <a:r>
              <a:rPr lang="en-US" altLang="en-US" sz="1800" dirty="0"/>
              <a:t>addition		</a:t>
            </a:r>
            <a:r>
              <a:rPr lang="en-US" altLang="en-US" sz="1800" dirty="0" smtClean="0"/>
              <a:t>	</a:t>
            </a:r>
            <a:r>
              <a:rPr lang="en-US" altLang="en-US" sz="1800" dirty="0" smtClean="0">
                <a:latin typeface="Courier New" pitchFamily="49" charset="0"/>
              </a:rPr>
              <a:t>+        </a:t>
            </a:r>
            <a:r>
              <a:rPr lang="en-US" altLang="en-US" sz="1800" dirty="0">
                <a:latin typeface="Courier New" pitchFamily="49" charset="0"/>
              </a:rPr>
              <a:t>	a + b</a:t>
            </a:r>
          </a:p>
          <a:p>
            <a:pPr marL="630238" lvl="2" indent="0">
              <a:buNone/>
            </a:pPr>
            <a:r>
              <a:rPr lang="en-US" altLang="en-US" sz="1800" dirty="0"/>
              <a:t>subtraction</a:t>
            </a:r>
            <a:r>
              <a:rPr lang="en-US" altLang="en-US" sz="1800" dirty="0">
                <a:latin typeface="Courier New" pitchFamily="49" charset="0"/>
              </a:rPr>
              <a:t>		-		a - b</a:t>
            </a:r>
          </a:p>
          <a:p>
            <a:pPr marL="630238" lvl="2" indent="0">
              <a:buNone/>
            </a:pPr>
            <a:r>
              <a:rPr lang="en-US" altLang="en-US" sz="1800" dirty="0"/>
              <a:t>multiplication</a:t>
            </a:r>
            <a:r>
              <a:rPr lang="en-US" altLang="en-US" sz="1800" dirty="0">
                <a:latin typeface="Courier New" pitchFamily="49" charset="0"/>
              </a:rPr>
              <a:t>		*		a * b</a:t>
            </a:r>
          </a:p>
          <a:p>
            <a:pPr marL="630238" lvl="2" indent="0">
              <a:buNone/>
            </a:pPr>
            <a:r>
              <a:rPr lang="en-US" altLang="en-US" sz="1800" dirty="0"/>
              <a:t>division</a:t>
            </a:r>
            <a:r>
              <a:rPr lang="en-US" altLang="en-US" sz="1800" dirty="0">
                <a:latin typeface="Courier New" pitchFamily="49" charset="0"/>
              </a:rPr>
              <a:t>		</a:t>
            </a:r>
            <a:r>
              <a:rPr lang="en-US" altLang="en-US" sz="1800" dirty="0" smtClean="0">
                <a:latin typeface="Courier New" pitchFamily="49" charset="0"/>
              </a:rPr>
              <a:t>	/</a:t>
            </a:r>
            <a:r>
              <a:rPr lang="en-US" altLang="en-US" sz="1800" dirty="0">
                <a:latin typeface="Courier New" pitchFamily="49" charset="0"/>
              </a:rPr>
              <a:t>		a / </a:t>
            </a:r>
            <a:r>
              <a:rPr lang="en-US" altLang="en-US" sz="1800" dirty="0" smtClean="0">
                <a:latin typeface="Courier New" pitchFamily="49" charset="0"/>
              </a:rPr>
              <a:t>b</a:t>
            </a:r>
          </a:p>
          <a:p>
            <a:r>
              <a:rPr lang="en-US" altLang="en-US" sz="2000" dirty="0"/>
              <a:t>The </a:t>
            </a:r>
            <a:r>
              <a:rPr lang="en-US" altLang="en-US" sz="2000" dirty="0">
                <a:latin typeface="Courier New" pitchFamily="49" charset="0"/>
              </a:rPr>
              <a:t>-</a:t>
            </a:r>
            <a:r>
              <a:rPr lang="en-US" altLang="en-US" sz="2000" dirty="0"/>
              <a:t> operator can also be a unary operator when used to negate a variable.</a:t>
            </a:r>
          </a:p>
          <a:p>
            <a:r>
              <a:rPr lang="en-US" altLang="en-US" sz="2000" dirty="0"/>
              <a:t>A standard C math function must be used for exponentiation: a</a:t>
            </a:r>
            <a:r>
              <a:rPr lang="en-US" altLang="en-US" sz="2000" baseline="30000" dirty="0"/>
              <a:t>b</a:t>
            </a:r>
            <a:endParaRPr lang="en-US" altLang="en-US" sz="2000" dirty="0"/>
          </a:p>
          <a:p>
            <a:r>
              <a:rPr lang="en-US" altLang="en-US" sz="2000" dirty="0" smtClean="0"/>
              <a:t>Parentheses </a:t>
            </a:r>
            <a:r>
              <a:rPr lang="en-US" altLang="en-US" sz="2000" dirty="0">
                <a:latin typeface="Courier New" pitchFamily="49" charset="0"/>
              </a:rPr>
              <a:t>()</a:t>
            </a:r>
            <a:r>
              <a:rPr lang="en-US" altLang="en-US" sz="2000" dirty="0"/>
              <a:t> are used to group sub-expressions in order to</a:t>
            </a:r>
          </a:p>
          <a:p>
            <a:pPr lvl="1"/>
            <a:r>
              <a:rPr lang="en-US" altLang="en-US" sz="1800" dirty="0"/>
              <a:t>make expressions more readable, and</a:t>
            </a:r>
          </a:p>
          <a:p>
            <a:pPr lvl="1"/>
            <a:r>
              <a:rPr lang="en-US" altLang="en-US" sz="1800" dirty="0"/>
              <a:t>change the order of precedence of the operators.</a:t>
            </a:r>
          </a:p>
          <a:p>
            <a:pPr marL="630238" lvl="2" indent="0">
              <a:buNone/>
            </a:pPr>
            <a:r>
              <a:rPr lang="en-US" altLang="en-US" sz="1800" dirty="0"/>
              <a:t>E.g.: 	</a:t>
            </a:r>
            <a:r>
              <a:rPr lang="en-US" altLang="en-US" sz="1800" dirty="0">
                <a:latin typeface="Courier New" pitchFamily="49" charset="0"/>
              </a:rPr>
              <a:t>e = (a + b) * (c + d);</a:t>
            </a:r>
          </a:p>
          <a:p>
            <a:endParaRPr lang="en-US" altLang="en-US" sz="2400" dirty="0">
              <a:latin typeface="Courier New" pitchFamily="49" charset="0"/>
            </a:endParaRP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34</a:t>
            </a:fld>
            <a:endParaRPr lang="en-US" dirty="0"/>
          </a:p>
        </p:txBody>
      </p:sp>
    </p:spTree>
    <p:extLst>
      <p:ext uri="{BB962C8B-B14F-4D97-AF65-F5344CB8AC3E}">
        <p14:creationId xmlns:p14="http://schemas.microsoft.com/office/powerpoint/2010/main" val="20282456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09805" y="2276872"/>
            <a:ext cx="8229600" cy="1143000"/>
          </a:xfrm>
        </p:spPr>
        <p:txBody>
          <a:bodyPr>
            <a:normAutofit fontScale="90000"/>
          </a:bodyPr>
          <a:lstStyle/>
          <a:p>
            <a:r>
              <a:rPr lang="en-CA" dirty="0" smtClean="0"/>
              <a:t>Topic 3: Basic Input/Output and the C Function</a:t>
            </a:r>
            <a:endParaRPr lang="en-CA"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35</a:t>
            </a:fld>
            <a:endParaRPr lang="en-US" dirty="0"/>
          </a:p>
        </p:txBody>
      </p:sp>
    </p:spTree>
    <p:extLst>
      <p:ext uri="{BB962C8B-B14F-4D97-AF65-F5344CB8AC3E}">
        <p14:creationId xmlns:p14="http://schemas.microsoft.com/office/powerpoint/2010/main" val="7652291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2" name="Rectangle 4"/>
          <p:cNvSpPr>
            <a:spLocks noChangeArrowheads="1"/>
          </p:cNvSpPr>
          <p:nvPr/>
        </p:nvSpPr>
        <p:spPr bwMode="auto">
          <a:xfrm>
            <a:off x="76200" y="764704"/>
            <a:ext cx="8991600" cy="5240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spcBef>
                <a:spcPct val="20000"/>
              </a:spcBef>
            </a:pPr>
            <a:r>
              <a:rPr lang="en-US" altLang="en-US" sz="2000" dirty="0" smtClean="0"/>
              <a:t>Data output to the screen is achieved using the standard C function </a:t>
            </a:r>
            <a:r>
              <a:rPr lang="en-US" altLang="en-US" sz="2000" b="1" dirty="0" smtClean="0">
                <a:latin typeface="Courier New" pitchFamily="49" charset="0"/>
              </a:rPr>
              <a:t>printf</a:t>
            </a:r>
            <a:r>
              <a:rPr lang="en-US" altLang="en-US" sz="2000" dirty="0" smtClean="0"/>
              <a:t>.</a:t>
            </a:r>
          </a:p>
          <a:p>
            <a:pPr lvl="2"/>
            <a:r>
              <a:rPr lang="en-US" altLang="en-US" sz="2000" dirty="0" smtClean="0"/>
              <a:t>E.g.:	</a:t>
            </a:r>
            <a:r>
              <a:rPr lang="en-US" altLang="en-US" sz="2000" b="1" dirty="0" smtClean="0">
                <a:latin typeface="Courier New" pitchFamily="49" charset="0"/>
              </a:rPr>
              <a:t>printf(“Message\n”); </a:t>
            </a:r>
          </a:p>
          <a:p>
            <a:pPr>
              <a:spcBef>
                <a:spcPct val="20000"/>
              </a:spcBef>
            </a:pPr>
            <a:r>
              <a:rPr lang="en-US" altLang="en-US" sz="2000" dirty="0" smtClean="0"/>
              <a:t>This standard function will make the required calls to the operating system to print the desired message</a:t>
            </a:r>
          </a:p>
          <a:p>
            <a:pPr>
              <a:spcBef>
                <a:spcPct val="20000"/>
              </a:spcBef>
            </a:pPr>
            <a:r>
              <a:rPr lang="en-US" altLang="en-US" sz="2000" dirty="0" smtClean="0"/>
              <a:t>The message to be printed on the screen is enclosed in a pair of double-quotes </a:t>
            </a:r>
            <a:r>
              <a:rPr lang="en-US" altLang="en-US" sz="2000" dirty="0" smtClean="0">
                <a:latin typeface="Courier New" pitchFamily="49" charset="0"/>
              </a:rPr>
              <a:t>“</a:t>
            </a:r>
            <a:r>
              <a:rPr lang="en-US" altLang="en-US" sz="2000" dirty="0" smtClean="0"/>
              <a:t> and </a:t>
            </a:r>
            <a:r>
              <a:rPr lang="en-US" altLang="en-US" sz="2000" dirty="0" smtClean="0">
                <a:latin typeface="Courier New" pitchFamily="49" charset="0"/>
              </a:rPr>
              <a:t>“</a:t>
            </a:r>
            <a:r>
              <a:rPr lang="en-US" altLang="en-US" sz="2000" dirty="0" smtClean="0"/>
              <a:t>.</a:t>
            </a:r>
          </a:p>
          <a:p>
            <a:pPr>
              <a:spcBef>
                <a:spcPct val="20000"/>
              </a:spcBef>
            </a:pPr>
            <a:r>
              <a:rPr lang="en-US" altLang="en-US" sz="2000" dirty="0" smtClean="0"/>
              <a:t>The backslash </a:t>
            </a:r>
            <a:r>
              <a:rPr lang="en-US" altLang="en-US" sz="2000" b="1" dirty="0" smtClean="0">
                <a:latin typeface="Courier New" pitchFamily="49" charset="0"/>
              </a:rPr>
              <a:t>\</a:t>
            </a:r>
            <a:r>
              <a:rPr lang="en-US" altLang="en-US" sz="2000" dirty="0" smtClean="0"/>
              <a:t> in this context is called the </a:t>
            </a:r>
            <a:r>
              <a:rPr lang="en-US" altLang="en-US" sz="2000" u="sng" dirty="0" smtClean="0"/>
              <a:t>escape character</a:t>
            </a:r>
            <a:r>
              <a:rPr lang="en-US" altLang="en-US" sz="2000" dirty="0" smtClean="0"/>
              <a:t> and </a:t>
            </a:r>
            <a:r>
              <a:rPr lang="en-US" altLang="en-US" sz="2000" b="1" dirty="0" smtClean="0">
                <a:latin typeface="Courier New" pitchFamily="49" charset="0"/>
              </a:rPr>
              <a:t>\n</a:t>
            </a:r>
            <a:r>
              <a:rPr lang="en-US" altLang="en-US" sz="2000" dirty="0" smtClean="0"/>
              <a:t> is called an </a:t>
            </a:r>
            <a:r>
              <a:rPr lang="en-US" altLang="en-US" sz="2000" u="sng" dirty="0" smtClean="0"/>
              <a:t>escape sequence</a:t>
            </a:r>
            <a:r>
              <a:rPr lang="en-US" altLang="en-US" sz="2000" dirty="0" smtClean="0"/>
              <a:t>. The escape sequence is an </a:t>
            </a:r>
            <a:r>
              <a:rPr lang="en-US" altLang="en-US" sz="2000" u="sng" dirty="0" smtClean="0"/>
              <a:t>instruction</a:t>
            </a:r>
            <a:r>
              <a:rPr lang="en-US" altLang="en-US" sz="2000" dirty="0" smtClean="0"/>
              <a:t> to the </a:t>
            </a:r>
            <a:r>
              <a:rPr lang="en-US" altLang="en-US" sz="2000" b="1" dirty="0" smtClean="0">
                <a:latin typeface="Courier New" pitchFamily="49" charset="0"/>
              </a:rPr>
              <a:t>printf</a:t>
            </a:r>
            <a:r>
              <a:rPr lang="en-US" altLang="en-US" sz="2000" dirty="0" smtClean="0"/>
              <a:t> function. There are many escape sequences:</a:t>
            </a:r>
          </a:p>
          <a:p>
            <a:pPr lvl="2"/>
            <a:r>
              <a:rPr lang="en-US" altLang="en-US" sz="2000" b="1" dirty="0" smtClean="0">
                <a:latin typeface="Courier New" pitchFamily="49" charset="0"/>
              </a:rPr>
              <a:t>\n</a:t>
            </a:r>
            <a:r>
              <a:rPr lang="en-US" altLang="en-US" sz="2000" dirty="0" smtClean="0"/>
              <a:t>	positions the cursor at the beginning of the next line</a:t>
            </a:r>
          </a:p>
          <a:p>
            <a:pPr lvl="2">
              <a:spcBef>
                <a:spcPct val="10000"/>
              </a:spcBef>
            </a:pPr>
            <a:r>
              <a:rPr lang="en-US" altLang="en-US" sz="2000" dirty="0" smtClean="0">
                <a:latin typeface="Courier New" pitchFamily="49" charset="0"/>
              </a:rPr>
              <a:t>\t</a:t>
            </a:r>
            <a:r>
              <a:rPr lang="en-US" altLang="en-US" sz="2000" dirty="0" smtClean="0"/>
              <a:t>	move the cursor to the next tab position</a:t>
            </a:r>
          </a:p>
          <a:p>
            <a:pPr lvl="2">
              <a:spcBef>
                <a:spcPct val="10000"/>
              </a:spcBef>
            </a:pPr>
            <a:r>
              <a:rPr lang="en-US" altLang="en-US" sz="2000" dirty="0" smtClean="0">
                <a:latin typeface="Courier New" pitchFamily="49" charset="0"/>
              </a:rPr>
              <a:t>\r</a:t>
            </a:r>
            <a:r>
              <a:rPr lang="en-US" altLang="en-US" sz="2000" dirty="0" smtClean="0"/>
              <a:t>	move the cursor to the beginning of the current line</a:t>
            </a:r>
          </a:p>
          <a:p>
            <a:pPr lvl="2">
              <a:spcBef>
                <a:spcPct val="10000"/>
              </a:spcBef>
            </a:pPr>
            <a:r>
              <a:rPr lang="en-US" altLang="en-US" sz="2000" dirty="0" smtClean="0">
                <a:latin typeface="Courier New" pitchFamily="49" charset="0"/>
              </a:rPr>
              <a:t>\a</a:t>
            </a:r>
            <a:r>
              <a:rPr lang="en-US" altLang="en-US" sz="2000" dirty="0" smtClean="0"/>
              <a:t>	sound the bell (alarm)</a:t>
            </a:r>
          </a:p>
          <a:p>
            <a:pPr lvl="2">
              <a:spcBef>
                <a:spcPct val="10000"/>
              </a:spcBef>
            </a:pPr>
            <a:r>
              <a:rPr lang="en-US" altLang="en-US" sz="2000" dirty="0" smtClean="0">
                <a:latin typeface="Courier New" pitchFamily="49" charset="0"/>
              </a:rPr>
              <a:t>\\</a:t>
            </a:r>
            <a:r>
              <a:rPr lang="en-US" altLang="en-US" sz="2000" dirty="0" smtClean="0"/>
              <a:t>	Print the symbol </a:t>
            </a:r>
            <a:r>
              <a:rPr lang="en-US" altLang="en-US" sz="2000" dirty="0" smtClean="0">
                <a:latin typeface="Courier New" pitchFamily="49" charset="0"/>
              </a:rPr>
              <a:t>\</a:t>
            </a:r>
            <a:r>
              <a:rPr lang="en-US" altLang="en-US" sz="2000" dirty="0" smtClean="0"/>
              <a:t> (backslash)</a:t>
            </a:r>
          </a:p>
          <a:p>
            <a:pPr lvl="2">
              <a:spcBef>
                <a:spcPct val="10000"/>
              </a:spcBef>
            </a:pPr>
            <a:r>
              <a:rPr lang="en-US" altLang="en-US" sz="2000" dirty="0" smtClean="0">
                <a:latin typeface="Courier New" pitchFamily="49" charset="0"/>
              </a:rPr>
              <a:t>\" </a:t>
            </a:r>
            <a:r>
              <a:rPr lang="en-US" altLang="en-US" sz="2000" dirty="0" smtClean="0"/>
              <a:t>	print the symbol </a:t>
            </a:r>
            <a:r>
              <a:rPr lang="en-US" altLang="en-US" sz="2000" dirty="0" smtClean="0">
                <a:latin typeface="Courier New" pitchFamily="49" charset="0"/>
              </a:rPr>
              <a:t>"</a:t>
            </a:r>
            <a:r>
              <a:rPr lang="en-US" altLang="en-US" sz="2000" dirty="0" smtClean="0"/>
              <a:t> (double quote)</a:t>
            </a:r>
          </a:p>
          <a:p>
            <a:pPr lvl="2"/>
            <a:endParaRPr lang="en-US" altLang="en-US" sz="2000" dirty="0"/>
          </a:p>
        </p:txBody>
      </p:sp>
      <p:sp>
        <p:nvSpPr>
          <p:cNvPr id="4" name="Title 2"/>
          <p:cNvSpPr txBox="1">
            <a:spLocks/>
          </p:cNvSpPr>
          <p:nvPr/>
        </p:nvSpPr>
        <p:spPr>
          <a:xfrm>
            <a:off x="76200" y="152400"/>
            <a:ext cx="8229600" cy="487362"/>
          </a:xfrm>
          <a:prstGeom prst="rect">
            <a:avLst/>
          </a:prstGeom>
        </p:spPr>
        <p:txBody>
          <a:bodyPr>
            <a:noAutofit/>
          </a:bodyPr>
          <a:lst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a:lstStyle>
          <a:p>
            <a:r>
              <a:rPr lang="fr-CA" sz="3200" dirty="0" smtClean="0"/>
              <a:t>Introduction to output in C</a:t>
            </a:r>
            <a:endParaRPr lang="en-CA" sz="3200"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36</a:t>
            </a:fld>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9" name="Rectangle 5"/>
          <p:cNvSpPr>
            <a:spLocks noChangeArrowheads="1"/>
          </p:cNvSpPr>
          <p:nvPr/>
        </p:nvSpPr>
        <p:spPr bwMode="auto">
          <a:xfrm>
            <a:off x="-3048" y="613878"/>
            <a:ext cx="8991600" cy="5472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spcBef>
                <a:spcPct val="20000"/>
              </a:spcBef>
            </a:pPr>
            <a:r>
              <a:rPr lang="en-US" altLang="en-US" b="1" dirty="0">
                <a:latin typeface="Courier New" pitchFamily="49" charset="0"/>
              </a:rPr>
              <a:t>printf</a:t>
            </a:r>
            <a:r>
              <a:rPr lang="en-US" altLang="en-US" b="1" dirty="0"/>
              <a:t> </a:t>
            </a:r>
            <a:r>
              <a:rPr lang="en-US" altLang="en-US" dirty="0"/>
              <a:t>can also be used to print out numbers and the content of variables to the screen:</a:t>
            </a:r>
          </a:p>
          <a:p>
            <a:pPr lvl="2"/>
            <a:r>
              <a:rPr lang="en-US" altLang="en-US" dirty="0"/>
              <a:t>E.g.:	</a:t>
            </a:r>
            <a:r>
              <a:rPr lang="en-US" altLang="en-US" b="1" dirty="0">
                <a:latin typeface="Courier New" pitchFamily="49" charset="0"/>
              </a:rPr>
              <a:t>printf("%d\n", 100</a:t>
            </a:r>
            <a:r>
              <a:rPr lang="en-US" altLang="en-US" b="1" dirty="0" smtClean="0">
                <a:latin typeface="Courier New" pitchFamily="49" charset="0"/>
              </a:rPr>
              <a:t>);</a:t>
            </a:r>
          </a:p>
          <a:p>
            <a:pPr lvl="3">
              <a:spcBef>
                <a:spcPct val="10000"/>
              </a:spcBef>
            </a:pPr>
            <a:r>
              <a:rPr lang="fr-CA" altLang="en-US" b="1" dirty="0" smtClean="0">
                <a:latin typeface="Courier New" pitchFamily="49" charset="0"/>
              </a:rPr>
              <a:t>  printf</a:t>
            </a:r>
            <a:r>
              <a:rPr lang="fr-CA" altLang="en-US" b="1" dirty="0">
                <a:latin typeface="Courier New" pitchFamily="49" charset="0"/>
              </a:rPr>
              <a:t>(</a:t>
            </a:r>
            <a:r>
              <a:rPr lang="en-US" altLang="en-US" b="1" dirty="0">
                <a:latin typeface="Courier New" pitchFamily="49" charset="0"/>
              </a:rPr>
              <a:t>"</a:t>
            </a:r>
            <a:r>
              <a:rPr lang="fr-CA" altLang="en-US" b="1" dirty="0">
                <a:latin typeface="Courier New" pitchFamily="49" charset="0"/>
              </a:rPr>
              <a:t>%f\n</a:t>
            </a:r>
            <a:r>
              <a:rPr lang="en-US" altLang="en-US" b="1" dirty="0">
                <a:latin typeface="Courier New" pitchFamily="49" charset="0"/>
              </a:rPr>
              <a:t>"</a:t>
            </a:r>
            <a:r>
              <a:rPr lang="fr-CA" altLang="en-US" b="1" dirty="0">
                <a:latin typeface="Courier New" pitchFamily="49" charset="0"/>
              </a:rPr>
              <a:t>, 101.3);</a:t>
            </a:r>
          </a:p>
          <a:p>
            <a:pPr lvl="2">
              <a:spcBef>
                <a:spcPct val="10000"/>
              </a:spcBef>
            </a:pPr>
            <a:r>
              <a:rPr lang="fr-CA" altLang="en-US" b="1" dirty="0">
                <a:latin typeface="Courier New" pitchFamily="49" charset="0"/>
              </a:rPr>
              <a:t> 	printf(</a:t>
            </a:r>
            <a:r>
              <a:rPr lang="en-US" altLang="en-US" b="1" dirty="0">
                <a:latin typeface="Courier New" pitchFamily="49" charset="0"/>
              </a:rPr>
              <a:t>"</a:t>
            </a:r>
            <a:r>
              <a:rPr lang="fr-CA" altLang="en-US" b="1" dirty="0">
                <a:latin typeface="Courier New" pitchFamily="49" charset="0"/>
              </a:rPr>
              <a:t>%d\n</a:t>
            </a:r>
            <a:r>
              <a:rPr lang="en-US" altLang="en-US" b="1" dirty="0">
                <a:latin typeface="Courier New" pitchFamily="49" charset="0"/>
              </a:rPr>
              <a:t>"</a:t>
            </a:r>
            <a:r>
              <a:rPr lang="fr-CA" altLang="en-US" b="1" dirty="0">
                <a:latin typeface="Courier New" pitchFamily="49" charset="0"/>
              </a:rPr>
              <a:t>, </a:t>
            </a:r>
            <a:r>
              <a:rPr lang="fr-CA" altLang="en-US" b="1" dirty="0" smtClean="0">
                <a:latin typeface="Courier New" pitchFamily="49" charset="0"/>
              </a:rPr>
              <a:t>integer_1</a:t>
            </a:r>
            <a:r>
              <a:rPr lang="fr-CA" altLang="en-US" b="1" dirty="0">
                <a:latin typeface="Courier New" pitchFamily="49" charset="0"/>
              </a:rPr>
              <a:t>);</a:t>
            </a:r>
          </a:p>
          <a:p>
            <a:pPr lvl="2">
              <a:spcBef>
                <a:spcPct val="10000"/>
              </a:spcBef>
            </a:pPr>
            <a:r>
              <a:rPr lang="fr-CA" altLang="en-US" b="1" dirty="0">
                <a:latin typeface="Courier New" pitchFamily="49" charset="0"/>
              </a:rPr>
              <a:t> 	printf(</a:t>
            </a:r>
            <a:r>
              <a:rPr lang="en-US" altLang="en-US" b="1" dirty="0">
                <a:latin typeface="Courier New" pitchFamily="49" charset="0"/>
              </a:rPr>
              <a:t>"</a:t>
            </a:r>
            <a:r>
              <a:rPr lang="fr-CA" altLang="en-US" b="1" dirty="0">
                <a:latin typeface="Courier New" pitchFamily="49" charset="0"/>
              </a:rPr>
              <a:t>%f\n</a:t>
            </a:r>
            <a:r>
              <a:rPr lang="en-US" altLang="en-US" b="1" dirty="0">
                <a:latin typeface="Courier New" pitchFamily="49" charset="0"/>
              </a:rPr>
              <a:t>"</a:t>
            </a:r>
            <a:r>
              <a:rPr lang="fr-CA" altLang="en-US" b="1" dirty="0">
                <a:latin typeface="Courier New" pitchFamily="49" charset="0"/>
              </a:rPr>
              <a:t>, </a:t>
            </a:r>
            <a:r>
              <a:rPr lang="fr-CA" altLang="en-US" b="1" dirty="0" smtClean="0">
                <a:latin typeface="Courier New" pitchFamily="49" charset="0"/>
              </a:rPr>
              <a:t>real_1);</a:t>
            </a:r>
            <a:endParaRPr lang="en-US" altLang="en-US" b="1" dirty="0" smtClean="0">
              <a:latin typeface="Courier New" pitchFamily="49" charset="0"/>
            </a:endParaRPr>
          </a:p>
          <a:p>
            <a:r>
              <a:rPr lang="en-US" altLang="en-US" dirty="0" smtClean="0"/>
              <a:t>The </a:t>
            </a:r>
            <a:r>
              <a:rPr lang="en-US" altLang="en-US" dirty="0" smtClean="0">
                <a:latin typeface="Courier New" pitchFamily="49" charset="0"/>
              </a:rPr>
              <a:t>%d</a:t>
            </a:r>
            <a:r>
              <a:rPr lang="en-US" altLang="en-US" dirty="0" smtClean="0"/>
              <a:t> is the </a:t>
            </a:r>
            <a:r>
              <a:rPr lang="en-US" altLang="en-US" u="sng" dirty="0" smtClean="0"/>
              <a:t>conversion specifier</a:t>
            </a:r>
            <a:r>
              <a:rPr lang="en-US" altLang="en-US" dirty="0" smtClean="0"/>
              <a:t> used to print out an integer value and the </a:t>
            </a:r>
            <a:r>
              <a:rPr lang="en-US" altLang="en-US" dirty="0" smtClean="0">
                <a:latin typeface="Courier New" panose="02070309020205020404" pitchFamily="49" charset="0"/>
                <a:cs typeface="Courier New" panose="02070309020205020404" pitchFamily="49" charset="0"/>
              </a:rPr>
              <a:t>%f</a:t>
            </a:r>
            <a:r>
              <a:rPr lang="en-US" altLang="en-US" dirty="0" smtClean="0"/>
              <a:t> is the conversion code to print a real value. </a:t>
            </a:r>
          </a:p>
          <a:p>
            <a:pPr lvl="1"/>
            <a:r>
              <a:rPr lang="en-US" altLang="en-US" dirty="0" smtClean="0"/>
              <a:t>The </a:t>
            </a:r>
            <a:r>
              <a:rPr lang="en-US" altLang="en-US" dirty="0"/>
              <a:t>conversion specifier informs </a:t>
            </a:r>
            <a:r>
              <a:rPr lang="en-US" altLang="en-US" b="1" dirty="0">
                <a:latin typeface="Courier New" pitchFamily="49" charset="0"/>
              </a:rPr>
              <a:t>printf</a:t>
            </a:r>
            <a:r>
              <a:rPr lang="en-US" altLang="en-US" dirty="0"/>
              <a:t> of the </a:t>
            </a:r>
            <a:r>
              <a:rPr lang="en-US" altLang="en-US" u="sng" dirty="0"/>
              <a:t>type</a:t>
            </a:r>
            <a:r>
              <a:rPr lang="en-US" altLang="en-US" dirty="0"/>
              <a:t> of the data to be printed.</a:t>
            </a:r>
          </a:p>
          <a:p>
            <a:pPr lvl="1"/>
            <a:r>
              <a:rPr lang="en-US" altLang="en-US" dirty="0"/>
              <a:t>A conversion specifier always begins with a </a:t>
            </a:r>
            <a:r>
              <a:rPr lang="en-US" altLang="en-US" dirty="0">
                <a:latin typeface="Courier New" pitchFamily="49" charset="0"/>
              </a:rPr>
              <a:t>%</a:t>
            </a:r>
            <a:endParaRPr lang="en-US" altLang="en-US" dirty="0"/>
          </a:p>
          <a:p>
            <a:pPr lvl="1"/>
            <a:r>
              <a:rPr lang="en-US" altLang="en-US" dirty="0"/>
              <a:t>The </a:t>
            </a:r>
            <a:r>
              <a:rPr lang="en-US" altLang="en-US" dirty="0" smtClean="0"/>
              <a:t>format </a:t>
            </a:r>
            <a:r>
              <a:rPr lang="en-US" altLang="en-US" b="1" dirty="0" smtClean="0">
                <a:solidFill>
                  <a:srgbClr val="0070C0"/>
                </a:solidFill>
              </a:rPr>
              <a:t>string</a:t>
            </a:r>
            <a:r>
              <a:rPr lang="en-US" altLang="en-US" dirty="0" smtClean="0">
                <a:solidFill>
                  <a:srgbClr val="0070C0"/>
                </a:solidFill>
              </a:rPr>
              <a:t> </a:t>
            </a:r>
            <a:r>
              <a:rPr lang="en-US" altLang="en-US" dirty="0" smtClean="0"/>
              <a:t>that contains the code specifiers must </a:t>
            </a:r>
            <a:r>
              <a:rPr lang="en-US" altLang="en-US" dirty="0"/>
              <a:t>be enclosed in a pair of </a:t>
            </a:r>
            <a:r>
              <a:rPr lang="en-US" altLang="en-US" dirty="0" smtClean="0"/>
              <a:t>double quotes </a:t>
            </a:r>
            <a:r>
              <a:rPr lang="en-US" altLang="en-US" dirty="0">
                <a:latin typeface="Courier New" pitchFamily="49" charset="0"/>
              </a:rPr>
              <a:t>"</a:t>
            </a:r>
            <a:r>
              <a:rPr lang="en-US" altLang="en-US" dirty="0" smtClean="0"/>
              <a:t> </a:t>
            </a:r>
            <a:r>
              <a:rPr lang="en-US" altLang="en-US" dirty="0"/>
              <a:t>and </a:t>
            </a:r>
            <a:r>
              <a:rPr lang="en-US" altLang="en-US" dirty="0">
                <a:latin typeface="Courier New" pitchFamily="49" charset="0"/>
              </a:rPr>
              <a:t>"</a:t>
            </a:r>
            <a:endParaRPr lang="en-US" altLang="en-US" dirty="0" smtClean="0">
              <a:latin typeface="Courier New" pitchFamily="49" charset="0"/>
            </a:endParaRPr>
          </a:p>
          <a:p>
            <a:pPr lvl="1"/>
            <a:r>
              <a:rPr lang="en-US" altLang="en-US" dirty="0" smtClean="0"/>
              <a:t>As </a:t>
            </a:r>
            <a:r>
              <a:rPr lang="en-US" altLang="en-US" dirty="0"/>
              <a:t>we shall see, there are many more conversion specifiers</a:t>
            </a:r>
            <a:r>
              <a:rPr lang="en-US" altLang="en-US" dirty="0" smtClean="0"/>
              <a:t>. (To insert a % character in the string, use %%)</a:t>
            </a:r>
            <a:endParaRPr lang="en-US" altLang="en-US" dirty="0"/>
          </a:p>
          <a:p>
            <a:pPr>
              <a:spcBef>
                <a:spcPct val="20000"/>
              </a:spcBef>
            </a:pPr>
            <a:r>
              <a:rPr lang="en-US" altLang="en-US" dirty="0" smtClean="0"/>
              <a:t>The </a:t>
            </a:r>
            <a:r>
              <a:rPr lang="en-US" altLang="en-US" b="1" dirty="0" smtClean="0">
                <a:latin typeface="Courier New" pitchFamily="49" charset="0"/>
              </a:rPr>
              <a:t>printf</a:t>
            </a:r>
            <a:r>
              <a:rPr lang="en-US" altLang="en-US" dirty="0" smtClean="0">
                <a:latin typeface="Courier New" pitchFamily="49" charset="0"/>
              </a:rPr>
              <a:t> </a:t>
            </a:r>
            <a:r>
              <a:rPr lang="en-US" altLang="en-US" dirty="0" smtClean="0"/>
              <a:t>takes a number of arguments.</a:t>
            </a:r>
          </a:p>
          <a:p>
            <a:pPr marL="1257300" lvl="3" indent="0">
              <a:buNone/>
            </a:pPr>
            <a:r>
              <a:rPr lang="en-US" altLang="en-US" dirty="0" smtClean="0"/>
              <a:t>E.g</a:t>
            </a:r>
            <a:r>
              <a:rPr lang="en-US" altLang="en-US" dirty="0"/>
              <a:t>.:	</a:t>
            </a:r>
            <a:r>
              <a:rPr lang="en-US" altLang="en-US" b="1" dirty="0">
                <a:latin typeface="Courier New" pitchFamily="49" charset="0"/>
              </a:rPr>
              <a:t>printf</a:t>
            </a:r>
            <a:r>
              <a:rPr lang="en-US" altLang="en-US" b="1" dirty="0" smtClean="0">
                <a:latin typeface="Courier New" pitchFamily="49" charset="0"/>
              </a:rPr>
              <a:t>("The </a:t>
            </a:r>
            <a:r>
              <a:rPr lang="en-US" altLang="en-US" b="1" dirty="0">
                <a:latin typeface="Courier New" pitchFamily="49" charset="0"/>
              </a:rPr>
              <a:t>sum is %</a:t>
            </a:r>
            <a:r>
              <a:rPr lang="en-US" altLang="en-US" b="1" dirty="0" smtClean="0">
                <a:latin typeface="Courier New" pitchFamily="49" charset="0"/>
              </a:rPr>
              <a:t>f\n", </a:t>
            </a:r>
            <a:r>
              <a:rPr lang="en-US" altLang="en-US" b="1" dirty="0">
                <a:latin typeface="Courier New" pitchFamily="49" charset="0"/>
              </a:rPr>
              <a:t>sum);</a:t>
            </a:r>
          </a:p>
          <a:p>
            <a:pPr lvl="1"/>
            <a:r>
              <a:rPr lang="en-US" altLang="en-US" dirty="0"/>
              <a:t>The arguments to </a:t>
            </a:r>
            <a:r>
              <a:rPr lang="en-US" altLang="en-US" b="1" dirty="0"/>
              <a:t>printf </a:t>
            </a:r>
            <a:r>
              <a:rPr lang="en-US" altLang="en-US" dirty="0"/>
              <a:t>are </a:t>
            </a:r>
            <a:r>
              <a:rPr lang="en-US" altLang="en-US" dirty="0" smtClean="0"/>
              <a:t>separated </a:t>
            </a:r>
            <a:r>
              <a:rPr lang="en-US" altLang="en-US" dirty="0"/>
              <a:t>by a comma </a:t>
            </a:r>
            <a:r>
              <a:rPr lang="en-US" altLang="en-US" dirty="0" smtClean="0">
                <a:latin typeface="Courier New" pitchFamily="49" charset="0"/>
              </a:rPr>
              <a:t>,</a:t>
            </a:r>
          </a:p>
          <a:p>
            <a:pPr marL="1332000" lvl="1"/>
            <a:r>
              <a:rPr lang="en-US" altLang="en-US" dirty="0" smtClean="0"/>
              <a:t>The first argument is the string to be printed.</a:t>
            </a:r>
          </a:p>
          <a:p>
            <a:pPr marL="2520000" lvl="1"/>
            <a:r>
              <a:rPr lang="en-US" altLang="en-US" dirty="0" smtClean="0"/>
              <a:t>The other arguments provides values for the conversion specifiers.</a:t>
            </a:r>
            <a:endParaRPr lang="en-US" altLang="en-US" dirty="0">
              <a:latin typeface="Courier New" pitchFamily="49" charset="0"/>
            </a:endParaRPr>
          </a:p>
        </p:txBody>
      </p:sp>
      <p:sp>
        <p:nvSpPr>
          <p:cNvPr id="4" name="Text Box 3"/>
          <p:cNvSpPr txBox="1">
            <a:spLocks noChangeArrowheads="1"/>
          </p:cNvSpPr>
          <p:nvPr/>
        </p:nvSpPr>
        <p:spPr bwMode="auto">
          <a:xfrm>
            <a:off x="149352" y="136842"/>
            <a:ext cx="434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smtClean="0"/>
              <a:t>Basic Output in C</a:t>
            </a:r>
            <a:endParaRPr lang="en-US" altLang="en-US" b="1"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37</a:t>
            </a:fld>
            <a:endParaRPr lang="en-US" dirty="0"/>
          </a:p>
        </p:txBody>
      </p:sp>
    </p:spTree>
    <p:extLst>
      <p:ext uri="{BB962C8B-B14F-4D97-AF65-F5344CB8AC3E}">
        <p14:creationId xmlns:p14="http://schemas.microsoft.com/office/powerpoint/2010/main" val="397707477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Text Box 3"/>
          <p:cNvSpPr txBox="1">
            <a:spLocks noChangeArrowheads="1"/>
          </p:cNvSpPr>
          <p:nvPr/>
        </p:nvSpPr>
        <p:spPr bwMode="auto">
          <a:xfrm>
            <a:off x="96838" y="152400"/>
            <a:ext cx="169950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dirty="0" smtClean="0"/>
              <a:t>Basic Input</a:t>
            </a:r>
            <a:endParaRPr lang="en-US" altLang="en-US" b="1" dirty="0"/>
          </a:p>
        </p:txBody>
      </p:sp>
      <p:sp>
        <p:nvSpPr>
          <p:cNvPr id="95236" name="Rectangle 4"/>
          <p:cNvSpPr>
            <a:spLocks noChangeArrowheads="1"/>
          </p:cNvSpPr>
          <p:nvPr/>
        </p:nvSpPr>
        <p:spPr bwMode="auto">
          <a:xfrm>
            <a:off x="22225" y="621322"/>
            <a:ext cx="8991600" cy="290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r>
              <a:rPr lang="en-US" altLang="en-US" dirty="0" smtClean="0"/>
              <a:t>Data can be read from the keyboard using the standard C function </a:t>
            </a:r>
            <a:r>
              <a:rPr lang="en-US" altLang="en-US" dirty="0" smtClean="0">
                <a:latin typeface="Courier New" panose="02070309020205020404" pitchFamily="49" charset="0"/>
                <a:cs typeface="Courier New" panose="02070309020205020404" pitchFamily="49" charset="0"/>
              </a:rPr>
              <a:t>scanf</a:t>
            </a:r>
            <a:r>
              <a:rPr lang="en-US" altLang="en-US" dirty="0" smtClean="0"/>
              <a:t>.</a:t>
            </a:r>
          </a:p>
          <a:p>
            <a:pPr lvl="2"/>
            <a:r>
              <a:rPr lang="en-US" altLang="en-US" dirty="0" smtClean="0"/>
              <a:t>E.g.:	</a:t>
            </a:r>
            <a:r>
              <a:rPr lang="en-US" altLang="en-US" dirty="0" smtClean="0">
                <a:latin typeface="Courier New" pitchFamily="49" charset="0"/>
              </a:rPr>
              <a:t>scanf("%d", </a:t>
            </a:r>
            <a:r>
              <a:rPr lang="en-US" altLang="en-US" dirty="0" smtClean="0">
                <a:solidFill>
                  <a:schemeClr val="accent2"/>
                </a:solidFill>
                <a:latin typeface="Courier New" pitchFamily="49" charset="0"/>
              </a:rPr>
              <a:t>&amp;</a:t>
            </a:r>
            <a:r>
              <a:rPr lang="en-US" altLang="en-US" dirty="0" smtClean="0">
                <a:latin typeface="Courier New" pitchFamily="49" charset="0"/>
              </a:rPr>
              <a:t>integer_1); </a:t>
            </a:r>
          </a:p>
          <a:p>
            <a:pPr lvl="2"/>
            <a:r>
              <a:rPr lang="en-US" altLang="en-US" dirty="0" smtClean="0">
                <a:latin typeface="Courier New" pitchFamily="49" charset="0"/>
              </a:rPr>
              <a:t> 	scanf("%lf", </a:t>
            </a:r>
            <a:r>
              <a:rPr lang="en-US" altLang="en-US" dirty="0" smtClean="0">
                <a:solidFill>
                  <a:schemeClr val="accent2"/>
                </a:solidFill>
                <a:latin typeface="Courier New" pitchFamily="49" charset="0"/>
              </a:rPr>
              <a:t>&amp;</a:t>
            </a:r>
            <a:r>
              <a:rPr lang="en-US" altLang="en-US" dirty="0" smtClean="0">
                <a:latin typeface="Courier New" pitchFamily="49" charset="0"/>
              </a:rPr>
              <a:t>real_1); // real_1 is a double</a:t>
            </a:r>
          </a:p>
          <a:p>
            <a:pPr lvl="2"/>
            <a:r>
              <a:rPr lang="en-US" altLang="en-US" dirty="0" smtClean="0">
                <a:latin typeface="Courier New" pitchFamily="49" charset="0"/>
              </a:rPr>
              <a:t> 	scanf("%d%f", </a:t>
            </a:r>
            <a:r>
              <a:rPr lang="en-US" altLang="en-US" dirty="0" smtClean="0">
                <a:solidFill>
                  <a:schemeClr val="accent2"/>
                </a:solidFill>
                <a:latin typeface="Courier New" pitchFamily="49" charset="0"/>
              </a:rPr>
              <a:t>&amp;</a:t>
            </a:r>
            <a:r>
              <a:rPr lang="en-US" altLang="en-US" dirty="0" smtClean="0">
                <a:latin typeface="Courier New" pitchFamily="49" charset="0"/>
              </a:rPr>
              <a:t>integer_1, </a:t>
            </a:r>
            <a:r>
              <a:rPr lang="en-US" altLang="en-US" dirty="0" smtClean="0">
                <a:solidFill>
                  <a:schemeClr val="accent2"/>
                </a:solidFill>
                <a:latin typeface="Courier New" pitchFamily="49" charset="0"/>
              </a:rPr>
              <a:t>&amp;</a:t>
            </a:r>
            <a:r>
              <a:rPr lang="en-US" altLang="en-US" dirty="0" smtClean="0">
                <a:latin typeface="Courier New" pitchFamily="49" charset="0"/>
              </a:rPr>
              <a:t>real_1);</a:t>
            </a:r>
          </a:p>
          <a:p>
            <a:pPr>
              <a:spcBef>
                <a:spcPts val="1200"/>
              </a:spcBef>
            </a:pPr>
            <a:r>
              <a:rPr lang="en-US" altLang="en-US" dirty="0" smtClean="0">
                <a:latin typeface="Courier New" pitchFamily="49" charset="0"/>
              </a:rPr>
              <a:t>scanf </a:t>
            </a:r>
            <a:r>
              <a:rPr lang="en-US" altLang="en-US" dirty="0" smtClean="0"/>
              <a:t>requires a conversion specifier that corresponds to the type of value to read.</a:t>
            </a:r>
          </a:p>
          <a:p>
            <a:pPr>
              <a:spcBef>
                <a:spcPts val="1200"/>
              </a:spcBef>
            </a:pPr>
            <a:r>
              <a:rPr lang="en-US" altLang="en-US" dirty="0" smtClean="0"/>
              <a:t>Note that </a:t>
            </a:r>
            <a:r>
              <a:rPr lang="en-US" altLang="en-US" b="1" dirty="0" smtClean="0">
                <a:solidFill>
                  <a:srgbClr val="0070C0"/>
                </a:solidFill>
                <a:latin typeface="Courier New" panose="02070309020205020404" pitchFamily="49" charset="0"/>
                <a:cs typeface="Courier New" panose="02070309020205020404" pitchFamily="49" charset="0"/>
              </a:rPr>
              <a:t>%lf </a:t>
            </a:r>
            <a:r>
              <a:rPr lang="en-US" altLang="en-US" dirty="0" smtClean="0"/>
              <a:t>is required for </a:t>
            </a:r>
            <a:r>
              <a:rPr lang="en-US" altLang="en-US" sz="1600" b="1" dirty="0" smtClean="0">
                <a:latin typeface="Courier New" panose="02070309020205020404" pitchFamily="49" charset="0"/>
                <a:cs typeface="Courier New" panose="02070309020205020404" pitchFamily="49" charset="0"/>
              </a:rPr>
              <a:t>scanf</a:t>
            </a:r>
            <a:r>
              <a:rPr lang="en-US" altLang="en-US" sz="1600" dirty="0" smtClean="0"/>
              <a:t> </a:t>
            </a:r>
            <a:r>
              <a:rPr lang="en-US" altLang="en-US" dirty="0" smtClean="0"/>
              <a:t>to read a value of type double (this differs from </a:t>
            </a:r>
            <a:r>
              <a:rPr lang="en-US" altLang="en-US" sz="1600" b="1" dirty="0" smtClean="0">
                <a:latin typeface="Courier New" panose="02070309020205020404" pitchFamily="49" charset="0"/>
                <a:cs typeface="Courier New" panose="02070309020205020404" pitchFamily="49" charset="0"/>
              </a:rPr>
              <a:t>printf</a:t>
            </a:r>
            <a:r>
              <a:rPr lang="en-US" altLang="en-US" dirty="0" smtClean="0"/>
              <a:t>).</a:t>
            </a:r>
          </a:p>
          <a:p>
            <a:pPr>
              <a:spcBef>
                <a:spcPts val="1200"/>
              </a:spcBef>
            </a:pPr>
            <a:r>
              <a:rPr lang="en-US" altLang="en-US" dirty="0" smtClean="0"/>
              <a:t>An ampersand </a:t>
            </a:r>
            <a:r>
              <a:rPr lang="en-US" altLang="en-US" dirty="0" smtClean="0">
                <a:solidFill>
                  <a:schemeClr val="accent2"/>
                </a:solidFill>
              </a:rPr>
              <a:t>&amp;</a:t>
            </a:r>
            <a:r>
              <a:rPr lang="en-US" altLang="en-US" dirty="0" smtClean="0"/>
              <a:t> </a:t>
            </a:r>
            <a:r>
              <a:rPr lang="en-US" altLang="en-US" u="sng" dirty="0" smtClean="0"/>
              <a:t>must </a:t>
            </a:r>
            <a:r>
              <a:rPr lang="en-US" altLang="en-US" dirty="0" smtClean="0"/>
              <a:t>be placed before the variable name where the data value is to be stored; this indicates that the </a:t>
            </a:r>
            <a:r>
              <a:rPr lang="en-US" altLang="en-US" b="1" dirty="0" smtClean="0">
                <a:solidFill>
                  <a:srgbClr val="FFCC66"/>
                </a:solidFill>
              </a:rPr>
              <a:t>address</a:t>
            </a:r>
            <a:r>
              <a:rPr lang="en-US" altLang="en-US" dirty="0" smtClean="0">
                <a:solidFill>
                  <a:srgbClr val="FFCC66"/>
                </a:solidFill>
              </a:rPr>
              <a:t> </a:t>
            </a:r>
            <a:r>
              <a:rPr lang="en-US" altLang="en-US" dirty="0" smtClean="0"/>
              <a:t>of the variable is passed to the function so that the value can be stored in the variable’s location in memory</a:t>
            </a:r>
            <a:r>
              <a:rPr lang="en-US" altLang="en-US" u="sng" dirty="0" smtClean="0"/>
              <a:t>.</a:t>
            </a:r>
            <a:endParaRPr lang="en-US" altLang="en-US" dirty="0"/>
          </a:p>
        </p:txBody>
      </p:sp>
      <p:sp>
        <p:nvSpPr>
          <p:cNvPr id="95237" name="Rectangle 5"/>
          <p:cNvSpPr>
            <a:spLocks noChangeArrowheads="1"/>
          </p:cNvSpPr>
          <p:nvPr/>
        </p:nvSpPr>
        <p:spPr bwMode="auto">
          <a:xfrm>
            <a:off x="76200" y="4572000"/>
            <a:ext cx="8991600" cy="164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spcBef>
                <a:spcPts val="1200"/>
              </a:spcBef>
            </a:pPr>
            <a:r>
              <a:rPr lang="en-US" altLang="en-US" dirty="0" smtClean="0"/>
              <a:t>Information about the standard functions </a:t>
            </a:r>
            <a:r>
              <a:rPr lang="en-US" altLang="en-US" dirty="0" smtClean="0">
                <a:latin typeface="Courier New" pitchFamily="49" charset="0"/>
              </a:rPr>
              <a:t>printf</a:t>
            </a:r>
            <a:r>
              <a:rPr lang="en-US" altLang="en-US" dirty="0" smtClean="0"/>
              <a:t> and </a:t>
            </a:r>
            <a:r>
              <a:rPr lang="en-US" altLang="en-US" dirty="0" smtClean="0">
                <a:latin typeface="Courier New" pitchFamily="49" charset="0"/>
              </a:rPr>
              <a:t>scanf</a:t>
            </a:r>
            <a:r>
              <a:rPr lang="en-US" altLang="en-US" dirty="0" smtClean="0"/>
              <a:t> is found in the standard I/O header file </a:t>
            </a:r>
            <a:r>
              <a:rPr lang="en-US" altLang="en-US" dirty="0" smtClean="0">
                <a:latin typeface="Courier New" pitchFamily="49" charset="0"/>
              </a:rPr>
              <a:t>stdio.h</a:t>
            </a:r>
            <a:r>
              <a:rPr lang="en-US" altLang="en-US" dirty="0" smtClean="0"/>
              <a:t>.</a:t>
            </a:r>
          </a:p>
          <a:p>
            <a:pPr>
              <a:spcBef>
                <a:spcPts val="1200"/>
              </a:spcBef>
            </a:pPr>
            <a:r>
              <a:rPr lang="en-US" altLang="en-US" dirty="0" smtClean="0"/>
              <a:t>The preprocessor directive </a:t>
            </a:r>
            <a:r>
              <a:rPr lang="en-US" altLang="en-US" dirty="0" smtClean="0">
                <a:latin typeface="Courier New" pitchFamily="49" charset="0"/>
              </a:rPr>
              <a:t>#include &lt;stdio.h&gt;</a:t>
            </a:r>
            <a:r>
              <a:rPr lang="en-US" altLang="en-US" dirty="0" smtClean="0"/>
              <a:t> placed before </a:t>
            </a:r>
            <a:r>
              <a:rPr lang="en-US" altLang="en-US" dirty="0" smtClean="0">
                <a:latin typeface="Courier New" pitchFamily="49" charset="0"/>
              </a:rPr>
              <a:t>main()</a:t>
            </a:r>
            <a:r>
              <a:rPr lang="en-US" altLang="en-US" dirty="0" smtClean="0"/>
              <a:t> has the preprocessor insert this file before compilation.</a:t>
            </a:r>
            <a:endParaRPr lang="en-US" altLang="en-US" dirty="0"/>
          </a:p>
        </p:txBody>
      </p:sp>
      <p:sp>
        <p:nvSpPr>
          <p:cNvPr id="95238" name="Text Box 6"/>
          <p:cNvSpPr txBox="1">
            <a:spLocks noChangeArrowheads="1"/>
          </p:cNvSpPr>
          <p:nvPr/>
        </p:nvSpPr>
        <p:spPr bwMode="auto">
          <a:xfrm>
            <a:off x="80768" y="4092150"/>
            <a:ext cx="328487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u="sng" dirty="0" smtClean="0"/>
              <a:t>Standard I/O Header File</a:t>
            </a:r>
            <a:endParaRPr lang="en-US" altLang="en-US" sz="2400"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38</a:t>
            </a:fld>
            <a:endParaRPr lang="en-US" dirty="0"/>
          </a:p>
        </p:txBody>
      </p:sp>
    </p:spTree>
    <p:extLst>
      <p:ext uri="{BB962C8B-B14F-4D97-AF65-F5344CB8AC3E}">
        <p14:creationId xmlns:p14="http://schemas.microsoft.com/office/powerpoint/2010/main" val="120396344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1026"/>
          <p:cNvSpPr>
            <a:spLocks noGrp="1" noChangeArrowheads="1"/>
          </p:cNvSpPr>
          <p:nvPr>
            <p:ph type="title"/>
          </p:nvPr>
        </p:nvSpPr>
        <p:spPr>
          <a:xfrm>
            <a:off x="76200" y="76200"/>
            <a:ext cx="6756400" cy="609600"/>
          </a:xfrm>
        </p:spPr>
        <p:txBody>
          <a:bodyPr/>
          <a:lstStyle/>
          <a:p>
            <a:r>
              <a:rPr lang="en-US" altLang="en-US" sz="3200" dirty="0" smtClean="0"/>
              <a:t>The C Function</a:t>
            </a:r>
            <a:endParaRPr lang="en-US" altLang="en-US" sz="3600" dirty="0" smtClean="0"/>
          </a:p>
        </p:txBody>
      </p:sp>
      <p:sp>
        <p:nvSpPr>
          <p:cNvPr id="10245" name="Rectangle 1027"/>
          <p:cNvSpPr>
            <a:spLocks noGrp="1" noChangeArrowheads="1"/>
          </p:cNvSpPr>
          <p:nvPr>
            <p:ph type="body" idx="1"/>
          </p:nvPr>
        </p:nvSpPr>
        <p:spPr>
          <a:xfrm>
            <a:off x="76200" y="1057275"/>
            <a:ext cx="8991600" cy="5343525"/>
          </a:xfrm>
        </p:spPr>
        <p:txBody>
          <a:bodyPr/>
          <a:lstStyle/>
          <a:p>
            <a:r>
              <a:rPr lang="en-US" altLang="en-US" sz="2400" dirty="0" smtClean="0"/>
              <a:t>In C, the subprogram is called a function.</a:t>
            </a:r>
          </a:p>
          <a:p>
            <a:r>
              <a:rPr lang="en-US" altLang="en-US" sz="2400" dirty="0" smtClean="0">
                <a:solidFill>
                  <a:schemeClr val="accent2"/>
                </a:solidFill>
              </a:rPr>
              <a:t>In C, a function is invoked via a </a:t>
            </a:r>
            <a:r>
              <a:rPr lang="en-US" altLang="en-US" sz="2400" u="sng" dirty="0" smtClean="0">
                <a:solidFill>
                  <a:schemeClr val="accent2"/>
                </a:solidFill>
              </a:rPr>
              <a:t>function call</a:t>
            </a:r>
            <a:r>
              <a:rPr lang="en-US" altLang="en-US" sz="2400" dirty="0" smtClean="0"/>
              <a:t>. A function call begins with the </a:t>
            </a:r>
            <a:r>
              <a:rPr lang="en-US" altLang="en-US" sz="2400" u="sng" dirty="0" smtClean="0"/>
              <a:t>name</a:t>
            </a:r>
            <a:r>
              <a:rPr lang="en-US" altLang="en-US" sz="2400" dirty="0" smtClean="0"/>
              <a:t> of the  desired function followed by an </a:t>
            </a:r>
            <a:r>
              <a:rPr lang="en-US" altLang="en-US" sz="2400" u="sng" dirty="0" smtClean="0"/>
              <a:t>argument list</a:t>
            </a:r>
            <a:r>
              <a:rPr lang="en-US" altLang="en-US" sz="2400" dirty="0" smtClean="0"/>
              <a:t> in parentheses. The argument list provides the data to be passed to the function.</a:t>
            </a:r>
          </a:p>
          <a:p>
            <a:pPr lvl="2"/>
            <a:r>
              <a:rPr lang="en-US" altLang="en-US" sz="2400" dirty="0" smtClean="0"/>
              <a:t>E.g.   </a:t>
            </a:r>
            <a:r>
              <a:rPr lang="en-US" altLang="en-US" sz="2400" dirty="0" smtClean="0">
                <a:latin typeface="Courier New" pitchFamily="49" charset="0"/>
              </a:rPr>
              <a:t>printf("Hello World.\</a:t>
            </a:r>
            <a:r>
              <a:rPr lang="en-US" altLang="en-US" sz="2400" dirty="0">
                <a:latin typeface="Courier New" pitchFamily="49" charset="0"/>
              </a:rPr>
              <a:t>n");</a:t>
            </a:r>
            <a:endParaRPr lang="en-US" altLang="en-US" sz="2400" dirty="0" smtClean="0">
              <a:latin typeface="Courier New" pitchFamily="49" charset="0"/>
            </a:endParaRPr>
          </a:p>
          <a:p>
            <a:pPr lvl="1"/>
            <a:r>
              <a:rPr lang="en-US" altLang="en-US" sz="2400" dirty="0" smtClean="0"/>
              <a:t>In this example, the function </a:t>
            </a:r>
            <a:r>
              <a:rPr lang="en-US" altLang="en-US" sz="2400" dirty="0" smtClean="0">
                <a:latin typeface="Courier New" pitchFamily="49" charset="0"/>
              </a:rPr>
              <a:t>printf</a:t>
            </a:r>
            <a:r>
              <a:rPr lang="en-US" altLang="en-US" sz="2400" dirty="0" smtClean="0"/>
              <a:t> is invoked through its name and the argument list contains only one argument to be passed which is the character string:</a:t>
            </a:r>
          </a:p>
          <a:p>
            <a:pPr lvl="1">
              <a:buFontTx/>
              <a:buChar char=" "/>
            </a:pPr>
            <a:r>
              <a:rPr lang="en-US" altLang="en-US" sz="2400" dirty="0" smtClean="0"/>
              <a:t> </a:t>
            </a:r>
            <a:r>
              <a:rPr lang="en-US" altLang="en-US" sz="2400" dirty="0">
                <a:latin typeface="Courier New" pitchFamily="49" charset="0"/>
              </a:rPr>
              <a:t>"Hello </a:t>
            </a:r>
            <a:r>
              <a:rPr lang="en-US" altLang="en-US" sz="2400" dirty="0" smtClean="0">
                <a:latin typeface="Courier New" pitchFamily="49" charset="0"/>
              </a:rPr>
              <a:t>World.\</a:t>
            </a:r>
            <a:r>
              <a:rPr lang="en-US" altLang="en-US" sz="2400" dirty="0">
                <a:latin typeface="Courier New" pitchFamily="49" charset="0"/>
              </a:rPr>
              <a:t>n"</a:t>
            </a:r>
            <a:endParaRPr lang="en-US" altLang="en-US" sz="2400" dirty="0" smtClean="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39</a:t>
            </a:fld>
            <a:endParaRPr lang="en-US" dirty="0"/>
          </a:p>
        </p:txBody>
      </p:sp>
    </p:spTree>
    <p:extLst>
      <p:ext uri="{BB962C8B-B14F-4D97-AF65-F5344CB8AC3E}">
        <p14:creationId xmlns:p14="http://schemas.microsoft.com/office/powerpoint/2010/main" val="39802369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a:xfrm>
            <a:off x="76200" y="76200"/>
            <a:ext cx="7623175" cy="609600"/>
          </a:xfrm>
        </p:spPr>
        <p:txBody>
          <a:bodyPr/>
          <a:lstStyle/>
          <a:p>
            <a:r>
              <a:rPr lang="en-US" altLang="en-US" sz="3200" dirty="0" smtClean="0"/>
              <a:t>Calling</a:t>
            </a:r>
            <a:r>
              <a:rPr lang="en-US" altLang="en-US" sz="3200" dirty="0"/>
              <a:t> </a:t>
            </a:r>
            <a:r>
              <a:rPr lang="en-US" altLang="en-US" sz="3200" dirty="0" smtClean="0"/>
              <a:t>a Function</a:t>
            </a:r>
            <a:endParaRPr lang="en-US" altLang="en-US" sz="3600" dirty="0" smtClean="0"/>
          </a:p>
        </p:txBody>
      </p:sp>
      <p:sp>
        <p:nvSpPr>
          <p:cNvPr id="11269" name="Rectangle 3"/>
          <p:cNvSpPr>
            <a:spLocks noGrp="1" noChangeArrowheads="1"/>
          </p:cNvSpPr>
          <p:nvPr>
            <p:ph type="body" idx="1"/>
          </p:nvPr>
        </p:nvSpPr>
        <p:spPr>
          <a:xfrm>
            <a:off x="76200" y="762000"/>
            <a:ext cx="8991600" cy="5638800"/>
          </a:xfrm>
        </p:spPr>
        <p:txBody>
          <a:bodyPr/>
          <a:lstStyle/>
          <a:p>
            <a:r>
              <a:rPr lang="en-US" altLang="en-US" sz="2400" dirty="0" smtClean="0">
                <a:solidFill>
                  <a:schemeClr val="accent2"/>
                </a:solidFill>
              </a:rPr>
              <a:t>The function, once called, executes the desired task with the given arguments and returns control to the caller when done.</a:t>
            </a:r>
          </a:p>
          <a:p>
            <a:pPr>
              <a:buFont typeface="Wingdings" pitchFamily="2" charset="2"/>
              <a:buNone/>
            </a:pPr>
            <a:r>
              <a:rPr lang="en-US" altLang="en-US" sz="2400" dirty="0" smtClean="0"/>
              <a:t>E.g.:  </a:t>
            </a:r>
            <a:r>
              <a:rPr lang="en-US" altLang="en-US" sz="2400" dirty="0" smtClean="0">
                <a:latin typeface="Courier New" pitchFamily="49" charset="0"/>
              </a:rPr>
              <a:t>#include &lt;stdio.h&gt;</a:t>
            </a:r>
          </a:p>
          <a:p>
            <a:pPr lvl="1">
              <a:buFontTx/>
              <a:buNone/>
            </a:pPr>
            <a:r>
              <a:rPr lang="en-US" altLang="en-US" sz="2400" dirty="0" smtClean="0">
                <a:latin typeface="Courier New" pitchFamily="49" charset="0"/>
              </a:rPr>
              <a:t> 	void main()</a:t>
            </a:r>
          </a:p>
          <a:p>
            <a:pPr lvl="1">
              <a:buFontTx/>
              <a:buNone/>
            </a:pPr>
            <a:r>
              <a:rPr lang="en-US" altLang="en-US" sz="2400" dirty="0" smtClean="0">
                <a:latin typeface="Courier New" pitchFamily="49" charset="0"/>
              </a:rPr>
              <a:t> 	{</a:t>
            </a:r>
          </a:p>
          <a:p>
            <a:pPr lvl="1">
              <a:buFontTx/>
              <a:buNone/>
            </a:pPr>
            <a:r>
              <a:rPr lang="en-US" altLang="en-US" sz="2400" dirty="0" smtClean="0">
                <a:latin typeface="Courier New" pitchFamily="49" charset="0"/>
              </a:rPr>
              <a:t> 	   int num;</a:t>
            </a:r>
          </a:p>
          <a:p>
            <a:pPr lvl="1">
              <a:buFontTx/>
              <a:buNone/>
            </a:pPr>
            <a:r>
              <a:rPr lang="en-US" altLang="en-US" sz="2400" dirty="0" smtClean="0">
                <a:latin typeface="Courier New" pitchFamily="49" charset="0"/>
              </a:rPr>
              <a:t> 	   num = 1;</a:t>
            </a:r>
          </a:p>
          <a:p>
            <a:pPr lvl="1">
              <a:buFontTx/>
              <a:buNone/>
            </a:pPr>
            <a:r>
              <a:rPr lang="en-US" altLang="en-US" sz="2400" dirty="0" smtClean="0">
                <a:latin typeface="Courier New" pitchFamily="49" charset="0"/>
              </a:rPr>
              <a:t> 	   printf</a:t>
            </a:r>
            <a:r>
              <a:rPr lang="en-US" altLang="en-US" sz="2400" dirty="0">
                <a:latin typeface="Courier New" pitchFamily="49" charset="0"/>
              </a:rPr>
              <a:t>("Value </a:t>
            </a:r>
            <a:r>
              <a:rPr lang="en-US" altLang="en-US" sz="2400" dirty="0" smtClean="0">
                <a:latin typeface="Courier New" pitchFamily="49" charset="0"/>
              </a:rPr>
              <a:t>of num: %</a:t>
            </a:r>
            <a:r>
              <a:rPr lang="en-US" altLang="en-US" sz="2400" dirty="0">
                <a:latin typeface="Courier New" pitchFamily="49" charset="0"/>
              </a:rPr>
              <a:t>d\n", </a:t>
            </a:r>
            <a:r>
              <a:rPr lang="en-US" altLang="en-US" sz="2400" dirty="0" smtClean="0">
                <a:latin typeface="Courier New" pitchFamily="49" charset="0"/>
              </a:rPr>
              <a:t>num);</a:t>
            </a:r>
          </a:p>
          <a:p>
            <a:pPr lvl="1">
              <a:buFontTx/>
              <a:buNone/>
            </a:pPr>
            <a:r>
              <a:rPr lang="en-US" altLang="en-US" sz="2400" dirty="0" smtClean="0">
                <a:latin typeface="Courier New" pitchFamily="49" charset="0"/>
              </a:rPr>
              <a:t> 	   num = 10;</a:t>
            </a:r>
          </a:p>
          <a:p>
            <a:pPr lvl="1">
              <a:buNone/>
            </a:pPr>
            <a:r>
              <a:rPr lang="en-US" altLang="en-US" sz="2400" dirty="0">
                <a:latin typeface="Courier New" pitchFamily="49" charset="0"/>
              </a:rPr>
              <a:t> 	   printf("Value of num: %d\n", num</a:t>
            </a:r>
            <a:r>
              <a:rPr lang="en-US" altLang="en-US" sz="2400" dirty="0" smtClean="0">
                <a:latin typeface="Courier New" pitchFamily="49" charset="0"/>
              </a:rPr>
              <a:t>);</a:t>
            </a:r>
          </a:p>
          <a:p>
            <a:pPr lvl="1">
              <a:buFontTx/>
              <a:buNone/>
            </a:pPr>
            <a:r>
              <a:rPr lang="en-US" altLang="en-US" sz="2400" dirty="0" smtClean="0">
                <a:latin typeface="Courier New" pitchFamily="49" charset="0"/>
              </a:rPr>
              <a:t> 	}</a:t>
            </a:r>
            <a:endParaRPr lang="en-US" altLang="en-US" sz="2400" dirty="0" smtClean="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40</a:t>
            </a:fld>
            <a:endParaRPr lang="en-US" dirty="0"/>
          </a:p>
        </p:txBody>
      </p:sp>
    </p:spTree>
    <p:extLst>
      <p:ext uri="{BB962C8B-B14F-4D97-AF65-F5344CB8AC3E}">
        <p14:creationId xmlns:p14="http://schemas.microsoft.com/office/powerpoint/2010/main" val="229415736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3"/>
          <p:cNvSpPr>
            <a:spLocks noGrp="1" noChangeArrowheads="1"/>
          </p:cNvSpPr>
          <p:nvPr>
            <p:ph type="body" idx="1"/>
          </p:nvPr>
        </p:nvSpPr>
        <p:spPr>
          <a:xfrm>
            <a:off x="76200" y="76200"/>
            <a:ext cx="8991600" cy="6172200"/>
          </a:xfrm>
        </p:spPr>
        <p:txBody>
          <a:bodyPr/>
          <a:lstStyle/>
          <a:p>
            <a:pPr lvl="1"/>
            <a:r>
              <a:rPr lang="en-US" altLang="en-US" sz="2400" dirty="0" smtClean="0"/>
              <a:t>In this example, </a:t>
            </a:r>
            <a:r>
              <a:rPr lang="en-US" altLang="en-US" sz="2400" dirty="0" smtClean="0">
                <a:latin typeface="Courier New" pitchFamily="49" charset="0"/>
              </a:rPr>
              <a:t>main </a:t>
            </a:r>
            <a:r>
              <a:rPr lang="en-US" altLang="en-US" sz="2400" dirty="0" smtClean="0"/>
              <a:t>is the </a:t>
            </a:r>
            <a:r>
              <a:rPr lang="en-US" altLang="en-US" sz="2400" dirty="0" smtClean="0">
                <a:solidFill>
                  <a:schemeClr val="accent2"/>
                </a:solidFill>
              </a:rPr>
              <a:t>caller</a:t>
            </a:r>
            <a:r>
              <a:rPr lang="en-US" altLang="en-US" sz="2400" dirty="0" smtClean="0"/>
              <a:t> of the </a:t>
            </a:r>
            <a:r>
              <a:rPr lang="en-US" altLang="en-US" sz="2400" dirty="0" smtClean="0">
                <a:solidFill>
                  <a:srgbClr val="00B0F0"/>
                </a:solidFill>
              </a:rPr>
              <a:t>called</a:t>
            </a:r>
            <a:r>
              <a:rPr lang="en-US" altLang="en-US" sz="2400" dirty="0" smtClean="0"/>
              <a:t> function </a:t>
            </a:r>
            <a:r>
              <a:rPr lang="en-US" altLang="en-US" sz="2400" dirty="0" smtClean="0">
                <a:latin typeface="Courier New" pitchFamily="49" charset="0"/>
              </a:rPr>
              <a:t>printf</a:t>
            </a:r>
            <a:r>
              <a:rPr lang="en-US" altLang="en-US" sz="2400" dirty="0" smtClean="0"/>
              <a:t>.</a:t>
            </a:r>
          </a:p>
          <a:p>
            <a:pPr lvl="1"/>
            <a:r>
              <a:rPr lang="en-US" altLang="en-US" sz="2400" dirty="0" smtClean="0"/>
              <a:t>Execution in </a:t>
            </a:r>
            <a:r>
              <a:rPr lang="en-US" altLang="en-US" sz="2400" dirty="0" smtClean="0">
                <a:latin typeface="Courier New" pitchFamily="49" charset="0"/>
              </a:rPr>
              <a:t>main</a:t>
            </a:r>
            <a:r>
              <a:rPr lang="en-US" altLang="en-US" sz="2400" dirty="0" smtClean="0"/>
              <a:t> begins with the declaration of the variable </a:t>
            </a:r>
            <a:r>
              <a:rPr lang="en-US" altLang="en-US" sz="2400" dirty="0" smtClean="0">
                <a:latin typeface="Courier New" panose="02070309020205020404" pitchFamily="49" charset="0"/>
                <a:cs typeface="Courier New" panose="02070309020205020404" pitchFamily="49" charset="0"/>
              </a:rPr>
              <a:t>num</a:t>
            </a:r>
            <a:r>
              <a:rPr lang="en-US" altLang="en-US" sz="2400" dirty="0" smtClean="0"/>
              <a:t>.</a:t>
            </a:r>
          </a:p>
          <a:p>
            <a:pPr lvl="1"/>
            <a:r>
              <a:rPr lang="en-US" altLang="en-US" sz="2400" dirty="0" smtClean="0"/>
              <a:t>The next instruction assigns </a:t>
            </a:r>
            <a:r>
              <a:rPr lang="en-US" altLang="en-US" sz="2400" dirty="0" smtClean="0">
                <a:latin typeface="Courier New" pitchFamily="49" charset="0"/>
              </a:rPr>
              <a:t>1</a:t>
            </a:r>
            <a:r>
              <a:rPr lang="en-US" altLang="en-US" sz="2400" dirty="0" smtClean="0"/>
              <a:t> to the variable </a:t>
            </a:r>
            <a:r>
              <a:rPr lang="en-US" altLang="en-US" sz="2400" dirty="0" smtClean="0">
                <a:latin typeface="Courier New" pitchFamily="49" charset="0"/>
              </a:rPr>
              <a:t>num.</a:t>
            </a:r>
            <a:endParaRPr lang="en-US" altLang="en-US" sz="2400" dirty="0" smtClean="0"/>
          </a:p>
          <a:p>
            <a:pPr lvl="1"/>
            <a:r>
              <a:rPr lang="en-US" altLang="en-US" sz="2400" dirty="0" smtClean="0"/>
              <a:t>The function </a:t>
            </a:r>
            <a:r>
              <a:rPr lang="en-US" altLang="en-US" sz="2400" dirty="0" smtClean="0">
                <a:latin typeface="Courier New" pitchFamily="49" charset="0"/>
              </a:rPr>
              <a:t>printf</a:t>
            </a:r>
            <a:r>
              <a:rPr lang="en-US" altLang="en-US" sz="2400" dirty="0" smtClean="0"/>
              <a:t> is then called with the arguments to be passed listed between parentheses.</a:t>
            </a:r>
          </a:p>
          <a:p>
            <a:pPr lvl="2"/>
            <a:r>
              <a:rPr lang="en-US" altLang="en-US" sz="2200" dirty="0" smtClean="0"/>
              <a:t>Execution is now within the function </a:t>
            </a:r>
            <a:r>
              <a:rPr lang="en-US" altLang="en-US" sz="2200" dirty="0" smtClean="0">
                <a:latin typeface="Courier New" pitchFamily="49" charset="0"/>
              </a:rPr>
              <a:t>printf</a:t>
            </a:r>
            <a:r>
              <a:rPr lang="en-US" altLang="en-US" sz="2200" dirty="0" smtClean="0"/>
              <a:t> which prints out the desired message to the screen.</a:t>
            </a:r>
          </a:p>
          <a:p>
            <a:pPr lvl="1"/>
            <a:r>
              <a:rPr lang="en-US" altLang="en-US" sz="2400" dirty="0" smtClean="0"/>
              <a:t>Once </a:t>
            </a:r>
            <a:r>
              <a:rPr lang="en-US" altLang="en-US" sz="2400" dirty="0" smtClean="0">
                <a:latin typeface="Courier New" pitchFamily="49" charset="0"/>
              </a:rPr>
              <a:t>printf</a:t>
            </a:r>
            <a:r>
              <a:rPr lang="en-US" altLang="en-US" sz="2400" dirty="0" smtClean="0"/>
              <a:t> has completed its task, program execution </a:t>
            </a:r>
            <a:r>
              <a:rPr lang="en-US" altLang="en-US" sz="2400" dirty="0" smtClean="0">
                <a:solidFill>
                  <a:schemeClr val="accent2"/>
                </a:solidFill>
              </a:rPr>
              <a:t>resumes </a:t>
            </a:r>
            <a:r>
              <a:rPr lang="en-US" altLang="en-US" sz="2400" dirty="0" smtClean="0"/>
              <a:t>in </a:t>
            </a:r>
            <a:r>
              <a:rPr lang="en-US" altLang="en-US" sz="2400" dirty="0" smtClean="0">
                <a:latin typeface="Courier New" pitchFamily="49" charset="0"/>
              </a:rPr>
              <a:t>main.</a:t>
            </a:r>
          </a:p>
          <a:p>
            <a:pPr lvl="1"/>
            <a:r>
              <a:rPr lang="en-US" altLang="en-US" sz="2400" dirty="0" smtClean="0"/>
              <a:t>Execution continues with the next instruction in </a:t>
            </a:r>
            <a:r>
              <a:rPr lang="en-US" altLang="en-US" sz="2400" dirty="0" smtClean="0">
                <a:latin typeface="Courier New" pitchFamily="49" charset="0"/>
              </a:rPr>
              <a:t>main</a:t>
            </a:r>
            <a:r>
              <a:rPr lang="en-US" altLang="en-US" sz="2400" dirty="0" smtClean="0"/>
              <a:t>, that follows the call to </a:t>
            </a:r>
            <a:r>
              <a:rPr lang="en-US" altLang="en-US" sz="2400" dirty="0" smtClean="0">
                <a:latin typeface="Courier New" panose="02070309020205020404" pitchFamily="49" charset="0"/>
                <a:cs typeface="Courier New" panose="02070309020205020404" pitchFamily="49" charset="0"/>
              </a:rPr>
              <a:t>printf</a:t>
            </a:r>
            <a:r>
              <a:rPr lang="en-US" altLang="en-US" sz="2400" dirty="0" smtClean="0"/>
              <a:t>, that is, the instruction which assigns </a:t>
            </a:r>
            <a:r>
              <a:rPr lang="en-US" altLang="en-US" sz="2400" dirty="0" smtClean="0">
                <a:latin typeface="Courier New" pitchFamily="49" charset="0"/>
              </a:rPr>
              <a:t>10</a:t>
            </a:r>
            <a:r>
              <a:rPr lang="en-US" altLang="en-US" sz="2400" dirty="0" smtClean="0"/>
              <a:t> to the variable </a:t>
            </a:r>
            <a:r>
              <a:rPr lang="en-US" altLang="en-US" sz="2400" dirty="0" smtClean="0">
                <a:latin typeface="Courier New" pitchFamily="49" charset="0"/>
              </a:rPr>
              <a:t>num.</a:t>
            </a:r>
          </a:p>
          <a:p>
            <a:pPr lvl="1"/>
            <a:r>
              <a:rPr lang="en-US" altLang="en-US" sz="2400" dirty="0"/>
              <a:t>The function </a:t>
            </a:r>
            <a:r>
              <a:rPr lang="en-US" altLang="en-US" sz="2400" dirty="0">
                <a:latin typeface="Courier New" pitchFamily="49" charset="0"/>
              </a:rPr>
              <a:t>printf</a:t>
            </a:r>
            <a:r>
              <a:rPr lang="en-US" altLang="en-US" sz="2400" dirty="0"/>
              <a:t> is then </a:t>
            </a:r>
            <a:r>
              <a:rPr lang="en-US" altLang="en-US" sz="2400" dirty="0" smtClean="0"/>
              <a:t>called again to print out a message but with a new value assigned to </a:t>
            </a:r>
            <a:r>
              <a:rPr lang="en-US" altLang="en-US" sz="2400" dirty="0" smtClean="0">
                <a:latin typeface="Courier New" panose="02070309020205020404" pitchFamily="49" charset="0"/>
                <a:cs typeface="Courier New" panose="02070309020205020404" pitchFamily="49" charset="0"/>
              </a:rPr>
              <a:t>num</a:t>
            </a:r>
            <a:r>
              <a:rPr lang="en-US" altLang="en-US" sz="2400" dirty="0" smtClean="0"/>
              <a:t>. </a:t>
            </a: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41</a:t>
            </a:fld>
            <a:endParaRPr lang="en-US" dirty="0"/>
          </a:p>
        </p:txBody>
      </p:sp>
    </p:spTree>
    <p:extLst>
      <p:ext uri="{BB962C8B-B14F-4D97-AF65-F5344CB8AC3E}">
        <p14:creationId xmlns:p14="http://schemas.microsoft.com/office/powerpoint/2010/main" val="37873227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body" idx="1"/>
          </p:nvPr>
        </p:nvSpPr>
        <p:spPr>
          <a:xfrm>
            <a:off x="76200" y="76200"/>
            <a:ext cx="8991600" cy="6172200"/>
          </a:xfrm>
        </p:spPr>
        <p:txBody>
          <a:bodyPr/>
          <a:lstStyle/>
          <a:p>
            <a:r>
              <a:rPr lang="en-US" altLang="en-US" sz="2400" dirty="0" smtClean="0"/>
              <a:t>Execution flow with many function calls:</a:t>
            </a:r>
          </a:p>
          <a:p>
            <a:endParaRPr lang="en-US" altLang="en-US" sz="2400" dirty="0" smtClean="0"/>
          </a:p>
          <a:p>
            <a:endParaRPr lang="en-US" altLang="en-US" sz="2400" dirty="0" smtClean="0"/>
          </a:p>
          <a:p>
            <a:endParaRPr lang="en-US" altLang="en-US" sz="2400" dirty="0" smtClean="0"/>
          </a:p>
          <a:p>
            <a:endParaRPr lang="en-US" altLang="en-US" sz="2400" dirty="0" smtClean="0"/>
          </a:p>
          <a:p>
            <a:endParaRPr lang="en-US" altLang="en-US" sz="2400" dirty="0" smtClean="0"/>
          </a:p>
          <a:p>
            <a:endParaRPr lang="en-US" altLang="en-US" sz="2400" dirty="0"/>
          </a:p>
          <a:p>
            <a:endParaRPr lang="en-US" altLang="en-US" sz="2400" dirty="0" smtClean="0"/>
          </a:p>
          <a:p>
            <a:endParaRPr lang="en-US" altLang="en-US" sz="2400" dirty="0"/>
          </a:p>
          <a:p>
            <a:r>
              <a:rPr lang="en-US" altLang="en-US" sz="2400" dirty="0" smtClean="0"/>
              <a:t>Functions can also </a:t>
            </a:r>
            <a:r>
              <a:rPr lang="en-US" altLang="en-US" sz="2400" dirty="0" smtClean="0">
                <a:solidFill>
                  <a:schemeClr val="accent2"/>
                </a:solidFill>
              </a:rPr>
              <a:t>return a value </a:t>
            </a:r>
            <a:r>
              <a:rPr lang="en-US" altLang="en-US" sz="2400" dirty="0" smtClean="0"/>
              <a:t>back to the caller.</a:t>
            </a:r>
          </a:p>
        </p:txBody>
      </p:sp>
      <p:sp>
        <p:nvSpPr>
          <p:cNvPr id="13317" name="Rectangle 3"/>
          <p:cNvSpPr>
            <a:spLocks noChangeArrowheads="1"/>
          </p:cNvSpPr>
          <p:nvPr/>
        </p:nvSpPr>
        <p:spPr bwMode="auto">
          <a:xfrm>
            <a:off x="2711450" y="1506538"/>
            <a:ext cx="1497013" cy="3825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dirty="0">
                <a:latin typeface="Courier New" pitchFamily="49" charset="0"/>
              </a:rPr>
              <a:t>function 1</a:t>
            </a:r>
            <a:endParaRPr lang="en-US" altLang="en-US" dirty="0"/>
          </a:p>
        </p:txBody>
      </p:sp>
      <p:sp>
        <p:nvSpPr>
          <p:cNvPr id="13318" name="Rectangle 4"/>
          <p:cNvSpPr>
            <a:spLocks noChangeArrowheads="1"/>
          </p:cNvSpPr>
          <p:nvPr/>
        </p:nvSpPr>
        <p:spPr bwMode="auto">
          <a:xfrm>
            <a:off x="2711450" y="1943100"/>
            <a:ext cx="1497013" cy="3825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dirty="0">
                <a:latin typeface="Courier New" pitchFamily="49" charset="0"/>
              </a:rPr>
              <a:t>function 2</a:t>
            </a:r>
            <a:endParaRPr lang="en-US" altLang="en-US" dirty="0"/>
          </a:p>
        </p:txBody>
      </p:sp>
      <p:sp>
        <p:nvSpPr>
          <p:cNvPr id="13319" name="Rectangle 5"/>
          <p:cNvSpPr>
            <a:spLocks noChangeArrowheads="1"/>
          </p:cNvSpPr>
          <p:nvPr/>
        </p:nvSpPr>
        <p:spPr bwMode="auto">
          <a:xfrm>
            <a:off x="2711450" y="2479675"/>
            <a:ext cx="1497013" cy="83661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dirty="0">
                <a:latin typeface="Courier New" pitchFamily="49" charset="0"/>
              </a:rPr>
              <a:t>function 3</a:t>
            </a:r>
          </a:p>
          <a:p>
            <a:pPr algn="ctr"/>
            <a:r>
              <a:rPr lang="en-US" altLang="en-US" dirty="0">
                <a:latin typeface="Courier New" pitchFamily="49" charset="0"/>
                <a:sym typeface="MT Extra" pitchFamily="18" charset="2"/>
              </a:rPr>
              <a:t></a:t>
            </a:r>
          </a:p>
        </p:txBody>
      </p:sp>
      <p:sp>
        <p:nvSpPr>
          <p:cNvPr id="13320" name="Rectangle 6"/>
          <p:cNvSpPr>
            <a:spLocks noChangeArrowheads="1"/>
          </p:cNvSpPr>
          <p:nvPr/>
        </p:nvSpPr>
        <p:spPr bwMode="auto">
          <a:xfrm>
            <a:off x="1157288" y="954088"/>
            <a:ext cx="1066800" cy="2362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13321" name="Text Box 7"/>
          <p:cNvSpPr txBox="1">
            <a:spLocks noChangeArrowheads="1"/>
          </p:cNvSpPr>
          <p:nvPr/>
        </p:nvSpPr>
        <p:spPr bwMode="auto">
          <a:xfrm>
            <a:off x="1157288" y="954088"/>
            <a:ext cx="1066800" cy="2017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spcBef>
                <a:spcPct val="50000"/>
              </a:spcBef>
            </a:pPr>
            <a:r>
              <a:rPr lang="en-US" altLang="en-US" dirty="0">
                <a:latin typeface="Courier New" pitchFamily="49" charset="0"/>
              </a:rPr>
              <a:t>main()</a:t>
            </a:r>
          </a:p>
          <a:p>
            <a:pPr algn="ctr">
              <a:spcBef>
                <a:spcPct val="50000"/>
              </a:spcBef>
            </a:pPr>
            <a:r>
              <a:rPr lang="en-US" altLang="en-US" dirty="0">
                <a:latin typeface="Courier New" pitchFamily="49" charset="0"/>
                <a:sym typeface="MT Extra" pitchFamily="18" charset="2"/>
              </a:rPr>
              <a:t></a:t>
            </a:r>
          </a:p>
          <a:p>
            <a:pPr algn="ctr">
              <a:spcBef>
                <a:spcPct val="50000"/>
              </a:spcBef>
            </a:pPr>
            <a:r>
              <a:rPr lang="en-US" altLang="en-US" dirty="0">
                <a:latin typeface="Courier New" pitchFamily="49" charset="0"/>
                <a:sym typeface="MT Extra" pitchFamily="18" charset="2"/>
              </a:rPr>
              <a:t></a:t>
            </a:r>
          </a:p>
          <a:p>
            <a:pPr algn="ctr">
              <a:spcBef>
                <a:spcPct val="50000"/>
              </a:spcBef>
            </a:pPr>
            <a:r>
              <a:rPr lang="en-US" altLang="en-US" dirty="0">
                <a:latin typeface="Courier New" pitchFamily="49" charset="0"/>
                <a:sym typeface="MT Extra" pitchFamily="18" charset="2"/>
              </a:rPr>
              <a:t></a:t>
            </a:r>
          </a:p>
          <a:p>
            <a:pPr algn="ctr">
              <a:spcBef>
                <a:spcPct val="50000"/>
              </a:spcBef>
            </a:pPr>
            <a:r>
              <a:rPr lang="en-US" altLang="en-US" dirty="0">
                <a:latin typeface="Courier New" pitchFamily="49" charset="0"/>
                <a:sym typeface="MT Extra" pitchFamily="18" charset="2"/>
              </a:rPr>
              <a:t></a:t>
            </a:r>
          </a:p>
        </p:txBody>
      </p:sp>
      <p:sp>
        <p:nvSpPr>
          <p:cNvPr id="13322" name="Line 8"/>
          <p:cNvSpPr>
            <a:spLocks noChangeShapeType="1"/>
          </p:cNvSpPr>
          <p:nvPr/>
        </p:nvSpPr>
        <p:spPr bwMode="auto">
          <a:xfrm>
            <a:off x="1690688" y="1639888"/>
            <a:ext cx="102076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3" name="Line 9"/>
          <p:cNvSpPr>
            <a:spLocks noChangeShapeType="1"/>
          </p:cNvSpPr>
          <p:nvPr/>
        </p:nvSpPr>
        <p:spPr bwMode="auto">
          <a:xfrm flipH="1">
            <a:off x="1690688" y="1792288"/>
            <a:ext cx="102076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4" name="Line 10"/>
          <p:cNvSpPr>
            <a:spLocks noChangeShapeType="1"/>
          </p:cNvSpPr>
          <p:nvPr/>
        </p:nvSpPr>
        <p:spPr bwMode="auto">
          <a:xfrm>
            <a:off x="1690688" y="2074863"/>
            <a:ext cx="102076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5" name="Line 11"/>
          <p:cNvSpPr>
            <a:spLocks noChangeShapeType="1"/>
          </p:cNvSpPr>
          <p:nvPr/>
        </p:nvSpPr>
        <p:spPr bwMode="auto">
          <a:xfrm flipH="1">
            <a:off x="1690688" y="2227263"/>
            <a:ext cx="102076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6" name="Line 12"/>
          <p:cNvSpPr>
            <a:spLocks noChangeShapeType="1"/>
          </p:cNvSpPr>
          <p:nvPr/>
        </p:nvSpPr>
        <p:spPr bwMode="auto">
          <a:xfrm>
            <a:off x="1690688" y="2533650"/>
            <a:ext cx="102076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7" name="Line 13"/>
          <p:cNvSpPr>
            <a:spLocks noChangeShapeType="1"/>
          </p:cNvSpPr>
          <p:nvPr/>
        </p:nvSpPr>
        <p:spPr bwMode="auto">
          <a:xfrm flipH="1">
            <a:off x="1690688" y="2686050"/>
            <a:ext cx="102076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8" name="Rectangle 14"/>
          <p:cNvSpPr>
            <a:spLocks noChangeArrowheads="1"/>
          </p:cNvSpPr>
          <p:nvPr/>
        </p:nvSpPr>
        <p:spPr bwMode="auto">
          <a:xfrm>
            <a:off x="4586288" y="2935288"/>
            <a:ext cx="1497012" cy="3825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dirty="0">
                <a:latin typeface="Courier New" pitchFamily="49" charset="0"/>
              </a:rPr>
              <a:t>function 1</a:t>
            </a:r>
            <a:endParaRPr lang="en-US" altLang="en-US" dirty="0"/>
          </a:p>
        </p:txBody>
      </p:sp>
      <p:sp>
        <p:nvSpPr>
          <p:cNvPr id="13329" name="Line 15"/>
          <p:cNvSpPr>
            <a:spLocks noChangeShapeType="1"/>
          </p:cNvSpPr>
          <p:nvPr/>
        </p:nvSpPr>
        <p:spPr bwMode="auto">
          <a:xfrm>
            <a:off x="3503613" y="3124200"/>
            <a:ext cx="1093787"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30" name="Line 16"/>
          <p:cNvSpPr>
            <a:spLocks noChangeShapeType="1"/>
          </p:cNvSpPr>
          <p:nvPr/>
        </p:nvSpPr>
        <p:spPr bwMode="auto">
          <a:xfrm flipH="1">
            <a:off x="3492500" y="3240088"/>
            <a:ext cx="109378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42</a:t>
            </a:fld>
            <a:endParaRPr lang="en-US" dirty="0"/>
          </a:p>
        </p:txBody>
      </p:sp>
    </p:spTree>
    <p:extLst>
      <p:ext uri="{BB962C8B-B14F-4D97-AF65-F5344CB8AC3E}">
        <p14:creationId xmlns:p14="http://schemas.microsoft.com/office/powerpoint/2010/main" val="106253477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2"/>
          <p:cNvSpPr>
            <a:spLocks noGrp="1" noChangeArrowheads="1"/>
          </p:cNvSpPr>
          <p:nvPr>
            <p:ph type="title"/>
          </p:nvPr>
        </p:nvSpPr>
        <p:spPr>
          <a:xfrm>
            <a:off x="76200" y="76200"/>
            <a:ext cx="3733800" cy="609600"/>
          </a:xfrm>
        </p:spPr>
        <p:txBody>
          <a:bodyPr>
            <a:normAutofit/>
          </a:bodyPr>
          <a:lstStyle/>
          <a:p>
            <a:r>
              <a:rPr lang="en-US" altLang="en-US" sz="2400" dirty="0" smtClean="0"/>
              <a:t>Definition of a Function</a:t>
            </a:r>
            <a:endParaRPr lang="en-US" altLang="en-US" dirty="0" smtClean="0"/>
          </a:p>
        </p:txBody>
      </p:sp>
      <p:sp>
        <p:nvSpPr>
          <p:cNvPr id="25605" name="Rectangle 3"/>
          <p:cNvSpPr>
            <a:spLocks noGrp="1" noChangeArrowheads="1"/>
          </p:cNvSpPr>
          <p:nvPr>
            <p:ph type="body" idx="1"/>
          </p:nvPr>
        </p:nvSpPr>
        <p:spPr>
          <a:xfrm>
            <a:off x="0" y="631825"/>
            <a:ext cx="8991600" cy="5638800"/>
          </a:xfrm>
        </p:spPr>
        <p:txBody>
          <a:bodyPr/>
          <a:lstStyle/>
          <a:p>
            <a:pPr>
              <a:spcBef>
                <a:spcPct val="10000"/>
              </a:spcBef>
            </a:pPr>
            <a:r>
              <a:rPr lang="en-US" altLang="en-US" sz="2000" dirty="0" smtClean="0"/>
              <a:t>It is possible to program your own functions in C; this is called </a:t>
            </a:r>
            <a:r>
              <a:rPr lang="en-US" altLang="en-US" sz="2000" u="sng" dirty="0" smtClean="0"/>
              <a:t>function definition</a:t>
            </a:r>
            <a:r>
              <a:rPr lang="en-US" altLang="en-US" sz="2000" dirty="0" smtClean="0"/>
              <a:t>. The syntax of a function definition in C is:</a:t>
            </a:r>
          </a:p>
          <a:p>
            <a:pPr marL="630238" lvl="2" indent="0">
              <a:spcBef>
                <a:spcPct val="10000"/>
              </a:spcBef>
              <a:buNone/>
            </a:pPr>
            <a:r>
              <a:rPr lang="en-US" altLang="en-US" sz="2000" dirty="0" smtClean="0">
                <a:solidFill>
                  <a:schemeClr val="accent2"/>
                </a:solidFill>
                <a:latin typeface="Courier New" pitchFamily="49" charset="0"/>
              </a:rPr>
              <a:t>type function_name(parameter list)</a:t>
            </a:r>
          </a:p>
          <a:p>
            <a:pPr marL="630238" lvl="2" indent="0">
              <a:spcBef>
                <a:spcPct val="10000"/>
              </a:spcBef>
              <a:buNone/>
            </a:pPr>
            <a:r>
              <a:rPr lang="en-US" altLang="en-US" sz="2000" dirty="0" smtClean="0">
                <a:latin typeface="Courier New" pitchFamily="49" charset="0"/>
              </a:rPr>
              <a:t>{</a:t>
            </a:r>
          </a:p>
          <a:p>
            <a:pPr marL="630238" lvl="2" indent="0">
              <a:spcBef>
                <a:spcPct val="10000"/>
              </a:spcBef>
              <a:buNone/>
            </a:pPr>
            <a:r>
              <a:rPr lang="en-US" altLang="en-US" sz="2000" dirty="0" smtClean="0">
                <a:latin typeface="Courier New" pitchFamily="49" charset="0"/>
              </a:rPr>
              <a:t>  &lt;Instructions&gt;</a:t>
            </a:r>
          </a:p>
          <a:p>
            <a:pPr marL="630238" lvl="2" indent="0">
              <a:spcBef>
                <a:spcPct val="10000"/>
              </a:spcBef>
              <a:buNone/>
            </a:pPr>
            <a:r>
              <a:rPr lang="en-US" altLang="en-US" sz="2000" dirty="0" smtClean="0">
                <a:latin typeface="Courier New" pitchFamily="49" charset="0"/>
              </a:rPr>
              <a:t>}</a:t>
            </a:r>
            <a:endParaRPr lang="en-US" altLang="en-US" sz="2000" dirty="0" smtClean="0"/>
          </a:p>
          <a:p>
            <a:pPr lvl="1">
              <a:spcBef>
                <a:spcPct val="10000"/>
              </a:spcBef>
            </a:pPr>
            <a:r>
              <a:rPr lang="en-US" altLang="en-US" sz="2000" dirty="0" smtClean="0"/>
              <a:t>The </a:t>
            </a:r>
            <a:r>
              <a:rPr lang="en-US" altLang="en-US" sz="2000" u="sng" dirty="0" smtClean="0">
                <a:solidFill>
                  <a:schemeClr val="accent2"/>
                </a:solidFill>
              </a:rPr>
              <a:t>function header</a:t>
            </a:r>
            <a:r>
              <a:rPr lang="en-US" altLang="en-US" sz="2000" dirty="0" smtClean="0"/>
              <a:t> (first line) describes the </a:t>
            </a:r>
            <a:r>
              <a:rPr lang="en-US" altLang="en-US" sz="2000" u="sng" dirty="0" smtClean="0"/>
              <a:t>communication channel</a:t>
            </a:r>
            <a:r>
              <a:rPr lang="en-US" altLang="en-US" sz="2000" dirty="0" smtClean="0"/>
              <a:t> that will be established with the caller.</a:t>
            </a:r>
          </a:p>
          <a:p>
            <a:pPr lvl="1">
              <a:spcBef>
                <a:spcPct val="10000"/>
              </a:spcBef>
            </a:pPr>
            <a:r>
              <a:rPr lang="en-US" altLang="en-US" sz="2000" dirty="0" smtClean="0"/>
              <a:t>The </a:t>
            </a:r>
            <a:r>
              <a:rPr lang="en-US" altLang="en-US" sz="2000" u="sng" dirty="0" smtClean="0"/>
              <a:t>name</a:t>
            </a:r>
            <a:r>
              <a:rPr lang="en-US" altLang="en-US" sz="2000" dirty="0" smtClean="0"/>
              <a:t> of the function is created from the same symbols as a variable name.</a:t>
            </a:r>
          </a:p>
          <a:p>
            <a:pPr lvl="1">
              <a:spcBef>
                <a:spcPct val="10000"/>
              </a:spcBef>
            </a:pPr>
            <a:r>
              <a:rPr lang="en-US" altLang="en-US" sz="2000" dirty="0" smtClean="0"/>
              <a:t>The </a:t>
            </a:r>
            <a:r>
              <a:rPr lang="en-US" altLang="en-US" sz="2000" u="sng" dirty="0" smtClean="0"/>
              <a:t>type</a:t>
            </a:r>
            <a:r>
              <a:rPr lang="en-US" altLang="en-US" sz="2000" dirty="0" smtClean="0"/>
              <a:t> of the function identifies the type of the value returned by the function (e.g. </a:t>
            </a:r>
            <a:r>
              <a:rPr lang="en-US" altLang="en-US" sz="2000" dirty="0" smtClean="0">
                <a:latin typeface="Courier New" panose="02070309020205020404" pitchFamily="49" charset="0"/>
                <a:cs typeface="Courier New" panose="02070309020205020404" pitchFamily="49" charset="0"/>
              </a:rPr>
              <a:t>int</a:t>
            </a:r>
            <a:r>
              <a:rPr lang="en-US" altLang="en-US" sz="2000" dirty="0" smtClean="0"/>
              <a:t> or </a:t>
            </a:r>
            <a:r>
              <a:rPr lang="en-US" altLang="en-US" sz="2000" dirty="0" smtClean="0">
                <a:latin typeface="Courier New" panose="02070309020205020404" pitchFamily="49" charset="0"/>
                <a:cs typeface="Courier New" panose="02070309020205020404" pitchFamily="49" charset="0"/>
              </a:rPr>
              <a:t>double</a:t>
            </a:r>
            <a:r>
              <a:rPr lang="en-US" altLang="en-US" sz="2000" dirty="0" smtClean="0"/>
              <a:t>) .</a:t>
            </a:r>
          </a:p>
          <a:p>
            <a:pPr lvl="2">
              <a:spcBef>
                <a:spcPct val="10000"/>
              </a:spcBef>
              <a:buSzPct val="75000"/>
              <a:buFont typeface="Wingdings" pitchFamily="2" charset="2"/>
              <a:buChar char="Ø"/>
            </a:pPr>
            <a:r>
              <a:rPr lang="en-US" altLang="en-US" sz="2000" dirty="0" smtClean="0"/>
              <a:t>If type is </a:t>
            </a:r>
            <a:r>
              <a:rPr lang="en-US" altLang="en-US" sz="2000" dirty="0" smtClean="0">
                <a:latin typeface="Courier New" pitchFamily="49" charset="0"/>
              </a:rPr>
              <a:t>void</a:t>
            </a:r>
            <a:r>
              <a:rPr lang="en-US" altLang="en-US" sz="2000" dirty="0" smtClean="0"/>
              <a:t> then the function returns nothing to the caller.</a:t>
            </a:r>
          </a:p>
        </p:txBody>
      </p:sp>
      <p:sp>
        <p:nvSpPr>
          <p:cNvPr id="25606" name="Text Box 4"/>
          <p:cNvSpPr txBox="1">
            <a:spLocks noChangeArrowheads="1"/>
          </p:cNvSpPr>
          <p:nvPr/>
        </p:nvSpPr>
        <p:spPr bwMode="auto">
          <a:xfrm>
            <a:off x="5220072" y="2051050"/>
            <a:ext cx="3101975"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200" dirty="0">
                <a:solidFill>
                  <a:srgbClr val="FF6600"/>
                </a:solidFill>
              </a:rPr>
              <a:t>Careful: there is no ; here.</a:t>
            </a:r>
          </a:p>
        </p:txBody>
      </p:sp>
      <p:sp>
        <p:nvSpPr>
          <p:cNvPr id="25607" name="Line 5"/>
          <p:cNvSpPr>
            <a:spLocks noChangeShapeType="1"/>
          </p:cNvSpPr>
          <p:nvPr/>
        </p:nvSpPr>
        <p:spPr bwMode="auto">
          <a:xfrm flipV="1">
            <a:off x="5985247" y="1554163"/>
            <a:ext cx="160338" cy="471487"/>
          </a:xfrm>
          <a:prstGeom prst="line">
            <a:avLst/>
          </a:prstGeom>
          <a:noFill/>
          <a:ln w="127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43</a:t>
            </a:fld>
            <a:endParaRPr lang="en-US" dirty="0"/>
          </a:p>
        </p:txBody>
      </p:sp>
    </p:spTree>
    <p:extLst>
      <p:ext uri="{BB962C8B-B14F-4D97-AF65-F5344CB8AC3E}">
        <p14:creationId xmlns:p14="http://schemas.microsoft.com/office/powerpoint/2010/main" val="270397051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3"/>
          <p:cNvSpPr>
            <a:spLocks noGrp="1" noChangeArrowheads="1"/>
          </p:cNvSpPr>
          <p:nvPr>
            <p:ph type="body" idx="1"/>
          </p:nvPr>
        </p:nvSpPr>
        <p:spPr>
          <a:xfrm>
            <a:off x="54045" y="548680"/>
            <a:ext cx="8991600" cy="5308600"/>
          </a:xfrm>
        </p:spPr>
        <p:txBody>
          <a:bodyPr/>
          <a:lstStyle/>
          <a:p>
            <a:pPr>
              <a:spcBef>
                <a:spcPct val="5000"/>
              </a:spcBef>
            </a:pPr>
            <a:r>
              <a:rPr lang="en-US" altLang="en-US" sz="2000" dirty="0" smtClean="0"/>
              <a:t>The </a:t>
            </a:r>
            <a:r>
              <a:rPr lang="en-US" altLang="en-US" sz="2000" u="sng" dirty="0" smtClean="0"/>
              <a:t>parameter list</a:t>
            </a:r>
            <a:r>
              <a:rPr lang="en-US" altLang="en-US" sz="2000" dirty="0" smtClean="0"/>
              <a:t> contains the declaration of the variables to receive arguments passed to the function.</a:t>
            </a:r>
          </a:p>
          <a:p>
            <a:pPr lvl="1">
              <a:spcBef>
                <a:spcPct val="5000"/>
              </a:spcBef>
              <a:buSzPct val="75000"/>
              <a:buFont typeface="Wingdings" pitchFamily="2" charset="2"/>
              <a:buChar char="Ø"/>
            </a:pPr>
            <a:r>
              <a:rPr lang="en-US" altLang="en-US" sz="2000" dirty="0" smtClean="0"/>
              <a:t>Individual declarations are separated by </a:t>
            </a:r>
            <a:r>
              <a:rPr lang="en-US" altLang="en-US" sz="2000" b="1" dirty="0" smtClean="0">
                <a:solidFill>
                  <a:schemeClr val="accent2"/>
                </a:solidFill>
                <a:latin typeface="Courier New" pitchFamily="49" charset="0"/>
              </a:rPr>
              <a:t>,</a:t>
            </a:r>
            <a:r>
              <a:rPr lang="en-US" altLang="en-US" sz="2000" dirty="0" smtClean="0"/>
              <a:t> (commas).</a:t>
            </a:r>
          </a:p>
          <a:p>
            <a:pPr lvl="1">
              <a:spcBef>
                <a:spcPct val="5000"/>
              </a:spcBef>
              <a:buSzPct val="75000"/>
              <a:buFont typeface="Wingdings" pitchFamily="2" charset="2"/>
              <a:buChar char="Ø"/>
            </a:pPr>
            <a:r>
              <a:rPr lang="en-US" altLang="en-US" sz="2000" dirty="0" smtClean="0"/>
              <a:t>Parameters are also created in the function’s working memory just like other declared variables.</a:t>
            </a:r>
          </a:p>
          <a:p>
            <a:pPr lvl="1">
              <a:spcBef>
                <a:spcPct val="5000"/>
              </a:spcBef>
              <a:buSzPct val="75000"/>
              <a:buFont typeface="Wingdings" pitchFamily="2" charset="2"/>
              <a:buChar char="Ø"/>
            </a:pPr>
            <a:r>
              <a:rPr lang="en-US" altLang="en-US" sz="2000" dirty="0" smtClean="0"/>
              <a:t>The first argument in the function call is copied to the first parameter, the second argument is copied into the second parameter, and so on.</a:t>
            </a:r>
          </a:p>
          <a:p>
            <a:pPr lvl="1">
              <a:spcBef>
                <a:spcPct val="5000"/>
              </a:spcBef>
              <a:buSzPct val="75000"/>
              <a:buFont typeface="Wingdings" pitchFamily="2" charset="2"/>
              <a:buChar char="Ø"/>
            </a:pPr>
            <a:r>
              <a:rPr lang="en-US" altLang="en-US" sz="2000" dirty="0" smtClean="0"/>
              <a:t>If the function does not receive arguments then the parameter list is of type </a:t>
            </a:r>
            <a:r>
              <a:rPr lang="en-US" altLang="en-US" sz="2000" dirty="0" smtClean="0">
                <a:latin typeface="Courier New" pitchFamily="49" charset="0"/>
              </a:rPr>
              <a:t>void</a:t>
            </a:r>
            <a:r>
              <a:rPr lang="en-US" altLang="en-US" sz="2000" dirty="0" smtClean="0"/>
              <a:t>.</a:t>
            </a:r>
          </a:p>
          <a:p>
            <a:pPr>
              <a:spcBef>
                <a:spcPct val="5000"/>
              </a:spcBef>
            </a:pPr>
            <a:r>
              <a:rPr lang="en-US" altLang="en-US" sz="2000" dirty="0" smtClean="0"/>
              <a:t>All variable declarations and instructions in the function are placed between </a:t>
            </a:r>
            <a:r>
              <a:rPr lang="en-US" altLang="en-US" sz="2000" dirty="0" smtClean="0">
                <a:latin typeface="Courier New" pitchFamily="49" charset="0"/>
              </a:rPr>
              <a:t>{}, </a:t>
            </a:r>
            <a:r>
              <a:rPr lang="en-US" altLang="en-US" sz="2000" dirty="0" smtClean="0"/>
              <a:t>i.e. an instruction bloc.</a:t>
            </a:r>
          </a:p>
          <a:p>
            <a:pPr lvl="1">
              <a:spcBef>
                <a:spcPct val="5000"/>
              </a:spcBef>
              <a:buClr>
                <a:schemeClr val="accent2"/>
              </a:buClr>
              <a:buSzPct val="75000"/>
              <a:buFont typeface="Wingdings" pitchFamily="2" charset="2"/>
              <a:buChar char="Ø"/>
            </a:pPr>
            <a:r>
              <a:rPr lang="en-US" altLang="en-US" sz="2000" dirty="0" smtClean="0">
                <a:solidFill>
                  <a:schemeClr val="accent2"/>
                </a:solidFill>
              </a:rPr>
              <a:t>All variables declared in a function (including the parameters) are </a:t>
            </a:r>
            <a:r>
              <a:rPr lang="en-US" altLang="en-US" sz="2000" u="sng" dirty="0" smtClean="0">
                <a:solidFill>
                  <a:schemeClr val="accent2"/>
                </a:solidFill>
              </a:rPr>
              <a:t>local</a:t>
            </a:r>
            <a:r>
              <a:rPr lang="en-US" altLang="en-US" sz="2000" dirty="0" smtClean="0">
                <a:solidFill>
                  <a:schemeClr val="accent2"/>
                </a:solidFill>
              </a:rPr>
              <a:t>; this means that they are not available and are not known outside of the function where they are defined.</a:t>
            </a:r>
          </a:p>
          <a:p>
            <a:pPr lvl="1">
              <a:spcBef>
                <a:spcPct val="5000"/>
              </a:spcBef>
              <a:buClr>
                <a:schemeClr val="accent2"/>
              </a:buClr>
              <a:buSzPct val="75000"/>
              <a:buFont typeface="Wingdings" pitchFamily="2" charset="2"/>
              <a:buChar char="Ø"/>
            </a:pPr>
            <a:r>
              <a:rPr lang="en-US" altLang="en-US" sz="2000" dirty="0" smtClean="0">
                <a:solidFill>
                  <a:schemeClr val="accent2"/>
                </a:solidFill>
              </a:rPr>
              <a:t>Working memory is allocated to the function each time it is executed. Thus parameters and local variables exist only during the execution of the function.</a:t>
            </a:r>
          </a:p>
        </p:txBody>
      </p:sp>
      <p:sp>
        <p:nvSpPr>
          <p:cNvPr id="26629" name="Rectangle 7"/>
          <p:cNvSpPr>
            <a:spLocks noGrp="1" noChangeArrowheads="1"/>
          </p:cNvSpPr>
          <p:nvPr>
            <p:ph type="title"/>
          </p:nvPr>
        </p:nvSpPr>
        <p:spPr>
          <a:xfrm>
            <a:off x="76200" y="76200"/>
            <a:ext cx="8888288" cy="472480"/>
          </a:xfrm>
          <a:noFill/>
        </p:spPr>
        <p:txBody>
          <a:bodyPr>
            <a:normAutofit fontScale="90000"/>
          </a:bodyPr>
          <a:lstStyle/>
          <a:p>
            <a:r>
              <a:rPr lang="en-US" altLang="en-US" dirty="0" smtClean="0"/>
              <a:t> Function Parameters and Variables</a:t>
            </a: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44</a:t>
            </a:fld>
            <a:endParaRPr lang="en-US" dirty="0"/>
          </a:p>
        </p:txBody>
      </p:sp>
    </p:spTree>
    <p:extLst>
      <p:ext uri="{BB962C8B-B14F-4D97-AF65-F5344CB8AC3E}">
        <p14:creationId xmlns:p14="http://schemas.microsoft.com/office/powerpoint/2010/main" val="218041081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2"/>
          <p:cNvSpPr>
            <a:spLocks noGrp="1" noChangeArrowheads="1"/>
          </p:cNvSpPr>
          <p:nvPr>
            <p:ph type="body" idx="1"/>
          </p:nvPr>
        </p:nvSpPr>
        <p:spPr>
          <a:xfrm>
            <a:off x="76200" y="958850"/>
            <a:ext cx="8991600" cy="5365750"/>
          </a:xfrm>
        </p:spPr>
        <p:txBody>
          <a:bodyPr/>
          <a:lstStyle/>
          <a:p>
            <a:pPr>
              <a:spcBef>
                <a:spcPct val="5000"/>
              </a:spcBef>
            </a:pPr>
            <a:r>
              <a:rPr lang="en-US" altLang="en-US" sz="2000" dirty="0" smtClean="0">
                <a:solidFill>
                  <a:schemeClr val="tx2"/>
                </a:solidFill>
              </a:rPr>
              <a:t>There are 3 ways of returning program control from a function back to the caller:</a:t>
            </a:r>
          </a:p>
          <a:p>
            <a:pPr lvl="2">
              <a:spcBef>
                <a:spcPct val="5000"/>
              </a:spcBef>
              <a:buFontTx/>
              <a:buNone/>
            </a:pPr>
            <a:r>
              <a:rPr lang="en-US" altLang="en-US" sz="2000" dirty="0" smtClean="0">
                <a:solidFill>
                  <a:schemeClr val="tx2"/>
                </a:solidFill>
              </a:rPr>
              <a:t>   1. Reaching the end of the function as delimited by the </a:t>
            </a:r>
            <a:r>
              <a:rPr lang="en-US" altLang="en-US" sz="2000" dirty="0" smtClean="0">
                <a:solidFill>
                  <a:schemeClr val="tx2"/>
                </a:solidFill>
                <a:latin typeface="Courier New" pitchFamily="49" charset="0"/>
              </a:rPr>
              <a:t>}</a:t>
            </a:r>
            <a:endParaRPr lang="en-US" altLang="en-US" sz="2000" dirty="0" smtClean="0">
              <a:solidFill>
                <a:schemeClr val="tx2"/>
              </a:solidFill>
            </a:endParaRPr>
          </a:p>
          <a:p>
            <a:pPr lvl="2">
              <a:spcBef>
                <a:spcPct val="5000"/>
              </a:spcBef>
            </a:pPr>
            <a:r>
              <a:rPr lang="en-US" altLang="en-US" sz="2000" dirty="0" smtClean="0">
                <a:solidFill>
                  <a:schemeClr val="tx2"/>
                </a:solidFill>
              </a:rPr>
              <a:t>2. By executing the command: </a:t>
            </a:r>
            <a:r>
              <a:rPr lang="en-US" altLang="en-US" sz="2000" dirty="0" smtClean="0">
                <a:solidFill>
                  <a:schemeClr val="tx2"/>
                </a:solidFill>
                <a:latin typeface="Courier New" pitchFamily="49" charset="0"/>
              </a:rPr>
              <a:t>return;</a:t>
            </a:r>
            <a:endParaRPr lang="en-US" altLang="en-US" sz="2000" dirty="0" smtClean="0">
              <a:solidFill>
                <a:schemeClr val="tx2"/>
              </a:solidFill>
            </a:endParaRPr>
          </a:p>
          <a:p>
            <a:pPr lvl="2">
              <a:spcBef>
                <a:spcPct val="5000"/>
              </a:spcBef>
            </a:pPr>
            <a:r>
              <a:rPr lang="en-US" altLang="en-US" sz="2000" dirty="0" smtClean="0">
                <a:solidFill>
                  <a:schemeClr val="tx2"/>
                </a:solidFill>
              </a:rPr>
              <a:t>3. By executing the command: </a:t>
            </a:r>
            <a:r>
              <a:rPr lang="en-US" altLang="en-US" sz="2000" dirty="0" smtClean="0">
                <a:solidFill>
                  <a:schemeClr val="tx2"/>
                </a:solidFill>
                <a:latin typeface="Courier New" pitchFamily="49" charset="0"/>
              </a:rPr>
              <a:t>return expression;</a:t>
            </a:r>
          </a:p>
          <a:p>
            <a:pPr lvl="1">
              <a:spcBef>
                <a:spcPct val="5000"/>
              </a:spcBef>
            </a:pPr>
            <a:r>
              <a:rPr lang="en-US" altLang="en-US" sz="2000" dirty="0" smtClean="0">
                <a:solidFill>
                  <a:schemeClr val="tx2"/>
                </a:solidFill>
              </a:rPr>
              <a:t>Mechanisms 1 or 2 are used in a function that does not return a value to the caller; </a:t>
            </a:r>
            <a:r>
              <a:rPr lang="en-US" altLang="en-US" sz="2000" b="1" dirty="0" smtClean="0">
                <a:solidFill>
                  <a:srgbClr val="FF6600"/>
                </a:solidFill>
              </a:rPr>
              <a:t>i.e.: functions of type </a:t>
            </a:r>
            <a:r>
              <a:rPr lang="en-US" altLang="en-US" sz="2000" b="1" dirty="0" smtClean="0">
                <a:solidFill>
                  <a:srgbClr val="FF6600"/>
                </a:solidFill>
                <a:latin typeface="Courier New" pitchFamily="49" charset="0"/>
              </a:rPr>
              <a:t>void</a:t>
            </a:r>
            <a:r>
              <a:rPr lang="en-US" altLang="en-US" sz="2000" b="1" dirty="0" smtClean="0">
                <a:solidFill>
                  <a:srgbClr val="FF6600"/>
                </a:solidFill>
              </a:rPr>
              <a:t>.</a:t>
            </a:r>
          </a:p>
          <a:p>
            <a:pPr lvl="1">
              <a:spcBef>
                <a:spcPct val="5000"/>
              </a:spcBef>
            </a:pPr>
            <a:r>
              <a:rPr lang="en-US" altLang="en-US" sz="2000" dirty="0" smtClean="0">
                <a:solidFill>
                  <a:schemeClr val="tx2"/>
                </a:solidFill>
              </a:rPr>
              <a:t>Mechanism 3 must be used in a function that returns a value to the caller; </a:t>
            </a:r>
            <a:r>
              <a:rPr lang="en-US" altLang="en-US" sz="2000" dirty="0" smtClean="0">
                <a:solidFill>
                  <a:schemeClr val="tx2"/>
                </a:solidFill>
                <a:latin typeface="Courier New" pitchFamily="49" charset="0"/>
              </a:rPr>
              <a:t>expression</a:t>
            </a:r>
            <a:r>
              <a:rPr lang="en-US" altLang="en-US" sz="2000" dirty="0" smtClean="0">
                <a:solidFill>
                  <a:schemeClr val="tx2"/>
                </a:solidFill>
              </a:rPr>
              <a:t> must evaluate to a value having the same type as the function declaration.</a:t>
            </a:r>
          </a:p>
          <a:p>
            <a:pPr lvl="2">
              <a:spcBef>
                <a:spcPct val="10000"/>
              </a:spcBef>
            </a:pPr>
            <a:r>
              <a:rPr lang="en-US" altLang="en-US" sz="2000" dirty="0" smtClean="0"/>
              <a:t>This </a:t>
            </a:r>
            <a:r>
              <a:rPr lang="en-US" altLang="en-US" sz="2000" dirty="0"/>
              <a:t>means that a function call can be used in any expression just like a variable</a:t>
            </a:r>
          </a:p>
          <a:p>
            <a:pPr lvl="2">
              <a:spcBef>
                <a:spcPct val="10000"/>
              </a:spcBef>
            </a:pPr>
            <a:r>
              <a:rPr lang="en-US" altLang="en-US" sz="2000" dirty="0"/>
              <a:t>E.g. </a:t>
            </a:r>
            <a:r>
              <a:rPr lang="en-US" altLang="en-US" sz="2000" dirty="0">
                <a:latin typeface="Courier New" panose="02070309020205020404" pitchFamily="49" charset="0"/>
                <a:cs typeface="Courier New" panose="02070309020205020404" pitchFamily="49" charset="0"/>
              </a:rPr>
              <a:t>z = 3 + </a:t>
            </a:r>
            <a:r>
              <a:rPr lang="en-US" altLang="en-US" sz="2000" dirty="0" smtClean="0">
                <a:latin typeface="Courier New" panose="02070309020205020404" pitchFamily="49" charset="0"/>
                <a:cs typeface="Courier New" panose="02070309020205020404" pitchFamily="49" charset="0"/>
              </a:rPr>
              <a:t>sum(x, y);</a:t>
            </a:r>
            <a:endParaRPr lang="en-US" altLang="en-US" sz="2000" dirty="0" smtClean="0">
              <a:solidFill>
                <a:schemeClr val="tx2"/>
              </a:solidFill>
              <a:latin typeface="Courier New" panose="02070309020205020404" pitchFamily="49" charset="0"/>
              <a:cs typeface="Courier New" panose="02070309020205020404" pitchFamily="49" charset="0"/>
            </a:endParaRPr>
          </a:p>
          <a:p>
            <a:pPr>
              <a:spcBef>
                <a:spcPct val="5000"/>
              </a:spcBef>
            </a:pPr>
            <a:r>
              <a:rPr lang="en-US" altLang="en-US" sz="2000" dirty="0" smtClean="0">
                <a:solidFill>
                  <a:schemeClr val="tx2"/>
                </a:solidFill>
              </a:rPr>
              <a:t>A function </a:t>
            </a:r>
            <a:r>
              <a:rPr lang="en-US" altLang="en-US" sz="2000" u="sng" dirty="0" smtClean="0">
                <a:solidFill>
                  <a:schemeClr val="tx2"/>
                </a:solidFill>
              </a:rPr>
              <a:t>cannot</a:t>
            </a:r>
            <a:r>
              <a:rPr lang="en-US" altLang="en-US" sz="2000" dirty="0" smtClean="0">
                <a:solidFill>
                  <a:schemeClr val="tx2"/>
                </a:solidFill>
              </a:rPr>
              <a:t> be defined within another function.</a:t>
            </a:r>
          </a:p>
        </p:txBody>
      </p:sp>
      <p:sp>
        <p:nvSpPr>
          <p:cNvPr id="27653" name="Rectangle 3"/>
          <p:cNvSpPr>
            <a:spLocks noGrp="1" noChangeArrowheads="1"/>
          </p:cNvSpPr>
          <p:nvPr>
            <p:ph type="title"/>
          </p:nvPr>
        </p:nvSpPr>
        <p:spPr>
          <a:xfrm>
            <a:off x="76200" y="76200"/>
            <a:ext cx="7808168" cy="609600"/>
          </a:xfrm>
          <a:noFill/>
        </p:spPr>
        <p:txBody>
          <a:bodyPr>
            <a:normAutofit fontScale="90000"/>
          </a:bodyPr>
          <a:lstStyle/>
          <a:p>
            <a:r>
              <a:rPr lang="en-US" altLang="en-US" dirty="0" smtClean="0"/>
              <a:t>Returning from a Function</a:t>
            </a: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45</a:t>
            </a:fld>
            <a:endParaRPr lang="en-US" dirty="0"/>
          </a:p>
        </p:txBody>
      </p:sp>
    </p:spTree>
    <p:extLst>
      <p:ext uri="{BB962C8B-B14F-4D97-AF65-F5344CB8AC3E}">
        <p14:creationId xmlns:p14="http://schemas.microsoft.com/office/powerpoint/2010/main" val="4512431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8" name="Rectangle 1026"/>
          <p:cNvSpPr>
            <a:spLocks noGrp="1" noChangeArrowheads="1"/>
          </p:cNvSpPr>
          <p:nvPr>
            <p:ph type="body" idx="1"/>
          </p:nvPr>
        </p:nvSpPr>
        <p:spPr>
          <a:xfrm>
            <a:off x="76200" y="144463"/>
            <a:ext cx="8991600" cy="6262687"/>
          </a:xfrm>
        </p:spPr>
        <p:txBody>
          <a:bodyPr/>
          <a:lstStyle/>
          <a:p>
            <a:pPr>
              <a:lnSpc>
                <a:spcPct val="90000"/>
              </a:lnSpc>
              <a:spcBef>
                <a:spcPct val="10000"/>
              </a:spcBef>
            </a:pPr>
            <a:r>
              <a:rPr lang="en-US" altLang="en-US" sz="1800" dirty="0" smtClean="0">
                <a:solidFill>
                  <a:schemeClr val="tx2"/>
                </a:solidFill>
              </a:rPr>
              <a:t>Example: a simple function that prints out </a:t>
            </a:r>
            <a:r>
              <a:rPr lang="en-US" altLang="en-US" sz="1800" dirty="0" smtClean="0">
                <a:solidFill>
                  <a:srgbClr val="FF6600"/>
                </a:solidFill>
              </a:rPr>
              <a:t>Hello World!</a:t>
            </a:r>
            <a:r>
              <a:rPr lang="en-US" altLang="en-US" sz="1800" dirty="0" smtClean="0">
                <a:solidFill>
                  <a:schemeClr val="tx2"/>
                </a:solidFill>
              </a:rPr>
              <a:t> to the screen.</a:t>
            </a:r>
          </a:p>
          <a:p>
            <a:pPr lvl="1">
              <a:lnSpc>
                <a:spcPct val="90000"/>
              </a:lnSpc>
              <a:spcBef>
                <a:spcPct val="10000"/>
              </a:spcBef>
              <a:buFontTx/>
              <a:buNone/>
            </a:pPr>
            <a:r>
              <a:rPr lang="en-US" altLang="en-US" sz="2000" dirty="0" smtClean="0">
                <a:solidFill>
                  <a:schemeClr val="tx2"/>
                </a:solidFill>
                <a:latin typeface="Courier New" pitchFamily="49" charset="0"/>
              </a:rPr>
              <a:t>void hello(void)</a:t>
            </a:r>
          </a:p>
          <a:p>
            <a:pPr lvl="1">
              <a:lnSpc>
                <a:spcPct val="90000"/>
              </a:lnSpc>
              <a:spcBef>
                <a:spcPct val="10000"/>
              </a:spcBef>
              <a:buFontTx/>
              <a:buNone/>
            </a:pPr>
            <a:r>
              <a:rPr lang="en-US" altLang="en-US" sz="2000" dirty="0" smtClean="0">
                <a:solidFill>
                  <a:schemeClr val="tx2"/>
                </a:solidFill>
                <a:latin typeface="Courier New" pitchFamily="49" charset="0"/>
              </a:rPr>
              <a:t>{</a:t>
            </a:r>
          </a:p>
          <a:p>
            <a:pPr lvl="1">
              <a:lnSpc>
                <a:spcPct val="90000"/>
              </a:lnSpc>
              <a:spcBef>
                <a:spcPct val="10000"/>
              </a:spcBef>
              <a:buFontTx/>
              <a:buNone/>
            </a:pPr>
            <a:r>
              <a:rPr lang="en-US" altLang="en-US" sz="2000" dirty="0" smtClean="0">
                <a:solidFill>
                  <a:schemeClr val="tx2"/>
                </a:solidFill>
                <a:latin typeface="Courier New" pitchFamily="49" charset="0"/>
              </a:rPr>
              <a:t>   printf("Hello World!\</a:t>
            </a:r>
            <a:r>
              <a:rPr lang="en-US" altLang="en-US" sz="2000" dirty="0">
                <a:solidFill>
                  <a:schemeClr val="tx2"/>
                </a:solidFill>
                <a:latin typeface="Courier New" pitchFamily="49" charset="0"/>
              </a:rPr>
              <a:t>n");</a:t>
            </a:r>
            <a:endParaRPr lang="en-US" altLang="en-US" sz="2000" dirty="0" smtClean="0">
              <a:solidFill>
                <a:schemeClr val="tx2"/>
              </a:solidFill>
              <a:latin typeface="Courier New" pitchFamily="49" charset="0"/>
            </a:endParaRPr>
          </a:p>
          <a:p>
            <a:pPr lvl="1">
              <a:lnSpc>
                <a:spcPct val="90000"/>
              </a:lnSpc>
              <a:spcBef>
                <a:spcPct val="10000"/>
              </a:spcBef>
              <a:buFontTx/>
              <a:buNone/>
            </a:pPr>
            <a:r>
              <a:rPr lang="en-US" altLang="en-US" sz="2000" dirty="0" smtClean="0">
                <a:solidFill>
                  <a:schemeClr val="tx2"/>
                </a:solidFill>
                <a:latin typeface="Courier New" pitchFamily="49" charset="0"/>
              </a:rPr>
              <a:t>}</a:t>
            </a:r>
          </a:p>
          <a:p>
            <a:pPr>
              <a:lnSpc>
                <a:spcPct val="90000"/>
              </a:lnSpc>
              <a:spcBef>
                <a:spcPct val="10000"/>
              </a:spcBef>
            </a:pPr>
            <a:r>
              <a:rPr lang="en-US" altLang="en-US" sz="1800" dirty="0" smtClean="0"/>
              <a:t>Example: a simple function that prints the sum of 2 integers.</a:t>
            </a:r>
          </a:p>
          <a:p>
            <a:pPr lvl="1">
              <a:lnSpc>
                <a:spcPct val="90000"/>
              </a:lnSpc>
              <a:spcBef>
                <a:spcPct val="10000"/>
              </a:spcBef>
              <a:buFontTx/>
              <a:buNone/>
            </a:pPr>
            <a:endParaRPr lang="en-US" altLang="en-US" sz="1400" dirty="0" smtClean="0">
              <a:latin typeface="Courier New" pitchFamily="49" charset="0"/>
            </a:endParaRPr>
          </a:p>
          <a:p>
            <a:pPr lvl="1">
              <a:lnSpc>
                <a:spcPct val="90000"/>
              </a:lnSpc>
              <a:spcBef>
                <a:spcPct val="10000"/>
              </a:spcBef>
              <a:buFontTx/>
              <a:buNone/>
            </a:pPr>
            <a:r>
              <a:rPr lang="en-US" altLang="en-US" sz="2000" dirty="0" smtClean="0">
                <a:latin typeface="Courier New" pitchFamily="49" charset="0"/>
              </a:rPr>
              <a:t>void prtsum(int a, int b)</a:t>
            </a:r>
          </a:p>
          <a:p>
            <a:pPr lvl="1">
              <a:lnSpc>
                <a:spcPct val="90000"/>
              </a:lnSpc>
              <a:spcBef>
                <a:spcPct val="10000"/>
              </a:spcBef>
              <a:buFontTx/>
              <a:buNone/>
            </a:pPr>
            <a:r>
              <a:rPr lang="en-US" altLang="en-US" sz="2000" dirty="0" smtClean="0">
                <a:latin typeface="Courier New" pitchFamily="49" charset="0"/>
              </a:rPr>
              <a:t>{</a:t>
            </a:r>
          </a:p>
          <a:p>
            <a:pPr lvl="2">
              <a:lnSpc>
                <a:spcPct val="90000"/>
              </a:lnSpc>
              <a:spcBef>
                <a:spcPct val="10000"/>
              </a:spcBef>
              <a:buFontTx/>
              <a:buNone/>
            </a:pPr>
            <a:r>
              <a:rPr lang="en-US" altLang="en-US" sz="2000" dirty="0" smtClean="0">
                <a:latin typeface="Courier New" pitchFamily="49" charset="0"/>
              </a:rPr>
              <a:t>int c;</a:t>
            </a:r>
          </a:p>
          <a:p>
            <a:pPr lvl="2">
              <a:lnSpc>
                <a:spcPct val="90000"/>
              </a:lnSpc>
              <a:spcBef>
                <a:spcPct val="10000"/>
              </a:spcBef>
              <a:buFontTx/>
              <a:buNone/>
            </a:pPr>
            <a:r>
              <a:rPr lang="en-US" altLang="en-US" sz="2000" dirty="0" smtClean="0">
                <a:latin typeface="Courier New" pitchFamily="49" charset="0"/>
              </a:rPr>
              <a:t>c = a + b;</a:t>
            </a:r>
          </a:p>
          <a:p>
            <a:pPr lvl="2">
              <a:lnSpc>
                <a:spcPct val="90000"/>
              </a:lnSpc>
              <a:spcBef>
                <a:spcPct val="10000"/>
              </a:spcBef>
              <a:buFontTx/>
              <a:buNone/>
            </a:pPr>
            <a:r>
              <a:rPr lang="en-US" altLang="en-US" sz="2000" dirty="0" smtClean="0">
                <a:latin typeface="Courier New" pitchFamily="49" charset="0"/>
              </a:rPr>
              <a:t>printf(</a:t>
            </a:r>
            <a:r>
              <a:rPr lang="en-US" altLang="en-US" sz="2000" dirty="0">
                <a:solidFill>
                  <a:schemeClr val="tx2"/>
                </a:solidFill>
                <a:latin typeface="Courier New" pitchFamily="49" charset="0"/>
              </a:rPr>
              <a:t>"</a:t>
            </a:r>
            <a:r>
              <a:rPr lang="en-US" altLang="en-US" sz="2000" dirty="0" smtClean="0">
                <a:latin typeface="Courier New" pitchFamily="49" charset="0"/>
              </a:rPr>
              <a:t>%d + %d = %d\n</a:t>
            </a:r>
            <a:r>
              <a:rPr lang="en-US" altLang="en-US" sz="2000" dirty="0">
                <a:solidFill>
                  <a:schemeClr val="tx2"/>
                </a:solidFill>
                <a:latin typeface="Courier New" pitchFamily="49" charset="0"/>
              </a:rPr>
              <a:t>"</a:t>
            </a:r>
            <a:r>
              <a:rPr lang="en-US" altLang="en-US" sz="2000" dirty="0" smtClean="0">
                <a:latin typeface="Courier New" pitchFamily="49" charset="0"/>
              </a:rPr>
              <a:t>, a, b, c);</a:t>
            </a:r>
          </a:p>
          <a:p>
            <a:pPr lvl="1">
              <a:lnSpc>
                <a:spcPct val="90000"/>
              </a:lnSpc>
              <a:spcBef>
                <a:spcPct val="10000"/>
              </a:spcBef>
              <a:buFontTx/>
              <a:buNone/>
            </a:pPr>
            <a:r>
              <a:rPr lang="en-US" altLang="en-US" sz="2000" dirty="0" smtClean="0">
                <a:latin typeface="Courier New" pitchFamily="49" charset="0"/>
              </a:rPr>
              <a:t>}</a:t>
            </a:r>
            <a:endParaRPr lang="en-US" altLang="en-US" sz="2000" dirty="0" smtClean="0"/>
          </a:p>
          <a:p>
            <a:pPr>
              <a:lnSpc>
                <a:spcPct val="90000"/>
              </a:lnSpc>
              <a:spcBef>
                <a:spcPct val="10000"/>
              </a:spcBef>
            </a:pPr>
            <a:r>
              <a:rPr lang="en-US" altLang="en-US" sz="1800" dirty="0" smtClean="0"/>
              <a:t>Example: a simple function that returns sum of 2 integers to the caller.</a:t>
            </a:r>
          </a:p>
          <a:p>
            <a:pPr lvl="1">
              <a:lnSpc>
                <a:spcPct val="90000"/>
              </a:lnSpc>
              <a:spcBef>
                <a:spcPct val="10000"/>
              </a:spcBef>
              <a:buFontTx/>
              <a:buNone/>
            </a:pPr>
            <a:r>
              <a:rPr lang="en-US" altLang="en-US" sz="2000" dirty="0" smtClean="0">
                <a:latin typeface="Courier New" pitchFamily="49" charset="0"/>
              </a:rPr>
              <a:t>int sum(int a, int b)</a:t>
            </a:r>
          </a:p>
          <a:p>
            <a:pPr lvl="1">
              <a:lnSpc>
                <a:spcPct val="90000"/>
              </a:lnSpc>
              <a:spcBef>
                <a:spcPct val="10000"/>
              </a:spcBef>
              <a:buFontTx/>
              <a:buNone/>
            </a:pPr>
            <a:r>
              <a:rPr lang="en-US" altLang="en-US" sz="2000" dirty="0" smtClean="0">
                <a:latin typeface="Courier New" pitchFamily="49" charset="0"/>
              </a:rPr>
              <a:t>{</a:t>
            </a:r>
          </a:p>
          <a:p>
            <a:pPr lvl="2">
              <a:lnSpc>
                <a:spcPct val="90000"/>
              </a:lnSpc>
              <a:spcBef>
                <a:spcPct val="10000"/>
              </a:spcBef>
              <a:buFontTx/>
              <a:buNone/>
            </a:pPr>
            <a:r>
              <a:rPr lang="en-US" altLang="en-US" sz="2000" dirty="0">
                <a:latin typeface="Courier New" pitchFamily="49" charset="0"/>
              </a:rPr>
              <a:t>int c;</a:t>
            </a:r>
          </a:p>
          <a:p>
            <a:pPr lvl="2">
              <a:lnSpc>
                <a:spcPct val="90000"/>
              </a:lnSpc>
              <a:spcBef>
                <a:spcPct val="10000"/>
              </a:spcBef>
              <a:buFontTx/>
              <a:buNone/>
            </a:pPr>
            <a:r>
              <a:rPr lang="en-US" altLang="en-US" sz="2000" dirty="0">
                <a:latin typeface="Courier New" pitchFamily="49" charset="0"/>
              </a:rPr>
              <a:t>c = a + b;</a:t>
            </a:r>
          </a:p>
          <a:p>
            <a:pPr lvl="2">
              <a:lnSpc>
                <a:spcPct val="90000"/>
              </a:lnSpc>
              <a:spcBef>
                <a:spcPct val="10000"/>
              </a:spcBef>
              <a:buFontTx/>
              <a:buNone/>
            </a:pPr>
            <a:r>
              <a:rPr lang="en-US" altLang="en-US" sz="2000" dirty="0" smtClean="0">
                <a:latin typeface="Courier New" pitchFamily="49" charset="0"/>
              </a:rPr>
              <a:t>return(c);</a:t>
            </a:r>
            <a:endParaRPr lang="en-US" altLang="en-US" sz="2000" dirty="0">
              <a:latin typeface="Courier New" pitchFamily="49" charset="0"/>
            </a:endParaRPr>
          </a:p>
          <a:p>
            <a:pPr lvl="1">
              <a:lnSpc>
                <a:spcPct val="90000"/>
              </a:lnSpc>
              <a:spcBef>
                <a:spcPct val="10000"/>
              </a:spcBef>
              <a:buFontTx/>
              <a:buNone/>
            </a:pPr>
            <a:r>
              <a:rPr lang="en-US" altLang="en-US" sz="2000" dirty="0" smtClean="0">
                <a:latin typeface="Courier New" pitchFamily="49" charset="0"/>
              </a:rPr>
              <a:t>}</a:t>
            </a:r>
          </a:p>
        </p:txBody>
      </p:sp>
      <p:sp>
        <p:nvSpPr>
          <p:cNvPr id="12" name="TextBox 11"/>
          <p:cNvSpPr txBox="1"/>
          <p:nvPr/>
        </p:nvSpPr>
        <p:spPr>
          <a:xfrm>
            <a:off x="4211960" y="4869160"/>
            <a:ext cx="3220112" cy="923330"/>
          </a:xfrm>
          <a:prstGeom prst="rect">
            <a:avLst/>
          </a:prstGeom>
          <a:solidFill>
            <a:srgbClr val="FFC000"/>
          </a:solidFill>
        </p:spPr>
        <p:txBody>
          <a:bodyPr wrap="none" rtlCol="0">
            <a:spAutoFit/>
          </a:bodyPr>
          <a:lstStyle/>
          <a:p>
            <a:r>
              <a:rPr lang="en-US" altLang="en-US" b="1" dirty="0"/>
              <a:t>This function receives 2 </a:t>
            </a:r>
          </a:p>
          <a:p>
            <a:r>
              <a:rPr lang="en-US" altLang="en-US" b="1" dirty="0"/>
              <a:t>arguments (integers) and </a:t>
            </a:r>
          </a:p>
          <a:p>
            <a:r>
              <a:rPr lang="en-US" altLang="en-US" b="1" dirty="0"/>
              <a:t>returns an integer to the caller.</a:t>
            </a:r>
            <a:endParaRPr lang="en-US" altLang="en-US" b="1" dirty="0">
              <a:solidFill>
                <a:schemeClr val="accent2"/>
              </a:solidFill>
            </a:endParaRPr>
          </a:p>
        </p:txBody>
      </p:sp>
      <p:sp>
        <p:nvSpPr>
          <p:cNvPr id="13" name="TextBox 12"/>
          <p:cNvSpPr txBox="1"/>
          <p:nvPr/>
        </p:nvSpPr>
        <p:spPr>
          <a:xfrm>
            <a:off x="5220072" y="2276872"/>
            <a:ext cx="2987036" cy="923330"/>
          </a:xfrm>
          <a:prstGeom prst="rect">
            <a:avLst/>
          </a:prstGeom>
          <a:solidFill>
            <a:srgbClr val="FFC000"/>
          </a:solidFill>
        </p:spPr>
        <p:txBody>
          <a:bodyPr wrap="none" rtlCol="0">
            <a:spAutoFit/>
          </a:bodyPr>
          <a:lstStyle/>
          <a:p>
            <a:r>
              <a:rPr lang="en-US" altLang="en-US" b="1" dirty="0"/>
              <a:t>This function receives 2</a:t>
            </a:r>
          </a:p>
          <a:p>
            <a:r>
              <a:rPr lang="en-US" altLang="en-US" b="1" dirty="0"/>
              <a:t>arguments (integers) and</a:t>
            </a:r>
          </a:p>
          <a:p>
            <a:r>
              <a:rPr lang="en-US" altLang="en-US" b="1" dirty="0"/>
              <a:t>returns nothing to the caller.</a:t>
            </a:r>
            <a:endParaRPr lang="en-US" altLang="en-US" dirty="0"/>
          </a:p>
        </p:txBody>
      </p:sp>
      <p:sp>
        <p:nvSpPr>
          <p:cNvPr id="14" name="TextBox 13"/>
          <p:cNvSpPr txBox="1"/>
          <p:nvPr/>
        </p:nvSpPr>
        <p:spPr>
          <a:xfrm>
            <a:off x="5292080" y="548680"/>
            <a:ext cx="2636299" cy="923330"/>
          </a:xfrm>
          <a:prstGeom prst="rect">
            <a:avLst/>
          </a:prstGeom>
          <a:solidFill>
            <a:srgbClr val="FFC000"/>
          </a:solidFill>
        </p:spPr>
        <p:txBody>
          <a:bodyPr wrap="none" rtlCol="0">
            <a:spAutoFit/>
          </a:bodyPr>
          <a:lstStyle/>
          <a:p>
            <a:r>
              <a:rPr lang="en-US" altLang="en-US" b="1" dirty="0"/>
              <a:t>This function receives no</a:t>
            </a:r>
          </a:p>
          <a:p>
            <a:r>
              <a:rPr lang="en-US" altLang="en-US" b="1" dirty="0"/>
              <a:t>arguments and returns</a:t>
            </a:r>
          </a:p>
          <a:p>
            <a:r>
              <a:rPr lang="en-US" altLang="en-US" b="1" dirty="0"/>
              <a:t>nothing to the caller.</a:t>
            </a:r>
            <a:endParaRPr lang="en-US" altLang="en-US" dirty="0"/>
          </a:p>
        </p:txBody>
      </p:sp>
      <p:sp>
        <p:nvSpPr>
          <p:cNvPr id="3" name="Slide Number Placeholder 2"/>
          <p:cNvSpPr>
            <a:spLocks noGrp="1"/>
          </p:cNvSpPr>
          <p:nvPr>
            <p:ph type="sldNum" sz="quarter" idx="12"/>
          </p:nvPr>
        </p:nvSpPr>
        <p:spPr/>
        <p:txBody>
          <a:bodyPr/>
          <a:lstStyle/>
          <a:p>
            <a:pPr>
              <a:defRPr/>
            </a:pPr>
            <a:fld id="{C81B4007-664C-4FB4-99DE-7CB8F147906C}" type="slidenum">
              <a:rPr lang="en-US" smtClean="0"/>
              <a:pPr>
                <a:defRPr/>
              </a:pPr>
              <a:t>46</a:t>
            </a:fld>
            <a:endParaRPr lang="en-US" dirty="0"/>
          </a:p>
        </p:txBody>
      </p:sp>
    </p:spTree>
    <p:extLst>
      <p:ext uri="{BB962C8B-B14F-4D97-AF65-F5344CB8AC3E}">
        <p14:creationId xmlns:p14="http://schemas.microsoft.com/office/powerpoint/2010/main" val="34846754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3"/>
          <p:cNvSpPr>
            <a:spLocks noGrp="1" noChangeArrowheads="1"/>
          </p:cNvSpPr>
          <p:nvPr>
            <p:ph type="body" idx="1"/>
          </p:nvPr>
        </p:nvSpPr>
        <p:spPr>
          <a:xfrm>
            <a:off x="76200" y="685800"/>
            <a:ext cx="8991600" cy="5407496"/>
          </a:xfrm>
        </p:spPr>
        <p:txBody>
          <a:bodyPr/>
          <a:lstStyle/>
          <a:p>
            <a:pPr>
              <a:spcBef>
                <a:spcPct val="10000"/>
              </a:spcBef>
            </a:pPr>
            <a:r>
              <a:rPr lang="en-US" altLang="en-US" sz="2000" dirty="0" smtClean="0"/>
              <a:t>The syntax of a function prototype is:</a:t>
            </a:r>
          </a:p>
          <a:p>
            <a:pPr lvl="2">
              <a:spcBef>
                <a:spcPct val="10000"/>
              </a:spcBef>
            </a:pPr>
            <a:r>
              <a:rPr lang="en-US" altLang="en-US" sz="2000" dirty="0" smtClean="0">
                <a:latin typeface="Courier New" pitchFamily="49" charset="0"/>
              </a:rPr>
              <a:t>type function_name(type, type, … , type);</a:t>
            </a:r>
            <a:endParaRPr lang="en-US" altLang="en-US" sz="2000" dirty="0" smtClean="0"/>
          </a:p>
          <a:p>
            <a:pPr>
              <a:spcBef>
                <a:spcPct val="10000"/>
              </a:spcBef>
            </a:pPr>
            <a:r>
              <a:rPr lang="en-US" altLang="en-US" sz="2000" dirty="0" smtClean="0"/>
              <a:t>The prototype:</a:t>
            </a:r>
          </a:p>
          <a:p>
            <a:pPr lvl="1">
              <a:spcBef>
                <a:spcPct val="10000"/>
              </a:spcBef>
            </a:pPr>
            <a:r>
              <a:rPr lang="en-US" altLang="en-US" sz="2000" dirty="0" smtClean="0"/>
              <a:t>declares that the function named </a:t>
            </a:r>
            <a:r>
              <a:rPr lang="en-US" altLang="en-US" sz="2000" dirty="0" smtClean="0">
                <a:latin typeface="Courier New" pitchFamily="49" charset="0"/>
              </a:rPr>
              <a:t>function_name</a:t>
            </a:r>
            <a:r>
              <a:rPr lang="en-US" altLang="en-US" sz="2000" dirty="0" smtClean="0"/>
              <a:t>, will be called (e.g. by </a:t>
            </a:r>
            <a:r>
              <a:rPr lang="en-US" altLang="en-US" sz="2000" dirty="0" smtClean="0">
                <a:latin typeface="Courier New" panose="02070309020205020404" pitchFamily="49" charset="0"/>
                <a:cs typeface="Courier New" panose="02070309020205020404" pitchFamily="49" charset="0"/>
              </a:rPr>
              <a:t>main</a:t>
            </a:r>
            <a:r>
              <a:rPr lang="en-US" altLang="en-US" sz="2000" dirty="0" smtClean="0"/>
              <a:t>).</a:t>
            </a:r>
          </a:p>
          <a:p>
            <a:pPr lvl="1">
              <a:spcBef>
                <a:spcPct val="10000"/>
              </a:spcBef>
            </a:pPr>
            <a:r>
              <a:rPr lang="en-US" altLang="en-US" sz="2000" dirty="0" smtClean="0"/>
              <a:t>defines the type of the value returned by the function,</a:t>
            </a:r>
          </a:p>
          <a:p>
            <a:pPr lvl="1">
              <a:spcBef>
                <a:spcPct val="10000"/>
              </a:spcBef>
            </a:pPr>
            <a:r>
              <a:rPr lang="en-US" altLang="en-US" sz="2000" dirty="0" smtClean="0"/>
              <a:t>identifies the number of parameters and the order of the types passed to the function.</a:t>
            </a:r>
          </a:p>
          <a:p>
            <a:pPr>
              <a:spcBef>
                <a:spcPct val="10000"/>
              </a:spcBef>
            </a:pPr>
            <a:r>
              <a:rPr lang="en-US" altLang="en-US" sz="2000" dirty="0" smtClean="0"/>
              <a:t>The prototype of a function must have:</a:t>
            </a:r>
          </a:p>
          <a:p>
            <a:pPr lvl="1">
              <a:spcBef>
                <a:spcPct val="10000"/>
              </a:spcBef>
            </a:pPr>
            <a:r>
              <a:rPr lang="en-US" altLang="en-US" sz="2000" dirty="0" smtClean="0"/>
              <a:t>the same name as in the function definition,</a:t>
            </a:r>
          </a:p>
          <a:p>
            <a:pPr lvl="1">
              <a:spcBef>
                <a:spcPct val="10000"/>
              </a:spcBef>
            </a:pPr>
            <a:r>
              <a:rPr lang="en-US" altLang="en-US" sz="2000" dirty="0" smtClean="0"/>
              <a:t>the same function type as in the definition,</a:t>
            </a:r>
          </a:p>
          <a:p>
            <a:pPr lvl="1">
              <a:spcBef>
                <a:spcPct val="10000"/>
              </a:spcBef>
            </a:pPr>
            <a:r>
              <a:rPr lang="en-US" altLang="en-US" sz="2000" dirty="0" smtClean="0"/>
              <a:t>the same number of parameters as in the definition, and </a:t>
            </a:r>
          </a:p>
          <a:p>
            <a:pPr lvl="1">
              <a:spcBef>
                <a:spcPct val="10000"/>
              </a:spcBef>
            </a:pPr>
            <a:r>
              <a:rPr lang="en-US" altLang="en-US" sz="2000" dirty="0" smtClean="0"/>
              <a:t>the same order of parameter types.</a:t>
            </a:r>
          </a:p>
          <a:p>
            <a:pPr lvl="1">
              <a:spcBef>
                <a:spcPct val="10000"/>
              </a:spcBef>
            </a:pPr>
            <a:r>
              <a:rPr lang="en-US" altLang="en-US" sz="2000" dirty="0" smtClean="0"/>
              <a:t>The parameter names are optional.</a:t>
            </a:r>
          </a:p>
          <a:p>
            <a:pPr>
              <a:spcBef>
                <a:spcPct val="10000"/>
              </a:spcBef>
            </a:pPr>
            <a:r>
              <a:rPr lang="en-US" altLang="en-US" sz="2000" dirty="0" smtClean="0"/>
              <a:t>The function prototypes are usually listed after the preprocessor directives but before   </a:t>
            </a:r>
            <a:r>
              <a:rPr lang="en-US" altLang="en-US" sz="2000" dirty="0" smtClean="0">
                <a:latin typeface="Courier New" pitchFamily="49" charset="0"/>
              </a:rPr>
              <a:t>void main()</a:t>
            </a:r>
            <a:r>
              <a:rPr lang="en-US" altLang="en-US" sz="2000" dirty="0" smtClean="0"/>
              <a:t> in the program file.</a:t>
            </a:r>
          </a:p>
        </p:txBody>
      </p:sp>
      <p:sp>
        <p:nvSpPr>
          <p:cNvPr id="30725" name="Text Box 4"/>
          <p:cNvSpPr txBox="1">
            <a:spLocks noChangeArrowheads="1"/>
          </p:cNvSpPr>
          <p:nvPr/>
        </p:nvSpPr>
        <p:spPr bwMode="auto">
          <a:xfrm>
            <a:off x="73025" y="76200"/>
            <a:ext cx="310533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u="sng" dirty="0" smtClean="0"/>
              <a:t>The Function Prototype</a:t>
            </a:r>
            <a:endParaRPr lang="en-US" altLang="en-US" sz="2400" u="sng" dirty="0"/>
          </a:p>
        </p:txBody>
      </p:sp>
      <p:sp>
        <p:nvSpPr>
          <p:cNvPr id="30726" name="Text Box 5"/>
          <p:cNvSpPr txBox="1">
            <a:spLocks noChangeArrowheads="1"/>
          </p:cNvSpPr>
          <p:nvPr/>
        </p:nvSpPr>
        <p:spPr bwMode="auto">
          <a:xfrm>
            <a:off x="6227762" y="1354138"/>
            <a:ext cx="26892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a:solidFill>
                  <a:schemeClr val="accent2"/>
                </a:solidFill>
              </a:rPr>
              <a:t>Careful: there is a ; here.</a:t>
            </a:r>
            <a:endParaRPr lang="en-US" altLang="en-US" sz="2000" dirty="0"/>
          </a:p>
        </p:txBody>
      </p:sp>
      <p:sp>
        <p:nvSpPr>
          <p:cNvPr id="30727" name="Line 8"/>
          <p:cNvSpPr>
            <a:spLocks noChangeShapeType="1"/>
          </p:cNvSpPr>
          <p:nvPr/>
        </p:nvSpPr>
        <p:spPr bwMode="auto">
          <a:xfrm flipH="1" flipV="1">
            <a:off x="7345362" y="1320800"/>
            <a:ext cx="338138" cy="165100"/>
          </a:xfrm>
          <a:prstGeom prst="line">
            <a:avLst/>
          </a:prstGeom>
          <a:noFill/>
          <a:ln w="127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47</a:t>
            </a:fld>
            <a:endParaRPr lang="en-US" dirty="0"/>
          </a:p>
        </p:txBody>
      </p:sp>
    </p:spTree>
    <p:extLst>
      <p:ext uri="{BB962C8B-B14F-4D97-AF65-F5344CB8AC3E}">
        <p14:creationId xmlns:p14="http://schemas.microsoft.com/office/powerpoint/2010/main" val="62685953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3"/>
          <p:cNvSpPr>
            <a:spLocks noGrp="1" noChangeArrowheads="1"/>
          </p:cNvSpPr>
          <p:nvPr>
            <p:ph type="body" idx="1"/>
          </p:nvPr>
        </p:nvSpPr>
        <p:spPr>
          <a:xfrm>
            <a:off x="76200" y="76200"/>
            <a:ext cx="8991600" cy="5591175"/>
          </a:xfrm>
        </p:spPr>
        <p:txBody>
          <a:bodyPr/>
          <a:lstStyle/>
          <a:p>
            <a:r>
              <a:rPr lang="en-US" altLang="en-US" sz="2400" dirty="0" smtClean="0"/>
              <a:t>The prototypes for our simple example functions are:</a:t>
            </a:r>
          </a:p>
          <a:p>
            <a:pPr marL="914400" lvl="3" indent="0">
              <a:buNone/>
            </a:pPr>
            <a:r>
              <a:rPr lang="en-US" altLang="en-US" sz="2400" dirty="0" smtClean="0">
                <a:latin typeface="Courier New" pitchFamily="49" charset="0"/>
              </a:rPr>
              <a:t>void hello(void);</a:t>
            </a:r>
          </a:p>
          <a:p>
            <a:pPr marL="914400" lvl="3" indent="0">
              <a:buNone/>
            </a:pPr>
            <a:r>
              <a:rPr lang="en-US" altLang="en-US" sz="2400" dirty="0" smtClean="0">
                <a:latin typeface="Courier New" pitchFamily="49" charset="0"/>
              </a:rPr>
              <a:t>void prtsum(int, int);</a:t>
            </a:r>
          </a:p>
          <a:p>
            <a:pPr marL="914400" lvl="3" indent="0">
              <a:buNone/>
            </a:pPr>
            <a:r>
              <a:rPr lang="en-US" altLang="en-US" sz="2400" dirty="0" smtClean="0">
                <a:latin typeface="Courier New" pitchFamily="49" charset="0"/>
              </a:rPr>
              <a:t>int sum (int, int);</a:t>
            </a:r>
            <a:endParaRPr lang="en-US" altLang="en-US" sz="2400" dirty="0" smtClean="0"/>
          </a:p>
          <a:p>
            <a:r>
              <a:rPr lang="en-US" altLang="en-US" sz="2400" dirty="0" smtClean="0"/>
              <a:t>Heading files such as </a:t>
            </a:r>
            <a:r>
              <a:rPr lang="en-US" altLang="en-US" sz="2400" dirty="0" smtClean="0">
                <a:latin typeface="Courier New" pitchFamily="49" charset="0"/>
              </a:rPr>
              <a:t>stdio.h</a:t>
            </a:r>
            <a:r>
              <a:rPr lang="en-US" altLang="en-US" sz="2400" dirty="0" smtClean="0"/>
              <a:t>, </a:t>
            </a:r>
            <a:r>
              <a:rPr lang="en-US" altLang="en-US" sz="2400" dirty="0" smtClean="0">
                <a:latin typeface="Courier New" pitchFamily="49" charset="0"/>
              </a:rPr>
              <a:t>math.h</a:t>
            </a:r>
            <a:r>
              <a:rPr lang="en-US" altLang="en-US" sz="2400" dirty="0" smtClean="0"/>
              <a:t> and </a:t>
            </a:r>
            <a:r>
              <a:rPr lang="en-US" altLang="en-US" sz="2400" dirty="0" smtClean="0">
                <a:latin typeface="Courier New" pitchFamily="49" charset="0"/>
              </a:rPr>
              <a:t>stdlib.h</a:t>
            </a:r>
            <a:r>
              <a:rPr lang="en-US" altLang="en-US" sz="2400" dirty="0" smtClean="0"/>
              <a:t> contain among other things, function prototypes for the standard C functions.</a:t>
            </a:r>
          </a:p>
          <a:p>
            <a:r>
              <a:rPr lang="en-US" altLang="en-US" sz="2400" dirty="0" smtClean="0"/>
              <a:t>Function prototypes are not required in a C program but you are </a:t>
            </a:r>
            <a:r>
              <a:rPr lang="en-US" altLang="en-US" sz="2400" u="sng" dirty="0" smtClean="0"/>
              <a:t>strongly encouraged</a:t>
            </a:r>
            <a:r>
              <a:rPr lang="en-US" altLang="en-US" sz="2400" dirty="0" smtClean="0"/>
              <a:t> to include them for all functions called in the main program since they:</a:t>
            </a:r>
          </a:p>
          <a:p>
            <a:pPr lvl="1"/>
            <a:r>
              <a:rPr lang="en-US" altLang="en-US" sz="2400" dirty="0" smtClean="0"/>
              <a:t>help others understand your program file,</a:t>
            </a:r>
          </a:p>
          <a:p>
            <a:pPr lvl="1"/>
            <a:r>
              <a:rPr lang="en-US" altLang="en-US" sz="2400" dirty="0" smtClean="0"/>
              <a:t>can help avoid errors when calling the function.</a:t>
            </a: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48</a:t>
            </a:fld>
            <a:endParaRPr lang="en-US" dirty="0"/>
          </a:p>
        </p:txBody>
      </p:sp>
    </p:spTree>
    <p:extLst>
      <p:ext uri="{BB962C8B-B14F-4D97-AF65-F5344CB8AC3E}">
        <p14:creationId xmlns:p14="http://schemas.microsoft.com/office/powerpoint/2010/main" val="60317554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685800" y="50800"/>
            <a:ext cx="7772400" cy="762000"/>
          </a:xfrm>
        </p:spPr>
        <p:txBody>
          <a:bodyPr/>
          <a:lstStyle/>
          <a:p>
            <a:pPr>
              <a:defRPr/>
            </a:pPr>
            <a:r>
              <a:rPr lang="en-US" sz="3200" b="1" kern="1200" dirty="0" smtClean="0">
                <a:solidFill>
                  <a:schemeClr val="tx1"/>
                </a:solidFill>
                <a:ea typeface="+mn-ea"/>
                <a:cs typeface="+mn-cs"/>
              </a:rPr>
              <a:t>Put it All together!</a:t>
            </a:r>
          </a:p>
        </p:txBody>
      </p:sp>
      <p:sp>
        <p:nvSpPr>
          <p:cNvPr id="32771" name="Content Placeholder 2"/>
          <p:cNvSpPr>
            <a:spLocks noGrp="1"/>
          </p:cNvSpPr>
          <p:nvPr>
            <p:ph idx="1"/>
          </p:nvPr>
        </p:nvSpPr>
        <p:spPr>
          <a:xfrm>
            <a:off x="971600" y="620688"/>
            <a:ext cx="5943600" cy="5410200"/>
          </a:xfrm>
        </p:spPr>
        <p:txBody>
          <a:bodyPr/>
          <a:lstStyle/>
          <a:p>
            <a:pPr>
              <a:lnSpc>
                <a:spcPct val="90000"/>
              </a:lnSpc>
              <a:spcBef>
                <a:spcPct val="0"/>
              </a:spcBef>
              <a:buFontTx/>
              <a:buNone/>
            </a:pPr>
            <a:r>
              <a:rPr lang="en-US" altLang="en-US" sz="1600" b="1" dirty="0" smtClean="0">
                <a:latin typeface="Courier New" pitchFamily="49" charset="0"/>
              </a:rPr>
              <a:t>#include &lt;stdio.h&gt;</a:t>
            </a:r>
          </a:p>
          <a:p>
            <a:pPr>
              <a:lnSpc>
                <a:spcPct val="90000"/>
              </a:lnSpc>
              <a:spcBef>
                <a:spcPct val="0"/>
              </a:spcBef>
              <a:buFontTx/>
              <a:buNone/>
            </a:pPr>
            <a:endParaRPr lang="en-US" altLang="en-US" sz="1600" b="1" dirty="0" smtClean="0">
              <a:latin typeface="Courier New" pitchFamily="49" charset="0"/>
            </a:endParaRPr>
          </a:p>
          <a:p>
            <a:pPr>
              <a:lnSpc>
                <a:spcPct val="90000"/>
              </a:lnSpc>
              <a:spcBef>
                <a:spcPct val="0"/>
              </a:spcBef>
              <a:buFontTx/>
              <a:buNone/>
            </a:pPr>
            <a:r>
              <a:rPr lang="en-US" altLang="en-US" sz="1600" b="1" dirty="0" smtClean="0">
                <a:latin typeface="Courier New" pitchFamily="49" charset="0"/>
              </a:rPr>
              <a:t>int add2nums( int, int);</a:t>
            </a:r>
          </a:p>
          <a:p>
            <a:pPr>
              <a:lnSpc>
                <a:spcPct val="90000"/>
              </a:lnSpc>
              <a:spcBef>
                <a:spcPct val="0"/>
              </a:spcBef>
              <a:buFontTx/>
              <a:buNone/>
            </a:pPr>
            <a:endParaRPr lang="en-US" altLang="en-US" sz="1600" b="1" dirty="0" smtClean="0">
              <a:latin typeface="Courier New" pitchFamily="49" charset="0"/>
            </a:endParaRPr>
          </a:p>
          <a:p>
            <a:pPr>
              <a:lnSpc>
                <a:spcPct val="90000"/>
              </a:lnSpc>
              <a:spcBef>
                <a:spcPct val="0"/>
              </a:spcBef>
              <a:buFontTx/>
              <a:buNone/>
            </a:pPr>
            <a:r>
              <a:rPr lang="en-US" altLang="en-US" sz="1600" b="1" dirty="0" smtClean="0">
                <a:latin typeface="Courier New" pitchFamily="49" charset="0"/>
              </a:rPr>
              <a:t>void main(void) </a:t>
            </a:r>
          </a:p>
          <a:p>
            <a:pPr>
              <a:lnSpc>
                <a:spcPct val="90000"/>
              </a:lnSpc>
              <a:spcBef>
                <a:spcPct val="0"/>
              </a:spcBef>
              <a:buFontTx/>
              <a:buNone/>
            </a:pPr>
            <a:r>
              <a:rPr lang="en-US" altLang="en-US" sz="1600" b="1" dirty="0" smtClean="0">
                <a:latin typeface="Courier New" pitchFamily="49" charset="0"/>
              </a:rPr>
              <a:t>{</a:t>
            </a:r>
          </a:p>
          <a:p>
            <a:pPr>
              <a:lnSpc>
                <a:spcPct val="90000"/>
              </a:lnSpc>
              <a:spcBef>
                <a:spcPct val="0"/>
              </a:spcBef>
              <a:buFontTx/>
              <a:buNone/>
            </a:pPr>
            <a:r>
              <a:rPr lang="en-US" altLang="en-US" sz="1600" b="1" dirty="0" smtClean="0">
                <a:latin typeface="Courier New" pitchFamily="49" charset="0"/>
              </a:rPr>
              <a:t>  int y,a,b;</a:t>
            </a:r>
          </a:p>
          <a:p>
            <a:pPr>
              <a:lnSpc>
                <a:spcPct val="90000"/>
              </a:lnSpc>
              <a:spcBef>
                <a:spcPct val="0"/>
              </a:spcBef>
              <a:buFontTx/>
              <a:buNone/>
            </a:pPr>
            <a:endParaRPr lang="en-US" altLang="en-US" sz="1600" b="1" dirty="0" smtClean="0">
              <a:latin typeface="Courier New" pitchFamily="49" charset="0"/>
            </a:endParaRPr>
          </a:p>
          <a:p>
            <a:pPr>
              <a:lnSpc>
                <a:spcPct val="90000"/>
              </a:lnSpc>
              <a:spcBef>
                <a:spcPct val="0"/>
              </a:spcBef>
              <a:buFontTx/>
              <a:buNone/>
            </a:pPr>
            <a:r>
              <a:rPr lang="en-US" altLang="en-US" sz="1600" b="1" dirty="0" smtClean="0">
                <a:latin typeface="Courier New" pitchFamily="49" charset="0"/>
              </a:rPr>
              <a:t>  printf("Enter 2 numbers\n“);</a:t>
            </a:r>
          </a:p>
          <a:p>
            <a:pPr>
              <a:lnSpc>
                <a:spcPct val="90000"/>
              </a:lnSpc>
              <a:spcBef>
                <a:spcPct val="0"/>
              </a:spcBef>
              <a:buFontTx/>
              <a:buNone/>
            </a:pPr>
            <a:r>
              <a:rPr lang="en-US" altLang="en-US" sz="1600" b="1" dirty="0" smtClean="0">
                <a:latin typeface="Courier New" pitchFamily="49" charset="0"/>
              </a:rPr>
              <a:t>  scanf(“%d%d”, &amp;a, &amp;b);</a:t>
            </a:r>
          </a:p>
          <a:p>
            <a:pPr>
              <a:lnSpc>
                <a:spcPct val="90000"/>
              </a:lnSpc>
              <a:spcBef>
                <a:spcPct val="0"/>
              </a:spcBef>
              <a:buFontTx/>
              <a:buNone/>
            </a:pPr>
            <a:endParaRPr lang="en-US" altLang="en-US" sz="1600" b="1" dirty="0" smtClean="0">
              <a:latin typeface="Courier New" pitchFamily="49" charset="0"/>
            </a:endParaRPr>
          </a:p>
          <a:p>
            <a:pPr>
              <a:lnSpc>
                <a:spcPct val="90000"/>
              </a:lnSpc>
              <a:spcBef>
                <a:spcPct val="0"/>
              </a:spcBef>
              <a:buFontTx/>
              <a:buNone/>
            </a:pPr>
            <a:r>
              <a:rPr lang="en-US" altLang="en-US" sz="1600" b="1" dirty="0" smtClean="0">
                <a:latin typeface="Courier New" pitchFamily="49" charset="0"/>
              </a:rPr>
              <a:t>  </a:t>
            </a:r>
            <a:r>
              <a:rPr lang="en-US" altLang="en-US" sz="1600" b="1" dirty="0" smtClean="0">
                <a:solidFill>
                  <a:srgbClr val="FF0000"/>
                </a:solidFill>
                <a:latin typeface="Courier New" pitchFamily="49" charset="0"/>
              </a:rPr>
              <a:t>y = add2nums(a,b);</a:t>
            </a:r>
          </a:p>
          <a:p>
            <a:pPr>
              <a:lnSpc>
                <a:spcPct val="90000"/>
              </a:lnSpc>
              <a:spcBef>
                <a:spcPct val="0"/>
              </a:spcBef>
              <a:buFontTx/>
              <a:buNone/>
            </a:pPr>
            <a:endParaRPr lang="en-US" altLang="en-US" sz="1600" b="1" dirty="0" smtClean="0">
              <a:latin typeface="Courier New" pitchFamily="49" charset="0"/>
            </a:endParaRPr>
          </a:p>
          <a:p>
            <a:pPr>
              <a:lnSpc>
                <a:spcPct val="90000"/>
              </a:lnSpc>
              <a:spcBef>
                <a:spcPct val="0"/>
              </a:spcBef>
              <a:buFontTx/>
              <a:buNone/>
            </a:pPr>
            <a:r>
              <a:rPr lang="en-US" altLang="en-US" sz="1600" b="1" dirty="0" smtClean="0">
                <a:latin typeface="Courier New" pitchFamily="49" charset="0"/>
              </a:rPr>
              <a:t>  printf("a is %d\n“, a);</a:t>
            </a:r>
          </a:p>
          <a:p>
            <a:pPr>
              <a:lnSpc>
                <a:spcPct val="90000"/>
              </a:lnSpc>
              <a:spcBef>
                <a:spcPct val="0"/>
              </a:spcBef>
              <a:buFontTx/>
              <a:buNone/>
            </a:pPr>
            <a:r>
              <a:rPr lang="en-US" altLang="en-US" sz="1600" b="1" dirty="0" smtClean="0">
                <a:latin typeface="Courier New" pitchFamily="49" charset="0"/>
              </a:rPr>
              <a:t>  printf(“b is %d\n“, b);</a:t>
            </a:r>
          </a:p>
          <a:p>
            <a:pPr>
              <a:lnSpc>
                <a:spcPct val="90000"/>
              </a:lnSpc>
              <a:spcBef>
                <a:spcPct val="0"/>
              </a:spcBef>
              <a:buFontTx/>
              <a:buNone/>
            </a:pPr>
            <a:r>
              <a:rPr lang="en-US" altLang="en-US" sz="1600" b="1" dirty="0" smtClean="0">
                <a:latin typeface="Courier New" pitchFamily="49" charset="0"/>
              </a:rPr>
              <a:t>  printf(“y is %d\n“, y);</a:t>
            </a:r>
          </a:p>
          <a:p>
            <a:pPr>
              <a:lnSpc>
                <a:spcPct val="90000"/>
              </a:lnSpc>
              <a:spcBef>
                <a:spcPct val="0"/>
              </a:spcBef>
              <a:buFontTx/>
              <a:buNone/>
            </a:pPr>
            <a:r>
              <a:rPr lang="en-US" altLang="en-US" sz="1600" b="1" dirty="0" smtClean="0">
                <a:latin typeface="Courier New" pitchFamily="49" charset="0"/>
              </a:rPr>
              <a:t>}</a:t>
            </a:r>
          </a:p>
          <a:p>
            <a:pPr>
              <a:lnSpc>
                <a:spcPct val="90000"/>
              </a:lnSpc>
              <a:spcBef>
                <a:spcPct val="0"/>
              </a:spcBef>
              <a:buFontTx/>
              <a:buNone/>
            </a:pPr>
            <a:endParaRPr lang="en-US" altLang="en-US" sz="1600" b="1" dirty="0" smtClean="0">
              <a:latin typeface="Courier New" pitchFamily="49" charset="0"/>
            </a:endParaRPr>
          </a:p>
          <a:p>
            <a:pPr>
              <a:spcBef>
                <a:spcPct val="0"/>
              </a:spcBef>
              <a:buFontTx/>
              <a:buNone/>
            </a:pPr>
            <a:r>
              <a:rPr lang="en-US" altLang="en-US" sz="1600" b="1" dirty="0" smtClean="0">
                <a:latin typeface="Courier New" pitchFamily="49" charset="0"/>
              </a:rPr>
              <a:t>int add2nums( int num1, int num2) </a:t>
            </a:r>
          </a:p>
          <a:p>
            <a:pPr>
              <a:spcBef>
                <a:spcPct val="0"/>
              </a:spcBef>
              <a:buFontTx/>
              <a:buNone/>
            </a:pPr>
            <a:r>
              <a:rPr lang="en-US" altLang="en-US" sz="1600" b="1" dirty="0" smtClean="0">
                <a:latin typeface="Courier New" pitchFamily="49" charset="0"/>
              </a:rPr>
              <a:t>{</a:t>
            </a:r>
          </a:p>
          <a:p>
            <a:pPr>
              <a:spcBef>
                <a:spcPct val="0"/>
              </a:spcBef>
              <a:buFontTx/>
              <a:buNone/>
            </a:pPr>
            <a:r>
              <a:rPr lang="en-US" altLang="en-US" sz="1600" b="1" dirty="0" smtClean="0">
                <a:latin typeface="Courier New" pitchFamily="49" charset="0"/>
              </a:rPr>
              <a:t>  int sum;</a:t>
            </a:r>
          </a:p>
          <a:p>
            <a:pPr>
              <a:spcBef>
                <a:spcPct val="0"/>
              </a:spcBef>
              <a:buFontTx/>
              <a:buNone/>
            </a:pPr>
            <a:r>
              <a:rPr lang="en-US" altLang="en-US" sz="1600" b="1" dirty="0" smtClean="0">
                <a:latin typeface="Courier New" pitchFamily="49" charset="0"/>
              </a:rPr>
              <a:t>  sum = num1 + num2;</a:t>
            </a:r>
          </a:p>
          <a:p>
            <a:pPr>
              <a:spcBef>
                <a:spcPct val="0"/>
              </a:spcBef>
              <a:buFontTx/>
              <a:buNone/>
            </a:pPr>
            <a:r>
              <a:rPr lang="en-US" altLang="en-US" sz="1600" b="1" dirty="0" smtClean="0">
                <a:latin typeface="Courier New" pitchFamily="49" charset="0"/>
              </a:rPr>
              <a:t>  return(sum);</a:t>
            </a:r>
          </a:p>
          <a:p>
            <a:pPr>
              <a:spcBef>
                <a:spcPct val="0"/>
              </a:spcBef>
              <a:buFontTx/>
              <a:buNone/>
            </a:pPr>
            <a:r>
              <a:rPr lang="en-US" altLang="en-US" sz="1600" b="1" dirty="0" smtClean="0">
                <a:latin typeface="Courier New" pitchFamily="49" charset="0"/>
              </a:rPr>
              <a:t>}</a:t>
            </a:r>
          </a:p>
          <a:p>
            <a:pPr>
              <a:lnSpc>
                <a:spcPct val="90000"/>
              </a:lnSpc>
              <a:spcBef>
                <a:spcPct val="0"/>
              </a:spcBef>
              <a:buFontTx/>
              <a:buNone/>
            </a:pPr>
            <a:endParaRPr lang="en-US" altLang="en-US" sz="1600" dirty="0" smtClean="0">
              <a:latin typeface="Courier New" pitchFamily="49" charset="0"/>
            </a:endParaRPr>
          </a:p>
          <a:p>
            <a:endParaRPr lang="en-US" altLang="en-US" sz="1600" dirty="0" smtClean="0"/>
          </a:p>
        </p:txBody>
      </p:sp>
      <p:sp>
        <p:nvSpPr>
          <p:cNvPr id="32772" name="Line Callout 2 3"/>
          <p:cNvSpPr>
            <a:spLocks/>
          </p:cNvSpPr>
          <p:nvPr/>
        </p:nvSpPr>
        <p:spPr bwMode="auto">
          <a:xfrm>
            <a:off x="4427984" y="923887"/>
            <a:ext cx="2820988" cy="495300"/>
          </a:xfrm>
          <a:prstGeom prst="borderCallout2">
            <a:avLst>
              <a:gd name="adj1" fmla="val 99269"/>
              <a:gd name="adj2" fmla="val 50537"/>
              <a:gd name="adj3" fmla="val 161065"/>
              <a:gd name="adj4" fmla="val 23255"/>
              <a:gd name="adj5" fmla="val 95070"/>
              <a:gd name="adj6" fmla="val -21620"/>
            </a:avLst>
          </a:prstGeom>
          <a:noFill/>
          <a:ln w="28575" algn="ctr">
            <a:solidFill>
              <a:schemeClr val="accent2"/>
            </a:solidFill>
            <a:round/>
            <a:headEnd/>
            <a:tailEnd type="triangle" w="lg" len="lg"/>
          </a:ln>
          <a:extLst>
            <a:ext uri="{909E8E84-426E-40DD-AFC4-6F175D3DCCD1}">
              <a14:hiddenFill xmlns:a14="http://schemas.microsoft.com/office/drawing/2010/main">
                <a:solidFill>
                  <a:srgbClr val="FFFFFF"/>
                </a:solidFill>
              </a14:hiddenFill>
            </a:ext>
          </a:extLst>
        </p:spPr>
        <p:txBody>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eaLnBrk="1" hangingPunct="1">
              <a:spcBef>
                <a:spcPct val="0"/>
              </a:spcBef>
              <a:buClrTx/>
              <a:buSzTx/>
              <a:buFontTx/>
              <a:buNone/>
            </a:pPr>
            <a:r>
              <a:rPr lang="en-US" altLang="en-US" sz="2400" b="1" dirty="0"/>
              <a:t>Function</a:t>
            </a:r>
            <a:r>
              <a:rPr lang="en-US" altLang="en-US" sz="2000" dirty="0"/>
              <a:t> </a:t>
            </a:r>
            <a:r>
              <a:rPr lang="en-US" altLang="en-US" sz="2400" b="1" dirty="0"/>
              <a:t>Prototype</a:t>
            </a:r>
          </a:p>
        </p:txBody>
      </p:sp>
      <p:sp>
        <p:nvSpPr>
          <p:cNvPr id="32773" name="Line Callout 2 4"/>
          <p:cNvSpPr>
            <a:spLocks/>
          </p:cNvSpPr>
          <p:nvPr/>
        </p:nvSpPr>
        <p:spPr bwMode="auto">
          <a:xfrm>
            <a:off x="5486400" y="3022600"/>
            <a:ext cx="2286000" cy="457200"/>
          </a:xfrm>
          <a:prstGeom prst="borderCallout2">
            <a:avLst>
              <a:gd name="adj1" fmla="val 35245"/>
              <a:gd name="adj2" fmla="val -2560"/>
              <a:gd name="adj3" fmla="val 54574"/>
              <a:gd name="adj4" fmla="val -13991"/>
              <a:gd name="adj5" fmla="val 33692"/>
              <a:gd name="adj6" fmla="val -79524"/>
            </a:avLst>
          </a:prstGeom>
          <a:noFill/>
          <a:ln w="28575" algn="ctr">
            <a:solidFill>
              <a:schemeClr val="accent2"/>
            </a:solidFill>
            <a:round/>
            <a:headEnd/>
            <a:tailEnd type="triangle" w="lg" len="lg"/>
          </a:ln>
          <a:extLst>
            <a:ext uri="{909E8E84-426E-40DD-AFC4-6F175D3DCCD1}">
              <a14:hiddenFill xmlns:a14="http://schemas.microsoft.com/office/drawing/2010/main">
                <a:solidFill>
                  <a:srgbClr val="FFFFFF"/>
                </a:solidFill>
              </a14:hiddenFill>
            </a:ext>
          </a:extLst>
        </p:spPr>
        <p:txBody>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eaLnBrk="1" hangingPunct="1">
              <a:spcBef>
                <a:spcPct val="0"/>
              </a:spcBef>
              <a:buClrTx/>
              <a:buSzTx/>
              <a:buFontTx/>
              <a:buNone/>
            </a:pPr>
            <a:r>
              <a:rPr lang="en-US" altLang="en-US" sz="2400" b="1" dirty="0"/>
              <a:t>Function</a:t>
            </a:r>
            <a:r>
              <a:rPr lang="en-US" altLang="en-US" sz="2000" dirty="0"/>
              <a:t> </a:t>
            </a:r>
            <a:r>
              <a:rPr lang="en-US" altLang="en-US" sz="2400" b="1" dirty="0"/>
              <a:t>call</a:t>
            </a:r>
          </a:p>
        </p:txBody>
      </p:sp>
      <p:sp>
        <p:nvSpPr>
          <p:cNvPr id="32774" name="Right Brace 6"/>
          <p:cNvSpPr>
            <a:spLocks/>
          </p:cNvSpPr>
          <p:nvPr/>
        </p:nvSpPr>
        <p:spPr bwMode="auto">
          <a:xfrm>
            <a:off x="5943600" y="4521409"/>
            <a:ext cx="304800" cy="1447800"/>
          </a:xfrm>
          <a:prstGeom prst="rightBrace">
            <a:avLst>
              <a:gd name="adj1" fmla="val 8334"/>
              <a:gd name="adj2" fmla="val 50000"/>
            </a:avLst>
          </a:prstGeom>
          <a:noFill/>
          <a:ln w="28575" algn="ctr">
            <a:solidFill>
              <a:schemeClr val="accent2"/>
            </a:solidFill>
            <a:round/>
            <a:headEnd/>
            <a:tailEnd type="none" w="lg" len="lg"/>
          </a:ln>
          <a:extLst>
            <a:ext uri="{909E8E84-426E-40DD-AFC4-6F175D3DCCD1}">
              <a14:hiddenFill xmlns:a14="http://schemas.microsoft.com/office/drawing/2010/main">
                <a:solidFill>
                  <a:srgbClr val="FFFFFF"/>
                </a:solidFill>
              </a14:hiddenFill>
            </a:ext>
          </a:extLst>
        </p:spPr>
        <p:txBody>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eaLnBrk="1" hangingPunct="1">
              <a:spcBef>
                <a:spcPct val="0"/>
              </a:spcBef>
              <a:buClrTx/>
              <a:buSzTx/>
              <a:buFontTx/>
              <a:buNone/>
            </a:pPr>
            <a:endParaRPr lang="en-US" altLang="en-US" sz="2400" dirty="0"/>
          </a:p>
        </p:txBody>
      </p:sp>
      <p:sp>
        <p:nvSpPr>
          <p:cNvPr id="32775" name="TextBox 7"/>
          <p:cNvSpPr txBox="1">
            <a:spLocks noChangeArrowheads="1"/>
          </p:cNvSpPr>
          <p:nvPr/>
        </p:nvSpPr>
        <p:spPr bwMode="auto">
          <a:xfrm>
            <a:off x="6427440" y="4829810"/>
            <a:ext cx="164504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eaLnBrk="1" hangingPunct="1">
              <a:spcBef>
                <a:spcPct val="0"/>
              </a:spcBef>
              <a:buClrTx/>
              <a:buSzTx/>
              <a:buFontTx/>
              <a:buNone/>
            </a:pPr>
            <a:r>
              <a:rPr lang="en-US" altLang="en-US" sz="2400" b="1" dirty="0"/>
              <a:t>Function </a:t>
            </a:r>
            <a:endParaRPr lang="en-US" altLang="en-US" sz="2400" b="1" dirty="0" smtClean="0"/>
          </a:p>
          <a:p>
            <a:pPr eaLnBrk="1" hangingPunct="1">
              <a:spcBef>
                <a:spcPct val="0"/>
              </a:spcBef>
              <a:buClrTx/>
              <a:buSzTx/>
              <a:buFontTx/>
              <a:buNone/>
            </a:pPr>
            <a:r>
              <a:rPr lang="en-US" altLang="en-US" sz="2400" b="1" dirty="0" smtClean="0"/>
              <a:t>definition</a:t>
            </a:r>
            <a:endParaRPr lang="en-US" altLang="en-US" sz="2400" b="1"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49</a:t>
            </a:fld>
            <a:endParaRPr lang="en-US" dirty="0"/>
          </a:p>
        </p:txBody>
      </p:sp>
    </p:spTree>
    <p:extLst>
      <p:ext uri="{BB962C8B-B14F-4D97-AF65-F5344CB8AC3E}">
        <p14:creationId xmlns:p14="http://schemas.microsoft.com/office/powerpoint/2010/main" val="59759630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91307" y="1196752"/>
            <a:ext cx="8229600" cy="4684166"/>
          </a:xfrm>
        </p:spPr>
        <p:txBody>
          <a:bodyPr/>
          <a:lstStyle/>
          <a:p>
            <a:r>
              <a:rPr lang="en-CA" dirty="0" smtClean="0"/>
              <a:t>The execution of a program always starts with the main function.</a:t>
            </a:r>
          </a:p>
          <a:p>
            <a:r>
              <a:rPr lang="en-CA" dirty="0" smtClean="0"/>
              <a:t>Instructions are executed one at a time</a:t>
            </a:r>
          </a:p>
          <a:p>
            <a:pPr marL="109537" indent="0">
              <a:lnSpc>
                <a:spcPct val="90000"/>
              </a:lnSpc>
              <a:spcBef>
                <a:spcPct val="0"/>
              </a:spcBef>
              <a:buNone/>
            </a:pPr>
            <a:r>
              <a:rPr lang="en-US" altLang="en-US" sz="1600" b="1" dirty="0" smtClean="0">
                <a:latin typeface="Courier New" pitchFamily="49" charset="0"/>
              </a:rPr>
              <a:t>  	</a:t>
            </a:r>
            <a:r>
              <a:rPr lang="en-US" altLang="en-US" sz="1600" b="1" dirty="0" err="1" smtClean="0">
                <a:latin typeface="Courier New" pitchFamily="49" charset="0"/>
              </a:rPr>
              <a:t>int</a:t>
            </a:r>
            <a:r>
              <a:rPr lang="en-US" altLang="en-US" sz="1600" b="1" dirty="0" smtClean="0">
                <a:latin typeface="Courier New" pitchFamily="49" charset="0"/>
              </a:rPr>
              <a:t> </a:t>
            </a:r>
            <a:r>
              <a:rPr lang="en-US" altLang="en-US" sz="1600" b="1" dirty="0" err="1">
                <a:latin typeface="Courier New" pitchFamily="49" charset="0"/>
              </a:rPr>
              <a:t>y,a,b</a:t>
            </a:r>
            <a:r>
              <a:rPr lang="en-US" altLang="en-US" sz="1600" b="1" dirty="0" smtClean="0">
                <a:latin typeface="Courier New" pitchFamily="49" charset="0"/>
              </a:rPr>
              <a:t>;   // Declares variables</a:t>
            </a:r>
            <a:endParaRPr lang="en-US" altLang="en-US" sz="1600" b="1" dirty="0">
              <a:latin typeface="Courier New" pitchFamily="49" charset="0"/>
            </a:endParaRPr>
          </a:p>
          <a:p>
            <a:pPr marL="109537" indent="0">
              <a:lnSpc>
                <a:spcPct val="90000"/>
              </a:lnSpc>
              <a:spcBef>
                <a:spcPct val="0"/>
              </a:spcBef>
              <a:buNone/>
            </a:pPr>
            <a:r>
              <a:rPr lang="en-US" altLang="en-US" sz="1600" b="1" dirty="0">
                <a:latin typeface="Courier New" pitchFamily="49" charset="0"/>
              </a:rPr>
              <a:t>  </a:t>
            </a:r>
            <a:r>
              <a:rPr lang="en-US" altLang="en-US" sz="1600" b="1" dirty="0" smtClean="0">
                <a:latin typeface="Courier New" pitchFamily="49" charset="0"/>
              </a:rPr>
              <a:t>	</a:t>
            </a:r>
            <a:r>
              <a:rPr lang="en-US" altLang="en-US" sz="1600" b="1" dirty="0" err="1" smtClean="0">
                <a:latin typeface="Courier New" pitchFamily="49" charset="0"/>
              </a:rPr>
              <a:t>printf</a:t>
            </a:r>
            <a:r>
              <a:rPr lang="en-US" altLang="en-US" sz="1600" b="1" dirty="0">
                <a:latin typeface="Courier New" pitchFamily="49" charset="0"/>
              </a:rPr>
              <a:t>("Enter 2 numbers\n</a:t>
            </a:r>
            <a:r>
              <a:rPr lang="en-US" altLang="en-US" sz="1600" b="1" dirty="0" smtClean="0">
                <a:latin typeface="Courier New" pitchFamily="49" charset="0"/>
              </a:rPr>
              <a:t>“);  // Prints string</a:t>
            </a:r>
            <a:endParaRPr lang="en-US" altLang="en-US" sz="1600" b="1" dirty="0">
              <a:latin typeface="Courier New" pitchFamily="49" charset="0"/>
            </a:endParaRPr>
          </a:p>
          <a:p>
            <a:pPr marL="109537" indent="0">
              <a:lnSpc>
                <a:spcPct val="90000"/>
              </a:lnSpc>
              <a:spcBef>
                <a:spcPct val="0"/>
              </a:spcBef>
              <a:buNone/>
            </a:pPr>
            <a:r>
              <a:rPr lang="en-US" altLang="en-US" sz="1600" b="1" dirty="0">
                <a:latin typeface="Courier New" pitchFamily="49" charset="0"/>
              </a:rPr>
              <a:t>  </a:t>
            </a:r>
            <a:r>
              <a:rPr lang="en-US" altLang="en-US" sz="1600" b="1" dirty="0" smtClean="0">
                <a:latin typeface="Courier New" pitchFamily="49" charset="0"/>
              </a:rPr>
              <a:t>	</a:t>
            </a:r>
            <a:r>
              <a:rPr lang="en-US" altLang="en-US" sz="1600" b="1" dirty="0" err="1" smtClean="0">
                <a:latin typeface="Courier New" pitchFamily="49" charset="0"/>
              </a:rPr>
              <a:t>scanf</a:t>
            </a:r>
            <a:r>
              <a:rPr lang="en-US" altLang="en-US" sz="1600" b="1" dirty="0">
                <a:latin typeface="Courier New" pitchFamily="49" charset="0"/>
              </a:rPr>
              <a:t>(“%</a:t>
            </a:r>
            <a:r>
              <a:rPr lang="en-US" altLang="en-US" sz="1600" b="1" dirty="0" err="1">
                <a:latin typeface="Courier New" pitchFamily="49" charset="0"/>
              </a:rPr>
              <a:t>d%d</a:t>
            </a:r>
            <a:r>
              <a:rPr lang="en-US" altLang="en-US" sz="1600" b="1" dirty="0">
                <a:latin typeface="Courier New" pitchFamily="49" charset="0"/>
              </a:rPr>
              <a:t>”, &amp;a, &amp;b</a:t>
            </a:r>
            <a:r>
              <a:rPr lang="en-US" altLang="en-US" sz="1600" b="1" dirty="0" smtClean="0">
                <a:latin typeface="Courier New" pitchFamily="49" charset="0"/>
              </a:rPr>
              <a:t>);  // Reads 2 values from the</a:t>
            </a:r>
          </a:p>
          <a:p>
            <a:pPr marL="109537" indent="0">
              <a:lnSpc>
                <a:spcPct val="90000"/>
              </a:lnSpc>
              <a:spcBef>
                <a:spcPct val="0"/>
              </a:spcBef>
              <a:buNone/>
            </a:pPr>
            <a:r>
              <a:rPr lang="en-US" altLang="en-US" sz="1600" b="1" dirty="0">
                <a:latin typeface="Courier New" pitchFamily="49" charset="0"/>
              </a:rPr>
              <a:t> </a:t>
            </a:r>
            <a:r>
              <a:rPr lang="en-US" altLang="en-US" sz="1600" b="1" dirty="0" smtClean="0">
                <a:latin typeface="Courier New" pitchFamily="49" charset="0"/>
              </a:rPr>
              <a:t>                         // keyboard and stores them in a and b</a:t>
            </a:r>
            <a:endParaRPr lang="en-US" altLang="en-US" sz="1600" b="1" dirty="0">
              <a:latin typeface="Courier New" pitchFamily="49" charset="0"/>
            </a:endParaRPr>
          </a:p>
          <a:p>
            <a:r>
              <a:rPr lang="en-CA" dirty="0" smtClean="0"/>
              <a:t>Next instruction includes a call to add2nums (see next slide)</a:t>
            </a:r>
          </a:p>
          <a:p>
            <a:pPr marL="392113" lvl="1" indent="0">
              <a:buNone/>
            </a:pPr>
            <a:r>
              <a:rPr lang="en-US" altLang="en-US" sz="2400" b="1" dirty="0" smtClean="0">
                <a:solidFill>
                  <a:srgbClr val="FF0000"/>
                </a:solidFill>
                <a:latin typeface="Courier New" pitchFamily="49" charset="0"/>
              </a:rPr>
              <a:t>	</a:t>
            </a:r>
            <a:r>
              <a:rPr lang="en-US" altLang="en-US" sz="1600" b="1" dirty="0" smtClean="0">
                <a:solidFill>
                  <a:srgbClr val="FF0000"/>
                </a:solidFill>
                <a:latin typeface="Courier New" pitchFamily="49" charset="0"/>
              </a:rPr>
              <a:t>y </a:t>
            </a:r>
            <a:r>
              <a:rPr lang="en-US" altLang="en-US" sz="1600" b="1" dirty="0">
                <a:solidFill>
                  <a:srgbClr val="FF0000"/>
                </a:solidFill>
                <a:latin typeface="Courier New" pitchFamily="49" charset="0"/>
              </a:rPr>
              <a:t>= add2nums(</a:t>
            </a:r>
            <a:r>
              <a:rPr lang="en-US" altLang="en-US" sz="1600" b="1" dirty="0" err="1">
                <a:solidFill>
                  <a:srgbClr val="FF0000"/>
                </a:solidFill>
                <a:latin typeface="Courier New" pitchFamily="49" charset="0"/>
              </a:rPr>
              <a:t>a,b</a:t>
            </a:r>
            <a:r>
              <a:rPr lang="en-US" altLang="en-US" sz="1600" b="1" dirty="0" smtClean="0">
                <a:solidFill>
                  <a:srgbClr val="FF0000"/>
                </a:solidFill>
                <a:latin typeface="Courier New" pitchFamily="49" charset="0"/>
              </a:rPr>
              <a:t>);  // Assigns return value to y</a:t>
            </a:r>
            <a:endParaRPr lang="en-US" altLang="en-US" sz="1600" b="1" dirty="0">
              <a:solidFill>
                <a:srgbClr val="FF0000"/>
              </a:solidFill>
              <a:latin typeface="Courier New" pitchFamily="49" charset="0"/>
            </a:endParaRPr>
          </a:p>
          <a:p>
            <a:r>
              <a:rPr lang="en-CA" dirty="0" smtClean="0"/>
              <a:t>Last 3 instructions</a:t>
            </a:r>
          </a:p>
          <a:p>
            <a:pPr>
              <a:lnSpc>
                <a:spcPct val="90000"/>
              </a:lnSpc>
              <a:spcBef>
                <a:spcPct val="0"/>
              </a:spcBef>
              <a:buFontTx/>
              <a:buNone/>
            </a:pPr>
            <a:r>
              <a:rPr lang="en-US" altLang="en-US" sz="1600" b="1" dirty="0">
                <a:latin typeface="Courier New" pitchFamily="49" charset="0"/>
              </a:rPr>
              <a:t> </a:t>
            </a:r>
            <a:r>
              <a:rPr lang="en-US" altLang="en-US" sz="1600" b="1" dirty="0" smtClean="0">
                <a:latin typeface="Courier New" pitchFamily="49" charset="0"/>
              </a:rPr>
              <a:t>		</a:t>
            </a:r>
            <a:r>
              <a:rPr lang="en-US" altLang="en-US" sz="1600" b="1" dirty="0" err="1" smtClean="0">
                <a:latin typeface="Courier New" pitchFamily="49" charset="0"/>
              </a:rPr>
              <a:t>printf</a:t>
            </a:r>
            <a:r>
              <a:rPr lang="en-US" altLang="en-US" sz="1600" b="1" dirty="0">
                <a:latin typeface="Courier New" pitchFamily="49" charset="0"/>
              </a:rPr>
              <a:t>("a is %d\n“, a</a:t>
            </a:r>
            <a:r>
              <a:rPr lang="en-US" altLang="en-US" sz="1600" b="1" dirty="0" smtClean="0">
                <a:latin typeface="Courier New" pitchFamily="49" charset="0"/>
              </a:rPr>
              <a:t>);  // Prints string with value of a</a:t>
            </a:r>
            <a:endParaRPr lang="en-US" altLang="en-US" sz="1600" b="1" dirty="0">
              <a:latin typeface="Courier New" pitchFamily="49" charset="0"/>
            </a:endParaRPr>
          </a:p>
          <a:p>
            <a:pPr>
              <a:lnSpc>
                <a:spcPct val="90000"/>
              </a:lnSpc>
              <a:spcBef>
                <a:spcPct val="0"/>
              </a:spcBef>
              <a:buNone/>
            </a:pPr>
            <a:r>
              <a:rPr lang="en-US" altLang="en-US" sz="1600" b="1" dirty="0">
                <a:latin typeface="Courier New" pitchFamily="49" charset="0"/>
              </a:rPr>
              <a:t>  </a:t>
            </a:r>
            <a:r>
              <a:rPr lang="en-US" altLang="en-US" sz="1600" b="1" dirty="0" smtClean="0">
                <a:latin typeface="Courier New" pitchFamily="49" charset="0"/>
              </a:rPr>
              <a:t>		</a:t>
            </a:r>
            <a:r>
              <a:rPr lang="en-US" altLang="en-US" sz="1600" b="1" dirty="0" err="1" smtClean="0">
                <a:latin typeface="Courier New" pitchFamily="49" charset="0"/>
              </a:rPr>
              <a:t>printf</a:t>
            </a:r>
            <a:r>
              <a:rPr lang="en-US" altLang="en-US" sz="1600" b="1" dirty="0">
                <a:latin typeface="Courier New" pitchFamily="49" charset="0"/>
              </a:rPr>
              <a:t>(“b is %d\n“, b</a:t>
            </a:r>
            <a:r>
              <a:rPr lang="en-US" altLang="en-US" sz="1600" b="1" dirty="0" smtClean="0">
                <a:latin typeface="Courier New" pitchFamily="49" charset="0"/>
              </a:rPr>
              <a:t>);  // </a:t>
            </a:r>
            <a:r>
              <a:rPr lang="en-US" altLang="en-US" sz="1600" b="1" dirty="0">
                <a:latin typeface="Courier New" pitchFamily="49" charset="0"/>
              </a:rPr>
              <a:t>Prints string with value of </a:t>
            </a:r>
            <a:r>
              <a:rPr lang="en-US" altLang="en-US" sz="1600" b="1" dirty="0" smtClean="0">
                <a:latin typeface="Courier New" pitchFamily="49" charset="0"/>
              </a:rPr>
              <a:t>b</a:t>
            </a:r>
            <a:endParaRPr lang="en-US" altLang="en-US" sz="1600" b="1" dirty="0">
              <a:latin typeface="Courier New" pitchFamily="49" charset="0"/>
            </a:endParaRPr>
          </a:p>
          <a:p>
            <a:pPr>
              <a:lnSpc>
                <a:spcPct val="90000"/>
              </a:lnSpc>
              <a:spcBef>
                <a:spcPct val="0"/>
              </a:spcBef>
              <a:buNone/>
            </a:pPr>
            <a:r>
              <a:rPr lang="en-US" altLang="en-US" sz="1600" b="1" dirty="0">
                <a:latin typeface="Courier New" pitchFamily="49" charset="0"/>
              </a:rPr>
              <a:t>  </a:t>
            </a:r>
            <a:r>
              <a:rPr lang="en-US" altLang="en-US" sz="1600" b="1" dirty="0" smtClean="0">
                <a:latin typeface="Courier New" pitchFamily="49" charset="0"/>
              </a:rPr>
              <a:t>		</a:t>
            </a:r>
            <a:r>
              <a:rPr lang="en-US" altLang="en-US" sz="1600" b="1" dirty="0" err="1" smtClean="0">
                <a:latin typeface="Courier New" pitchFamily="49" charset="0"/>
              </a:rPr>
              <a:t>printf</a:t>
            </a:r>
            <a:r>
              <a:rPr lang="en-US" altLang="en-US" sz="1600" b="1" dirty="0">
                <a:latin typeface="Courier New" pitchFamily="49" charset="0"/>
              </a:rPr>
              <a:t>(“y is %d\n“, y</a:t>
            </a:r>
            <a:r>
              <a:rPr lang="en-US" altLang="en-US" sz="1600" b="1" dirty="0" smtClean="0">
                <a:latin typeface="Courier New" pitchFamily="49" charset="0"/>
              </a:rPr>
              <a:t>);  // </a:t>
            </a:r>
            <a:r>
              <a:rPr lang="en-US" altLang="en-US" sz="1600" b="1" dirty="0">
                <a:latin typeface="Courier New" pitchFamily="49" charset="0"/>
              </a:rPr>
              <a:t>Prints string with value of </a:t>
            </a:r>
            <a:r>
              <a:rPr lang="en-US" altLang="en-US" sz="1600" b="1" dirty="0" smtClean="0">
                <a:latin typeface="Courier New" pitchFamily="49" charset="0"/>
              </a:rPr>
              <a:t>y</a:t>
            </a:r>
            <a:endParaRPr lang="en-US" altLang="en-US" sz="1600" b="1" dirty="0">
              <a:latin typeface="Courier New" pitchFamily="49" charset="0"/>
            </a:endParaRPr>
          </a:p>
          <a:p>
            <a:pPr>
              <a:lnSpc>
                <a:spcPct val="90000"/>
              </a:lnSpc>
              <a:spcBef>
                <a:spcPct val="0"/>
              </a:spcBef>
              <a:buFontTx/>
              <a:buNone/>
            </a:pPr>
            <a:endParaRPr lang="en-CA" dirty="0"/>
          </a:p>
          <a:p>
            <a:pPr marL="109537" indent="0">
              <a:buNone/>
            </a:pPr>
            <a:endParaRPr lang="en-CA" dirty="0"/>
          </a:p>
        </p:txBody>
      </p:sp>
      <p:sp>
        <p:nvSpPr>
          <p:cNvPr id="3" name="Title 2"/>
          <p:cNvSpPr>
            <a:spLocks noGrp="1"/>
          </p:cNvSpPr>
          <p:nvPr>
            <p:ph type="title"/>
          </p:nvPr>
        </p:nvSpPr>
        <p:spPr/>
        <p:txBody>
          <a:bodyPr>
            <a:noAutofit/>
          </a:bodyPr>
          <a:lstStyle/>
          <a:p>
            <a:r>
              <a:rPr lang="en-US" sz="3200" dirty="0">
                <a:solidFill>
                  <a:schemeClr val="tx1"/>
                </a:solidFill>
              </a:rPr>
              <a:t>Put it All </a:t>
            </a:r>
            <a:r>
              <a:rPr lang="en-US" sz="3200" dirty="0" smtClean="0">
                <a:solidFill>
                  <a:schemeClr val="tx1"/>
                </a:solidFill>
              </a:rPr>
              <a:t>together – Execution of main()</a:t>
            </a:r>
            <a:endParaRPr lang="en-CA" sz="3200" dirty="0"/>
          </a:p>
        </p:txBody>
      </p:sp>
      <p:sp>
        <p:nvSpPr>
          <p:cNvPr id="4" name="Slide Number Placeholder 3"/>
          <p:cNvSpPr>
            <a:spLocks noGrp="1"/>
          </p:cNvSpPr>
          <p:nvPr>
            <p:ph type="sldNum" sz="quarter" idx="12"/>
          </p:nvPr>
        </p:nvSpPr>
        <p:spPr/>
        <p:txBody>
          <a:bodyPr/>
          <a:lstStyle/>
          <a:p>
            <a:pPr>
              <a:defRPr/>
            </a:pPr>
            <a:fld id="{C81B4007-664C-4FB4-99DE-7CB8F147906C}" type="slidenum">
              <a:rPr lang="en-US" smtClean="0"/>
              <a:pPr>
                <a:defRPr/>
              </a:pPr>
              <a:t>50</a:t>
            </a:fld>
            <a:endParaRPr lang="en-US" dirty="0"/>
          </a:p>
        </p:txBody>
      </p:sp>
    </p:spTree>
    <p:extLst>
      <p:ext uri="{BB962C8B-B14F-4D97-AF65-F5344CB8AC3E}">
        <p14:creationId xmlns:p14="http://schemas.microsoft.com/office/powerpoint/2010/main" val="22034228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1049" y="728570"/>
            <a:ext cx="8229600" cy="5680167"/>
          </a:xfrm>
        </p:spPr>
        <p:txBody>
          <a:bodyPr/>
          <a:lstStyle/>
          <a:p>
            <a:r>
              <a:rPr lang="en-CA" sz="2800" dirty="0" smtClean="0"/>
              <a:t>When a function is called, the execution of the calling function is suspended.</a:t>
            </a:r>
          </a:p>
          <a:p>
            <a:pPr lvl="1"/>
            <a:r>
              <a:rPr lang="en-CA" sz="2400" dirty="0" smtClean="0"/>
              <a:t>Execution of main at instruction </a:t>
            </a:r>
            <a:br>
              <a:rPr lang="en-CA" sz="2400" dirty="0" smtClean="0"/>
            </a:br>
            <a:r>
              <a:rPr lang="en-US" altLang="en-US" sz="2000" b="1" dirty="0" smtClean="0">
                <a:solidFill>
                  <a:srgbClr val="FF0000"/>
                </a:solidFill>
                <a:latin typeface="Courier New" pitchFamily="49" charset="0"/>
              </a:rPr>
              <a:t>y </a:t>
            </a:r>
            <a:r>
              <a:rPr lang="en-US" altLang="en-US" sz="2000" b="1" dirty="0">
                <a:solidFill>
                  <a:srgbClr val="FF0000"/>
                </a:solidFill>
                <a:latin typeface="Courier New" pitchFamily="49" charset="0"/>
              </a:rPr>
              <a:t>= add2nums(</a:t>
            </a:r>
            <a:r>
              <a:rPr lang="en-US" altLang="en-US" sz="2000" b="1" dirty="0" err="1">
                <a:solidFill>
                  <a:srgbClr val="FF0000"/>
                </a:solidFill>
                <a:latin typeface="Courier New" pitchFamily="49" charset="0"/>
              </a:rPr>
              <a:t>a,b</a:t>
            </a:r>
            <a:r>
              <a:rPr lang="en-US" altLang="en-US" sz="2000" b="1" dirty="0" smtClean="0">
                <a:solidFill>
                  <a:srgbClr val="FF0000"/>
                </a:solidFill>
                <a:latin typeface="Courier New" pitchFamily="49" charset="0"/>
              </a:rPr>
              <a:t>); </a:t>
            </a:r>
            <a:r>
              <a:rPr lang="en-CA" sz="2000" dirty="0" smtClean="0"/>
              <a:t>is suspended.</a:t>
            </a:r>
          </a:p>
          <a:p>
            <a:r>
              <a:rPr lang="en-CA" sz="2400" dirty="0" smtClean="0"/>
              <a:t>The arguments in the function call are evaluated to values</a:t>
            </a:r>
          </a:p>
          <a:p>
            <a:pPr lvl="1"/>
            <a:r>
              <a:rPr lang="en-CA" sz="2000" dirty="0" smtClean="0"/>
              <a:t>The arguments </a:t>
            </a:r>
            <a:r>
              <a:rPr lang="en-US" altLang="en-US" sz="2000" b="1" dirty="0" err="1" smtClean="0">
                <a:solidFill>
                  <a:srgbClr val="FF0000"/>
                </a:solidFill>
                <a:latin typeface="Courier New" pitchFamily="49" charset="0"/>
              </a:rPr>
              <a:t>a,b</a:t>
            </a:r>
            <a:r>
              <a:rPr lang="en-US" altLang="en-US" sz="2000" b="1" dirty="0" smtClean="0">
                <a:solidFill>
                  <a:srgbClr val="FF0000"/>
                </a:solidFill>
                <a:latin typeface="Courier New" pitchFamily="49" charset="0"/>
              </a:rPr>
              <a:t> </a:t>
            </a:r>
            <a:r>
              <a:rPr lang="en-CA" sz="2000" dirty="0" smtClean="0"/>
              <a:t>are evaluated to the values stored in the variables (see slide 53, </a:t>
            </a:r>
            <a:r>
              <a:rPr lang="en-US" altLang="en-US" sz="2000" b="1" dirty="0" err="1">
                <a:solidFill>
                  <a:srgbClr val="FF0000"/>
                </a:solidFill>
                <a:latin typeface="Courier New" pitchFamily="49" charset="0"/>
              </a:rPr>
              <a:t>a,b</a:t>
            </a:r>
            <a:r>
              <a:rPr lang="en-US" altLang="en-US" sz="2000" b="1" dirty="0">
                <a:solidFill>
                  <a:srgbClr val="FF0000"/>
                </a:solidFill>
                <a:latin typeface="Courier New" pitchFamily="49" charset="0"/>
              </a:rPr>
              <a:t> </a:t>
            </a:r>
            <a:r>
              <a:rPr lang="en-CA" sz="2000" dirty="0"/>
              <a:t>are </a:t>
            </a:r>
            <a:r>
              <a:rPr lang="en-CA" sz="2000" dirty="0" smtClean="0"/>
              <a:t>evaluated to  3,5)</a:t>
            </a:r>
          </a:p>
          <a:p>
            <a:pPr lvl="1"/>
            <a:r>
              <a:rPr lang="en-CA" sz="2000" dirty="0" smtClean="0"/>
              <a:t>Thus when a variable is given as an argument, their value is passed to the function.</a:t>
            </a:r>
            <a:endParaRPr lang="en-CA" sz="2000" dirty="0"/>
          </a:p>
          <a:p>
            <a:r>
              <a:rPr lang="en-CA" altLang="en-US" sz="2400" dirty="0" smtClean="0"/>
              <a:t>A piece of working memory is allocated to the execution of the called function</a:t>
            </a:r>
          </a:p>
          <a:p>
            <a:pPr lvl="1"/>
            <a:r>
              <a:rPr lang="en-CA" sz="2000" dirty="0" smtClean="0"/>
              <a:t>Working memory is reserved for executing add2nums</a:t>
            </a:r>
          </a:p>
        </p:txBody>
      </p:sp>
      <p:sp>
        <p:nvSpPr>
          <p:cNvPr id="3" name="Title 2"/>
          <p:cNvSpPr>
            <a:spLocks noGrp="1"/>
          </p:cNvSpPr>
          <p:nvPr>
            <p:ph type="title"/>
          </p:nvPr>
        </p:nvSpPr>
        <p:spPr>
          <a:xfrm>
            <a:off x="539552" y="220996"/>
            <a:ext cx="8229600" cy="490066"/>
          </a:xfrm>
        </p:spPr>
        <p:txBody>
          <a:bodyPr>
            <a:noAutofit/>
          </a:bodyPr>
          <a:lstStyle/>
          <a:p>
            <a:r>
              <a:rPr lang="en-US" sz="3200" dirty="0">
                <a:solidFill>
                  <a:schemeClr val="tx1"/>
                </a:solidFill>
              </a:rPr>
              <a:t>Put it All </a:t>
            </a:r>
            <a:r>
              <a:rPr lang="en-US" sz="3200" dirty="0" smtClean="0">
                <a:solidFill>
                  <a:schemeClr val="tx1"/>
                </a:solidFill>
              </a:rPr>
              <a:t>together - Calling add2nums </a:t>
            </a:r>
            <a:endParaRPr lang="en-CA" sz="3200" dirty="0"/>
          </a:p>
        </p:txBody>
      </p:sp>
      <p:sp>
        <p:nvSpPr>
          <p:cNvPr id="4" name="Slide Number Placeholder 3"/>
          <p:cNvSpPr>
            <a:spLocks noGrp="1"/>
          </p:cNvSpPr>
          <p:nvPr>
            <p:ph type="sldNum" sz="quarter" idx="12"/>
          </p:nvPr>
        </p:nvSpPr>
        <p:spPr/>
        <p:txBody>
          <a:bodyPr/>
          <a:lstStyle/>
          <a:p>
            <a:pPr>
              <a:defRPr/>
            </a:pPr>
            <a:fld id="{C81B4007-664C-4FB4-99DE-7CB8F147906C}" type="slidenum">
              <a:rPr lang="en-US" smtClean="0"/>
              <a:pPr>
                <a:defRPr/>
              </a:pPr>
              <a:t>51</a:t>
            </a:fld>
            <a:endParaRPr lang="en-US" dirty="0"/>
          </a:p>
        </p:txBody>
      </p:sp>
    </p:spTree>
    <p:extLst>
      <p:ext uri="{BB962C8B-B14F-4D97-AF65-F5344CB8AC3E}">
        <p14:creationId xmlns:p14="http://schemas.microsoft.com/office/powerpoint/2010/main" val="69570745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1049" y="728570"/>
            <a:ext cx="8229600" cy="5680167"/>
          </a:xfrm>
        </p:spPr>
        <p:txBody>
          <a:bodyPr/>
          <a:lstStyle/>
          <a:p>
            <a:r>
              <a:rPr lang="en-CA" altLang="en-US" sz="2000" dirty="0" smtClean="0"/>
              <a:t>The parameters are created in the working memory and the argument values are copied into the parameters</a:t>
            </a:r>
          </a:p>
          <a:p>
            <a:pPr lvl="1"/>
            <a:r>
              <a:rPr lang="en-CA" altLang="en-US" sz="1800" dirty="0" smtClean="0"/>
              <a:t>Parameters are thus variables, and the variables num1 and num2 are created in the working memory.</a:t>
            </a:r>
          </a:p>
          <a:p>
            <a:pPr lvl="1"/>
            <a:r>
              <a:rPr lang="en-CA" altLang="en-US" sz="1800" dirty="0" smtClean="0"/>
              <a:t>The values of the arguments (i.e. values of a, b) are copied into parameters num1, num2 respectively, that is according to the positions of the arguments/parameters (see next slide).</a:t>
            </a:r>
          </a:p>
          <a:p>
            <a:r>
              <a:rPr lang="en-CA" altLang="en-US" sz="2000" dirty="0" smtClean="0"/>
              <a:t>The function instructions are then executed.</a:t>
            </a:r>
          </a:p>
          <a:p>
            <a:pPr>
              <a:spcBef>
                <a:spcPct val="0"/>
              </a:spcBef>
              <a:buFontTx/>
              <a:buNone/>
            </a:pPr>
            <a:r>
              <a:rPr lang="en-US" altLang="en-US" sz="1600" b="1" dirty="0">
                <a:latin typeface="Courier New" pitchFamily="49" charset="0"/>
              </a:rPr>
              <a:t> </a:t>
            </a:r>
            <a:r>
              <a:rPr lang="en-US" altLang="en-US" sz="1600" b="1" dirty="0" smtClean="0">
                <a:latin typeface="Courier New" pitchFamily="49" charset="0"/>
              </a:rPr>
              <a:t>		</a:t>
            </a:r>
            <a:r>
              <a:rPr lang="en-US" altLang="en-US" sz="1600" b="1" dirty="0" err="1" smtClean="0">
                <a:latin typeface="Courier New" pitchFamily="49" charset="0"/>
              </a:rPr>
              <a:t>int</a:t>
            </a:r>
            <a:r>
              <a:rPr lang="en-US" altLang="en-US" sz="1600" b="1" dirty="0" smtClean="0">
                <a:latin typeface="Courier New" pitchFamily="49" charset="0"/>
              </a:rPr>
              <a:t> </a:t>
            </a:r>
            <a:r>
              <a:rPr lang="en-US" altLang="en-US" sz="1600" b="1" dirty="0">
                <a:latin typeface="Courier New" pitchFamily="49" charset="0"/>
              </a:rPr>
              <a:t>sum</a:t>
            </a:r>
            <a:r>
              <a:rPr lang="en-US" altLang="en-US" sz="1600" b="1" dirty="0" smtClean="0">
                <a:latin typeface="Courier New" pitchFamily="49" charset="0"/>
              </a:rPr>
              <a:t>;   // Declares variable – sum is created in W.M.</a:t>
            </a:r>
            <a:endParaRPr lang="en-US" altLang="en-US" sz="1600" b="1" dirty="0">
              <a:latin typeface="Courier New" pitchFamily="49" charset="0"/>
            </a:endParaRPr>
          </a:p>
          <a:p>
            <a:pPr>
              <a:spcBef>
                <a:spcPct val="0"/>
              </a:spcBef>
              <a:buFontTx/>
              <a:buNone/>
            </a:pPr>
            <a:r>
              <a:rPr lang="en-US" altLang="en-US" sz="1600" b="1" dirty="0">
                <a:latin typeface="Courier New" pitchFamily="49" charset="0"/>
              </a:rPr>
              <a:t>  </a:t>
            </a:r>
            <a:r>
              <a:rPr lang="en-US" altLang="en-US" sz="1600" b="1" dirty="0" smtClean="0">
                <a:latin typeface="Courier New" pitchFamily="49" charset="0"/>
              </a:rPr>
              <a:t>		sum </a:t>
            </a:r>
            <a:r>
              <a:rPr lang="en-US" altLang="en-US" sz="1600" b="1" dirty="0">
                <a:latin typeface="Courier New" pitchFamily="49" charset="0"/>
              </a:rPr>
              <a:t>= num1 + num2</a:t>
            </a:r>
            <a:r>
              <a:rPr lang="en-US" altLang="en-US" sz="1600" b="1" dirty="0" smtClean="0">
                <a:latin typeface="Courier New" pitchFamily="49" charset="0"/>
              </a:rPr>
              <a:t>;  // Values of num1/num2 summed and </a:t>
            </a:r>
          </a:p>
          <a:p>
            <a:pPr>
              <a:spcBef>
                <a:spcPct val="0"/>
              </a:spcBef>
              <a:buFontTx/>
              <a:buNone/>
            </a:pPr>
            <a:r>
              <a:rPr lang="en-US" altLang="en-US" sz="1600" b="1" dirty="0">
                <a:latin typeface="Courier New" pitchFamily="49" charset="0"/>
              </a:rPr>
              <a:t>	</a:t>
            </a:r>
            <a:r>
              <a:rPr lang="en-US" altLang="en-US" sz="1600" b="1" dirty="0" smtClean="0">
                <a:latin typeface="Courier New" pitchFamily="49" charset="0"/>
              </a:rPr>
              <a:t>			     // assigned to sum</a:t>
            </a:r>
            <a:endParaRPr lang="en-US" altLang="en-US" sz="1600" b="1" dirty="0">
              <a:latin typeface="Courier New" pitchFamily="49" charset="0"/>
            </a:endParaRPr>
          </a:p>
          <a:p>
            <a:pPr>
              <a:spcBef>
                <a:spcPct val="0"/>
              </a:spcBef>
              <a:buFontTx/>
              <a:buNone/>
            </a:pPr>
            <a:r>
              <a:rPr lang="en-US" altLang="en-US" sz="1600" b="1" dirty="0">
                <a:latin typeface="Courier New" pitchFamily="49" charset="0"/>
              </a:rPr>
              <a:t>  </a:t>
            </a:r>
            <a:r>
              <a:rPr lang="en-US" altLang="en-US" sz="1600" b="1" dirty="0" smtClean="0">
                <a:latin typeface="Courier New" pitchFamily="49" charset="0"/>
              </a:rPr>
              <a:t>		return(sum);  // returns the value in sum</a:t>
            </a:r>
            <a:endParaRPr lang="en-CA" altLang="en-US" sz="2000" dirty="0" smtClean="0"/>
          </a:p>
          <a:p>
            <a:pPr marL="452438"/>
            <a:r>
              <a:rPr lang="en-CA" altLang="en-US" sz="2000" dirty="0" smtClean="0"/>
              <a:t>At the end of the function, its execution terminates and “returns” a value.  The calling resumes its execution with the returned value.</a:t>
            </a:r>
          </a:p>
          <a:p>
            <a:pPr marL="708026" lvl="1"/>
            <a:r>
              <a:rPr lang="en-CA" altLang="en-US" sz="1800" dirty="0" smtClean="0"/>
              <a:t>The allocated memory is retrieved (all variables are no longer accessible).</a:t>
            </a:r>
          </a:p>
          <a:p>
            <a:pPr marL="1071563" lvl="1" defTabSz="1071563"/>
            <a:r>
              <a:rPr lang="en-CA" altLang="en-US" sz="1800" dirty="0" smtClean="0"/>
              <a:t>The CPU maintains the returned value to be used in the calling function.</a:t>
            </a:r>
            <a:endParaRPr lang="en-CA" altLang="en-US" sz="1800" dirty="0"/>
          </a:p>
          <a:p>
            <a:pPr marL="452438"/>
            <a:endParaRPr lang="en-CA" altLang="en-US" sz="2400" dirty="0"/>
          </a:p>
        </p:txBody>
      </p:sp>
      <p:sp>
        <p:nvSpPr>
          <p:cNvPr id="3" name="Title 2"/>
          <p:cNvSpPr>
            <a:spLocks noGrp="1"/>
          </p:cNvSpPr>
          <p:nvPr>
            <p:ph type="title"/>
          </p:nvPr>
        </p:nvSpPr>
        <p:spPr>
          <a:xfrm>
            <a:off x="539552" y="220996"/>
            <a:ext cx="8229600" cy="490066"/>
          </a:xfrm>
        </p:spPr>
        <p:txBody>
          <a:bodyPr>
            <a:noAutofit/>
          </a:bodyPr>
          <a:lstStyle/>
          <a:p>
            <a:r>
              <a:rPr lang="en-US" sz="3200" dirty="0">
                <a:solidFill>
                  <a:schemeClr val="tx1"/>
                </a:solidFill>
              </a:rPr>
              <a:t>Put it All </a:t>
            </a:r>
            <a:r>
              <a:rPr lang="en-US" sz="3200" dirty="0" smtClean="0">
                <a:solidFill>
                  <a:schemeClr val="tx1"/>
                </a:solidFill>
              </a:rPr>
              <a:t>together - Calling add2nums </a:t>
            </a:r>
            <a:endParaRPr lang="en-CA" sz="3200" dirty="0"/>
          </a:p>
        </p:txBody>
      </p:sp>
      <p:sp>
        <p:nvSpPr>
          <p:cNvPr id="4" name="Slide Number Placeholder 3"/>
          <p:cNvSpPr>
            <a:spLocks noGrp="1"/>
          </p:cNvSpPr>
          <p:nvPr>
            <p:ph type="sldNum" sz="quarter" idx="12"/>
          </p:nvPr>
        </p:nvSpPr>
        <p:spPr/>
        <p:txBody>
          <a:bodyPr/>
          <a:lstStyle/>
          <a:p>
            <a:pPr>
              <a:defRPr/>
            </a:pPr>
            <a:fld id="{C81B4007-664C-4FB4-99DE-7CB8F147906C}" type="slidenum">
              <a:rPr lang="en-US" smtClean="0"/>
              <a:pPr>
                <a:defRPr/>
              </a:pPr>
              <a:t>52</a:t>
            </a:fld>
            <a:endParaRPr lang="en-US" dirty="0"/>
          </a:p>
        </p:txBody>
      </p:sp>
    </p:spTree>
    <p:extLst>
      <p:ext uri="{BB962C8B-B14F-4D97-AF65-F5344CB8AC3E}">
        <p14:creationId xmlns:p14="http://schemas.microsoft.com/office/powerpoint/2010/main" val="146511761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4" name="Rectangle 4"/>
          <p:cNvSpPr>
            <a:spLocks noChangeArrowheads="1"/>
          </p:cNvSpPr>
          <p:nvPr>
            <p:custDataLst>
              <p:tags r:id="rId2"/>
            </p:custDataLst>
          </p:nvPr>
        </p:nvSpPr>
        <p:spPr bwMode="auto">
          <a:xfrm>
            <a:off x="323528" y="803672"/>
            <a:ext cx="8259762" cy="5505648"/>
          </a:xfrm>
          <a:prstGeom prst="rect">
            <a:avLst/>
          </a:prstGeom>
          <a:solidFill>
            <a:schemeClr val="bg1">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dirty="0">
              <a:solidFill>
                <a:prstClr val="white"/>
              </a:solidFill>
              <a:latin typeface="Lucida Sans Unicode"/>
            </a:endParaRPr>
          </a:p>
        </p:txBody>
      </p:sp>
      <p:sp>
        <p:nvSpPr>
          <p:cNvPr id="7" name="Rectangle 7"/>
          <p:cNvSpPr>
            <a:spLocks noChangeArrowheads="1"/>
          </p:cNvSpPr>
          <p:nvPr>
            <p:custDataLst>
              <p:tags r:id="rId3"/>
            </p:custDataLst>
          </p:nvPr>
        </p:nvSpPr>
        <p:spPr bwMode="auto">
          <a:xfrm>
            <a:off x="5230490" y="1316577"/>
            <a:ext cx="3047999" cy="1472988"/>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10244" name="Rectangle 6"/>
          <p:cNvSpPr>
            <a:spLocks noChangeArrowheads="1"/>
          </p:cNvSpPr>
          <p:nvPr>
            <p:custDataLst>
              <p:tags r:id="rId4"/>
            </p:custDataLst>
          </p:nvPr>
        </p:nvSpPr>
        <p:spPr bwMode="auto">
          <a:xfrm>
            <a:off x="4697089" y="5277254"/>
            <a:ext cx="1444979" cy="596283"/>
          </a:xfrm>
          <a:prstGeom prst="rect">
            <a:avLst/>
          </a:prstGeom>
          <a:solidFill>
            <a:srgbClr val="CC99FF"/>
          </a:solidFill>
          <a:ln>
            <a:noFill/>
          </a:ln>
          <a:effectLst/>
          <a:extLst>
            <a:ext uri="{91240B29-F687-4F45-9708-019B960494DF}">
              <a14:hiddenLine xmlns:a14="http://schemas.microsoft.com/office/drawing/2010/main" w="38100">
                <a:solidFill>
                  <a:srgbClr val="000000"/>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400" b="1" dirty="0" smtClean="0">
                <a:solidFill>
                  <a:prstClr val="white"/>
                </a:solidFill>
              </a:rPr>
              <a:t>CPU</a:t>
            </a:r>
            <a:endParaRPr lang="en-US" altLang="en-US" sz="2400" b="1" dirty="0">
              <a:solidFill>
                <a:prstClr val="white"/>
              </a:solidFill>
            </a:endParaRPr>
          </a:p>
        </p:txBody>
      </p:sp>
      <p:sp>
        <p:nvSpPr>
          <p:cNvPr id="5" name="Rectangle 5"/>
          <p:cNvSpPr>
            <a:spLocks noChangeArrowheads="1"/>
          </p:cNvSpPr>
          <p:nvPr>
            <p:custDataLst>
              <p:tags r:id="rId5"/>
            </p:custDataLst>
          </p:nvPr>
        </p:nvSpPr>
        <p:spPr bwMode="auto">
          <a:xfrm>
            <a:off x="691001" y="1377413"/>
            <a:ext cx="3762407" cy="4715883"/>
          </a:xfrm>
          <a:prstGeom prst="rect">
            <a:avLst/>
          </a:prstGeom>
          <a:solidFill>
            <a:schemeClr val="bg2">
              <a:lumMod val="75000"/>
            </a:schemeClr>
          </a:solidFill>
          <a:ln w="38100">
            <a:noFill/>
            <a:miter lim="800000"/>
            <a:headEnd/>
            <a:tailEnd type="none" w="lg" len="lg"/>
          </a:ln>
          <a:effectLst/>
          <a:extLst/>
        </p:spPr>
        <p:txBody>
          <a:bodyPr wrap="none" anchor="t"/>
          <a:lstStyle/>
          <a:p>
            <a:pPr>
              <a:lnSpc>
                <a:spcPct val="90000"/>
              </a:lnSpc>
            </a:pPr>
            <a:r>
              <a:rPr lang="en-US" altLang="en-US" sz="1400" b="1" dirty="0" smtClean="0">
                <a:latin typeface="Courier New" pitchFamily="49" charset="0"/>
              </a:rPr>
              <a:t>#include &lt;stdio.h&gt;</a:t>
            </a:r>
          </a:p>
          <a:p>
            <a:pPr>
              <a:lnSpc>
                <a:spcPct val="90000"/>
              </a:lnSpc>
            </a:pPr>
            <a:r>
              <a:rPr lang="en-US" altLang="en-US" sz="1400" b="1" dirty="0" smtClean="0">
                <a:latin typeface="Courier New" pitchFamily="49" charset="0"/>
              </a:rPr>
              <a:t>int add2nums( int, int);</a:t>
            </a:r>
          </a:p>
          <a:p>
            <a:pPr>
              <a:lnSpc>
                <a:spcPct val="90000"/>
              </a:lnSpc>
            </a:pPr>
            <a:r>
              <a:rPr lang="en-US" altLang="en-US" sz="1400" b="1" dirty="0" smtClean="0">
                <a:latin typeface="Courier New" pitchFamily="49" charset="0"/>
              </a:rPr>
              <a:t>/*------------------------------*/</a:t>
            </a:r>
          </a:p>
          <a:p>
            <a:pPr>
              <a:lnSpc>
                <a:spcPct val="90000"/>
              </a:lnSpc>
            </a:pPr>
            <a:r>
              <a:rPr lang="en-US" altLang="en-US" sz="1400" b="1" dirty="0" smtClean="0">
                <a:latin typeface="Courier New" pitchFamily="49" charset="0"/>
              </a:rPr>
              <a:t>int main(void) </a:t>
            </a:r>
          </a:p>
          <a:p>
            <a:pPr>
              <a:lnSpc>
                <a:spcPct val="90000"/>
              </a:lnSpc>
            </a:pPr>
            <a:r>
              <a:rPr lang="en-US" altLang="en-US" sz="1400" b="1" dirty="0" smtClean="0">
                <a:latin typeface="Courier New" pitchFamily="49" charset="0"/>
              </a:rPr>
              <a:t>{</a:t>
            </a:r>
          </a:p>
          <a:p>
            <a:pPr>
              <a:lnSpc>
                <a:spcPct val="90000"/>
              </a:lnSpc>
            </a:pPr>
            <a:r>
              <a:rPr lang="en-US" altLang="en-US" sz="1400" b="1" dirty="0" smtClean="0">
                <a:latin typeface="Courier New" pitchFamily="49" charset="0"/>
              </a:rPr>
              <a:t>  int y,a,b;</a:t>
            </a:r>
          </a:p>
          <a:p>
            <a:pPr>
              <a:lnSpc>
                <a:spcPct val="90000"/>
              </a:lnSpc>
            </a:pPr>
            <a:endParaRPr lang="en-US" altLang="en-US" sz="1400" b="1" dirty="0" smtClean="0">
              <a:latin typeface="Courier New" pitchFamily="49" charset="0"/>
            </a:endParaRPr>
          </a:p>
          <a:p>
            <a:pPr>
              <a:lnSpc>
                <a:spcPct val="90000"/>
              </a:lnSpc>
            </a:pPr>
            <a:r>
              <a:rPr lang="en-US" altLang="en-US" sz="1400" b="1" dirty="0" smtClean="0">
                <a:latin typeface="Courier New" pitchFamily="49" charset="0"/>
              </a:rPr>
              <a:t>  printf("Enter 2 numbers\n");</a:t>
            </a:r>
          </a:p>
          <a:p>
            <a:pPr>
              <a:lnSpc>
                <a:spcPct val="90000"/>
              </a:lnSpc>
            </a:pPr>
            <a:r>
              <a:rPr lang="en-US" altLang="en-US" sz="1400" b="1" dirty="0" smtClean="0">
                <a:latin typeface="Courier New" pitchFamily="49" charset="0"/>
              </a:rPr>
              <a:t>  scanf("%d%d", &amp;a, &amp;b);</a:t>
            </a:r>
          </a:p>
          <a:p>
            <a:pPr>
              <a:lnSpc>
                <a:spcPct val="90000"/>
              </a:lnSpc>
            </a:pPr>
            <a:endParaRPr lang="en-US" altLang="en-US" sz="1400" b="1" dirty="0" smtClean="0">
              <a:latin typeface="Courier New" pitchFamily="49" charset="0"/>
            </a:endParaRPr>
          </a:p>
          <a:p>
            <a:pPr>
              <a:lnSpc>
                <a:spcPct val="90000"/>
              </a:lnSpc>
            </a:pPr>
            <a:r>
              <a:rPr lang="en-US" altLang="en-US" sz="1400" b="1" dirty="0" smtClean="0">
                <a:latin typeface="Courier New" pitchFamily="49" charset="0"/>
              </a:rPr>
              <a:t>  y = add2nums(a,b);</a:t>
            </a:r>
          </a:p>
          <a:p>
            <a:pPr>
              <a:lnSpc>
                <a:spcPct val="90000"/>
              </a:lnSpc>
            </a:pPr>
            <a:endParaRPr lang="en-US" altLang="en-US" sz="1400" b="1" dirty="0" smtClean="0">
              <a:latin typeface="Courier New" pitchFamily="49" charset="0"/>
            </a:endParaRPr>
          </a:p>
          <a:p>
            <a:pPr>
              <a:lnSpc>
                <a:spcPct val="90000"/>
              </a:lnSpc>
            </a:pPr>
            <a:r>
              <a:rPr lang="en-US" altLang="en-US" sz="1400" b="1" dirty="0" smtClean="0">
                <a:latin typeface="Courier New" pitchFamily="49" charset="0"/>
              </a:rPr>
              <a:t>  printf("a is %d\n", a);</a:t>
            </a:r>
          </a:p>
          <a:p>
            <a:pPr>
              <a:lnSpc>
                <a:spcPct val="90000"/>
              </a:lnSpc>
            </a:pPr>
            <a:r>
              <a:rPr lang="en-US" altLang="en-US" sz="1400" b="1" dirty="0" smtClean="0">
                <a:latin typeface="Courier New" pitchFamily="49" charset="0"/>
              </a:rPr>
              <a:t>  printf("b is %d\n", b);</a:t>
            </a:r>
          </a:p>
          <a:p>
            <a:pPr>
              <a:lnSpc>
                <a:spcPct val="90000"/>
              </a:lnSpc>
            </a:pPr>
            <a:r>
              <a:rPr lang="en-US" altLang="en-US" sz="1400" b="1" dirty="0" smtClean="0">
                <a:latin typeface="Courier New" pitchFamily="49" charset="0"/>
              </a:rPr>
              <a:t>  printf("y is %d\n", y);</a:t>
            </a:r>
          </a:p>
          <a:p>
            <a:pPr>
              <a:lnSpc>
                <a:spcPct val="90000"/>
              </a:lnSpc>
            </a:pPr>
            <a:r>
              <a:rPr lang="en-US" altLang="en-US" sz="1400" b="1" dirty="0" smtClean="0">
                <a:latin typeface="Courier New" pitchFamily="49" charset="0"/>
              </a:rPr>
              <a:t>  return(0);</a:t>
            </a:r>
          </a:p>
          <a:p>
            <a:pPr>
              <a:lnSpc>
                <a:spcPct val="90000"/>
              </a:lnSpc>
            </a:pPr>
            <a:r>
              <a:rPr lang="en-US" altLang="en-US" sz="1400" b="1" dirty="0" smtClean="0">
                <a:latin typeface="Courier New" pitchFamily="49" charset="0"/>
              </a:rPr>
              <a:t>}</a:t>
            </a:r>
          </a:p>
          <a:p>
            <a:pPr>
              <a:lnSpc>
                <a:spcPct val="90000"/>
              </a:lnSpc>
            </a:pPr>
            <a:r>
              <a:rPr lang="en-US" altLang="en-US" sz="1400" b="1" dirty="0" smtClean="0">
                <a:latin typeface="Courier New" pitchFamily="49" charset="0"/>
              </a:rPr>
              <a:t>/*------------------------------*/</a:t>
            </a:r>
          </a:p>
          <a:p>
            <a:pPr>
              <a:lnSpc>
                <a:spcPct val="90000"/>
              </a:lnSpc>
            </a:pPr>
            <a:r>
              <a:rPr lang="en-US" altLang="en-US" sz="1400" b="1" dirty="0" smtClean="0">
                <a:latin typeface="Courier New" pitchFamily="49" charset="0"/>
              </a:rPr>
              <a:t>int add2nums( int num1, int num2) </a:t>
            </a:r>
          </a:p>
          <a:p>
            <a:pPr>
              <a:lnSpc>
                <a:spcPct val="90000"/>
              </a:lnSpc>
            </a:pPr>
            <a:r>
              <a:rPr lang="en-US" altLang="en-US" sz="1400" b="1" dirty="0" smtClean="0">
                <a:latin typeface="Courier New" pitchFamily="49" charset="0"/>
              </a:rPr>
              <a:t>{</a:t>
            </a:r>
          </a:p>
          <a:p>
            <a:pPr>
              <a:lnSpc>
                <a:spcPct val="90000"/>
              </a:lnSpc>
            </a:pPr>
            <a:r>
              <a:rPr lang="en-US" altLang="en-US" sz="1400" b="1" dirty="0" smtClean="0">
                <a:latin typeface="Courier New" pitchFamily="49" charset="0"/>
              </a:rPr>
              <a:t>  int sum;</a:t>
            </a:r>
          </a:p>
          <a:p>
            <a:pPr>
              <a:lnSpc>
                <a:spcPct val="90000"/>
              </a:lnSpc>
            </a:pPr>
            <a:r>
              <a:rPr lang="en-US" altLang="en-US" sz="1400" b="1" dirty="0" smtClean="0">
                <a:latin typeface="Courier New" pitchFamily="49" charset="0"/>
              </a:rPr>
              <a:t>  sum = num1 + num2;</a:t>
            </a:r>
          </a:p>
          <a:p>
            <a:pPr>
              <a:lnSpc>
                <a:spcPct val="90000"/>
              </a:lnSpc>
            </a:pPr>
            <a:r>
              <a:rPr lang="en-US" altLang="en-US" sz="1400" b="1" dirty="0" smtClean="0">
                <a:latin typeface="Courier New" pitchFamily="49" charset="0"/>
              </a:rPr>
              <a:t>  return(sum);</a:t>
            </a:r>
          </a:p>
          <a:p>
            <a:pPr>
              <a:lnSpc>
                <a:spcPct val="90000"/>
              </a:lnSpc>
            </a:pPr>
            <a:r>
              <a:rPr lang="en-US" altLang="en-US" sz="1400" b="1" dirty="0" smtClean="0">
                <a:latin typeface="Courier New" pitchFamily="49" charset="0"/>
              </a:rPr>
              <a:t>}</a:t>
            </a:r>
            <a:endParaRPr lang="en-US" altLang="en-US" sz="1400" b="1" dirty="0">
              <a:latin typeface="Courier New" pitchFamily="49" charset="0"/>
            </a:endParaRPr>
          </a:p>
        </p:txBody>
      </p:sp>
      <p:sp>
        <p:nvSpPr>
          <p:cNvPr id="10248" name="Text Box 9"/>
          <p:cNvSpPr txBox="1">
            <a:spLocks noChangeArrowheads="1"/>
          </p:cNvSpPr>
          <p:nvPr>
            <p:custDataLst>
              <p:tags r:id="rId6"/>
            </p:custDataLst>
          </p:nvPr>
        </p:nvSpPr>
        <p:spPr bwMode="auto">
          <a:xfrm>
            <a:off x="1079922" y="901071"/>
            <a:ext cx="27868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smtClean="0">
                <a:solidFill>
                  <a:prstClr val="white"/>
                </a:solidFill>
              </a:rPr>
              <a:t>Code Memory</a:t>
            </a:r>
            <a:endParaRPr lang="en-US" altLang="en-US" sz="2000" b="1" dirty="0">
              <a:solidFill>
                <a:prstClr val="white"/>
              </a:solidFill>
            </a:endParaRPr>
          </a:p>
        </p:txBody>
      </p:sp>
      <p:sp>
        <p:nvSpPr>
          <p:cNvPr id="10249" name="Text Box 10"/>
          <p:cNvSpPr txBox="1">
            <a:spLocks noChangeArrowheads="1"/>
          </p:cNvSpPr>
          <p:nvPr>
            <p:custDataLst>
              <p:tags r:id="rId7"/>
            </p:custDataLst>
          </p:nvPr>
        </p:nvSpPr>
        <p:spPr bwMode="auto">
          <a:xfrm>
            <a:off x="5254820" y="869583"/>
            <a:ext cx="299933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Working Memory</a:t>
            </a:r>
            <a:endParaRPr lang="en-US" altLang="en-US" sz="2000" b="1" dirty="0">
              <a:solidFill>
                <a:prstClr val="white"/>
              </a:solidFill>
            </a:endParaRPr>
          </a:p>
        </p:txBody>
      </p:sp>
      <p:sp>
        <p:nvSpPr>
          <p:cNvPr id="25" name="Rectangle 3"/>
          <p:cNvSpPr>
            <a:spLocks noGrp="1" noChangeArrowheads="1"/>
          </p:cNvSpPr>
          <p:nvPr>
            <p:ph type="title"/>
            <p:custDataLst>
              <p:tags r:id="rId8"/>
            </p:custDataLst>
          </p:nvPr>
        </p:nvSpPr>
        <p:spPr>
          <a:xfrm>
            <a:off x="76200" y="76200"/>
            <a:ext cx="8610600" cy="762000"/>
          </a:xfrm>
          <a:ln/>
        </p:spPr>
        <p:txBody>
          <a:bodyPr>
            <a:normAutofit/>
          </a:bodyPr>
          <a:lstStyle/>
          <a:p>
            <a:r>
              <a:rPr lang="en-US" altLang="en-US" sz="4000" dirty="0" smtClean="0"/>
              <a:t>Example: execution of a function</a:t>
            </a:r>
            <a:endParaRPr lang="en-US" altLang="en-US" sz="4000" dirty="0"/>
          </a:p>
        </p:txBody>
      </p:sp>
      <p:sp>
        <p:nvSpPr>
          <p:cNvPr id="31" name="Rectangle 7"/>
          <p:cNvSpPr>
            <a:spLocks noChangeArrowheads="1"/>
          </p:cNvSpPr>
          <p:nvPr>
            <p:custDataLst>
              <p:tags r:id="rId9"/>
            </p:custDataLst>
          </p:nvPr>
        </p:nvSpPr>
        <p:spPr bwMode="auto">
          <a:xfrm>
            <a:off x="5230491" y="2879328"/>
            <a:ext cx="3047998" cy="1447800"/>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6" name="Rounded Rectangle 5"/>
          <p:cNvSpPr/>
          <p:nvPr>
            <p:custDataLst>
              <p:tags r:id="rId10"/>
            </p:custDataLst>
          </p:nvPr>
        </p:nvSpPr>
        <p:spPr>
          <a:xfrm>
            <a:off x="6391334" y="4539345"/>
            <a:ext cx="2055431" cy="1371600"/>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sz="1600" dirty="0" smtClean="0">
                <a:solidFill>
                  <a:schemeClr val="tx1"/>
                </a:solidFill>
              </a:rPr>
              <a:t>Enter 2 numbers</a:t>
            </a:r>
          </a:p>
          <a:p>
            <a:r>
              <a:rPr lang="en-US" sz="1600" b="1" dirty="0" smtClean="0">
                <a:solidFill>
                  <a:srgbClr val="00B0F0"/>
                </a:solidFill>
              </a:rPr>
              <a:t>3 5</a:t>
            </a:r>
          </a:p>
          <a:p>
            <a:r>
              <a:rPr lang="en-US" sz="1600" dirty="0" smtClean="0">
                <a:solidFill>
                  <a:schemeClr val="tx1"/>
                </a:solidFill>
              </a:rPr>
              <a:t>a is 3</a:t>
            </a:r>
          </a:p>
          <a:p>
            <a:r>
              <a:rPr lang="en-US" sz="1600" dirty="0" smtClean="0">
                <a:solidFill>
                  <a:schemeClr val="tx1"/>
                </a:solidFill>
              </a:rPr>
              <a:t>b is 5</a:t>
            </a:r>
          </a:p>
          <a:p>
            <a:r>
              <a:rPr lang="en-US" sz="1600" dirty="0" smtClean="0">
                <a:solidFill>
                  <a:schemeClr val="tx1"/>
                </a:solidFill>
              </a:rPr>
              <a:t>y is 8</a:t>
            </a:r>
            <a:endParaRPr lang="en-US" sz="1600" dirty="0">
              <a:solidFill>
                <a:schemeClr val="tx1"/>
              </a:solidFill>
            </a:endParaRPr>
          </a:p>
        </p:txBody>
      </p:sp>
      <p:sp>
        <p:nvSpPr>
          <p:cNvPr id="15" name="Text Box 10"/>
          <p:cNvSpPr txBox="1">
            <a:spLocks noChangeArrowheads="1"/>
          </p:cNvSpPr>
          <p:nvPr>
            <p:custDataLst>
              <p:tags r:id="rId11"/>
            </p:custDataLst>
          </p:nvPr>
        </p:nvSpPr>
        <p:spPr bwMode="auto">
          <a:xfrm>
            <a:off x="4799211" y="4403328"/>
            <a:ext cx="2055431"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Screen/</a:t>
            </a:r>
          </a:p>
          <a:p>
            <a:pPr algn="ctr"/>
            <a:r>
              <a:rPr lang="en-US" altLang="en-US" sz="2000" b="1" dirty="0" smtClean="0">
                <a:solidFill>
                  <a:prstClr val="white"/>
                </a:solidFill>
              </a:rPr>
              <a:t>Console</a:t>
            </a:r>
            <a:endParaRPr lang="en-US" altLang="en-US" sz="2000" b="1" dirty="0">
              <a:solidFill>
                <a:prstClr val="white"/>
              </a:solidFill>
            </a:endParaRPr>
          </a:p>
        </p:txBody>
      </p:sp>
      <p:sp>
        <p:nvSpPr>
          <p:cNvPr id="17" name="Text Box 5"/>
          <p:cNvSpPr txBox="1">
            <a:spLocks noChangeArrowheads="1"/>
          </p:cNvSpPr>
          <p:nvPr/>
        </p:nvSpPr>
        <p:spPr bwMode="auto">
          <a:xfrm>
            <a:off x="5410946" y="1441505"/>
            <a:ext cx="32252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latin typeface="Courier New" pitchFamily="49" charset="0"/>
              </a:rPr>
              <a:t>a</a:t>
            </a:r>
            <a:endParaRPr lang="en-US" altLang="en-US" dirty="0"/>
          </a:p>
        </p:txBody>
      </p:sp>
      <p:sp>
        <p:nvSpPr>
          <p:cNvPr id="18" name="Text Box 7"/>
          <p:cNvSpPr txBox="1">
            <a:spLocks noChangeArrowheads="1"/>
          </p:cNvSpPr>
          <p:nvPr/>
        </p:nvSpPr>
        <p:spPr bwMode="auto">
          <a:xfrm>
            <a:off x="5410946" y="1851770"/>
            <a:ext cx="32252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latin typeface="Courier New" pitchFamily="49" charset="0"/>
              </a:rPr>
              <a:t>b</a:t>
            </a:r>
            <a:endParaRPr lang="en-US" altLang="en-US" dirty="0"/>
          </a:p>
        </p:txBody>
      </p:sp>
      <p:sp>
        <p:nvSpPr>
          <p:cNvPr id="19" name="Text Box 9"/>
          <p:cNvSpPr txBox="1">
            <a:spLocks noChangeArrowheads="1"/>
          </p:cNvSpPr>
          <p:nvPr/>
        </p:nvSpPr>
        <p:spPr bwMode="auto">
          <a:xfrm>
            <a:off x="5410946" y="2201745"/>
            <a:ext cx="32252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latin typeface="Courier New" pitchFamily="49" charset="0"/>
              </a:rPr>
              <a:t>y</a:t>
            </a:r>
            <a:endParaRPr lang="en-US" altLang="en-US" dirty="0"/>
          </a:p>
        </p:txBody>
      </p:sp>
      <p:sp>
        <p:nvSpPr>
          <p:cNvPr id="20" name="Text Box 12"/>
          <p:cNvSpPr txBox="1">
            <a:spLocks noChangeArrowheads="1"/>
          </p:cNvSpPr>
          <p:nvPr/>
        </p:nvSpPr>
        <p:spPr bwMode="auto">
          <a:xfrm>
            <a:off x="5859797" y="1399054"/>
            <a:ext cx="16732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smtClean="0"/>
              <a:t>?   3 </a:t>
            </a:r>
            <a:endParaRPr lang="en-US" altLang="en-US" sz="2000" dirty="0"/>
          </a:p>
        </p:txBody>
      </p:sp>
      <p:sp>
        <p:nvSpPr>
          <p:cNvPr id="21" name="Text Box 12"/>
          <p:cNvSpPr txBox="1">
            <a:spLocks noChangeArrowheads="1"/>
          </p:cNvSpPr>
          <p:nvPr/>
        </p:nvSpPr>
        <p:spPr bwMode="auto">
          <a:xfrm>
            <a:off x="5835748" y="1815963"/>
            <a:ext cx="16732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smtClean="0"/>
              <a:t>?   5 </a:t>
            </a:r>
            <a:endParaRPr lang="en-US" altLang="en-US" sz="2000" dirty="0"/>
          </a:p>
        </p:txBody>
      </p:sp>
      <p:sp>
        <p:nvSpPr>
          <p:cNvPr id="22" name="Text Box 12"/>
          <p:cNvSpPr txBox="1">
            <a:spLocks noChangeArrowheads="1"/>
          </p:cNvSpPr>
          <p:nvPr/>
        </p:nvSpPr>
        <p:spPr bwMode="auto">
          <a:xfrm>
            <a:off x="5816507" y="2241791"/>
            <a:ext cx="1692466"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   8</a:t>
            </a:r>
            <a:endParaRPr lang="en-US" altLang="en-US" sz="2000" dirty="0"/>
          </a:p>
        </p:txBody>
      </p:sp>
      <p:sp>
        <p:nvSpPr>
          <p:cNvPr id="23" name="Text Box 5"/>
          <p:cNvSpPr txBox="1">
            <a:spLocks noChangeArrowheads="1"/>
          </p:cNvSpPr>
          <p:nvPr/>
        </p:nvSpPr>
        <p:spPr bwMode="auto">
          <a:xfrm>
            <a:off x="5396684" y="2957043"/>
            <a:ext cx="73609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latin typeface="Courier New" pitchFamily="49" charset="0"/>
              </a:rPr>
              <a:t>num1</a:t>
            </a:r>
            <a:endParaRPr lang="en-US" altLang="en-US" dirty="0"/>
          </a:p>
        </p:txBody>
      </p:sp>
      <p:sp>
        <p:nvSpPr>
          <p:cNvPr id="24" name="Text Box 7"/>
          <p:cNvSpPr txBox="1">
            <a:spLocks noChangeArrowheads="1"/>
          </p:cNvSpPr>
          <p:nvPr/>
        </p:nvSpPr>
        <p:spPr bwMode="auto">
          <a:xfrm>
            <a:off x="5396684" y="3367308"/>
            <a:ext cx="73609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latin typeface="Courier New" pitchFamily="49" charset="0"/>
              </a:rPr>
              <a:t>num2</a:t>
            </a:r>
            <a:endParaRPr lang="en-US" altLang="en-US" dirty="0"/>
          </a:p>
        </p:txBody>
      </p:sp>
      <p:sp>
        <p:nvSpPr>
          <p:cNvPr id="26" name="Text Box 12"/>
          <p:cNvSpPr txBox="1">
            <a:spLocks noChangeArrowheads="1"/>
          </p:cNvSpPr>
          <p:nvPr/>
        </p:nvSpPr>
        <p:spPr bwMode="auto">
          <a:xfrm>
            <a:off x="6099914" y="2931865"/>
            <a:ext cx="16732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a:t>3</a:t>
            </a:r>
            <a:r>
              <a:rPr lang="en-US" altLang="en-US" sz="2000" dirty="0" smtClean="0"/>
              <a:t> </a:t>
            </a:r>
            <a:endParaRPr lang="en-US" altLang="en-US" sz="2000" dirty="0"/>
          </a:p>
        </p:txBody>
      </p:sp>
      <p:sp>
        <p:nvSpPr>
          <p:cNvPr id="27" name="Text Box 12"/>
          <p:cNvSpPr txBox="1">
            <a:spLocks noChangeArrowheads="1"/>
          </p:cNvSpPr>
          <p:nvPr/>
        </p:nvSpPr>
        <p:spPr bwMode="auto">
          <a:xfrm>
            <a:off x="6075865" y="3348774"/>
            <a:ext cx="16732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a:t>5</a:t>
            </a:r>
            <a:r>
              <a:rPr lang="en-US" altLang="en-US" sz="2000" dirty="0" smtClean="0"/>
              <a:t> </a:t>
            </a:r>
            <a:endParaRPr lang="en-US" altLang="en-US" sz="2000" dirty="0"/>
          </a:p>
        </p:txBody>
      </p:sp>
      <p:cxnSp>
        <p:nvCxnSpPr>
          <p:cNvPr id="8" name="Straight Connector 7"/>
          <p:cNvCxnSpPr/>
          <p:nvPr/>
        </p:nvCxnSpPr>
        <p:spPr>
          <a:xfrm flipH="1">
            <a:off x="5859797" y="1441505"/>
            <a:ext cx="272987" cy="29482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5835748" y="1853867"/>
            <a:ext cx="272987" cy="29482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5826927" y="2276254"/>
            <a:ext cx="272987" cy="29482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Freeform 9"/>
          <p:cNvSpPr/>
          <p:nvPr/>
        </p:nvSpPr>
        <p:spPr>
          <a:xfrm>
            <a:off x="4844938" y="1566451"/>
            <a:ext cx="1434875" cy="1484851"/>
          </a:xfrm>
          <a:custGeom>
            <a:avLst/>
            <a:gdLst>
              <a:gd name="connsiteX0" fmla="*/ 1434875 w 1434875"/>
              <a:gd name="connsiteY0" fmla="*/ 0 h 1484851"/>
              <a:gd name="connsiteX1" fmla="*/ 358 w 1434875"/>
              <a:gd name="connsiteY1" fmla="*/ 981512 h 1484851"/>
              <a:gd name="connsiteX2" fmla="*/ 1283873 w 1434875"/>
              <a:gd name="connsiteY2" fmla="*/ 1484851 h 1484851"/>
              <a:gd name="connsiteX3" fmla="*/ 1283873 w 1434875"/>
              <a:gd name="connsiteY3" fmla="*/ 1484851 h 1484851"/>
            </a:gdLst>
            <a:ahLst/>
            <a:cxnLst>
              <a:cxn ang="0">
                <a:pos x="connsiteX0" y="connsiteY0"/>
              </a:cxn>
              <a:cxn ang="0">
                <a:pos x="connsiteX1" y="connsiteY1"/>
              </a:cxn>
              <a:cxn ang="0">
                <a:pos x="connsiteX2" y="connsiteY2"/>
              </a:cxn>
              <a:cxn ang="0">
                <a:pos x="connsiteX3" y="connsiteY3"/>
              </a:cxn>
            </a:cxnLst>
            <a:rect l="l" t="t" r="r" b="b"/>
            <a:pathLst>
              <a:path w="1434875" h="1484851">
                <a:moveTo>
                  <a:pt x="1434875" y="0"/>
                </a:moveTo>
                <a:cubicBezTo>
                  <a:pt x="730200" y="367018"/>
                  <a:pt x="25525" y="734037"/>
                  <a:pt x="358" y="981512"/>
                </a:cubicBezTo>
                <a:cubicBezTo>
                  <a:pt x="-24809" y="1228987"/>
                  <a:pt x="1283873" y="1484851"/>
                  <a:pt x="1283873" y="1484851"/>
                </a:cubicBezTo>
                <a:lnTo>
                  <a:pt x="1283873" y="1484851"/>
                </a:lnTo>
              </a:path>
            </a:pathLst>
          </a:custGeom>
          <a:noFill/>
          <a:ln w="19050" cmpd="sng">
            <a:solidFill>
              <a:schemeClr val="tx1"/>
            </a:solidFill>
            <a:tailEnd type="stealth"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13"/>
          <p:cNvSpPr/>
          <p:nvPr/>
        </p:nvSpPr>
        <p:spPr>
          <a:xfrm>
            <a:off x="5061663" y="1994289"/>
            <a:ext cx="1167816" cy="1426129"/>
          </a:xfrm>
          <a:custGeom>
            <a:avLst/>
            <a:gdLst>
              <a:gd name="connsiteX0" fmla="*/ 1167816 w 1167816"/>
              <a:gd name="connsiteY0" fmla="*/ 0 h 1426129"/>
              <a:gd name="connsiteX1" fmla="*/ 1746 w 1167816"/>
              <a:gd name="connsiteY1" fmla="*/ 981512 h 1426129"/>
              <a:gd name="connsiteX2" fmla="*/ 958091 w 1167816"/>
              <a:gd name="connsiteY2" fmla="*/ 1426129 h 1426129"/>
            </a:gdLst>
            <a:ahLst/>
            <a:cxnLst>
              <a:cxn ang="0">
                <a:pos x="connsiteX0" y="connsiteY0"/>
              </a:cxn>
              <a:cxn ang="0">
                <a:pos x="connsiteX1" y="connsiteY1"/>
              </a:cxn>
              <a:cxn ang="0">
                <a:pos x="connsiteX2" y="connsiteY2"/>
              </a:cxn>
            </a:cxnLst>
            <a:rect l="l" t="t" r="r" b="b"/>
            <a:pathLst>
              <a:path w="1167816" h="1426129">
                <a:moveTo>
                  <a:pt x="1167816" y="0"/>
                </a:moveTo>
                <a:cubicBezTo>
                  <a:pt x="602258" y="371912"/>
                  <a:pt x="36700" y="743824"/>
                  <a:pt x="1746" y="981512"/>
                </a:cubicBezTo>
                <a:cubicBezTo>
                  <a:pt x="-33208" y="1219200"/>
                  <a:pt x="462441" y="1322664"/>
                  <a:pt x="958091" y="1426129"/>
                </a:cubicBezTo>
              </a:path>
            </a:pathLst>
          </a:custGeom>
          <a:noFill/>
          <a:ln w="19050" cmpd="sng">
            <a:solidFill>
              <a:schemeClr val="tx1"/>
            </a:solidFill>
            <a:tailEnd type="stealth"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 Box 7"/>
          <p:cNvSpPr txBox="1">
            <a:spLocks noChangeArrowheads="1"/>
          </p:cNvSpPr>
          <p:nvPr/>
        </p:nvSpPr>
        <p:spPr bwMode="auto">
          <a:xfrm>
            <a:off x="5317109" y="3823045"/>
            <a:ext cx="59824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latin typeface="Courier New" pitchFamily="49" charset="0"/>
              </a:rPr>
              <a:t>sum</a:t>
            </a:r>
            <a:endParaRPr lang="en-US" altLang="en-US" dirty="0"/>
          </a:p>
        </p:txBody>
      </p:sp>
      <p:sp>
        <p:nvSpPr>
          <p:cNvPr id="37" name="Text Box 12"/>
          <p:cNvSpPr txBox="1">
            <a:spLocks noChangeArrowheads="1"/>
          </p:cNvSpPr>
          <p:nvPr/>
        </p:nvSpPr>
        <p:spPr bwMode="auto">
          <a:xfrm>
            <a:off x="6177750" y="3823045"/>
            <a:ext cx="16732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smtClean="0"/>
              <a:t>?   8</a:t>
            </a:r>
            <a:endParaRPr lang="en-US" altLang="en-US" sz="2000" dirty="0"/>
          </a:p>
        </p:txBody>
      </p:sp>
      <p:cxnSp>
        <p:nvCxnSpPr>
          <p:cNvPr id="38" name="Straight Connector 37"/>
          <p:cNvCxnSpPr/>
          <p:nvPr/>
        </p:nvCxnSpPr>
        <p:spPr>
          <a:xfrm flipH="1">
            <a:off x="6229479" y="3823045"/>
            <a:ext cx="272987" cy="29482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Freeform 27"/>
          <p:cNvSpPr/>
          <p:nvPr/>
        </p:nvSpPr>
        <p:spPr>
          <a:xfrm>
            <a:off x="6665707" y="2480851"/>
            <a:ext cx="1218520" cy="1510018"/>
          </a:xfrm>
          <a:custGeom>
            <a:avLst/>
            <a:gdLst>
              <a:gd name="connsiteX0" fmla="*/ 234891 w 1218520"/>
              <a:gd name="connsiteY0" fmla="*/ 1510018 h 1510018"/>
              <a:gd name="connsiteX1" fmla="*/ 1216403 w 1218520"/>
              <a:gd name="connsiteY1" fmla="*/ 796954 h 1510018"/>
              <a:gd name="connsiteX2" fmla="*/ 0 w 1218520"/>
              <a:gd name="connsiteY2" fmla="*/ 0 h 1510018"/>
            </a:gdLst>
            <a:ahLst/>
            <a:cxnLst>
              <a:cxn ang="0">
                <a:pos x="connsiteX0" y="connsiteY0"/>
              </a:cxn>
              <a:cxn ang="0">
                <a:pos x="connsiteX1" y="connsiteY1"/>
              </a:cxn>
              <a:cxn ang="0">
                <a:pos x="connsiteX2" y="connsiteY2"/>
              </a:cxn>
            </a:cxnLst>
            <a:rect l="l" t="t" r="r" b="b"/>
            <a:pathLst>
              <a:path w="1218520" h="1510018">
                <a:moveTo>
                  <a:pt x="234891" y="1510018"/>
                </a:moveTo>
                <a:cubicBezTo>
                  <a:pt x="745221" y="1279321"/>
                  <a:pt x="1255551" y="1048624"/>
                  <a:pt x="1216403" y="796954"/>
                </a:cubicBezTo>
                <a:cubicBezTo>
                  <a:pt x="1177255" y="545284"/>
                  <a:pt x="588627" y="272642"/>
                  <a:pt x="0" y="0"/>
                </a:cubicBezTo>
              </a:path>
            </a:pathLst>
          </a:custGeom>
          <a:noFill/>
          <a:ln w="19050" cmpd="sng">
            <a:solidFill>
              <a:schemeClr val="tx1"/>
            </a:solidFill>
            <a:tailEnd type="stealth"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lide Number Placeholder 2"/>
          <p:cNvSpPr>
            <a:spLocks noGrp="1"/>
          </p:cNvSpPr>
          <p:nvPr>
            <p:ph type="sldNum" sz="quarter" idx="12"/>
          </p:nvPr>
        </p:nvSpPr>
        <p:spPr/>
        <p:txBody>
          <a:bodyPr/>
          <a:lstStyle/>
          <a:p>
            <a:pPr>
              <a:defRPr/>
            </a:pPr>
            <a:fld id="{C81B4007-664C-4FB4-99DE-7CB8F147906C}" type="slidenum">
              <a:rPr lang="en-US" smtClean="0"/>
              <a:pPr>
                <a:defRPr/>
              </a:pPr>
              <a:t>53</a:t>
            </a:fld>
            <a:endParaRPr lang="en-US" dirty="0"/>
          </a:p>
        </p:txBody>
      </p:sp>
    </p:spTree>
    <p:extLst>
      <p:ext uri="{BB962C8B-B14F-4D97-AF65-F5344CB8AC3E}">
        <p14:creationId xmlns:p14="http://schemas.microsoft.com/office/powerpoint/2010/main" val="115002751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Text Box 6"/>
          <p:cNvSpPr txBox="1">
            <a:spLocks noChangeArrowheads="1"/>
          </p:cNvSpPr>
          <p:nvPr/>
        </p:nvSpPr>
        <p:spPr bwMode="auto">
          <a:xfrm>
            <a:off x="74613" y="152400"/>
            <a:ext cx="8745859"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800" dirty="0"/>
              <a:t>On the Passage of Arguments to a Function</a:t>
            </a:r>
          </a:p>
        </p:txBody>
      </p:sp>
      <p:sp>
        <p:nvSpPr>
          <p:cNvPr id="38917" name="Rectangle 7"/>
          <p:cNvSpPr>
            <a:spLocks noChangeArrowheads="1"/>
          </p:cNvSpPr>
          <p:nvPr/>
        </p:nvSpPr>
        <p:spPr bwMode="auto">
          <a:xfrm>
            <a:off x="395535" y="676586"/>
            <a:ext cx="8568953" cy="545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spcBef>
                <a:spcPct val="10000"/>
              </a:spcBef>
            </a:pPr>
            <a:r>
              <a:rPr lang="en-US" altLang="en-US" sz="2400" dirty="0"/>
              <a:t>In many high level programming languages, there exists 2 ways of passing data to the function being called:</a:t>
            </a:r>
          </a:p>
          <a:p>
            <a:pPr lvl="1">
              <a:spcBef>
                <a:spcPct val="10000"/>
              </a:spcBef>
            </a:pPr>
            <a:r>
              <a:rPr lang="en-US" altLang="en-US" sz="2400" dirty="0"/>
              <a:t>Pass by value.</a:t>
            </a:r>
          </a:p>
          <a:p>
            <a:pPr lvl="1">
              <a:spcBef>
                <a:spcPct val="10000"/>
              </a:spcBef>
            </a:pPr>
            <a:r>
              <a:rPr lang="en-US" altLang="en-US" sz="2400" dirty="0"/>
              <a:t>Pass by reference.</a:t>
            </a:r>
          </a:p>
          <a:p>
            <a:pPr>
              <a:spcBef>
                <a:spcPct val="10000"/>
              </a:spcBef>
            </a:pPr>
            <a:r>
              <a:rPr lang="en-US" altLang="en-US" sz="2400" dirty="0"/>
              <a:t>In a pass by value, the argument is a </a:t>
            </a:r>
            <a:r>
              <a:rPr lang="en-US" altLang="en-US" sz="2400" u="sng" dirty="0"/>
              <a:t>value</a:t>
            </a:r>
            <a:r>
              <a:rPr lang="en-US" altLang="en-US" sz="2400" dirty="0"/>
              <a:t> is passed to the function (placed in a parameter); thus any source of the value remains </a:t>
            </a:r>
            <a:r>
              <a:rPr lang="en-US" altLang="en-US" sz="2400" u="sng" dirty="0"/>
              <a:t>unchanged</a:t>
            </a:r>
            <a:r>
              <a:rPr lang="en-US" altLang="en-US" sz="2400" dirty="0"/>
              <a:t> in the caller </a:t>
            </a:r>
            <a:r>
              <a:rPr lang="en-US" altLang="en-US" sz="2400" u="sng" dirty="0"/>
              <a:t>even if</a:t>
            </a:r>
            <a:r>
              <a:rPr lang="en-US" altLang="en-US" sz="2400" dirty="0"/>
              <a:t> the corresponding parameter is modified in the called function. Arguments can be expressions that are evaluated to values.</a:t>
            </a:r>
          </a:p>
          <a:p>
            <a:pPr>
              <a:spcBef>
                <a:spcPct val="10000"/>
              </a:spcBef>
            </a:pPr>
            <a:r>
              <a:rPr lang="en-US" altLang="en-US" sz="2400" dirty="0"/>
              <a:t>In a pass by reference, the argument is an </a:t>
            </a:r>
            <a:r>
              <a:rPr lang="en-US" altLang="en-US" sz="2400" u="sng" dirty="0"/>
              <a:t>address</a:t>
            </a:r>
            <a:r>
              <a:rPr lang="en-US" altLang="en-US" sz="2400" dirty="0"/>
              <a:t> to a value in memory passed to the function (placed in a parameter); thus the contents of the address (e.g. variable in the calling function) will be changed in the caller if the contents are modified in the called function</a:t>
            </a:r>
            <a:r>
              <a:rPr lang="en-US" altLang="en-US" sz="2400" dirty="0" smtClean="0"/>
              <a:t>. See the use of the function </a:t>
            </a:r>
            <a:r>
              <a:rPr lang="en-US" altLang="en-US" sz="2400" b="1" dirty="0" smtClean="0">
                <a:latin typeface="Courier New" panose="02070309020205020404" pitchFamily="49" charset="0"/>
                <a:cs typeface="Courier New" panose="02070309020205020404" pitchFamily="49" charset="0"/>
              </a:rPr>
              <a:t>scanf</a:t>
            </a:r>
            <a:r>
              <a:rPr lang="en-US" altLang="en-US" sz="2400" dirty="0" smtClean="0"/>
              <a:t>.</a:t>
            </a:r>
            <a:endParaRPr lang="en-US" altLang="en-US" sz="2400" dirty="0"/>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54</a:t>
            </a:fld>
            <a:endParaRPr lang="en-US" dirty="0"/>
          </a:p>
        </p:txBody>
      </p:sp>
    </p:spTree>
    <p:extLst>
      <p:ext uri="{BB962C8B-B14F-4D97-AF65-F5344CB8AC3E}">
        <p14:creationId xmlns:p14="http://schemas.microsoft.com/office/powerpoint/2010/main" val="303592732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Text Box 2"/>
          <p:cNvSpPr txBox="1">
            <a:spLocks noChangeArrowheads="1"/>
          </p:cNvSpPr>
          <p:nvPr/>
        </p:nvSpPr>
        <p:spPr bwMode="auto">
          <a:xfrm>
            <a:off x="74613" y="152400"/>
            <a:ext cx="806926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3200" dirty="0"/>
              <a:t>On the Passage of Arguments to a C Function</a:t>
            </a:r>
          </a:p>
        </p:txBody>
      </p:sp>
      <p:sp>
        <p:nvSpPr>
          <p:cNvPr id="39941" name="Rectangle 3"/>
          <p:cNvSpPr>
            <a:spLocks noChangeArrowheads="1"/>
          </p:cNvSpPr>
          <p:nvPr/>
        </p:nvSpPr>
        <p:spPr bwMode="auto">
          <a:xfrm>
            <a:off x="74613" y="1135063"/>
            <a:ext cx="8991600" cy="5113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r>
              <a:rPr lang="en-US" altLang="en-US" sz="2800" b="1" dirty="0">
                <a:solidFill>
                  <a:schemeClr val="accent2"/>
                </a:solidFill>
              </a:rPr>
              <a:t>In C </a:t>
            </a:r>
            <a:r>
              <a:rPr lang="en-US" altLang="en-US" sz="2800" b="1" u="sng" dirty="0" smtClean="0">
                <a:solidFill>
                  <a:schemeClr val="accent2"/>
                </a:solidFill>
              </a:rPr>
              <a:t>most </a:t>
            </a:r>
            <a:r>
              <a:rPr lang="en-US" altLang="en-US" sz="2800" b="1" dirty="0" smtClean="0">
                <a:solidFill>
                  <a:schemeClr val="accent2"/>
                </a:solidFill>
              </a:rPr>
              <a:t>arguments </a:t>
            </a:r>
            <a:r>
              <a:rPr lang="en-US" altLang="en-US" sz="2800" b="1" dirty="0">
                <a:solidFill>
                  <a:schemeClr val="accent2"/>
                </a:solidFill>
              </a:rPr>
              <a:t>use pass by value</a:t>
            </a:r>
            <a:r>
              <a:rPr lang="en-US" altLang="en-US" sz="2800" dirty="0"/>
              <a:t>; </a:t>
            </a:r>
          </a:p>
          <a:p>
            <a:pPr lvl="1"/>
            <a:r>
              <a:rPr lang="en-US" altLang="en-US" sz="2800" dirty="0"/>
              <a:t>it is possible however to make a pass by reference using addressing operators (as we have seen with </a:t>
            </a:r>
            <a:r>
              <a:rPr lang="en-US" altLang="en-US" sz="2800" dirty="0">
                <a:latin typeface="Courier New" pitchFamily="49" charset="0"/>
              </a:rPr>
              <a:t>scanf</a:t>
            </a:r>
            <a:r>
              <a:rPr lang="en-US" altLang="en-US" sz="2800" dirty="0"/>
              <a:t>) and </a:t>
            </a:r>
          </a:p>
          <a:p>
            <a:pPr lvl="1"/>
            <a:r>
              <a:rPr lang="en-US" altLang="en-US" sz="2800" dirty="0" smtClean="0"/>
              <a:t>As we shall see later, addresses of arrays </a:t>
            </a:r>
            <a:r>
              <a:rPr lang="en-US" altLang="en-US" sz="2800" dirty="0"/>
              <a:t>and strings are passed </a:t>
            </a:r>
            <a:r>
              <a:rPr lang="en-US" altLang="en-US" sz="2800" dirty="0" smtClean="0"/>
              <a:t>to functions.</a:t>
            </a:r>
            <a:endParaRPr lang="en-US" altLang="en-US" sz="2800" dirty="0"/>
          </a:p>
          <a:p>
            <a:r>
              <a:rPr lang="en-US" altLang="en-US" sz="2800" dirty="0"/>
              <a:t>The rules of promotion are applied to mixed type arguments and to the type returned by the function.</a:t>
            </a:r>
          </a:p>
        </p:txBody>
      </p:sp>
      <p:sp>
        <p:nvSpPr>
          <p:cNvPr id="2" name="Slide Number Placeholder 1"/>
          <p:cNvSpPr>
            <a:spLocks noGrp="1"/>
          </p:cNvSpPr>
          <p:nvPr>
            <p:ph type="sldNum" sz="quarter" idx="12"/>
          </p:nvPr>
        </p:nvSpPr>
        <p:spPr/>
        <p:txBody>
          <a:bodyPr/>
          <a:lstStyle/>
          <a:p>
            <a:pPr>
              <a:defRPr/>
            </a:pPr>
            <a:fld id="{C81B4007-664C-4FB4-99DE-7CB8F147906C}" type="slidenum">
              <a:rPr lang="en-US" smtClean="0"/>
              <a:pPr>
                <a:defRPr/>
              </a:pPr>
              <a:t>55</a:t>
            </a:fld>
            <a:endParaRPr lang="en-US" dirty="0"/>
          </a:p>
        </p:txBody>
      </p:sp>
    </p:spTree>
    <p:extLst>
      <p:ext uri="{BB962C8B-B14F-4D97-AF65-F5344CB8AC3E}">
        <p14:creationId xmlns:p14="http://schemas.microsoft.com/office/powerpoint/2010/main" val="318630312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See the file </a:t>
            </a:r>
            <a:r>
              <a:rPr lang="en-US" i="1" dirty="0" smtClean="0"/>
              <a:t>GNG1106.c</a:t>
            </a:r>
          </a:p>
          <a:p>
            <a:r>
              <a:rPr lang="en-US" dirty="0" smtClean="0"/>
              <a:t>This will serve as a template for programs to be developed during the first half of the course.</a:t>
            </a:r>
          </a:p>
          <a:p>
            <a:r>
              <a:rPr lang="en-US" dirty="0" smtClean="0"/>
              <a:t>You shall be using it in your first lab.</a:t>
            </a:r>
          </a:p>
          <a:p>
            <a:r>
              <a:rPr lang="en-US" dirty="0" smtClean="0"/>
              <a:t>See the program in </a:t>
            </a:r>
            <a:r>
              <a:rPr lang="en-US" i="1" dirty="0" err="1" smtClean="0"/>
              <a:t>introFunction.c</a:t>
            </a:r>
            <a:r>
              <a:rPr lang="en-US" dirty="0" smtClean="0"/>
              <a:t> to see how the template was used to create a simple program.</a:t>
            </a:r>
          </a:p>
        </p:txBody>
      </p:sp>
      <p:sp>
        <p:nvSpPr>
          <p:cNvPr id="3" name="Title 2"/>
          <p:cNvSpPr>
            <a:spLocks noGrp="1"/>
          </p:cNvSpPr>
          <p:nvPr>
            <p:ph type="title"/>
          </p:nvPr>
        </p:nvSpPr>
        <p:spPr/>
        <p:txBody>
          <a:bodyPr/>
          <a:lstStyle/>
          <a:p>
            <a:r>
              <a:rPr lang="fr-CA" dirty="0" smtClean="0"/>
              <a:t>GNG1106Template.c</a:t>
            </a:r>
            <a:endParaRPr lang="en-CA" dirty="0"/>
          </a:p>
        </p:txBody>
      </p:sp>
      <p:sp>
        <p:nvSpPr>
          <p:cNvPr id="4" name="Slide Number Placeholder 3"/>
          <p:cNvSpPr>
            <a:spLocks noGrp="1"/>
          </p:cNvSpPr>
          <p:nvPr>
            <p:ph type="sldNum" sz="quarter" idx="12"/>
          </p:nvPr>
        </p:nvSpPr>
        <p:spPr/>
        <p:txBody>
          <a:bodyPr/>
          <a:lstStyle/>
          <a:p>
            <a:pPr>
              <a:defRPr/>
            </a:pPr>
            <a:fld id="{07890D8B-3638-4A47-9AA1-D3EBF0C61D0E}" type="slidenum">
              <a:rPr lang="en-US" smtClean="0"/>
              <a:pPr>
                <a:defRPr/>
              </a:pPr>
              <a:t>56</a:t>
            </a:fld>
            <a:endParaRPr lang="en-US" dirty="0"/>
          </a:p>
        </p:txBody>
      </p:sp>
    </p:spTree>
    <p:extLst>
      <p:ext uri="{BB962C8B-B14F-4D97-AF65-F5344CB8AC3E}">
        <p14:creationId xmlns:p14="http://schemas.microsoft.com/office/powerpoint/2010/main" val="102201596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1340768"/>
            <a:ext cx="8991600" cy="4755232"/>
          </a:xfrm>
        </p:spPr>
        <p:txBody>
          <a:bodyPr/>
          <a:lstStyle/>
          <a:p>
            <a:r>
              <a:rPr lang="en-US" sz="2800" dirty="0" smtClean="0"/>
              <a:t>Topic 1: Data Types and Simple Variables</a:t>
            </a:r>
          </a:p>
          <a:p>
            <a:r>
              <a:rPr lang="en-US" sz="2800" dirty="0" smtClean="0"/>
              <a:t>Topic 2: Arithmetic and Logic Expressions</a:t>
            </a:r>
          </a:p>
          <a:p>
            <a:r>
              <a:rPr lang="en-US" sz="2800" dirty="0" smtClean="0"/>
              <a:t>Topic 3: More on Input and Output</a:t>
            </a:r>
          </a:p>
          <a:p>
            <a:r>
              <a:rPr lang="en-US" sz="2800" dirty="0" smtClean="0"/>
              <a:t>Topic 4: Math Function Library</a:t>
            </a:r>
          </a:p>
          <a:p>
            <a:endParaRPr lang="en-US" sz="2800" dirty="0"/>
          </a:p>
        </p:txBody>
      </p:sp>
      <p:sp>
        <p:nvSpPr>
          <p:cNvPr id="2" name="Title 1"/>
          <p:cNvSpPr>
            <a:spLocks noGrp="1"/>
          </p:cNvSpPr>
          <p:nvPr>
            <p:ph type="title"/>
          </p:nvPr>
        </p:nvSpPr>
        <p:spPr/>
        <p:txBody>
          <a:bodyPr/>
          <a:lstStyle/>
          <a:p>
            <a:r>
              <a:rPr lang="en-US" dirty="0" smtClean="0"/>
              <a:t>Next Module</a:t>
            </a:r>
            <a:endParaRPr lang="en-US" dirty="0"/>
          </a:p>
        </p:txBody>
      </p:sp>
      <p:sp>
        <p:nvSpPr>
          <p:cNvPr id="6" name="Slide Number Placeholder 5"/>
          <p:cNvSpPr>
            <a:spLocks noGrp="1"/>
          </p:cNvSpPr>
          <p:nvPr>
            <p:ph type="sldNum" sz="quarter" idx="12"/>
          </p:nvPr>
        </p:nvSpPr>
        <p:spPr/>
        <p:txBody>
          <a:bodyPr/>
          <a:lstStyle/>
          <a:p>
            <a:pPr>
              <a:defRPr/>
            </a:pPr>
            <a:fld id="{C81B4007-664C-4FB4-99DE-7CB8F147906C}" type="slidenum">
              <a:rPr lang="en-US" smtClean="0"/>
              <a:pPr>
                <a:defRPr/>
              </a:pPr>
              <a:t>57</a:t>
            </a:fld>
            <a:endParaRPr lang="en-US" dirty="0"/>
          </a:p>
        </p:txBody>
      </p:sp>
    </p:spTree>
    <p:extLst>
      <p:ext uri="{BB962C8B-B14F-4D97-AF65-F5344CB8AC3E}">
        <p14:creationId xmlns:p14="http://schemas.microsoft.com/office/powerpoint/2010/main" val="50268137"/>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2&quot;/&gt;&lt;/TableIndex&gt;&lt;/ShapeTextInfo&gt;"/>
</p:tagLst>
</file>

<file path=ppt/tags/tag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5&quot;/&gt;&lt;lineCharCount val=&quot;33&quot;/&gt;&lt;lineCharCount val=&quot;13&quot;/&gt;&lt;lineCharCount val=&quot;12&quot;/&gt;&lt;lineCharCount val=&quot;13&quot;/&gt;&lt;lineCharCount val=&quot;11&quot;/&gt;&lt;/TableIndex&gt;&lt;/ShapeTextInfo&gt;"/>
</p:tagLst>
</file>

<file path=ppt/tags/tag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22&quot;/&gt;&lt;lineCharCount val=&quot;17&quot;/&gt;&lt;lineCharCount val=&quot;22&quot;/&gt;&lt;/TableIndex&gt;&lt;/ShapeTextInfo&gt;"/>
</p:tagLst>
</file>

<file path=ppt/tags/tag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5&quot;/&gt;&lt;/TableIndex&gt;&lt;/ShapeTextInfo&gt;"/>
</p:tagLst>
</file>

<file path=ppt/tags/tag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5&quot;/&gt;&lt;lineCharCount val=&quot;33&quot;/&gt;&lt;lineCharCount val=&quot;13&quot;/&gt;&lt;lineCharCount val=&quot;12&quot;/&gt;&lt;lineCharCount val=&quot;13&quot;/&gt;&lt;lineCharCount val=&quot;11&quot;/&gt;&lt;/TableIndex&gt;&lt;/ShapeTextInfo&gt;"/>
</p:tagLst>
</file>

<file path=ppt/tags/tag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2&quot;/&gt;&lt;/TableIndex&gt;&lt;/ShapeTextInfo&gt;"/>
</p:tagLst>
</file>

<file path=ppt/tags/tag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3&quot;/&gt;&lt;lineCharCount val=&quot;37&quot;/&gt;&lt;lineCharCount val=&quot;42&quot;/&gt;&lt;lineCharCount val=&quot;37&quot;/&gt;&lt;lineCharCount val=&quot;38&quot;/&gt;&lt;lineCharCount val=&quot;39&quot;/&gt;&lt;lineCharCount val=&quot;38&quot;/&gt;&lt;lineCharCount val=&quot;36&quot;/&gt;&lt;lineCharCount val=&quot;37&quot;/&gt;&lt;lineCharCount val=&quot;42&quot;/&gt;&lt;lineCharCount val=&quot;39&quot;/&gt;&lt;lineCharCount val=&quot;39&quot;/&gt;&lt;lineCharCount val=&quot;39&quot;/&gt;&lt;lineCharCount val=&quot;1&quot;/&gt;&lt;/TableIndex&gt;&lt;/ShapeTextInfo&gt;"/>
  <p:tag name="HTML_SHAPEINFO" val="&lt;ThreeDShapeInfo&gt;&lt;uuid val=&quot;{9E6262AC-4573-42A1-9805-57878D04493F}&quot;/&gt;&lt;isInvalidForFieldText val=&quot;0&quot;/&gt;&lt;Image&gt;&lt;filename val=&quot;C:\Users\garbez\AppData\Local\Temp\CP59642456128678Session\CPTrustFolder59642456128709\PPTImport59642464210325\data\asimages\{9E6262AC-4573-42A1-9805-57878D04493F}_3.png&quot;/&gt;&lt;left val=&quot;20&quot;/&gt;&lt;top val=&quot;192&quot;/&gt;&lt;width val=&quot;641&quot;/&gt;&lt;height val=&quot;502&quot;/&gt;&lt;hasText val=&quot;1&quot;/&gt;&lt;/Image&gt;&lt;/ThreeDShapeInfo&gt;"/>
  <p:tag name="NUM" val="1"/>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 name="NUM" val="2"/>
</p:tagLst>
</file>

<file path=ppt/tags/tag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6&quot;/&gt;&lt;/TableIndex&gt;&lt;/ShapeTextInfo&gt;"/>
  <p:tag name="PRESENTER_SHAPEINFO" val="&lt;ThreeDShapeInfo&gt;&lt;uuid val=&quot;{7E295E83-6F15-41B4-9E21-858856AEA768}&quot;/&gt;&lt;isInvalidForFieldText val=&quot;0&quot;/&gt;&lt;Image&gt;&lt;filename val=&quot;C:\Users\garbez\AppData\Local\Temp\CP59642456128678Session\CPTrustFolder59642456128709\PPTImport59642464210325\data\asimages\{7E295E83-6F15-41B4-9E21-858856AEA768}_3.png&quot;/&gt;&lt;left val=&quot;20&quot;/&gt;&lt;top val=&quot;0&quot;/&gt;&lt;width val=&quot;893&quot;/&gt;&lt;height val=&quot;134&quot;/&gt;&lt;hasText val=&quot;1&quot;/&gt;&lt;/Image&gt;&lt;/ThreeDShapeInfo&gt;"/>
  <p:tag name="NUM" val="3"/>
</p:tagLst>
</file>

<file path=ppt/tags/tag11.xml><?xml version="1.0" encoding="utf-8"?>
<p:tagLst xmlns:a="http://schemas.openxmlformats.org/drawingml/2006/main" xmlns:r="http://schemas.openxmlformats.org/officeDocument/2006/relationships" xmlns:p="http://schemas.openxmlformats.org/presentationml/2006/main">
  <p:tag name="NUM" val="4"/>
</p:tagLst>
</file>

<file path=ppt/tags/tag1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3&quot;/&gt;&lt;lineCharCount val=&quot;10&quot;/&gt;&lt;/TableIndex&gt;&lt;/ShapeTextInfo&gt;"/>
  <p:tag name="HTML_SHAPEINFO" val="&lt;ThreeDShapeInfo&gt;&lt;uuid val=&quot;{09C6AF61-DBAA-4C04-904C-B6B9414B02D5}&quot;/&gt;&lt;isInvalidForFieldText val=&quot;0&quot;/&gt;&lt;Image&gt;&lt;filename val=&quot;C:\Users\garbez\AppData\Local\Temp\CP59642456128678Session\CPTrustFolder59642456128709\PPTImport59642464210325\data\asimages\{09C6AF61-DBAA-4C04-904C-B6B9414B02D5}_3.png&quot;/&gt;&lt;left val=&quot;456&quot;/&gt;&lt;top val=&quot;102&quot;/&gt;&lt;width val=&quot;183&quot;/&gt;&lt;height val=&quot;80&quot;/&gt;&lt;hasText val=&quot;1&quot;/&gt;&lt;/Image&gt;&lt;/ThreeDShapeInfo&gt;"/>
  <p:tag name="NUM" val="5"/>
</p:tagLst>
</file>

<file path=ppt/tags/tag1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2&quot;/&gt;&lt;/TableIndex&gt;&lt;/ShapeTextInfo&gt;"/>
  <p:tag name="HTML_SHAPEINFO" val="&lt;ThreeDShapeInfo&gt;&lt;uuid val=&quot;{5666943D-4833-4FF1-A1E9-5ABDA1AA697C}&quot;/&gt;&lt;isInvalidForFieldText val=&quot;0&quot;/&gt;&lt;Image&gt;&lt;filename val=&quot;C:\Users\garbez\AppData\Local\Temp\CP59642456128678Session\CPTrustFolder59642456128709\PPTImport59642464210325\data\asimages\{5666943D-4833-4FF1-A1E9-5ABDA1AA697C}_3.png&quot;/&gt;&lt;left val=&quot;124&quot;/&gt;&lt;top val=&quot;118&quot;/&gt;&lt;width val=&quot;195&quot;/&gt;&lt;height val=&quot;52&quot;/&gt;&lt;hasText val=&quot;1&quot;/&gt;&lt;/Image&gt;&lt;/ThreeDShapeInfo&gt;"/>
  <p:tag name="NUM" val="6"/>
</p:tagLst>
</file>

<file path=ppt/tags/tag14.xml><?xml version="1.0" encoding="utf-8"?>
<p:tagLst xmlns:a="http://schemas.openxmlformats.org/drawingml/2006/main" xmlns:r="http://schemas.openxmlformats.org/officeDocument/2006/relationships" xmlns:p="http://schemas.openxmlformats.org/presentationml/2006/main">
  <p:tag name="NUM" val="7"/>
</p:tagLst>
</file>

<file path=ppt/tags/tag1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1&quot;/&gt;&lt;lineCharCount val=&quot;12&quot;/&gt;&lt;lineCharCount val=&quot;2&quot;/&gt;&lt;lineCharCount val=&quot;16&quot;/&gt;&lt;lineCharCount val=&quot;14&quot;/&gt;&lt;lineCharCount val=&quot;2&quot;/&gt;&lt;lineCharCount val=&quot;2&quot;/&gt;&lt;/TableIndex&gt;&lt;/ShapeTextInfo&gt;"/>
  <p:tag name="HTML_SHAPEINFO" val="&lt;ThreeDShapeInfo&gt;&lt;uuid val=&quot;{35C87D7F-282D-47FA-A294-36BF017014E7}&quot;/&gt;&lt;isInvalidForFieldText val=&quot;0&quot;/&gt;&lt;Image&gt;&lt;filename val=&quot;C:\Users\garbez\AppData\Local\Temp\CP59642456128678Session\CPTrustFolder59642456128709\PPTImport59642464210325\data\asimages\{35C87D7F-282D-47FA-A294-36BF017014E7}_3.png&quot;/&gt;&lt;left val=&quot;688&quot;/&gt;&lt;top val=&quot;180&quot;/&gt;&lt;width val=&quot;253&quot;/&gt;&lt;height val=&quot;497&quot;/&gt;&lt;hasText val=&quot;1&quot;/&gt;&lt;/Image&gt;&lt;/ThreeDShapeInfo&gt;"/>
  <p:tag name="NUM" val="8"/>
</p:tagLst>
</file>

<file path=ppt/tags/tag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3&quot;/&gt;&lt;lineCharCount val=&quot;1&quot;/&gt;&lt;/TableIndex&gt;&lt;/ShapeTextInfo&gt;"/>
  <p:tag name="HTML_SHAPEINFO" val="&lt;ThreeDShapeInfo&gt;&lt;uuid val=&quot;{F52C3CB0-C073-4EB0-9E45-2535B461F71D}&quot;/&gt;&lt;isInvalidForFieldText val=&quot;0&quot;/&gt;&lt;Image&gt;&lt;filename val=&quot;C:\Users\garbez\AppData\Local\Temp\CP59642456128678Session\CPTrustFolder59642456128709\PPTImport59642464210325\data\asimages\{F52C3CB0-C073-4EB0-9E45-2535B461F71D}_3.png&quot;/&gt;&lt;left val=&quot;716&quot;/&gt;&lt;top val=&quot;112&quot;/&gt;&lt;width val=&quot;183&quot;/&gt;&lt;height val=&quot;80&quot;/&gt;&lt;hasText val=&quot;1&quot;/&gt;&lt;/Image&gt;&lt;/ThreeDShapeInfo&gt;"/>
  <p:tag name="NUM" val="9"/>
</p:tagLst>
</file>

<file path=ppt/tags/tag1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 name="NUM" val="10"/>
</p:tagLst>
</file>

<file path=ppt/tags/tag1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 name="NUM" val="11"/>
</p:tagLst>
</file>

<file path=ppt/tags/tag19.xml><?xml version="1.0" encoding="utf-8"?>
<p:tagLst xmlns:a="http://schemas.openxmlformats.org/drawingml/2006/main" xmlns:r="http://schemas.openxmlformats.org/officeDocument/2006/relationships" xmlns:p="http://schemas.openxmlformats.org/presentationml/2006/main">
  <p:tag name="NUM" val="12"/>
</p:tagLst>
</file>

<file path=ppt/tags/tag20.xml><?xml version="1.0" encoding="utf-8"?>
<p:tagLst xmlns:a="http://schemas.openxmlformats.org/drawingml/2006/main" xmlns:r="http://schemas.openxmlformats.org/officeDocument/2006/relationships" xmlns:p="http://schemas.openxmlformats.org/presentationml/2006/main">
  <p:tag name="NUM" val="13"/>
</p:tagLst>
</file>

<file path=ppt/tags/tag2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 name="NUM" val="14"/>
</p:tagLst>
</file>

<file path=ppt/tags/tag2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0&quot;/&gt;&lt;/TableIndex&gt;&lt;/ShapeTextInfo&gt;"/>
  <p:tag name="HTML_SHAPEINFO" val="&lt;ThreeDShapeInfo&gt;&lt;uuid val=&quot;{D81100AC-BAED-40CC-B271-5D92A155D2A3}&quot;/&gt;&lt;isInvalidForFieldText val=&quot;0&quot;/&gt;&lt;Image&gt;&lt;filename val=&quot;C:\Users\garbez\AppData\Local\Temp\CP59642456128678Session\CPTrustFolder59642456128709\PPTImport59642464210325\data\asimages\{D81100AC-BAED-40CC-B271-5D92A155D2A3}_3.png&quot;/&gt;&lt;left val=&quot;458&quot;/&gt;&lt;top val=&quot;295&quot;/&gt;&lt;width val=&quot;156&quot;/&gt;&lt;height val=&quot;52&quot;/&gt;&lt;hasText val=&quot;1&quot;/&gt;&lt;/Image&gt;&lt;/ThreeDShapeInfo&gt;"/>
  <p:tag name="NUM" val="15"/>
</p:tagLst>
</file>

<file path=ppt/tags/tag2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 name="NUM" val="16"/>
</p:tagLst>
</file>

<file path=ppt/tags/tag2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 name="NUM" val="17"/>
</p:tagLst>
</file>

<file path=ppt/tags/tag2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 name="NUM" val="18"/>
</p:tagLst>
</file>

<file path=ppt/tags/tag2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 name="NUM" val="19"/>
</p:tagLst>
</file>

<file path=ppt/tags/tag2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5&quot;/&gt;&lt;/TableIndex&gt;&lt;/ShapeTextInfo&gt;"/>
  <p:tag name="PRESENTER_SHAPEINFO" val="&lt;ThreeDShapeInfo&gt;&lt;uuid val=&quot;{831A6D0E-8EC5-462E-962A-DF50ED9A5E4F}&quot;/&gt;&lt;isInvalidForFieldText val=&quot;0&quot;/&gt;&lt;Image&gt;&lt;filename val=&quot;C:\Users\garbez\AppData\Local\Temp\CP5008689196Session\CPTrustFolder5008689196\PPTImport5008977611\data\asimages\{831A6D0E-8EC5-462E-962A-DF50ED9A5E4F}_4.png&quot;/&gt;&lt;left val=&quot;20&quot;/&gt;&lt;top val=&quot;32&quot;/&gt;&lt;width val=&quot;893&quot;/&gt;&lt;height val=&quot;133&quot;/&gt;&lt;hasText val=&quot;1&quot;/&gt;&lt;/Image&gt;&lt;/ThreeDShapeInfo&gt;"/>
</p:tagLst>
</file>

<file path=ppt/tags/tag2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HTML_SHAPEINFO" val="&lt;ThreeDShapeInfo&gt;&lt;uuid val=&quot;{9340185A-21AB-4F89-A4D6-A72931EBF8AF}&quot;/&gt;&lt;isInvalidForFieldText val=&quot;0&quot;/&gt;&lt;Image&gt;&lt;filename val=&quot;C:\Users\garbez\AppData\Local\Temp\CP5008689196Session\CPTrustFolder5008689196\PPTImport5008977611\data\asimages\{9340185A-21AB-4F89-A4D6-A72931EBF8AF}_4.png&quot;/&gt;&lt;left val=&quot;682&quot;/&gt;&lt;top val=&quot;80&quot;/&gt;&lt;width val=&quot;179&quot;/&gt;&lt;height val=&quot;55&quot;/&gt;&lt;hasText val=&quot;1&quot;/&gt;&lt;/Image&gt;&lt;/ThreeDShapeInfo&gt;"/>
</p:tagLst>
</file>

<file path=ppt/tags/tag2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HTML_SHAPEINFO" val="&lt;ThreeDShapeInfo&gt;&lt;uuid val=&quot;{AC61D6AF-BFD6-4494-B8DE-5726EF2D5A0A}&quot;/&gt;&lt;isInvalidForFieldText val=&quot;0&quot;/&gt;&lt;Image&gt;&lt;filename val=&quot;C:\Users\garbez\AppData\Local\Temp\CP5008689196Session\CPTrustFolder5008689196\PPTImport5008977611\data\asimages\{AC61D6AF-BFD6-4494-B8DE-5726EF2D5A0A}_4.png&quot;/&gt;&lt;left val=&quot;682&quot;/&gt;&lt;top val=&quot;128&quot;/&gt;&lt;width val=&quot;179&quot;/&gt;&lt;height val=&quot;55&quot;/&gt;&lt;hasText val=&quot;1&quot;/&gt;&lt;/Image&gt;&lt;/ThreeDShapeInfo&gt;"/>
</p:tagLst>
</file>

<file path=ppt/tags/tag3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HTML_SHAPEINFO" val="&lt;ThreeDShapeInfo&gt;&lt;uuid val=&quot;{88F0836D-922D-4497-865F-6E3D30F4CC8C}&quot;/&gt;&lt;isInvalidForFieldText val=&quot;0&quot;/&gt;&lt;Image&gt;&lt;filename val=&quot;C:\Users\garbez\AppData\Local\Temp\CP5008689196Session\CPTrustFolder5008689196\PPTImport5008977611\data\asimages\{88F0836D-922D-4497-865F-6E3D30F4CC8C}_4.png&quot;/&gt;&lt;left val=&quot;682&quot;/&gt;&lt;top val=&quot;176&quot;/&gt;&lt;width val=&quot;179&quot;/&gt;&lt;height val=&quot;55&quot;/&gt;&lt;hasText val=&quot;1&quot;/&gt;&lt;/Image&gt;&lt;/ThreeDShapeInfo&gt;"/>
</p:tagLst>
</file>

<file path=ppt/tags/tag3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HTML_SHAPEINFO" val="&lt;ThreeDShapeInfo&gt;&lt;uuid val=&quot;{AD84B6AB-B129-4CAE-9D18-6E477B0F95C8}&quot;/&gt;&lt;isInvalidForFieldText val=&quot;0&quot;/&gt;&lt;Image&gt;&lt;filename val=&quot;C:\Users\garbez\AppData\Local\Temp\CP5008689196Session\CPTrustFolder5008689196\PPTImport5008977611\data\asimages\{AD84B6AB-B129-4CAE-9D18-6E477B0F95C8}_4.png&quot;/&gt;&lt;left val=&quot;682&quot;/&gt;&lt;top val=&quot;224&quot;/&gt;&lt;width val=&quot;179&quot;/&gt;&lt;height val=&quot;55&quot;/&gt;&lt;hasText val=&quot;1&quot;/&gt;&lt;/Image&gt;&lt;/ThreeDShapeInfo&gt;"/>
</p:tagLst>
</file>

<file path=ppt/tags/tag3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HTML_SHAPEINFO" val="&lt;ThreeDShapeInfo&gt;&lt;uuid val=&quot;{52D2AA21-1010-4AEC-AE34-B6844103ECB2}&quot;/&gt;&lt;isInvalidForFieldText val=&quot;0&quot;/&gt;&lt;Image&gt;&lt;filename val=&quot;C:\Users\garbez\AppData\Local\Temp\CP5008689196Session\CPTrustFolder5008689196\PPTImport5008977611\data\asimages\{52D2AA21-1010-4AEC-AE34-B6844103ECB2}_4.png&quot;/&gt;&lt;left val=&quot;682&quot;/&gt;&lt;top val=&quot;608&quot;/&gt;&lt;width val=&quot;179&quot;/&gt;&lt;height val=&quot;55&quot;/&gt;&lt;hasText val=&quot;1&quot;/&gt;&lt;/Image&gt;&lt;/ThreeDShapeInfo&gt;"/>
</p:tagLst>
</file>

<file path=ppt/tags/tag3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quot;/&gt;&lt;/TableIndex&gt;&lt;/ShapeTextInfo&gt;"/>
  <p:tag name="HTML_SHAPEINFO" val="&lt;ThreeDShapeInfo&gt;&lt;uuid val=&quot;{9BE45636-220D-4935-85C8-8A1B223A2914}&quot;/&gt;&lt;isInvalidForFieldText val=&quot;0&quot;/&gt;&lt;Image&gt;&lt;filename val=&quot;C:\Users\garbez\AppData\Local\Temp\CP5008689196Session\CPTrustFolder5008689196\PPTImport5008977611\data\asimages\{9BE45636-220D-4935-85C8-8A1B223A2914}_4.png&quot;/&gt;&lt;left val=&quot;603&quot;/&gt;&lt;top val=&quot;78&quot;/&gt;&lt;width val=&quot;74&quot;/&gt;&lt;height val=&quot;52&quot;/&gt;&lt;hasText val=&quot;1&quot;/&gt;&lt;/Image&gt;&lt;/ThreeDShapeInfo&gt;"/>
</p:tagLst>
</file>

<file path=ppt/tags/tag3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quot;/&gt;&lt;/TableIndex&gt;&lt;/ShapeTextInfo&gt;"/>
  <p:tag name="HTML_SHAPEINFO" val="&lt;ThreeDShapeInfo&gt;&lt;uuid val=&quot;{69BE057F-60E6-4B3C-9CBC-2140ACBD1CDC}&quot;/&gt;&lt;isInvalidForFieldText val=&quot;0&quot;/&gt;&lt;Image&gt;&lt;filename val=&quot;C:\Users\garbez\AppData\Local\Temp\CP5008689196Session\CPTrustFolder5008689196\PPTImport5008977611\data\asimages\{69BE057F-60E6-4B3C-9CBC-2140ACBD1CDC}_4.png&quot;/&gt;&lt;left val=&quot;603&quot;/&gt;&lt;top val=&quot;128&quot;/&gt;&lt;width val=&quot;74&quot;/&gt;&lt;height val=&quot;52&quot;/&gt;&lt;hasText val=&quot;1&quot;/&gt;&lt;/Image&gt;&lt;/ThreeDShapeInfo&gt;"/>
</p:tagLst>
</file>

<file path=ppt/tags/tag3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quot;/&gt;&lt;/TableIndex&gt;&lt;/ShapeTextInfo&gt;"/>
  <p:tag name="HTML_SHAPEINFO" val="&lt;ThreeDShapeInfo&gt;&lt;uuid val=&quot;{FC710A24-08CB-4F14-A4E3-602CC2A2A188}&quot;/&gt;&lt;isInvalidForFieldText val=&quot;0&quot;/&gt;&lt;Image&gt;&lt;filename val=&quot;C:\Users\garbez\AppData\Local\Temp\CP5008689196Session\CPTrustFolder5008689196\PPTImport5008977611\data\asimages\{FC710A24-08CB-4F14-A4E3-602CC2A2A188}_4.png&quot;/&gt;&lt;left val=&quot;603&quot;/&gt;&lt;top val=&quot;184&quot;/&gt;&lt;width val=&quot;74&quot;/&gt;&lt;height val=&quot;52&quot;/&gt;&lt;hasText val=&quot;1&quot;/&gt;&lt;/Image&gt;&lt;/ThreeDShapeInfo&gt;"/>
</p:tagLst>
</file>

<file path=ppt/tags/tag3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quot;/&gt;&lt;/TableIndex&gt;&lt;/ShapeTextInfo&gt;"/>
  <p:tag name="HTML_SHAPEINFO" val="&lt;ThreeDShapeInfo&gt;&lt;uuid val=&quot;{F1A4E4EC-7825-455F-AC88-C05DF3F489F0}&quot;/&gt;&lt;isInvalidForFieldText val=&quot;0&quot;/&gt;&lt;Image&gt;&lt;filename val=&quot;C:\Users\garbez\AppData\Local\Temp\CP5008689196Session\CPTrustFolder5008689196\PPTImport5008977611\data\asimages\{F1A4E4EC-7825-455F-AC88-C05DF3F489F0}_4.png&quot;/&gt;&lt;left val=&quot;603&quot;/&gt;&lt;top val=&quot;228&quot;/&gt;&lt;width val=&quot;74&quot;/&gt;&lt;height val=&quot;52&quot;/&gt;&lt;hasText val=&quot;1&quot;/&gt;&lt;/Image&gt;&lt;/ThreeDShapeInfo&gt;"/>
</p:tagLst>
</file>

<file path=ppt/tags/tag3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6&quot;/&gt;&lt;/TableIndex&gt;&lt;/ShapeTextInfo&gt;"/>
  <p:tag name="HTML_SHAPEINFO" val="&lt;ThreeDShapeInfo&gt;&lt;uuid val=&quot;{790AEA75-1620-40BF-B383-222C1FCC2176}&quot;/&gt;&lt;isInvalidForFieldText val=&quot;0&quot;/&gt;&lt;Image&gt;&lt;filename val=&quot;C:\Users\garbez\AppData\Local\Temp\CP5008689196Session\CPTrustFolder5008689196\PPTImport5008977611\data\asimages\{790AEA75-1620-40BF-B383-222C1FCC2176}_4.png&quot;/&gt;&lt;left val=&quot;408&quot;/&gt;&lt;top val=&quot;616&quot;/&gt;&lt;width val=&quot;269&quot;/&gt;&lt;height val=&quot;52&quot;/&gt;&lt;hasText val=&quot;1&quot;/&gt;&lt;/Image&gt;&lt;/ThreeDShapeInfo&gt;"/>
</p:tagLst>
</file>

<file path=ppt/tags/tag3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BEEBADBC-68FC-4B48-8B35-88ED5CFE218A}&quot;/&gt;&lt;isInvalidForFieldText val=&quot;0&quot;/&gt;&lt;Image&gt;&lt;filename val=&quot;C:\Users\garbez\AppData\Local\Temp\CP5008689196Session\CPTrustFolder5008689196\PPTImport5008977611\data\asimages\{BEEBADBC-68FC-4B48-8B35-88ED5CFE218A}_4.png&quot;/&gt;&lt;left val=&quot;120&quot;/&gt;&lt;top val=&quot;304&quot;/&gt;&lt;width val=&quot;129&quot;/&gt;&lt;height val=&quot;85&quot;/&gt;&lt;hasText val=&quot;1&quot;/&gt;&lt;/Image&gt;&lt;/ThreeDShapeInfo&gt;"/>
</p:tagLst>
</file>

<file path=ppt/tags/tag3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12&quot;/&gt;&lt;lineCharCount val=&quot;8&quot;/&gt;&lt;lineCharCount val=&quot;11&quot;/&gt;&lt;/TableIndex&gt;&lt;/ShapeTextInfo&gt;"/>
  <p:tag name="HTML_SHAPEINFO" val="&lt;ThreeDShapeInfo&gt;&lt;uuid val=&quot;{52894337-CCAC-4627-B5FB-E7D53A9344A9}&quot;/&gt;&lt;isInvalidForFieldText val=&quot;0&quot;/&gt;&lt;Image&gt;&lt;filename val=&quot;C:\Users\garbez\AppData\Local\Temp\CP5008689196Session\CPTrustFolder5008689196\PPTImport5008977611\data\asimages\{52894337-CCAC-4627-B5FB-E7D53A9344A9}_4.png&quot;/&gt;&lt;left val=&quot;683&quot;/&gt;&lt;top val=&quot;131&quot;/&gt;&lt;width val=&quot;182&quot;/&gt;&lt;height val=&quot;204&quot;/&gt;&lt;hasText val=&quot;1&quot;/&gt;&lt;/Image&gt;&lt;/ThreeDShapeInfo&gt;"/>
</p:tagLst>
</file>

<file path=ppt/tags/tag4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7&quot;/&gt;&lt;/TableIndex&gt;&lt;/ShapeTextInfo&gt;"/>
  <p:tag name="HTML_SHAPEINFO" val="&lt;ThreeDShapeInfo&gt;&lt;uuid val=&quot;{A353E6F6-788C-4F19-AD09-46C7D5CF87BF}&quot;/&gt;&lt;isInvalidForFieldText val=&quot;0&quot;/&gt;&lt;Image&gt;&lt;filename val=&quot;C:\Users\garbez\AppData\Local\Temp\CP5008689196Session\CPTrustFolder5008689196\PPTImport5008977611\data\asimages\{A353E6F6-788C-4F19-AD09-46C7D5CF87BF}_4.png&quot;/&gt;&lt;left val=&quot;682&quot;/&gt;&lt;top val=&quot;431&quot;/&gt;&lt;width val=&quot;179&quot;/&gt;&lt;height val=&quot;89&quot;/&gt;&lt;hasText val=&quot;1&quot;/&gt;&lt;/Image&gt;&lt;/ThreeDShapeInfo&gt;"/>
</p:tagLst>
</file>

<file path=ppt/tags/tag4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E5C62A59-EE5F-4016-BFF9-9035416F01D8}&quot;/&gt;&lt;isInvalidForFieldText val=&quot;0&quot;/&gt;&lt;Image&gt;&lt;filename val=&quot;C:\Users\garbez\AppData\Local\Temp\CP5008689196Session\CPTrustFolder5008689196\PPTImport5008977611\data\asimages\{E5C62A59-EE5F-4016-BFF9-9035416F01D8}_4.png&quot;/&gt;&lt;left val=&quot;543&quot;/&gt;&lt;top val=&quot;112&quot;/&gt;&lt;width val=&quot;186&quot;/&gt;&lt;height val=&quot;131&quot;/&gt;&lt;hasText val=&quot;1&quot;/&gt;&lt;/Image&gt;&lt;/ThreeDShapeInfo&gt;"/>
</p:tagLst>
</file>

<file path=ppt/tags/tag4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25&quot;/&gt;&lt;lineCharCount val=&quot;34&quot;/&gt;&lt;lineCharCount val=&quot;8&quot;/&gt;&lt;lineCharCount val=&quot;9&quot;/&gt;&lt;lineCharCount val=&quot;14&quot;/&gt;&lt;lineCharCount val=&quot;34&quot;/&gt;&lt;lineCharCount val=&quot;12&quot;/&gt;&lt;/TableIndex&gt;&lt;/ShapeTextInfo&gt;"/>
  <p:tag name="HTML_SHAPEINFO" val="&lt;ThreeDShapeInfo&gt;&lt;uuid val=&quot;{383339C3-5AB3-4C2D-93D9-652DA16E66C6}&quot;/&gt;&lt;isInvalidForFieldText val=&quot;0&quot;/&gt;&lt;Image&gt;&lt;filename val=&quot;C:\Users\garbez\AppData\Local\Temp\CP5008689196Session\CPTrustFolder5008689196\PPTImport5008977611\data\asimages\{383339C3-5AB3-4C2D-93D9-652DA16E66C6}_5.png&quot;/&gt;&lt;left val=&quot;48&quot;/&gt;&lt;top val=&quot;151&quot;/&gt;&lt;width val=&quot;865&quot;/&gt;&lt;height val=&quot;312&quot;/&gt;&lt;hasText val=&quot;1&quot;/&gt;&lt;/Image&gt;&lt;/ThreeDShapeInfo&gt;"/>
</p:tagLst>
</file>

<file path=ppt/tags/tag4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8&quot;/&gt;&lt;/TableIndex&gt;&lt;/ShapeTextInfo&gt;"/>
  <p:tag name="PRESENTER_SHAPEINFO" val="&lt;ThreeDShapeInfo&gt;&lt;uuid val=&quot;{88A2E924-182A-4EA3-BA15-BAE0DBA7FD7D}&quot;/&gt;&lt;isInvalidForFieldText val=&quot;0&quot;/&gt;&lt;Image&gt;&lt;filename val=&quot;C:\Users\garbez\AppData\Local\Temp\CP5008689196Session\CPTrustFolder5008689196\PPTImport5008977611\data\asimages\{88A2E924-182A-4EA3-BA15-BAE0DBA7FD7D}_5.png&quot;/&gt;&lt;left val=&quot;20&quot;/&gt;&lt;top val=&quot;28&quot;/&gt;&lt;width val=&quot;893&quot;/&gt;&lt;height val=&quot;133&quot;/&gt;&lt;hasText val=&quot;1&quot;/&gt;&lt;/Image&gt;&lt;/ThreeDShapeInfo&gt;"/>
</p:tagLst>
</file>

<file path=ppt/tags/tag4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HTML_SHAPEINFO" val="&lt;ThreeDShapeInfo&gt;&lt;uuid val=&quot;{6398E959-74C2-4DB1-8EA8-9C4DD98C4EC9}&quot;/&gt;&lt;isInvalidForFieldText val=&quot;0&quot;/&gt;&lt;Image&gt;&lt;filename val=&quot;C:\Users\garbez\AppData\Local\Temp\CP5008689196Session\CPTrustFolder5008689196\PPTImport5008977611\data\asimages\{6398E959-74C2-4DB1-8EA8-9C4DD98C4EC9}_5.png&quot;/&gt;&lt;left val=&quot;700&quot;/&gt;&lt;top val=&quot;276&quot;/&gt;&lt;width val=&quot;179&quot;/&gt;&lt;height val=&quot;55&quot;/&gt;&lt;hasText val=&quot;1&quot;/&gt;&lt;/Image&gt;&lt;/ThreeDShapeInfo&gt;"/>
</p:tagLst>
</file>

<file path=ppt/tags/tag4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HTML_SHAPEINFO" val="&lt;ThreeDShapeInfo&gt;&lt;uuid val=&quot;{AA75B8DE-9B30-4427-BD3F-2404EB2860EF}&quot;/&gt;&lt;isInvalidForFieldText val=&quot;0&quot;/&gt;&lt;Image&gt;&lt;filename val=&quot;C:\Users\garbez\AppData\Local\Temp\CP5008689196Session\CPTrustFolder5008689196\PPTImport5008977611\data\asimages\{AA75B8DE-9B30-4427-BD3F-2404EB2860EF}_5.png&quot;/&gt;&lt;left val=&quot;700&quot;/&gt;&lt;top val=&quot;326&quot;/&gt;&lt;width val=&quot;179&quot;/&gt;&lt;height val=&quot;55&quot;/&gt;&lt;hasText val=&quot;1&quot;/&gt;&lt;/Image&gt;&lt;/ThreeDShapeInfo&gt;"/>
</p:tagLst>
</file>

<file path=ppt/tags/tag5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HTML_SHAPEINFO" val="&lt;ThreeDShapeInfo&gt;&lt;uuid val=&quot;{48F73AB3-C9B5-40CA-B136-4AF57DCA3CF3}&quot;/&gt;&lt;isInvalidForFieldText val=&quot;0&quot;/&gt;&lt;Image&gt;&lt;filename val=&quot;C:\Users\garbez\AppData\Local\Temp\CP5008689196Session\CPTrustFolder5008689196\PPTImport5008977611\data\asimages\{48F73AB3-C9B5-40CA-B136-4AF57DCA3CF3}_5.png&quot;/&gt;&lt;left val=&quot;700&quot;/&gt;&lt;top val=&quot;374&quot;/&gt;&lt;width val=&quot;179&quot;/&gt;&lt;height val=&quot;55&quot;/&gt;&lt;hasText val=&quot;1&quot;/&gt;&lt;/Image&gt;&lt;/ThreeDShapeInfo&gt;"/>
</p:tagLst>
</file>

<file path=ppt/tags/tag5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HTML_SHAPEINFO" val="&lt;ThreeDShapeInfo&gt;&lt;uuid val=&quot;{B4ED283A-67E5-4C92-8403-4C87F4C4B746}&quot;/&gt;&lt;isInvalidForFieldText val=&quot;0&quot;/&gt;&lt;Image&gt;&lt;filename val=&quot;C:\Users\garbez\AppData\Local\Temp\CP5008689196Session\CPTrustFolder5008689196\PPTImport5008977611\data\asimages\{B4ED283A-67E5-4C92-8403-4C87F4C4B746}_5.png&quot;/&gt;&lt;left val=&quot;700&quot;/&gt;&lt;top val=&quot;422&quot;/&gt;&lt;width val=&quot;179&quot;/&gt;&lt;height val=&quot;55&quot;/&gt;&lt;hasText val=&quot;1&quot;/&gt;&lt;/Image&gt;&lt;/ThreeDShapeInfo&gt;"/>
</p:tagLst>
</file>

<file path=ppt/tags/tag5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HTML_SHAPEINFO" val="&lt;ThreeDShapeInfo&gt;&lt;uuid val=&quot;{9482AB7A-F6AF-45BA-A7F4-EDD4F6AF9B8A}&quot;/&gt;&lt;isInvalidForFieldText val=&quot;0&quot;/&gt;&lt;Image&gt;&lt;filename val=&quot;C:\Users\garbez\AppData\Local\Temp\CP5008689196Session\CPTrustFolder5008689196\PPTImport5008977611\data\asimages\{9482AB7A-F6AF-45BA-A7F4-EDD4F6AF9B8A}_5.png&quot;/&gt;&lt;left val=&quot;700&quot;/&gt;&lt;top val=&quot;656&quot;/&gt;&lt;width val=&quot;179&quot;/&gt;&lt;height val=&quot;55&quot;/&gt;&lt;hasText val=&quot;1&quot;/&gt;&lt;/Image&gt;&lt;/ThreeDShapeInfo&gt;"/>
</p:tagLst>
</file>

<file path=ppt/tags/tag5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quot;/&gt;&lt;/TableIndex&gt;&lt;/ShapeTextInfo&gt;"/>
  <p:tag name="HTML_SHAPEINFO" val="&lt;ThreeDShapeInfo&gt;&lt;uuid val=&quot;{57AF3D56-5BCE-47CF-A6D7-2D4A40DA2EBC}&quot;/&gt;&lt;isInvalidForFieldText val=&quot;0&quot;/&gt;&lt;Image&gt;&lt;filename val=&quot;C:\Users\garbez\AppData\Local\Temp\CP5008689196Session\CPTrustFolder5008689196\PPTImport5008977611\data\asimages\{57AF3D56-5BCE-47CF-A6D7-2D4A40DA2EBC}_5.png&quot;/&gt;&lt;left val=&quot;622&quot;/&gt;&lt;top val=&quot;275&quot;/&gt;&lt;width val=&quot;74&quot;/&gt;&lt;height val=&quot;52&quot;/&gt;&lt;hasText val=&quot;1&quot;/&gt;&lt;/Image&gt;&lt;/ThreeDShapeInfo&gt;"/>
</p:tagLst>
</file>

<file path=ppt/tags/tag5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quot;/&gt;&lt;/TableIndex&gt;&lt;/ShapeTextInfo&gt;"/>
  <p:tag name="HTML_SHAPEINFO" val="&lt;ThreeDShapeInfo&gt;&lt;uuid val=&quot;{7E1D94BC-399E-47CC-8C16-8E61A29EC208}&quot;/&gt;&lt;isInvalidForFieldText val=&quot;0&quot;/&gt;&lt;Image&gt;&lt;filename val=&quot;C:\Users\garbez\AppData\Local\Temp\CP5008689196Session\CPTrustFolder5008689196\PPTImport5008977611\data\asimages\{7E1D94BC-399E-47CC-8C16-8E61A29EC208}_5.png&quot;/&gt;&lt;left val=&quot;622&quot;/&gt;&lt;top val=&quot;326&quot;/&gt;&lt;width val=&quot;74&quot;/&gt;&lt;height val=&quot;52&quot;/&gt;&lt;hasText val=&quot;1&quot;/&gt;&lt;/Image&gt;&lt;/ThreeDShapeInfo&gt;"/>
</p:tagLst>
</file>

<file path=ppt/tags/tag5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quot;/&gt;&lt;/TableIndex&gt;&lt;/ShapeTextInfo&gt;"/>
  <p:tag name="HTML_SHAPEINFO" val="&lt;ThreeDShapeInfo&gt;&lt;uuid val=&quot;{B67FF0A5-D48C-45BB-A4F3-0C2DB2E82049}&quot;/&gt;&lt;isInvalidForFieldText val=&quot;0&quot;/&gt;&lt;Image&gt;&lt;filename val=&quot;C:\Users\garbez\AppData\Local\Temp\CP5008689196Session\CPTrustFolder5008689196\PPTImport5008977611\data\asimages\{B67FF0A5-D48C-45BB-A4F3-0C2DB2E82049}_5.png&quot;/&gt;&lt;left val=&quot;622&quot;/&gt;&lt;top val=&quot;380&quot;/&gt;&lt;width val=&quot;74&quot;/&gt;&lt;height val=&quot;52&quot;/&gt;&lt;hasText val=&quot;1&quot;/&gt;&lt;/Image&gt;&lt;/ThreeDShapeInfo&gt;"/>
</p:tagLst>
</file>

<file path=ppt/tags/tag5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quot;/&gt;&lt;/TableIndex&gt;&lt;/ShapeTextInfo&gt;"/>
  <p:tag name="HTML_SHAPEINFO" val="&lt;ThreeDShapeInfo&gt;&lt;uuid val=&quot;{81D8396E-B7F4-48C3-B096-D77C1C9AD648}&quot;/&gt;&lt;isInvalidForFieldText val=&quot;0&quot;/&gt;&lt;Image&gt;&lt;filename val=&quot;C:\Users\garbez\AppData\Local\Temp\CP5008689196Session\CPTrustFolder5008689196\PPTImport5008977611\data\asimages\{81D8396E-B7F4-48C3-B096-D77C1C9AD648}_5.png&quot;/&gt;&lt;left val=&quot;622&quot;/&gt;&lt;top val=&quot;424&quot;/&gt;&lt;width val=&quot;74&quot;/&gt;&lt;height val=&quot;52&quot;/&gt;&lt;hasText val=&quot;1&quot;/&gt;&lt;/Image&gt;&lt;/ThreeDShapeInfo&gt;"/>
</p:tagLst>
</file>

<file path=ppt/tags/tag5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6&quot;/&gt;&lt;/TableIndex&gt;&lt;/ShapeTextInfo&gt;"/>
  <p:tag name="HTML_SHAPEINFO" val="&lt;ThreeDShapeInfo&gt;&lt;uuid val=&quot;{6F47DBC3-A7AF-4430-BB08-353857E82F63}&quot;/&gt;&lt;isInvalidForFieldText val=&quot;0&quot;/&gt;&lt;Image&gt;&lt;filename val=&quot;C:\Users\garbez\AppData\Local\Temp\CP5008689196Session\CPTrustFolder5008689196\PPTImport5008977611\data\asimages\{6F47DBC3-A7AF-4430-BB08-353857E82F63}_5.png&quot;/&gt;&lt;left val=&quot;427&quot;/&gt;&lt;top val=&quot;664&quot;/&gt;&lt;width val=&quot;269&quot;/&gt;&lt;height val=&quot;52&quot;/&gt;&lt;hasText val=&quot;1&quot;/&gt;&lt;/Image&gt;&lt;/ThreeDShapeInfo&gt;"/>
</p:tagLst>
</file>

<file path=ppt/tags/tag5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BBC43F3E-EC0E-42BD-8247-C42892899286}&quot;/&gt;&lt;isInvalidForFieldText val=&quot;0&quot;/&gt;&lt;Image&gt;&lt;filename val=&quot;C:\Users\garbez\AppData\Local\Temp\CP5008689196Session\CPTrustFolder5008689196\PPTImport5008977611\data\asimages\{BBC43F3E-EC0E-42BD-8247-C42892899286}_5.png&quot;/&gt;&lt;left val=&quot;376&quot;/&gt;&lt;top val=&quot;432&quot;/&gt;&lt;width val=&quot;129&quot;/&gt;&lt;height val=&quot;85&quot;/&gt;&lt;hasText val=&quot;1&quot;/&gt;&lt;/Image&gt;&lt;/ThreeDShapeInfo&gt;"/>
</p:tagLst>
</file>

<file path=ppt/tags/tag5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6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12&quot;/&gt;&lt;lineCharCount val=&quot;8&quot;/&gt;&lt;lineCharCount val=&quot;11&quot;/&gt;&lt;/TableIndex&gt;&lt;/ShapeTextInfo&gt;"/>
  <p:tag name="HTML_SHAPEINFO" val="&lt;ThreeDShapeInfo&gt;&lt;uuid val=&quot;{A4C82B92-9DB1-4A60-9583-67966437A57E}&quot;/&gt;&lt;isInvalidForFieldText val=&quot;0&quot;/&gt;&lt;Image&gt;&lt;filename val=&quot;C:\Users\garbez\AppData\Local\Temp\CP5008689196Session\CPTrustFolder5008689196\PPTImport5008977611\data\asimages\{A4C82B92-9DB1-4A60-9583-67966437A57E}_5.png&quot;/&gt;&lt;left val=&quot;702&quot;/&gt;&lt;top val=&quot;328&quot;/&gt;&lt;width val=&quot;182&quot;/&gt;&lt;height val=&quot;204&quot;/&gt;&lt;hasText val=&quot;1&quot;/&gt;&lt;/Image&gt;&lt;/ThreeDShapeInfo&gt;"/>
</p:tagLst>
</file>

<file path=ppt/tags/tag6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7&quot;/&gt;&lt;/TableIndex&gt;&lt;/ShapeTextInfo&gt;"/>
  <p:tag name="HTML_SHAPEINFO" val="&lt;ThreeDShapeInfo&gt;&lt;uuid val=&quot;{2597957E-F80D-465F-9F3F-B35A2C948910}&quot;/&gt;&lt;isInvalidForFieldText val=&quot;0&quot;/&gt;&lt;Image&gt;&lt;filename val=&quot;C:\Users\garbez\AppData\Local\Temp\CP5008689196Session\CPTrustFolder5008689196\PPTImport5008977611\data\asimages\{2597957E-F80D-465F-9F3F-B35A2C948910}_5.png&quot;/&gt;&lt;left val=&quot;700&quot;/&gt;&lt;top val=&quot;550&quot;/&gt;&lt;width val=&quot;179&quot;/&gt;&lt;height val=&quot;89&quot;/&gt;&lt;hasText val=&quot;1&quot;/&gt;&lt;/Image&gt;&lt;/ThreeDShapeInfo&gt;"/>
</p:tagLst>
</file>

<file path=ppt/tags/tag6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6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6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0&quot;/&gt;&lt;/TableIndex&gt;&lt;/ShapeTextInfo&gt;"/>
  <p:tag name="PRESENTER_SHAPEINFO" val="&lt;ThreeDShapeInfo&gt;&lt;uuid val=&quot;{BFBC0DC0-9AED-4748-A9AC-68D14D577DE3}&quot;/&gt;&lt;isInvalidForFieldText val=&quot;0&quot;/&gt;&lt;Image&gt;&lt;filename val=&quot;C:\Users\garbez\AppData\Local\Temp\CP59642456128678Session\CPTrustFolder59642456128709\PPTImport59642464210325\data\asimages\{BFBC0DC0-9AED-4748-A9AC-68D14D577DE3}_4.png&quot;/&gt;&lt;left val=&quot;0&quot;/&gt;&lt;top val=&quot;16&quot;/&gt;&lt;width val=&quot;841&quot;/&gt;&lt;height val=&quot;111&quot;/&gt;&lt;hasText val=&quot;1&quot;/&gt;&lt;/Image&gt;&lt;/ThreeDShapeInfo&gt;"/>
</p:tagLst>
</file>

<file path=ppt/tags/tag6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0&quot;/&gt;&lt;/TableIndex&gt;&lt;/ShapeTextInfo&gt;"/>
  <p:tag name="HTML_SHAPEINFO" val="&lt;ThreeDShapeInfo&gt;&lt;uuid val=&quot;{2E051978-8ECA-412E-955A-E0A93FAB1ADA}&quot;/&gt;&lt;isInvalidForFieldText val=&quot;0&quot;/&gt;&lt;Image&gt;&lt;filename val=&quot;C:\Users\garbez\AppData\Local\Temp\CP59642456128678Session\CPTrustFolder59642456128709\PPTImport59642464210325\data\asimages\{2E051978-8ECA-412E-955A-E0A93FAB1ADA}_4.png&quot;/&gt;&lt;left val=&quot;72&quot;/&gt;&lt;top val=&quot;123&quot;/&gt;&lt;width val=&quot;305&quot;/&gt;&lt;height val=&quot;475&quot;/&gt;&lt;hasText val=&quot;1&quot;/&gt;&lt;/Image&gt;&lt;/ThreeDShapeInfo&gt;"/>
</p:tagLst>
</file>

<file path=ppt/tags/tag6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0&quot;/&gt;&lt;lineCharCount val=&quot;11&quot;/&gt;&lt;/TableIndex&gt;&lt;/ShapeTextInfo&gt;"/>
  <p:tag name="HTML_SHAPEINFO" val="&lt;ThreeDShapeInfo&gt;&lt;uuid val=&quot;{4755CD44-625D-4A68-84E9-70175673EF51}&quot;/&gt;&lt;isInvalidForFieldText val=&quot;0&quot;/&gt;&lt;Image&gt;&lt;filename val=&quot;C:\Users\garbez\AppData\Local\Temp\CP59642456128678Session\CPTrustFolder59642456128709\PPTImport59642464210325\data\asimages\{4755CD44-625D-4A68-84E9-70175673EF51}_4.png&quot;/&gt;&lt;left val=&quot;88&quot;/&gt;&lt;top val=&quot;176&quot;/&gt;&lt;width val=&quot;273&quot;/&gt;&lt;height val=&quot;113&quot;/&gt;&lt;hasText val=&quot;1&quot;/&gt;&lt;/Image&gt;&lt;/ThreeDShapeInfo&gt;"/>
</p:tagLst>
</file>

<file path=ppt/tags/tag6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1&quot;/&gt;&lt;/TableIndex&gt;&lt;/ShapeTextInfo&gt;"/>
  <p:tag name="HTML_SHAPEINFO" val="&lt;ThreeDShapeInfo&gt;&lt;uuid val=&quot;{4A561C59-4EFA-4059-8EF5-04E7AE12B7F5}&quot;/&gt;&lt;isInvalidForFieldText val=&quot;0&quot;/&gt;&lt;Image&gt;&lt;filename val=&quot;C:\Users\garbez\AppData\Local\Temp\CP59642456128678Session\CPTrustFolder59642456128709\PPTImport59642464210325\data\asimages\{4A561C59-4EFA-4059-8EF5-04E7AE12B7F5}_4.png&quot;/&gt;&lt;left val=&quot;88&quot;/&gt;&lt;top val=&quot;304&quot;/&gt;&lt;width val=&quot;273&quot;/&gt;&lt;height val=&quot;113&quot;/&gt;&lt;hasText val=&quot;1&quot;/&gt;&lt;/Image&gt;&lt;/ThreeDShapeInfo&gt;"/>
</p:tagLst>
</file>

<file path=ppt/tags/tag6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8&quot;/&gt;&lt;lineCharCount val=&quot;14&quot;/&gt;&lt;/TableIndex&gt;&lt;/ShapeTextInfo&gt;"/>
  <p:tag name="HTML_SHAPEINFO" val="&lt;ThreeDShapeInfo&gt;&lt;uuid val=&quot;{FBC7AB75-2BE9-42D0-B416-200A9EF72838}&quot;/&gt;&lt;isInvalidForFieldText val=&quot;0&quot;/&gt;&lt;Image&gt;&lt;filename val=&quot;C:\Users\garbez\AppData\Local\Temp\CP59642456128678Session\CPTrustFolder59642456128709\PPTImport59642464210325\data\asimages\{FBC7AB75-2BE9-42D0-B416-200A9EF72838}_4.png&quot;/&gt;&lt;left val=&quot;88&quot;/&gt;&lt;top val=&quot;439&quot;/&gt;&lt;width val=&quot;281&quot;/&gt;&lt;height val=&quot;113&quot;/&gt;&lt;hasText val=&quot;1&quot;/&gt;&lt;/Image&gt;&lt;/ThreeDShapeInfo&gt;"/>
</p:tagLst>
</file>

<file path=ppt/tags/tag6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0&quot;/&gt;&lt;/TableIndex&gt;&lt;/ShapeTextInfo&gt;"/>
  <p:tag name="HTML_SHAPEINFO" val="&lt;ThreeDShapeInfo&gt;&lt;uuid val=&quot;{07BB604C-C686-4EBB-A6E7-D552F806D00F}&quot;/&gt;&lt;isInvalidForFieldText val=&quot;0&quot;/&gt;&lt;Image&gt;&lt;filename val=&quot;C:\Users\garbez\AppData\Local\Temp\CP59642456128678Session\CPTrustFolder59642456128709\PPTImport59642464210325\data\asimages\{07BB604C-C686-4EBB-A6E7-D552F806D00F}_4.png&quot;/&gt;&lt;left val=&quot;160&quot;/&gt;&lt;top val=&quot;304&quot;/&gt;&lt;width val=&quot;128&quot;/&gt;&lt;height val=&quot;52&quot;/&gt;&lt;hasText val=&quot;1&quot;/&gt;&lt;/Image&gt;&lt;/ThreeDShapeInfo&gt;"/>
</p:tagLst>
</file>

<file path=ppt/tags/tag7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5&quot;/&gt;&lt;/TableIndex&gt;&lt;/ShapeTextInfo&gt;"/>
  <p:tag name="HTML_SHAPEINFO" val="&lt;ThreeDShapeInfo&gt;&lt;uuid val=&quot;{33B00C26-FF4D-4BCE-9A7F-F9C74F53CBBC}&quot;/&gt;&lt;isInvalidForFieldText val=&quot;0&quot;/&gt;&lt;Image&gt;&lt;filename val=&quot;C:\Users\garbez\AppData\Local\Temp\CP59642456128678Session\CPTrustFolder59642456128709\PPTImport59642464210325\data\asimages\{33B00C26-FF4D-4BCE-9A7F-F9C74F53CBBC}_4.png&quot;/&gt;&lt;left val=&quot;280&quot;/&gt;&lt;top val=&quot;370&quot;/&gt;&lt;width val=&quot;123&quot;/&gt;&lt;height val=&quot;58&quot;/&gt;&lt;hasText val=&quot;1&quot;/&gt;&lt;/Image&gt;&lt;/ThreeDShapeInfo&gt;"/>
</p:tagLst>
</file>

<file path=ppt/tags/tag7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5&quot;/&gt;&lt;/TableIndex&gt;&lt;/ShapeTextInfo&gt;"/>
  <p:tag name="HTML_SHAPEINFO" val="&lt;ThreeDShapeInfo&gt;&lt;uuid val=&quot;{B3D2B4B2-3104-4985-B3A5-A4D1961AD337}&quot;/&gt;&lt;isInvalidForFieldText val=&quot;0&quot;/&gt;&lt;Image&gt;&lt;filename val=&quot;C:\Users\garbez\AppData\Local\Temp\CP59642456128678Session\CPTrustFolder59642456128709\PPTImport59642464210325\data\asimages\{B3D2B4B2-3104-4985-B3A5-A4D1961AD337}_4.png&quot;/&gt;&lt;left val=&quot;532&quot;/&gt;&lt;top val=&quot;390&quot;/&gt;&lt;width val=&quot;123&quot;/&gt;&lt;height val=&quot;58&quot;/&gt;&lt;hasText val=&quot;1&quot;/&gt;&lt;/Image&gt;&lt;/ThreeDShapeInfo&gt;"/>
</p:tagLst>
</file>

<file path=ppt/tags/tag7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HTML_SHAPEINFO" val="&lt;ThreeDShapeInfo&gt;&lt;uuid val=&quot;{09695D2B-B4BA-4298-8AD5-654B04629190}&quot;/&gt;&lt;isInvalidForFieldText val=&quot;0&quot;/&gt;&lt;Image&gt;&lt;filename val=&quot;C:\Users\garbez\AppData\Local\Temp\CP59642456128678Session\CPTrustFolder59642456128709\PPTImport59642464210325\data\asimages\{09695D2B-B4BA-4298-8AD5-654B04629190}_4.png&quot;/&gt;&lt;left val=&quot;160&quot;/&gt;&lt;top val=&quot;300&quot;/&gt;&lt;width val=&quot;124&quot;/&gt;&lt;height val=&quot;52&quot;/&gt;&lt;hasText val=&quot;1&quot;/&gt;&lt;/Image&gt;&lt;/ThreeDShapeInfo&gt;"/>
</p:tagLst>
</file>

<file path=ppt/tags/tag7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7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7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7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D732ACBB-0429-44A7-AA6E-4D7424C17157}&quot;/&gt;&lt;isInvalidForFieldText val=&quot;0&quot;/&gt;&lt;Image&gt;&lt;filename val=&quot;C:\Users\garbez\AppData\Local\Temp\CP59642456128678Session\CPTrustFolder59642456128709\PPTImport59642465201587\data\asimages\{D732ACBB-0429-44A7-AA6E-4D7424C17157}_4.png&quot;/&gt;&lt;left val=&quot;427&quot;/&gt;&lt;top val=&quot;551&quot;/&gt;&lt;width val=&quot;198&quot;/&gt;&lt;height val=&quot;101&quot;/&gt;&lt;hasText val=&quot;1&quot;/&gt;&lt;/Image&gt;&lt;/ThreeDShapeInfo&gt;"/>
</p:tagLst>
</file>

<file path=ppt/tags/tag7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7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9&quot;/&gt;&lt;/TableIndex&gt;&lt;/ShapeTextInfo&gt;"/>
  <p:tag name="HTML_SHAPEINFO" val="&lt;ThreeDShapeInfo&gt;&lt;uuid val=&quot;{BEA39F54-2650-40A1-A31D-442AA26325BE}&quot;/&gt;&lt;isInvalidForFieldText val=&quot;0&quot;/&gt;&lt;Image&gt;&lt;filename val=&quot;C:\Users\garbez\AppData\Local\Temp\CP59642456128678Session\CPTrustFolder59642456128709\PPTImport59642465201587\data\asimages\{BEA39F54-2650-40A1-A31D-442AA26325BE}_4.png&quot;/&gt;&lt;left val=&quot;91&quot;/&gt;&lt;top val=&quot;100&quot;/&gt;&lt;width val=&quot;294&quot;/&gt;&lt;height val=&quot;90&quot;/&gt;&lt;hasText val=&quot;1&quot;/&gt;&lt;/Image&gt;&lt;/ThreeDShapeInfo&gt;"/>
</p:tagLst>
</file>

<file path=ppt/tags/tag7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7&quot;/&gt;&lt;/TableIndex&gt;&lt;/ShapeTextInfo&gt;"/>
  <p:tag name="HTML_SHAPEINFO" val="&lt;ThreeDShapeInfo&gt;&lt;uuid val=&quot;{FE5F2D30-1CD6-44BF-954B-D4BB1F488F12}&quot;/&gt;&lt;isInvalidForFieldText val=&quot;0&quot;/&gt;&lt;Image&gt;&lt;filename val=&quot;C:\Users\garbez\AppData\Local\Temp\CP59642456128678Session\CPTrustFolder59642456128709\PPTImport59642465201587\data\asimages\{FE5F2D30-1CD6-44BF-954B-D4BB1F488F12}_4.png&quot;/&gt;&lt;left val=&quot;427&quot;/&gt;&lt;top val=&quot;102&quot;/&gt;&lt;width val=&quot;199&quot;/&gt;&lt;height val=&quot;90&quot;/&gt;&lt;hasText val=&quot;1&quot;/&gt;&lt;/Image&gt;&lt;/ThreeDShapeInfo&gt;"/>
</p:tagLst>
</file>

<file path=ppt/tags/tag8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3&quot;/&gt;&lt;/TableIndex&gt;&lt;/ShapeTextInfo&gt;"/>
  <p:tag name="PRESENTER_SHAPEINFO" val="&lt;ThreeDShapeInfo&gt;&lt;uuid val=&quot;{F7D97C8F-24A8-4EDF-9E54-EB336E1F8BA9}&quot;/&gt;&lt;isInvalidForFieldText val=&quot;0&quot;/&gt;&lt;Image&gt;&lt;filename val=&quot;C:\Users\garbez\AppData\Local\Temp\CP59642456128678Session\CPTrustFolder59642456128709\PPTImport59642465201587\data\asimages\{F7D97C8F-24A8-4EDF-9E54-EB336E1F8BA9}_4.png&quot;/&gt;&lt;left val=&quot;-16&quot;/&gt;&lt;top val=&quot;0&quot;/&gt;&lt;width val=&quot;929&quot;/&gt;&lt;height val=&quot;111&quot;/&gt;&lt;hasText val=&quot;1&quot;/&gt;&lt;/Image&gt;&lt;/ThreeDShapeInfo&gt;"/>
</p:tagLst>
</file>

<file path=ppt/tags/tag8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8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8&quot;/&gt;&lt;lineCharCount val=&quot;7&quot;/&gt;&lt;/TableIndex&gt;&lt;/ShapeTextInfo&gt;"/>
  <p:tag name="HTML_SHAPEINFO" val="&lt;ThreeDShapeInfo&gt;&lt;uuid val=&quot;{4D019180-CA23-4BA8-9294-7EB97CC2EF8A}&quot;/&gt;&lt;isInvalidForFieldText val=&quot;0&quot;/&gt;&lt;Image&gt;&lt;filename val=&quot;C:\Users\garbez\AppData\Local\Temp\CP59642456128678Session\CPTrustFolder59642456128709\PPTImport59642465201587\data\asimages\{4D019180-CA23-4BA8-9294-7EB97CC2EF8A}_4.png&quot;/&gt;&lt;left val=&quot;672&quot;/&gt;&lt;top val=&quot;102&quot;/&gt;&lt;width val=&quot;198&quot;/&gt;&lt;height val=&quot;90&quot;/&gt;&lt;hasText val=&quot;1&quot;/&gt;&lt;/Image&gt;&lt;/ThreeDShapeInfo&gt;"/>
</p:tagLst>
</file>

<file path=ppt/tags/tag8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8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8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5&quot;/&gt;&lt;/TableIndex&gt;&lt;/ShapeTextInfo&gt;"/>
  <p:tag name="HTML_SHAPEINFO" val="&lt;ThreeDShapeInfo&gt;&lt;uuid val=&quot;{BA24C689-71CF-41B5-AF42-3535B27B4B42}&quot;/&gt;&lt;isInvalidForFieldText val=&quot;0&quot;/&gt;&lt;Image&gt;&lt;filename val=&quot;C:\Users\garbez\AppData\Local\Temp\CP59642456128678Session\CPTrustFolder59642456128709\PPTImport59642465201587\data\asimages\{BA24C689-71CF-41B5-AF42-3535B27B4B42}_4.png&quot;/&gt;&lt;left val=&quot;676&quot;/&gt;&lt;top val=&quot;410&quot;/&gt;&lt;width val=&quot;198&quot;/&gt;&lt;height val=&quot;58&quot;/&gt;&lt;hasText val=&quot;1&quot;/&gt;&lt;/Image&gt;&lt;/ThreeDShapeInfo&gt;"/>
</p:tagLst>
</file>

<file path=ppt/tags/tag8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8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8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8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D732ACBB-0429-44A7-AA6E-4D7424C17157}&quot;/&gt;&lt;isInvalidForFieldText val=&quot;0&quot;/&gt;&lt;Image&gt;&lt;filename val=&quot;C:\Users\garbez\AppData\Local\Temp\CP59642456128678Session\CPTrustFolder59642456128709\PPTImport59642465201587\data\asimages\{D732ACBB-0429-44A7-AA6E-4D7424C17157}_4.png&quot;/&gt;&lt;left val=&quot;427&quot;/&gt;&lt;top val=&quot;551&quot;/&gt;&lt;width val=&quot;198&quot;/&gt;&lt;height val=&quot;101&quot;/&gt;&lt;hasText val=&quot;1&quot;/&gt;&lt;/Image&gt;&lt;/ThreeDShapeInfo&gt;"/>
</p:tagLst>
</file>

<file path=ppt/tags/tag9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9&quot;/&gt;&lt;/TableIndex&gt;&lt;/ShapeTextInfo&gt;"/>
  <p:tag name="HTML_SHAPEINFO" val="&lt;ThreeDShapeInfo&gt;&lt;uuid val=&quot;{BEA39F54-2650-40A1-A31D-442AA26325BE}&quot;/&gt;&lt;isInvalidForFieldText val=&quot;0&quot;/&gt;&lt;Image&gt;&lt;filename val=&quot;C:\Users\garbez\AppData\Local\Temp\CP59642456128678Session\CPTrustFolder59642456128709\PPTImport59642465201587\data\asimages\{BEA39F54-2650-40A1-A31D-442AA26325BE}_4.png&quot;/&gt;&lt;left val=&quot;91&quot;/&gt;&lt;top val=&quot;100&quot;/&gt;&lt;width val=&quot;294&quot;/&gt;&lt;height val=&quot;90&quot;/&gt;&lt;hasText val=&quot;1&quot;/&gt;&lt;/Image&gt;&lt;/ThreeDShapeInfo&gt;"/>
</p:tagLst>
</file>

<file path=ppt/tags/tag9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7&quot;/&gt;&lt;/TableIndex&gt;&lt;/ShapeTextInfo&gt;"/>
  <p:tag name="HTML_SHAPEINFO" val="&lt;ThreeDShapeInfo&gt;&lt;uuid val=&quot;{FE5F2D30-1CD6-44BF-954B-D4BB1F488F12}&quot;/&gt;&lt;isInvalidForFieldText val=&quot;0&quot;/&gt;&lt;Image&gt;&lt;filename val=&quot;C:\Users\garbez\AppData\Local\Temp\CP59642456128678Session\CPTrustFolder59642456128709\PPTImport59642465201587\data\asimages\{FE5F2D30-1CD6-44BF-954B-D4BB1F488F12}_4.png&quot;/&gt;&lt;left val=&quot;427&quot;/&gt;&lt;top val=&quot;102&quot;/&gt;&lt;width val=&quot;199&quot;/&gt;&lt;height val=&quot;90&quot;/&gt;&lt;hasText val=&quot;1&quot;/&gt;&lt;/Image&gt;&lt;/ThreeDShapeInfo&gt;"/>
</p:tagLst>
</file>

<file path=ppt/tags/tag9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3&quot;/&gt;&lt;/TableIndex&gt;&lt;/ShapeTextInfo&gt;"/>
  <p:tag name="PRESENTER_SHAPEINFO" val="&lt;ThreeDShapeInfo&gt;&lt;uuid val=&quot;{F7D97C8F-24A8-4EDF-9E54-EB336E1F8BA9}&quot;/&gt;&lt;isInvalidForFieldText val=&quot;0&quot;/&gt;&lt;Image&gt;&lt;filename val=&quot;C:\Users\garbez\AppData\Local\Temp\CP59642456128678Session\CPTrustFolder59642456128709\PPTImport59642465201587\data\asimages\{F7D97C8F-24A8-4EDF-9E54-EB336E1F8BA9}_4.png&quot;/&gt;&lt;left val=&quot;-16&quot;/&gt;&lt;top val=&quot;0&quot;/&gt;&lt;width val=&quot;929&quot;/&gt;&lt;height val=&quot;111&quot;/&gt;&lt;hasText val=&quot;1&quot;/&gt;&lt;/Image&gt;&lt;/ThreeDShapeInfo&gt;"/>
</p:tagLst>
</file>

<file path=ppt/tags/tag9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8&quot;/&gt;&lt;lineCharCount val=&quot;7&quot;/&gt;&lt;/TableIndex&gt;&lt;/ShapeTextInfo&gt;"/>
  <p:tag name="HTML_SHAPEINFO" val="&lt;ThreeDShapeInfo&gt;&lt;uuid val=&quot;{4D019180-CA23-4BA8-9294-7EB97CC2EF8A}&quot;/&gt;&lt;isInvalidForFieldText val=&quot;0&quot;/&gt;&lt;Image&gt;&lt;filename val=&quot;C:\Users\garbez\AppData\Local\Temp\CP59642456128678Session\CPTrustFolder59642456128709\PPTImport59642465201587\data\asimages\{4D019180-CA23-4BA8-9294-7EB97CC2EF8A}_4.png&quot;/&gt;&lt;left val=&quot;672&quot;/&gt;&lt;top val=&quot;102&quot;/&gt;&lt;width val=&quot;198&quot;/&gt;&lt;height val=&quot;90&quot;/&gt;&lt;hasText val=&quot;1&quot;/&gt;&lt;/Image&gt;&lt;/ThreeDShapeInfo&gt;"/>
</p:tagLst>
</file>

<file path=ppt/tags/tag9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5&quot;/&gt;&lt;/TableIndex&gt;&lt;/ShapeTextInfo&gt;"/>
  <p:tag name="HTML_SHAPEINFO" val="&lt;ThreeDShapeInfo&gt;&lt;uuid val=&quot;{BA24C689-71CF-41B5-AF42-3535B27B4B42}&quot;/&gt;&lt;isInvalidForFieldText val=&quot;0&quot;/&gt;&lt;Image&gt;&lt;filename val=&quot;C:\Users\garbez\AppData\Local\Temp\CP59642456128678Session\CPTrustFolder59642456128709\PPTImport59642465201587\data\asimages\{BA24C689-71CF-41B5-AF42-3535B27B4B42}_4.png&quot;/&gt;&lt;left val=&quot;676&quot;/&gt;&lt;top val=&quot;410&quot;/&gt;&lt;width val=&quot;198&quot;/&gt;&lt;height val=&quot;58&quot;/&gt;&lt;hasText val=&quot;1&quot;/&gt;&lt;/Image&gt;&lt;/ThreeDShapeInfo&gt;"/>
</p:tagLst>
</file>

<file path=ppt/tags/tag9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3&quot;/&gt;&lt;/TableIndex&gt;&lt;/ShapeTextInfo&gt;"/>
  <p:tag name="PRESENTER_SHAPEINFO" val="&lt;ThreeDShapeInfo&gt;&lt;uuid val=&quot;{F7D97C8F-24A8-4EDF-9E54-EB336E1F8BA9}&quot;/&gt;&lt;isInvalidForFieldText val=&quot;0&quot;/&gt;&lt;Image&gt;&lt;filename val=&quot;C:\Users\garbez\AppData\Local\Temp\CP59642456128678Session\CPTrustFolder59642456128709\PPTImport59642465201587\data\asimages\{F7D97C8F-24A8-4EDF-9E54-EB336E1F8BA9}_4.png&quot;/&gt;&lt;left val=&quot;-16&quot;/&gt;&lt;top val=&quot;0&quot;/&gt;&lt;width val=&quot;929&quot;/&gt;&lt;height val=&quot;111&quot;/&gt;&lt;hasText val=&quot;1&quot;/&gt;&lt;/Image&gt;&lt;/ThreeDShapeInfo&gt;"/>
</p:tagLst>
</file>

<file path=ppt/tags/tag10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D732ACBB-0429-44A7-AA6E-4D7424C17157}&quot;/&gt;&lt;isInvalidForFieldText val=&quot;0&quot;/&gt;&lt;Image&gt;&lt;filename val=&quot;C:\Users\garbez\AppData\Local\Temp\CP59642456128678Session\CPTrustFolder59642456128709\PPTImport59642465201587\data\asimages\{D732ACBB-0429-44A7-AA6E-4D7424C17157}_4.png&quot;/&gt;&lt;left val=&quot;427&quot;/&gt;&lt;top val=&quot;551&quot;/&gt;&lt;width val=&quot;198&quot;/&gt;&lt;height val=&quot;101&quot;/&gt;&lt;hasText val=&quot;1&quot;/&gt;&lt;/Image&gt;&lt;/ThreeDShapeInfo&gt;"/>
</p:tagLst>
</file>

<file path=ppt/tags/tag10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9&quot;/&gt;&lt;/TableIndex&gt;&lt;/ShapeTextInfo&gt;"/>
  <p:tag name="HTML_SHAPEINFO" val="&lt;ThreeDShapeInfo&gt;&lt;uuid val=&quot;{BEA39F54-2650-40A1-A31D-442AA26325BE}&quot;/&gt;&lt;isInvalidForFieldText val=&quot;0&quot;/&gt;&lt;Image&gt;&lt;filename val=&quot;C:\Users\garbez\AppData\Local\Temp\CP59642456128678Session\CPTrustFolder59642456128709\PPTImport59642465201587\data\asimages\{BEA39F54-2650-40A1-A31D-442AA26325BE}_4.png&quot;/&gt;&lt;left val=&quot;91&quot;/&gt;&lt;top val=&quot;100&quot;/&gt;&lt;width val=&quot;294&quot;/&gt;&lt;height val=&quot;90&quot;/&gt;&lt;hasText val=&quot;1&quot;/&gt;&lt;/Image&gt;&lt;/ThreeDShapeInfo&gt;"/>
</p:tagLst>
</file>

<file path=ppt/tags/tag10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7&quot;/&gt;&lt;/TableIndex&gt;&lt;/ShapeTextInfo&gt;"/>
  <p:tag name="HTML_SHAPEINFO" val="&lt;ThreeDShapeInfo&gt;&lt;uuid val=&quot;{FE5F2D30-1CD6-44BF-954B-D4BB1F488F12}&quot;/&gt;&lt;isInvalidForFieldText val=&quot;0&quot;/&gt;&lt;Image&gt;&lt;filename val=&quot;C:\Users\garbez\AppData\Local\Temp\CP59642456128678Session\CPTrustFolder59642456128709\PPTImport59642465201587\data\asimages\{FE5F2D30-1CD6-44BF-954B-D4BB1F488F12}_4.png&quot;/&gt;&lt;left val=&quot;427&quot;/&gt;&lt;top val=&quot;102&quot;/&gt;&lt;width val=&quot;199&quot;/&gt;&lt;height val=&quot;90&quot;/&gt;&lt;hasText val=&quot;1&quot;/&gt;&lt;/Image&gt;&lt;/ThreeDShapeInfo&gt;"/>
</p:tagLst>
</file>

<file path=ppt/tags/tag10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D732ACBB-0429-44A7-AA6E-4D7424C17157}&quot;/&gt;&lt;isInvalidForFieldText val=&quot;0&quot;/&gt;&lt;Image&gt;&lt;filename val=&quot;C:\Users\garbez\AppData\Local\Temp\CP59642456128678Session\CPTrustFolder59642456128709\PPTImport59642465201587\data\asimages\{D732ACBB-0429-44A7-AA6E-4D7424C17157}_4.png&quot;/&gt;&lt;left val=&quot;427&quot;/&gt;&lt;top val=&quot;551&quot;/&gt;&lt;width val=&quot;198&quot;/&gt;&lt;height val=&quot;101&quot;/&gt;&lt;hasText val=&quot;1&quot;/&gt;&lt;/Image&gt;&lt;/ThreeDShapeInfo&gt;"/>
</p:tagLst>
</file>

<file path=ppt/tags/tag10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9&quot;/&gt;&lt;/TableIndex&gt;&lt;/ShapeTextInfo&gt;"/>
  <p:tag name="HTML_SHAPEINFO" val="&lt;ThreeDShapeInfo&gt;&lt;uuid val=&quot;{BEA39F54-2650-40A1-A31D-442AA26325BE}&quot;/&gt;&lt;isInvalidForFieldText val=&quot;0&quot;/&gt;&lt;Image&gt;&lt;filename val=&quot;C:\Users\garbez\AppData\Local\Temp\CP59642456128678Session\CPTrustFolder59642456128709\PPTImport59642465201587\data\asimages\{BEA39F54-2650-40A1-A31D-442AA26325BE}_4.png&quot;/&gt;&lt;left val=&quot;91&quot;/&gt;&lt;top val=&quot;100&quot;/&gt;&lt;width val=&quot;294&quot;/&gt;&lt;height val=&quot;90&quot;/&gt;&lt;hasText val=&quot;1&quot;/&gt;&lt;/Image&gt;&lt;/ThreeDShapeInfo&gt;"/>
</p:tagLst>
</file>

<file path=ppt/tags/tag1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7&quot;/&gt;&lt;/TableIndex&gt;&lt;/ShapeTextInfo&gt;"/>
  <p:tag name="HTML_SHAPEINFO" val="&lt;ThreeDShapeInfo&gt;&lt;uuid val=&quot;{FE5F2D30-1CD6-44BF-954B-D4BB1F488F12}&quot;/&gt;&lt;isInvalidForFieldText val=&quot;0&quot;/&gt;&lt;Image&gt;&lt;filename val=&quot;C:\Users\garbez\AppData\Local\Temp\CP59642456128678Session\CPTrustFolder59642456128709\PPTImport59642465201587\data\asimages\{FE5F2D30-1CD6-44BF-954B-D4BB1F488F12}_4.png&quot;/&gt;&lt;left val=&quot;427&quot;/&gt;&lt;top val=&quot;102&quot;/&gt;&lt;width val=&quot;199&quot;/&gt;&lt;height val=&quot;90&quot;/&gt;&lt;hasText val=&quot;1&quot;/&gt;&lt;/Image&gt;&lt;/ThreeDShapeInfo&gt;"/>
</p:tagLst>
</file>

<file path=ppt/tags/tag11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D732ACBB-0429-44A7-AA6E-4D7424C17157}&quot;/&gt;&lt;isInvalidForFieldText val=&quot;0&quot;/&gt;&lt;Image&gt;&lt;filename val=&quot;C:\Users\garbez\AppData\Local\Temp\CP59642456128678Session\CPTrustFolder59642456128709\PPTImport59642465201587\data\asimages\{D732ACBB-0429-44A7-AA6E-4D7424C17157}_4.png&quot;/&gt;&lt;left val=&quot;427&quot;/&gt;&lt;top val=&quot;551&quot;/&gt;&lt;width val=&quot;198&quot;/&gt;&lt;height val=&quot;101&quot;/&gt;&lt;hasText val=&quot;1&quot;/&gt;&lt;/Image&gt;&lt;/ThreeDShapeInfo&gt;"/>
</p:tagLst>
</file>

<file path=ppt/tags/tag11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9&quot;/&gt;&lt;/TableIndex&gt;&lt;/ShapeTextInfo&gt;"/>
  <p:tag name="HTML_SHAPEINFO" val="&lt;ThreeDShapeInfo&gt;&lt;uuid val=&quot;{BEA39F54-2650-40A1-A31D-442AA26325BE}&quot;/&gt;&lt;isInvalidForFieldText val=&quot;0&quot;/&gt;&lt;Image&gt;&lt;filename val=&quot;C:\Users\garbez\AppData\Local\Temp\CP59642456128678Session\CPTrustFolder59642456128709\PPTImport59642465201587\data\asimages\{BEA39F54-2650-40A1-A31D-442AA26325BE}_4.png&quot;/&gt;&lt;left val=&quot;91&quot;/&gt;&lt;top val=&quot;100&quot;/&gt;&lt;width val=&quot;294&quot;/&gt;&lt;height val=&quot;90&quot;/&gt;&lt;hasText val=&quot;1&quot;/&gt;&lt;/Image&gt;&lt;/ThreeDShapeInfo&gt;"/>
</p:tagLst>
</file>

<file path=ppt/tags/tag11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7&quot;/&gt;&lt;/TableIndex&gt;&lt;/ShapeTextInfo&gt;"/>
  <p:tag name="HTML_SHAPEINFO" val="&lt;ThreeDShapeInfo&gt;&lt;uuid val=&quot;{FE5F2D30-1CD6-44BF-954B-D4BB1F488F12}&quot;/&gt;&lt;isInvalidForFieldText val=&quot;0&quot;/&gt;&lt;Image&gt;&lt;filename val=&quot;C:\Users\garbez\AppData\Local\Temp\CP59642456128678Session\CPTrustFolder59642456128709\PPTImport59642465201587\data\asimages\{FE5F2D30-1CD6-44BF-954B-D4BB1F488F12}_4.png&quot;/&gt;&lt;left val=&quot;427&quot;/&gt;&lt;top val=&quot;102&quot;/&gt;&lt;width val=&quot;199&quot;/&gt;&lt;height val=&quot;90&quot;/&gt;&lt;hasText val=&quot;1&quot;/&gt;&lt;/Image&gt;&lt;/ThreeDShapeInfo&gt;"/>
</p:tagLst>
</file>

<file path=ppt/tags/tag11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D732ACBB-0429-44A7-AA6E-4D7424C17157}&quot;/&gt;&lt;isInvalidForFieldText val=&quot;0&quot;/&gt;&lt;Image&gt;&lt;filename val=&quot;C:\Users\garbez\AppData\Local\Temp\CP59642456128678Session\CPTrustFolder59642456128709\PPTImport59642465201587\data\asimages\{D732ACBB-0429-44A7-AA6E-4D7424C17157}_4.png&quot;/&gt;&lt;left val=&quot;427&quot;/&gt;&lt;top val=&quot;551&quot;/&gt;&lt;width val=&quot;198&quot;/&gt;&lt;height val=&quot;101&quot;/&gt;&lt;hasText val=&quot;1&quot;/&gt;&lt;/Image&gt;&lt;/ThreeDShapeInfo&gt;"/>
</p:tagLst>
</file>

<file path=ppt/tags/tag12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9&quot;/&gt;&lt;/TableIndex&gt;&lt;/ShapeTextInfo&gt;"/>
  <p:tag name="HTML_SHAPEINFO" val="&lt;ThreeDShapeInfo&gt;&lt;uuid val=&quot;{BEA39F54-2650-40A1-A31D-442AA26325BE}&quot;/&gt;&lt;isInvalidForFieldText val=&quot;0&quot;/&gt;&lt;Image&gt;&lt;filename val=&quot;C:\Users\garbez\AppData\Local\Temp\CP59642456128678Session\CPTrustFolder59642456128709\PPTImport59642465201587\data\asimages\{BEA39F54-2650-40A1-A31D-442AA26325BE}_4.png&quot;/&gt;&lt;left val=&quot;91&quot;/&gt;&lt;top val=&quot;100&quot;/&gt;&lt;width val=&quot;294&quot;/&gt;&lt;height val=&quot;90&quot;/&gt;&lt;hasText val=&quot;1&quot;/&gt;&lt;/Image&gt;&lt;/ThreeDShapeInfo&gt;"/>
</p:tagLst>
</file>

<file path=ppt/tags/tag12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7&quot;/&gt;&lt;/TableIndex&gt;&lt;/ShapeTextInfo&gt;"/>
  <p:tag name="HTML_SHAPEINFO" val="&lt;ThreeDShapeInfo&gt;&lt;uuid val=&quot;{FE5F2D30-1CD6-44BF-954B-D4BB1F488F12}&quot;/&gt;&lt;isInvalidForFieldText val=&quot;0&quot;/&gt;&lt;Image&gt;&lt;filename val=&quot;C:\Users\garbez\AppData\Local\Temp\CP59642456128678Session\CPTrustFolder59642456128709\PPTImport59642465201587\data\asimages\{FE5F2D30-1CD6-44BF-954B-D4BB1F488F12}_4.png&quot;/&gt;&lt;left val=&quot;427&quot;/&gt;&lt;top val=&quot;102&quot;/&gt;&lt;width val=&quot;199&quot;/&gt;&lt;height val=&quot;90&quot;/&gt;&lt;hasText val=&quot;1&quot;/&gt;&lt;/Image&gt;&lt;/ThreeDShapeInfo&gt;"/>
</p:tagLst>
</file>

<file path=ppt/tags/tag12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3&quot;/&gt;&lt;/TableIndex&gt;&lt;/ShapeTextInfo&gt;"/>
  <p:tag name="PRESENTER_SHAPEINFO" val="&lt;ThreeDShapeInfo&gt;&lt;uuid val=&quot;{F7D97C8F-24A8-4EDF-9E54-EB336E1F8BA9}&quot;/&gt;&lt;isInvalidForFieldText val=&quot;0&quot;/&gt;&lt;Image&gt;&lt;filename val=&quot;C:\Users\garbez\AppData\Local\Temp\CP59642456128678Session\CPTrustFolder59642456128709\PPTImport59642465201587\data\asimages\{F7D97C8F-24A8-4EDF-9E54-EB336E1F8BA9}_4.png&quot;/&gt;&lt;left val=&quot;-16&quot;/&gt;&lt;top val=&quot;0&quot;/&gt;&lt;width val=&quot;929&quot;/&gt;&lt;height val=&quot;111&quot;/&gt;&lt;hasText val=&quot;1&quot;/&gt;&lt;/Image&gt;&lt;/ThreeDShapeInfo&gt;"/>
</p:tagLst>
</file>

<file path=ppt/tags/tag12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5&quot;/&gt;&lt;/TableIndex&gt;&lt;/ShapeTextInfo&gt;"/>
  <p:tag name="HTML_SHAPEINFO" val="&lt;ThreeDShapeInfo&gt;&lt;uuid val=&quot;{BA24C689-71CF-41B5-AF42-3535B27B4B42}&quot;/&gt;&lt;isInvalidForFieldText val=&quot;0&quot;/&gt;&lt;Image&gt;&lt;filename val=&quot;C:\Users\garbez\AppData\Local\Temp\CP59642456128678Session\CPTrustFolder59642456128709\PPTImport59642465201587\data\asimages\{BA24C689-71CF-41B5-AF42-3535B27B4B42}_4.png&quot;/&gt;&lt;left val=&quot;676&quot;/&gt;&lt;top val=&quot;410&quot;/&gt;&lt;width val=&quot;198&quot;/&gt;&lt;height val=&quot;58&quot;/&gt;&lt;hasText val=&quot;1&quot;/&gt;&lt;/Image&gt;&lt;/ThreeDShapeInfo&gt;"/>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GNG15006Semaine1ConceptsFondamentaux</Template>
  <TotalTime>6647</TotalTime>
  <Words>4653</Words>
  <Application>Microsoft Office PowerPoint</Application>
  <PresentationFormat>On-screen Show (4:3)</PresentationFormat>
  <Paragraphs>728</Paragraphs>
  <Slides>57</Slides>
  <Notes>7</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2</vt:i4>
      </vt:variant>
      <vt:variant>
        <vt:lpstr>Slide Titles</vt:lpstr>
      </vt:variant>
      <vt:variant>
        <vt:i4>57</vt:i4>
      </vt:variant>
    </vt:vector>
  </HeadingPairs>
  <TitlesOfParts>
    <vt:vector size="72" baseType="lpstr">
      <vt:lpstr>Arial</vt:lpstr>
      <vt:lpstr>Calibri</vt:lpstr>
      <vt:lpstr>Courier New</vt:lpstr>
      <vt:lpstr>Lucida Sans Unicode</vt:lpstr>
      <vt:lpstr>Monotype Corsiva</vt:lpstr>
      <vt:lpstr>MT Extra</vt:lpstr>
      <vt:lpstr>Times New Roman</vt:lpstr>
      <vt:lpstr>Toronto</vt:lpstr>
      <vt:lpstr>Verdana</vt:lpstr>
      <vt:lpstr>Wingdings</vt:lpstr>
      <vt:lpstr>Wingdings 2</vt:lpstr>
      <vt:lpstr>Wingdings 3</vt:lpstr>
      <vt:lpstr>Concourse</vt:lpstr>
      <vt:lpstr>Clip</vt:lpstr>
      <vt:lpstr>Microsoft Word Picture</vt:lpstr>
      <vt:lpstr>PowerPoint Presentation</vt:lpstr>
      <vt:lpstr>Introduction to the computer and computer languages</vt:lpstr>
      <vt:lpstr>Introduction to computers</vt:lpstr>
      <vt:lpstr>Computer Organization</vt:lpstr>
      <vt:lpstr>PowerPoint Presentation</vt:lpstr>
      <vt:lpstr>PowerPoint Presentation</vt:lpstr>
      <vt:lpstr>Assembly Program and Machine Instructions</vt:lpstr>
      <vt:lpstr>PowerPoint Presentation</vt:lpstr>
      <vt:lpstr>C Programming Language</vt:lpstr>
      <vt:lpstr>PowerPoint Presentation</vt:lpstr>
      <vt:lpstr>Software and Main Memory</vt:lpstr>
      <vt:lpstr>Summary</vt:lpstr>
      <vt:lpstr>The role of Operating Systems</vt:lpstr>
      <vt:lpstr>Operating System (OS)</vt:lpstr>
      <vt:lpstr>PowerPoint Presentation</vt:lpstr>
      <vt:lpstr>A First C Program</vt:lpstr>
      <vt:lpstr>PowerPoint Presentation</vt:lpstr>
      <vt:lpstr>PowerPoint Presentation</vt:lpstr>
      <vt:lpstr>PowerPoint Presentation</vt:lpstr>
      <vt:lpstr>Why C?</vt:lpstr>
      <vt:lpstr>C Instructions</vt:lpstr>
      <vt:lpstr>Topic 2: Introduction to the variable and calculations</vt:lpstr>
      <vt:lpstr>The challenge in computing</vt:lpstr>
      <vt:lpstr>Programming model</vt:lpstr>
      <vt:lpstr>Programming model (cont’d)</vt:lpstr>
      <vt:lpstr>Programming model (cont’d)</vt:lpstr>
      <vt:lpstr>Programming model (example)</vt:lpstr>
      <vt:lpstr>The computer variable</vt:lpstr>
      <vt:lpstr>Variable Declaration and Assignment of a Value</vt:lpstr>
      <vt:lpstr>The name of a variable.</vt:lpstr>
      <vt:lpstr>The type of a variable</vt:lpstr>
      <vt:lpstr>Calculations: arithmetic + assignment</vt:lpstr>
      <vt:lpstr>Calculations (continued)</vt:lpstr>
      <vt:lpstr>Arithmetic Operators</vt:lpstr>
      <vt:lpstr>Topic 3: Basic Input/Output and the C Function</vt:lpstr>
      <vt:lpstr>PowerPoint Presentation</vt:lpstr>
      <vt:lpstr>PowerPoint Presentation</vt:lpstr>
      <vt:lpstr>PowerPoint Presentation</vt:lpstr>
      <vt:lpstr>The C Function</vt:lpstr>
      <vt:lpstr>Calling a Function</vt:lpstr>
      <vt:lpstr>PowerPoint Presentation</vt:lpstr>
      <vt:lpstr>PowerPoint Presentation</vt:lpstr>
      <vt:lpstr>Definition of a Function</vt:lpstr>
      <vt:lpstr> Function Parameters and Variables</vt:lpstr>
      <vt:lpstr>Returning from a Function</vt:lpstr>
      <vt:lpstr>PowerPoint Presentation</vt:lpstr>
      <vt:lpstr>PowerPoint Presentation</vt:lpstr>
      <vt:lpstr>PowerPoint Presentation</vt:lpstr>
      <vt:lpstr>Put it All together!</vt:lpstr>
      <vt:lpstr>Put it All together – Execution of main()</vt:lpstr>
      <vt:lpstr>Put it All together - Calling add2nums </vt:lpstr>
      <vt:lpstr>Put it All together - Calling add2nums </vt:lpstr>
      <vt:lpstr>Example: execution of a function</vt:lpstr>
      <vt:lpstr>PowerPoint Presentation</vt:lpstr>
      <vt:lpstr>PowerPoint Presentation</vt:lpstr>
      <vt:lpstr>GNG1106Template.c</vt:lpstr>
      <vt:lpstr>Next Module</vt:lpstr>
    </vt:vector>
  </TitlesOfParts>
  <Company>ELECTRICAL ENG.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DR.PIERRE BERINI</dc:creator>
  <cp:lastModifiedBy>garbez</cp:lastModifiedBy>
  <cp:revision>520</cp:revision>
  <cp:lastPrinted>2016-01-14T00:35:29Z</cp:lastPrinted>
  <dcterms:created xsi:type="dcterms:W3CDTF">1998-04-02T15:43:21Z</dcterms:created>
  <dcterms:modified xsi:type="dcterms:W3CDTF">2018-09-04T21:04:14Z</dcterms:modified>
</cp:coreProperties>
</file>