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3" r:id="rId3"/>
    <p:sldId id="294"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306" r:id="rId41"/>
    <p:sldId id="307" r:id="rId42"/>
    <p:sldId id="308" r:id="rId43"/>
    <p:sldId id="309" r:id="rId44"/>
    <p:sldId id="310" r:id="rId45"/>
    <p:sldId id="311" r:id="rId46"/>
    <p:sldId id="295" r:id="rId47"/>
    <p:sldId id="296" r:id="rId48"/>
    <p:sldId id="297" r:id="rId49"/>
    <p:sldId id="298" r:id="rId50"/>
    <p:sldId id="299" r:id="rId51"/>
    <p:sldId id="300" r:id="rId52"/>
    <p:sldId id="301" r:id="rId53"/>
    <p:sldId id="302" r:id="rId54"/>
    <p:sldId id="303" r:id="rId55"/>
    <p:sldId id="304" r:id="rId56"/>
    <p:sldId id="305" r:id="rId5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488"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3C3100EE-479B-49B2-9995-97A7EF38C421}" type="datetimeFigureOut">
              <a:rPr lang="en-CA" smtClean="0"/>
              <a:t>2016-03-28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50C818A2-2AB4-413B-A7AA-729999692933}" type="slidenum">
              <a:rPr lang="en-CA" smtClean="0"/>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C3100EE-479B-49B2-9995-97A7EF38C421}" type="datetimeFigureOut">
              <a:rPr lang="en-CA" smtClean="0"/>
              <a:t>2016-03-28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50C818A2-2AB4-413B-A7AA-729999692933}" type="slidenum">
              <a:rPr lang="en-CA" smtClean="0"/>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3100EE-479B-49B2-9995-97A7EF38C421}" type="datetimeFigureOut">
              <a:rPr lang="en-CA" smtClean="0"/>
              <a:t>2016-03-28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50C818A2-2AB4-413B-A7AA-729999692933}" type="slidenum">
              <a:rPr lang="en-CA" smtClean="0"/>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3C3100EE-479B-49B2-9995-97A7EF38C421}" type="datetimeFigureOut">
              <a:rPr lang="en-CA" smtClean="0"/>
              <a:t>2016-03-28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50C818A2-2AB4-413B-A7AA-729999692933}" type="slidenum">
              <a:rPr lang="en-CA" smtClean="0"/>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3C3100EE-479B-49B2-9995-97A7EF38C421}" type="datetimeFigureOut">
              <a:rPr lang="en-CA" smtClean="0"/>
              <a:t>2016-03-28</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50C818A2-2AB4-413B-A7AA-729999692933}" type="slidenum">
              <a:rPr lang="en-CA" smtClean="0"/>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3C3100EE-479B-49B2-9995-97A7EF38C421}" type="datetimeFigureOut">
              <a:rPr lang="en-CA" smtClean="0"/>
              <a:t>2016-03-28</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50C818A2-2AB4-413B-A7AA-729999692933}" type="slidenum">
              <a:rPr lang="en-CA" smtClean="0"/>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3100EE-479B-49B2-9995-97A7EF38C421}" type="datetimeFigureOut">
              <a:rPr lang="en-CA" smtClean="0"/>
              <a:t>2016-03-28</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50C818A2-2AB4-413B-A7AA-729999692933}" type="slidenum">
              <a:rPr lang="en-CA" smtClean="0"/>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3100EE-479B-49B2-9995-97A7EF38C421}" type="datetimeFigureOut">
              <a:rPr lang="en-CA" smtClean="0"/>
              <a:t>2016-03-28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50C818A2-2AB4-413B-A7AA-729999692933}" type="slidenum">
              <a:rPr lang="en-CA" smtClean="0"/>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3100EE-479B-49B2-9995-97A7EF38C421}" type="datetimeFigureOut">
              <a:rPr lang="en-CA" smtClean="0"/>
              <a:t>2016-03-28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50C818A2-2AB4-413B-A7AA-729999692933}" type="slidenum">
              <a:rPr lang="en-CA" smtClean="0"/>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C3100EE-479B-49B2-9995-97A7EF38C421}" type="datetimeFigureOut">
              <a:rPr lang="en-CA" smtClean="0"/>
              <a:t>2016-03-28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50C818A2-2AB4-413B-A7AA-729999692933}" type="slidenum">
              <a:rPr lang="en-CA" smtClean="0"/>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C3100EE-479B-49B2-9995-97A7EF38C421}" type="datetimeFigureOut">
              <a:rPr lang="en-CA" smtClean="0"/>
              <a:t>2016-03-28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50C818A2-2AB4-413B-A7AA-729999692933}" type="slidenum">
              <a:rPr lang="en-CA" smtClean="0"/>
              <a:t>‹#›</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CA"/>
          </a:p>
        </p:txBody>
      </p:sp>
      <p:sp>
        <p:nvSpPr>
          <p:cNvPr id="3" name="Table Placeholder 2"/>
          <p:cNvSpPr>
            <a:spLocks noGrp="1"/>
          </p:cNvSpPr>
          <p:nvPr>
            <p:ph type="tbl" idx="1"/>
          </p:nvPr>
        </p:nvSpPr>
        <p:spPr>
          <a:xfrm>
            <a:off x="457200" y="1600200"/>
            <a:ext cx="8229600" cy="4530725"/>
          </a:xfrm>
        </p:spPr>
        <p:txBody>
          <a:bodyPr/>
          <a:lstStyle/>
          <a:p>
            <a:endParaRPr lang="en-CA"/>
          </a:p>
        </p:txBody>
      </p:sp>
      <p:sp>
        <p:nvSpPr>
          <p:cNvPr id="4" name="Date Placeholder 3"/>
          <p:cNvSpPr>
            <a:spLocks noGrp="1"/>
          </p:cNvSpPr>
          <p:nvPr>
            <p:ph type="dt" sz="half" idx="10"/>
          </p:nvPr>
        </p:nvSpPr>
        <p:spPr>
          <a:xfrm>
            <a:off x="457200" y="6248400"/>
            <a:ext cx="2133600" cy="457200"/>
          </a:xfrm>
        </p:spPr>
        <p:txBody>
          <a:bodyPr/>
          <a:lstStyle>
            <a:lvl1pPr>
              <a:defRPr/>
            </a:lvl1pPr>
          </a:lstStyle>
          <a:p>
            <a:endParaRPr lang="en-CA"/>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endParaRPr lang="en-CA"/>
          </a:p>
        </p:txBody>
      </p:sp>
      <p:sp>
        <p:nvSpPr>
          <p:cNvPr id="6" name="Slide Number Placeholder 5"/>
          <p:cNvSpPr>
            <a:spLocks noGrp="1"/>
          </p:cNvSpPr>
          <p:nvPr>
            <p:ph type="sldNum" sz="quarter" idx="12"/>
          </p:nvPr>
        </p:nvSpPr>
        <p:spPr>
          <a:xfrm>
            <a:off x="6553200" y="6248400"/>
            <a:ext cx="2133600" cy="457200"/>
          </a:xfrm>
        </p:spPr>
        <p:txBody>
          <a:bodyPr/>
          <a:lstStyle>
            <a:lvl1pPr>
              <a:defRPr/>
            </a:lvl1pPr>
          </a:lstStyle>
          <a:p>
            <a:fld id="{AC38DC13-91FC-46F2-8BCC-3D26A61A5F4E}" type="slidenum">
              <a:rPr lang="en-CA"/>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3100EE-479B-49B2-9995-97A7EF38C421}" type="datetimeFigureOut">
              <a:rPr lang="en-CA" smtClean="0"/>
              <a:t>2016-03-28</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C818A2-2AB4-413B-A7AA-729999692933}" type="slidenum">
              <a:rPr lang="en-CA" smtClean="0"/>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CA"/>
          </a:p>
        </p:txBody>
      </p:sp>
      <p:sp>
        <p:nvSpPr>
          <p:cNvPr id="3" name="Subtitle 2"/>
          <p:cNvSpPr>
            <a:spLocks noGrp="1"/>
          </p:cNvSpPr>
          <p:nvPr>
            <p:ph type="subTitle" idx="1"/>
          </p:nvPr>
        </p:nvSpPr>
        <p:spPr/>
        <p:txBody>
          <a:bodyPr/>
          <a:lstStyle/>
          <a:p>
            <a:endParaRPr lang="en-CA"/>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743200" y="274638"/>
            <a:ext cx="5943600" cy="1143000"/>
          </a:xfrm>
        </p:spPr>
        <p:txBody>
          <a:bodyPr rtlCol="0">
            <a:normAutofit fontScale="90000"/>
          </a:bodyPr>
          <a:lstStyle/>
          <a:p>
            <a:pPr eaLnBrk="1" fontAlgn="auto" hangingPunct="1">
              <a:spcAft>
                <a:spcPts val="0"/>
              </a:spcAft>
              <a:defRPr/>
            </a:pPr>
            <a:r>
              <a:rPr lang="en-US" b="1" dirty="0" smtClean="0">
                <a:latin typeface="Times New Roman" pitchFamily="18" charset="0"/>
                <a:cs typeface="Times New Roman" pitchFamily="18" charset="0"/>
              </a:rPr>
              <a:t>Survey Design Logic</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r>
              <a:rPr lang="en-US" sz="3100" i="1" dirty="0" smtClean="0">
                <a:latin typeface="Times New Roman" pitchFamily="18" charset="0"/>
                <a:cs typeface="Times New Roman" pitchFamily="18" charset="0"/>
              </a:rPr>
              <a:t>Steps in Conducting a Survey</a:t>
            </a:r>
            <a:endParaRPr lang="en-US" b="1" dirty="0" smtClean="0">
              <a:latin typeface="Times New Roman" pitchFamily="18" charset="0"/>
              <a:cs typeface="Times New Roman" pitchFamily="18" charset="0"/>
            </a:endParaRPr>
          </a:p>
        </p:txBody>
      </p:sp>
      <p:pic>
        <p:nvPicPr>
          <p:cNvPr id="6152" name="Picture 8" descr="Ch 10_Page_01"/>
          <p:cNvPicPr>
            <a:picLocks noChangeAspect="1" noChangeArrowheads="1"/>
          </p:cNvPicPr>
          <p:nvPr/>
        </p:nvPicPr>
        <p:blipFill>
          <a:blip r:embed="rId2" cstate="print"/>
          <a:srcRect/>
          <a:stretch>
            <a:fillRect/>
          </a:stretch>
        </p:blipFill>
        <p:spPr bwMode="auto">
          <a:xfrm>
            <a:off x="0" y="0"/>
            <a:ext cx="2792413" cy="6858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eaLnBrk="1" hangingPunct="1"/>
            <a:r>
              <a:rPr lang="en-US" b="1" smtClean="0">
                <a:latin typeface="Times New Roman" pitchFamily="18" charset="0"/>
                <a:cs typeface="Times New Roman" pitchFamily="18" charset="0"/>
              </a:rPr>
              <a:t>Focus Groups</a:t>
            </a:r>
          </a:p>
        </p:txBody>
      </p:sp>
      <p:pic>
        <p:nvPicPr>
          <p:cNvPr id="28680" name="Picture 8" descr="Ch 13"/>
          <p:cNvPicPr>
            <a:picLocks noChangeAspect="1" noChangeArrowheads="1"/>
          </p:cNvPicPr>
          <p:nvPr/>
        </p:nvPicPr>
        <p:blipFill>
          <a:blip r:embed="rId2" cstate="print"/>
          <a:srcRect/>
          <a:stretch>
            <a:fillRect/>
          </a:stretch>
        </p:blipFill>
        <p:spPr bwMode="auto">
          <a:xfrm>
            <a:off x="0" y="1219200"/>
            <a:ext cx="3178175" cy="56388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3" name="Rectangle 7"/>
          <p:cNvSpPr>
            <a:spLocks noGrp="1" noChangeArrowheads="1"/>
          </p:cNvSpPr>
          <p:nvPr>
            <p:ph type="title"/>
          </p:nvPr>
        </p:nvSpPr>
        <p:spPr>
          <a:xfrm>
            <a:off x="457200" y="277813"/>
            <a:ext cx="8229600" cy="631825"/>
          </a:xfrm>
        </p:spPr>
        <p:txBody>
          <a:bodyPr/>
          <a:lstStyle/>
          <a:p>
            <a:r>
              <a:rPr lang="en-CA" sz="2800" b="1">
                <a:solidFill>
                  <a:srgbClr val="FFFF00"/>
                </a:solidFill>
              </a:rPr>
              <a:t>Things to Avoid when writing survey questions</a:t>
            </a:r>
          </a:p>
        </p:txBody>
      </p:sp>
      <p:sp>
        <p:nvSpPr>
          <p:cNvPr id="4104" name="Rectangle 8"/>
          <p:cNvSpPr>
            <a:spLocks noGrp="1" noChangeArrowheads="1"/>
          </p:cNvSpPr>
          <p:nvPr>
            <p:ph type="body" idx="1"/>
          </p:nvPr>
        </p:nvSpPr>
        <p:spPr>
          <a:xfrm>
            <a:off x="457200" y="1268413"/>
            <a:ext cx="8229600" cy="4862512"/>
          </a:xfrm>
        </p:spPr>
        <p:txBody>
          <a:bodyPr/>
          <a:lstStyle/>
          <a:p>
            <a:pPr>
              <a:lnSpc>
                <a:spcPct val="80000"/>
              </a:lnSpc>
            </a:pPr>
            <a:r>
              <a:rPr lang="en-CA" sz="2000"/>
              <a:t>Avoid jargon, slang and abbreviations </a:t>
            </a:r>
          </a:p>
          <a:p>
            <a:pPr lvl="1">
              <a:lnSpc>
                <a:spcPct val="80000"/>
              </a:lnSpc>
            </a:pPr>
            <a:r>
              <a:rPr lang="en-CA" sz="1800" b="1">
                <a:solidFill>
                  <a:srgbClr val="FFFF00"/>
                </a:solidFill>
                <a:effectLst/>
              </a:rPr>
              <a:t>Snake to a plumber means something different to another. Avoid abbreviations. Basic terminology, about ¼ of the sample population in the U.S. (20% of Americans with less than a high school degree) have difficulty understanding sexual terms such as “vaginal intercourse” (Binson &amp; Catania, 1998)</a:t>
            </a:r>
          </a:p>
          <a:p>
            <a:pPr>
              <a:lnSpc>
                <a:spcPct val="80000"/>
              </a:lnSpc>
            </a:pPr>
            <a:r>
              <a:rPr lang="en-CA" sz="2000"/>
              <a:t>Avoid ambiguity, confusion, and vageness</a:t>
            </a:r>
          </a:p>
          <a:p>
            <a:pPr lvl="1">
              <a:lnSpc>
                <a:spcPct val="80000"/>
              </a:lnSpc>
            </a:pPr>
            <a:r>
              <a:rPr lang="en-CA" sz="1800" b="1">
                <a:solidFill>
                  <a:srgbClr val="FFFF00"/>
                </a:solidFill>
                <a:effectLst/>
              </a:rPr>
              <a:t>What is your income? (could mean monthly, weekly, annually) or Do you jog regularly? (What is regular, once a week, once a day, once a month…..?)</a:t>
            </a:r>
          </a:p>
          <a:p>
            <a:pPr>
              <a:lnSpc>
                <a:spcPct val="80000"/>
              </a:lnSpc>
            </a:pPr>
            <a:r>
              <a:rPr lang="en-CA" sz="2000">
                <a:effectLst/>
              </a:rPr>
              <a:t>Avoid emotional language and prestige bias.</a:t>
            </a:r>
          </a:p>
          <a:p>
            <a:pPr lvl="1">
              <a:lnSpc>
                <a:spcPct val="80000"/>
              </a:lnSpc>
            </a:pPr>
            <a:r>
              <a:rPr lang="en-CA" sz="1800" b="1">
                <a:solidFill>
                  <a:srgbClr val="FFFF00"/>
                </a:solidFill>
                <a:effectLst/>
              </a:rPr>
              <a:t>Emotional words such as freedoms, steal, peace, murderous..</a:t>
            </a:r>
          </a:p>
          <a:p>
            <a:pPr>
              <a:lnSpc>
                <a:spcPct val="80000"/>
              </a:lnSpc>
            </a:pPr>
            <a:r>
              <a:rPr lang="en-CA" sz="2000">
                <a:effectLst/>
              </a:rPr>
              <a:t>Avoid double barrelled questions.</a:t>
            </a:r>
          </a:p>
          <a:p>
            <a:pPr lvl="1">
              <a:lnSpc>
                <a:spcPct val="80000"/>
              </a:lnSpc>
            </a:pPr>
            <a:r>
              <a:rPr lang="en-CA" sz="1800" b="1">
                <a:solidFill>
                  <a:srgbClr val="FFFF00"/>
                </a:solidFill>
                <a:effectLst/>
              </a:rPr>
              <a:t>Does this company have pension and health insurance benefits?</a:t>
            </a:r>
          </a:p>
          <a:p>
            <a:pPr>
              <a:lnSpc>
                <a:spcPct val="80000"/>
              </a:lnSpc>
              <a:buFont typeface="Wingdings" pitchFamily="2" charset="2"/>
              <a:buNone/>
            </a:pPr>
            <a:endParaRPr lang="en-CA" sz="2000">
              <a:effectLst/>
            </a:endParaRPr>
          </a:p>
          <a:p>
            <a:pPr>
              <a:lnSpc>
                <a:spcPct val="80000"/>
              </a:lnSpc>
            </a:pPr>
            <a:r>
              <a:rPr lang="en-CA" sz="2000">
                <a:effectLst/>
              </a:rPr>
              <a:t>Avoid overlapping or unbalanced response categories.</a:t>
            </a:r>
          </a:p>
          <a:p>
            <a:pPr lvl="1">
              <a:lnSpc>
                <a:spcPct val="80000"/>
              </a:lnSpc>
            </a:pPr>
            <a:r>
              <a:rPr lang="en-CA" sz="1800" b="1">
                <a:solidFill>
                  <a:srgbClr val="FFFF00"/>
                </a:solidFill>
                <a:effectLst/>
              </a:rPr>
              <a:t>5-9, 10-19…….NOT 5-10, 10-20</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5"/>
          <p:cNvSpPr>
            <a:spLocks noGrp="1" noChangeArrowheads="1"/>
          </p:cNvSpPr>
          <p:nvPr>
            <p:ph type="title"/>
          </p:nvPr>
        </p:nvSpPr>
        <p:spPr>
          <a:xfrm>
            <a:off x="457200" y="277813"/>
            <a:ext cx="8229600" cy="414337"/>
          </a:xfrm>
        </p:spPr>
        <p:txBody>
          <a:bodyPr/>
          <a:lstStyle/>
          <a:p>
            <a:r>
              <a:rPr lang="en-CA" sz="2000" b="1">
                <a:solidFill>
                  <a:srgbClr val="FFFF00"/>
                </a:solidFill>
              </a:rPr>
              <a:t> Things to Avoid when writing survey questions</a:t>
            </a:r>
          </a:p>
        </p:txBody>
      </p:sp>
      <p:sp>
        <p:nvSpPr>
          <p:cNvPr id="2054" name="Rectangle 6"/>
          <p:cNvSpPr>
            <a:spLocks noGrp="1" noChangeArrowheads="1"/>
          </p:cNvSpPr>
          <p:nvPr>
            <p:ph type="body" idx="1"/>
          </p:nvPr>
        </p:nvSpPr>
        <p:spPr>
          <a:xfrm>
            <a:off x="457200" y="765175"/>
            <a:ext cx="8229600" cy="5365750"/>
          </a:xfrm>
        </p:spPr>
        <p:txBody>
          <a:bodyPr/>
          <a:lstStyle/>
          <a:p>
            <a:pPr>
              <a:lnSpc>
                <a:spcPct val="80000"/>
              </a:lnSpc>
            </a:pPr>
            <a:r>
              <a:rPr lang="en-CA" sz="1600" b="1"/>
              <a:t>Avoid Leading Questions</a:t>
            </a:r>
          </a:p>
          <a:p>
            <a:pPr lvl="1">
              <a:lnSpc>
                <a:spcPct val="80000"/>
              </a:lnSpc>
            </a:pPr>
            <a:r>
              <a:rPr lang="en-CA" sz="1400" b="1">
                <a:solidFill>
                  <a:srgbClr val="FFFF00"/>
                </a:solidFill>
                <a:effectLst>
                  <a:outerShdw blurRad="38100" dist="38100" dir="2700000" algn="tl">
                    <a:srgbClr val="FFFFFF"/>
                  </a:outerShdw>
                </a:effectLst>
              </a:rPr>
              <a:t>A leading question is one that leads the respondent to choose one response over another by its wording. You do not smoke, do you?</a:t>
            </a:r>
          </a:p>
          <a:p>
            <a:pPr lvl="1">
              <a:lnSpc>
                <a:spcPct val="80000"/>
              </a:lnSpc>
            </a:pPr>
            <a:r>
              <a:rPr lang="en-CA" sz="1400" b="1">
                <a:solidFill>
                  <a:srgbClr val="FFFF00"/>
                </a:solidFill>
                <a:effectLst>
                  <a:outerShdw blurRad="38100" dist="38100" dir="2700000" algn="tl">
                    <a:srgbClr val="FFFFFF"/>
                  </a:outerShdw>
                </a:effectLst>
              </a:rPr>
              <a:t>Do you favour or oppose legal abortions? (Correct),,, You wouldn’t say you were in favour of legal abortions, would you?</a:t>
            </a:r>
          </a:p>
          <a:p>
            <a:pPr>
              <a:lnSpc>
                <a:spcPct val="80000"/>
              </a:lnSpc>
            </a:pPr>
            <a:r>
              <a:rPr lang="en-CA" sz="1600" b="1"/>
              <a:t>Avoid asking questions that are beyond the respondents capabilities.</a:t>
            </a:r>
          </a:p>
          <a:p>
            <a:pPr lvl="1">
              <a:lnSpc>
                <a:spcPct val="80000"/>
              </a:lnSpc>
            </a:pPr>
            <a:r>
              <a:rPr lang="en-CA" sz="1400" b="1">
                <a:solidFill>
                  <a:srgbClr val="FFFF00"/>
                </a:solidFill>
                <a:effectLst>
                  <a:outerShdw blurRad="38100" dist="38100" dir="2700000" algn="tl">
                    <a:srgbClr val="FFFFFF"/>
                  </a:outerShdw>
                </a:effectLst>
              </a:rPr>
              <a:t>How did you feel about your brother when you were 6 years old?</a:t>
            </a:r>
          </a:p>
          <a:p>
            <a:pPr lvl="1">
              <a:lnSpc>
                <a:spcPct val="80000"/>
              </a:lnSpc>
            </a:pPr>
            <a:r>
              <a:rPr lang="en-CA" sz="1400" b="1">
                <a:solidFill>
                  <a:srgbClr val="FFFF00"/>
                </a:solidFill>
                <a:effectLst>
                  <a:outerShdw blurRad="38100" dist="38100" dir="2700000" algn="tl">
                    <a:srgbClr val="FFFFFF"/>
                  </a:outerShdw>
                </a:effectLst>
              </a:rPr>
              <a:t>Which do you believe has a greater impact on determining future employment, Gross Domestic Production or International Bond rating?</a:t>
            </a:r>
          </a:p>
          <a:p>
            <a:pPr>
              <a:lnSpc>
                <a:spcPct val="80000"/>
              </a:lnSpc>
            </a:pPr>
            <a:r>
              <a:rPr lang="en-CA" sz="1600" b="1"/>
              <a:t>Avoid false premises.</a:t>
            </a:r>
          </a:p>
          <a:p>
            <a:pPr lvl="1">
              <a:lnSpc>
                <a:spcPct val="80000"/>
              </a:lnSpc>
            </a:pPr>
            <a:r>
              <a:rPr lang="en-CA" sz="1400" b="1">
                <a:solidFill>
                  <a:srgbClr val="FFFF00"/>
                </a:solidFill>
                <a:effectLst>
                  <a:outerShdw blurRad="38100" dist="38100" dir="2700000" algn="tl">
                    <a:srgbClr val="FFFFFF"/>
                  </a:outerShdw>
                </a:effectLst>
              </a:rPr>
              <a:t>Do not begin a question with a premise with which respondents may not agree, and then ask about choices regarding it.</a:t>
            </a:r>
          </a:p>
          <a:p>
            <a:pPr>
              <a:lnSpc>
                <a:spcPct val="80000"/>
              </a:lnSpc>
            </a:pPr>
            <a:r>
              <a:rPr lang="en-CA" sz="1600" b="1"/>
              <a:t>Avoid asking about future intentions.</a:t>
            </a:r>
          </a:p>
          <a:p>
            <a:pPr lvl="1">
              <a:lnSpc>
                <a:spcPct val="80000"/>
              </a:lnSpc>
            </a:pPr>
            <a:r>
              <a:rPr lang="en-CA" sz="1400" b="1">
                <a:solidFill>
                  <a:srgbClr val="FFFF00"/>
                </a:solidFill>
                <a:effectLst>
                  <a:outerShdw blurRad="38100" dist="38100" dir="2700000" algn="tl">
                    <a:srgbClr val="FFFFFF"/>
                  </a:outerShdw>
                </a:effectLst>
              </a:rPr>
              <a:t>Respondents are poor predictors of future behaviour.</a:t>
            </a:r>
          </a:p>
          <a:p>
            <a:pPr lvl="1">
              <a:lnSpc>
                <a:spcPct val="80000"/>
              </a:lnSpc>
              <a:buFont typeface="Wingdings" pitchFamily="2" charset="2"/>
              <a:buNone/>
            </a:pPr>
            <a:endParaRPr lang="en-CA" sz="1400" b="1">
              <a:solidFill>
                <a:srgbClr val="FFFF00"/>
              </a:solidFill>
              <a:effectLst>
                <a:outerShdw blurRad="38100" dist="38100" dir="2700000" algn="tl">
                  <a:srgbClr val="FFFFFF"/>
                </a:outerShdw>
              </a:effectLst>
            </a:endParaRPr>
          </a:p>
          <a:p>
            <a:pPr>
              <a:lnSpc>
                <a:spcPct val="80000"/>
              </a:lnSpc>
            </a:pPr>
            <a:r>
              <a:rPr lang="en-CA" sz="1600" b="1"/>
              <a:t>Avoid response sets</a:t>
            </a:r>
          </a:p>
          <a:p>
            <a:pPr lvl="1">
              <a:lnSpc>
                <a:spcPct val="80000"/>
              </a:lnSpc>
            </a:pPr>
            <a:r>
              <a:rPr lang="en-CA" sz="1400" b="1">
                <a:solidFill>
                  <a:srgbClr val="FFFF00"/>
                </a:solidFill>
                <a:effectLst>
                  <a:outerShdw blurRad="38100" dist="38100" dir="2700000" algn="tl">
                    <a:srgbClr val="FFFFFF"/>
                  </a:outerShdw>
                </a:effectLst>
              </a:rPr>
              <a:t>Tendency to answer all questions in a specific direction regardless of their content. Occurs if the set of questions is presented together with same response format, especially when they relate to the same topic</a:t>
            </a:r>
          </a:p>
          <a:p>
            <a:pPr>
              <a:lnSpc>
                <a:spcPct val="80000"/>
              </a:lnSpc>
            </a:pPr>
            <a:endParaRPr lang="en-CA" sz="1600" b="1"/>
          </a:p>
          <a:p>
            <a:pPr>
              <a:lnSpc>
                <a:spcPct val="80000"/>
              </a:lnSpc>
            </a:pPr>
            <a:r>
              <a:rPr lang="en-CA" sz="1600" b="1"/>
              <a:t>Avoid threatening Questions</a:t>
            </a:r>
          </a:p>
          <a:p>
            <a:pPr lvl="1">
              <a:lnSpc>
                <a:spcPct val="80000"/>
              </a:lnSpc>
            </a:pPr>
            <a:r>
              <a:rPr lang="en-CA" sz="1400" b="1">
                <a:solidFill>
                  <a:srgbClr val="FFFF00"/>
                </a:solidFill>
                <a:effectLst>
                  <a:outerShdw blurRad="38100" dist="38100" dir="2700000" algn="tl">
                    <a:srgbClr val="FFFFFF"/>
                  </a:outerShdw>
                </a:effectLst>
              </a:rPr>
              <a:t>Topics that might be embarrassing or difficult to answer, such as gambling habits, drinking, or sexual preferences….</a:t>
            </a:r>
          </a:p>
          <a:p>
            <a:pPr lvl="1">
              <a:lnSpc>
                <a:spcPct val="80000"/>
              </a:lnSpc>
            </a:pPr>
            <a:endParaRPr lang="en-CA" sz="1400" b="1">
              <a:solidFill>
                <a:srgbClr val="FFFF00"/>
              </a:solidFill>
              <a:effectLst>
                <a:outerShdw blurRad="38100" dist="38100" dir="2700000" algn="tl">
                  <a:srgbClr val="FFFFFF"/>
                </a:outerShdw>
              </a:effectLst>
            </a:endParaRPr>
          </a:p>
          <a:p>
            <a:pPr>
              <a:lnSpc>
                <a:spcPct val="80000"/>
              </a:lnSpc>
            </a:pPr>
            <a:endParaRPr lang="en-CA" sz="1600" b="1"/>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277813"/>
            <a:ext cx="8229600" cy="487362"/>
          </a:xfrm>
        </p:spPr>
        <p:txBody>
          <a:bodyPr/>
          <a:lstStyle/>
          <a:p>
            <a:r>
              <a:rPr lang="en-CA" sz="2400"/>
              <a:t>Focus</a:t>
            </a:r>
          </a:p>
        </p:txBody>
      </p:sp>
      <p:sp>
        <p:nvSpPr>
          <p:cNvPr id="15363" name="Rectangle 3"/>
          <p:cNvSpPr>
            <a:spLocks noGrp="1" noChangeArrowheads="1"/>
          </p:cNvSpPr>
          <p:nvPr>
            <p:ph type="body" idx="1"/>
          </p:nvPr>
        </p:nvSpPr>
        <p:spPr>
          <a:xfrm>
            <a:off x="457200" y="908050"/>
            <a:ext cx="8229600" cy="5222875"/>
          </a:xfrm>
        </p:spPr>
        <p:txBody>
          <a:bodyPr/>
          <a:lstStyle/>
          <a:p>
            <a:pPr>
              <a:lnSpc>
                <a:spcPct val="80000"/>
              </a:lnSpc>
            </a:pPr>
            <a:r>
              <a:rPr lang="en-CA" sz="2400"/>
              <a:t>Questions must have a single, specific focus :</a:t>
            </a:r>
          </a:p>
          <a:p>
            <a:pPr lvl="1">
              <a:lnSpc>
                <a:spcPct val="80000"/>
              </a:lnSpc>
            </a:pPr>
            <a:r>
              <a:rPr lang="en-CA" sz="2000"/>
              <a:t>Example : </a:t>
            </a:r>
            <a:r>
              <a:rPr lang="en-CA" sz="2000" b="1">
                <a:solidFill>
                  <a:srgbClr val="FFFF00"/>
                </a:solidFill>
                <a:effectLst/>
              </a:rPr>
              <a:t>Marketers are interested in what is actually purchased not what they prefer.</a:t>
            </a:r>
          </a:p>
          <a:p>
            <a:pPr>
              <a:lnSpc>
                <a:spcPct val="80000"/>
              </a:lnSpc>
            </a:pPr>
            <a:r>
              <a:rPr lang="en-CA" sz="2400">
                <a:effectLst/>
              </a:rPr>
              <a:t>Bad : </a:t>
            </a:r>
            <a:r>
              <a:rPr lang="en-CA" sz="2400" b="1">
                <a:solidFill>
                  <a:srgbClr val="FFFF00"/>
                </a:solidFill>
                <a:effectLst/>
              </a:rPr>
              <a:t>Do you agree or disagree with the new exam regulations?</a:t>
            </a:r>
          </a:p>
          <a:p>
            <a:pPr lvl="1">
              <a:lnSpc>
                <a:spcPct val="80000"/>
              </a:lnSpc>
            </a:pPr>
            <a:r>
              <a:rPr lang="en-CA" sz="2000">
                <a:effectLst/>
              </a:rPr>
              <a:t>Better : </a:t>
            </a:r>
            <a:r>
              <a:rPr lang="en-CA" sz="2000">
                <a:solidFill>
                  <a:srgbClr val="FFFF00"/>
                </a:solidFill>
                <a:effectLst/>
              </a:rPr>
              <a:t>The college is proposing that the final examination period be reduced to ten consecutive days. Do you agree or disagree with this proposal?</a:t>
            </a:r>
          </a:p>
          <a:p>
            <a:pPr lvl="1">
              <a:lnSpc>
                <a:spcPct val="80000"/>
              </a:lnSpc>
            </a:pPr>
            <a:r>
              <a:rPr lang="en-CA" sz="2000">
                <a:solidFill>
                  <a:srgbClr val="FFFF00"/>
                </a:solidFill>
                <a:effectLst/>
              </a:rPr>
              <a:t>More specific for 2</a:t>
            </a:r>
            <a:r>
              <a:rPr lang="en-CA" sz="2000" baseline="30000">
                <a:solidFill>
                  <a:srgbClr val="FFFF00"/>
                </a:solidFill>
                <a:effectLst/>
              </a:rPr>
              <a:t>nd</a:t>
            </a:r>
            <a:r>
              <a:rPr lang="en-CA" sz="2000">
                <a:solidFill>
                  <a:srgbClr val="FFFF00"/>
                </a:solidFill>
                <a:effectLst/>
              </a:rPr>
              <a:t> question.</a:t>
            </a:r>
          </a:p>
          <a:p>
            <a:pPr>
              <a:lnSpc>
                <a:spcPct val="80000"/>
              </a:lnSpc>
            </a:pPr>
            <a:r>
              <a:rPr lang="en-CA" sz="2400">
                <a:effectLst/>
              </a:rPr>
              <a:t>Bad : </a:t>
            </a:r>
            <a:r>
              <a:rPr lang="en-CA" sz="2400" b="1">
                <a:solidFill>
                  <a:srgbClr val="FFFF00"/>
                </a:solidFill>
                <a:effectLst/>
              </a:rPr>
              <a:t>How much literature do you read?</a:t>
            </a:r>
          </a:p>
          <a:p>
            <a:pPr lvl="1">
              <a:lnSpc>
                <a:spcPct val="80000"/>
              </a:lnSpc>
            </a:pPr>
            <a:r>
              <a:rPr lang="en-CA" sz="2000" b="1">
                <a:solidFill>
                  <a:srgbClr val="FFFF00"/>
                </a:solidFill>
                <a:effectLst/>
              </a:rPr>
              <a:t>Better :How many fiction novels have you read in the past four weeks?</a:t>
            </a:r>
          </a:p>
          <a:p>
            <a:pPr>
              <a:lnSpc>
                <a:spcPct val="80000"/>
              </a:lnSpc>
            </a:pPr>
            <a:r>
              <a:rPr lang="en-CA" sz="2400">
                <a:effectLst/>
              </a:rPr>
              <a:t>Bad : </a:t>
            </a:r>
            <a:r>
              <a:rPr lang="en-CA" sz="2400" b="1">
                <a:solidFill>
                  <a:srgbClr val="FFFF00"/>
                </a:solidFill>
                <a:effectLst/>
              </a:rPr>
              <a:t>Do you think City Hall is managing money well and helping small business? (Double barrelled)</a:t>
            </a:r>
          </a:p>
          <a:p>
            <a:pPr>
              <a:lnSpc>
                <a:spcPct val="80000"/>
              </a:lnSpc>
            </a:pPr>
            <a:r>
              <a:rPr lang="en-CA" sz="2400">
                <a:effectLst/>
              </a:rPr>
              <a:t>Bad : </a:t>
            </a:r>
            <a:r>
              <a:rPr lang="en-CA" sz="2400" b="1">
                <a:solidFill>
                  <a:srgbClr val="FFFF00"/>
                </a:solidFill>
                <a:effectLst/>
              </a:rPr>
              <a:t>do you Exercise regularly to avoid heart trouble? (Yes, I exercise regularly, but not to avoid heart trouble) (Double Barrelled)</a:t>
            </a:r>
          </a:p>
          <a:p>
            <a:pPr>
              <a:lnSpc>
                <a:spcPct val="80000"/>
              </a:lnSpc>
              <a:buFont typeface="Wingdings" pitchFamily="2" charset="2"/>
              <a:buNone/>
            </a:pPr>
            <a:endParaRPr lang="en-CA" sz="2400">
              <a:effectLst/>
            </a:endParaRPr>
          </a:p>
          <a:p>
            <a:pPr>
              <a:lnSpc>
                <a:spcPct val="80000"/>
              </a:lnSpc>
              <a:buFont typeface="Wingdings" pitchFamily="2" charset="2"/>
              <a:buNone/>
            </a:pPr>
            <a:endParaRPr lang="en-CA" sz="24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277813"/>
            <a:ext cx="8229600" cy="558800"/>
          </a:xfrm>
        </p:spPr>
        <p:txBody>
          <a:bodyPr>
            <a:normAutofit fontScale="90000"/>
          </a:bodyPr>
          <a:lstStyle/>
          <a:p>
            <a:r>
              <a:rPr lang="en-CA" sz="2400" b="1"/>
              <a:t>Question Brevity</a:t>
            </a:r>
            <a:r>
              <a:rPr lang="en-CA" sz="4000"/>
              <a:t> </a:t>
            </a:r>
          </a:p>
        </p:txBody>
      </p:sp>
      <p:sp>
        <p:nvSpPr>
          <p:cNvPr id="16387" name="Rectangle 3"/>
          <p:cNvSpPr>
            <a:spLocks noGrp="1" noChangeArrowheads="1"/>
          </p:cNvSpPr>
          <p:nvPr>
            <p:ph type="body" idx="1"/>
          </p:nvPr>
        </p:nvSpPr>
        <p:spPr>
          <a:xfrm>
            <a:off x="457200" y="1196975"/>
            <a:ext cx="8229600" cy="4933950"/>
          </a:xfrm>
        </p:spPr>
        <p:txBody>
          <a:bodyPr/>
          <a:lstStyle/>
          <a:p>
            <a:pPr>
              <a:lnSpc>
                <a:spcPct val="80000"/>
              </a:lnSpc>
            </a:pPr>
            <a:r>
              <a:rPr lang="en-CA" sz="2800" dirty="0">
                <a:effectLst>
                  <a:outerShdw blurRad="38100" dist="38100" dir="2700000" algn="tl">
                    <a:srgbClr val="000000">
                      <a:alpha val="43137"/>
                    </a:srgbClr>
                  </a:outerShdw>
                </a:effectLst>
              </a:rPr>
              <a:t>Bad : </a:t>
            </a:r>
            <a:r>
              <a:rPr lang="en-CA" sz="2800" b="1" dirty="0">
                <a:solidFill>
                  <a:srgbClr val="FFFF00"/>
                </a:solidFill>
                <a:effectLst>
                  <a:outerShdw blurRad="38100" dist="38100" dir="2700000" algn="tl">
                    <a:srgbClr val="000000">
                      <a:alpha val="43137"/>
                    </a:srgbClr>
                  </a:outerShdw>
                </a:effectLst>
              </a:rPr>
              <a:t>Could you please tell me how many children you have, and in what year each of them was born</a:t>
            </a:r>
            <a:r>
              <a:rPr lang="en-CA" sz="2800" dirty="0">
                <a:effectLst>
                  <a:outerShdw blurRad="38100" dist="38100" dir="2700000" algn="tl">
                    <a:srgbClr val="000000">
                      <a:alpha val="43137"/>
                    </a:srgbClr>
                  </a:outerShdw>
                </a:effectLst>
              </a:rPr>
              <a:t>?</a:t>
            </a:r>
          </a:p>
          <a:p>
            <a:pPr lvl="1">
              <a:lnSpc>
                <a:spcPct val="80000"/>
              </a:lnSpc>
            </a:pPr>
            <a:r>
              <a:rPr lang="en-CA" sz="2400" dirty="0">
                <a:effectLst>
                  <a:outerShdw blurRad="38100" dist="38100" dir="2700000" algn="tl">
                    <a:srgbClr val="000000">
                      <a:alpha val="43137"/>
                    </a:srgbClr>
                  </a:outerShdw>
                </a:effectLst>
              </a:rPr>
              <a:t>Better : </a:t>
            </a:r>
            <a:r>
              <a:rPr lang="en-CA" sz="2400" b="1" dirty="0">
                <a:solidFill>
                  <a:srgbClr val="FFFF00"/>
                </a:solidFill>
                <a:effectLst>
                  <a:outerShdw blurRad="38100" dist="38100" dir="2700000" algn="tl">
                    <a:srgbClr val="000000">
                      <a:alpha val="43137"/>
                    </a:srgbClr>
                  </a:outerShdw>
                </a:effectLst>
              </a:rPr>
              <a:t>What are the ages of your children?</a:t>
            </a:r>
          </a:p>
          <a:p>
            <a:pPr>
              <a:lnSpc>
                <a:spcPct val="80000"/>
              </a:lnSpc>
            </a:pPr>
            <a:r>
              <a:rPr lang="en-CA" sz="2800" dirty="0">
                <a:effectLst>
                  <a:outerShdw blurRad="38100" dist="38100" dir="2700000" algn="tl">
                    <a:srgbClr val="000000">
                      <a:alpha val="43137"/>
                    </a:srgbClr>
                  </a:outerShdw>
                </a:effectLst>
              </a:rPr>
              <a:t>Bad : </a:t>
            </a:r>
            <a:r>
              <a:rPr lang="en-CA" sz="2400" b="1" dirty="0">
                <a:solidFill>
                  <a:srgbClr val="FFFF00"/>
                </a:solidFill>
                <a:effectLst>
                  <a:outerShdw blurRad="38100" dist="38100" dir="2700000" algn="tl">
                    <a:srgbClr val="000000">
                      <a:alpha val="43137"/>
                    </a:srgbClr>
                  </a:outerShdw>
                </a:effectLst>
              </a:rPr>
              <a:t>Textbooks can be purchased at many different places. Thinking about your textbooks for this year, where exactly did you buy your books?</a:t>
            </a:r>
          </a:p>
          <a:p>
            <a:pPr lvl="1">
              <a:lnSpc>
                <a:spcPct val="80000"/>
              </a:lnSpc>
            </a:pPr>
            <a:r>
              <a:rPr lang="en-CA" sz="2000" b="1" dirty="0">
                <a:effectLst>
                  <a:outerShdw blurRad="38100" dist="38100" dir="2700000" algn="tl">
                    <a:srgbClr val="000000">
                      <a:alpha val="43137"/>
                    </a:srgbClr>
                  </a:outerShdw>
                </a:effectLst>
              </a:rPr>
              <a:t>Better</a:t>
            </a:r>
            <a:r>
              <a:rPr lang="en-CA" sz="2000" b="1" dirty="0">
                <a:solidFill>
                  <a:srgbClr val="FFFF00"/>
                </a:solidFill>
                <a:effectLst>
                  <a:outerShdw blurRad="38100" dist="38100" dir="2700000" algn="tl">
                    <a:srgbClr val="000000">
                      <a:alpha val="43137"/>
                    </a:srgbClr>
                  </a:outerShdw>
                </a:effectLst>
              </a:rPr>
              <a:t> : Thinking about your book (s) for this course, where did you buy it (them) ?</a:t>
            </a:r>
          </a:p>
          <a:p>
            <a:pPr>
              <a:lnSpc>
                <a:spcPct val="80000"/>
              </a:lnSpc>
            </a:pPr>
            <a:r>
              <a:rPr lang="en-CA" sz="2400" b="1" dirty="0">
                <a:effectLst>
                  <a:outerShdw blurRad="38100" dist="38100" dir="2700000" algn="tl">
                    <a:srgbClr val="000000">
                      <a:alpha val="43137"/>
                    </a:srgbClr>
                  </a:outerShdw>
                </a:effectLst>
              </a:rPr>
              <a:t>Bad</a:t>
            </a:r>
            <a:r>
              <a:rPr lang="en-CA" sz="2400" b="1" dirty="0">
                <a:solidFill>
                  <a:srgbClr val="FFFF00"/>
                </a:solidFill>
                <a:effectLst>
                  <a:outerShdw blurRad="38100" dist="38100" dir="2700000" algn="tl">
                    <a:srgbClr val="000000">
                      <a:alpha val="43137"/>
                    </a:srgbClr>
                  </a:outerShdw>
                </a:effectLst>
              </a:rPr>
              <a:t> : Are you a drunk driver?</a:t>
            </a:r>
          </a:p>
          <a:p>
            <a:pPr lvl="1">
              <a:lnSpc>
                <a:spcPct val="80000"/>
              </a:lnSpc>
            </a:pPr>
            <a:r>
              <a:rPr lang="en-CA" sz="2000" b="1" dirty="0">
                <a:effectLst>
                  <a:outerShdw blurRad="38100" dist="38100" dir="2700000" algn="tl">
                    <a:srgbClr val="000000">
                      <a:alpha val="43137"/>
                    </a:srgbClr>
                  </a:outerShdw>
                </a:effectLst>
              </a:rPr>
              <a:t>Better</a:t>
            </a:r>
            <a:r>
              <a:rPr lang="en-CA" sz="2000" b="1" dirty="0">
                <a:solidFill>
                  <a:srgbClr val="FFFF00"/>
                </a:solidFill>
                <a:effectLst>
                  <a:outerShdw blurRad="38100" dist="38100" dir="2700000" algn="tl">
                    <a:srgbClr val="000000">
                      <a:alpha val="43137"/>
                    </a:srgbClr>
                  </a:outerShdw>
                </a:effectLst>
              </a:rPr>
              <a:t> : Sometimes people will drink alcohol under a variety of circumstances-for example, at a social event-after which they drive a motor vehicle-for example, to get home. Have you done this within the last twelve months?</a:t>
            </a:r>
          </a:p>
          <a:p>
            <a:pPr>
              <a:lnSpc>
                <a:spcPct val="80000"/>
              </a:lnSpc>
              <a:buFont typeface="Wingdings" pitchFamily="2" charset="2"/>
              <a:buNone/>
            </a:pPr>
            <a:endParaRPr lang="en-CA" sz="2800" dirty="0">
              <a:effectLst>
                <a:outerShdw blurRad="38100" dist="38100" dir="2700000" algn="tl">
                  <a:srgbClr val="000000">
                    <a:alpha val="43137"/>
                  </a:srgbClr>
                </a:outerShdw>
              </a:effectLst>
            </a:endParaRPr>
          </a:p>
          <a:p>
            <a:pPr>
              <a:lnSpc>
                <a:spcPct val="80000"/>
              </a:lnSpc>
              <a:buFont typeface="Wingdings" pitchFamily="2" charset="2"/>
              <a:buNone/>
            </a:pPr>
            <a:endParaRPr lang="en-CA" sz="2800" dirty="0">
              <a:effectLst>
                <a:outerShdw blurRad="38100" dist="38100" dir="2700000" algn="tl">
                  <a:srgbClr val="000000">
                    <a:alpha val="43137"/>
                  </a:srgbClr>
                </a:outerShdw>
              </a:effectLst>
            </a:endParaRPr>
          </a:p>
          <a:p>
            <a:pPr>
              <a:lnSpc>
                <a:spcPct val="80000"/>
              </a:lnSpc>
            </a:pPr>
            <a:endParaRPr lang="en-CA" sz="2800" dirty="0">
              <a:effectLst>
                <a:outerShdw blurRad="38100" dist="38100" dir="2700000" algn="tl">
                  <a:srgbClr val="000000">
                    <a:alpha val="43137"/>
                  </a:srgbClr>
                </a:outerShdw>
              </a:effectLs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57200" y="277813"/>
            <a:ext cx="8229600" cy="630237"/>
          </a:xfrm>
        </p:spPr>
        <p:txBody>
          <a:bodyPr/>
          <a:lstStyle/>
          <a:p>
            <a:r>
              <a:rPr lang="en-CA" sz="3200" b="1"/>
              <a:t>Clarity of Questions</a:t>
            </a:r>
          </a:p>
        </p:txBody>
      </p:sp>
      <p:sp>
        <p:nvSpPr>
          <p:cNvPr id="17411" name="Rectangle 3"/>
          <p:cNvSpPr>
            <a:spLocks noGrp="1" noChangeArrowheads="1"/>
          </p:cNvSpPr>
          <p:nvPr>
            <p:ph type="body" idx="1"/>
          </p:nvPr>
        </p:nvSpPr>
        <p:spPr>
          <a:xfrm>
            <a:off x="457200" y="981075"/>
            <a:ext cx="8229600" cy="5149850"/>
          </a:xfrm>
        </p:spPr>
        <p:txBody>
          <a:bodyPr/>
          <a:lstStyle/>
          <a:p>
            <a:pPr>
              <a:lnSpc>
                <a:spcPct val="80000"/>
              </a:lnSpc>
            </a:pPr>
            <a:r>
              <a:rPr lang="en-CA" sz="1800" b="1">
                <a:solidFill>
                  <a:srgbClr val="FFFF00"/>
                </a:solidFill>
                <a:effectLst/>
              </a:rPr>
              <a:t>Asking all respondents the same questions does not necessarily mean that each will hear the same question. Terms such as “wine” and “exercise” may mean different things to different people.</a:t>
            </a:r>
          </a:p>
          <a:p>
            <a:pPr>
              <a:lnSpc>
                <a:spcPct val="80000"/>
              </a:lnSpc>
              <a:buFont typeface="Wingdings" pitchFamily="2" charset="2"/>
              <a:buNone/>
            </a:pPr>
            <a:r>
              <a:rPr lang="en-CA" sz="1800" b="1">
                <a:effectLst/>
              </a:rPr>
              <a:t>Bad </a:t>
            </a:r>
            <a:r>
              <a:rPr lang="en-CA" sz="1800">
                <a:effectLst/>
              </a:rPr>
              <a:t>: </a:t>
            </a:r>
            <a:r>
              <a:rPr lang="en-CA" sz="1800" b="1">
                <a:solidFill>
                  <a:srgbClr val="FFFF00"/>
                </a:solidFill>
                <a:effectLst/>
              </a:rPr>
              <a:t>Have you had any wine to drink in the past  	   month?</a:t>
            </a:r>
          </a:p>
          <a:p>
            <a:pPr lvl="1">
              <a:lnSpc>
                <a:spcPct val="80000"/>
              </a:lnSpc>
            </a:pPr>
            <a:r>
              <a:rPr lang="en-CA" sz="1600" b="1">
                <a:effectLst/>
              </a:rPr>
              <a:t>Better</a:t>
            </a:r>
            <a:r>
              <a:rPr lang="en-CA" sz="1600">
                <a:effectLst/>
              </a:rPr>
              <a:t> : </a:t>
            </a:r>
            <a:r>
              <a:rPr lang="en-CA" sz="1600" b="1">
                <a:solidFill>
                  <a:srgbClr val="FFFF00"/>
                </a:solidFill>
                <a:effectLst/>
              </a:rPr>
              <a:t>Table wines, sparkling wines, champagne, sherries, brandies, and similar drinks are increasingly popular in Canada. Did you drink any wine in the past month?</a:t>
            </a:r>
          </a:p>
          <a:p>
            <a:pPr>
              <a:lnSpc>
                <a:spcPct val="80000"/>
              </a:lnSpc>
            </a:pPr>
            <a:r>
              <a:rPr lang="en-CA" sz="1800" b="1">
                <a:effectLst/>
              </a:rPr>
              <a:t>Bad</a:t>
            </a:r>
            <a:r>
              <a:rPr lang="en-CA" sz="1800">
                <a:effectLst/>
              </a:rPr>
              <a:t> : </a:t>
            </a:r>
            <a:r>
              <a:rPr lang="en-CA" sz="1800" b="1">
                <a:effectLst/>
              </a:rPr>
              <a:t>Do you know any vegans?</a:t>
            </a:r>
          </a:p>
          <a:p>
            <a:pPr lvl="1">
              <a:lnSpc>
                <a:spcPct val="80000"/>
              </a:lnSpc>
            </a:pPr>
            <a:r>
              <a:rPr lang="en-CA" sz="1600" b="1">
                <a:effectLst/>
              </a:rPr>
              <a:t>Better</a:t>
            </a:r>
            <a:r>
              <a:rPr lang="en-CA" sz="1600">
                <a:effectLst/>
              </a:rPr>
              <a:t> : </a:t>
            </a:r>
            <a:r>
              <a:rPr lang="en-CA" sz="1600" b="1">
                <a:solidFill>
                  <a:srgbClr val="FFFF00"/>
                </a:solidFill>
                <a:effectLst/>
              </a:rPr>
              <a:t>Vegans are people who abstain from eating meats and animal products, including items such as milk, eggs, and fish. Do you know any vegans?</a:t>
            </a:r>
          </a:p>
          <a:p>
            <a:pPr lvl="1">
              <a:lnSpc>
                <a:spcPct val="80000"/>
              </a:lnSpc>
            </a:pPr>
            <a:endParaRPr lang="en-CA" sz="1600">
              <a:effectLst/>
            </a:endParaRPr>
          </a:p>
          <a:p>
            <a:pPr lvl="1">
              <a:lnSpc>
                <a:spcPct val="80000"/>
              </a:lnSpc>
              <a:buFont typeface="Wingdings" pitchFamily="2" charset="2"/>
              <a:buNone/>
            </a:pPr>
            <a:r>
              <a:rPr lang="en-CA" sz="2400" b="1">
                <a:effectLst/>
              </a:rPr>
              <a:t>Introducing negative phrasing is needless….</a:t>
            </a:r>
          </a:p>
          <a:p>
            <a:pPr lvl="1">
              <a:lnSpc>
                <a:spcPct val="80000"/>
              </a:lnSpc>
              <a:buFont typeface="Wingdings" pitchFamily="2" charset="2"/>
              <a:buNone/>
            </a:pPr>
            <a:endParaRPr lang="en-CA" sz="2400" b="1">
              <a:effectLst/>
            </a:endParaRPr>
          </a:p>
          <a:p>
            <a:pPr>
              <a:lnSpc>
                <a:spcPct val="80000"/>
              </a:lnSpc>
            </a:pPr>
            <a:r>
              <a:rPr lang="en-CA" sz="1800"/>
              <a:t>Bad : </a:t>
            </a:r>
            <a:r>
              <a:rPr lang="en-CA" sz="1800" b="1">
                <a:solidFill>
                  <a:srgbClr val="FFFF00"/>
                </a:solidFill>
                <a:effectLst>
                  <a:outerShdw blurRad="38100" dist="38100" dir="2700000" algn="tl">
                    <a:srgbClr val="FFFFFF"/>
                  </a:outerShdw>
                </a:effectLst>
              </a:rPr>
              <a:t>Marijuana should not be decriminalized.</a:t>
            </a:r>
          </a:p>
          <a:p>
            <a:pPr lvl="1">
              <a:lnSpc>
                <a:spcPct val="80000"/>
              </a:lnSpc>
            </a:pPr>
            <a:r>
              <a:rPr lang="en-CA" sz="1600"/>
              <a:t>Better : </a:t>
            </a:r>
            <a:r>
              <a:rPr lang="en-CA" sz="1600" b="1">
                <a:solidFill>
                  <a:srgbClr val="FFFF00"/>
                </a:solidFill>
                <a:effectLst>
                  <a:outerShdw blurRad="38100" dist="38100" dir="2700000" algn="tl">
                    <a:srgbClr val="FFFFFF"/>
                  </a:outerShdw>
                </a:effectLst>
              </a:rPr>
              <a:t>Marijuana use should remain illegal.</a:t>
            </a:r>
          </a:p>
          <a:p>
            <a:pPr>
              <a:lnSpc>
                <a:spcPct val="80000"/>
              </a:lnSpc>
            </a:pPr>
            <a:r>
              <a:rPr lang="en-CA" sz="1800"/>
              <a:t>Bad : </a:t>
            </a:r>
            <a:r>
              <a:rPr lang="en-CA" sz="1800">
                <a:solidFill>
                  <a:srgbClr val="FFFF00"/>
                </a:solidFill>
                <a:effectLst>
                  <a:outerShdw blurRad="38100" dist="38100" dir="2700000" algn="tl">
                    <a:srgbClr val="FFFFFF"/>
                  </a:outerShdw>
                </a:effectLst>
              </a:rPr>
              <a:t>Cyclists should not be disallowed from following the rules of the road</a:t>
            </a:r>
            <a:r>
              <a:rPr lang="en-CA" sz="1800"/>
              <a:t>.</a:t>
            </a:r>
          </a:p>
          <a:p>
            <a:pPr lvl="1">
              <a:lnSpc>
                <a:spcPct val="80000"/>
              </a:lnSpc>
            </a:pPr>
            <a:r>
              <a:rPr lang="en-CA" sz="1600"/>
              <a:t>Better :</a:t>
            </a:r>
            <a:r>
              <a:rPr lang="en-CA" sz="1600" b="1">
                <a:solidFill>
                  <a:srgbClr val="FFFF00"/>
                </a:solidFill>
                <a:effectLst>
                  <a:outerShdw blurRad="38100" dist="38100" dir="2700000" algn="tl">
                    <a:srgbClr val="FFFFFF"/>
                  </a:outerShdw>
                </a:effectLst>
              </a:rPr>
              <a:t>Cyclists should follow the rules of the road</a:t>
            </a:r>
            <a:r>
              <a:rPr lang="en-CA" sz="1600"/>
              <a:t>.</a:t>
            </a:r>
          </a:p>
          <a:p>
            <a:pPr>
              <a:lnSpc>
                <a:spcPct val="80000"/>
              </a:lnSpc>
              <a:buFont typeface="Wingdings" pitchFamily="2" charset="2"/>
              <a:buNone/>
            </a:pPr>
            <a:endParaRPr lang="en-CA" sz="1800"/>
          </a:p>
          <a:p>
            <a:pPr>
              <a:lnSpc>
                <a:spcPct val="80000"/>
              </a:lnSpc>
              <a:buFont typeface="Wingdings" pitchFamily="2" charset="2"/>
              <a:buNone/>
            </a:pPr>
            <a:endParaRPr lang="en-CA" sz="1800"/>
          </a:p>
          <a:p>
            <a:pPr>
              <a:lnSpc>
                <a:spcPct val="80000"/>
              </a:lnSpc>
              <a:buFont typeface="Wingdings" pitchFamily="2" charset="2"/>
              <a:buNone/>
            </a:pPr>
            <a:endParaRPr lang="en-CA" sz="1800"/>
          </a:p>
          <a:p>
            <a:pPr>
              <a:lnSpc>
                <a:spcPct val="80000"/>
              </a:lnSpc>
              <a:buFont typeface="Wingdings" pitchFamily="2" charset="2"/>
              <a:buNone/>
            </a:pPr>
            <a:endParaRPr lang="en-CA" sz="1800"/>
          </a:p>
          <a:p>
            <a:pPr>
              <a:lnSpc>
                <a:spcPct val="80000"/>
              </a:lnSpc>
              <a:buFont typeface="Wingdings" pitchFamily="2" charset="2"/>
              <a:buNone/>
            </a:pPr>
            <a:endParaRPr lang="en-CA" sz="1800"/>
          </a:p>
        </p:txBody>
      </p:sp>
      <p:sp>
        <p:nvSpPr>
          <p:cNvPr id="17412" name="Text Box 4"/>
          <p:cNvSpPr txBox="1">
            <a:spLocks noChangeArrowheads="1"/>
          </p:cNvSpPr>
          <p:nvPr/>
        </p:nvSpPr>
        <p:spPr bwMode="auto">
          <a:xfrm>
            <a:off x="519113" y="5753100"/>
            <a:ext cx="7029450" cy="366713"/>
          </a:xfrm>
          <a:prstGeom prst="rect">
            <a:avLst/>
          </a:prstGeom>
          <a:noFill/>
          <a:ln w="9525">
            <a:noFill/>
            <a:miter lim="800000"/>
            <a:headEnd/>
            <a:tailEnd/>
          </a:ln>
          <a:effectLst/>
        </p:spPr>
        <p:txBody>
          <a:bodyPr wrap="none">
            <a:spAutoFit/>
          </a:bodyPr>
          <a:lstStyle/>
          <a:p>
            <a:r>
              <a:rPr lang="en-CA" b="1"/>
              <a:t>Try to avoid using “not” since it leads to double negatives…….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277813"/>
            <a:ext cx="8229600" cy="487362"/>
          </a:xfrm>
        </p:spPr>
        <p:txBody>
          <a:bodyPr>
            <a:normAutofit fontScale="90000"/>
          </a:bodyPr>
          <a:lstStyle/>
          <a:p>
            <a:r>
              <a:rPr lang="en-CA" sz="2800" b="1">
                <a:solidFill>
                  <a:srgbClr val="FFFF00"/>
                </a:solidFill>
              </a:rPr>
              <a:t>Bias or leading Questions</a:t>
            </a:r>
          </a:p>
        </p:txBody>
      </p:sp>
      <p:sp>
        <p:nvSpPr>
          <p:cNvPr id="18435" name="Rectangle 3"/>
          <p:cNvSpPr>
            <a:spLocks noGrp="1" noChangeArrowheads="1"/>
          </p:cNvSpPr>
          <p:nvPr>
            <p:ph type="body" idx="1"/>
          </p:nvPr>
        </p:nvSpPr>
        <p:spPr>
          <a:xfrm>
            <a:off x="457200" y="908050"/>
            <a:ext cx="8229600" cy="5222875"/>
          </a:xfrm>
        </p:spPr>
        <p:txBody>
          <a:bodyPr/>
          <a:lstStyle/>
          <a:p>
            <a:pPr>
              <a:lnSpc>
                <a:spcPct val="80000"/>
              </a:lnSpc>
              <a:buFont typeface="Wingdings" pitchFamily="2" charset="2"/>
              <a:buNone/>
            </a:pPr>
            <a:r>
              <a:rPr lang="en-CA" sz="1600" b="1">
                <a:solidFill>
                  <a:srgbClr val="FFFF00"/>
                </a:solidFill>
                <a:effectLst/>
              </a:rPr>
              <a:t>Careful with wording when no particular response is desired. Using strong words will skew responses……</a:t>
            </a:r>
          </a:p>
          <a:p>
            <a:pPr>
              <a:lnSpc>
                <a:spcPct val="80000"/>
              </a:lnSpc>
            </a:pPr>
            <a:endParaRPr lang="en-CA" sz="1600" b="1">
              <a:solidFill>
                <a:srgbClr val="FFFF00"/>
              </a:solidFill>
              <a:effectLst/>
            </a:endParaRPr>
          </a:p>
          <a:p>
            <a:pPr>
              <a:lnSpc>
                <a:spcPct val="80000"/>
              </a:lnSpc>
            </a:pPr>
            <a:r>
              <a:rPr lang="en-CA" sz="1600" b="1">
                <a:effectLst/>
              </a:rPr>
              <a:t>Bad</a:t>
            </a:r>
            <a:r>
              <a:rPr lang="en-CA" sz="1600">
                <a:effectLst/>
              </a:rPr>
              <a:t> : </a:t>
            </a:r>
            <a:r>
              <a:rPr lang="en-CA" sz="1600" b="1">
                <a:solidFill>
                  <a:srgbClr val="FFFF00"/>
                </a:solidFill>
                <a:effectLst/>
              </a:rPr>
              <a:t>Do you agree or disagree that students who whisper in classes should be expelled from the classroom?</a:t>
            </a:r>
          </a:p>
          <a:p>
            <a:pPr lvl="1">
              <a:lnSpc>
                <a:spcPct val="80000"/>
              </a:lnSpc>
            </a:pPr>
            <a:r>
              <a:rPr lang="en-CA" sz="1400" b="1">
                <a:effectLst/>
              </a:rPr>
              <a:t>Better</a:t>
            </a:r>
            <a:r>
              <a:rPr lang="en-CA" sz="1400">
                <a:effectLst/>
              </a:rPr>
              <a:t> : </a:t>
            </a:r>
            <a:r>
              <a:rPr lang="en-CA" sz="1400" b="1">
                <a:solidFill>
                  <a:srgbClr val="FFFF00"/>
                </a:solidFill>
                <a:effectLst/>
              </a:rPr>
              <a:t>Do you agree or disagree that students who whisper in classes should be asked to leave the classroom?</a:t>
            </a:r>
            <a:r>
              <a:rPr lang="en-CA" sz="1400" b="1">
                <a:solidFill>
                  <a:schemeClr val="hlink"/>
                </a:solidFill>
                <a:effectLst>
                  <a:outerShdw blurRad="38100" dist="38100" dir="2700000" algn="tl">
                    <a:srgbClr val="FFFFFF"/>
                  </a:outerShdw>
                </a:effectLst>
              </a:rPr>
              <a:t>                        </a:t>
            </a:r>
          </a:p>
          <a:p>
            <a:pPr>
              <a:lnSpc>
                <a:spcPct val="80000"/>
              </a:lnSpc>
              <a:buFont typeface="Wingdings" pitchFamily="2" charset="2"/>
              <a:buNone/>
            </a:pPr>
            <a:r>
              <a:rPr lang="en-CA" sz="1600" b="1">
                <a:solidFill>
                  <a:schemeClr val="hlink"/>
                </a:solidFill>
                <a:effectLst>
                  <a:outerShdw blurRad="38100" dist="38100" dir="2700000" algn="tl">
                    <a:srgbClr val="FFFFFF"/>
                  </a:outerShdw>
                </a:effectLst>
              </a:rPr>
              <a:t>				</a:t>
            </a:r>
            <a:r>
              <a:rPr lang="en-CA" sz="2400" b="1" u="sng">
                <a:solidFill>
                  <a:schemeClr val="hlink"/>
                </a:solidFill>
                <a:effectLst>
                  <a:outerShdw blurRad="38100" dist="38100" dir="2700000" algn="tl">
                    <a:srgbClr val="FFFFFF"/>
                  </a:outerShdw>
                </a:effectLst>
              </a:rPr>
              <a:t>Time Frames</a:t>
            </a:r>
            <a:r>
              <a:rPr lang="en-CA" sz="1600"/>
              <a:t> </a:t>
            </a:r>
          </a:p>
          <a:p>
            <a:pPr>
              <a:lnSpc>
                <a:spcPct val="80000"/>
              </a:lnSpc>
              <a:buFont typeface="Wingdings" pitchFamily="2" charset="2"/>
              <a:buNone/>
            </a:pPr>
            <a:endParaRPr lang="en-CA" sz="1600"/>
          </a:p>
          <a:p>
            <a:pPr>
              <a:lnSpc>
                <a:spcPct val="80000"/>
              </a:lnSpc>
            </a:pPr>
            <a:r>
              <a:rPr lang="en-CA" sz="1600" b="1">
                <a:effectLst/>
              </a:rPr>
              <a:t>Researchers have an interest in determining if respondents have good accurate memories. Yet overtime details get lost and become blurred, and values and norms affect how we choose to recall past events….</a:t>
            </a:r>
          </a:p>
          <a:p>
            <a:pPr>
              <a:lnSpc>
                <a:spcPct val="80000"/>
              </a:lnSpc>
              <a:buFont typeface="Wingdings" pitchFamily="2" charset="2"/>
              <a:buNone/>
            </a:pPr>
            <a:r>
              <a:rPr lang="en-CA" sz="1600" b="1">
                <a:effectLst/>
              </a:rPr>
              <a:t>	Open ended questions with no time frame do not work well.</a:t>
            </a:r>
          </a:p>
          <a:p>
            <a:pPr>
              <a:lnSpc>
                <a:spcPct val="80000"/>
              </a:lnSpc>
              <a:buFont typeface="Wingdings" pitchFamily="2" charset="2"/>
              <a:buNone/>
            </a:pPr>
            <a:endParaRPr lang="en-CA" sz="1600" b="1">
              <a:effectLst/>
            </a:endParaRPr>
          </a:p>
          <a:p>
            <a:pPr>
              <a:lnSpc>
                <a:spcPct val="80000"/>
              </a:lnSpc>
            </a:pPr>
            <a:r>
              <a:rPr lang="en-CA" sz="1600" b="1">
                <a:effectLst/>
              </a:rPr>
              <a:t>Bad : </a:t>
            </a:r>
            <a:r>
              <a:rPr lang="en-CA" sz="1600" b="1">
                <a:solidFill>
                  <a:srgbClr val="FFFF00"/>
                </a:solidFill>
                <a:effectLst/>
              </a:rPr>
              <a:t>How often do you go to the dentist?</a:t>
            </a:r>
          </a:p>
          <a:p>
            <a:pPr lvl="1">
              <a:lnSpc>
                <a:spcPct val="80000"/>
              </a:lnSpc>
            </a:pPr>
            <a:r>
              <a:rPr lang="en-CA" sz="1400" b="1">
                <a:effectLst/>
              </a:rPr>
              <a:t>Better : </a:t>
            </a:r>
            <a:r>
              <a:rPr lang="en-CA" sz="1400" b="1">
                <a:solidFill>
                  <a:srgbClr val="FFFF00"/>
                </a:solidFill>
                <a:effectLst/>
              </a:rPr>
              <a:t>In the past six months, how often have you gone to your dentist?</a:t>
            </a:r>
          </a:p>
          <a:p>
            <a:pPr lvl="1">
              <a:lnSpc>
                <a:spcPct val="80000"/>
              </a:lnSpc>
              <a:buFont typeface="Wingdings" pitchFamily="2" charset="2"/>
              <a:buNone/>
            </a:pPr>
            <a:endParaRPr lang="en-CA" sz="1400" b="1">
              <a:solidFill>
                <a:srgbClr val="FFFF00"/>
              </a:solidFill>
              <a:effectLst/>
            </a:endParaRPr>
          </a:p>
          <a:p>
            <a:pPr>
              <a:lnSpc>
                <a:spcPct val="80000"/>
              </a:lnSpc>
            </a:pPr>
            <a:r>
              <a:rPr lang="en-CA" sz="1600" b="1">
                <a:effectLst/>
              </a:rPr>
              <a:t>Bad : </a:t>
            </a:r>
            <a:r>
              <a:rPr lang="en-CA" sz="1600" b="1">
                <a:solidFill>
                  <a:srgbClr val="FFFF00"/>
                </a:solidFill>
                <a:effectLst/>
              </a:rPr>
              <a:t>How often do you eat fast food ?</a:t>
            </a:r>
          </a:p>
          <a:p>
            <a:pPr lvl="1">
              <a:lnSpc>
                <a:spcPct val="80000"/>
              </a:lnSpc>
            </a:pPr>
            <a:r>
              <a:rPr lang="en-CA" sz="1400" b="1">
                <a:effectLst/>
              </a:rPr>
              <a:t>Better : </a:t>
            </a:r>
            <a:r>
              <a:rPr lang="en-CA" sz="1400" b="1">
                <a:solidFill>
                  <a:srgbClr val="FFFF00"/>
                </a:solidFill>
                <a:effectLst/>
              </a:rPr>
              <a:t>Over the last seven days, how many times have you eaten  a fast-food snack or meal?</a:t>
            </a:r>
          </a:p>
          <a:p>
            <a:pPr>
              <a:lnSpc>
                <a:spcPct val="80000"/>
              </a:lnSpc>
              <a:buFont typeface="Wingdings" pitchFamily="2" charset="2"/>
              <a:buNone/>
            </a:pPr>
            <a:r>
              <a:rPr lang="en-CA" sz="1600" b="1"/>
              <a:t>With commonplace or routine events (cups of coffee drank) a much shorter time frame is needed. (Thinking back to yesterday, could you tell me how many cups of coffee you drank?</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277813"/>
            <a:ext cx="8229600" cy="558800"/>
          </a:xfrm>
        </p:spPr>
        <p:txBody>
          <a:bodyPr/>
          <a:lstStyle/>
          <a:p>
            <a:r>
              <a:rPr lang="en-CA" sz="2800" b="1"/>
              <a:t>Response Formats for Survey Statements</a:t>
            </a:r>
          </a:p>
        </p:txBody>
      </p:sp>
      <p:sp>
        <p:nvSpPr>
          <p:cNvPr id="36867" name="Rectangle 3"/>
          <p:cNvSpPr>
            <a:spLocks noGrp="1" noChangeArrowheads="1"/>
          </p:cNvSpPr>
          <p:nvPr>
            <p:ph type="body" idx="1"/>
          </p:nvPr>
        </p:nvSpPr>
        <p:spPr>
          <a:xfrm>
            <a:off x="457200" y="1052513"/>
            <a:ext cx="8229600" cy="5078412"/>
          </a:xfrm>
        </p:spPr>
        <p:txBody>
          <a:bodyPr/>
          <a:lstStyle/>
          <a:p>
            <a:pPr>
              <a:lnSpc>
                <a:spcPct val="80000"/>
              </a:lnSpc>
            </a:pPr>
            <a:r>
              <a:rPr lang="en-CA" sz="1800" b="1" u="sng" dirty="0">
                <a:solidFill>
                  <a:srgbClr val="FFFF00"/>
                </a:solidFill>
              </a:rPr>
              <a:t>Measuring Interpersonal Conflict</a:t>
            </a:r>
          </a:p>
          <a:p>
            <a:pPr>
              <a:lnSpc>
                <a:spcPct val="80000"/>
              </a:lnSpc>
            </a:pPr>
            <a:r>
              <a:rPr lang="en-CA" sz="1800" b="1" dirty="0"/>
              <a:t>How many times in the past 12 months have you insulted or swore at him or her?</a:t>
            </a:r>
          </a:p>
          <a:p>
            <a:pPr>
              <a:lnSpc>
                <a:spcPct val="80000"/>
              </a:lnSpc>
              <a:buFont typeface="Wingdings" pitchFamily="2" charset="2"/>
              <a:buNone/>
            </a:pPr>
            <a:r>
              <a:rPr lang="en-CA" sz="1400" b="1" dirty="0">
                <a:solidFill>
                  <a:srgbClr val="FFFF00"/>
                </a:solidFill>
                <a:effectLst/>
                <a:sym typeface="Wingdings" pitchFamily="2" charset="2"/>
              </a:rPr>
              <a:t> Once	  twice	 3-5 times         6-10 times 	  11-20 times      more than 20 times</a:t>
            </a:r>
          </a:p>
          <a:p>
            <a:pPr>
              <a:lnSpc>
                <a:spcPct val="80000"/>
              </a:lnSpc>
            </a:pPr>
            <a:r>
              <a:rPr lang="en-CA" sz="2000" b="1" u="sng" dirty="0">
                <a:solidFill>
                  <a:srgbClr val="FFFF00"/>
                </a:solidFill>
              </a:rPr>
              <a:t>Measuring Job Anxiety</a:t>
            </a:r>
          </a:p>
          <a:p>
            <a:pPr>
              <a:lnSpc>
                <a:spcPct val="80000"/>
              </a:lnSpc>
              <a:buFont typeface="Wingdings" pitchFamily="2" charset="2"/>
              <a:buNone/>
            </a:pPr>
            <a:r>
              <a:rPr lang="en-CA" sz="1800" b="1" dirty="0"/>
              <a:t>	How likely do you think that you will lose your job or be laid off?</a:t>
            </a:r>
          </a:p>
          <a:p>
            <a:pPr>
              <a:lnSpc>
                <a:spcPct val="80000"/>
              </a:lnSpc>
              <a:buFont typeface="Wingdings" pitchFamily="2" charset="2"/>
              <a:buNone/>
            </a:pPr>
            <a:r>
              <a:rPr lang="en-CA" sz="1600" b="1" dirty="0">
                <a:solidFill>
                  <a:srgbClr val="FFFF00"/>
                </a:solidFill>
                <a:effectLst/>
                <a:sym typeface="Wingdings" pitchFamily="2" charset="2"/>
              </a:rPr>
              <a:t>    Very Likely           Fairly Likely         Not too likely          Not at all likely</a:t>
            </a:r>
            <a:r>
              <a:rPr lang="en-CA" sz="2800" dirty="0">
                <a:effectLst/>
                <a:sym typeface="Wingdings" pitchFamily="2" charset="2"/>
              </a:rPr>
              <a:t> </a:t>
            </a:r>
            <a:endParaRPr lang="en-CA" sz="1800" b="1" dirty="0">
              <a:effectLst/>
            </a:endParaRPr>
          </a:p>
          <a:p>
            <a:pPr>
              <a:lnSpc>
                <a:spcPct val="80000"/>
              </a:lnSpc>
            </a:pPr>
            <a:r>
              <a:rPr lang="en-CA" sz="2000" b="1" u="sng" dirty="0">
                <a:solidFill>
                  <a:srgbClr val="FFFF00"/>
                </a:solidFill>
              </a:rPr>
              <a:t>Measuring Attitude Toward Military Service</a:t>
            </a:r>
          </a:p>
          <a:p>
            <a:pPr>
              <a:lnSpc>
                <a:spcPct val="80000"/>
              </a:lnSpc>
              <a:buFont typeface="Wingdings" pitchFamily="2" charset="2"/>
              <a:buNone/>
            </a:pPr>
            <a:r>
              <a:rPr lang="en-CA" sz="2000" b="1" dirty="0"/>
              <a:t>	For most young women, do you think military service is a good experience or not?</a:t>
            </a:r>
          </a:p>
          <a:p>
            <a:pPr>
              <a:lnSpc>
                <a:spcPct val="80000"/>
              </a:lnSpc>
              <a:buFont typeface="Wingdings" pitchFamily="2" charset="2"/>
              <a:buNone/>
            </a:pPr>
            <a:r>
              <a:rPr lang="en-CA" sz="1400" b="1" dirty="0">
                <a:solidFill>
                  <a:srgbClr val="FFFF00"/>
                </a:solidFill>
                <a:effectLst/>
                <a:sym typeface="Wingdings" pitchFamily="2" charset="2"/>
              </a:rPr>
              <a:t> Definitely Good          Probably Good          Probably not Good            Definitely not good</a:t>
            </a:r>
            <a:endParaRPr lang="en-CA" sz="1400" b="1" dirty="0"/>
          </a:p>
          <a:p>
            <a:pPr>
              <a:lnSpc>
                <a:spcPct val="80000"/>
              </a:lnSpc>
            </a:pPr>
            <a:r>
              <a:rPr lang="en-CA" sz="2000" b="1" u="sng" dirty="0">
                <a:solidFill>
                  <a:srgbClr val="FFFF00"/>
                </a:solidFill>
                <a:effectLst/>
              </a:rPr>
              <a:t>Measuring Characteristics of jobs</a:t>
            </a:r>
          </a:p>
          <a:p>
            <a:pPr>
              <a:lnSpc>
                <a:spcPct val="80000"/>
              </a:lnSpc>
            </a:pPr>
            <a:r>
              <a:rPr lang="en-CA" sz="2000" b="1" dirty="0"/>
              <a:t>How important do you personally consider job security as a characteristic of a job?</a:t>
            </a:r>
          </a:p>
          <a:p>
            <a:pPr>
              <a:lnSpc>
                <a:spcPct val="80000"/>
              </a:lnSpc>
              <a:buFont typeface="Wingdings" pitchFamily="2" charset="2"/>
              <a:buNone/>
            </a:pPr>
            <a:r>
              <a:rPr lang="en-CA" sz="2000" b="1" dirty="0"/>
              <a:t>Unimportant					     Important</a:t>
            </a:r>
          </a:p>
          <a:p>
            <a:pPr>
              <a:lnSpc>
                <a:spcPct val="80000"/>
              </a:lnSpc>
              <a:buFont typeface="Wingdings" pitchFamily="2" charset="2"/>
              <a:buNone/>
            </a:pPr>
            <a:r>
              <a:rPr lang="en-CA" sz="2800" dirty="0"/>
              <a:t>      1		2		3	     4		5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CA" sz="3200" b="1"/>
              <a:t>Social Conversation As an Outline Guide</a:t>
            </a:r>
          </a:p>
        </p:txBody>
      </p:sp>
      <p:graphicFrame>
        <p:nvGraphicFramePr>
          <p:cNvPr id="19593" name="Group 137"/>
          <p:cNvGraphicFramePr>
            <a:graphicFrameLocks noGrp="1"/>
          </p:cNvGraphicFramePr>
          <p:nvPr>
            <p:ph idx="1"/>
          </p:nvPr>
        </p:nvGraphicFramePr>
        <p:xfrm>
          <a:off x="468313" y="1341438"/>
          <a:ext cx="8435975" cy="5308918"/>
        </p:xfrm>
        <a:graphic>
          <a:graphicData uri="http://schemas.openxmlformats.org/drawingml/2006/table">
            <a:tbl>
              <a:tblPr/>
              <a:tblGrid>
                <a:gridCol w="4219575"/>
                <a:gridCol w="4216400"/>
              </a:tblGrid>
              <a:tr h="334963">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rgbClr val="FFFF00"/>
                          </a:solidFill>
                          <a:effectLst/>
                          <a:latin typeface="Times New Roman" pitchFamily="18" charset="0"/>
                          <a:cs typeface="Times New Roman" pitchFamily="18" charset="0"/>
                        </a:rPr>
                        <a:t>1. Introduction</a:t>
                      </a:r>
                      <a:endParaRPr kumimoji="0" lang="en-CA" sz="2000" b="1" i="0" u="none" strike="noStrike" cap="none" normalizeH="0" baseline="0" smtClean="0">
                        <a:ln>
                          <a:noFill/>
                        </a:ln>
                        <a:solidFill>
                          <a:srgbClr val="FFFF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rgbClr val="FFFF00"/>
                          </a:solidFill>
                          <a:effectLst/>
                          <a:latin typeface="Times New Roman" pitchFamily="18" charset="0"/>
                          <a:cs typeface="Times New Roman" pitchFamily="18" charset="0"/>
                        </a:rPr>
                        <a:t>(Introduction)</a:t>
                      </a:r>
                      <a:endParaRPr kumimoji="0" lang="en-CA" sz="2000" b="1" i="0" u="none" strike="noStrike" cap="none" normalizeH="0" baseline="0" smtClean="0">
                        <a:ln>
                          <a:noFill/>
                        </a:ln>
                        <a:solidFill>
                          <a:srgbClr val="FFFF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4963">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rgbClr val="FFFF00"/>
                          </a:solidFill>
                          <a:effectLst/>
                          <a:latin typeface="Times New Roman" pitchFamily="18" charset="0"/>
                          <a:cs typeface="Times New Roman" pitchFamily="18" charset="0"/>
                        </a:rPr>
                        <a:t>2. Exploring the relationship</a:t>
                      </a:r>
                      <a:endParaRPr kumimoji="0" lang="en-CA" sz="2000" b="1" i="0" u="none" strike="noStrike" cap="none" normalizeH="0" baseline="0" smtClean="0">
                        <a:ln>
                          <a:noFill/>
                        </a:ln>
                        <a:solidFill>
                          <a:srgbClr val="FFFF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rgbClr val="FFFF00"/>
                          </a:solidFill>
                          <a:effectLst/>
                          <a:latin typeface="Times New Roman" pitchFamily="18" charset="0"/>
                          <a:cs typeface="Times New Roman" pitchFamily="18" charset="0"/>
                        </a:rPr>
                        <a:t>(Characteristics of the respondent)</a:t>
                      </a:r>
                      <a:endParaRPr kumimoji="0" lang="en-CA" sz="2000" b="1" i="0" u="none" strike="noStrike" cap="none" normalizeH="0" baseline="0" smtClean="0">
                        <a:ln>
                          <a:noFill/>
                        </a:ln>
                        <a:solidFill>
                          <a:srgbClr val="FFFF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73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rgbClr val="FFFF00"/>
                          </a:solidFill>
                          <a:effectLst/>
                          <a:latin typeface="Times New Roman" pitchFamily="18" charset="0"/>
                          <a:cs typeface="Times New Roman" pitchFamily="18" charset="0"/>
                        </a:rPr>
                        <a:t>3. Building up to a main topic</a:t>
                      </a:r>
                      <a:endParaRPr kumimoji="0" lang="en-CA" sz="2000" b="1" i="0" u="none" strike="noStrike" cap="none" normalizeH="0" baseline="0" smtClean="0">
                        <a:ln>
                          <a:noFill/>
                        </a:ln>
                        <a:solidFill>
                          <a:srgbClr val="FFFF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rgbClr val="FFFF00"/>
                          </a:solidFill>
                          <a:effectLst/>
                          <a:latin typeface="Times New Roman" pitchFamily="18" charset="0"/>
                          <a:cs typeface="Times New Roman" pitchFamily="18" charset="0"/>
                        </a:rPr>
                        <a:t>(opening questions, including justification)</a:t>
                      </a:r>
                      <a:endParaRPr kumimoji="0" lang="en-CA" sz="2000" b="1" i="0" u="none" strike="noStrike" cap="none" normalizeH="0" baseline="0" smtClean="0">
                        <a:ln>
                          <a:noFill/>
                        </a:ln>
                        <a:solidFill>
                          <a:srgbClr val="FFFF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4963">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rgbClr val="FFFF00"/>
                          </a:solidFill>
                          <a:effectLst/>
                          <a:latin typeface="Times New Roman" pitchFamily="18" charset="0"/>
                          <a:cs typeface="Times New Roman" pitchFamily="18" charset="0"/>
                        </a:rPr>
                        <a:t>4. The main Topic</a:t>
                      </a:r>
                      <a:endParaRPr kumimoji="0" lang="en-CA" sz="2000" b="1" i="0" u="none" strike="noStrike" cap="none" normalizeH="0" baseline="0" smtClean="0">
                        <a:ln>
                          <a:noFill/>
                        </a:ln>
                        <a:solidFill>
                          <a:srgbClr val="FFFF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rgbClr val="FFFF00"/>
                          </a:solidFill>
                          <a:effectLst/>
                          <a:latin typeface="Times New Roman" pitchFamily="18" charset="0"/>
                          <a:cs typeface="Times New Roman" pitchFamily="18" charset="0"/>
                        </a:rPr>
                        <a:t>(detailed questions)</a:t>
                      </a:r>
                      <a:endParaRPr kumimoji="0" lang="en-CA" sz="2000" b="1" i="0" u="none" strike="noStrike" cap="none" normalizeH="0" baseline="0" smtClean="0">
                        <a:ln>
                          <a:noFill/>
                        </a:ln>
                        <a:solidFill>
                          <a:srgbClr val="FFFF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4607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rgbClr val="FFFF00"/>
                          </a:solidFill>
                          <a:effectLst/>
                          <a:latin typeface="Times New Roman" pitchFamily="18" charset="0"/>
                          <a:cs typeface="Times New Roman" pitchFamily="18" charset="0"/>
                        </a:rPr>
                        <a:t>5. The transition</a:t>
                      </a:r>
                      <a:endParaRPr kumimoji="0" lang="en-CA" sz="2000" b="1" i="0" u="none" strike="noStrike" cap="none" normalizeH="0" baseline="0" smtClean="0">
                        <a:ln>
                          <a:noFill/>
                        </a:ln>
                        <a:solidFill>
                          <a:srgbClr val="FFFF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rgbClr val="FFFF00"/>
                          </a:solidFill>
                          <a:effectLst/>
                          <a:latin typeface="Times New Roman" pitchFamily="18" charset="0"/>
                          <a:cs typeface="Times New Roman" pitchFamily="18" charset="0"/>
                        </a:rPr>
                        <a:t>(questions to bridge two main topics)</a:t>
                      </a:r>
                      <a:endParaRPr kumimoji="0" lang="en-CA" sz="2000" b="1" i="0" u="none" strike="noStrike" cap="none" normalizeH="0" baseline="0" smtClean="0">
                        <a:ln>
                          <a:noFill/>
                        </a:ln>
                        <a:solidFill>
                          <a:srgbClr val="FFFF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5763">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rgbClr val="FFFF00"/>
                          </a:solidFill>
                          <a:effectLst/>
                          <a:latin typeface="Times New Roman" pitchFamily="18" charset="0"/>
                          <a:cs typeface="Times New Roman" pitchFamily="18" charset="0"/>
                        </a:rPr>
                        <a:t>6. The build up to next main topic</a:t>
                      </a:r>
                      <a:endParaRPr kumimoji="0" lang="en-CA" sz="2000" b="1" i="0" u="none" strike="noStrike" cap="none" normalizeH="0" baseline="0" smtClean="0">
                        <a:ln>
                          <a:noFill/>
                        </a:ln>
                        <a:solidFill>
                          <a:srgbClr val="FFFF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rgbClr val="FFFF00"/>
                          </a:solidFill>
                          <a:effectLst/>
                          <a:latin typeface="Times New Roman" pitchFamily="18" charset="0"/>
                          <a:cs typeface="Times New Roman" pitchFamily="18" charset="0"/>
                        </a:rPr>
                        <a:t>(opening questions, including justifications)</a:t>
                      </a:r>
                      <a:endParaRPr kumimoji="0" lang="en-CA" sz="2000" b="1" i="0" u="none" strike="noStrike" cap="none" normalizeH="0" baseline="0" smtClean="0">
                        <a:ln>
                          <a:noFill/>
                        </a:ln>
                        <a:solidFill>
                          <a:srgbClr val="FFFF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1638">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rgbClr val="FFFF00"/>
                          </a:solidFill>
                          <a:effectLst/>
                          <a:latin typeface="Times New Roman" pitchFamily="18" charset="0"/>
                          <a:cs typeface="Times New Roman" pitchFamily="18" charset="0"/>
                        </a:rPr>
                        <a:t>7. The next main topic</a:t>
                      </a:r>
                      <a:endParaRPr kumimoji="0" lang="en-CA" sz="2000" b="1" i="0" u="none" strike="noStrike" cap="none" normalizeH="0" baseline="0" smtClean="0">
                        <a:ln>
                          <a:noFill/>
                        </a:ln>
                        <a:solidFill>
                          <a:srgbClr val="FFFF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rgbClr val="FFFF00"/>
                          </a:solidFill>
                          <a:effectLst/>
                          <a:latin typeface="Times New Roman" pitchFamily="18" charset="0"/>
                          <a:cs typeface="Times New Roman" pitchFamily="18" charset="0"/>
                        </a:rPr>
                        <a:t>(detailed questions)</a:t>
                      </a:r>
                      <a:endParaRPr kumimoji="0" lang="en-CA" sz="2000" b="1" i="0" u="none" strike="noStrike" cap="none" normalizeH="0" baseline="0" smtClean="0">
                        <a:ln>
                          <a:noFill/>
                        </a:ln>
                        <a:solidFill>
                          <a:srgbClr val="FFFF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337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rgbClr val="FFFF00"/>
                          </a:solidFill>
                          <a:effectLst/>
                          <a:latin typeface="Times New Roman" pitchFamily="18" charset="0"/>
                          <a:cs typeface="Times New Roman" pitchFamily="18" charset="0"/>
                        </a:rPr>
                        <a:t>8. Transition to the end</a:t>
                      </a:r>
                      <a:endParaRPr kumimoji="0" lang="en-CA" sz="2000" b="1" i="0" u="none" strike="noStrike" cap="none" normalizeH="0" baseline="0" smtClean="0">
                        <a:ln>
                          <a:noFill/>
                        </a:ln>
                        <a:solidFill>
                          <a:srgbClr val="FFFF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rgbClr val="FFFF00"/>
                          </a:solidFill>
                          <a:effectLst/>
                          <a:latin typeface="Times New Roman" pitchFamily="18" charset="0"/>
                          <a:cs typeface="Times New Roman" pitchFamily="18" charset="0"/>
                        </a:rPr>
                        <a:t>(questions wrapping up final topic)</a:t>
                      </a:r>
                      <a:endParaRPr kumimoji="0" lang="en-CA" sz="2000" b="1" i="0" u="none" strike="noStrike" cap="none" normalizeH="0" baseline="0" smtClean="0">
                        <a:ln>
                          <a:noFill/>
                        </a:ln>
                        <a:solidFill>
                          <a:srgbClr val="FFFF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23888">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rgbClr val="FFFF00"/>
                          </a:solidFill>
                          <a:effectLst/>
                          <a:latin typeface="Times New Roman" pitchFamily="18" charset="0"/>
                          <a:cs typeface="Times New Roman" pitchFamily="18" charset="0"/>
                        </a:rPr>
                        <a:t>9. Closing the interview</a:t>
                      </a:r>
                      <a:endParaRPr kumimoji="0" lang="en-CA" sz="2000" b="1" i="0" u="none" strike="noStrike" cap="none" normalizeH="0" baseline="0" smtClean="0">
                        <a:ln>
                          <a:noFill/>
                        </a:ln>
                        <a:solidFill>
                          <a:srgbClr val="FFFF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rgbClr val="FFFF00"/>
                          </a:solidFill>
                          <a:effectLst/>
                          <a:latin typeface="Times New Roman" pitchFamily="18" charset="0"/>
                          <a:cs typeface="Times New Roman" pitchFamily="18" charset="0"/>
                        </a:rPr>
                        <a:t>(general questions related to the survey, and closing remarks) Thanks and good bye</a:t>
                      </a:r>
                      <a:endParaRPr kumimoji="0" lang="en-CA" sz="2000" b="1" i="0" u="none" strike="noStrike" cap="none" normalizeH="0" baseline="0" smtClean="0">
                        <a:ln>
                          <a:noFill/>
                        </a:ln>
                        <a:solidFill>
                          <a:srgbClr val="FFFF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4025">
                <a:tc>
                  <a:txBody>
                    <a:body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10199"/>
                          </a:outerShdw>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10199"/>
                          </a:outerShdw>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CA" sz="4000"/>
              <a:t>Characteristics of the Respondent</a:t>
            </a:r>
          </a:p>
        </p:txBody>
      </p:sp>
      <p:sp>
        <p:nvSpPr>
          <p:cNvPr id="20483" name="Rectangle 3"/>
          <p:cNvSpPr>
            <a:spLocks noGrp="1" noChangeArrowheads="1"/>
          </p:cNvSpPr>
          <p:nvPr>
            <p:ph type="body" idx="1"/>
          </p:nvPr>
        </p:nvSpPr>
        <p:spPr/>
        <p:txBody>
          <a:bodyPr/>
          <a:lstStyle/>
          <a:p>
            <a:pPr>
              <a:lnSpc>
                <a:spcPct val="90000"/>
              </a:lnSpc>
            </a:pPr>
            <a:r>
              <a:rPr lang="en-CA" b="1"/>
              <a:t>Asking of general questions</a:t>
            </a:r>
          </a:p>
          <a:p>
            <a:pPr lvl="1">
              <a:lnSpc>
                <a:spcPct val="90000"/>
              </a:lnSpc>
            </a:pPr>
            <a:r>
              <a:rPr lang="en-CA" b="1"/>
              <a:t>Members of the household</a:t>
            </a:r>
          </a:p>
          <a:p>
            <a:pPr lvl="1">
              <a:lnSpc>
                <a:spcPct val="90000"/>
              </a:lnSpc>
            </a:pPr>
            <a:r>
              <a:rPr lang="en-CA" b="1"/>
              <a:t>Characteristics of household members</a:t>
            </a:r>
          </a:p>
          <a:p>
            <a:pPr lvl="1">
              <a:lnSpc>
                <a:spcPct val="90000"/>
              </a:lnSpc>
            </a:pPr>
            <a:r>
              <a:rPr lang="en-CA" b="1"/>
              <a:t>Characteristics of dwelling unit</a:t>
            </a:r>
          </a:p>
          <a:p>
            <a:pPr lvl="1">
              <a:lnSpc>
                <a:spcPct val="90000"/>
              </a:lnSpc>
            </a:pPr>
            <a:r>
              <a:rPr lang="en-CA" b="1"/>
              <a:t>Age</a:t>
            </a:r>
          </a:p>
          <a:p>
            <a:pPr lvl="1">
              <a:lnSpc>
                <a:spcPct val="90000"/>
              </a:lnSpc>
            </a:pPr>
            <a:r>
              <a:rPr lang="en-CA" b="1"/>
              <a:t>Income</a:t>
            </a:r>
          </a:p>
          <a:p>
            <a:pPr lvl="1">
              <a:lnSpc>
                <a:spcPct val="90000"/>
              </a:lnSpc>
            </a:pPr>
            <a:r>
              <a:rPr lang="en-CA" b="1"/>
              <a:t>Education</a:t>
            </a:r>
          </a:p>
          <a:p>
            <a:pPr lvl="1">
              <a:lnSpc>
                <a:spcPct val="90000"/>
              </a:lnSpc>
            </a:pPr>
            <a:r>
              <a:rPr lang="en-CA" b="1"/>
              <a:t>Job</a:t>
            </a:r>
          </a:p>
          <a:p>
            <a:pPr lvl="1">
              <a:lnSpc>
                <a:spcPct val="90000"/>
              </a:lnSpc>
            </a:pPr>
            <a:r>
              <a:rPr lang="en-CA" b="1"/>
              <a:t>Marital status</a:t>
            </a:r>
          </a:p>
          <a:p>
            <a:pPr lvl="1">
              <a:lnSpc>
                <a:spcPct val="90000"/>
              </a:lnSpc>
            </a:pPr>
            <a:endParaRPr lang="en-CA"/>
          </a:p>
          <a:p>
            <a:pPr>
              <a:lnSpc>
                <a:spcPct val="90000"/>
              </a:lnSpc>
              <a:buFont typeface="Wingdings" pitchFamily="2" charset="2"/>
              <a:buNone/>
            </a:pPr>
            <a:endParaRPr lang="en-CA"/>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4"/>
          <p:cNvSpPr>
            <a:spLocks noGrp="1" noChangeArrowheads="1"/>
          </p:cNvSpPr>
          <p:nvPr>
            <p:ph type="title"/>
          </p:nvPr>
        </p:nvSpPr>
        <p:spPr>
          <a:xfrm>
            <a:off x="457200" y="277813"/>
            <a:ext cx="8229600" cy="703262"/>
          </a:xfrm>
        </p:spPr>
        <p:txBody>
          <a:bodyPr/>
          <a:lstStyle/>
          <a:p>
            <a:r>
              <a:rPr lang="en-CA" sz="3200" b="1"/>
              <a:t>Using Section Headings to Provide Transition</a:t>
            </a:r>
          </a:p>
        </p:txBody>
      </p:sp>
      <p:sp>
        <p:nvSpPr>
          <p:cNvPr id="21509" name="Text Box 5"/>
          <p:cNvSpPr txBox="1">
            <a:spLocks noChangeArrowheads="1"/>
          </p:cNvSpPr>
          <p:nvPr/>
        </p:nvSpPr>
        <p:spPr bwMode="auto">
          <a:xfrm>
            <a:off x="3255963" y="3521075"/>
            <a:ext cx="184150" cy="366713"/>
          </a:xfrm>
          <a:prstGeom prst="rect">
            <a:avLst/>
          </a:prstGeom>
          <a:noFill/>
          <a:ln w="9525">
            <a:noFill/>
            <a:miter lim="800000"/>
            <a:headEnd/>
            <a:tailEnd/>
          </a:ln>
          <a:effectLst/>
        </p:spPr>
        <p:txBody>
          <a:bodyPr wrap="none">
            <a:spAutoFit/>
          </a:bodyPr>
          <a:lstStyle/>
          <a:p>
            <a:endParaRPr lang="en-US"/>
          </a:p>
        </p:txBody>
      </p:sp>
      <p:grpSp>
        <p:nvGrpSpPr>
          <p:cNvPr id="2" name="Group 6"/>
          <p:cNvGrpSpPr>
            <a:grpSpLocks noChangeAspect="1"/>
          </p:cNvGrpSpPr>
          <p:nvPr/>
        </p:nvGrpSpPr>
        <p:grpSpPr bwMode="auto">
          <a:xfrm>
            <a:off x="250825" y="1412875"/>
            <a:ext cx="8424863" cy="4321175"/>
            <a:chOff x="2499" y="1998"/>
            <a:chExt cx="7200" cy="3215"/>
          </a:xfrm>
        </p:grpSpPr>
        <p:sp>
          <p:nvSpPr>
            <p:cNvPr id="21511" name="AutoShape 7"/>
            <p:cNvSpPr>
              <a:spLocks noChangeAspect="1" noChangeArrowheads="1"/>
            </p:cNvSpPr>
            <p:nvPr/>
          </p:nvSpPr>
          <p:spPr bwMode="auto">
            <a:xfrm>
              <a:off x="2499" y="1998"/>
              <a:ext cx="7200" cy="3215"/>
            </a:xfrm>
            <a:prstGeom prst="rect">
              <a:avLst/>
            </a:prstGeom>
            <a:solidFill>
              <a:schemeClr val="accent1"/>
            </a:solidFill>
            <a:ln w="28575">
              <a:solidFill>
                <a:srgbClr val="000000"/>
              </a:solidFill>
              <a:miter lim="800000"/>
              <a:headEnd/>
              <a:tailEnd/>
            </a:ln>
          </p:spPr>
          <p:txBody>
            <a:bodyPr/>
            <a:lstStyle/>
            <a:p>
              <a:endParaRPr lang="en-CA"/>
            </a:p>
          </p:txBody>
        </p:sp>
        <p:sp>
          <p:nvSpPr>
            <p:cNvPr id="21512" name="Text Box 8"/>
            <p:cNvSpPr txBox="1">
              <a:spLocks noChangeArrowheads="1"/>
            </p:cNvSpPr>
            <p:nvPr/>
          </p:nvSpPr>
          <p:spPr bwMode="auto">
            <a:xfrm>
              <a:off x="2699" y="2299"/>
              <a:ext cx="2000" cy="1006"/>
            </a:xfrm>
            <a:prstGeom prst="rect">
              <a:avLst/>
            </a:prstGeom>
            <a:solidFill>
              <a:srgbClr val="FFFFFF"/>
            </a:solidFill>
            <a:ln w="9525">
              <a:solidFill>
                <a:srgbClr val="000000"/>
              </a:solidFill>
              <a:miter lim="800000"/>
              <a:headEnd/>
              <a:tailEnd/>
            </a:ln>
          </p:spPr>
          <p:txBody>
            <a:bodyPr/>
            <a:lstStyle/>
            <a:p>
              <a:r>
                <a:rPr lang="en-US" sz="2400" b="1">
                  <a:solidFill>
                    <a:schemeClr val="bg1"/>
                  </a:solidFill>
                </a:rPr>
                <a:t>Section </a:t>
              </a:r>
            </a:p>
            <a:p>
              <a:r>
                <a:rPr lang="en-US" sz="2400" b="1">
                  <a:solidFill>
                    <a:schemeClr val="bg1"/>
                  </a:solidFill>
                </a:rPr>
                <a:t>     B</a:t>
              </a:r>
              <a:endParaRPr lang="en-CA">
                <a:solidFill>
                  <a:schemeClr val="bg1"/>
                </a:solidFill>
              </a:endParaRPr>
            </a:p>
          </p:txBody>
        </p:sp>
        <p:sp>
          <p:nvSpPr>
            <p:cNvPr id="21513" name="Text Box 9"/>
            <p:cNvSpPr txBox="1">
              <a:spLocks noChangeArrowheads="1"/>
            </p:cNvSpPr>
            <p:nvPr/>
          </p:nvSpPr>
          <p:spPr bwMode="auto">
            <a:xfrm>
              <a:off x="4899" y="2299"/>
              <a:ext cx="4700" cy="905"/>
            </a:xfrm>
            <a:prstGeom prst="rect">
              <a:avLst/>
            </a:prstGeom>
            <a:solidFill>
              <a:srgbClr val="FFFFFF"/>
            </a:solidFill>
            <a:ln w="9525">
              <a:solidFill>
                <a:srgbClr val="000000"/>
              </a:solidFill>
              <a:miter lim="800000"/>
              <a:headEnd/>
              <a:tailEnd/>
            </a:ln>
          </p:spPr>
          <p:txBody>
            <a:bodyPr/>
            <a:lstStyle/>
            <a:p>
              <a:r>
                <a:rPr lang="en-US" sz="1600" b="1">
                  <a:solidFill>
                    <a:schemeClr val="bg1"/>
                  </a:solidFill>
                </a:rPr>
                <a:t>Financial Concerns </a:t>
              </a:r>
              <a:r>
                <a:rPr lang="en-US" sz="1200" b="1">
                  <a:solidFill>
                    <a:schemeClr val="bg1"/>
                  </a:solidFill>
                </a:rPr>
                <a:t>This section will address the factors that are of concern to you in your financial transactions</a:t>
              </a:r>
              <a:endParaRPr lang="en-CA">
                <a:solidFill>
                  <a:schemeClr val="bg1"/>
                </a:solidFill>
              </a:endParaRPr>
            </a:p>
          </p:txBody>
        </p:sp>
        <p:sp>
          <p:nvSpPr>
            <p:cNvPr id="21514" name="Text Box 10"/>
            <p:cNvSpPr txBox="1">
              <a:spLocks noChangeArrowheads="1"/>
            </p:cNvSpPr>
            <p:nvPr/>
          </p:nvSpPr>
          <p:spPr bwMode="auto">
            <a:xfrm>
              <a:off x="2599" y="4108"/>
              <a:ext cx="6900" cy="402"/>
            </a:xfrm>
            <a:prstGeom prst="rect">
              <a:avLst/>
            </a:prstGeom>
            <a:solidFill>
              <a:srgbClr val="FFFFFF"/>
            </a:solidFill>
            <a:ln w="19050">
              <a:solidFill>
                <a:srgbClr val="000000"/>
              </a:solidFill>
              <a:miter lim="800000"/>
              <a:headEnd/>
              <a:tailEnd/>
            </a:ln>
          </p:spPr>
          <p:txBody>
            <a:bodyPr/>
            <a:lstStyle/>
            <a:p>
              <a:r>
                <a:rPr lang="en-US" sz="1200" b="1"/>
                <a:t>_</a:t>
              </a:r>
              <a:r>
                <a:rPr lang="en-US" sz="1200" b="1">
                  <a:solidFill>
                    <a:schemeClr val="bg1"/>
                  </a:solidFill>
                </a:rPr>
                <a:t>___________________________________________________________</a:t>
              </a:r>
              <a:r>
                <a:rPr lang="en-US" sz="1200" b="1"/>
                <a:t>__________________</a:t>
              </a:r>
              <a:endParaRPr lang="en-CA"/>
            </a:p>
          </p:txBody>
        </p:sp>
        <p:sp>
          <p:nvSpPr>
            <p:cNvPr id="21515" name="Text Box 11"/>
            <p:cNvSpPr txBox="1">
              <a:spLocks noChangeArrowheads="1"/>
            </p:cNvSpPr>
            <p:nvPr/>
          </p:nvSpPr>
          <p:spPr bwMode="auto">
            <a:xfrm>
              <a:off x="2599" y="4610"/>
              <a:ext cx="6900" cy="402"/>
            </a:xfrm>
            <a:prstGeom prst="rect">
              <a:avLst/>
            </a:prstGeom>
            <a:solidFill>
              <a:srgbClr val="FFFFFF"/>
            </a:solidFill>
            <a:ln w="9525">
              <a:solidFill>
                <a:srgbClr val="000000"/>
              </a:solidFill>
              <a:miter lim="800000"/>
              <a:headEnd/>
              <a:tailEnd/>
            </a:ln>
          </p:spPr>
          <p:txBody>
            <a:bodyPr/>
            <a:lstStyle/>
            <a:p>
              <a:r>
                <a:rPr lang="en-US" sz="1200">
                  <a:solidFill>
                    <a:schemeClr val="bg1"/>
                  </a:solidFill>
                </a:rPr>
                <a:t>9. Please check the category that best applies to you for each of the following statements. </a:t>
              </a:r>
              <a:endParaRPr lang="en-CA">
                <a:solidFill>
                  <a:schemeClr val="bg1"/>
                </a:solidFill>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3" name="Picture 5" descr="msoDE328"/>
          <p:cNvPicPr>
            <a:picLocks noChangeAspect="1" noChangeArrowheads="1"/>
          </p:cNvPicPr>
          <p:nvPr/>
        </p:nvPicPr>
        <p:blipFill>
          <a:blip r:embed="rId2" cstate="print"/>
          <a:srcRect t="49991"/>
          <a:stretch>
            <a:fillRect/>
          </a:stretch>
        </p:blipFill>
        <p:spPr bwMode="auto">
          <a:xfrm>
            <a:off x="250825" y="476250"/>
            <a:ext cx="8569325" cy="6403975"/>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457200" y="277813"/>
            <a:ext cx="8229600" cy="342900"/>
          </a:xfrm>
        </p:spPr>
        <p:txBody>
          <a:bodyPr>
            <a:normAutofit fontScale="90000"/>
          </a:bodyPr>
          <a:lstStyle/>
          <a:p>
            <a:r>
              <a:rPr lang="en-CA" sz="2400" b="1"/>
              <a:t>Index versus Scales</a:t>
            </a:r>
          </a:p>
        </p:txBody>
      </p:sp>
      <p:sp>
        <p:nvSpPr>
          <p:cNvPr id="47107" name="Rectangle 3"/>
          <p:cNvSpPr>
            <a:spLocks noGrp="1" noChangeArrowheads="1"/>
          </p:cNvSpPr>
          <p:nvPr>
            <p:ph type="body" idx="1"/>
          </p:nvPr>
        </p:nvSpPr>
        <p:spPr>
          <a:xfrm>
            <a:off x="457200" y="836613"/>
            <a:ext cx="8229600" cy="5294312"/>
          </a:xfrm>
        </p:spPr>
        <p:txBody>
          <a:bodyPr/>
          <a:lstStyle/>
          <a:p>
            <a:pPr>
              <a:lnSpc>
                <a:spcPct val="90000"/>
              </a:lnSpc>
            </a:pPr>
            <a:r>
              <a:rPr lang="en-CA" sz="2800" b="1">
                <a:solidFill>
                  <a:srgbClr val="FFFF00"/>
                </a:solidFill>
                <a:effectLst>
                  <a:outerShdw blurRad="38100" dist="38100" dir="2700000" algn="tl">
                    <a:srgbClr val="FFFFFF"/>
                  </a:outerShdw>
                </a:effectLst>
              </a:rPr>
              <a:t>Index</a:t>
            </a:r>
            <a:r>
              <a:rPr lang="en-CA" sz="2800"/>
              <a:t> : is a composite measure in which separate indicators of a phenomenon are combined to create a single measure. </a:t>
            </a:r>
          </a:p>
          <a:p>
            <a:pPr lvl="1">
              <a:lnSpc>
                <a:spcPct val="90000"/>
              </a:lnSpc>
            </a:pPr>
            <a:r>
              <a:rPr lang="en-CA" sz="2400"/>
              <a:t>Use Yes and No</a:t>
            </a:r>
          </a:p>
          <a:p>
            <a:pPr lvl="1">
              <a:lnSpc>
                <a:spcPct val="90000"/>
              </a:lnSpc>
            </a:pPr>
            <a:r>
              <a:rPr lang="en-CA" sz="2400"/>
              <a:t>Ask questions about Delinquent acts</a:t>
            </a:r>
          </a:p>
          <a:p>
            <a:pPr lvl="1">
              <a:lnSpc>
                <a:spcPct val="90000"/>
              </a:lnSpc>
            </a:pPr>
            <a:r>
              <a:rPr lang="en-CA" sz="2400"/>
              <a:t>Use a 10 item list</a:t>
            </a:r>
          </a:p>
          <a:p>
            <a:pPr lvl="2">
              <a:lnSpc>
                <a:spcPct val="90000"/>
              </a:lnSpc>
            </a:pPr>
            <a:r>
              <a:rPr lang="en-CA" sz="2000" b="1">
                <a:solidFill>
                  <a:srgbClr val="FFFF00"/>
                </a:solidFill>
                <a:effectLst>
                  <a:outerShdw blurRad="38100" dist="38100" dir="2700000" algn="tl">
                    <a:srgbClr val="FFFFFF"/>
                  </a:outerShdw>
                </a:effectLst>
              </a:rPr>
              <a:t>Has the person been truant from school in the last year</a:t>
            </a:r>
          </a:p>
          <a:p>
            <a:pPr lvl="2">
              <a:lnSpc>
                <a:spcPct val="90000"/>
              </a:lnSpc>
            </a:pPr>
            <a:r>
              <a:rPr lang="en-CA" sz="2000" b="1">
                <a:solidFill>
                  <a:srgbClr val="FFFF00"/>
                </a:solidFill>
                <a:effectLst>
                  <a:outerShdw blurRad="38100" dist="38100" dir="2700000" algn="tl">
                    <a:srgbClr val="FFFFFF"/>
                  </a:outerShdw>
                </a:effectLst>
              </a:rPr>
              <a:t>Has the person shoplifted in the last year</a:t>
            </a:r>
          </a:p>
          <a:p>
            <a:pPr lvl="2">
              <a:lnSpc>
                <a:spcPct val="90000"/>
              </a:lnSpc>
            </a:pPr>
            <a:r>
              <a:rPr lang="en-CA" sz="2000" b="1">
                <a:solidFill>
                  <a:srgbClr val="FFFF00"/>
                </a:solidFill>
                <a:effectLst>
                  <a:outerShdw blurRad="38100" dist="38100" dir="2700000" algn="tl">
                    <a:srgbClr val="FFFFFF"/>
                  </a:outerShdw>
                </a:effectLst>
              </a:rPr>
              <a:t>Has the person vandalized any property in the past year</a:t>
            </a:r>
          </a:p>
          <a:p>
            <a:pPr lvl="1">
              <a:lnSpc>
                <a:spcPct val="90000"/>
              </a:lnSpc>
            </a:pPr>
            <a:r>
              <a:rPr lang="en-CA" sz="2400"/>
              <a:t>A score of 0 would mean no delinquent activity</a:t>
            </a:r>
          </a:p>
          <a:p>
            <a:pPr lvl="1">
              <a:lnSpc>
                <a:spcPct val="90000"/>
              </a:lnSpc>
            </a:pPr>
            <a:r>
              <a:rPr lang="en-CA" sz="2400"/>
              <a:t>A score of 10 would mean a person chose “Yes” option to all 10 items</a:t>
            </a:r>
          </a:p>
          <a:p>
            <a:pPr lvl="1">
              <a:lnSpc>
                <a:spcPct val="90000"/>
              </a:lnSpc>
            </a:pPr>
            <a:r>
              <a:rPr lang="en-CA" sz="2400"/>
              <a:t>Can have ordinal or interval ratio scales</a:t>
            </a:r>
          </a:p>
          <a:p>
            <a:pPr lvl="1">
              <a:lnSpc>
                <a:spcPct val="90000"/>
              </a:lnSpc>
              <a:buFont typeface="Wingdings" pitchFamily="2" charset="2"/>
              <a:buNone/>
            </a:pPr>
            <a:endParaRPr lang="en-CA" sz="24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457200" y="277813"/>
            <a:ext cx="8229600" cy="487362"/>
          </a:xfrm>
        </p:spPr>
        <p:txBody>
          <a:bodyPr/>
          <a:lstStyle/>
          <a:p>
            <a:r>
              <a:rPr lang="en-CA" sz="2400" b="1"/>
              <a:t>Index versus Scales</a:t>
            </a:r>
          </a:p>
        </p:txBody>
      </p:sp>
      <p:sp>
        <p:nvSpPr>
          <p:cNvPr id="48131" name="Rectangle 3"/>
          <p:cNvSpPr>
            <a:spLocks noGrp="1" noChangeArrowheads="1"/>
          </p:cNvSpPr>
          <p:nvPr>
            <p:ph type="body" idx="1"/>
          </p:nvPr>
        </p:nvSpPr>
        <p:spPr>
          <a:xfrm>
            <a:off x="457200" y="981075"/>
            <a:ext cx="8229600" cy="5149850"/>
          </a:xfrm>
        </p:spPr>
        <p:txBody>
          <a:bodyPr/>
          <a:lstStyle/>
          <a:p>
            <a:pPr>
              <a:lnSpc>
                <a:spcPct val="90000"/>
              </a:lnSpc>
            </a:pPr>
            <a:r>
              <a:rPr lang="en-CA" sz="2400" b="1" dirty="0"/>
              <a:t>Scale : is a multiple-item measuring device in which there is a built-in intensity structure, potency, or natural levels of feeling to the items that make up the scale. </a:t>
            </a:r>
          </a:p>
          <a:p>
            <a:pPr>
              <a:lnSpc>
                <a:spcPct val="90000"/>
              </a:lnSpc>
            </a:pPr>
            <a:r>
              <a:rPr lang="en-CA" sz="2400" b="1" dirty="0">
                <a:solidFill>
                  <a:srgbClr val="FFFF00"/>
                </a:solidFill>
                <a:effectLst>
                  <a:outerShdw blurRad="38100" dist="38100" dir="2700000" algn="tl">
                    <a:srgbClr val="FFFFFF"/>
                  </a:outerShdw>
                </a:effectLst>
              </a:rPr>
              <a:t>Developing Indexes &amp; Scales</a:t>
            </a:r>
          </a:p>
          <a:p>
            <a:pPr>
              <a:lnSpc>
                <a:spcPct val="90000"/>
              </a:lnSpc>
            </a:pPr>
            <a:r>
              <a:rPr lang="en-CA" sz="2400" b="1" dirty="0"/>
              <a:t>Four Advantages over single item measures</a:t>
            </a:r>
          </a:p>
          <a:p>
            <a:pPr lvl="1">
              <a:lnSpc>
                <a:spcPct val="90000"/>
              </a:lnSpc>
            </a:pPr>
            <a:r>
              <a:rPr lang="en-CA" sz="2000" b="1" dirty="0"/>
              <a:t>Improved Validity : multiple-item measure is more valid than a single item</a:t>
            </a:r>
          </a:p>
          <a:p>
            <a:pPr lvl="1">
              <a:lnSpc>
                <a:spcPct val="90000"/>
              </a:lnSpc>
            </a:pPr>
            <a:r>
              <a:rPr lang="en-CA" sz="2000" b="1" dirty="0"/>
              <a:t>Improved Reliability : More items contained in a measure the more reliable</a:t>
            </a:r>
          </a:p>
          <a:p>
            <a:pPr lvl="1">
              <a:lnSpc>
                <a:spcPct val="90000"/>
              </a:lnSpc>
            </a:pPr>
            <a:r>
              <a:rPr lang="en-CA" sz="2000" b="1" dirty="0"/>
              <a:t>Reduced Measurement Error : more items used to measure a variable the lower the error</a:t>
            </a:r>
          </a:p>
          <a:p>
            <a:pPr lvl="1">
              <a:lnSpc>
                <a:spcPct val="90000"/>
              </a:lnSpc>
            </a:pPr>
            <a:r>
              <a:rPr lang="en-CA" sz="2000" b="1" dirty="0"/>
              <a:t>Increased level of measurement : Single item measures often produce data that are nominal, or possibility a order (ordinal)</a:t>
            </a:r>
          </a:p>
          <a:p>
            <a:pPr>
              <a:lnSpc>
                <a:spcPct val="90000"/>
              </a:lnSpc>
            </a:pPr>
            <a:r>
              <a:rPr lang="en-CA" sz="2400" b="1" dirty="0"/>
              <a:t>CONSIDER USING EXISTING INDEXES…SAVES RELIABILITY ISSUES.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457200" y="277813"/>
            <a:ext cx="8229600" cy="558800"/>
          </a:xfrm>
        </p:spPr>
        <p:txBody>
          <a:bodyPr/>
          <a:lstStyle/>
          <a:p>
            <a:r>
              <a:rPr lang="en-CA" sz="2800" b="1"/>
              <a:t>Index versus Scales</a:t>
            </a:r>
          </a:p>
        </p:txBody>
      </p:sp>
      <p:sp>
        <p:nvSpPr>
          <p:cNvPr id="49155" name="Rectangle 3"/>
          <p:cNvSpPr>
            <a:spLocks noGrp="1" noChangeArrowheads="1"/>
          </p:cNvSpPr>
          <p:nvPr>
            <p:ph type="body" idx="1"/>
          </p:nvPr>
        </p:nvSpPr>
        <p:spPr>
          <a:xfrm>
            <a:off x="457200" y="908050"/>
            <a:ext cx="8229600" cy="5222875"/>
          </a:xfrm>
        </p:spPr>
        <p:txBody>
          <a:bodyPr/>
          <a:lstStyle/>
          <a:p>
            <a:pPr>
              <a:buFont typeface="Wingdings" pitchFamily="2" charset="2"/>
              <a:buNone/>
            </a:pPr>
            <a:r>
              <a:rPr lang="en-CA" sz="2400" b="1" dirty="0">
                <a:solidFill>
                  <a:srgbClr val="FFFF00"/>
                </a:solidFill>
              </a:rPr>
              <a:t>Developing multiple-item measures involves :</a:t>
            </a:r>
            <a:endParaRPr lang="en-CA" sz="2800" dirty="0"/>
          </a:p>
          <a:p>
            <a:r>
              <a:rPr lang="en-CA" sz="2800" dirty="0"/>
              <a:t>Developing or locating many potential items, far more than will appear in the final document</a:t>
            </a:r>
          </a:p>
          <a:p>
            <a:r>
              <a:rPr lang="en-CA" sz="2800" dirty="0"/>
              <a:t>Eliminating items that are irrelevant, redundant, ambiguous, or for some reason inappropriate</a:t>
            </a:r>
          </a:p>
          <a:p>
            <a:r>
              <a:rPr lang="en-CA" sz="2800" dirty="0"/>
              <a:t>Pre testing the remaining items for validity, reliability or other measurement issues</a:t>
            </a:r>
          </a:p>
          <a:p>
            <a:r>
              <a:rPr lang="en-CA" sz="2800" dirty="0"/>
              <a:t>Eliminating items that do not pass # 3</a:t>
            </a:r>
          </a:p>
          <a:p>
            <a:r>
              <a:rPr lang="en-CA" sz="2800" dirty="0"/>
              <a:t>Repeat steps 3 &amp; 4 as necessary to reduce the index….</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1" name="Picture 5" descr="msoB293A"/>
          <p:cNvPicPr>
            <a:picLocks noChangeAspect="1" noChangeArrowheads="1"/>
          </p:cNvPicPr>
          <p:nvPr/>
        </p:nvPicPr>
        <p:blipFill>
          <a:blip r:embed="rId2" cstate="print"/>
          <a:srcRect t="1279" b="60068"/>
          <a:stretch>
            <a:fillRect/>
          </a:stretch>
        </p:blipFill>
        <p:spPr bwMode="auto">
          <a:xfrm>
            <a:off x="0" y="1916113"/>
            <a:ext cx="9144000" cy="4752975"/>
          </a:xfrm>
          <a:prstGeom prst="rect">
            <a:avLst/>
          </a:prstGeom>
          <a:noFill/>
        </p:spPr>
      </p:pic>
      <p:sp>
        <p:nvSpPr>
          <p:cNvPr id="50182" name="Text Box 6"/>
          <p:cNvSpPr txBox="1">
            <a:spLocks noChangeArrowheads="1"/>
          </p:cNvSpPr>
          <p:nvPr/>
        </p:nvSpPr>
        <p:spPr bwMode="auto">
          <a:xfrm>
            <a:off x="303213" y="352425"/>
            <a:ext cx="8743950" cy="1190625"/>
          </a:xfrm>
          <a:prstGeom prst="rect">
            <a:avLst/>
          </a:prstGeom>
          <a:noFill/>
          <a:ln w="9525">
            <a:noFill/>
            <a:miter lim="800000"/>
            <a:headEnd/>
            <a:tailEnd/>
          </a:ln>
          <a:effectLst/>
        </p:spPr>
        <p:txBody>
          <a:bodyPr wrap="none">
            <a:spAutoFit/>
          </a:bodyPr>
          <a:lstStyle/>
          <a:p>
            <a:r>
              <a:rPr lang="en-CA" b="1">
                <a:solidFill>
                  <a:srgbClr val="FFFF00"/>
                </a:solidFill>
              </a:rPr>
              <a:t>Below is an example of the Bogardus Social Distance Scale</a:t>
            </a:r>
          </a:p>
          <a:p>
            <a:r>
              <a:rPr lang="en-CA" b="1">
                <a:solidFill>
                  <a:srgbClr val="FFFF00"/>
                </a:solidFill>
              </a:rPr>
              <a:t>It is the willingness of individuals to interact with others who are different from</a:t>
            </a:r>
          </a:p>
          <a:p>
            <a:r>
              <a:rPr lang="en-CA" b="1">
                <a:solidFill>
                  <a:srgbClr val="FFFF00"/>
                </a:solidFill>
              </a:rPr>
              <a:t>Them in terms of race, ethnicity, or culture.</a:t>
            </a:r>
          </a:p>
          <a:p>
            <a:endParaRPr lang="en-CA" b="1">
              <a:solidFill>
                <a:srgbClr val="FFFF00"/>
              </a:solidFill>
            </a:endParaRPr>
          </a:p>
        </p:txBody>
      </p:sp>
      <p:sp>
        <p:nvSpPr>
          <p:cNvPr id="50183" name="Text Box 7"/>
          <p:cNvSpPr txBox="1">
            <a:spLocks noChangeArrowheads="1"/>
          </p:cNvSpPr>
          <p:nvPr/>
        </p:nvSpPr>
        <p:spPr bwMode="auto">
          <a:xfrm>
            <a:off x="231775" y="784225"/>
            <a:ext cx="184150" cy="366713"/>
          </a:xfrm>
          <a:prstGeom prst="rect">
            <a:avLst/>
          </a:prstGeom>
          <a:noFill/>
          <a:ln w="9525">
            <a:noFill/>
            <a:miter lim="800000"/>
            <a:headEnd/>
            <a:tailEnd/>
          </a:ln>
          <a:effectLst/>
        </p:spPr>
        <p:txBody>
          <a:bodyPr wrap="none">
            <a:spAutoFit/>
          </a:bodyPr>
          <a:lstStyle/>
          <a:p>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457200" y="277813"/>
            <a:ext cx="8229600" cy="703262"/>
          </a:xfrm>
        </p:spPr>
        <p:txBody>
          <a:bodyPr/>
          <a:lstStyle/>
          <a:p>
            <a:r>
              <a:rPr lang="en-CA" sz="3200" b="1"/>
              <a:t>Likert Scales</a:t>
            </a:r>
          </a:p>
        </p:txBody>
      </p:sp>
      <p:sp>
        <p:nvSpPr>
          <p:cNvPr id="58371" name="Rectangle 3"/>
          <p:cNvSpPr>
            <a:spLocks noGrp="1" noChangeArrowheads="1"/>
          </p:cNvSpPr>
          <p:nvPr>
            <p:ph type="body" idx="1"/>
          </p:nvPr>
        </p:nvSpPr>
        <p:spPr>
          <a:xfrm>
            <a:off x="457200" y="981075"/>
            <a:ext cx="8229600" cy="5149850"/>
          </a:xfrm>
        </p:spPr>
        <p:txBody>
          <a:bodyPr/>
          <a:lstStyle/>
          <a:p>
            <a:pPr>
              <a:lnSpc>
                <a:spcPct val="80000"/>
              </a:lnSpc>
            </a:pPr>
            <a:r>
              <a:rPr lang="en-CA" sz="2000"/>
              <a:t>Consists of a series of statements fro the respondent to express themselves about a statement….</a:t>
            </a:r>
          </a:p>
          <a:p>
            <a:pPr>
              <a:lnSpc>
                <a:spcPct val="80000"/>
              </a:lnSpc>
            </a:pPr>
            <a:r>
              <a:rPr lang="en-CA" sz="2000"/>
              <a:t>Range from “Strongly Agree” to “Strongly Disagree”</a:t>
            </a:r>
          </a:p>
          <a:p>
            <a:pPr lvl="1">
              <a:lnSpc>
                <a:spcPct val="80000"/>
              </a:lnSpc>
            </a:pPr>
            <a:r>
              <a:rPr lang="en-CA" sz="1800"/>
              <a:t>Intensity items built into the scale</a:t>
            </a:r>
          </a:p>
          <a:p>
            <a:pPr lvl="1">
              <a:lnSpc>
                <a:spcPct val="80000"/>
              </a:lnSpc>
            </a:pPr>
            <a:r>
              <a:rPr lang="en-CA" sz="1800"/>
              <a:t>Can use “strongly approve” to “strongly disapprove”</a:t>
            </a:r>
          </a:p>
          <a:p>
            <a:pPr lvl="1">
              <a:lnSpc>
                <a:spcPct val="80000"/>
              </a:lnSpc>
            </a:pPr>
            <a:r>
              <a:rPr lang="en-CA" sz="1800"/>
              <a:t>Can use “very satisfied” to “very dissatisfied”</a:t>
            </a:r>
          </a:p>
          <a:p>
            <a:pPr>
              <a:lnSpc>
                <a:spcPct val="80000"/>
              </a:lnSpc>
            </a:pPr>
            <a:r>
              <a:rPr lang="en-CA" sz="2000"/>
              <a:t>Common number of alternatives is 5</a:t>
            </a:r>
          </a:p>
          <a:p>
            <a:pPr lvl="1">
              <a:lnSpc>
                <a:spcPct val="80000"/>
              </a:lnSpc>
            </a:pPr>
            <a:r>
              <a:rPr lang="en-CA" sz="1800"/>
              <a:t>Higher the number of alternatives the more reliable and valid the results</a:t>
            </a:r>
          </a:p>
          <a:p>
            <a:pPr>
              <a:lnSpc>
                <a:spcPct val="80000"/>
              </a:lnSpc>
            </a:pPr>
            <a:r>
              <a:rPr lang="en-CA" sz="2000"/>
              <a:t>Known also as a “summated rating scale” you sum the score.</a:t>
            </a:r>
          </a:p>
          <a:p>
            <a:pPr>
              <a:lnSpc>
                <a:spcPct val="80000"/>
              </a:lnSpc>
            </a:pPr>
            <a:r>
              <a:rPr lang="en-CA" sz="2000"/>
              <a:t>Check the grammar, The exact wording of the response alternatives in a Likert Scale must be grammatically consistent with the wording in the statements….</a:t>
            </a:r>
          </a:p>
          <a:p>
            <a:pPr>
              <a:lnSpc>
                <a:spcPct val="80000"/>
              </a:lnSpc>
            </a:pPr>
            <a:r>
              <a:rPr lang="en-CA" sz="2000"/>
              <a:t>Likert scales are ordinal, but the sum total can be treated as interval ratio.</a:t>
            </a:r>
          </a:p>
          <a:p>
            <a:pPr lvl="1">
              <a:lnSpc>
                <a:spcPct val="80000"/>
              </a:lnSpc>
            </a:pPr>
            <a:r>
              <a:rPr lang="en-CA" sz="1800"/>
              <a:t>Gives broader range of statistics… </a:t>
            </a:r>
          </a:p>
          <a:p>
            <a:pPr>
              <a:lnSpc>
                <a:spcPct val="80000"/>
              </a:lnSpc>
              <a:buFont typeface="Wingdings" pitchFamily="2" charset="2"/>
              <a:buNone/>
            </a:pPr>
            <a:endParaRPr lang="en-CA" sz="2000"/>
          </a:p>
          <a:p>
            <a:pPr>
              <a:lnSpc>
                <a:spcPct val="80000"/>
              </a:lnSpc>
              <a:buFont typeface="Wingdings" pitchFamily="2" charset="2"/>
              <a:buNone/>
            </a:pPr>
            <a:endParaRPr lang="en-CA" sz="20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457200" y="277813"/>
            <a:ext cx="8229600" cy="774700"/>
          </a:xfrm>
        </p:spPr>
        <p:txBody>
          <a:bodyPr/>
          <a:lstStyle/>
          <a:p>
            <a:r>
              <a:rPr lang="en-CA" sz="2400" b="1"/>
              <a:t>Rosenberg Self Esteem Scale</a:t>
            </a:r>
          </a:p>
        </p:txBody>
      </p:sp>
      <p:pic>
        <p:nvPicPr>
          <p:cNvPr id="52228" name="Picture 4" descr="msoB2D10"/>
          <p:cNvPicPr>
            <a:picLocks noChangeAspect="1" noChangeArrowheads="1"/>
          </p:cNvPicPr>
          <p:nvPr/>
        </p:nvPicPr>
        <p:blipFill>
          <a:blip r:embed="rId2" cstate="print"/>
          <a:srcRect t="6888" b="54912"/>
          <a:stretch>
            <a:fillRect/>
          </a:stretch>
        </p:blipFill>
        <p:spPr bwMode="auto">
          <a:xfrm>
            <a:off x="0" y="2349500"/>
            <a:ext cx="9144000" cy="4508500"/>
          </a:xfrm>
          <a:prstGeom prst="rect">
            <a:avLst/>
          </a:prstGeom>
          <a:noFill/>
        </p:spPr>
      </p:pic>
      <p:sp>
        <p:nvSpPr>
          <p:cNvPr id="52229" name="Text Box 5"/>
          <p:cNvSpPr txBox="1">
            <a:spLocks noChangeArrowheads="1"/>
          </p:cNvSpPr>
          <p:nvPr/>
        </p:nvSpPr>
        <p:spPr bwMode="auto">
          <a:xfrm>
            <a:off x="158750" y="903288"/>
            <a:ext cx="8174038" cy="1006475"/>
          </a:xfrm>
          <a:prstGeom prst="rect">
            <a:avLst/>
          </a:prstGeom>
          <a:noFill/>
          <a:ln w="9525">
            <a:noFill/>
            <a:miter lim="800000"/>
            <a:headEnd/>
            <a:tailEnd/>
          </a:ln>
          <a:effectLst/>
        </p:spPr>
        <p:txBody>
          <a:bodyPr wrap="none">
            <a:spAutoFit/>
          </a:bodyPr>
          <a:lstStyle/>
          <a:p>
            <a:r>
              <a:rPr lang="en-CA" sz="2000" b="1"/>
              <a:t>Self esteem involves a number of aspects of social life. Family, </a:t>
            </a:r>
          </a:p>
          <a:p>
            <a:r>
              <a:rPr lang="en-CA" sz="2000" b="1"/>
              <a:t>occupation, financial, And social status. This form of scale allows </a:t>
            </a:r>
          </a:p>
          <a:p>
            <a:r>
              <a:rPr lang="en-CA" sz="2000" b="1"/>
              <a:t>for access to complex phenomena.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msoA42CA"/>
          <p:cNvPicPr>
            <a:picLocks noChangeAspect="1" noChangeArrowheads="1"/>
          </p:cNvPicPr>
          <p:nvPr/>
        </p:nvPicPr>
        <p:blipFill>
          <a:blip r:embed="rId2" cstate="print"/>
          <a:srcRect b="18115"/>
          <a:stretch>
            <a:fillRect/>
          </a:stretch>
        </p:blipFill>
        <p:spPr bwMode="auto">
          <a:xfrm>
            <a:off x="179388" y="0"/>
            <a:ext cx="8964612" cy="685800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CA"/>
              <a:t>Scales for Question 76</a:t>
            </a:r>
          </a:p>
        </p:txBody>
      </p:sp>
      <p:sp>
        <p:nvSpPr>
          <p:cNvPr id="25603" name="Rectangle 3"/>
          <p:cNvSpPr>
            <a:spLocks noGrp="1" noChangeArrowheads="1"/>
          </p:cNvSpPr>
          <p:nvPr>
            <p:ph type="body" idx="1"/>
          </p:nvPr>
        </p:nvSpPr>
        <p:spPr/>
        <p:txBody>
          <a:bodyPr/>
          <a:lstStyle/>
          <a:p>
            <a:pPr>
              <a:lnSpc>
                <a:spcPct val="90000"/>
              </a:lnSpc>
            </a:pPr>
            <a:r>
              <a:rPr lang="en-CA" sz="2800"/>
              <a:t>Scale 1: private collective self-esteem</a:t>
            </a:r>
          </a:p>
          <a:p>
            <a:pPr lvl="1">
              <a:lnSpc>
                <a:spcPct val="90000"/>
              </a:lnSpc>
            </a:pPr>
            <a:r>
              <a:rPr lang="en-CA" sz="2400"/>
              <a:t>Q2 + Q6 + Q10 + Q14</a:t>
            </a:r>
          </a:p>
          <a:p>
            <a:pPr>
              <a:lnSpc>
                <a:spcPct val="90000"/>
              </a:lnSpc>
            </a:pPr>
            <a:r>
              <a:rPr lang="en-CA" sz="2800"/>
              <a:t>Scale 2 : public collective self-esteem</a:t>
            </a:r>
          </a:p>
          <a:p>
            <a:pPr lvl="1">
              <a:lnSpc>
                <a:spcPct val="90000"/>
              </a:lnSpc>
            </a:pPr>
            <a:r>
              <a:rPr lang="en-CA" sz="2400"/>
              <a:t>Q3 + Q7 + Q11</a:t>
            </a:r>
          </a:p>
          <a:p>
            <a:pPr>
              <a:lnSpc>
                <a:spcPct val="90000"/>
              </a:lnSpc>
            </a:pPr>
            <a:r>
              <a:rPr lang="en-CA" sz="2800"/>
              <a:t>Scale 3 : Membership esteem</a:t>
            </a:r>
          </a:p>
          <a:p>
            <a:pPr lvl="1">
              <a:lnSpc>
                <a:spcPct val="90000"/>
              </a:lnSpc>
            </a:pPr>
            <a:r>
              <a:rPr lang="en-CA" sz="2400"/>
              <a:t>Q1 + Q5 + Q9 + Q13</a:t>
            </a:r>
          </a:p>
          <a:p>
            <a:pPr>
              <a:lnSpc>
                <a:spcPct val="90000"/>
              </a:lnSpc>
            </a:pPr>
            <a:r>
              <a:rPr lang="en-CA" sz="2800"/>
              <a:t>Scale 4 : Importance of Identity</a:t>
            </a:r>
          </a:p>
          <a:p>
            <a:pPr lvl="1">
              <a:lnSpc>
                <a:spcPct val="90000"/>
              </a:lnSpc>
            </a:pPr>
            <a:r>
              <a:rPr lang="en-CA" sz="2400"/>
              <a:t>Q4 + Q8 + Q12</a:t>
            </a:r>
          </a:p>
          <a:p>
            <a:pPr lvl="1">
              <a:lnSpc>
                <a:spcPct val="90000"/>
              </a:lnSpc>
            </a:pPr>
            <a:endParaRPr lang="en-CA" sz="2400"/>
          </a:p>
          <a:p>
            <a:pPr>
              <a:lnSpc>
                <a:spcPct val="90000"/>
              </a:lnSpc>
            </a:pPr>
            <a:r>
              <a:rPr lang="en-CA" sz="2800"/>
              <a:t>Issue of code reverse……</a:t>
            </a:r>
          </a:p>
          <a:p>
            <a:pPr>
              <a:lnSpc>
                <a:spcPct val="90000"/>
              </a:lnSpc>
              <a:buFont typeface="Wingdings" pitchFamily="2" charset="2"/>
              <a:buNone/>
            </a:pPr>
            <a:endParaRPr lang="en-CA" sz="2800"/>
          </a:p>
          <a:p>
            <a:pPr>
              <a:lnSpc>
                <a:spcPct val="90000"/>
              </a:lnSpc>
              <a:buFont typeface="Wingdings" pitchFamily="2" charset="2"/>
              <a:buNone/>
            </a:pPr>
            <a:endParaRPr lang="en-CA" sz="28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457200" y="277813"/>
            <a:ext cx="8229600" cy="487362"/>
          </a:xfrm>
        </p:spPr>
        <p:txBody>
          <a:bodyPr/>
          <a:lstStyle/>
          <a:p>
            <a:r>
              <a:rPr lang="en-CA" sz="2400" b="1"/>
              <a:t>Thurstone Scales</a:t>
            </a:r>
          </a:p>
        </p:txBody>
      </p:sp>
      <p:sp>
        <p:nvSpPr>
          <p:cNvPr id="59395" name="Rectangle 3"/>
          <p:cNvSpPr>
            <a:spLocks noGrp="1" noChangeArrowheads="1"/>
          </p:cNvSpPr>
          <p:nvPr>
            <p:ph type="body" idx="1"/>
          </p:nvPr>
        </p:nvSpPr>
        <p:spPr>
          <a:xfrm>
            <a:off x="457200" y="908050"/>
            <a:ext cx="8229600" cy="5222875"/>
          </a:xfrm>
        </p:spPr>
        <p:txBody>
          <a:bodyPr/>
          <a:lstStyle/>
          <a:p>
            <a:r>
              <a:rPr lang="en-CA"/>
              <a:t>Uses equal appearing intervals…it is assumed that the distance between any two adjacent points on the scale are the same. </a:t>
            </a:r>
          </a:p>
          <a:p>
            <a:r>
              <a:rPr lang="en-CA"/>
              <a:t>Allows justification for treating the data as interval-level…..</a:t>
            </a:r>
          </a:p>
          <a:p>
            <a:r>
              <a:rPr lang="en-CA"/>
              <a:t>People can respond quicker to this scale, than a Likert</a:t>
            </a:r>
          </a:p>
          <a:p>
            <a:r>
              <a:rPr lang="en-CA"/>
              <a:t>Thurstone Scale has to be longer </a:t>
            </a:r>
          </a:p>
          <a:p>
            <a:pPr>
              <a:buFont typeface="Wingdings" pitchFamily="2" charset="2"/>
              <a:buNone/>
            </a:pPr>
            <a:endParaRPr lang="en-CA"/>
          </a:p>
          <a:p>
            <a:pPr>
              <a:buFont typeface="Wingdings" pitchFamily="2" charset="2"/>
              <a:buNone/>
            </a:pPr>
            <a:endParaRPr lang="en-CA"/>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0" name="Rectangle 4"/>
          <p:cNvSpPr>
            <a:spLocks noGrp="1" noChangeArrowheads="1"/>
          </p:cNvSpPr>
          <p:nvPr>
            <p:ph type="title"/>
          </p:nvPr>
        </p:nvSpPr>
        <p:spPr/>
        <p:txBody>
          <a:bodyPr>
            <a:normAutofit fontScale="90000"/>
          </a:bodyPr>
          <a:lstStyle/>
          <a:p>
            <a:r>
              <a:rPr lang="en-CA" sz="4000"/>
              <a:t>Example of Equal Appearing Intervals in Thurstone Scale </a:t>
            </a:r>
          </a:p>
        </p:txBody>
      </p:sp>
      <p:pic>
        <p:nvPicPr>
          <p:cNvPr id="60421" name="Picture 5" descr="msoAE3E9"/>
          <p:cNvPicPr>
            <a:picLocks noChangeAspect="1" noChangeArrowheads="1"/>
          </p:cNvPicPr>
          <p:nvPr/>
        </p:nvPicPr>
        <p:blipFill>
          <a:blip r:embed="rId2" cstate="print"/>
          <a:srcRect t="8907" r="51305" b="81302"/>
          <a:stretch>
            <a:fillRect/>
          </a:stretch>
        </p:blipFill>
        <p:spPr bwMode="auto">
          <a:xfrm>
            <a:off x="0" y="2852738"/>
            <a:ext cx="9144000" cy="2471737"/>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9" name="Picture 5" descr="msoA1B67"/>
          <p:cNvPicPr>
            <a:picLocks noChangeAspect="1" noChangeArrowheads="1"/>
          </p:cNvPicPr>
          <p:nvPr/>
        </p:nvPicPr>
        <p:blipFill>
          <a:blip r:embed="rId2" cstate="print"/>
          <a:srcRect t="2451" b="42860"/>
          <a:stretch>
            <a:fillRect/>
          </a:stretch>
        </p:blipFill>
        <p:spPr bwMode="auto">
          <a:xfrm>
            <a:off x="0" y="1762125"/>
            <a:ext cx="9144000" cy="5095875"/>
          </a:xfrm>
          <a:prstGeom prst="rect">
            <a:avLst/>
          </a:prstGeom>
          <a:noFill/>
        </p:spPr>
      </p:pic>
      <p:sp>
        <p:nvSpPr>
          <p:cNvPr id="62470" name="Text Box 6"/>
          <p:cNvSpPr txBox="1">
            <a:spLocks noChangeArrowheads="1"/>
          </p:cNvSpPr>
          <p:nvPr/>
        </p:nvSpPr>
        <p:spPr bwMode="auto">
          <a:xfrm>
            <a:off x="323850" y="188913"/>
            <a:ext cx="8045450" cy="1190625"/>
          </a:xfrm>
          <a:prstGeom prst="rect">
            <a:avLst/>
          </a:prstGeom>
          <a:noFill/>
          <a:ln w="9525">
            <a:noFill/>
            <a:miter lim="800000"/>
            <a:headEnd/>
            <a:tailEnd/>
          </a:ln>
          <a:effectLst/>
        </p:spPr>
        <p:txBody>
          <a:bodyPr wrap="none">
            <a:spAutoFit/>
          </a:bodyPr>
          <a:lstStyle/>
          <a:p>
            <a:r>
              <a:rPr lang="en-CA" b="1"/>
              <a:t>Example of Thurstone Scale of Attitude toward Church Scale</a:t>
            </a:r>
          </a:p>
          <a:p>
            <a:r>
              <a:rPr lang="en-CA" b="1"/>
              <a:t>Used 13 of 45 questions on a 11 point scale.</a:t>
            </a:r>
          </a:p>
          <a:p>
            <a:r>
              <a:rPr lang="en-CA" b="1"/>
              <a:t>If you add question results from 2, 4, 8 and 12 (1.7 + 2.3 + 5.4 + 3.1 = 12.5</a:t>
            </a:r>
          </a:p>
          <a:p>
            <a:r>
              <a:rPr lang="en-CA" b="1"/>
              <a:t>12.5/4 = </a:t>
            </a:r>
            <a:r>
              <a:rPr lang="en-CA" b="1">
                <a:solidFill>
                  <a:srgbClr val="FFFF00"/>
                </a:solidFill>
              </a:rPr>
              <a:t>3.13 Thurstone Score</a:t>
            </a:r>
            <a:r>
              <a:rPr lang="en-CA" b="1"/>
              <a: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457200" y="277813"/>
            <a:ext cx="8229600" cy="558800"/>
          </a:xfrm>
        </p:spPr>
        <p:txBody>
          <a:bodyPr/>
          <a:lstStyle/>
          <a:p>
            <a:r>
              <a:rPr lang="en-CA" sz="2800" b="1"/>
              <a:t>Semantic Differential Scales</a:t>
            </a:r>
          </a:p>
        </p:txBody>
      </p:sp>
      <p:sp>
        <p:nvSpPr>
          <p:cNvPr id="37891" name="Rectangle 3"/>
          <p:cNvSpPr>
            <a:spLocks noGrp="1" noChangeArrowheads="1"/>
          </p:cNvSpPr>
          <p:nvPr>
            <p:ph type="body" idx="1"/>
          </p:nvPr>
        </p:nvSpPr>
        <p:spPr>
          <a:xfrm>
            <a:off x="457200" y="908050"/>
            <a:ext cx="8229600" cy="5222875"/>
          </a:xfrm>
        </p:spPr>
        <p:txBody>
          <a:bodyPr/>
          <a:lstStyle/>
          <a:p>
            <a:pPr>
              <a:lnSpc>
                <a:spcPct val="80000"/>
              </a:lnSpc>
            </a:pPr>
            <a:r>
              <a:rPr lang="en-CA" sz="2400"/>
              <a:t>Developed by Osgood, Suci and Tannenbaum.</a:t>
            </a:r>
          </a:p>
          <a:p>
            <a:pPr>
              <a:lnSpc>
                <a:spcPct val="80000"/>
              </a:lnSpc>
            </a:pPr>
            <a:r>
              <a:rPr lang="en-CA" sz="2400"/>
              <a:t>It presents the respondent with a stimulus, such as a person or event to be rated on a scale between a series of polar opposite adjectives. </a:t>
            </a:r>
          </a:p>
          <a:p>
            <a:pPr>
              <a:lnSpc>
                <a:spcPct val="80000"/>
              </a:lnSpc>
            </a:pPr>
            <a:r>
              <a:rPr lang="en-CA" sz="2400"/>
              <a:t>Scale has 7 points (use 10 or 11)</a:t>
            </a:r>
          </a:p>
          <a:p>
            <a:pPr>
              <a:lnSpc>
                <a:spcPct val="80000"/>
              </a:lnSpc>
            </a:pPr>
            <a:r>
              <a:rPr lang="en-CA" sz="2400"/>
              <a:t>Alternate negative &amp; positive responses, usually positive on left negative on the right….</a:t>
            </a:r>
          </a:p>
          <a:p>
            <a:pPr>
              <a:lnSpc>
                <a:spcPct val="80000"/>
              </a:lnSpc>
            </a:pPr>
            <a:r>
              <a:rPr lang="en-CA" sz="2400"/>
              <a:t>Analyzed :</a:t>
            </a:r>
          </a:p>
          <a:p>
            <a:pPr lvl="1">
              <a:lnSpc>
                <a:spcPct val="80000"/>
              </a:lnSpc>
            </a:pPr>
            <a:r>
              <a:rPr lang="en-CA" sz="2000"/>
              <a:t>Responses to the adjectives are studied to find if there is an underlying, more abstract aspects or factors…</a:t>
            </a:r>
          </a:p>
          <a:p>
            <a:pPr lvl="1">
              <a:lnSpc>
                <a:spcPct val="80000"/>
              </a:lnSpc>
            </a:pPr>
            <a:r>
              <a:rPr lang="en-CA" sz="2000"/>
              <a:t>Adjectives are assumed to be indicators of underlying attitudes or factors</a:t>
            </a:r>
          </a:p>
          <a:p>
            <a:pPr lvl="1">
              <a:lnSpc>
                <a:spcPct val="80000"/>
              </a:lnSpc>
            </a:pPr>
            <a:r>
              <a:rPr lang="en-CA" sz="2000"/>
              <a:t>Can use Factor Analysis  excluded</a:t>
            </a:r>
          </a:p>
          <a:p>
            <a:pPr>
              <a:lnSpc>
                <a:spcPct val="80000"/>
              </a:lnSpc>
            </a:pPr>
            <a:r>
              <a:rPr lang="en-CA" sz="2400"/>
              <a:t>Cross correlation of any 4 to 8 adjective pairs for each dimension to reach .80 or better</a:t>
            </a:r>
          </a:p>
          <a:p>
            <a:pPr>
              <a:lnSpc>
                <a:spcPct val="80000"/>
              </a:lnSpc>
            </a:pPr>
            <a:r>
              <a:rPr lang="en-CA" sz="2400"/>
              <a:t>Easy to construct</a:t>
            </a:r>
          </a:p>
          <a:p>
            <a:pPr>
              <a:lnSpc>
                <a:spcPct val="80000"/>
              </a:lnSpc>
              <a:buFont typeface="Wingdings" pitchFamily="2" charset="2"/>
              <a:buNone/>
            </a:pPr>
            <a:endParaRPr lang="en-CA" sz="24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descr="msoB27CE"/>
          <p:cNvPicPr>
            <a:picLocks noChangeAspect="1" noChangeArrowheads="1"/>
          </p:cNvPicPr>
          <p:nvPr/>
        </p:nvPicPr>
        <p:blipFill>
          <a:blip r:embed="rId2" cstate="print"/>
          <a:srcRect t="40648"/>
          <a:stretch>
            <a:fillRect/>
          </a:stretch>
        </p:blipFill>
        <p:spPr bwMode="auto">
          <a:xfrm>
            <a:off x="250825" y="188913"/>
            <a:ext cx="8713788" cy="4881562"/>
          </a:xfrm>
          <a:prstGeom prst="rect">
            <a:avLst/>
          </a:prstGeom>
          <a:noFill/>
        </p:spPr>
      </p:pic>
      <p:pic>
        <p:nvPicPr>
          <p:cNvPr id="23558" name="Picture 6" descr="msoC3884"/>
          <p:cNvPicPr>
            <a:picLocks noChangeAspect="1" noChangeArrowheads="1"/>
          </p:cNvPicPr>
          <p:nvPr/>
        </p:nvPicPr>
        <p:blipFill>
          <a:blip r:embed="rId3" cstate="print"/>
          <a:srcRect t="47453" b="38109"/>
          <a:stretch>
            <a:fillRect/>
          </a:stretch>
        </p:blipFill>
        <p:spPr bwMode="auto">
          <a:xfrm>
            <a:off x="250825" y="5157788"/>
            <a:ext cx="8642350" cy="1223962"/>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6" name="Picture 4" descr="msoD8535"/>
          <p:cNvPicPr>
            <a:picLocks noChangeAspect="1" noChangeArrowheads="1"/>
          </p:cNvPicPr>
          <p:nvPr/>
        </p:nvPicPr>
        <p:blipFill>
          <a:blip r:embed="rId2" cstate="print"/>
          <a:srcRect t="6944" b="36316"/>
          <a:stretch>
            <a:fillRect/>
          </a:stretch>
        </p:blipFill>
        <p:spPr bwMode="auto">
          <a:xfrm>
            <a:off x="0" y="1700213"/>
            <a:ext cx="9144000" cy="5197475"/>
          </a:xfrm>
          <a:prstGeom prst="rect">
            <a:avLst/>
          </a:prstGeom>
          <a:noFill/>
        </p:spPr>
      </p:pic>
      <p:sp>
        <p:nvSpPr>
          <p:cNvPr id="64518" name="Rectangle 6"/>
          <p:cNvSpPr>
            <a:spLocks noGrp="1" noChangeArrowheads="1"/>
          </p:cNvSpPr>
          <p:nvPr>
            <p:ph type="title"/>
          </p:nvPr>
        </p:nvSpPr>
        <p:spPr>
          <a:xfrm>
            <a:off x="468313" y="404813"/>
            <a:ext cx="8229600" cy="774700"/>
          </a:xfrm>
        </p:spPr>
        <p:txBody>
          <a:bodyPr>
            <a:normAutofit fontScale="90000"/>
          </a:bodyPr>
          <a:lstStyle/>
          <a:p>
            <a:r>
              <a:rPr lang="en-CA" sz="2800" b="1"/>
              <a:t>Assessing Attitudes toward the Elderly</a:t>
            </a:r>
            <a:br>
              <a:rPr lang="en-CA" sz="2800" b="1"/>
            </a:br>
            <a:r>
              <a:rPr lang="en-CA" sz="2800" b="1"/>
              <a:t>Semantic Differential Scale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457200" y="277813"/>
            <a:ext cx="8229600" cy="630237"/>
          </a:xfrm>
        </p:spPr>
        <p:txBody>
          <a:bodyPr/>
          <a:lstStyle/>
          <a:p>
            <a:r>
              <a:rPr lang="en-CA" sz="2800" b="1"/>
              <a:t>Guttman Scale</a:t>
            </a:r>
          </a:p>
        </p:txBody>
      </p:sp>
      <p:sp>
        <p:nvSpPr>
          <p:cNvPr id="66563" name="Rectangle 3"/>
          <p:cNvSpPr>
            <a:spLocks noGrp="1" noChangeArrowheads="1"/>
          </p:cNvSpPr>
          <p:nvPr>
            <p:ph type="body" idx="1"/>
          </p:nvPr>
        </p:nvSpPr>
        <p:spPr>
          <a:xfrm>
            <a:off x="457200" y="1052513"/>
            <a:ext cx="8229600" cy="5078412"/>
          </a:xfrm>
        </p:spPr>
        <p:txBody>
          <a:bodyPr/>
          <a:lstStyle/>
          <a:p>
            <a:pPr>
              <a:lnSpc>
                <a:spcPct val="80000"/>
              </a:lnSpc>
            </a:pPr>
            <a:r>
              <a:rPr lang="en-CA" sz="1800"/>
              <a:t>Logic is that some items under consideration can be more extreme indicators of the variable than others…</a:t>
            </a:r>
          </a:p>
          <a:p>
            <a:pPr>
              <a:lnSpc>
                <a:spcPct val="80000"/>
              </a:lnSpc>
            </a:pPr>
            <a:r>
              <a:rPr lang="en-CA" sz="1800"/>
              <a:t>Anyone who gives a strong indicator of some variable will also give the weaker indicators.</a:t>
            </a:r>
          </a:p>
          <a:p>
            <a:pPr>
              <a:lnSpc>
                <a:spcPct val="80000"/>
              </a:lnSpc>
            </a:pPr>
            <a:r>
              <a:rPr lang="en-CA" sz="1800"/>
              <a:t>Questions range from least serious to most serious or from harder items to easier items.</a:t>
            </a:r>
          </a:p>
          <a:p>
            <a:pPr lvl="1">
              <a:lnSpc>
                <a:spcPct val="80000"/>
              </a:lnSpc>
            </a:pPr>
            <a:r>
              <a:rPr lang="en-CA" sz="1600" b="1">
                <a:solidFill>
                  <a:srgbClr val="FFFF00"/>
                </a:solidFill>
                <a:effectLst/>
              </a:rPr>
              <a:t>This means that most people are likely to agree with them, hard means that fewer are likely to agree</a:t>
            </a:r>
          </a:p>
          <a:p>
            <a:pPr>
              <a:lnSpc>
                <a:spcPct val="80000"/>
              </a:lnSpc>
            </a:pPr>
            <a:r>
              <a:rPr lang="en-CA" sz="1800"/>
              <a:t>All questions have to be dichotomized into yes and no/ or agree and disagree.</a:t>
            </a:r>
          </a:p>
          <a:p>
            <a:pPr>
              <a:lnSpc>
                <a:spcPct val="80000"/>
              </a:lnSpc>
            </a:pPr>
            <a:r>
              <a:rPr lang="en-CA" sz="1800"/>
              <a:t>Sort questions by yes and no</a:t>
            </a:r>
          </a:p>
          <a:p>
            <a:pPr>
              <a:lnSpc>
                <a:spcPct val="80000"/>
              </a:lnSpc>
            </a:pPr>
            <a:r>
              <a:rPr lang="en-CA" sz="1800"/>
              <a:t>Draw a scale response line, which is the point where the minimal number of errors will occur. </a:t>
            </a:r>
          </a:p>
          <a:p>
            <a:pPr>
              <a:lnSpc>
                <a:spcPct val="80000"/>
              </a:lnSpc>
            </a:pPr>
            <a:r>
              <a:rPr lang="en-CA" sz="1800"/>
              <a:t>Error pattern is based on when an individual responded “yes” to an item that was harder than another item to which that person had responded “no” </a:t>
            </a:r>
          </a:p>
          <a:p>
            <a:pPr>
              <a:lnSpc>
                <a:spcPct val="80000"/>
              </a:lnSpc>
            </a:pPr>
            <a:r>
              <a:rPr lang="en-CA" sz="1800"/>
              <a:t>Hierarchical relationship measurement</a:t>
            </a:r>
          </a:p>
          <a:p>
            <a:pPr>
              <a:lnSpc>
                <a:spcPct val="80000"/>
              </a:lnSpc>
            </a:pPr>
            <a:r>
              <a:rPr lang="en-CA" sz="1800"/>
              <a:t>Logic is that someone will say “yes” to all responses and someone will say “no” to all responses.</a:t>
            </a:r>
          </a:p>
          <a:p>
            <a:pPr>
              <a:lnSpc>
                <a:spcPct val="80000"/>
              </a:lnSpc>
              <a:buFont typeface="Wingdings" pitchFamily="2" charset="2"/>
              <a:buNone/>
            </a:pPr>
            <a:endParaRPr lang="en-CA" sz="1800"/>
          </a:p>
          <a:p>
            <a:pPr>
              <a:lnSpc>
                <a:spcPct val="80000"/>
              </a:lnSpc>
            </a:pPr>
            <a:endParaRPr lang="en-CA" sz="18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8" name="Rectangle 4"/>
          <p:cNvSpPr>
            <a:spLocks noGrp="1" noChangeArrowheads="1"/>
          </p:cNvSpPr>
          <p:nvPr>
            <p:ph type="title"/>
          </p:nvPr>
        </p:nvSpPr>
        <p:spPr>
          <a:xfrm>
            <a:off x="457200" y="277813"/>
            <a:ext cx="8229600" cy="630237"/>
          </a:xfrm>
        </p:spPr>
        <p:txBody>
          <a:bodyPr/>
          <a:lstStyle/>
          <a:p>
            <a:r>
              <a:rPr lang="en-CA" sz="2400"/>
              <a:t>Guttman Scale toward Capital Punishment</a:t>
            </a:r>
          </a:p>
        </p:txBody>
      </p:sp>
      <p:pic>
        <p:nvPicPr>
          <p:cNvPr id="67589" name="Picture 5" descr="mso894D3"/>
          <p:cNvPicPr>
            <a:picLocks noChangeAspect="1" noChangeArrowheads="1"/>
          </p:cNvPicPr>
          <p:nvPr/>
        </p:nvPicPr>
        <p:blipFill>
          <a:blip r:embed="rId2" cstate="print"/>
          <a:srcRect t="18936" b="20009"/>
          <a:stretch>
            <a:fillRect/>
          </a:stretch>
        </p:blipFill>
        <p:spPr bwMode="auto">
          <a:xfrm>
            <a:off x="250825" y="1196975"/>
            <a:ext cx="8713788" cy="5661025"/>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6" name="Rectangle 4"/>
          <p:cNvSpPr>
            <a:spLocks noGrp="1" noChangeArrowheads="1"/>
          </p:cNvSpPr>
          <p:nvPr>
            <p:ph type="title"/>
          </p:nvPr>
        </p:nvSpPr>
        <p:spPr>
          <a:xfrm>
            <a:off x="457200" y="277813"/>
            <a:ext cx="8229600" cy="414337"/>
          </a:xfrm>
        </p:spPr>
        <p:txBody>
          <a:bodyPr>
            <a:normAutofit fontScale="90000"/>
          </a:bodyPr>
          <a:lstStyle/>
          <a:p>
            <a:r>
              <a:rPr lang="en-CA" sz="2400"/>
              <a:t>Bogardus Social Distance Scale</a:t>
            </a:r>
          </a:p>
        </p:txBody>
      </p:sp>
      <p:pic>
        <p:nvPicPr>
          <p:cNvPr id="69638" name="Picture 6" descr="mso4977F"/>
          <p:cNvPicPr>
            <a:picLocks noChangeAspect="1" noChangeArrowheads="1"/>
          </p:cNvPicPr>
          <p:nvPr/>
        </p:nvPicPr>
        <p:blipFill>
          <a:blip r:embed="rId2" cstate="print"/>
          <a:srcRect l="24081" t="8763" r="3656" b="69003"/>
          <a:stretch>
            <a:fillRect/>
          </a:stretch>
        </p:blipFill>
        <p:spPr bwMode="auto">
          <a:xfrm>
            <a:off x="0" y="981075"/>
            <a:ext cx="9144000" cy="5876925"/>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5" name="Picture 5" descr="mso358D"/>
          <p:cNvPicPr>
            <a:picLocks noChangeAspect="1" noChangeArrowheads="1"/>
          </p:cNvPicPr>
          <p:nvPr/>
        </p:nvPicPr>
        <p:blipFill>
          <a:blip r:embed="rId2" cstate="print"/>
          <a:srcRect l="25919" t="11600" r="9232" b="55399"/>
          <a:stretch>
            <a:fillRect/>
          </a:stretch>
        </p:blipFill>
        <p:spPr bwMode="auto">
          <a:xfrm>
            <a:off x="0" y="765175"/>
            <a:ext cx="9144000" cy="4249738"/>
          </a:xfrm>
          <a:prstGeom prst="rect">
            <a:avLst/>
          </a:prstGeom>
          <a:noFill/>
        </p:spPr>
      </p:pic>
      <p:sp>
        <p:nvSpPr>
          <p:cNvPr id="71686" name="Text Box 6"/>
          <p:cNvSpPr txBox="1">
            <a:spLocks noChangeArrowheads="1"/>
          </p:cNvSpPr>
          <p:nvPr/>
        </p:nvSpPr>
        <p:spPr bwMode="auto">
          <a:xfrm>
            <a:off x="1258888" y="260350"/>
            <a:ext cx="6343650" cy="366713"/>
          </a:xfrm>
          <a:prstGeom prst="rect">
            <a:avLst/>
          </a:prstGeom>
          <a:noFill/>
          <a:ln w="9525">
            <a:noFill/>
            <a:miter lim="800000"/>
            <a:headEnd/>
            <a:tailEnd/>
          </a:ln>
          <a:effectLst/>
        </p:spPr>
        <p:txBody>
          <a:bodyPr wrap="none">
            <a:spAutoFit/>
          </a:bodyPr>
          <a:lstStyle/>
          <a:p>
            <a:r>
              <a:rPr lang="en-CA" b="1">
                <a:solidFill>
                  <a:srgbClr val="FFFF00"/>
                </a:solidFill>
              </a:rPr>
              <a:t>Guttman Scale response Types and Errors for a Data Set</a:t>
            </a:r>
          </a:p>
        </p:txBody>
      </p:sp>
      <p:sp>
        <p:nvSpPr>
          <p:cNvPr id="71687" name="Text Box 7"/>
          <p:cNvSpPr txBox="1">
            <a:spLocks noChangeArrowheads="1"/>
          </p:cNvSpPr>
          <p:nvPr/>
        </p:nvSpPr>
        <p:spPr bwMode="auto">
          <a:xfrm>
            <a:off x="231775" y="5321300"/>
            <a:ext cx="4451350" cy="1190625"/>
          </a:xfrm>
          <a:prstGeom prst="rect">
            <a:avLst/>
          </a:prstGeom>
          <a:noFill/>
          <a:ln w="9525">
            <a:noFill/>
            <a:miter lim="800000"/>
            <a:headEnd/>
            <a:tailEnd/>
          </a:ln>
          <a:effectLst/>
        </p:spPr>
        <p:txBody>
          <a:bodyPr wrap="none">
            <a:spAutoFit/>
          </a:bodyPr>
          <a:lstStyle/>
          <a:p>
            <a:r>
              <a:rPr lang="en-CA"/>
              <a:t>Calculate the Coefficient of reproducibility </a:t>
            </a:r>
          </a:p>
          <a:p>
            <a:endParaRPr lang="en-CA"/>
          </a:p>
          <a:p>
            <a:r>
              <a:rPr lang="en-CA"/>
              <a:t>CR = </a:t>
            </a:r>
            <a:r>
              <a:rPr lang="en-CA" u="sng"/>
              <a:t>1 –   Number or Errors _____</a:t>
            </a:r>
          </a:p>
          <a:p>
            <a:r>
              <a:rPr lang="en-CA"/>
              <a:t>       (no of items)  x  (no. of subjects)</a:t>
            </a:r>
            <a:r>
              <a:rPr lang="en-CA" u="sng"/>
              <a:t>        </a:t>
            </a:r>
          </a:p>
        </p:txBody>
      </p:sp>
      <p:sp>
        <p:nvSpPr>
          <p:cNvPr id="71688" name="Text Box 8"/>
          <p:cNvSpPr txBox="1">
            <a:spLocks noChangeArrowheads="1"/>
          </p:cNvSpPr>
          <p:nvPr/>
        </p:nvSpPr>
        <p:spPr bwMode="auto">
          <a:xfrm>
            <a:off x="5127625" y="5824538"/>
            <a:ext cx="2571750" cy="641350"/>
          </a:xfrm>
          <a:prstGeom prst="rect">
            <a:avLst/>
          </a:prstGeom>
          <a:noFill/>
          <a:ln w="9525">
            <a:noFill/>
            <a:miter lim="800000"/>
            <a:headEnd/>
            <a:tailEnd/>
          </a:ln>
          <a:effectLst/>
        </p:spPr>
        <p:txBody>
          <a:bodyPr wrap="none">
            <a:spAutoFit/>
          </a:bodyPr>
          <a:lstStyle/>
          <a:p>
            <a:r>
              <a:rPr lang="en-CA"/>
              <a:t>CR = 1 - </a:t>
            </a:r>
            <a:r>
              <a:rPr lang="en-CA" u="sng"/>
              <a:t>   _6___ </a:t>
            </a:r>
            <a:r>
              <a:rPr lang="en-CA"/>
              <a:t>= .93</a:t>
            </a:r>
            <a:r>
              <a:rPr lang="en-CA" u="sng"/>
              <a:t> </a:t>
            </a:r>
          </a:p>
          <a:p>
            <a:r>
              <a:rPr lang="en-CA"/>
              <a:t>                5 x 18</a:t>
            </a:r>
            <a:r>
              <a:rPr lang="en-CA" u="sng"/>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457200" y="277813"/>
            <a:ext cx="8229600" cy="487362"/>
          </a:xfrm>
        </p:spPr>
        <p:txBody>
          <a:bodyPr>
            <a:normAutofit fontScale="90000"/>
          </a:bodyPr>
          <a:lstStyle/>
          <a:p>
            <a:r>
              <a:rPr lang="en-CA" sz="2800" b="1"/>
              <a:t>Ranking </a:t>
            </a:r>
          </a:p>
        </p:txBody>
      </p:sp>
      <p:sp>
        <p:nvSpPr>
          <p:cNvPr id="74755" name="Rectangle 3"/>
          <p:cNvSpPr>
            <a:spLocks noGrp="1" noChangeArrowheads="1"/>
          </p:cNvSpPr>
          <p:nvPr>
            <p:ph type="body" idx="1"/>
          </p:nvPr>
        </p:nvSpPr>
        <p:spPr>
          <a:xfrm>
            <a:off x="457200" y="908050"/>
            <a:ext cx="8229600" cy="5222875"/>
          </a:xfrm>
        </p:spPr>
        <p:txBody>
          <a:bodyPr/>
          <a:lstStyle/>
          <a:p>
            <a:r>
              <a:rPr lang="en-CA"/>
              <a:t>Used when the degree of importance or priorities people give to a set of attitudes or objects. </a:t>
            </a:r>
          </a:p>
          <a:p>
            <a:r>
              <a:rPr lang="en-CA"/>
              <a:t>Provides a sense of order </a:t>
            </a:r>
          </a:p>
          <a:p>
            <a:r>
              <a:rPr lang="en-CA"/>
              <a:t>Useful for understanding “quality of life” or status which cannot be given precise numerical values.</a:t>
            </a:r>
          </a:p>
          <a:p>
            <a:r>
              <a:rPr lang="en-CA"/>
              <a:t>Ordinal level of measurement….</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0" name="Rectangle 4"/>
          <p:cNvSpPr>
            <a:spLocks noGrp="1" noChangeArrowheads="1"/>
          </p:cNvSpPr>
          <p:nvPr>
            <p:ph type="title"/>
          </p:nvPr>
        </p:nvSpPr>
        <p:spPr>
          <a:xfrm>
            <a:off x="457200" y="277813"/>
            <a:ext cx="8229600" cy="630237"/>
          </a:xfrm>
        </p:spPr>
        <p:txBody>
          <a:bodyPr>
            <a:normAutofit fontScale="90000"/>
          </a:bodyPr>
          <a:lstStyle/>
          <a:p>
            <a:r>
              <a:rPr lang="en-CA" sz="2800" b="1"/>
              <a:t>Example of Ranking</a:t>
            </a:r>
            <a:r>
              <a:rPr lang="en-CA" sz="4000"/>
              <a:t> </a:t>
            </a:r>
          </a:p>
        </p:txBody>
      </p:sp>
      <p:pic>
        <p:nvPicPr>
          <p:cNvPr id="75782" name="Picture 6" descr="mso61C99"/>
          <p:cNvPicPr>
            <a:picLocks noChangeAspect="1" noChangeArrowheads="1"/>
          </p:cNvPicPr>
          <p:nvPr/>
        </p:nvPicPr>
        <p:blipFill>
          <a:blip r:embed="rId2" cstate="print"/>
          <a:srcRect t="10896" b="57614"/>
          <a:stretch>
            <a:fillRect/>
          </a:stretch>
        </p:blipFill>
        <p:spPr bwMode="auto">
          <a:xfrm>
            <a:off x="0" y="1125538"/>
            <a:ext cx="9144000" cy="5732462"/>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7" name="Picture 5" descr="mso64E06"/>
          <p:cNvPicPr>
            <a:picLocks noChangeAspect="1" noChangeArrowheads="1"/>
          </p:cNvPicPr>
          <p:nvPr/>
        </p:nvPicPr>
        <p:blipFill>
          <a:blip r:embed="rId2" cstate="print"/>
          <a:srcRect l="23515" r="13799" b="72610"/>
          <a:stretch>
            <a:fillRect/>
          </a:stretch>
        </p:blipFill>
        <p:spPr bwMode="auto">
          <a:xfrm>
            <a:off x="250825" y="981075"/>
            <a:ext cx="8893175" cy="5327650"/>
          </a:xfrm>
          <a:prstGeom prst="rect">
            <a:avLst/>
          </a:prstGeom>
          <a:noFill/>
        </p:spPr>
      </p:pic>
      <p:sp>
        <p:nvSpPr>
          <p:cNvPr id="33798" name="Text Box 6"/>
          <p:cNvSpPr txBox="1">
            <a:spLocks noChangeArrowheads="1"/>
          </p:cNvSpPr>
          <p:nvPr/>
        </p:nvSpPr>
        <p:spPr bwMode="auto">
          <a:xfrm>
            <a:off x="447675" y="207963"/>
            <a:ext cx="8324850" cy="366712"/>
          </a:xfrm>
          <a:prstGeom prst="rect">
            <a:avLst/>
          </a:prstGeom>
          <a:noFill/>
          <a:ln w="9525">
            <a:noFill/>
            <a:miter lim="800000"/>
            <a:headEnd/>
            <a:tailEnd/>
          </a:ln>
          <a:effectLst/>
        </p:spPr>
        <p:txBody>
          <a:bodyPr>
            <a:spAutoFit/>
          </a:bodyPr>
          <a:lstStyle/>
          <a:p>
            <a:r>
              <a:rPr lang="en-CA" b="1">
                <a:solidFill>
                  <a:srgbClr val="FFFF00"/>
                </a:solidFill>
              </a:rPr>
              <a:t>Identifies several items of information about different household members,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descr="mso91DFC"/>
          <p:cNvPicPr>
            <a:picLocks noChangeAspect="1" noChangeArrowheads="1"/>
          </p:cNvPicPr>
          <p:nvPr/>
        </p:nvPicPr>
        <p:blipFill>
          <a:blip r:embed="rId2" cstate="print"/>
          <a:srcRect t="32071" r="29860" b="43336"/>
          <a:stretch>
            <a:fillRect/>
          </a:stretch>
        </p:blipFill>
        <p:spPr bwMode="auto">
          <a:xfrm>
            <a:off x="0" y="1268413"/>
            <a:ext cx="9144000" cy="5589587"/>
          </a:xfrm>
          <a:prstGeom prst="rect">
            <a:avLst/>
          </a:prstGeom>
          <a:noFill/>
        </p:spPr>
      </p:pic>
      <p:sp>
        <p:nvSpPr>
          <p:cNvPr id="34821" name="Text Box 5"/>
          <p:cNvSpPr txBox="1">
            <a:spLocks noChangeArrowheads="1"/>
          </p:cNvSpPr>
          <p:nvPr/>
        </p:nvSpPr>
        <p:spPr bwMode="auto">
          <a:xfrm>
            <a:off x="323850" y="496888"/>
            <a:ext cx="8280400" cy="457200"/>
          </a:xfrm>
          <a:prstGeom prst="rect">
            <a:avLst/>
          </a:prstGeom>
          <a:noFill/>
          <a:ln w="9525">
            <a:noFill/>
            <a:miter lim="800000"/>
            <a:headEnd/>
            <a:tailEnd/>
          </a:ln>
          <a:effectLst/>
        </p:spPr>
        <p:txBody>
          <a:bodyPr>
            <a:spAutoFit/>
          </a:bodyPr>
          <a:lstStyle/>
          <a:p>
            <a:pPr algn="ctr"/>
            <a:r>
              <a:rPr lang="en-CA" sz="2400" b="1">
                <a:solidFill>
                  <a:srgbClr val="FFFF00"/>
                </a:solidFill>
              </a:rPr>
              <a:t>Creating a matrix for attitude and opinion scales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Rectangle 4"/>
          <p:cNvSpPr>
            <a:spLocks noGrp="1" noChangeArrowheads="1"/>
          </p:cNvSpPr>
          <p:nvPr>
            <p:ph type="title"/>
          </p:nvPr>
        </p:nvSpPr>
        <p:spPr>
          <a:xfrm>
            <a:off x="457200" y="277813"/>
            <a:ext cx="8229600" cy="487362"/>
          </a:xfrm>
        </p:spPr>
        <p:txBody>
          <a:bodyPr>
            <a:normAutofit fontScale="90000"/>
          </a:bodyPr>
          <a:lstStyle/>
          <a:p>
            <a:endParaRPr lang="en-US" sz="4000"/>
          </a:p>
        </p:txBody>
      </p:sp>
      <p:pic>
        <p:nvPicPr>
          <p:cNvPr id="38917" name="Picture 5" descr="mso4A618"/>
          <p:cNvPicPr>
            <a:picLocks noChangeAspect="1" noChangeArrowheads="1"/>
          </p:cNvPicPr>
          <p:nvPr/>
        </p:nvPicPr>
        <p:blipFill>
          <a:blip r:embed="rId2" cstate="print"/>
          <a:srcRect t="30779" r="21463" b="14037"/>
          <a:stretch>
            <a:fillRect/>
          </a:stretch>
        </p:blipFill>
        <p:spPr bwMode="auto">
          <a:xfrm>
            <a:off x="323850" y="1052513"/>
            <a:ext cx="8496300" cy="5710237"/>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4"/>
          <p:cNvSpPr>
            <a:spLocks noGrp="1" noChangeArrowheads="1"/>
          </p:cNvSpPr>
          <p:nvPr>
            <p:ph type="title"/>
          </p:nvPr>
        </p:nvSpPr>
        <p:spPr>
          <a:xfrm>
            <a:off x="457200" y="277813"/>
            <a:ext cx="8229600" cy="630237"/>
          </a:xfrm>
        </p:spPr>
        <p:txBody>
          <a:bodyPr>
            <a:normAutofit fontScale="90000"/>
          </a:bodyPr>
          <a:lstStyle/>
          <a:p>
            <a:endParaRPr lang="en-US" sz="4000"/>
          </a:p>
        </p:txBody>
      </p:sp>
      <p:pic>
        <p:nvPicPr>
          <p:cNvPr id="43013" name="Picture 5" descr="mso94C74"/>
          <p:cNvPicPr>
            <a:picLocks noChangeAspect="1" noChangeArrowheads="1"/>
          </p:cNvPicPr>
          <p:nvPr/>
        </p:nvPicPr>
        <p:blipFill>
          <a:blip r:embed="rId2" cstate="print"/>
          <a:srcRect t="30803" r="27365" b="28304"/>
          <a:stretch>
            <a:fillRect/>
          </a:stretch>
        </p:blipFill>
        <p:spPr bwMode="auto">
          <a:xfrm>
            <a:off x="0" y="1125538"/>
            <a:ext cx="9144000" cy="5732462"/>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4"/>
          <p:cNvSpPr>
            <a:spLocks noGrp="1" noChangeArrowheads="1"/>
          </p:cNvSpPr>
          <p:nvPr>
            <p:ph type="title"/>
          </p:nvPr>
        </p:nvSpPr>
        <p:spPr>
          <a:xfrm>
            <a:off x="468313" y="476250"/>
            <a:ext cx="8229600" cy="663575"/>
          </a:xfrm>
        </p:spPr>
        <p:txBody>
          <a:bodyPr>
            <a:normAutofit fontScale="90000"/>
          </a:bodyPr>
          <a:lstStyle/>
          <a:p>
            <a:endParaRPr lang="en-US" sz="4000"/>
          </a:p>
        </p:txBody>
      </p:sp>
      <p:pic>
        <p:nvPicPr>
          <p:cNvPr id="44037" name="Picture 5" descr="mso1653E"/>
          <p:cNvPicPr>
            <a:picLocks noChangeAspect="1" noChangeArrowheads="1"/>
          </p:cNvPicPr>
          <p:nvPr/>
        </p:nvPicPr>
        <p:blipFill>
          <a:blip r:embed="rId2" cstate="print"/>
          <a:srcRect l="6683" t="30684" r="17513" b="24756"/>
          <a:stretch>
            <a:fillRect/>
          </a:stretch>
        </p:blipFill>
        <p:spPr bwMode="auto">
          <a:xfrm>
            <a:off x="250825" y="1557338"/>
            <a:ext cx="8569325" cy="5068887"/>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54C5A706"/>
          <p:cNvPicPr>
            <a:picLocks noChangeAspect="1" noChangeArrowheads="1"/>
          </p:cNvPicPr>
          <p:nvPr/>
        </p:nvPicPr>
        <p:blipFill>
          <a:blip r:embed="rId2" cstate="print"/>
          <a:srcRect/>
          <a:stretch>
            <a:fillRect/>
          </a:stretch>
        </p:blipFill>
        <p:spPr bwMode="auto">
          <a:xfrm>
            <a:off x="0" y="0"/>
            <a:ext cx="9144000" cy="7031038"/>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4"/>
          <p:cNvSpPr>
            <a:spLocks noGrp="1" noChangeArrowheads="1"/>
          </p:cNvSpPr>
          <p:nvPr>
            <p:ph type="title"/>
          </p:nvPr>
        </p:nvSpPr>
        <p:spPr>
          <a:xfrm>
            <a:off x="219075" y="227013"/>
            <a:ext cx="7477125" cy="609600"/>
          </a:xfrm>
        </p:spPr>
        <p:txBody>
          <a:bodyPr>
            <a:normAutofit fontScale="90000"/>
          </a:bodyPr>
          <a:lstStyle/>
          <a:p>
            <a:pPr algn="ctr"/>
            <a:r>
              <a:rPr lang="en-CA" sz="3600" b="1"/>
              <a:t>Looking for Data</a:t>
            </a:r>
          </a:p>
        </p:txBody>
      </p:sp>
      <p:sp>
        <p:nvSpPr>
          <p:cNvPr id="21509" name="Rectangle 5"/>
          <p:cNvSpPr>
            <a:spLocks noGrp="1" noChangeArrowheads="1"/>
          </p:cNvSpPr>
          <p:nvPr>
            <p:ph type="body" idx="1"/>
          </p:nvPr>
        </p:nvSpPr>
        <p:spPr>
          <a:xfrm>
            <a:off x="263525" y="981075"/>
            <a:ext cx="7386638" cy="5114925"/>
          </a:xfrm>
        </p:spPr>
        <p:txBody>
          <a:bodyPr/>
          <a:lstStyle/>
          <a:p>
            <a:pPr>
              <a:lnSpc>
                <a:spcPct val="80000"/>
              </a:lnSpc>
            </a:pPr>
            <a:r>
              <a:rPr lang="en-CA" sz="2000" dirty="0"/>
              <a:t>Data can take any form, it exists through the decision of the researcher..</a:t>
            </a:r>
          </a:p>
          <a:p>
            <a:pPr>
              <a:lnSpc>
                <a:spcPct val="80000"/>
              </a:lnSpc>
            </a:pPr>
            <a:r>
              <a:rPr lang="en-CA" sz="2000" b="1" dirty="0">
                <a:solidFill>
                  <a:srgbClr val="0033CC"/>
                </a:solidFill>
              </a:rPr>
              <a:t>Historical-comparative</a:t>
            </a:r>
            <a:r>
              <a:rPr lang="en-CA" sz="2000" dirty="0"/>
              <a:t> data tends to be available data; data that was accumulated or collected for reasons other than the research purpose…</a:t>
            </a:r>
          </a:p>
          <a:p>
            <a:pPr>
              <a:lnSpc>
                <a:spcPct val="80000"/>
              </a:lnSpc>
            </a:pPr>
            <a:r>
              <a:rPr lang="en-CA" sz="2000" b="1" dirty="0">
                <a:solidFill>
                  <a:srgbClr val="0033CC"/>
                </a:solidFill>
              </a:rPr>
              <a:t>Secondary Data Analysis</a:t>
            </a:r>
            <a:r>
              <a:rPr lang="en-CA" sz="2000" dirty="0"/>
              <a:t> is the re analysis of data collected for some other research project…</a:t>
            </a:r>
          </a:p>
          <a:p>
            <a:pPr>
              <a:lnSpc>
                <a:spcPct val="80000"/>
              </a:lnSpc>
            </a:pPr>
            <a:r>
              <a:rPr lang="en-CA" sz="2000" b="1" dirty="0">
                <a:solidFill>
                  <a:srgbClr val="0033CC"/>
                </a:solidFill>
              </a:rPr>
              <a:t>Physical Traces : </a:t>
            </a:r>
            <a:r>
              <a:rPr lang="en-CA" sz="2000" b="1" dirty="0">
                <a:solidFill>
                  <a:srgbClr val="080D38"/>
                </a:solidFill>
              </a:rPr>
              <a:t>are physical objects or evidence that result from people’s activities that can be used as data  to test hypothesis</a:t>
            </a:r>
          </a:p>
          <a:p>
            <a:pPr lvl="1">
              <a:lnSpc>
                <a:spcPct val="80000"/>
              </a:lnSpc>
            </a:pPr>
            <a:r>
              <a:rPr lang="en-CA" sz="1800" b="1" dirty="0">
                <a:solidFill>
                  <a:srgbClr val="0033CC"/>
                </a:solidFill>
              </a:rPr>
              <a:t>Erosion Measures : </a:t>
            </a:r>
          </a:p>
          <a:p>
            <a:pPr>
              <a:lnSpc>
                <a:spcPct val="80000"/>
              </a:lnSpc>
            </a:pPr>
            <a:r>
              <a:rPr lang="en-CA" sz="2000" b="1" dirty="0">
                <a:solidFill>
                  <a:srgbClr val="0033CC"/>
                </a:solidFill>
              </a:rPr>
              <a:t>Accretion Measures</a:t>
            </a:r>
            <a:r>
              <a:rPr lang="en-CA" sz="2000" dirty="0"/>
              <a:t> : are those involving materials that are deposited or accumulated because of human activity. “</a:t>
            </a:r>
            <a:r>
              <a:rPr lang="en-CA" sz="2000" dirty="0" err="1"/>
              <a:t>Garbology</a:t>
            </a:r>
            <a:r>
              <a:rPr lang="en-CA" sz="2000" dirty="0"/>
              <a:t>”</a:t>
            </a:r>
          </a:p>
          <a:p>
            <a:pPr>
              <a:lnSpc>
                <a:spcPct val="80000"/>
              </a:lnSpc>
            </a:pPr>
            <a:r>
              <a:rPr lang="en-CA" sz="2000" b="1" dirty="0">
                <a:solidFill>
                  <a:srgbClr val="0033CC"/>
                </a:solidFill>
              </a:rPr>
              <a:t>Meta Analysis</a:t>
            </a:r>
            <a:r>
              <a:rPr lang="en-CA" sz="2000" dirty="0"/>
              <a:t> : use of inferential statistics to analyze and draw conclusions about other researchers’ statistical analysis. </a:t>
            </a:r>
          </a:p>
          <a:p>
            <a:pPr lvl="1">
              <a:lnSpc>
                <a:spcPct val="80000"/>
              </a:lnSpc>
            </a:pPr>
            <a:r>
              <a:rPr lang="en-CA" sz="1800" dirty="0"/>
              <a:t>Most useful when one wants to synthesize previous studies in statistical form</a:t>
            </a:r>
          </a:p>
          <a:p>
            <a:pPr>
              <a:lnSpc>
                <a:spcPct val="80000"/>
              </a:lnSpc>
            </a:pPr>
            <a:endParaRPr lang="en-CA" sz="2000" dirty="0"/>
          </a:p>
          <a:p>
            <a:pPr>
              <a:lnSpc>
                <a:spcPct val="80000"/>
              </a:lnSpc>
            </a:pPr>
            <a:endParaRPr lang="en-CA" sz="2000" dirty="0">
              <a:solidFill>
                <a:srgbClr val="0033CC"/>
              </a:solidFill>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219075" y="227013"/>
            <a:ext cx="7477125" cy="754062"/>
          </a:xfrm>
        </p:spPr>
        <p:txBody>
          <a:bodyPr>
            <a:normAutofit fontScale="90000"/>
          </a:bodyPr>
          <a:lstStyle/>
          <a:p>
            <a:pPr algn="ctr"/>
            <a:r>
              <a:rPr lang="en-CA" b="1"/>
              <a:t>Content Analysis</a:t>
            </a:r>
          </a:p>
        </p:txBody>
      </p:sp>
      <p:sp>
        <p:nvSpPr>
          <p:cNvPr id="43011" name="Rectangle 3"/>
          <p:cNvSpPr>
            <a:spLocks noGrp="1" noChangeArrowheads="1"/>
          </p:cNvSpPr>
          <p:nvPr>
            <p:ph type="body" idx="1"/>
          </p:nvPr>
        </p:nvSpPr>
        <p:spPr>
          <a:xfrm>
            <a:off x="263525" y="981075"/>
            <a:ext cx="7386638" cy="5114925"/>
          </a:xfrm>
        </p:spPr>
        <p:txBody>
          <a:bodyPr/>
          <a:lstStyle/>
          <a:p>
            <a:pPr>
              <a:lnSpc>
                <a:spcPct val="90000"/>
              </a:lnSpc>
            </a:pPr>
            <a:r>
              <a:rPr lang="en-CA" sz="2400"/>
              <a:t>Requires two approaches for written material:</a:t>
            </a:r>
          </a:p>
          <a:p>
            <a:pPr lvl="1">
              <a:lnSpc>
                <a:spcPct val="90000"/>
              </a:lnSpc>
            </a:pPr>
            <a:r>
              <a:rPr lang="en-CA" sz="2000" b="1">
                <a:solidFill>
                  <a:srgbClr val="FFFF00"/>
                </a:solidFill>
              </a:rPr>
              <a:t>Specification</a:t>
            </a:r>
            <a:r>
              <a:rPr lang="en-CA" sz="2000"/>
              <a:t> of the characteristics of the content that you want to measure</a:t>
            </a:r>
          </a:p>
          <a:p>
            <a:pPr lvl="1">
              <a:lnSpc>
                <a:spcPct val="90000"/>
              </a:lnSpc>
            </a:pPr>
            <a:r>
              <a:rPr lang="en-CA" sz="2000" b="1">
                <a:solidFill>
                  <a:srgbClr val="FFFF00"/>
                </a:solidFill>
              </a:rPr>
              <a:t>Application of the rules</a:t>
            </a:r>
            <a:r>
              <a:rPr lang="en-CA" sz="2000"/>
              <a:t> : a researcher must use for identifying and recording the characteristics appearing in the texts to be analyzed. </a:t>
            </a:r>
          </a:p>
          <a:p>
            <a:pPr>
              <a:lnSpc>
                <a:spcPct val="90000"/>
              </a:lnSpc>
            </a:pPr>
            <a:r>
              <a:rPr lang="en-CA" sz="2400" b="1">
                <a:solidFill>
                  <a:srgbClr val="FFFF00"/>
                </a:solidFill>
              </a:rPr>
              <a:t>Recording Unit</a:t>
            </a:r>
            <a:r>
              <a:rPr lang="en-CA" sz="2400"/>
              <a:t> : is the smallest body of content that may be examined when characterizing a recording unit.</a:t>
            </a:r>
          </a:p>
          <a:p>
            <a:pPr>
              <a:lnSpc>
                <a:spcPct val="90000"/>
              </a:lnSpc>
            </a:pPr>
            <a:r>
              <a:rPr lang="en-CA" sz="2400" b="1">
                <a:solidFill>
                  <a:srgbClr val="FFFF00"/>
                </a:solidFill>
              </a:rPr>
              <a:t>Context Unit</a:t>
            </a:r>
            <a:r>
              <a:rPr lang="en-CA" sz="2400"/>
              <a:t> : largest body of content that may be examined when characterizing a recording unit.</a:t>
            </a:r>
          </a:p>
          <a:p>
            <a:pPr>
              <a:lnSpc>
                <a:spcPct val="90000"/>
              </a:lnSpc>
            </a:pPr>
            <a:r>
              <a:rPr lang="en-CA" sz="2400"/>
              <a:t>Example : a </a:t>
            </a:r>
            <a:r>
              <a:rPr lang="en-CA" sz="2400">
                <a:solidFill>
                  <a:srgbClr val="FFFF00"/>
                </a:solidFill>
              </a:rPr>
              <a:t>recording unit</a:t>
            </a:r>
            <a:r>
              <a:rPr lang="en-CA" sz="2400"/>
              <a:t> could be a single word or expression, but you have to consider the entire sentence (</a:t>
            </a:r>
            <a:r>
              <a:rPr lang="en-CA" sz="2400">
                <a:solidFill>
                  <a:srgbClr val="FFFF00"/>
                </a:solidFill>
              </a:rPr>
              <a:t>context unit</a:t>
            </a:r>
            <a:r>
              <a:rPr lang="en-CA" sz="2400"/>
              <a:t>)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algn="ctr"/>
            <a:r>
              <a:rPr lang="en-CA" b="1"/>
              <a:t>Content Analysis</a:t>
            </a:r>
          </a:p>
        </p:txBody>
      </p:sp>
      <p:sp>
        <p:nvSpPr>
          <p:cNvPr id="19459" name="Rectangle 3"/>
          <p:cNvSpPr>
            <a:spLocks noGrp="1" noChangeArrowheads="1"/>
          </p:cNvSpPr>
          <p:nvPr>
            <p:ph type="body" idx="1"/>
          </p:nvPr>
        </p:nvSpPr>
        <p:spPr/>
        <p:txBody>
          <a:bodyPr/>
          <a:lstStyle/>
          <a:p>
            <a:r>
              <a:rPr lang="en-CA" b="1">
                <a:solidFill>
                  <a:srgbClr val="FFFF00"/>
                </a:solidFill>
              </a:rPr>
              <a:t>A time space system</a:t>
            </a:r>
            <a:r>
              <a:rPr lang="en-CA"/>
              <a:t> : based on measures of space (column size in terms of length, number of words) or units of time (minutes used for a news item on radio, or T.V.) to describe the relative emphases of different categories in the analyzed material</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algn="ctr"/>
            <a:r>
              <a:rPr lang="en-CA" b="1"/>
              <a:t>Content Analysis</a:t>
            </a:r>
          </a:p>
        </p:txBody>
      </p:sp>
      <p:sp>
        <p:nvSpPr>
          <p:cNvPr id="18435" name="Rectangle 3"/>
          <p:cNvSpPr>
            <a:spLocks noGrp="1" noChangeArrowheads="1"/>
          </p:cNvSpPr>
          <p:nvPr>
            <p:ph type="body" idx="1"/>
          </p:nvPr>
        </p:nvSpPr>
        <p:spPr/>
        <p:txBody>
          <a:bodyPr/>
          <a:lstStyle/>
          <a:p>
            <a:pPr>
              <a:lnSpc>
                <a:spcPct val="80000"/>
              </a:lnSpc>
            </a:pPr>
            <a:r>
              <a:rPr lang="en-CA" sz="2800" b="1">
                <a:solidFill>
                  <a:schemeClr val="tx2"/>
                </a:solidFill>
              </a:rPr>
              <a:t>Is any technique for making inferences by systematically of objectively identifying specified characteristics of messages.</a:t>
            </a:r>
          </a:p>
          <a:p>
            <a:pPr>
              <a:lnSpc>
                <a:spcPct val="80000"/>
              </a:lnSpc>
            </a:pPr>
            <a:r>
              <a:rPr lang="en-CA" sz="2800" b="1">
                <a:solidFill>
                  <a:srgbClr val="FFFF00"/>
                </a:solidFill>
              </a:rPr>
              <a:t>An Appearance System</a:t>
            </a:r>
            <a:r>
              <a:rPr lang="en-CA" sz="2800"/>
              <a:t> : in which coders search the material for appearances of certain attributes. </a:t>
            </a:r>
          </a:p>
          <a:p>
            <a:pPr>
              <a:lnSpc>
                <a:spcPct val="80000"/>
              </a:lnSpc>
            </a:pPr>
            <a:r>
              <a:rPr lang="en-CA" sz="2800" b="1">
                <a:solidFill>
                  <a:srgbClr val="FFFF00"/>
                </a:solidFill>
              </a:rPr>
              <a:t>A Frequency System</a:t>
            </a:r>
            <a:r>
              <a:rPr lang="en-CA" sz="2800"/>
              <a:t> : in which every occurrence of a given attribute is recorded</a:t>
            </a:r>
          </a:p>
          <a:p>
            <a:pPr>
              <a:lnSpc>
                <a:spcPct val="80000"/>
              </a:lnSpc>
            </a:pPr>
            <a:r>
              <a:rPr lang="en-CA" sz="2800" b="1">
                <a:solidFill>
                  <a:srgbClr val="FFFF00"/>
                </a:solidFill>
              </a:rPr>
              <a:t>An Intensity system</a:t>
            </a:r>
            <a:r>
              <a:rPr lang="en-CA" sz="2800"/>
              <a:t> : utilized in studies dealing with attitudes and values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219075" y="227013"/>
            <a:ext cx="7477125" cy="609600"/>
          </a:xfrm>
        </p:spPr>
        <p:txBody>
          <a:bodyPr>
            <a:normAutofit fontScale="90000"/>
          </a:bodyPr>
          <a:lstStyle/>
          <a:p>
            <a:pPr algn="ctr"/>
            <a:r>
              <a:rPr lang="en-CA" sz="3600" b="1"/>
              <a:t>Content Analysis</a:t>
            </a:r>
          </a:p>
        </p:txBody>
      </p:sp>
      <p:sp>
        <p:nvSpPr>
          <p:cNvPr id="48131" name="Rectangle 3"/>
          <p:cNvSpPr>
            <a:spLocks noGrp="1" noChangeArrowheads="1"/>
          </p:cNvSpPr>
          <p:nvPr>
            <p:ph type="body" idx="1"/>
          </p:nvPr>
        </p:nvSpPr>
        <p:spPr>
          <a:xfrm>
            <a:off x="0" y="1412875"/>
            <a:ext cx="7386638" cy="5043488"/>
          </a:xfrm>
        </p:spPr>
        <p:txBody>
          <a:bodyPr/>
          <a:lstStyle/>
          <a:p>
            <a:r>
              <a:rPr lang="en-CA"/>
              <a:t>For written forms it consists of </a:t>
            </a:r>
          </a:p>
          <a:p>
            <a:pPr lvl="1"/>
            <a:r>
              <a:rPr lang="en-CA" b="1">
                <a:solidFill>
                  <a:srgbClr val="FFFF00"/>
                </a:solidFill>
              </a:rPr>
              <a:t>Words or terms, themes, characters, paragraphs and items.</a:t>
            </a:r>
          </a:p>
          <a:p>
            <a:r>
              <a:rPr lang="en-CA"/>
              <a:t>Item is the whole unit the producer or designer utilizes for a message. The item could be an entire book, an article, a speech …etc.</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902513A"/>
          <p:cNvPicPr>
            <a:picLocks noChangeAspect="1" noChangeArrowheads="1"/>
          </p:cNvPicPr>
          <p:nvPr/>
        </p:nvPicPr>
        <p:blipFill>
          <a:blip r:embed="rId2" cstate="print">
            <a:lum contrast="-12000"/>
          </a:blip>
          <a:srcRect l="23730" t="12396" r="13225"/>
          <a:stretch>
            <a:fillRect/>
          </a:stretch>
        </p:blipFill>
        <p:spPr bwMode="auto">
          <a:xfrm rot="203424">
            <a:off x="250825" y="153988"/>
            <a:ext cx="8712200" cy="6708775"/>
          </a:xfrm>
          <a:prstGeom prst="rect">
            <a:avLst/>
          </a:prstGeom>
          <a:noFill/>
        </p:spPr>
      </p:pic>
      <p:sp>
        <p:nvSpPr>
          <p:cNvPr id="2053" name="Text Box 5"/>
          <p:cNvSpPr txBox="1">
            <a:spLocks noChangeArrowheads="1"/>
          </p:cNvSpPr>
          <p:nvPr/>
        </p:nvSpPr>
        <p:spPr bwMode="auto">
          <a:xfrm>
            <a:off x="395288" y="1196975"/>
            <a:ext cx="6069012" cy="304800"/>
          </a:xfrm>
          <a:prstGeom prst="rect">
            <a:avLst/>
          </a:prstGeom>
          <a:noFill/>
          <a:ln w="9525">
            <a:noFill/>
            <a:miter lim="800000"/>
            <a:headEnd/>
            <a:tailEnd/>
          </a:ln>
          <a:effectLst/>
        </p:spPr>
        <p:txBody>
          <a:bodyPr>
            <a:spAutoFit/>
          </a:bodyPr>
          <a:lstStyle/>
          <a:p>
            <a:r>
              <a:rPr lang="en-CA" sz="1400" b="1"/>
              <a:t>Is your family influencing you in any other way?</a:t>
            </a:r>
            <a:endParaRPr lang="en-US" sz="1400" b="1"/>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5281DD58"/>
          <p:cNvPicPr>
            <a:picLocks noChangeAspect="1" noChangeArrowheads="1"/>
          </p:cNvPicPr>
          <p:nvPr/>
        </p:nvPicPr>
        <p:blipFill>
          <a:blip r:embed="rId2" cstate="print"/>
          <a:srcRect b="13762"/>
          <a:stretch>
            <a:fillRect/>
          </a:stretch>
        </p:blipFill>
        <p:spPr bwMode="auto">
          <a:xfrm>
            <a:off x="0" y="0"/>
            <a:ext cx="9144000" cy="5300663"/>
          </a:xfrm>
          <a:prstGeom prst="rect">
            <a:avLst/>
          </a:prstGeom>
          <a:noFill/>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76A02526"/>
          <p:cNvPicPr>
            <a:picLocks noChangeAspect="1" noChangeArrowheads="1"/>
          </p:cNvPicPr>
          <p:nvPr/>
        </p:nvPicPr>
        <p:blipFill>
          <a:blip r:embed="rId2" cstate="print"/>
          <a:srcRect l="33327" b="16849"/>
          <a:stretch>
            <a:fillRect/>
          </a:stretch>
        </p:blipFill>
        <p:spPr bwMode="auto">
          <a:xfrm>
            <a:off x="179388" y="0"/>
            <a:ext cx="8964612" cy="6858000"/>
          </a:xfrm>
          <a:prstGeom prst="rect">
            <a:avLst/>
          </a:prstGeom>
          <a:noFill/>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677B9424"/>
          <p:cNvPicPr>
            <a:picLocks noChangeAspect="1" noChangeArrowheads="1"/>
          </p:cNvPicPr>
          <p:nvPr/>
        </p:nvPicPr>
        <p:blipFill>
          <a:blip r:embed="rId2" cstate="print"/>
          <a:srcRect l="30310" t="13948"/>
          <a:stretch>
            <a:fillRect/>
          </a:stretch>
        </p:blipFill>
        <p:spPr bwMode="auto">
          <a:xfrm>
            <a:off x="250825" y="46038"/>
            <a:ext cx="8235950" cy="6532562"/>
          </a:xfrm>
          <a:prstGeom prst="rect">
            <a:avLst/>
          </a:prstGeo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5DCB21D2"/>
          <p:cNvPicPr>
            <a:picLocks noChangeAspect="1" noChangeArrowheads="1"/>
          </p:cNvPicPr>
          <p:nvPr/>
        </p:nvPicPr>
        <p:blipFill>
          <a:blip r:embed="rId2" cstate="print"/>
          <a:srcRect l="13855" r="15846" b="24448"/>
          <a:stretch>
            <a:fillRect/>
          </a:stretch>
        </p:blipFill>
        <p:spPr bwMode="auto">
          <a:xfrm>
            <a:off x="0" y="0"/>
            <a:ext cx="8836025" cy="6669088"/>
          </a:xfrm>
          <a:prstGeom prst="rect">
            <a:avLst/>
          </a:prstGeom>
          <a:noFill/>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2F4A31B0"/>
          <p:cNvPicPr>
            <a:picLocks noChangeAspect="1" noChangeArrowheads="1"/>
          </p:cNvPicPr>
          <p:nvPr/>
        </p:nvPicPr>
        <p:blipFill>
          <a:blip r:embed="rId2" cstate="print"/>
          <a:srcRect l="9653" t="15216" r="15208"/>
          <a:stretch>
            <a:fillRect/>
          </a:stretch>
        </p:blipFill>
        <p:spPr bwMode="auto">
          <a:xfrm>
            <a:off x="0" y="0"/>
            <a:ext cx="9144000" cy="6597650"/>
          </a:xfrm>
          <a:prstGeom prst="rect">
            <a:avLst/>
          </a:prstGeom>
          <a:noFill/>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906F733E"/>
          <p:cNvPicPr>
            <a:picLocks noChangeAspect="1" noChangeArrowheads="1"/>
          </p:cNvPicPr>
          <p:nvPr/>
        </p:nvPicPr>
        <p:blipFill>
          <a:blip r:embed="rId2" cstate="print"/>
          <a:srcRect l="18477" r="13586" b="23689"/>
          <a:stretch>
            <a:fillRect/>
          </a:stretch>
        </p:blipFill>
        <p:spPr bwMode="auto">
          <a:xfrm>
            <a:off x="395288" y="188913"/>
            <a:ext cx="8497887" cy="6486525"/>
          </a:xfrm>
          <a:prstGeom prst="rect">
            <a:avLst/>
          </a:prstGeom>
          <a:noFill/>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2EA6C1FC"/>
          <p:cNvPicPr>
            <a:picLocks noChangeAspect="1" noChangeArrowheads="1"/>
          </p:cNvPicPr>
          <p:nvPr/>
        </p:nvPicPr>
        <p:blipFill>
          <a:blip r:embed="rId2" cstate="print"/>
          <a:srcRect l="12044" t="13164" r="12569"/>
          <a:stretch>
            <a:fillRect/>
          </a:stretch>
        </p:blipFill>
        <p:spPr bwMode="auto">
          <a:xfrm>
            <a:off x="0" y="0"/>
            <a:ext cx="9144000" cy="6650038"/>
          </a:xfrm>
          <a:prstGeom prst="rect">
            <a:avLst/>
          </a:prstGeom>
          <a:noFill/>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CD06056A"/>
          <p:cNvPicPr>
            <a:picLocks noChangeAspect="1" noChangeArrowheads="1"/>
          </p:cNvPicPr>
          <p:nvPr/>
        </p:nvPicPr>
        <p:blipFill>
          <a:blip r:embed="rId2" cstate="print"/>
          <a:srcRect r="14485" b="26984"/>
          <a:stretch>
            <a:fillRect/>
          </a:stretch>
        </p:blipFill>
        <p:spPr bwMode="auto">
          <a:xfrm>
            <a:off x="0" y="620713"/>
            <a:ext cx="9144000" cy="6035675"/>
          </a:xfrm>
          <a:prstGeom prst="rect">
            <a:avLst/>
          </a:prstGeom>
          <a:noFill/>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38351108"/>
          <p:cNvPicPr>
            <a:picLocks noChangeAspect="1" noChangeArrowheads="1"/>
          </p:cNvPicPr>
          <p:nvPr/>
        </p:nvPicPr>
        <p:blipFill>
          <a:blip r:embed="rId2" cstate="print"/>
          <a:srcRect l="26804" t="24437" r="13658" b="16995"/>
          <a:stretch>
            <a:fillRect/>
          </a:stretch>
        </p:blipFill>
        <p:spPr bwMode="auto">
          <a:xfrm>
            <a:off x="179388" y="1844675"/>
            <a:ext cx="8713787" cy="4824413"/>
          </a:xfrm>
          <a:prstGeom prst="rect">
            <a:avLst/>
          </a:prstGeom>
          <a:noFill/>
        </p:spPr>
      </p:pic>
      <p:sp>
        <p:nvSpPr>
          <p:cNvPr id="11269" name="Text Box 5"/>
          <p:cNvSpPr txBox="1">
            <a:spLocks noChangeArrowheads="1"/>
          </p:cNvSpPr>
          <p:nvPr/>
        </p:nvSpPr>
        <p:spPr bwMode="auto">
          <a:xfrm>
            <a:off x="158750" y="423863"/>
            <a:ext cx="8591550" cy="915987"/>
          </a:xfrm>
          <a:prstGeom prst="rect">
            <a:avLst/>
          </a:prstGeom>
          <a:noFill/>
          <a:ln w="9525">
            <a:noFill/>
            <a:miter lim="800000"/>
            <a:headEnd/>
            <a:tailEnd/>
          </a:ln>
          <a:effectLst/>
        </p:spPr>
        <p:txBody>
          <a:bodyPr wrap="none">
            <a:spAutoFit/>
          </a:bodyPr>
          <a:lstStyle/>
          <a:p>
            <a:r>
              <a:rPr lang="en-CA"/>
              <a:t>Have you ever had the feeling that you experienced prejudice by an authority figure</a:t>
            </a:r>
          </a:p>
          <a:p>
            <a:r>
              <a:rPr lang="en-CA"/>
              <a:t>Such as teachers, guidance counsellors, police, sales clerks, bosses.,,etc ? Yes</a:t>
            </a:r>
          </a:p>
          <a:p>
            <a:r>
              <a:rPr lang="en-CA"/>
              <a:t> please Explain.</a:t>
            </a:r>
            <a:endParaRPr lang="en-U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9F008456"/>
          <p:cNvPicPr>
            <a:picLocks noChangeAspect="1" noChangeArrowheads="1"/>
          </p:cNvPicPr>
          <p:nvPr/>
        </p:nvPicPr>
        <p:blipFill>
          <a:blip r:embed="rId2" cstate="print"/>
          <a:srcRect l="19554" t="17427"/>
          <a:stretch>
            <a:fillRect/>
          </a:stretch>
        </p:blipFill>
        <p:spPr bwMode="auto">
          <a:xfrm>
            <a:off x="179388" y="188913"/>
            <a:ext cx="8640762" cy="6421437"/>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TotalTime>
  <Words>2526</Words>
  <Application>Microsoft Office PowerPoint</Application>
  <PresentationFormat>On-screen Show (4:3)</PresentationFormat>
  <Paragraphs>269</Paragraphs>
  <Slides>56</Slides>
  <Notes>0</Notes>
  <HiddenSlides>0</HiddenSlides>
  <MMClips>0</MMClip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Office Theme</vt:lpstr>
      <vt:lpstr>Slide 1</vt:lpstr>
      <vt:lpstr>Survey Design Logic Steps in Conducting a Survey</vt:lpstr>
      <vt:lpstr>Focus Groups</vt:lpstr>
      <vt:lpstr>Things to Avoid when writing survey questions</vt:lpstr>
      <vt:lpstr> Things to Avoid when writing survey questions</vt:lpstr>
      <vt:lpstr>Focus</vt:lpstr>
      <vt:lpstr>Question Brevity </vt:lpstr>
      <vt:lpstr>Clarity of Questions</vt:lpstr>
      <vt:lpstr>Bias or leading Questions</vt:lpstr>
      <vt:lpstr>Response Formats for Survey Statements</vt:lpstr>
      <vt:lpstr>Social Conversation As an Outline Guide</vt:lpstr>
      <vt:lpstr>Characteristics of the Respondent</vt:lpstr>
      <vt:lpstr>Using Section Headings to Provide Transition</vt:lpstr>
      <vt:lpstr>Slide 14</vt:lpstr>
      <vt:lpstr>Index versus Scales</vt:lpstr>
      <vt:lpstr>Index versus Scales</vt:lpstr>
      <vt:lpstr>Index versus Scales</vt:lpstr>
      <vt:lpstr>Slide 18</vt:lpstr>
      <vt:lpstr>Likert Scales</vt:lpstr>
      <vt:lpstr>Rosenberg Self Esteem Scale</vt:lpstr>
      <vt:lpstr>Slide 21</vt:lpstr>
      <vt:lpstr>Scales for Question 76</vt:lpstr>
      <vt:lpstr>Thurstone Scales</vt:lpstr>
      <vt:lpstr>Example of Equal Appearing Intervals in Thurstone Scale </vt:lpstr>
      <vt:lpstr>Slide 25</vt:lpstr>
      <vt:lpstr>Semantic Differential Scales</vt:lpstr>
      <vt:lpstr>Slide 27</vt:lpstr>
      <vt:lpstr>Assessing Attitudes toward the Elderly Semantic Differential Scale</vt:lpstr>
      <vt:lpstr>Guttman Scale</vt:lpstr>
      <vt:lpstr>Guttman Scale toward Capital Punishment</vt:lpstr>
      <vt:lpstr>Bogardus Social Distance Scale</vt:lpstr>
      <vt:lpstr>Slide 32</vt:lpstr>
      <vt:lpstr>Ranking </vt:lpstr>
      <vt:lpstr>Example of Ranking </vt:lpstr>
      <vt:lpstr>Slide 35</vt:lpstr>
      <vt:lpstr>Slide 36</vt:lpstr>
      <vt:lpstr>Slide 37</vt:lpstr>
      <vt:lpstr>Slide 38</vt:lpstr>
      <vt:lpstr>Slide 39</vt:lpstr>
      <vt:lpstr>Slide 40</vt:lpstr>
      <vt:lpstr>Looking for Data</vt:lpstr>
      <vt:lpstr>Content Analysis</vt:lpstr>
      <vt:lpstr>Content Analysis</vt:lpstr>
      <vt:lpstr>Content Analysis</vt:lpstr>
      <vt:lpstr>Content Analysis</vt:lpstr>
      <vt:lpstr>Slide 46</vt:lpstr>
      <vt:lpstr>Slide 47</vt:lpstr>
      <vt:lpstr>Slide 48</vt:lpstr>
      <vt:lpstr>Slide 49</vt:lpstr>
      <vt:lpstr>Slide 50</vt:lpstr>
      <vt:lpstr>Slide 51</vt:lpstr>
      <vt:lpstr>Slide 52</vt:lpstr>
      <vt:lpstr>Slide 53</vt:lpstr>
      <vt:lpstr>Slide 54</vt:lpstr>
      <vt:lpstr>Slide 55</vt:lpstr>
      <vt:lpstr>Slide 56</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rogermac</dc:creator>
  <cp:lastModifiedBy>rogermac</cp:lastModifiedBy>
  <cp:revision>1</cp:revision>
  <dcterms:created xsi:type="dcterms:W3CDTF">2016-03-28T23:52:15Z</dcterms:created>
  <dcterms:modified xsi:type="dcterms:W3CDTF">2016-03-29T00:11:08Z</dcterms:modified>
</cp:coreProperties>
</file>