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handoutMasterIdLst>
    <p:handoutMasterId r:id="rId13"/>
  </p:handoutMasterIdLst>
  <p:sldIdLst>
    <p:sldId id="256" r:id="rId2"/>
    <p:sldId id="257" r:id="rId3"/>
    <p:sldId id="258" r:id="rId4"/>
    <p:sldId id="259" r:id="rId5"/>
    <p:sldId id="260" r:id="rId6"/>
    <p:sldId id="261" r:id="rId7"/>
    <p:sldId id="262" r:id="rId8"/>
    <p:sldId id="263" r:id="rId9"/>
    <p:sldId id="267" r:id="rId10"/>
    <p:sldId id="264" r:id="rId11"/>
    <p:sldId id="265"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3" frameSlides="1"/>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3" d="100"/>
          <a:sy n="73" d="100"/>
        </p:scale>
        <p:origin x="-2104"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handoutMaster" Target="handoutMasters/handoutMaster1.xml"/><Relationship Id="rId14" Type="http://schemas.openxmlformats.org/officeDocument/2006/relationships/printerSettings" Target="printerSettings/printerSettings1.bin"/><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22B2BBC-B9CE-674B-9210-32D319EF26E0}" type="datetimeFigureOut">
              <a:rPr lang="en-US" smtClean="0"/>
              <a:t>12-10-09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6FD90D66-7324-9A4C-98BE-B639A610B143}" type="slidenum">
              <a:rPr lang="en-US" smtClean="0"/>
              <a:t>‹#›</a:t>
            </a:fld>
            <a:endParaRPr lang="en-US"/>
          </a:p>
        </p:txBody>
      </p:sp>
    </p:spTree>
    <p:extLst>
      <p:ext uri="{BB962C8B-B14F-4D97-AF65-F5344CB8AC3E}">
        <p14:creationId xmlns:p14="http://schemas.microsoft.com/office/powerpoint/2010/main" val="422592633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p:txBody>
          <a:bodyPr/>
          <a:lstStyle/>
          <a:p>
            <a:fld id="{FD96E1F2-AD0D-BF4E-B208-4B9A0224E52B}" type="datetimeFigureOut">
              <a:rPr lang="en-US" smtClean="0"/>
              <a:t>12-10-09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E86515-6445-B345-ABFA-0B3EDD572EC7}" type="slidenum">
              <a:rPr lang="en-US" smtClean="0"/>
              <a:t>‹#›</a:t>
            </a:fld>
            <a:endParaRPr lang="en-US"/>
          </a:p>
        </p:txBody>
      </p:sp>
    </p:spTree>
    <p:extLst>
      <p:ext uri="{BB962C8B-B14F-4D97-AF65-F5344CB8AC3E}">
        <p14:creationId xmlns:p14="http://schemas.microsoft.com/office/powerpoint/2010/main" val="13383530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FD96E1F2-AD0D-BF4E-B208-4B9A0224E52B}" type="datetimeFigureOut">
              <a:rPr lang="en-US" smtClean="0"/>
              <a:t>12-10-09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E86515-6445-B345-ABFA-0B3EDD572EC7}" type="slidenum">
              <a:rPr lang="en-US" smtClean="0"/>
              <a:t>‹#›</a:t>
            </a:fld>
            <a:endParaRPr lang="en-US"/>
          </a:p>
        </p:txBody>
      </p:sp>
    </p:spTree>
    <p:extLst>
      <p:ext uri="{BB962C8B-B14F-4D97-AF65-F5344CB8AC3E}">
        <p14:creationId xmlns:p14="http://schemas.microsoft.com/office/powerpoint/2010/main" val="473153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FD96E1F2-AD0D-BF4E-B208-4B9A0224E52B}" type="datetimeFigureOut">
              <a:rPr lang="en-US" smtClean="0"/>
              <a:t>12-10-09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E86515-6445-B345-ABFA-0B3EDD572EC7}" type="slidenum">
              <a:rPr lang="en-US" smtClean="0"/>
              <a:t>‹#›</a:t>
            </a:fld>
            <a:endParaRPr lang="en-US"/>
          </a:p>
        </p:txBody>
      </p:sp>
    </p:spTree>
    <p:extLst>
      <p:ext uri="{BB962C8B-B14F-4D97-AF65-F5344CB8AC3E}">
        <p14:creationId xmlns:p14="http://schemas.microsoft.com/office/powerpoint/2010/main" val="6631396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FD96E1F2-AD0D-BF4E-B208-4B9A0224E52B}" type="datetimeFigureOut">
              <a:rPr lang="en-US" smtClean="0"/>
              <a:t>12-10-09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E86515-6445-B345-ABFA-0B3EDD572EC7}" type="slidenum">
              <a:rPr lang="en-US" smtClean="0"/>
              <a:t>‹#›</a:t>
            </a:fld>
            <a:endParaRPr lang="en-US"/>
          </a:p>
        </p:txBody>
      </p:sp>
    </p:spTree>
    <p:extLst>
      <p:ext uri="{BB962C8B-B14F-4D97-AF65-F5344CB8AC3E}">
        <p14:creationId xmlns:p14="http://schemas.microsoft.com/office/powerpoint/2010/main" val="2409352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FD96E1F2-AD0D-BF4E-B208-4B9A0224E52B}" type="datetimeFigureOut">
              <a:rPr lang="en-US" smtClean="0"/>
              <a:t>12-10-09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EE86515-6445-B345-ABFA-0B3EDD572EC7}" type="slidenum">
              <a:rPr lang="en-US" smtClean="0"/>
              <a:t>‹#›</a:t>
            </a:fld>
            <a:endParaRPr lang="en-US"/>
          </a:p>
        </p:txBody>
      </p:sp>
    </p:spTree>
    <p:extLst>
      <p:ext uri="{BB962C8B-B14F-4D97-AF65-F5344CB8AC3E}">
        <p14:creationId xmlns:p14="http://schemas.microsoft.com/office/powerpoint/2010/main" val="9039719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FD96E1F2-AD0D-BF4E-B208-4B9A0224E52B}" type="datetimeFigureOut">
              <a:rPr lang="en-US" smtClean="0"/>
              <a:t>12-10-09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EE86515-6445-B345-ABFA-0B3EDD572EC7}" type="slidenum">
              <a:rPr lang="en-US" smtClean="0"/>
              <a:t>‹#›</a:t>
            </a:fld>
            <a:endParaRPr lang="en-US"/>
          </a:p>
        </p:txBody>
      </p:sp>
    </p:spTree>
    <p:extLst>
      <p:ext uri="{BB962C8B-B14F-4D97-AF65-F5344CB8AC3E}">
        <p14:creationId xmlns:p14="http://schemas.microsoft.com/office/powerpoint/2010/main" val="33933943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96E1F2-AD0D-BF4E-B208-4B9A0224E52B}" type="datetimeFigureOut">
              <a:rPr lang="en-US" smtClean="0"/>
              <a:t>12-10-09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EE86515-6445-B345-ABFA-0B3EDD572EC7}" type="slidenum">
              <a:rPr lang="en-US" smtClean="0"/>
              <a:t>‹#›</a:t>
            </a:fld>
            <a:endParaRPr lang="en-US"/>
          </a:p>
        </p:txBody>
      </p:sp>
    </p:spTree>
    <p:extLst>
      <p:ext uri="{BB962C8B-B14F-4D97-AF65-F5344CB8AC3E}">
        <p14:creationId xmlns:p14="http://schemas.microsoft.com/office/powerpoint/2010/main" val="32808125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FD96E1F2-AD0D-BF4E-B208-4B9A0224E52B}" type="datetimeFigureOut">
              <a:rPr lang="en-US" smtClean="0"/>
              <a:t>12-10-09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E86515-6445-B345-ABFA-0B3EDD572EC7}" type="slidenum">
              <a:rPr lang="en-US" smtClean="0"/>
              <a:t>‹#›</a:t>
            </a:fld>
            <a:endParaRPr lang="en-US"/>
          </a:p>
        </p:txBody>
      </p:sp>
    </p:spTree>
    <p:extLst>
      <p:ext uri="{BB962C8B-B14F-4D97-AF65-F5344CB8AC3E}">
        <p14:creationId xmlns:p14="http://schemas.microsoft.com/office/powerpoint/2010/main" val="28495855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FD96E1F2-AD0D-BF4E-B208-4B9A0224E52B}" type="datetimeFigureOut">
              <a:rPr lang="en-US" smtClean="0"/>
              <a:t>12-10-09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E86515-6445-B345-ABFA-0B3EDD572EC7}" type="slidenum">
              <a:rPr lang="en-US" smtClean="0"/>
              <a:t>‹#›</a:t>
            </a:fld>
            <a:endParaRPr lang="en-US"/>
          </a:p>
        </p:txBody>
      </p:sp>
    </p:spTree>
    <p:extLst>
      <p:ext uri="{BB962C8B-B14F-4D97-AF65-F5344CB8AC3E}">
        <p14:creationId xmlns:p14="http://schemas.microsoft.com/office/powerpoint/2010/main" val="39792652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FD96E1F2-AD0D-BF4E-B208-4B9A0224E52B}" type="datetimeFigureOut">
              <a:rPr lang="en-US" smtClean="0"/>
              <a:t>12-10-09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E86515-6445-B345-ABFA-0B3EDD572EC7}" type="slidenum">
              <a:rPr lang="en-US" smtClean="0"/>
              <a:t>‹#›</a:t>
            </a:fld>
            <a:endParaRPr lang="en-US"/>
          </a:p>
        </p:txBody>
      </p:sp>
    </p:spTree>
    <p:extLst>
      <p:ext uri="{BB962C8B-B14F-4D97-AF65-F5344CB8AC3E}">
        <p14:creationId xmlns:p14="http://schemas.microsoft.com/office/powerpoint/2010/main" val="28496384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FD96E1F2-AD0D-BF4E-B208-4B9A0224E52B}" type="datetimeFigureOut">
              <a:rPr lang="en-US" smtClean="0"/>
              <a:t>12-10-09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E86515-6445-B345-ABFA-0B3EDD572EC7}" type="slidenum">
              <a:rPr lang="en-US" smtClean="0"/>
              <a:t>‹#›</a:t>
            </a:fld>
            <a:endParaRPr lang="en-US"/>
          </a:p>
        </p:txBody>
      </p:sp>
    </p:spTree>
    <p:extLst>
      <p:ext uri="{BB962C8B-B14F-4D97-AF65-F5344CB8AC3E}">
        <p14:creationId xmlns:p14="http://schemas.microsoft.com/office/powerpoint/2010/main" val="420136054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96E1F2-AD0D-BF4E-B208-4B9A0224E52B}" type="datetimeFigureOut">
              <a:rPr lang="en-US" smtClean="0"/>
              <a:t>12-10-09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E86515-6445-B345-ABFA-0B3EDD572EC7}" type="slidenum">
              <a:rPr lang="en-US" smtClean="0"/>
              <a:t>‹#›</a:t>
            </a:fld>
            <a:endParaRPr lang="en-US"/>
          </a:p>
        </p:txBody>
      </p:sp>
    </p:spTree>
    <p:extLst>
      <p:ext uri="{BB962C8B-B14F-4D97-AF65-F5344CB8AC3E}">
        <p14:creationId xmlns:p14="http://schemas.microsoft.com/office/powerpoint/2010/main" val="41191869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gi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7200" i="1" dirty="0" smtClean="0"/>
              <a:t>Chapter Two </a:t>
            </a:r>
            <a:endParaRPr lang="en-US" sz="7200" i="1"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229441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Society is used in 2 main senses: </a:t>
            </a:r>
          </a:p>
          <a:p>
            <a:pPr marL="0" indent="0">
              <a:buNone/>
            </a:pPr>
            <a:r>
              <a:rPr lang="en-US" dirty="0" smtClean="0"/>
              <a:t>   - a general term for the body of institutions and relationships within which a relatively large group of people live </a:t>
            </a:r>
          </a:p>
          <a:p>
            <a:pPr>
              <a:buFontTx/>
              <a:buChar char="-"/>
            </a:pPr>
            <a:r>
              <a:rPr lang="en-US" dirty="0" smtClean="0"/>
              <a:t>an abstract term for the conditions in which such relationships are formed </a:t>
            </a:r>
          </a:p>
          <a:p>
            <a:pPr marL="0" indent="0">
              <a:buNone/>
            </a:pPr>
            <a:endParaRPr lang="en-US" dirty="0"/>
          </a:p>
        </p:txBody>
      </p:sp>
    </p:spTree>
    <p:extLst>
      <p:ext uri="{BB962C8B-B14F-4D97-AF65-F5344CB8AC3E}">
        <p14:creationId xmlns:p14="http://schemas.microsoft.com/office/powerpoint/2010/main" val="40831836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Forms of Culture</a:t>
            </a:r>
            <a:endParaRPr lang="en-US" dirty="0"/>
          </a:p>
        </p:txBody>
      </p:sp>
      <p:sp>
        <p:nvSpPr>
          <p:cNvPr id="3" name="Content Placeholder 2"/>
          <p:cNvSpPr>
            <a:spLocks noGrp="1"/>
          </p:cNvSpPr>
          <p:nvPr>
            <p:ph idx="1"/>
          </p:nvPr>
        </p:nvSpPr>
        <p:spPr/>
        <p:txBody>
          <a:bodyPr>
            <a:normAutofit fontScale="77500" lnSpcReduction="20000"/>
          </a:bodyPr>
          <a:lstStyle/>
          <a:p>
            <a:r>
              <a:rPr lang="en-US" b="1" dirty="0" smtClean="0"/>
              <a:t>High</a:t>
            </a:r>
            <a:r>
              <a:rPr lang="en-US" dirty="0" smtClean="0"/>
              <a:t> culture- ballet, orchestras, art, dramatic arts </a:t>
            </a:r>
          </a:p>
          <a:p>
            <a:r>
              <a:rPr lang="en-US" b="1" dirty="0" smtClean="0"/>
              <a:t>Popular</a:t>
            </a:r>
            <a:r>
              <a:rPr lang="en-US" dirty="0" smtClean="0"/>
              <a:t> culture- new music, MTV, American Idol, CSI, Jersey Shore etc. </a:t>
            </a:r>
          </a:p>
          <a:p>
            <a:r>
              <a:rPr lang="en-US" b="1" dirty="0" smtClean="0"/>
              <a:t>Folk</a:t>
            </a:r>
            <a:r>
              <a:rPr lang="en-US" dirty="0" smtClean="0"/>
              <a:t> culture- traditional/ ethnic practices and arts, storytelling, singing, carving, dance etc. </a:t>
            </a:r>
          </a:p>
          <a:p>
            <a:r>
              <a:rPr lang="en-US" b="1" dirty="0" smtClean="0"/>
              <a:t>Canadian</a:t>
            </a:r>
            <a:r>
              <a:rPr lang="en-US" dirty="0" smtClean="0"/>
              <a:t> culture is multi-layered, in the sense that we have shared ideas and values of what it means to be Canadian, shared official languages, holidays, laws etc. There is also distinct regional culture in places such as Alberta, Newfoundland, Quebec etc. </a:t>
            </a:r>
          </a:p>
          <a:p>
            <a:r>
              <a:rPr lang="en-US" dirty="0" smtClean="0"/>
              <a:t>Media is essential to how we come to understand and share our culture and society </a:t>
            </a:r>
          </a:p>
          <a:p>
            <a:pPr marL="0" indent="0">
              <a:buNone/>
            </a:pPr>
            <a:r>
              <a:rPr lang="en-US" dirty="0" smtClean="0"/>
              <a:t> </a:t>
            </a:r>
            <a:endParaRPr lang="en-US" dirty="0"/>
          </a:p>
        </p:txBody>
      </p:sp>
    </p:spTree>
    <p:extLst>
      <p:ext uri="{BB962C8B-B14F-4D97-AF65-F5344CB8AC3E}">
        <p14:creationId xmlns:p14="http://schemas.microsoft.com/office/powerpoint/2010/main" val="31244165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r>
              <a:rPr lang="en-US" dirty="0" smtClean="0"/>
              <a:t>The media plays a central role in politics </a:t>
            </a:r>
          </a:p>
          <a:p>
            <a:r>
              <a:rPr lang="en-US" dirty="0" smtClean="0"/>
              <a:t>Public sphere- Haberman's term, an abstract place where people are able to discuss and consider matters of common concern and interest.</a:t>
            </a:r>
          </a:p>
          <a:p>
            <a:r>
              <a:rPr lang="en-US" b="1" dirty="0" smtClean="0"/>
              <a:t>Katz and Lazarsfield’s </a:t>
            </a:r>
            <a:r>
              <a:rPr lang="en-US" dirty="0" smtClean="0"/>
              <a:t>two step flow theory of mass communication- the information from the mass media is transmitted or channeled to the larger population by ‘opinion leaders’, those people with  better access to the media and greater understanding of the news and topics covered </a:t>
            </a:r>
          </a:p>
          <a:p>
            <a:endParaRPr lang="en-US" dirty="0"/>
          </a:p>
        </p:txBody>
      </p:sp>
    </p:spTree>
    <p:extLst>
      <p:ext uri="{BB962C8B-B14F-4D97-AF65-F5344CB8AC3E}">
        <p14:creationId xmlns:p14="http://schemas.microsoft.com/office/powerpoint/2010/main" val="24001370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icture_lazarsfeld_katz_two_step_flow.gif"/>
          <p:cNvPicPr>
            <a:picLocks noGrp="1" noChangeAspect="1"/>
          </p:cNvPicPr>
          <p:nvPr>
            <p:ph idx="1"/>
          </p:nvPr>
        </p:nvPicPr>
        <p:blipFill>
          <a:blip r:embed="rId2">
            <a:extLst>
              <a:ext uri="{28A0092B-C50C-407E-A947-70E740481C1C}">
                <a14:useLocalDpi xmlns:a14="http://schemas.microsoft.com/office/drawing/2010/main" val="0"/>
              </a:ext>
            </a:extLst>
          </a:blip>
          <a:srcRect l="-58769" r="-58769"/>
          <a:stretch>
            <a:fillRect/>
          </a:stretch>
        </p:blipFill>
        <p:spPr>
          <a:xfrm>
            <a:off x="-4241126" y="0"/>
            <a:ext cx="17477614" cy="6858000"/>
          </a:xfrm>
        </p:spPr>
      </p:pic>
    </p:spTree>
    <p:extLst>
      <p:ext uri="{BB962C8B-B14F-4D97-AF65-F5344CB8AC3E}">
        <p14:creationId xmlns:p14="http://schemas.microsoft.com/office/powerpoint/2010/main" val="36343847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r>
              <a:rPr lang="en-US" dirty="0" smtClean="0"/>
              <a:t>Governments collect a vast amount of information through surveys, censuses, and reporting mechanisms such as income tax statements </a:t>
            </a:r>
          </a:p>
          <a:p>
            <a:r>
              <a:rPr lang="en-US" dirty="0" smtClean="0"/>
              <a:t>This information is used to plan and advocate for things such as social services and public transportation </a:t>
            </a:r>
          </a:p>
          <a:p>
            <a:r>
              <a:rPr lang="en-US" dirty="0" smtClean="0"/>
              <a:t>The US government has put in place vast schemes let by the Patriot Act that invade the privacy of its citizens while managing to promise freedom </a:t>
            </a:r>
          </a:p>
          <a:p>
            <a:r>
              <a:rPr lang="en-US" dirty="0" smtClean="0"/>
              <a:t>Capitalism is an economic system; a system used for the production, distribution and consumption of goods and services; production for profit and wage labor   </a:t>
            </a:r>
            <a:endParaRPr lang="en-US" dirty="0"/>
          </a:p>
        </p:txBody>
      </p:sp>
    </p:spTree>
    <p:extLst>
      <p:ext uri="{BB962C8B-B14F-4D97-AF65-F5344CB8AC3E}">
        <p14:creationId xmlns:p14="http://schemas.microsoft.com/office/powerpoint/2010/main" val="27287627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Innis (1950)</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One of the first scholars to bring serious attention to the idea that the ways in which people communicate might correlate with the way a society and its culture are shaped </a:t>
            </a:r>
          </a:p>
          <a:p>
            <a:r>
              <a:rPr lang="en-US" dirty="0" smtClean="0"/>
              <a:t>Claimed that </a:t>
            </a:r>
            <a:r>
              <a:rPr lang="en-US" i="1" dirty="0" smtClean="0"/>
              <a:t>oral</a:t>
            </a:r>
            <a:r>
              <a:rPr lang="en-US" dirty="0" smtClean="0"/>
              <a:t> communication tends to maintain cultural practices through time, while </a:t>
            </a:r>
            <a:r>
              <a:rPr lang="en-US" i="1" dirty="0" smtClean="0"/>
              <a:t>written</a:t>
            </a:r>
            <a:r>
              <a:rPr lang="en-US" dirty="0" smtClean="0"/>
              <a:t> communication favors the establishment of social relations through space such as empires and large geographic areas </a:t>
            </a:r>
          </a:p>
          <a:p>
            <a:r>
              <a:rPr lang="en-US" dirty="0" smtClean="0"/>
              <a:t>Used the example of the Roman Empire </a:t>
            </a:r>
          </a:p>
          <a:p>
            <a:r>
              <a:rPr lang="en-US" dirty="0" smtClean="0"/>
              <a:t>The empire required a written system for recording messages on a portable medium that could be transported </a:t>
            </a:r>
          </a:p>
          <a:p>
            <a:r>
              <a:rPr lang="en-US" dirty="0" smtClean="0"/>
              <a:t>Laws were written down and transported to the farthest reaches of the empire so they could be enforced </a:t>
            </a:r>
          </a:p>
          <a:p>
            <a:r>
              <a:rPr lang="en-US" dirty="0" smtClean="0"/>
              <a:t>In this way, the message/ medium travelled through space</a:t>
            </a:r>
          </a:p>
          <a:p>
            <a:r>
              <a:rPr lang="en-US" dirty="0" smtClean="0"/>
              <a:t>Class based society emerged from this, as an educated elite class was needed to maintain this form of communication </a:t>
            </a:r>
          </a:p>
          <a:p>
            <a:endParaRPr lang="en-US" dirty="0"/>
          </a:p>
        </p:txBody>
      </p:sp>
    </p:spTree>
    <p:extLst>
      <p:ext uri="{BB962C8B-B14F-4D97-AF65-F5344CB8AC3E}">
        <p14:creationId xmlns:p14="http://schemas.microsoft.com/office/powerpoint/2010/main" val="1308531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5991"/>
            <a:ext cx="8229600" cy="4525963"/>
          </a:xfrm>
        </p:spPr>
        <p:txBody>
          <a:bodyPr>
            <a:noAutofit/>
          </a:bodyPr>
          <a:lstStyle/>
          <a:p>
            <a:r>
              <a:rPr lang="en-US" sz="2300" dirty="0" smtClean="0"/>
              <a:t>Innis argued that each communication medium had a particular bias and therefore a particular influence on social structure and culture </a:t>
            </a:r>
          </a:p>
          <a:p>
            <a:r>
              <a:rPr lang="en-US" sz="2300" b="1" dirty="0" smtClean="0"/>
              <a:t>Oral </a:t>
            </a:r>
            <a:r>
              <a:rPr lang="en-US" sz="2300" dirty="0" smtClean="0"/>
              <a:t>communication and early forms of writing embodied a more close-knit society that could preserve outlooks and values over a long period of time. These are considered to have a </a:t>
            </a:r>
            <a:r>
              <a:rPr lang="en-US" sz="2300" i="1" dirty="0" smtClean="0"/>
              <a:t>time bias. </a:t>
            </a:r>
          </a:p>
          <a:p>
            <a:r>
              <a:rPr lang="en-US" sz="2300" b="1" dirty="0" smtClean="0"/>
              <a:t>Written</a:t>
            </a:r>
            <a:r>
              <a:rPr lang="en-US" sz="2300" dirty="0" smtClean="0"/>
              <a:t> communication later on using a standardized alphabet on moveable mediums such as papyrus emphasized social control across the entity of Europe, or space. This medium is considered the </a:t>
            </a:r>
            <a:r>
              <a:rPr lang="en-US" sz="2300" i="1" dirty="0" smtClean="0"/>
              <a:t>space bias</a:t>
            </a:r>
            <a:r>
              <a:rPr lang="en-US" sz="2300" dirty="0" smtClean="0"/>
              <a:t>. </a:t>
            </a:r>
          </a:p>
          <a:p>
            <a:r>
              <a:rPr lang="en-US" sz="2300" dirty="0" smtClean="0"/>
              <a:t>In oral communication, knowledge is invested in the community and preserved by certain members of society</a:t>
            </a:r>
          </a:p>
          <a:p>
            <a:r>
              <a:rPr lang="en-US" sz="2300" dirty="0" smtClean="0"/>
              <a:t>ie. How to fish, hunt, stories, medical knowledge etc. would be preserved and handed down by each generation </a:t>
            </a:r>
          </a:p>
          <a:p>
            <a:r>
              <a:rPr lang="en-US" sz="2300" dirty="0" smtClean="0"/>
              <a:t>As a result, the community is heavily dependent on each of its members of its well being </a:t>
            </a:r>
            <a:endParaRPr lang="en-US" sz="2300" dirty="0"/>
          </a:p>
        </p:txBody>
      </p:sp>
    </p:spTree>
    <p:extLst>
      <p:ext uri="{BB962C8B-B14F-4D97-AF65-F5344CB8AC3E}">
        <p14:creationId xmlns:p14="http://schemas.microsoft.com/office/powerpoint/2010/main" val="851514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en-US" dirty="0" smtClean="0"/>
              <a:t>Epic technique- used in classical Greece and elsewhere, involved the creation of rhythmic, six-beat lines that had distinct rigidities that would be memorized in order to be transmitted</a:t>
            </a:r>
          </a:p>
          <a:p>
            <a:r>
              <a:rPr lang="en-US" dirty="0" smtClean="0"/>
              <a:t>Families in the practice of oral tradition would build up a system of unique mnemonic memory aids that they guarded </a:t>
            </a:r>
          </a:p>
          <a:p>
            <a:r>
              <a:rPr lang="en-US" dirty="0" smtClean="0"/>
              <a:t>Adaptation was imminent, as was flexibility such as in the case of a myth or story being passed down and consequently adapted </a:t>
            </a:r>
          </a:p>
          <a:p>
            <a:endParaRPr lang="en-US" dirty="0"/>
          </a:p>
        </p:txBody>
      </p:sp>
    </p:spTree>
    <p:extLst>
      <p:ext uri="{BB962C8B-B14F-4D97-AF65-F5344CB8AC3E}">
        <p14:creationId xmlns:p14="http://schemas.microsoft.com/office/powerpoint/2010/main" val="1683331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McLuhan</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Took Innis’s ideas and extended them to the modern period</a:t>
            </a:r>
          </a:p>
          <a:p>
            <a:r>
              <a:rPr lang="en-US" dirty="0" smtClean="0"/>
              <a:t>First studied the impact of printing, capturing its influence on society by coining the term “typographical man”, which referred to humanity after the invention of printing with moveable type, namely the Gutenberg printing press in 1454. The first printed book was the Bible.</a:t>
            </a:r>
          </a:p>
          <a:p>
            <a:r>
              <a:rPr lang="en-US" dirty="0" smtClean="0"/>
              <a:t>The printed book was a tremendously powerful medium of knowledge and idea communication across early Modern Europe</a:t>
            </a:r>
          </a:p>
          <a:p>
            <a:r>
              <a:rPr lang="en-US" dirty="0" smtClean="0"/>
              <a:t>In contrast, it has been argued that the advent of moveable type in the 1400’s had little influence in Korea and China, where it had been invented several years before </a:t>
            </a:r>
          </a:p>
        </p:txBody>
      </p:sp>
    </p:spTree>
    <p:extLst>
      <p:ext uri="{BB962C8B-B14F-4D97-AF65-F5344CB8AC3E}">
        <p14:creationId xmlns:p14="http://schemas.microsoft.com/office/powerpoint/2010/main" val="25876552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McLuhan analyzed a new notion of </a:t>
            </a:r>
            <a:r>
              <a:rPr lang="en-US" i="1" dirty="0" smtClean="0"/>
              <a:t>electronic society</a:t>
            </a:r>
          </a:p>
          <a:p>
            <a:r>
              <a:rPr lang="en-US" dirty="0" smtClean="0"/>
              <a:t>Electronic society would be defined by inventors such as Marconi and Fessenden(radio transmission)</a:t>
            </a:r>
            <a:r>
              <a:rPr lang="en-US" dirty="0"/>
              <a:t> </a:t>
            </a:r>
            <a:r>
              <a:rPr lang="en-US" dirty="0" smtClean="0"/>
              <a:t>and Graham Bell (telephone)</a:t>
            </a:r>
          </a:p>
          <a:p>
            <a:r>
              <a:rPr lang="en-US" dirty="0" smtClean="0"/>
              <a:t>He was the first to analyze the impact of a new media of communication, namely television, radio, photography, film, on modern society </a:t>
            </a:r>
          </a:p>
          <a:p>
            <a:r>
              <a:rPr lang="en-US" dirty="0" smtClean="0"/>
              <a:t>McLuhan referred to his ideas as probes, and claimed that media was transforming the modern society without us observing it </a:t>
            </a:r>
          </a:p>
          <a:p>
            <a:r>
              <a:rPr lang="en-US" dirty="0" smtClean="0"/>
              <a:t>Stated that media extends our senses, and could be considered an “outered nervous system” </a:t>
            </a:r>
          </a:p>
          <a:p>
            <a:endParaRPr lang="en-US" dirty="0"/>
          </a:p>
        </p:txBody>
      </p:sp>
    </p:spTree>
    <p:extLst>
      <p:ext uri="{BB962C8B-B14F-4D97-AF65-F5344CB8AC3E}">
        <p14:creationId xmlns:p14="http://schemas.microsoft.com/office/powerpoint/2010/main" val="1958247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164</TotalTime>
  <Words>900</Words>
  <Application>Microsoft Macintosh PowerPoint</Application>
  <PresentationFormat>On-screen Show (4:3)</PresentationFormat>
  <Paragraphs>46</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Chapter Two </vt:lpstr>
      <vt:lpstr>PowerPoint Presentation</vt:lpstr>
      <vt:lpstr>Forms of Culture</vt:lpstr>
      <vt:lpstr>PowerPoint Presentation</vt:lpstr>
      <vt:lpstr>PowerPoint Presentation</vt:lpstr>
      <vt:lpstr>PowerPoint Presentation</vt:lpstr>
      <vt:lpstr>Innis (1950)</vt:lpstr>
      <vt:lpstr>PowerPoint Presentation</vt:lpstr>
      <vt:lpstr>PowerPoint Presentation</vt:lpstr>
      <vt:lpstr>McLuhan</vt:lpstr>
      <vt:lpstr>Con’t</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Two </dc:title>
  <dc:creator>Belinda Mae Garcia-Breadmore</dc:creator>
  <cp:lastModifiedBy>Belinda Mae Garcia-Breadmore</cp:lastModifiedBy>
  <cp:revision>15</cp:revision>
  <cp:lastPrinted>2012-10-09T22:06:55Z</cp:lastPrinted>
  <dcterms:created xsi:type="dcterms:W3CDTF">2012-10-09T05:18:17Z</dcterms:created>
  <dcterms:modified xsi:type="dcterms:W3CDTF">2012-10-09T22:08:44Z</dcterms:modified>
</cp:coreProperties>
</file>