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7" r:id="rId1"/>
    <p:sldMasterId id="2147484120" r:id="rId2"/>
    <p:sldMasterId id="2147484076" r:id="rId3"/>
    <p:sldMasterId id="2147483701" r:id="rId4"/>
  </p:sldMasterIdLst>
  <p:notesMasterIdLst>
    <p:notesMasterId r:id="rId50"/>
  </p:notesMasterIdLst>
  <p:handoutMasterIdLst>
    <p:handoutMasterId r:id="rId51"/>
  </p:handoutMasterIdLst>
  <p:sldIdLst>
    <p:sldId id="414" r:id="rId5"/>
    <p:sldId id="409" r:id="rId6"/>
    <p:sldId id="422" r:id="rId7"/>
    <p:sldId id="259" r:id="rId8"/>
    <p:sldId id="362" r:id="rId9"/>
    <p:sldId id="313" r:id="rId10"/>
    <p:sldId id="324" r:id="rId11"/>
    <p:sldId id="363" r:id="rId12"/>
    <p:sldId id="311" r:id="rId13"/>
    <p:sldId id="364" r:id="rId14"/>
    <p:sldId id="314" r:id="rId15"/>
    <p:sldId id="316" r:id="rId16"/>
    <p:sldId id="317" r:id="rId17"/>
    <p:sldId id="366" r:id="rId18"/>
    <p:sldId id="318" r:id="rId19"/>
    <p:sldId id="368" r:id="rId20"/>
    <p:sldId id="369" r:id="rId21"/>
    <p:sldId id="415" r:id="rId22"/>
    <p:sldId id="370" r:id="rId23"/>
    <p:sldId id="389" r:id="rId24"/>
    <p:sldId id="390" r:id="rId25"/>
    <p:sldId id="411" r:id="rId26"/>
    <p:sldId id="412" r:id="rId27"/>
    <p:sldId id="413" r:id="rId28"/>
    <p:sldId id="392" r:id="rId29"/>
    <p:sldId id="291" r:id="rId30"/>
    <p:sldId id="393" r:id="rId31"/>
    <p:sldId id="394" r:id="rId32"/>
    <p:sldId id="395" r:id="rId33"/>
    <p:sldId id="396" r:id="rId34"/>
    <p:sldId id="337" r:id="rId35"/>
    <p:sldId id="351" r:id="rId36"/>
    <p:sldId id="352" r:id="rId37"/>
    <p:sldId id="308" r:id="rId38"/>
    <p:sldId id="359" r:id="rId39"/>
    <p:sldId id="355" r:id="rId40"/>
    <p:sldId id="397" r:id="rId41"/>
    <p:sldId id="416" r:id="rId42"/>
    <p:sldId id="417" r:id="rId43"/>
    <p:sldId id="418" r:id="rId44"/>
    <p:sldId id="424" r:id="rId45"/>
    <p:sldId id="419" r:id="rId46"/>
    <p:sldId id="420" r:id="rId47"/>
    <p:sldId id="423" r:id="rId48"/>
    <p:sldId id="421" r:id="rId49"/>
  </p:sldIdLst>
  <p:sldSz cx="9144000" cy="6858000" type="screen4x3"/>
  <p:notesSz cx="6858000" cy="9144000"/>
  <p:custDataLst>
    <p:tags r:id="rId52"/>
  </p:custData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1B7"/>
    <a:srgbClr val="767096"/>
    <a:srgbClr val="F2615F"/>
    <a:srgbClr val="FF9933"/>
    <a:srgbClr val="DB8657"/>
    <a:srgbClr val="6054A1"/>
    <a:srgbClr val="F2B800"/>
    <a:srgbClr val="FABE00"/>
    <a:srgbClr val="C400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0216" autoAdjust="0"/>
    <p:restoredTop sz="88511" autoAdjust="0"/>
  </p:normalViewPr>
  <p:slideViewPr>
    <p:cSldViewPr>
      <p:cViewPr varScale="1">
        <p:scale>
          <a:sx n="128" d="100"/>
          <a:sy n="128" d="100"/>
        </p:scale>
        <p:origin x="756"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652"/>
    </p:cViewPr>
  </p:sorterViewPr>
  <p:notesViewPr>
    <p:cSldViewPr>
      <p:cViewPr varScale="1">
        <p:scale>
          <a:sx n="95" d="100"/>
          <a:sy n="95" d="100"/>
        </p:scale>
        <p:origin x="3660" y="6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7186"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77187"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477188"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477189"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54E278F-D6BA-45F6-95BD-3BFB5C619291}" type="slidenum">
              <a:rPr lang="en-US" altLang="en-US"/>
              <a:pPr>
                <a:defRPr/>
              </a:pPr>
              <a:t>‹#›</a:t>
            </a:fld>
            <a:endParaRPr lang="en-US" altLang="en-US"/>
          </a:p>
        </p:txBody>
      </p:sp>
    </p:spTree>
    <p:extLst>
      <p:ext uri="{BB962C8B-B14F-4D97-AF65-F5344CB8AC3E}">
        <p14:creationId xmlns:p14="http://schemas.microsoft.com/office/powerpoint/2010/main" val="24050144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1059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Arial" pitchFamily="34" charset="0"/>
              </a:defRPr>
            </a:lvl1pPr>
          </a:lstStyle>
          <a:p>
            <a:pPr>
              <a:defRPr/>
            </a:pPr>
            <a:endParaRPr lang="en-US"/>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1059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059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Arial" pitchFamily="34" charset="0"/>
              </a:defRPr>
            </a:lvl1pPr>
          </a:lstStyle>
          <a:p>
            <a:pPr>
              <a:defRPr/>
            </a:pPr>
            <a:endParaRPr lang="en-US"/>
          </a:p>
        </p:txBody>
      </p:sp>
      <p:sp>
        <p:nvSpPr>
          <p:cNvPr id="11059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3C91A1E-88AA-44A0-8279-C90508A4BF0B}" type="slidenum">
              <a:rPr lang="en-US" altLang="en-US"/>
              <a:pPr>
                <a:defRPr/>
              </a:pPr>
              <a:t>‹#›</a:t>
            </a:fld>
            <a:endParaRPr lang="en-US" altLang="en-US"/>
          </a:p>
        </p:txBody>
      </p:sp>
    </p:spTree>
    <p:extLst>
      <p:ext uri="{BB962C8B-B14F-4D97-AF65-F5344CB8AC3E}">
        <p14:creationId xmlns:p14="http://schemas.microsoft.com/office/powerpoint/2010/main" val="5333293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ln/>
        </p:spPr>
      </p:sp>
      <p:sp>
        <p:nvSpPr>
          <p:cNvPr id="9219" name="Notes Placeholder 2"/>
          <p:cNvSpPr>
            <a:spLocks noGrp="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ltLang="en-US"/>
          </a:p>
        </p:txBody>
      </p:sp>
      <p:sp>
        <p:nvSpPr>
          <p:cNvPr id="9220" name="Slide Number Placeholder 3"/>
          <p:cNvSpPr>
            <a:spLocks noGrp="1"/>
          </p:cNvSpPr>
          <p:nvPr>
            <p:ph type="sldNum" sz="quarter" idx="5"/>
          </p:nvPr>
        </p:nvSpPr>
        <p:spPr>
          <a:xfrm>
            <a:off x="4014788" y="9710738"/>
            <a:ext cx="3070225" cy="511175"/>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8911" tIns="49455" rIns="98911" bIns="49455"/>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13D8F2-EB06-40D1-B434-00A932DB4CDC}" type="slidenum">
              <a:rPr lang="en-US" altLang="en-US" sz="2400" smtClean="0"/>
              <a:pPr>
                <a:spcBef>
                  <a:spcPct val="0"/>
                </a:spcBef>
              </a:pPr>
              <a:t>1</a:t>
            </a:fld>
            <a:endParaRPr lang="en-US" altLang="en-US" sz="2400"/>
          </a:p>
        </p:txBody>
      </p:sp>
    </p:spTree>
    <p:extLst>
      <p:ext uri="{BB962C8B-B14F-4D97-AF65-F5344CB8AC3E}">
        <p14:creationId xmlns:p14="http://schemas.microsoft.com/office/powerpoint/2010/main" val="1771154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xfrm>
            <a:off x="685800" y="4267200"/>
            <a:ext cx="5486400" cy="46482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spcBef>
                <a:spcPts val="100"/>
              </a:spcBef>
            </a:pPr>
            <a:r>
              <a:rPr lang="en-CA" altLang="en-US" dirty="0"/>
              <a:t>Notes and teaching tips: Notes and teaching tips: 5, 7, 16, 18, 19, 27, 31, 35, and 37. </a:t>
            </a:r>
          </a:p>
          <a:p>
            <a:pPr>
              <a:spcBef>
                <a:spcPts val="100"/>
              </a:spcBef>
            </a:pPr>
            <a:r>
              <a:rPr lang="en-CA" altLang="en-US" dirty="0"/>
              <a:t>To view a full-screen figure during a class, click the red “expand” button.</a:t>
            </a:r>
          </a:p>
          <a:p>
            <a:pPr>
              <a:spcBef>
                <a:spcPts val="100"/>
              </a:spcBef>
            </a:pPr>
            <a:r>
              <a:rPr lang="en-CA" altLang="en-US" dirty="0"/>
              <a:t>To return to the previous slide, click the red “shrink” button.</a:t>
            </a:r>
          </a:p>
          <a:p>
            <a:pPr>
              <a:spcBef>
                <a:spcPts val="100"/>
              </a:spcBef>
            </a:pPr>
            <a:r>
              <a:rPr lang="en-CA" altLang="en-US" dirty="0"/>
              <a:t>To advance to the next slide, click anywhere on the full screen figure.</a:t>
            </a:r>
          </a:p>
          <a:p>
            <a:endParaRPr lang="en-CA" altLang="en-US" dirty="0"/>
          </a:p>
          <a:p>
            <a:r>
              <a:rPr lang="en-AU" altLang="en-US" dirty="0"/>
              <a:t>Applying the principles of economics to interpret and understand the news is a major goal of the principles course. You can encourage your students in this activity by using the two features: </a:t>
            </a:r>
            <a:r>
              <a:rPr lang="en-AU" altLang="en-US" i="1" dirty="0"/>
              <a:t>Economics in the News </a:t>
            </a:r>
            <a:r>
              <a:rPr lang="en-AU" altLang="en-US" dirty="0"/>
              <a:t>and</a:t>
            </a:r>
            <a:r>
              <a:rPr lang="en-AU" altLang="en-US" i="1" dirty="0"/>
              <a:t> Economics in Action</a:t>
            </a:r>
            <a:r>
              <a:rPr lang="en-AU" altLang="en-US" dirty="0"/>
              <a:t>.</a:t>
            </a:r>
            <a:endParaRPr lang="en-US" altLang="en-US" dirty="0"/>
          </a:p>
          <a:p>
            <a:r>
              <a:rPr lang="en-AU" altLang="en-US" dirty="0"/>
              <a:t>(1) </a:t>
            </a:r>
            <a:r>
              <a:rPr lang="en-AU" altLang="en-US" i="1" dirty="0"/>
              <a:t>Before each class</a:t>
            </a:r>
            <a:r>
              <a:rPr lang="en-AU" altLang="en-US" dirty="0"/>
              <a:t>, scan the news and select two or three headlines that are relevant to your session today. There is always something that works. Read the headline and ask for comments, interpretation, discussion. Pose questions arising from it that motivate today’s class. At the end of the class, return to the questions and answer them with the tools you’ve been explaining.</a:t>
            </a:r>
            <a:endParaRPr lang="en-US" altLang="en-US" dirty="0"/>
          </a:p>
          <a:p>
            <a:r>
              <a:rPr lang="en-AU" altLang="en-US" dirty="0"/>
              <a:t>(2) </a:t>
            </a:r>
            <a:r>
              <a:rPr lang="en-AU" altLang="en-US" i="1" dirty="0"/>
              <a:t>Once or twice a semester</a:t>
            </a:r>
            <a:r>
              <a:rPr lang="en-AU" altLang="en-US" dirty="0"/>
              <a:t>, set an assignment, for credit, with the following instructions:</a:t>
            </a:r>
            <a:endParaRPr lang="en-US" altLang="en-US" dirty="0"/>
          </a:p>
          <a:p>
            <a:pPr>
              <a:spcBef>
                <a:spcPts val="100"/>
              </a:spcBef>
            </a:pPr>
            <a:r>
              <a:rPr lang="en-AU" altLang="en-US" dirty="0"/>
              <a:t>(a) Find a news article about an economic topic that you find interesting.</a:t>
            </a:r>
            <a:endParaRPr lang="en-US" altLang="en-US" dirty="0"/>
          </a:p>
          <a:p>
            <a:pPr>
              <a:spcBef>
                <a:spcPts val="100"/>
              </a:spcBef>
            </a:pPr>
            <a:r>
              <a:rPr lang="en-AU" altLang="en-US" dirty="0"/>
              <a:t>(b) Make a short bullet-list summary of the article.</a:t>
            </a:r>
            <a:endParaRPr lang="en-US" altLang="en-US" dirty="0"/>
          </a:p>
          <a:p>
            <a:pPr>
              <a:spcBef>
                <a:spcPts val="100"/>
              </a:spcBef>
            </a:pPr>
            <a:r>
              <a:rPr lang="en-AU" altLang="en-US" dirty="0"/>
              <a:t>(c) Write and illustrate with appropriate graphs an economic analysis of the key points in the article.</a:t>
            </a:r>
            <a:endParaRPr lang="en-US" altLang="en-US" dirty="0"/>
          </a:p>
          <a:p>
            <a:r>
              <a:rPr lang="en-AU" altLang="en-US" dirty="0"/>
              <a:t>Use the </a:t>
            </a:r>
            <a:r>
              <a:rPr lang="en-AU" altLang="en-US" i="1" dirty="0"/>
              <a:t>Economics in the News</a:t>
            </a:r>
            <a:r>
              <a:rPr lang="en-AU" altLang="en-US" dirty="0"/>
              <a:t> features in your textbook as models.</a:t>
            </a:r>
            <a:endParaRPr lang="en-US" altLang="en-US" dirty="0"/>
          </a:p>
          <a:p>
            <a:endParaRPr lang="en-US" altLang="en-US" dirty="0"/>
          </a:p>
        </p:txBody>
      </p:sp>
      <p:sp>
        <p:nvSpPr>
          <p:cNvPr id="11268" name="Slide Number Placeholder 3"/>
          <p:cNvSpPr>
            <a:spLocks noGrp="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02036F3-85D9-4BB8-BF61-434586D998D4}" type="slidenum">
              <a:rPr lang="en-US" altLang="en-US" smtClean="0">
                <a:solidFill>
                  <a:srgbClr val="000000"/>
                </a:solidFill>
              </a:rPr>
              <a:pPr>
                <a:spcBef>
                  <a:spcPct val="0"/>
                </a:spcBef>
              </a:pPr>
              <a:t>2</a:t>
            </a:fld>
            <a:endParaRPr lang="en-US" altLang="en-US">
              <a:solidFill>
                <a:srgbClr val="000000"/>
              </a:solidFill>
            </a:endParaRPr>
          </a:p>
        </p:txBody>
      </p:sp>
    </p:spTree>
    <p:extLst>
      <p:ext uri="{BB962C8B-B14F-4D97-AF65-F5344CB8AC3E}">
        <p14:creationId xmlns:p14="http://schemas.microsoft.com/office/powerpoint/2010/main" val="4174835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F740CC-794F-4F21-90BF-8960E2682204}" type="slidenum">
              <a:rPr lang="en-US" altLang="en-US">
                <a:solidFill>
                  <a:srgbClr val="000000"/>
                </a:solidFill>
              </a:rPr>
              <a:pPr>
                <a:spcBef>
                  <a:spcPct val="0"/>
                </a:spcBef>
              </a:pPr>
              <a:t>3</a:t>
            </a:fld>
            <a:endParaRPr lang="en-US" altLang="en-US">
              <a:solidFill>
                <a:srgbClr val="000000"/>
              </a:solidFill>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361896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60AB21E-5A0F-436B-81ED-1E4D9998D66E}" type="slidenum">
              <a:rPr lang="en-US" altLang="en-US" smtClean="0"/>
              <a:pPr>
                <a:spcBef>
                  <a:spcPct val="0"/>
                </a:spcBef>
              </a:pPr>
              <a:t>4</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sz="1000"/>
          </a:p>
        </p:txBody>
      </p:sp>
    </p:spTree>
    <p:extLst>
      <p:ext uri="{BB962C8B-B14F-4D97-AF65-F5344CB8AC3E}">
        <p14:creationId xmlns:p14="http://schemas.microsoft.com/office/powerpoint/2010/main" val="3607204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CC0C7EC-6814-4285-B5A7-444459635310}" type="slidenum">
              <a:rPr lang="en-US" altLang="en-US" smtClean="0"/>
              <a:pPr>
                <a:spcBef>
                  <a:spcPct val="0"/>
                </a:spcBef>
              </a:pPr>
              <a:t>5</a:t>
            </a:fld>
            <a:endParaRPr lang="en-US" alt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en-US" sz="1000"/>
              <a:t>No definition of economics can adequately capture the subject. For that reason, some teachers don’t like definitions and skip right over them. If you are one of these teachers, go ahead. Not much is lost.</a:t>
            </a:r>
          </a:p>
          <a:p>
            <a:pPr eaLnBrk="1" hangingPunct="1"/>
            <a:r>
              <a:rPr lang="en-US" altLang="en-US" sz="1000"/>
              <a:t>Other teachers regard a basic definition as essential, and the textbook takes this view. The definition in the text…“the social science that studies the choices that individuals, businesses, and governments, and entire societies make as they cope with scarcity,” is a modern language version of Lionel Robbins famous definition, “Economics is the science which studies human behaviour as a relationship between ends and scarce means that have alternative uses.”</a:t>
            </a:r>
          </a:p>
          <a:p>
            <a:pPr eaLnBrk="1" hangingPunct="1"/>
            <a:r>
              <a:rPr lang="en-US" altLang="en-US" sz="1000"/>
              <a:t>Some teachers like to play with definitions a bit more elaborately. If you are one of these, here are four more, all of which add some useful insight and the last one a bit of fun:</a:t>
            </a:r>
          </a:p>
          <a:p>
            <a:pPr eaLnBrk="1" hangingPunct="1"/>
            <a:r>
              <a:rPr lang="en-US" altLang="en-US" sz="1000"/>
              <a:t>John Maynard Keynes: “The theory of economics does not furnish a body of settled conclusions immediately applicable to policy. It is a method rather than a doctrine, an apparatus of the mind, a technique of thinking, which helps it possessors to draw correct conclusions.”</a:t>
            </a:r>
          </a:p>
          <a:p>
            <a:pPr eaLnBrk="1" hangingPunct="1"/>
            <a:r>
              <a:rPr lang="en-US" altLang="en-US" sz="1000"/>
              <a:t>Alfred Marshall: “Economics is a study of mankind in the ordinary business of life; it examines that part of individual and social action which is most closely connected with the attainment and with the use of the material requisites of wellbeing.”</a:t>
            </a:r>
          </a:p>
          <a:p>
            <a:pPr eaLnBrk="1" hangingPunct="1"/>
            <a:r>
              <a:rPr lang="en-US" altLang="en-US" sz="1000"/>
              <a:t>Jacob Viner: “Economics is what economists do.”</a:t>
            </a:r>
          </a:p>
          <a:p>
            <a:pPr eaLnBrk="1" hangingPunct="1"/>
            <a:r>
              <a:rPr lang="en-US" altLang="en-US" sz="1000"/>
              <a:t>Jim Duesenberry: “Economics is all about how people make choices. Sociology is about why there isn’t any choice to be made.”</a:t>
            </a:r>
          </a:p>
        </p:txBody>
      </p:sp>
    </p:spTree>
    <p:extLst>
      <p:ext uri="{BB962C8B-B14F-4D97-AF65-F5344CB8AC3E}">
        <p14:creationId xmlns:p14="http://schemas.microsoft.com/office/powerpoint/2010/main" val="579473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2C487E4-ED20-492E-899B-EFBEACCA4AF8}" type="slidenum">
              <a:rPr lang="en-US" altLang="en-US" smtClean="0"/>
              <a:pPr>
                <a:spcBef>
                  <a:spcPct val="0"/>
                </a:spcBef>
              </a:pPr>
              <a:t>6</a:t>
            </a:fld>
            <a:endParaRPr lang="en-US"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857660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8EFE0A5-F0CB-46BC-882E-7B2A05FFD07F}" type="slidenum">
              <a:rPr lang="en-US" altLang="en-US" smtClean="0"/>
              <a:pPr>
                <a:spcBef>
                  <a:spcPct val="0"/>
                </a:spcBef>
              </a:pPr>
              <a:t>7</a:t>
            </a:fld>
            <a:endParaRPr lang="en-US" alt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en-US"/>
              <a:t>Don’t skip the questions in a rush to get to the economic way of thinking. Open your students’ eyes to economic in the world around them. Ask them to bring a newspaper to class and to identify headlines that deal with stories about </a:t>
            </a:r>
            <a:r>
              <a:rPr lang="en-US" altLang="en-US" i="1"/>
              <a:t>What</a:t>
            </a:r>
            <a:r>
              <a:rPr lang="en-US" altLang="en-US"/>
              <a:t>, </a:t>
            </a:r>
            <a:r>
              <a:rPr lang="en-US" altLang="en-US" i="1"/>
              <a:t>How</a:t>
            </a:r>
            <a:r>
              <a:rPr lang="en-US" altLang="en-US"/>
              <a:t>, and </a:t>
            </a:r>
            <a:r>
              <a:rPr lang="en-US" altLang="en-US" i="1"/>
              <a:t>For Whom</a:t>
            </a:r>
            <a:r>
              <a:rPr lang="en-US" altLang="en-US"/>
              <a:t>. Use </a:t>
            </a:r>
            <a:r>
              <a:rPr lang="en-US" altLang="en-US" i="1"/>
              <a:t>Economics in the News Today</a:t>
            </a:r>
            <a:r>
              <a:rPr lang="en-US" altLang="en-US"/>
              <a:t> on your Parkin-Bade Web site for a current news item and for an archive of past items (with questions). Pose questions and be sure that the students appreciate that they will have a much better handle on questions like these when they’ve completed their economics course.</a:t>
            </a:r>
          </a:p>
        </p:txBody>
      </p:sp>
    </p:spTree>
    <p:extLst>
      <p:ext uri="{BB962C8B-B14F-4D97-AF65-F5344CB8AC3E}">
        <p14:creationId xmlns:p14="http://schemas.microsoft.com/office/powerpoint/2010/main" val="3291596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24AC514-A43C-4B6F-ADC7-E1111AEC6BB1}" type="slidenum">
              <a:rPr lang="en-US" altLang="en-US" smtClean="0"/>
              <a:pPr>
                <a:spcBef>
                  <a:spcPct val="0"/>
                </a:spcBef>
              </a:pPr>
              <a:t>8</a:t>
            </a:fld>
            <a:endParaRPr lang="en-US" alt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40347756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7F78EF-6ED3-4926-9B88-56F21FC54168}" type="slidenum">
              <a:rPr lang="en-US" altLang="en-US" smtClean="0"/>
              <a:pPr>
                <a:spcBef>
                  <a:spcPct val="0"/>
                </a:spcBef>
              </a:pPr>
              <a:t>9</a:t>
            </a:fld>
            <a:endParaRPr lang="en-US" alt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lvl="1" eaLnBrk="1" hangingPunct="1"/>
            <a:endParaRPr lang="en-CA" altLang="en-US"/>
          </a:p>
        </p:txBody>
      </p:sp>
    </p:spTree>
    <p:extLst>
      <p:ext uri="{BB962C8B-B14F-4D97-AF65-F5344CB8AC3E}">
        <p14:creationId xmlns:p14="http://schemas.microsoft.com/office/powerpoint/2010/main" val="719453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3C55B2-7893-46E7-A872-5737C1B4AFEE}" type="slidenum">
              <a:rPr lang="en-US" altLang="en-US" smtClean="0"/>
              <a:pPr>
                <a:spcBef>
                  <a:spcPct val="0"/>
                </a:spcBef>
              </a:pPr>
              <a:t>10</a:t>
            </a:fld>
            <a:endParaRPr lang="en-US" alt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851276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CEC91A2-F230-42C9-A8B7-AC8511A9E40F}" type="slidenum">
              <a:rPr lang="en-US" altLang="en-US" smtClean="0"/>
              <a:pPr>
                <a:spcBef>
                  <a:spcPct val="0"/>
                </a:spcBef>
              </a:pPr>
              <a:t>11</a:t>
            </a:fld>
            <a:endParaRPr lang="en-US" alt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8135391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425D71C-9618-4AAF-A737-3968C367784B}" type="slidenum">
              <a:rPr lang="en-US" altLang="en-US" smtClean="0"/>
              <a:pPr>
                <a:spcBef>
                  <a:spcPct val="0"/>
                </a:spcBef>
              </a:pPr>
              <a:t>12</a:t>
            </a:fld>
            <a:endParaRPr lang="en-US" alt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726113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0B2A59E-3EB3-4AFD-BE88-B06B8379B650}" type="slidenum">
              <a:rPr lang="en-US" altLang="en-US" smtClean="0"/>
              <a:pPr>
                <a:spcBef>
                  <a:spcPct val="0"/>
                </a:spcBef>
              </a:pPr>
              <a:t>13</a:t>
            </a:fld>
            <a:endParaRPr lang="en-US" alt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5570593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2208290-EB4D-4C82-8047-35487614283B}" type="slidenum">
              <a:rPr lang="en-US" altLang="en-US" smtClean="0"/>
              <a:pPr>
                <a:spcBef>
                  <a:spcPct val="0"/>
                </a:spcBef>
              </a:pPr>
              <a:t>14</a:t>
            </a:fld>
            <a:endParaRPr lang="en-US" alt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286053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C9AFDEF-0E79-404F-B973-855D506BDC65}" type="slidenum">
              <a:rPr lang="en-US" altLang="en-US" smtClean="0"/>
              <a:pPr>
                <a:spcBef>
                  <a:spcPct val="0"/>
                </a:spcBef>
              </a:pPr>
              <a:t>15</a:t>
            </a:fld>
            <a:endParaRPr lang="en-US"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858662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698ACD7-5B26-4B33-8BF6-A84B8AA48EE4}" type="slidenum">
              <a:rPr lang="en-US" altLang="en-US" smtClean="0"/>
              <a:pPr>
                <a:spcBef>
                  <a:spcPct val="0"/>
                </a:spcBef>
              </a:pPr>
              <a:t>16</a:t>
            </a:fld>
            <a:endParaRPr lang="en-US" alt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CA" altLang="en-US" b="1">
                <a:solidFill>
                  <a:srgbClr val="FF0000"/>
                </a:solidFill>
              </a:rPr>
              <a:t>Classroom activity</a:t>
            </a:r>
          </a:p>
          <a:p>
            <a:pPr eaLnBrk="1" hangingPunct="1"/>
            <a:r>
              <a:rPr lang="en-CA" altLang="en-US"/>
              <a:t>Check out the </a:t>
            </a:r>
            <a:r>
              <a:rPr lang="en-CA" altLang="en-US" i="1"/>
              <a:t>AT Issue</a:t>
            </a:r>
            <a:r>
              <a:rPr lang="en-CA" altLang="en-US"/>
              <a:t>: The Protest Against Market Capitalism” </a:t>
            </a:r>
          </a:p>
          <a:p>
            <a:pPr eaLnBrk="1" hangingPunct="1"/>
            <a:r>
              <a:rPr lang="en-CA" altLang="en-US"/>
              <a:t>Checkout </a:t>
            </a:r>
            <a:r>
              <a:rPr lang="en-CA" altLang="en-US" i="1"/>
              <a:t>Economics in the News</a:t>
            </a:r>
            <a:r>
              <a:rPr lang="en-CA" altLang="en-US"/>
              <a:t>: The Invisible Hand</a:t>
            </a:r>
          </a:p>
          <a:p>
            <a:pPr eaLnBrk="1" hangingPunct="1"/>
            <a:r>
              <a:rPr lang="en-CA" altLang="en-US"/>
              <a:t>Check out </a:t>
            </a:r>
            <a:r>
              <a:rPr lang="en-CA" altLang="en-US" i="1"/>
              <a:t>Economics in the News</a:t>
            </a:r>
            <a:r>
              <a:rPr lang="en-CA" altLang="en-US"/>
              <a:t>: The Internet for Everyone</a:t>
            </a:r>
          </a:p>
          <a:p>
            <a:pPr eaLnBrk="1" hangingPunct="1"/>
            <a:endParaRPr lang="en-CA" altLang="en-US"/>
          </a:p>
        </p:txBody>
      </p:sp>
    </p:spTree>
    <p:extLst>
      <p:ext uri="{BB962C8B-B14F-4D97-AF65-F5344CB8AC3E}">
        <p14:creationId xmlns:p14="http://schemas.microsoft.com/office/powerpoint/2010/main" val="13147296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70142B1-3937-4D6B-A7DF-3988E7F8D076}" type="slidenum">
              <a:rPr lang="en-US" altLang="en-US" smtClean="0"/>
              <a:pPr>
                <a:spcBef>
                  <a:spcPct val="0"/>
                </a:spcBef>
              </a:pPr>
              <a:t>17</a:t>
            </a:fld>
            <a:endParaRPr lang="en-US"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4082809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C50EBD6-2546-4635-8D98-21B5DA299F3C}" type="slidenum">
              <a:rPr lang="en-US" altLang="en-US" smtClean="0"/>
              <a:pPr>
                <a:spcBef>
                  <a:spcPct val="0"/>
                </a:spcBef>
              </a:pPr>
              <a:t>18</a:t>
            </a:fld>
            <a:endParaRPr lang="en-US"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CA" altLang="en-US"/>
              <a:t>Talk about Adam Smith and the Wealth of Nations.</a:t>
            </a:r>
          </a:p>
          <a:p>
            <a:pPr eaLnBrk="1" hangingPunct="1"/>
            <a:r>
              <a:rPr lang="en-CA" altLang="en-US"/>
              <a:t>Note that this book was the first systematic attempt to address this big question and that economists have been trying to answer it ever since.</a:t>
            </a:r>
          </a:p>
          <a:p>
            <a:pPr eaLnBrk="1" hangingPunct="1"/>
            <a:r>
              <a:rPr lang="en-CA" altLang="en-US"/>
              <a:t>You might like to mention that several Nobel Prizes have been awarded to economists who have worked on the question including Ken Arrow, John Hicks, and Gerard Debreu, as well as John Nash of “Beautiful Mind” fame.</a:t>
            </a:r>
          </a:p>
        </p:txBody>
      </p:sp>
    </p:spTree>
    <p:extLst>
      <p:ext uri="{BB962C8B-B14F-4D97-AF65-F5344CB8AC3E}">
        <p14:creationId xmlns:p14="http://schemas.microsoft.com/office/powerpoint/2010/main" val="2876749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0763060-0FC1-48F3-AE84-1CCD83CE4677}" type="slidenum">
              <a:rPr lang="en-US" altLang="en-US" smtClean="0"/>
              <a:pPr>
                <a:spcBef>
                  <a:spcPct val="0"/>
                </a:spcBef>
              </a:pPr>
              <a:t>19</a:t>
            </a:fld>
            <a:endParaRPr lang="en-US"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CA" altLang="en-US"/>
              <a:t>There is not much that we can say to our students at this early point in the course about the way we try to describe the tension between self-interest and the social interest demonstrated by these topics. We can raise the interest level and excitement about the economics course by talking about issues like these five. The Boxes in the textbook flush out the topics.</a:t>
            </a:r>
          </a:p>
          <a:p>
            <a:pPr eaLnBrk="1" hangingPunct="1"/>
            <a:r>
              <a:rPr lang="en-CA" altLang="en-US"/>
              <a:t>Talk about some of these and any others that you happen to know a decent amount about. Try very hard to turn your students on! Get them debating these issues and try to steer the discussion toward benefits, costs, and who receives and bears them. </a:t>
            </a:r>
          </a:p>
        </p:txBody>
      </p:sp>
    </p:spTree>
    <p:extLst>
      <p:ext uri="{BB962C8B-B14F-4D97-AF65-F5344CB8AC3E}">
        <p14:creationId xmlns:p14="http://schemas.microsoft.com/office/powerpoint/2010/main" val="21283199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A4EC88A-8E73-4884-B38F-0D774CCB0127}" type="slidenum">
              <a:rPr lang="en-US" altLang="en-US" smtClean="0"/>
              <a:pPr>
                <a:spcBef>
                  <a:spcPct val="0"/>
                </a:spcBef>
              </a:pPr>
              <a:t>20</a:t>
            </a:fld>
            <a:endParaRPr lang="en-US" alt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675135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617001-3134-4B13-8E82-AE59FA762B92}" type="slidenum">
              <a:rPr lang="en-US" altLang="en-US" smtClean="0"/>
              <a:pPr>
                <a:spcBef>
                  <a:spcPct val="0"/>
                </a:spcBef>
              </a:pPr>
              <a:t>21</a:t>
            </a:fld>
            <a:endParaRPr lang="en-US" alt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7761571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40972AB-00D4-4749-9F88-E595C7AC9091}" type="slidenum">
              <a:rPr lang="en-US" altLang="en-US" smtClean="0"/>
              <a:pPr>
                <a:spcBef>
                  <a:spcPct val="0"/>
                </a:spcBef>
              </a:pPr>
              <a:t>22</a:t>
            </a:fld>
            <a:endParaRPr lang="en-US" alt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2112655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5E60E6-E787-4554-A8BC-48B0C29F9140}" type="slidenum">
              <a:rPr lang="en-US" altLang="en-US" smtClean="0"/>
              <a:pPr>
                <a:spcBef>
                  <a:spcPct val="0"/>
                </a:spcBef>
              </a:pPr>
              <a:t>23</a:t>
            </a:fld>
            <a:endParaRPr lang="en-US"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2090205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B38AB47-3905-4A5A-8631-91621CC95662}" type="slidenum">
              <a:rPr lang="en-US" altLang="en-US" smtClean="0"/>
              <a:pPr>
                <a:spcBef>
                  <a:spcPct val="0"/>
                </a:spcBef>
              </a:pPr>
              <a:t>24</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1094002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C3B3D74-8A0E-461D-9031-123B98E7ECD9}" type="slidenum">
              <a:rPr lang="en-US" altLang="en-US" smtClean="0"/>
              <a:pPr>
                <a:spcBef>
                  <a:spcPct val="0"/>
                </a:spcBef>
              </a:pPr>
              <a:t>25</a:t>
            </a:fld>
            <a:endParaRPr lang="en-US"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524991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694A3B5-3FF5-44B5-AF18-87C64ABA7054}" type="slidenum">
              <a:rPr lang="en-US" altLang="en-US" smtClean="0"/>
              <a:pPr>
                <a:spcBef>
                  <a:spcPct val="0"/>
                </a:spcBef>
              </a:pPr>
              <a:t>26</a:t>
            </a:fld>
            <a:endParaRPr lang="en-US" alt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b="1" i="1"/>
          </a:p>
        </p:txBody>
      </p:sp>
    </p:spTree>
    <p:extLst>
      <p:ext uri="{BB962C8B-B14F-4D97-AF65-F5344CB8AC3E}">
        <p14:creationId xmlns:p14="http://schemas.microsoft.com/office/powerpoint/2010/main" val="28529274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44A18D3-8A1E-4E37-8984-7CDC672D9FE5}" type="slidenum">
              <a:rPr lang="en-US" altLang="en-US" smtClean="0"/>
              <a:pPr>
                <a:spcBef>
                  <a:spcPct val="0"/>
                </a:spcBef>
              </a:pPr>
              <a:t>27</a:t>
            </a:fld>
            <a:endParaRPr lang="en-US" alt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en-US"/>
              <a:t>Begin by encouraging the students to use the economic way of thinking to reflect on their own lives.</a:t>
            </a:r>
            <a:endParaRPr lang="en-US" altLang="en-US" b="1" i="1"/>
          </a:p>
          <a:p>
            <a:pPr eaLnBrk="1" hangingPunct="1"/>
            <a:r>
              <a:rPr lang="en-US" altLang="en-US" b="1" i="1"/>
              <a:t>Why are you here in university?</a:t>
            </a:r>
            <a:r>
              <a:rPr lang="en-US" altLang="en-US"/>
              <a:t> Ask the students why they are pursuing a university degree. Most of them will say that they want a good paying job. Tell them about jobs such as postal workers, long haul truck drivers or grocery clerks that require relatively little training and offer up to $30,000 a year plus benefits. Ask the students to calculate the opportunity cost of being in school. Most students are shaken when they realize that the opportunity cost of a university degree approaches $150,000 to $200,000. Don’t leave them hanging here though. Mention that a university education does yield a high rate of return and suggest that they return to this topic when they get through Chapter 2.</a:t>
            </a:r>
            <a:endParaRPr lang="en-US" altLang="en-US" b="1" i="1"/>
          </a:p>
        </p:txBody>
      </p:sp>
    </p:spTree>
    <p:extLst>
      <p:ext uri="{BB962C8B-B14F-4D97-AF65-F5344CB8AC3E}">
        <p14:creationId xmlns:p14="http://schemas.microsoft.com/office/powerpoint/2010/main" val="24507951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A5AC11F-4209-40D6-9743-7E5B27D2D6B0}" type="slidenum">
              <a:rPr lang="en-US" altLang="en-US" smtClean="0"/>
              <a:pPr>
                <a:spcBef>
                  <a:spcPct val="0"/>
                </a:spcBef>
              </a:pPr>
              <a:t>28</a:t>
            </a:fld>
            <a:endParaRPr lang="en-US" alt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b="1" i="1"/>
          </a:p>
        </p:txBody>
      </p:sp>
    </p:spTree>
    <p:extLst>
      <p:ext uri="{BB962C8B-B14F-4D97-AF65-F5344CB8AC3E}">
        <p14:creationId xmlns:p14="http://schemas.microsoft.com/office/powerpoint/2010/main" val="37046387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64B50A9-C4AB-428F-BE9F-DAE5EEFAB6CA}" type="slidenum">
              <a:rPr lang="en-US" altLang="en-US" smtClean="0"/>
              <a:pPr>
                <a:spcBef>
                  <a:spcPct val="0"/>
                </a:spcBef>
              </a:pPr>
              <a:t>29</a:t>
            </a:fld>
            <a:endParaRPr lang="en-US" alt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b="1" i="1"/>
          </a:p>
        </p:txBody>
      </p:sp>
    </p:spTree>
    <p:extLst>
      <p:ext uri="{BB962C8B-B14F-4D97-AF65-F5344CB8AC3E}">
        <p14:creationId xmlns:p14="http://schemas.microsoft.com/office/powerpoint/2010/main" val="7506598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A0D4DA-CF11-4171-8273-9996D4491A18}" type="slidenum">
              <a:rPr lang="en-US" altLang="en-US" smtClean="0"/>
              <a:pPr>
                <a:spcBef>
                  <a:spcPct val="0"/>
                </a:spcBef>
              </a:pPr>
              <a:t>30</a:t>
            </a:fld>
            <a:endParaRPr lang="en-US" alt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ltLang="en-US" b="1" i="1"/>
          </a:p>
        </p:txBody>
      </p:sp>
    </p:spTree>
    <p:extLst>
      <p:ext uri="{BB962C8B-B14F-4D97-AF65-F5344CB8AC3E}">
        <p14:creationId xmlns:p14="http://schemas.microsoft.com/office/powerpoint/2010/main" val="21625187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C6B5BA0-AC78-4BE1-BD40-DBD532890B94}" type="slidenum">
              <a:rPr lang="en-US" altLang="en-US" smtClean="0"/>
              <a:pPr>
                <a:spcBef>
                  <a:spcPct val="0"/>
                </a:spcBef>
              </a:pPr>
              <a:t>31</a:t>
            </a:fld>
            <a:endParaRPr lang="en-US" alt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en-US" b="1" i="1"/>
              <a:t>Will your tradeoffs improve?</a:t>
            </a:r>
            <a:r>
              <a:rPr lang="en-US" altLang="en-US"/>
              <a:t> You can do your student’s a further favour by helping them to realize that the tradeoffs they face today are as favourable as they will ever be. It’s an old cliché, but effective, to remind them that they are not going to be any more attractive than they are now, nor are they going to gain any additional physical prowess or have any greater capacity to learn than they have at this very moment in their lives. Right now they could do almost anything they set their minds to do. Encourage the students to figure out and be utterly convinced that the benefits they receive from being in university exceed the large opportunity cost that scarcity forces them to bear. Remind them of the relevance of this cost benefit calculation to their decisions to skip classes, not studying for exams, or retake core courses and delay graduation.</a:t>
            </a:r>
            <a:endParaRPr lang="en-US" altLang="en-US" b="1" i="1"/>
          </a:p>
          <a:p>
            <a:pPr eaLnBrk="1" hangingPunct="1"/>
            <a:r>
              <a:rPr lang="en-US" altLang="en-US" b="1" i="1"/>
              <a:t>Scarcity Versus Poverty</a:t>
            </a:r>
            <a:r>
              <a:rPr lang="en-US" altLang="en-US"/>
              <a:t> Ask the students why they haven’t yet attained all of their personal goals. One reason will be that they lack sufficient money. Ask them if they could attain all of their goals if they were as rich as Bill Gates. They quickly realize that time is a big constraint. They have stumbled on the fact that scarcity, which even Bill Gates faces, is not poverty. You can emphasize this distinction.</a:t>
            </a:r>
            <a:endParaRPr lang="en-US" altLang="en-US" b="1" i="1"/>
          </a:p>
          <a:p>
            <a:pPr eaLnBrk="1" hangingPunct="1"/>
            <a:endParaRPr lang="en-US" altLang="en-US"/>
          </a:p>
        </p:txBody>
      </p:sp>
    </p:spTree>
    <p:extLst>
      <p:ext uri="{BB962C8B-B14F-4D97-AF65-F5344CB8AC3E}">
        <p14:creationId xmlns:p14="http://schemas.microsoft.com/office/powerpoint/2010/main" val="7984982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EF5ED3F-7019-43A0-BA55-7732E73776BD}" type="slidenum">
              <a:rPr lang="en-US" altLang="en-US" smtClean="0"/>
              <a:pPr>
                <a:spcBef>
                  <a:spcPct val="0"/>
                </a:spcBef>
              </a:pPr>
              <a:t>32</a:t>
            </a:fld>
            <a:endParaRPr lang="en-US" alt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3830749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99CB68E-4147-4AA5-916E-02113702A76C}" type="slidenum">
              <a:rPr lang="en-US" altLang="en-US" smtClean="0"/>
              <a:pPr>
                <a:spcBef>
                  <a:spcPct val="0"/>
                </a:spcBef>
              </a:pPr>
              <a:t>33</a:t>
            </a:fld>
            <a:endParaRPr lang="en-US" alt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9340124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7E7875-87B0-4307-A9D7-195BDBD0D295}" type="slidenum">
              <a:rPr lang="en-US" altLang="en-US" smtClean="0"/>
              <a:pPr>
                <a:spcBef>
                  <a:spcPct val="0"/>
                </a:spcBef>
              </a:pPr>
              <a:t>34</a:t>
            </a:fld>
            <a:endParaRPr lang="en-US" altLang="en-US"/>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473579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ABBD610-41D5-434B-8B4F-9949534CAA1D}" type="slidenum">
              <a:rPr lang="en-US" altLang="en-US" smtClean="0"/>
              <a:pPr>
                <a:spcBef>
                  <a:spcPct val="0"/>
                </a:spcBef>
              </a:pPr>
              <a:t>35</a:t>
            </a:fld>
            <a:endParaRPr lang="en-US" altLang="en-US"/>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altLang="en-US" b="1" i="1"/>
              <a:t>The value of models.</a:t>
            </a:r>
            <a:r>
              <a:rPr lang="en-US" altLang="en-US"/>
              <a:t> Help the students to appreciate the power of models as tools for understanding reality. The analogy of a model as a map is easy and convincing. Jim Peach, a fine economics teacher at the University of New Mexico, gets his students to make paper airplanes on the first day of class. After flying their paper planes around the classroom (and picking up the debris!) he gets them to talk about what they can learn about real airplanes from experimenting with paper (and other model) planes.</a:t>
            </a:r>
          </a:p>
          <a:p>
            <a:pPr eaLnBrk="1" hangingPunct="1"/>
            <a:endParaRPr lang="en-CA" altLang="en-US"/>
          </a:p>
        </p:txBody>
      </p:sp>
    </p:spTree>
    <p:extLst>
      <p:ext uri="{BB962C8B-B14F-4D97-AF65-F5344CB8AC3E}">
        <p14:creationId xmlns:p14="http://schemas.microsoft.com/office/powerpoint/2010/main" val="35812014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810D5D7-D4F0-4021-BCC1-C5405953C22B}" type="slidenum">
              <a:rPr lang="en-US" altLang="en-US" smtClean="0"/>
              <a:pPr>
                <a:spcBef>
                  <a:spcPct val="0"/>
                </a:spcBef>
              </a:pPr>
              <a:t>36</a:t>
            </a:fld>
            <a:endParaRPr lang="en-US" altLang="en-US"/>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60273947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6BEEA10-ACE6-48F4-80B6-695219F0DC40}" type="slidenum">
              <a:rPr lang="en-US" altLang="en-US" smtClean="0"/>
              <a:pPr>
                <a:spcBef>
                  <a:spcPct val="0"/>
                </a:spcBef>
              </a:pPr>
              <a:t>37</a:t>
            </a:fld>
            <a:endParaRPr lang="en-US" altLang="en-US"/>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r>
              <a:rPr lang="x-none" b="1" i="1" dirty="0"/>
              <a:t>The success of a model is judged by its ability to predict.</a:t>
            </a:r>
            <a:r>
              <a:rPr lang="x-none" dirty="0"/>
              <a:t> Help your student’s appreciate that no matter how appealing or “realistic looking” a model appears to be, it is useless if it fails to predict. And the converse, no matter how abstract or far removed from reality a model appears to be, if it predicts well, it is valuable. </a:t>
            </a:r>
            <a:endParaRPr lang="en-AU" dirty="0"/>
          </a:p>
          <a:p>
            <a:r>
              <a:rPr lang="x-none" b="1" dirty="0"/>
              <a:t>Milton Friedman’s Pool Hall example</a:t>
            </a:r>
            <a:r>
              <a:rPr lang="x-none" dirty="0"/>
              <a:t> illustrates the point nicely. Imagine a physicist’s model that predicts where a carefully placed shot of a pool shark would go as he tries to sink the eight ball into the corner pocket. The model would be a complex, trigonometric equation involving a plethora of Greek symbols that no ordinary person would even recognize as representing a pool shot. It certainly wouldn’t depict what we actually see—a pool stick striking a pool cue on a rectangular patch of green felt. It wouldn’t even reflect the thought processes of the pool shark that relies on years of experience and the right “touch.” Yet, constructed correctly, this mathematical model would predict exactly where the cue ball would strike the eight ball, hit opposite the bank, and fall into the corner pocket. (You can easily invent analogous examples from any sport.)</a:t>
            </a:r>
            <a:endParaRPr lang="en-AU" dirty="0"/>
          </a:p>
          <a:p>
            <a:pPr eaLnBrk="1" hangingPunct="1"/>
            <a:endParaRPr lang="en-CA" altLang="en-US" dirty="0"/>
          </a:p>
        </p:txBody>
      </p:sp>
    </p:spTree>
    <p:extLst>
      <p:ext uri="{BB962C8B-B14F-4D97-AF65-F5344CB8AC3E}">
        <p14:creationId xmlns:p14="http://schemas.microsoft.com/office/powerpoint/2010/main" val="15061963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38</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19494800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39</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8914929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40</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8815342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a:defRPr/>
            </a:pPr>
            <a:fld id="{83C91A1E-88AA-44A0-8279-C90508A4BF0B}" type="slidenum">
              <a:rPr lang="en-US" altLang="en-US" smtClean="0"/>
              <a:pPr>
                <a:defRPr/>
              </a:pPr>
              <a:t>41</a:t>
            </a:fld>
            <a:endParaRPr lang="en-US" altLang="en-US"/>
          </a:p>
        </p:txBody>
      </p:sp>
    </p:spTree>
    <p:extLst>
      <p:ext uri="{BB962C8B-B14F-4D97-AF65-F5344CB8AC3E}">
        <p14:creationId xmlns:p14="http://schemas.microsoft.com/office/powerpoint/2010/main" val="27773208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42</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6898235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43</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28459559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44</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8785411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EA3C43-1304-4CA7-91EC-F574C4F95D93}" type="slidenum">
              <a:rPr lang="en-US" altLang="en-US"/>
              <a:pPr>
                <a:spcBef>
                  <a:spcPct val="0"/>
                </a:spcBef>
              </a:pPr>
              <a:t>45</a:t>
            </a:fld>
            <a:endParaRPr lang="en-US" altLang="en-US"/>
          </a:p>
        </p:txBody>
      </p:sp>
      <p:sp>
        <p:nvSpPr>
          <p:cNvPr id="137219" name="Rectangle 2"/>
          <p:cNvSpPr>
            <a:spLocks noGrp="1" noRot="1" noChangeAspect="1" noChangeArrowheads="1" noTextEdit="1"/>
          </p:cNvSpPr>
          <p:nvPr>
            <p:ph type="sldImg"/>
          </p:nvPr>
        </p:nvSpPr>
        <p:spPr>
          <a:ln/>
        </p:spPr>
      </p:sp>
      <p:sp>
        <p:nvSpPr>
          <p:cNvPr id="137220" name="Rectangle 3"/>
          <p:cNvSpPr>
            <a:spLocks noGrp="1" noChangeArrowheads="1"/>
          </p:cNvSpPr>
          <p:nvPr>
            <p:ph type="body" idx="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CA" altLang="en-US"/>
          </a:p>
        </p:txBody>
      </p:sp>
    </p:spTree>
    <p:extLst>
      <p:ext uri="{BB962C8B-B14F-4D97-AF65-F5344CB8AC3E}">
        <p14:creationId xmlns:p14="http://schemas.microsoft.com/office/powerpoint/2010/main" val="3721947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Content Placeholder 3"/>
          <p:cNvSpPr>
            <a:spLocks noGrp="1" noChangeArrowheads="1"/>
          </p:cNvSpPr>
          <p:nvPr>
            <p:ph idx="1"/>
          </p:nvPr>
        </p:nvSpPr>
        <p:spPr bwMode="auto">
          <a:xfrm>
            <a:off x="360363" y="1584325"/>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p:txBody>
      </p:sp>
      <p:sp>
        <p:nvSpPr>
          <p:cNvPr id="5" name="Rectangle 12"/>
          <p:cNvSpPr>
            <a:spLocks noGrp="1" noChangeArrowheads="1"/>
          </p:cNvSpPr>
          <p:nvPr>
            <p:ph type="title"/>
          </p:nvPr>
        </p:nvSpPr>
        <p:spPr bwMode="auto">
          <a:xfrm>
            <a:off x="1152000" y="304800"/>
            <a:ext cx="71628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a:solidFill>
                  <a:srgbClr val="009A82"/>
                </a:solidFill>
              </a:defRPr>
            </a:lvl1pPr>
          </a:lstStyle>
          <a:p>
            <a:pPr lvl="0"/>
            <a:r>
              <a:rPr lang="en-US" altLang="en-US" dirty="0"/>
              <a:t>Click to edit Master title</a:t>
            </a:r>
          </a:p>
        </p:txBody>
      </p:sp>
    </p:spTree>
    <p:extLst>
      <p:ext uri="{BB962C8B-B14F-4D97-AF65-F5344CB8AC3E}">
        <p14:creationId xmlns:p14="http://schemas.microsoft.com/office/powerpoint/2010/main" val="3513912005"/>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3">
        <p:tmplLst>
          <p:tmpl lvl="1">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000" y="1584000"/>
            <a:ext cx="411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12"/>
          <p:cNvSpPr>
            <a:spLocks noGrp="1" noChangeArrowheads="1"/>
          </p:cNvSpPr>
          <p:nvPr>
            <p:ph type="title"/>
          </p:nvPr>
        </p:nvSpPr>
        <p:spPr bwMode="auto">
          <a:xfrm>
            <a:off x="1152000" y="304800"/>
            <a:ext cx="71628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a:solidFill>
                  <a:srgbClr val="009A82"/>
                </a:solidFill>
              </a:defRPr>
            </a:lvl1pPr>
          </a:lstStyle>
          <a:p>
            <a:pPr lvl="0"/>
            <a:r>
              <a:rPr lang="en-US" altLang="en-US" dirty="0"/>
              <a:t>Click to edit Master title</a:t>
            </a:r>
          </a:p>
        </p:txBody>
      </p:sp>
    </p:spTree>
    <p:extLst>
      <p:ext uri="{BB962C8B-B14F-4D97-AF65-F5344CB8AC3E}">
        <p14:creationId xmlns:p14="http://schemas.microsoft.com/office/powerpoint/2010/main" val="3543727113"/>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Content Placeholder 3"/>
          <p:cNvSpPr>
            <a:spLocks noGrp="1" noChangeArrowheads="1"/>
          </p:cNvSpPr>
          <p:nvPr>
            <p:ph idx="1"/>
          </p:nvPr>
        </p:nvSpPr>
        <p:spPr bwMode="auto">
          <a:xfrm>
            <a:off x="360363" y="1584325"/>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p:txBody>
      </p:sp>
      <p:sp>
        <p:nvSpPr>
          <p:cNvPr id="5" name="Rectangle 12"/>
          <p:cNvSpPr>
            <a:spLocks noGrp="1" noChangeArrowheads="1"/>
          </p:cNvSpPr>
          <p:nvPr>
            <p:ph type="title"/>
          </p:nvPr>
        </p:nvSpPr>
        <p:spPr bwMode="auto">
          <a:xfrm>
            <a:off x="1152000" y="304800"/>
            <a:ext cx="71628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a:solidFill>
                  <a:srgbClr val="009A82"/>
                </a:solidFill>
              </a:defRPr>
            </a:lvl1pPr>
          </a:lstStyle>
          <a:p>
            <a:pPr lvl="0"/>
            <a:r>
              <a:rPr lang="en-US" altLang="en-US" dirty="0"/>
              <a:t>Click to edit Master title</a:t>
            </a:r>
          </a:p>
        </p:txBody>
      </p:sp>
    </p:spTree>
    <p:extLst>
      <p:ext uri="{BB962C8B-B14F-4D97-AF65-F5344CB8AC3E}">
        <p14:creationId xmlns:p14="http://schemas.microsoft.com/office/powerpoint/2010/main" val="508971958"/>
      </p:ext>
    </p:extLst>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3">
        <p:tmplLst>
          <p:tmpl lvl="1">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1000"/>
                        <p:tgtEl>
                          <p:spTgt spid="4"/>
                        </p:tgtEl>
                      </p:cBhvr>
                    </p:animEffect>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7589339"/>
      </p:ext>
    </p:extLst>
  </p:cSld>
  <p:clrMapOvr>
    <a:masterClrMapping/>
  </p:clrMapOvr>
  <p:transition spd="med">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950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7536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0044143"/>
      </p:ext>
    </p:extLst>
  </p:cSld>
  <p:clrMapOvr>
    <a:masterClrMapping/>
  </p:clrMapOvr>
  <p:transition spd="med">
    <p:zoom/>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3.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3.pn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0707" name="Rectangle 3"/>
          <p:cNvSpPr>
            <a:spLocks noGrp="1" noChangeArrowheads="1"/>
          </p:cNvSpPr>
          <p:nvPr>
            <p:ph type="body" idx="1"/>
          </p:nvPr>
        </p:nvSpPr>
        <p:spPr bwMode="auto">
          <a:xfrm>
            <a:off x="360363" y="1584325"/>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p:txBody>
      </p:sp>
      <p:sp>
        <p:nvSpPr>
          <p:cNvPr id="2052" name="Rectangle 12"/>
          <p:cNvSpPr>
            <a:spLocks noGrp="1" noChangeArrowheads="1"/>
          </p:cNvSpPr>
          <p:nvPr>
            <p:ph type="title"/>
          </p:nvPr>
        </p:nvSpPr>
        <p:spPr bwMode="auto">
          <a:xfrm>
            <a:off x="1152000" y="304800"/>
            <a:ext cx="71628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a:t>
            </a:r>
          </a:p>
        </p:txBody>
      </p:sp>
      <p:pic>
        <p:nvPicPr>
          <p:cNvPr id="2053" name="Picture 7">
            <a:hlinkClick r:id="" action="ppaction://hlinkshowjump?jump=nextslide" tooltip="Click to expand the figure"/>
          </p:cNvPr>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8640763" y="6480175"/>
            <a:ext cx="222250" cy="22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 name="Picture 1"/>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71951" y="661987"/>
            <a:ext cx="723900" cy="419100"/>
          </a:xfrm>
          <a:prstGeom prst="rect">
            <a:avLst/>
          </a:prstGeom>
        </p:spPr>
      </p:pic>
      <p:sp>
        <p:nvSpPr>
          <p:cNvPr id="8" name="Text Box 15">
            <a:extLst>
              <a:ext uri="{FF2B5EF4-FFF2-40B4-BE49-F238E27FC236}">
                <a16:creationId xmlns:a16="http://schemas.microsoft.com/office/drawing/2014/main" xmlns="" id="{5C0F10B2-BD8A-454A-9D6E-096156F7B34A}"/>
              </a:ext>
            </a:extLst>
          </p:cNvPr>
          <p:cNvSpPr txBox="1">
            <a:spLocks noChangeArrowheads="1"/>
          </p:cNvSpPr>
          <p:nvPr userDrawn="1"/>
        </p:nvSpPr>
        <p:spPr bwMode="auto">
          <a:xfrm>
            <a:off x="3725863" y="6642100"/>
            <a:ext cx="1692275" cy="184150"/>
          </a:xfrm>
          <a:prstGeom prst="rect">
            <a:avLst/>
          </a:prstGeom>
          <a:no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defRPr/>
            </a:pPr>
            <a:r>
              <a:rPr lang="en-US" altLang="en-US" sz="600" b="1" dirty="0" smtClean="0">
                <a:solidFill>
                  <a:srgbClr val="000000"/>
                </a:solidFill>
              </a:rPr>
              <a:t>Copyright © </a:t>
            </a:r>
            <a:r>
              <a:rPr lang="en-US" altLang="en-US" sz="600" b="1" dirty="0">
                <a:solidFill>
                  <a:srgbClr val="000000"/>
                </a:solidFill>
              </a:rPr>
              <a:t>2019 Pearson </a:t>
            </a:r>
            <a:r>
              <a:rPr lang="en-US" altLang="en-US" sz="600" b="1" dirty="0" smtClean="0">
                <a:solidFill>
                  <a:srgbClr val="000000"/>
                </a:solidFill>
              </a:rPr>
              <a:t>Canada</a:t>
            </a:r>
            <a:r>
              <a:rPr lang="en-US" altLang="en-US" sz="600" b="1" baseline="0" dirty="0" smtClean="0">
                <a:solidFill>
                  <a:srgbClr val="000000"/>
                </a:solidFill>
              </a:rPr>
              <a:t> Inc.</a:t>
            </a:r>
            <a:endParaRPr lang="en-US" altLang="en-US" sz="600" b="1" dirty="0">
              <a:solidFill>
                <a:srgbClr val="000000"/>
              </a:solidFill>
            </a:endParaRPr>
          </a:p>
        </p:txBody>
      </p:sp>
      <p:pic>
        <p:nvPicPr>
          <p:cNvPr id="7" name="Shape 15" descr="Pearson Logo"/>
          <p:cNvPicPr preferRelativeResize="0"/>
          <p:nvPr userDrawn="1"/>
        </p:nvPicPr>
        <p:blipFill rotWithShape="1">
          <a:blip r:embed="rId6" cstate="print">
            <a:alphaModFix/>
          </a:blip>
          <a:srcRect/>
          <a:stretch/>
        </p:blipFill>
        <p:spPr>
          <a:xfrm>
            <a:off x="148801" y="6429709"/>
            <a:ext cx="917999" cy="279914"/>
          </a:xfrm>
          <a:prstGeom prst="rect">
            <a:avLst/>
          </a:prstGeom>
          <a:noFill/>
          <a:ln>
            <a:noFill/>
          </a:ln>
        </p:spPr>
      </p:pic>
    </p:spTree>
    <p:extLst>
      <p:ext uri="{BB962C8B-B14F-4D97-AF65-F5344CB8AC3E}">
        <p14:creationId xmlns:p14="http://schemas.microsoft.com/office/powerpoint/2010/main" val="1553593629"/>
      </p:ext>
    </p:extLst>
  </p:cSld>
  <p:clrMap bg1="lt1" tx1="dk1" bg2="lt2" tx2="dk2" accent1="accent1" accent2="accent2" accent3="accent3" accent4="accent4" accent5="accent5" accent6="accent6" hlink="hlink" folHlink="folHlink"/>
  <p:sldLayoutIdLst>
    <p:sldLayoutId id="2147484118" r:id="rId1"/>
    <p:sldLayoutId id="2147484122" r:id="rId2"/>
  </p:sldLayoutIdLst>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0707">
                                            <p:txEl>
                                              <p:pRg st="0" end="0"/>
                                            </p:txEl>
                                          </p:spTgt>
                                        </p:tgtEl>
                                        <p:attrNameLst>
                                          <p:attrName>style.visibility</p:attrName>
                                        </p:attrNameLst>
                                      </p:cBhvr>
                                      <p:to>
                                        <p:strVal val="visible"/>
                                      </p:to>
                                    </p:set>
                                    <p:animEffect transition="in" filter="wipe(left)">
                                      <p:cBhvr>
                                        <p:cTn id="7" dur="1000"/>
                                        <p:tgtEl>
                                          <p:spTgt spid="2007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0707">
                                            <p:txEl>
                                              <p:pRg st="1" end="1"/>
                                            </p:txEl>
                                          </p:spTgt>
                                        </p:tgtEl>
                                        <p:attrNameLst>
                                          <p:attrName>style.visibility</p:attrName>
                                        </p:attrNameLst>
                                      </p:cBhvr>
                                      <p:to>
                                        <p:strVal val="visible"/>
                                      </p:to>
                                    </p:set>
                                    <p:animEffect transition="in" filter="wipe(left)">
                                      <p:cBhvr>
                                        <p:cTn id="12" dur="1000"/>
                                        <p:tgtEl>
                                          <p:spTgt spid="2007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7" grpId="0" build="p" bldLvl="3">
        <p:tmplLst>
          <p:tmpl lvl="1">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Lst>
      </p:bldP>
    </p:bldLst>
  </p:timing>
  <p:txStyles>
    <p:titleStyle>
      <a:lvl1pPr algn="l" rtl="0" eaLnBrk="0" fontAlgn="base" hangingPunct="0">
        <a:spcBef>
          <a:spcPct val="0"/>
        </a:spcBef>
        <a:spcAft>
          <a:spcPct val="0"/>
        </a:spcAft>
        <a:defRPr sz="3200" b="1">
          <a:solidFill>
            <a:srgbClr val="009A82"/>
          </a:solidFill>
          <a:latin typeface="+mj-lt"/>
          <a:ea typeface="+mj-ea"/>
          <a:cs typeface="+mj-cs"/>
        </a:defRPr>
      </a:lvl1pPr>
      <a:lvl2pPr algn="l" rtl="0" eaLnBrk="0" fontAlgn="base" hangingPunct="0">
        <a:spcBef>
          <a:spcPct val="0"/>
        </a:spcBef>
        <a:spcAft>
          <a:spcPct val="0"/>
        </a:spcAft>
        <a:defRPr sz="3200" b="1">
          <a:solidFill>
            <a:srgbClr val="6054A1"/>
          </a:solidFill>
          <a:latin typeface="Arial" charset="0"/>
        </a:defRPr>
      </a:lvl2pPr>
      <a:lvl3pPr algn="l" rtl="0" eaLnBrk="0" fontAlgn="base" hangingPunct="0">
        <a:spcBef>
          <a:spcPct val="0"/>
        </a:spcBef>
        <a:spcAft>
          <a:spcPct val="0"/>
        </a:spcAft>
        <a:defRPr sz="3200" b="1">
          <a:solidFill>
            <a:srgbClr val="6054A1"/>
          </a:solidFill>
          <a:latin typeface="Arial" charset="0"/>
        </a:defRPr>
      </a:lvl3pPr>
      <a:lvl4pPr algn="l" rtl="0" eaLnBrk="0" fontAlgn="base" hangingPunct="0">
        <a:spcBef>
          <a:spcPct val="0"/>
        </a:spcBef>
        <a:spcAft>
          <a:spcPct val="0"/>
        </a:spcAft>
        <a:defRPr sz="3200" b="1">
          <a:solidFill>
            <a:srgbClr val="6054A1"/>
          </a:solidFill>
          <a:latin typeface="Arial" charset="0"/>
        </a:defRPr>
      </a:lvl4pPr>
      <a:lvl5pPr algn="l" rtl="0" eaLnBrk="0" fontAlgn="base" hangingPunct="0">
        <a:spcBef>
          <a:spcPct val="0"/>
        </a:spcBef>
        <a:spcAft>
          <a:spcPct val="0"/>
        </a:spcAft>
        <a:defRPr sz="3200" b="1">
          <a:solidFill>
            <a:srgbClr val="6054A1"/>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marL="108000" algn="l" rtl="0" eaLnBrk="0" fontAlgn="base" hangingPunct="0">
        <a:spcBef>
          <a:spcPts val="600"/>
        </a:spcBef>
        <a:spcAft>
          <a:spcPts val="600"/>
        </a:spcAft>
        <a:defRPr sz="2400" b="1">
          <a:solidFill>
            <a:srgbClr val="1A71B7"/>
          </a:solidFill>
          <a:latin typeface="+mn-lt"/>
          <a:ea typeface="+mn-ea"/>
          <a:cs typeface="+mn-cs"/>
        </a:defRPr>
      </a:lvl1pPr>
      <a:lvl2pPr marL="108000" algn="l" rtl="0" eaLnBrk="0" fontAlgn="base" hangingPunct="0">
        <a:spcBef>
          <a:spcPts val="600"/>
        </a:spcBef>
        <a:spcAft>
          <a:spcPts val="6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0707" name="Rectangle 3"/>
          <p:cNvSpPr>
            <a:spLocks noGrp="1" noChangeArrowheads="1"/>
          </p:cNvSpPr>
          <p:nvPr>
            <p:ph type="body" idx="1"/>
          </p:nvPr>
        </p:nvSpPr>
        <p:spPr bwMode="auto">
          <a:xfrm>
            <a:off x="360363" y="1584325"/>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p:txBody>
      </p:sp>
      <p:sp>
        <p:nvSpPr>
          <p:cNvPr id="3076" name="Rectangle 12"/>
          <p:cNvSpPr>
            <a:spLocks noGrp="1" noChangeArrowheads="1"/>
          </p:cNvSpPr>
          <p:nvPr>
            <p:ph type="title"/>
          </p:nvPr>
        </p:nvSpPr>
        <p:spPr bwMode="auto">
          <a:xfrm>
            <a:off x="1152000" y="304800"/>
            <a:ext cx="7162800" cy="1133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71951" y="661987"/>
            <a:ext cx="723900" cy="419100"/>
          </a:xfrm>
          <a:prstGeom prst="rect">
            <a:avLst/>
          </a:prstGeom>
        </p:spPr>
      </p:pic>
      <p:sp>
        <p:nvSpPr>
          <p:cNvPr id="7" name="Text Box 15">
            <a:extLst>
              <a:ext uri="{FF2B5EF4-FFF2-40B4-BE49-F238E27FC236}">
                <a16:creationId xmlns:a16="http://schemas.microsoft.com/office/drawing/2014/main" xmlns="" id="{5C0F10B2-BD8A-454A-9D6E-096156F7B34A}"/>
              </a:ext>
            </a:extLst>
          </p:cNvPr>
          <p:cNvSpPr txBox="1">
            <a:spLocks noChangeArrowheads="1"/>
          </p:cNvSpPr>
          <p:nvPr userDrawn="1"/>
        </p:nvSpPr>
        <p:spPr bwMode="auto">
          <a:xfrm>
            <a:off x="3725863" y="6642100"/>
            <a:ext cx="1692275" cy="184150"/>
          </a:xfrm>
          <a:prstGeom prst="rect">
            <a:avLst/>
          </a:prstGeom>
          <a:no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defRPr/>
            </a:pPr>
            <a:r>
              <a:rPr lang="en-US" altLang="en-US" sz="600" b="1" dirty="0" smtClean="0">
                <a:solidFill>
                  <a:srgbClr val="000000"/>
                </a:solidFill>
              </a:rPr>
              <a:t>Copyright © </a:t>
            </a:r>
            <a:r>
              <a:rPr lang="en-US" altLang="en-US" sz="600" b="1" dirty="0">
                <a:solidFill>
                  <a:srgbClr val="000000"/>
                </a:solidFill>
              </a:rPr>
              <a:t>2019 Pearson </a:t>
            </a:r>
            <a:r>
              <a:rPr lang="en-US" altLang="en-US" sz="600" b="1" dirty="0" smtClean="0">
                <a:solidFill>
                  <a:srgbClr val="000000"/>
                </a:solidFill>
              </a:rPr>
              <a:t>Canada</a:t>
            </a:r>
            <a:r>
              <a:rPr lang="en-US" altLang="en-US" sz="600" b="1" baseline="0" dirty="0" smtClean="0">
                <a:solidFill>
                  <a:srgbClr val="000000"/>
                </a:solidFill>
              </a:rPr>
              <a:t> Inc.</a:t>
            </a:r>
            <a:endParaRPr lang="en-US" altLang="en-US" sz="600" b="1" dirty="0">
              <a:solidFill>
                <a:srgbClr val="000000"/>
              </a:solidFill>
            </a:endParaRPr>
          </a:p>
        </p:txBody>
      </p:sp>
      <p:pic>
        <p:nvPicPr>
          <p:cNvPr id="6" name="Shape 15" descr="Pearson Logo"/>
          <p:cNvPicPr preferRelativeResize="0"/>
          <p:nvPr userDrawn="1"/>
        </p:nvPicPr>
        <p:blipFill rotWithShape="1">
          <a:blip r:embed="rId4" cstate="print">
            <a:alphaModFix/>
          </a:blip>
          <a:srcRect/>
          <a:stretch/>
        </p:blipFill>
        <p:spPr>
          <a:xfrm>
            <a:off x="148801" y="6429709"/>
            <a:ext cx="917999" cy="279914"/>
          </a:xfrm>
          <a:prstGeom prst="rect">
            <a:avLst/>
          </a:prstGeom>
          <a:noFill/>
          <a:ln>
            <a:noFill/>
          </a:ln>
        </p:spPr>
      </p:pic>
    </p:spTree>
    <p:extLst>
      <p:ext uri="{BB962C8B-B14F-4D97-AF65-F5344CB8AC3E}">
        <p14:creationId xmlns:p14="http://schemas.microsoft.com/office/powerpoint/2010/main" val="4046729124"/>
      </p:ext>
    </p:extLst>
  </p:cSld>
  <p:clrMap bg1="lt1" tx1="dk1" bg2="lt2" tx2="dk2" accent1="accent1" accent2="accent2" accent3="accent3" accent4="accent4" accent5="accent5" accent6="accent6" hlink="hlink" folHlink="folHlink"/>
  <p:sldLayoutIdLst>
    <p:sldLayoutId id="2147484121" r:id="rId1"/>
  </p:sldLayoutIdLst>
  <p:transition spd="med">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0707">
                                            <p:txEl>
                                              <p:pRg st="0" end="0"/>
                                            </p:txEl>
                                          </p:spTgt>
                                        </p:tgtEl>
                                        <p:attrNameLst>
                                          <p:attrName>style.visibility</p:attrName>
                                        </p:attrNameLst>
                                      </p:cBhvr>
                                      <p:to>
                                        <p:strVal val="visible"/>
                                      </p:to>
                                    </p:set>
                                    <p:animEffect transition="in" filter="wipe(left)">
                                      <p:cBhvr>
                                        <p:cTn id="7" dur="1000"/>
                                        <p:tgtEl>
                                          <p:spTgt spid="2007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0707">
                                            <p:txEl>
                                              <p:pRg st="1" end="1"/>
                                            </p:txEl>
                                          </p:spTgt>
                                        </p:tgtEl>
                                        <p:attrNameLst>
                                          <p:attrName>style.visibility</p:attrName>
                                        </p:attrNameLst>
                                      </p:cBhvr>
                                      <p:to>
                                        <p:strVal val="visible"/>
                                      </p:to>
                                    </p:set>
                                    <p:animEffect transition="in" filter="wipe(left)">
                                      <p:cBhvr>
                                        <p:cTn id="12" dur="1000"/>
                                        <p:tgtEl>
                                          <p:spTgt spid="2007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7" grpId="0" build="p" bldLvl="3">
        <p:tmplLst>
          <p:tmpl lvl="1">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00707"/>
                        </p:tgtEl>
                        <p:attrNameLst>
                          <p:attrName>style.visibility</p:attrName>
                        </p:attrNameLst>
                      </p:cBhvr>
                      <p:to>
                        <p:strVal val="visible"/>
                      </p:to>
                    </p:set>
                    <p:animEffect transition="in" filter="wipe(left)">
                      <p:cBhvr>
                        <p:cTn dur="1000"/>
                        <p:tgtEl>
                          <p:spTgt spid="200707"/>
                        </p:tgtEl>
                      </p:cBhvr>
                    </p:animEffect>
                  </p:childTnLst>
                </p:cTn>
              </p:par>
            </p:tnLst>
          </p:tmpl>
        </p:tmplLst>
      </p:bldP>
    </p:bldLst>
  </p:timing>
  <p:txStyles>
    <p:titleStyle>
      <a:lvl1pPr algn="l" rtl="0" eaLnBrk="0" fontAlgn="base" hangingPunct="0">
        <a:spcBef>
          <a:spcPct val="0"/>
        </a:spcBef>
        <a:spcAft>
          <a:spcPct val="0"/>
        </a:spcAft>
        <a:defRPr sz="3200" b="1">
          <a:solidFill>
            <a:srgbClr val="009A82"/>
          </a:solidFill>
          <a:latin typeface="+mj-lt"/>
          <a:ea typeface="+mj-ea"/>
          <a:cs typeface="+mj-cs"/>
        </a:defRPr>
      </a:lvl1pPr>
      <a:lvl2pPr algn="l" rtl="0" eaLnBrk="0" fontAlgn="base" hangingPunct="0">
        <a:spcBef>
          <a:spcPct val="0"/>
        </a:spcBef>
        <a:spcAft>
          <a:spcPct val="0"/>
        </a:spcAft>
        <a:defRPr sz="3200" b="1">
          <a:solidFill>
            <a:srgbClr val="6054A1"/>
          </a:solidFill>
          <a:latin typeface="Arial" charset="0"/>
        </a:defRPr>
      </a:lvl2pPr>
      <a:lvl3pPr algn="l" rtl="0" eaLnBrk="0" fontAlgn="base" hangingPunct="0">
        <a:spcBef>
          <a:spcPct val="0"/>
        </a:spcBef>
        <a:spcAft>
          <a:spcPct val="0"/>
        </a:spcAft>
        <a:defRPr sz="3200" b="1">
          <a:solidFill>
            <a:srgbClr val="6054A1"/>
          </a:solidFill>
          <a:latin typeface="Arial" charset="0"/>
        </a:defRPr>
      </a:lvl3pPr>
      <a:lvl4pPr algn="l" rtl="0" eaLnBrk="0" fontAlgn="base" hangingPunct="0">
        <a:spcBef>
          <a:spcPct val="0"/>
        </a:spcBef>
        <a:spcAft>
          <a:spcPct val="0"/>
        </a:spcAft>
        <a:defRPr sz="3200" b="1">
          <a:solidFill>
            <a:srgbClr val="6054A1"/>
          </a:solidFill>
          <a:latin typeface="Arial" charset="0"/>
        </a:defRPr>
      </a:lvl4pPr>
      <a:lvl5pPr algn="l" rtl="0" eaLnBrk="0" fontAlgn="base" hangingPunct="0">
        <a:spcBef>
          <a:spcPct val="0"/>
        </a:spcBef>
        <a:spcAft>
          <a:spcPct val="0"/>
        </a:spcAft>
        <a:defRPr sz="3200" b="1">
          <a:solidFill>
            <a:srgbClr val="6054A1"/>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marL="108000" algn="l" rtl="0" eaLnBrk="0" fontAlgn="base" hangingPunct="0">
        <a:spcBef>
          <a:spcPts val="600"/>
        </a:spcBef>
        <a:spcAft>
          <a:spcPts val="600"/>
        </a:spcAft>
        <a:defRPr sz="2400" b="1">
          <a:solidFill>
            <a:srgbClr val="1A71B7"/>
          </a:solidFill>
          <a:latin typeface="+mn-lt"/>
          <a:ea typeface="+mn-ea"/>
          <a:cs typeface="+mn-cs"/>
        </a:defRPr>
      </a:lvl1pPr>
      <a:lvl2pPr marL="108000" algn="l" rtl="0" eaLnBrk="0" fontAlgn="base" hangingPunct="0">
        <a:spcBef>
          <a:spcPts val="600"/>
        </a:spcBef>
        <a:spcAft>
          <a:spcPts val="6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3">
            <a:hlinkClick r:id="" action="ppaction://hlinkshowjump?jump=previousslide" tooltip="Click to return to previous slide"/>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640763" y="6480175"/>
            <a:ext cx="222250" cy="22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Text Box 15">
            <a:extLst>
              <a:ext uri="{FF2B5EF4-FFF2-40B4-BE49-F238E27FC236}">
                <a16:creationId xmlns:a16="http://schemas.microsoft.com/office/drawing/2014/main" xmlns="" id="{5C0F10B2-BD8A-454A-9D6E-096156F7B34A}"/>
              </a:ext>
            </a:extLst>
          </p:cNvPr>
          <p:cNvSpPr txBox="1">
            <a:spLocks noChangeArrowheads="1"/>
          </p:cNvSpPr>
          <p:nvPr userDrawn="1"/>
        </p:nvSpPr>
        <p:spPr bwMode="auto">
          <a:xfrm>
            <a:off x="3725863" y="6642100"/>
            <a:ext cx="1692275" cy="184150"/>
          </a:xfrm>
          <a:prstGeom prst="rect">
            <a:avLst/>
          </a:prstGeom>
          <a:no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defRPr/>
            </a:pPr>
            <a:r>
              <a:rPr lang="en-US" altLang="en-US" sz="600" b="1" dirty="0" smtClean="0">
                <a:solidFill>
                  <a:srgbClr val="000000"/>
                </a:solidFill>
              </a:rPr>
              <a:t>Copyright © </a:t>
            </a:r>
            <a:r>
              <a:rPr lang="en-US" altLang="en-US" sz="600" b="1" dirty="0">
                <a:solidFill>
                  <a:srgbClr val="000000"/>
                </a:solidFill>
              </a:rPr>
              <a:t>2019 Pearson </a:t>
            </a:r>
            <a:r>
              <a:rPr lang="en-US" altLang="en-US" sz="600" b="1" dirty="0" smtClean="0">
                <a:solidFill>
                  <a:srgbClr val="000000"/>
                </a:solidFill>
              </a:rPr>
              <a:t>Canada</a:t>
            </a:r>
            <a:r>
              <a:rPr lang="en-US" altLang="en-US" sz="600" b="1" baseline="0" dirty="0" smtClean="0">
                <a:solidFill>
                  <a:srgbClr val="000000"/>
                </a:solidFill>
              </a:rPr>
              <a:t> Inc.</a:t>
            </a:r>
            <a:endParaRPr lang="en-US" altLang="en-US" sz="600" b="1" dirty="0">
              <a:solidFill>
                <a:srgbClr val="000000"/>
              </a:solidFill>
            </a:endParaRPr>
          </a:p>
        </p:txBody>
      </p:sp>
      <p:pic>
        <p:nvPicPr>
          <p:cNvPr id="5" name="Shape 15" descr="Pearson Logo"/>
          <p:cNvPicPr preferRelativeResize="0"/>
          <p:nvPr userDrawn="1"/>
        </p:nvPicPr>
        <p:blipFill rotWithShape="1">
          <a:blip r:embed="rId4" cstate="print">
            <a:alphaModFix/>
          </a:blip>
          <a:srcRect/>
          <a:stretch/>
        </p:blipFill>
        <p:spPr>
          <a:xfrm>
            <a:off x="148801" y="6429709"/>
            <a:ext cx="917999" cy="279914"/>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4112" r:id="rId1"/>
  </p:sldLayoutIdLst>
  <p:transition spd="med">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Shape 15" descr="Pearson Logo"/>
          <p:cNvPicPr preferRelativeResize="0"/>
          <p:nvPr userDrawn="1"/>
        </p:nvPicPr>
        <p:blipFill rotWithShape="1">
          <a:blip r:embed="rId5" cstate="print">
            <a:alphaModFix/>
          </a:blip>
          <a:srcRect/>
          <a:stretch/>
        </p:blipFill>
        <p:spPr>
          <a:xfrm>
            <a:off x="148801" y="6429709"/>
            <a:ext cx="917999" cy="279914"/>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4114" r:id="rId1"/>
    <p:sldLayoutId id="2147484115" r:id="rId2"/>
    <p:sldLayoutId id="2147484116" r:id="rId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13.gif"/><Relationship Id="rId13" Type="http://schemas.openxmlformats.org/officeDocument/2006/relationships/slide" Target="slide10.xml"/><Relationship Id="rId3" Type="http://schemas.openxmlformats.org/officeDocument/2006/relationships/image" Target="../media/image8.gif"/><Relationship Id="rId7" Type="http://schemas.openxmlformats.org/officeDocument/2006/relationships/image" Target="../media/image12.gif"/><Relationship Id="rId12" Type="http://schemas.openxmlformats.org/officeDocument/2006/relationships/image" Target="../media/image17.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gif"/><Relationship Id="rId11" Type="http://schemas.openxmlformats.org/officeDocument/2006/relationships/image" Target="../media/image16.gif"/><Relationship Id="rId5" Type="http://schemas.openxmlformats.org/officeDocument/2006/relationships/image" Target="../media/image10.gif"/><Relationship Id="rId10" Type="http://schemas.openxmlformats.org/officeDocument/2006/relationships/image" Target="../media/image15.gif"/><Relationship Id="rId4" Type="http://schemas.openxmlformats.org/officeDocument/2006/relationships/image" Target="../media/image9.gif"/><Relationship Id="rId9" Type="http://schemas.openxmlformats.org/officeDocument/2006/relationships/image" Target="../media/image14.gif"/><Relationship Id="rId14" Type="http://schemas.openxmlformats.org/officeDocument/2006/relationships/image" Target="../media/image1.jpeg"/></Relationships>
</file>

<file path=ppt/slides/_rels/slide10.xml.rels><?xml version="1.0" encoding="UTF-8" standalone="yes"?>
<Relationships xmlns="http://schemas.openxmlformats.org/package/2006/relationships"><Relationship Id="rId8" Type="http://schemas.openxmlformats.org/officeDocument/2006/relationships/image" Target="../media/image13.gif"/><Relationship Id="rId3" Type="http://schemas.openxmlformats.org/officeDocument/2006/relationships/image" Target="../media/image8.gif"/><Relationship Id="rId7" Type="http://schemas.openxmlformats.org/officeDocument/2006/relationships/image" Target="../media/image12.gif"/><Relationship Id="rId12" Type="http://schemas.openxmlformats.org/officeDocument/2006/relationships/image" Target="../media/image17.gif"/><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1.gif"/><Relationship Id="rId11" Type="http://schemas.openxmlformats.org/officeDocument/2006/relationships/image" Target="../media/image16.gif"/><Relationship Id="rId5" Type="http://schemas.openxmlformats.org/officeDocument/2006/relationships/image" Target="../media/image10.gif"/><Relationship Id="rId10" Type="http://schemas.openxmlformats.org/officeDocument/2006/relationships/image" Target="../media/image15.gif"/><Relationship Id="rId4" Type="http://schemas.openxmlformats.org/officeDocument/2006/relationships/image" Target="../media/image9.gif"/><Relationship Id="rId9" Type="http://schemas.openxmlformats.org/officeDocument/2006/relationships/image" Target="../media/image14.gi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18.gif"/><Relationship Id="rId7" Type="http://schemas.openxmlformats.org/officeDocument/2006/relationships/image" Target="../media/image22.gi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1.gif"/><Relationship Id="rId5" Type="http://schemas.openxmlformats.org/officeDocument/2006/relationships/image" Target="../media/image20.gif"/><Relationship Id="rId4" Type="http://schemas.openxmlformats.org/officeDocument/2006/relationships/image" Target="../media/image19.gif"/><Relationship Id="rId9"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18.gif"/><Relationship Id="rId7" Type="http://schemas.openxmlformats.org/officeDocument/2006/relationships/image" Target="../media/image22.gif"/><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21.gif"/><Relationship Id="rId5" Type="http://schemas.openxmlformats.org/officeDocument/2006/relationships/image" Target="../media/image20.gif"/><Relationship Id="rId4" Type="http://schemas.openxmlformats.org/officeDocument/2006/relationships/image" Target="../media/image19.gi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8" Type="http://schemas.openxmlformats.org/officeDocument/2006/relationships/image" Target="../media/image28.gif"/><Relationship Id="rId13" Type="http://schemas.openxmlformats.org/officeDocument/2006/relationships/image" Target="../media/image1.jpeg"/><Relationship Id="rId3" Type="http://schemas.openxmlformats.org/officeDocument/2006/relationships/image" Target="../media/image23.gif"/><Relationship Id="rId7" Type="http://schemas.openxmlformats.org/officeDocument/2006/relationships/image" Target="../media/image27.gif"/><Relationship Id="rId12" Type="http://schemas.openxmlformats.org/officeDocument/2006/relationships/slide" Target="slide41.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26.gif"/><Relationship Id="rId11" Type="http://schemas.openxmlformats.org/officeDocument/2006/relationships/image" Target="../media/image31.gif"/><Relationship Id="rId5" Type="http://schemas.openxmlformats.org/officeDocument/2006/relationships/image" Target="../media/image25.gif"/><Relationship Id="rId10" Type="http://schemas.openxmlformats.org/officeDocument/2006/relationships/image" Target="../media/image30.gif"/><Relationship Id="rId4" Type="http://schemas.openxmlformats.org/officeDocument/2006/relationships/image" Target="../media/image24.gif"/><Relationship Id="rId9" Type="http://schemas.openxmlformats.org/officeDocument/2006/relationships/image" Target="../media/image29.gif"/></Relationships>
</file>

<file path=ppt/slides/_rels/slide41.xml.rels><?xml version="1.0" encoding="UTF-8" standalone="yes"?>
<Relationships xmlns="http://schemas.openxmlformats.org/package/2006/relationships"><Relationship Id="rId8" Type="http://schemas.openxmlformats.org/officeDocument/2006/relationships/image" Target="../media/image28.gif"/><Relationship Id="rId3" Type="http://schemas.openxmlformats.org/officeDocument/2006/relationships/image" Target="../media/image23.gif"/><Relationship Id="rId7" Type="http://schemas.openxmlformats.org/officeDocument/2006/relationships/image" Target="../media/image27.gif"/><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26.gif"/><Relationship Id="rId11" Type="http://schemas.openxmlformats.org/officeDocument/2006/relationships/image" Target="../media/image31.gif"/><Relationship Id="rId5" Type="http://schemas.openxmlformats.org/officeDocument/2006/relationships/image" Target="../media/image25.gif"/><Relationship Id="rId10" Type="http://schemas.openxmlformats.org/officeDocument/2006/relationships/image" Target="../media/image30.gif"/><Relationship Id="rId4" Type="http://schemas.openxmlformats.org/officeDocument/2006/relationships/image" Target="../media/image24.gif"/><Relationship Id="rId9" Type="http://schemas.openxmlformats.org/officeDocument/2006/relationships/image" Target="../media/image29.gif"/></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105AE3AA-C8D1-43D4-94E4-114736BC53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808"/>
            <a:ext cx="9144000" cy="6852383"/>
          </a:xfrm>
          <a:prstGeom prst="rect">
            <a:avLst/>
          </a:prstGeom>
        </p:spPr>
      </p:pic>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360000" y="4860000"/>
            <a:ext cx="1891522" cy="14423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r>
              <a:rPr lang="en-CA" altLang="en-US" sz="9600" dirty="0">
                <a:solidFill>
                  <a:srgbClr val="9B2590"/>
                </a:solidFill>
                <a:latin typeface="Mundo Sans Std Light" panose="02000302020104020303" pitchFamily="50" charset="0"/>
              </a:rPr>
              <a:t>1</a:t>
            </a:r>
          </a:p>
        </p:txBody>
      </p:sp>
      <p:sp>
        <p:nvSpPr>
          <p:cNvPr id="5" name="Subtitle 2"/>
          <p:cNvSpPr txBox="1">
            <a:spLocks/>
          </p:cNvSpPr>
          <p:nvPr/>
        </p:nvSpPr>
        <p:spPr bwMode="auto">
          <a:xfrm>
            <a:off x="2268000" y="5326546"/>
            <a:ext cx="5410200" cy="60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20000"/>
              </a:spcBef>
              <a:buFont typeface="Arial" panose="020B0604020202020204" pitchFamily="34" charset="0"/>
              <a:buNone/>
            </a:pPr>
            <a:r>
              <a:rPr lang="en-CA" altLang="en-US" sz="2800" b="1" dirty="0">
                <a:solidFill>
                  <a:srgbClr val="009A82"/>
                </a:solidFill>
                <a:latin typeface="Futura Condensed" pitchFamily="34" charset="0"/>
              </a:rPr>
              <a:t>WHAT IS ECONOMICS?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0150" y="6100281"/>
            <a:ext cx="6858000" cy="322861"/>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0"/>
            <a:ext cx="7492365" cy="4994910"/>
          </a:xfrm>
          <a:prstGeom prst="rect">
            <a:avLst/>
          </a:prstGeom>
        </p:spPr>
      </p:pic>
    </p:spTree>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bwMode="auto">
          <a:xfrm>
            <a:off x="684213" y="914400"/>
            <a:ext cx="8229600" cy="622300"/>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lgn="l" eaLnBrk="1" hangingPunct="1"/>
            <a:r>
              <a:rPr lang="en-US" altLang="en-US" sz="2500" b="1" dirty="0">
                <a:solidFill>
                  <a:srgbClr val="B11117"/>
                </a:solidFill>
                <a:cs typeface="Arial" panose="020B0604020202020204" pitchFamily="34" charset="0"/>
              </a:rPr>
              <a:t>After studying this chapter, you will be able to:</a:t>
            </a:r>
            <a:endParaRPr lang="en-US" altLang="en-US" sz="2500" b="1" dirty="0">
              <a:solidFill>
                <a:srgbClr val="B11117"/>
              </a:solidFill>
            </a:endParaRPr>
          </a:p>
        </p:txBody>
      </p:sp>
      <p:sp>
        <p:nvSpPr>
          <p:cNvPr id="386051" name="Rectangle 3"/>
          <p:cNvSpPr>
            <a:spLocks noGrp="1" noChangeArrowheads="1"/>
          </p:cNvSpPr>
          <p:nvPr>
            <p:ph idx="4294967295"/>
          </p:nvPr>
        </p:nvSpPr>
        <p:spPr bwMode="auto">
          <a:xfrm>
            <a:off x="684213" y="1600200"/>
            <a:ext cx="7926387" cy="4876800"/>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spcBef>
                <a:spcPts val="1400"/>
              </a:spcBef>
              <a:spcAft>
                <a:spcPts val="600"/>
              </a:spcAft>
              <a:buClr>
                <a:srgbClr val="B11117"/>
              </a:buClr>
              <a:buSzPct val="80000"/>
              <a:buFont typeface="Wingdings" panose="05000000000000000000" pitchFamily="2" charset="2"/>
              <a:buChar char="u"/>
            </a:pPr>
            <a:r>
              <a:rPr lang="en-CA" altLang="en-US" sz="2800" dirty="0">
                <a:cs typeface="Arial" panose="020B0604020202020204" pitchFamily="34" charset="0"/>
              </a:rPr>
              <a:t>Define economics and distinguish between microeconomics and macroeconomics</a:t>
            </a:r>
          </a:p>
          <a:p>
            <a:pPr>
              <a:spcBef>
                <a:spcPts val="1400"/>
              </a:spcBef>
              <a:spcAft>
                <a:spcPts val="600"/>
              </a:spcAft>
              <a:buClr>
                <a:srgbClr val="B11117"/>
              </a:buClr>
              <a:buSzPct val="80000"/>
              <a:buFont typeface="Wingdings" panose="05000000000000000000" pitchFamily="2" charset="2"/>
              <a:buChar char="u"/>
            </a:pPr>
            <a:r>
              <a:rPr lang="en-CA" altLang="en-US" sz="2800" dirty="0">
                <a:cs typeface="Arial" panose="020B0604020202020204" pitchFamily="34" charset="0"/>
              </a:rPr>
              <a:t>Explain the two big questions of economics</a:t>
            </a:r>
          </a:p>
          <a:p>
            <a:pPr>
              <a:spcBef>
                <a:spcPts val="1400"/>
              </a:spcBef>
              <a:spcAft>
                <a:spcPts val="600"/>
              </a:spcAft>
              <a:buClr>
                <a:srgbClr val="B11117"/>
              </a:buClr>
              <a:buSzPct val="80000"/>
              <a:buFont typeface="Wingdings" panose="05000000000000000000" pitchFamily="2" charset="2"/>
              <a:buChar char="u"/>
            </a:pPr>
            <a:r>
              <a:rPr lang="en-CA" altLang="en-US" sz="2800" dirty="0">
                <a:cs typeface="Arial" panose="020B0604020202020204" pitchFamily="34" charset="0"/>
              </a:rPr>
              <a:t>Explain the key ideas that define the economic way of thinking</a:t>
            </a:r>
          </a:p>
          <a:p>
            <a:pPr>
              <a:spcBef>
                <a:spcPts val="1400"/>
              </a:spcBef>
              <a:spcAft>
                <a:spcPts val="600"/>
              </a:spcAft>
              <a:buClr>
                <a:srgbClr val="B11117"/>
              </a:buClr>
              <a:buSzPct val="80000"/>
              <a:buFont typeface="Wingdings" panose="05000000000000000000" pitchFamily="2" charset="2"/>
              <a:buChar char="u"/>
            </a:pPr>
            <a:r>
              <a:rPr lang="en-CA" altLang="en-US" sz="2800" dirty="0">
                <a:cs typeface="Arial" panose="020B0604020202020204" pitchFamily="34" charset="0"/>
              </a:rPr>
              <a:t>Explain how economists go about their work as social scientists and policy advisers</a:t>
            </a:r>
          </a:p>
          <a:p>
            <a:pPr>
              <a:spcBef>
                <a:spcPts val="1400"/>
              </a:spcBef>
              <a:spcAft>
                <a:spcPts val="600"/>
              </a:spcAft>
              <a:buClr>
                <a:srgbClr val="B11117"/>
              </a:buClr>
              <a:buSzPct val="80000"/>
              <a:buFont typeface="Wingdings" panose="05000000000000000000" pitchFamily="2" charset="2"/>
              <a:buChar char="u"/>
            </a:pPr>
            <a:r>
              <a:rPr lang="en-AU" altLang="en-US" sz="2800" dirty="0">
                <a:cs typeface="Arial" panose="020B0604020202020204" pitchFamily="34" charset="0"/>
              </a:rPr>
              <a:t>Describe the jobs available to the graduates of a major in economics</a:t>
            </a:r>
            <a:endParaRPr lang="en-CA" altLang="en-US" sz="2800" dirty="0">
              <a:cs typeface="Arial" panose="020B0604020202020204" pitchFamily="34" charset="0"/>
            </a:endParaRPr>
          </a:p>
        </p:txBody>
      </p:sp>
      <p:sp>
        <p:nvSpPr>
          <p:cNvPr id="4" name="Text Box 15">
            <a:extLst>
              <a:ext uri="{FF2B5EF4-FFF2-40B4-BE49-F238E27FC236}">
                <a16:creationId xmlns:a16="http://schemas.microsoft.com/office/drawing/2014/main" xmlns="" id="{5C0F10B2-BD8A-454A-9D6E-096156F7B34A}"/>
              </a:ext>
            </a:extLst>
          </p:cNvPr>
          <p:cNvSpPr txBox="1">
            <a:spLocks noChangeArrowheads="1"/>
          </p:cNvSpPr>
          <p:nvPr/>
        </p:nvSpPr>
        <p:spPr bwMode="auto">
          <a:xfrm>
            <a:off x="3725863" y="6642100"/>
            <a:ext cx="1692275" cy="184150"/>
          </a:xfrm>
          <a:prstGeom prst="rect">
            <a:avLst/>
          </a:prstGeom>
          <a:noFill/>
          <a:ln>
            <a:noFill/>
          </a:ln>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Bef>
                <a:spcPct val="50000"/>
              </a:spcBef>
              <a:defRPr/>
            </a:pPr>
            <a:r>
              <a:rPr lang="en-US" altLang="en-US" sz="600" b="1" dirty="0" smtClean="0">
                <a:solidFill>
                  <a:srgbClr val="000000"/>
                </a:solidFill>
              </a:rPr>
              <a:t>Copyright © </a:t>
            </a:r>
            <a:r>
              <a:rPr lang="en-US" altLang="en-US" sz="600" b="1" dirty="0">
                <a:solidFill>
                  <a:srgbClr val="000000"/>
                </a:solidFill>
              </a:rPr>
              <a:t>2019 Pearson </a:t>
            </a:r>
            <a:r>
              <a:rPr lang="en-US" altLang="en-US" sz="600" b="1" dirty="0" smtClean="0">
                <a:solidFill>
                  <a:srgbClr val="000000"/>
                </a:solidFill>
              </a:rPr>
              <a:t>Canada</a:t>
            </a:r>
            <a:r>
              <a:rPr lang="en-US" altLang="en-US" sz="600" b="1" baseline="0" dirty="0" smtClean="0">
                <a:solidFill>
                  <a:srgbClr val="000000"/>
                </a:solidFill>
              </a:rPr>
              <a:t> Inc.</a:t>
            </a:r>
            <a:endParaRPr lang="en-US" altLang="en-US" sz="600" b="1" dirty="0">
              <a:solidFill>
                <a:srgbClr val="000000"/>
              </a:solidFill>
            </a:endParaRPr>
          </a:p>
        </p:txBody>
      </p:sp>
    </p:spTree>
    <p:extLst>
      <p:ext uri="{BB962C8B-B14F-4D97-AF65-F5344CB8AC3E}">
        <p14:creationId xmlns:p14="http://schemas.microsoft.com/office/powerpoint/2010/main" val="283178886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6051">
                                            <p:txEl>
                                              <p:pRg st="0" end="0"/>
                                            </p:txEl>
                                          </p:spTgt>
                                        </p:tgtEl>
                                        <p:attrNameLst>
                                          <p:attrName>style.visibility</p:attrName>
                                        </p:attrNameLst>
                                      </p:cBhvr>
                                      <p:to>
                                        <p:strVal val="visible"/>
                                      </p:to>
                                    </p:set>
                                    <p:animEffect transition="in" filter="wipe(left)">
                                      <p:cBhvr>
                                        <p:cTn id="7" dur="750"/>
                                        <p:tgtEl>
                                          <p:spTgt spid="386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6051">
                                            <p:txEl>
                                              <p:pRg st="1" end="1"/>
                                            </p:txEl>
                                          </p:spTgt>
                                        </p:tgtEl>
                                        <p:attrNameLst>
                                          <p:attrName>style.visibility</p:attrName>
                                        </p:attrNameLst>
                                      </p:cBhvr>
                                      <p:to>
                                        <p:strVal val="visible"/>
                                      </p:to>
                                    </p:set>
                                    <p:animEffect transition="in" filter="wipe(left)">
                                      <p:cBhvr>
                                        <p:cTn id="12" dur="750"/>
                                        <p:tgtEl>
                                          <p:spTgt spid="3860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86051">
                                            <p:txEl>
                                              <p:pRg st="2" end="2"/>
                                            </p:txEl>
                                          </p:spTgt>
                                        </p:tgtEl>
                                        <p:attrNameLst>
                                          <p:attrName>style.visibility</p:attrName>
                                        </p:attrNameLst>
                                      </p:cBhvr>
                                      <p:to>
                                        <p:strVal val="visible"/>
                                      </p:to>
                                    </p:set>
                                    <p:animEffect transition="in" filter="wipe(left)">
                                      <p:cBhvr>
                                        <p:cTn id="17" dur="750"/>
                                        <p:tgtEl>
                                          <p:spTgt spid="3860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86051">
                                            <p:txEl>
                                              <p:pRg st="3" end="3"/>
                                            </p:txEl>
                                          </p:spTgt>
                                        </p:tgtEl>
                                        <p:attrNameLst>
                                          <p:attrName>style.visibility</p:attrName>
                                        </p:attrNameLst>
                                      </p:cBhvr>
                                      <p:to>
                                        <p:strVal val="visible"/>
                                      </p:to>
                                    </p:set>
                                    <p:animEffect transition="in" filter="wipe(left)">
                                      <p:cBhvr>
                                        <p:cTn id="22" dur="750"/>
                                        <p:tgtEl>
                                          <p:spTgt spid="3860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86051">
                                            <p:txEl>
                                              <p:pRg st="4" end="4"/>
                                            </p:txEl>
                                          </p:spTgt>
                                        </p:tgtEl>
                                        <p:attrNameLst>
                                          <p:attrName>style.visibility</p:attrName>
                                        </p:attrNameLst>
                                      </p:cBhvr>
                                      <p:to>
                                        <p:strVal val="visible"/>
                                      </p:to>
                                    </p:set>
                                    <p:animEffect transition="in" filter="wipe(left)">
                                      <p:cBhvr>
                                        <p:cTn id="27" dur="750"/>
                                        <p:tgtEl>
                                          <p:spTgt spid="3860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p:txBody>
          <a:bodyPr/>
          <a:lstStyle/>
          <a:p>
            <a:pPr lvl="1" eaLnBrk="1" hangingPunct="1"/>
            <a:r>
              <a:rPr lang="en-US" altLang="en-US" dirty="0"/>
              <a:t>All economic questions arise because we want more than we can get.</a:t>
            </a:r>
          </a:p>
          <a:p>
            <a:pPr lvl="1" eaLnBrk="1" hangingPunct="1"/>
            <a:r>
              <a:rPr lang="en-US" altLang="en-US" dirty="0"/>
              <a:t>Our inability to satisfy all our wants is called </a:t>
            </a:r>
            <a:r>
              <a:rPr lang="en-US" altLang="en-US" b="1" dirty="0"/>
              <a:t>scarcity</a:t>
            </a:r>
            <a:r>
              <a:rPr lang="en-US" altLang="en-US" dirty="0"/>
              <a:t>.</a:t>
            </a:r>
          </a:p>
          <a:p>
            <a:pPr lvl="1" eaLnBrk="1" hangingPunct="1"/>
            <a:r>
              <a:rPr lang="en-US" altLang="en-US" dirty="0"/>
              <a:t>Because we face scarcity, we must make </a:t>
            </a:r>
            <a:r>
              <a:rPr lang="en-US" altLang="en-US" b="1" dirty="0"/>
              <a:t>choices</a:t>
            </a:r>
            <a:r>
              <a:rPr lang="en-US" altLang="en-US" dirty="0"/>
              <a:t>.</a:t>
            </a:r>
          </a:p>
          <a:p>
            <a:pPr lvl="1" eaLnBrk="1" hangingPunct="1"/>
            <a:r>
              <a:rPr lang="en-US" altLang="en-US" dirty="0"/>
              <a:t>The choices we make depend on the incentives we face.</a:t>
            </a:r>
          </a:p>
          <a:p>
            <a:pPr lvl="1" eaLnBrk="1" hangingPunct="1"/>
            <a:r>
              <a:rPr lang="en-US" altLang="en-US" dirty="0"/>
              <a:t>An </a:t>
            </a:r>
            <a:r>
              <a:rPr lang="en-US" altLang="en-US" b="1" dirty="0"/>
              <a:t>incentive</a:t>
            </a:r>
            <a:r>
              <a:rPr lang="en-US" altLang="en-US" dirty="0"/>
              <a:t> is a reward that encourages an action or a penalty that discourages an action.</a:t>
            </a:r>
          </a:p>
        </p:txBody>
      </p:sp>
      <p:sp>
        <p:nvSpPr>
          <p:cNvPr id="14338" name="Rectangle 2"/>
          <p:cNvSpPr>
            <a:spLocks noGrp="1" noChangeArrowheads="1"/>
          </p:cNvSpPr>
          <p:nvPr>
            <p:ph type="title"/>
          </p:nvPr>
        </p:nvSpPr>
        <p:spPr/>
        <p:txBody>
          <a:bodyPr/>
          <a:lstStyle/>
          <a:p>
            <a:pPr eaLnBrk="1" hangingPunct="1"/>
            <a:r>
              <a:rPr lang="en-US" altLang="en-US"/>
              <a:t>Definition of Economics</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wipe(left)">
                                      <p:cBhvr>
                                        <p:cTn id="7" dur="1000"/>
                                        <p:tgtEl>
                                          <p:spTgt spid="14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wipe(left)">
                                      <p:cBhvr>
                                        <p:cTn id="12" dur="1000"/>
                                        <p:tgtEl>
                                          <p:spTgt spid="143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1"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wipe(left)">
                                      <p:cBhvr>
                                        <p:cTn id="17" dur="1000"/>
                                        <p:tgtEl>
                                          <p:spTgt spid="1433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1"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wipe(left)">
                                      <p:cBhvr>
                                        <p:cTn id="22" dur="1000"/>
                                        <p:tgtEl>
                                          <p:spTgt spid="1433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1" nodeType="clickEffect">
                                  <p:stCondLst>
                                    <p:cond delay="0"/>
                                  </p:stCondLst>
                                  <p:childTnLst>
                                    <p:set>
                                      <p:cBhvr>
                                        <p:cTn id="26" dur="1" fill="hold">
                                          <p:stCondLst>
                                            <p:cond delay="0"/>
                                          </p:stCondLst>
                                        </p:cTn>
                                        <p:tgtEl>
                                          <p:spTgt spid="14339">
                                            <p:txEl>
                                              <p:pRg st="4" end="4"/>
                                            </p:txEl>
                                          </p:spTgt>
                                        </p:tgtEl>
                                        <p:attrNameLst>
                                          <p:attrName>style.visibility</p:attrName>
                                        </p:attrNameLst>
                                      </p:cBhvr>
                                      <p:to>
                                        <p:strVal val="visible"/>
                                      </p:to>
                                    </p:set>
                                    <p:animEffect transition="in" filter="wipe(left)">
                                      <p:cBhvr>
                                        <p:cTn id="27" dur="1000"/>
                                        <p:tgtEl>
                                          <p:spTgt spid="14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1" uiExpand="1" build="p" bldLvl="3"/>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3"/>
          <p:cNvSpPr>
            <a:spLocks noGrp="1" noChangeArrowheads="1"/>
          </p:cNvSpPr>
          <p:nvPr>
            <p:ph idx="1"/>
          </p:nvPr>
        </p:nvSpPr>
        <p:spPr/>
        <p:txBody>
          <a:bodyPr/>
          <a:lstStyle/>
          <a:p>
            <a:pPr lvl="1" defTabSz="457200" eaLnBrk="1" hangingPunct="1">
              <a:defRPr/>
            </a:pPr>
            <a:r>
              <a:rPr lang="en-US" b="1" dirty="0"/>
              <a:t>Economics</a:t>
            </a:r>
            <a:r>
              <a:rPr lang="en-US" dirty="0"/>
              <a:t> is the social science that studies the </a:t>
            </a:r>
            <a:r>
              <a:rPr lang="en-US" i="1" dirty="0"/>
              <a:t>choices</a:t>
            </a:r>
            <a:r>
              <a:rPr lang="en-US" dirty="0"/>
              <a:t> that individuals, businesses, governments, and entire societies make as they cope with </a:t>
            </a:r>
            <a:r>
              <a:rPr lang="en-US" i="1" dirty="0"/>
              <a:t>scarcity </a:t>
            </a:r>
            <a:r>
              <a:rPr lang="en-US" dirty="0"/>
              <a:t>and the </a:t>
            </a:r>
            <a:r>
              <a:rPr lang="en-US" i="1" dirty="0"/>
              <a:t>incentives</a:t>
            </a:r>
            <a:r>
              <a:rPr lang="en-US" dirty="0"/>
              <a:t> that influence and reconcile those choices.</a:t>
            </a:r>
          </a:p>
          <a:p>
            <a:pPr lvl="1" defTabSz="457200" eaLnBrk="1" hangingPunct="1">
              <a:defRPr/>
            </a:pPr>
            <a:r>
              <a:rPr lang="en-US" dirty="0"/>
              <a:t>Economics divides in to main parts:</a:t>
            </a:r>
          </a:p>
          <a:p>
            <a:pPr marL="463550" lvl="1" indent="-342900" defTabSz="457200" eaLnBrk="1" hangingPunct="1">
              <a:buClr>
                <a:schemeClr val="tx1"/>
              </a:buClr>
              <a:buSzPct val="120000"/>
              <a:buFont typeface="Wingdings" panose="05000000000000000000" pitchFamily="2" charset="2"/>
              <a:buChar char="§"/>
              <a:defRPr/>
            </a:pPr>
            <a:r>
              <a:rPr lang="en-US" dirty="0"/>
              <a:t>Microeconomics</a:t>
            </a:r>
          </a:p>
          <a:p>
            <a:pPr marL="463550" lvl="1" indent="-342900" defTabSz="457200" eaLnBrk="1" hangingPunct="1">
              <a:buClr>
                <a:schemeClr val="tx1"/>
              </a:buClr>
              <a:buSzPct val="120000"/>
              <a:buFont typeface="Wingdings" panose="05000000000000000000" pitchFamily="2" charset="2"/>
              <a:buChar char="§"/>
              <a:defRPr/>
            </a:pPr>
            <a:r>
              <a:rPr lang="en-US" dirty="0"/>
              <a:t>Macroeconomics</a:t>
            </a:r>
          </a:p>
        </p:txBody>
      </p:sp>
      <p:sp>
        <p:nvSpPr>
          <p:cNvPr id="16386" name="Rectangle 5"/>
          <p:cNvSpPr>
            <a:spLocks noGrp="1" noChangeArrowheads="1"/>
          </p:cNvSpPr>
          <p:nvPr>
            <p:ph type="title"/>
          </p:nvPr>
        </p:nvSpPr>
        <p:spPr>
          <a:noFill/>
        </p:spPr>
        <p:txBody>
          <a:bodyPr/>
          <a:lstStyle/>
          <a:p>
            <a:pPr eaLnBrk="1" hangingPunct="1"/>
            <a:r>
              <a:rPr lang="en-US" altLang="en-US"/>
              <a:t>Definition of Economics</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0242">
                                            <p:txEl>
                                              <p:pRg st="1" end="1"/>
                                            </p:txEl>
                                          </p:spTgt>
                                        </p:tgtEl>
                                        <p:attrNameLst>
                                          <p:attrName>style.visibility</p:attrName>
                                        </p:attrNameLst>
                                      </p:cBhvr>
                                      <p:to>
                                        <p:strVal val="visible"/>
                                      </p:to>
                                    </p:set>
                                    <p:animEffect transition="in" filter="wipe(left)">
                                      <p:cBhvr>
                                        <p:cTn id="7" dur="1000"/>
                                        <p:tgtEl>
                                          <p:spTgt spid="1024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10242">
                                            <p:txEl>
                                              <p:pRg st="2" end="2"/>
                                            </p:txEl>
                                          </p:spTgt>
                                        </p:tgtEl>
                                        <p:attrNameLst>
                                          <p:attrName>style.visibility</p:attrName>
                                        </p:attrNameLst>
                                      </p:cBhvr>
                                      <p:to>
                                        <p:strVal val="visible"/>
                                      </p:to>
                                    </p:set>
                                    <p:animEffect transition="in" filter="wipe(left)">
                                      <p:cBhvr>
                                        <p:cTn id="12" dur="1000"/>
                                        <p:tgtEl>
                                          <p:spTgt spid="1024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1" nodeType="clickEffect">
                                  <p:stCondLst>
                                    <p:cond delay="0"/>
                                  </p:stCondLst>
                                  <p:childTnLst>
                                    <p:set>
                                      <p:cBhvr>
                                        <p:cTn id="16" dur="1" fill="hold">
                                          <p:stCondLst>
                                            <p:cond delay="0"/>
                                          </p:stCondLst>
                                        </p:cTn>
                                        <p:tgtEl>
                                          <p:spTgt spid="10242">
                                            <p:txEl>
                                              <p:pRg st="3" end="3"/>
                                            </p:txEl>
                                          </p:spTgt>
                                        </p:tgtEl>
                                        <p:attrNameLst>
                                          <p:attrName>style.visibility</p:attrName>
                                        </p:attrNameLst>
                                      </p:cBhvr>
                                      <p:to>
                                        <p:strVal val="visible"/>
                                      </p:to>
                                    </p:set>
                                    <p:animEffect transition="in" filter="wipe(left)">
                                      <p:cBhvr>
                                        <p:cTn id="17" dur="1000"/>
                                        <p:tgtEl>
                                          <p:spTgt spid="1024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1" uiExpand="1" build="p" bldLvl="3"/>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2099" name="Rectangle 3"/>
          <p:cNvSpPr>
            <a:spLocks noGrp="1" noChangeArrowheads="1"/>
          </p:cNvSpPr>
          <p:nvPr>
            <p:ph idx="1"/>
          </p:nvPr>
        </p:nvSpPr>
        <p:spPr/>
        <p:txBody>
          <a:bodyPr/>
          <a:lstStyle/>
          <a:p>
            <a:pPr lvl="1" eaLnBrk="1" hangingPunct="1"/>
            <a:r>
              <a:rPr lang="en-US" altLang="en-US" b="1" dirty="0"/>
              <a:t>Microeconomics</a:t>
            </a:r>
            <a:r>
              <a:rPr lang="en-US" altLang="en-US" dirty="0"/>
              <a:t> is the study of choices that individuals and businesses make, the way those choices interact in markets, and the influence of governments.</a:t>
            </a:r>
          </a:p>
          <a:p>
            <a:pPr lvl="1" eaLnBrk="1" hangingPunct="1"/>
            <a:r>
              <a:rPr lang="en-US" altLang="en-US" dirty="0"/>
              <a:t>An example of a microeconomic question is: Why are people buying more e-books and fewer hard copy books?</a:t>
            </a:r>
          </a:p>
          <a:p>
            <a:pPr lvl="1" eaLnBrk="1" hangingPunct="1"/>
            <a:r>
              <a:rPr lang="en-US" altLang="en-US" b="1" dirty="0"/>
              <a:t>Macroeconomics</a:t>
            </a:r>
            <a:r>
              <a:rPr lang="en-US" altLang="en-US" dirty="0"/>
              <a:t> is the study of the performance of the national and global economies.</a:t>
            </a:r>
          </a:p>
          <a:p>
            <a:pPr lvl="1" eaLnBrk="1" hangingPunct="1"/>
            <a:r>
              <a:rPr lang="en-US" altLang="en-US" dirty="0"/>
              <a:t>An example of a macroeconomic question is: Why does the unemployment rate in Canada fluctuate?</a:t>
            </a:r>
            <a:endParaRPr lang="en-US" altLang="en-US" dirty="0">
              <a:latin typeface="AGaramond" pitchFamily="18" charset="0"/>
            </a:endParaRPr>
          </a:p>
          <a:p>
            <a:pPr lvl="1" eaLnBrk="1" hangingPunct="1"/>
            <a:endParaRPr lang="en-US" altLang="en-US" dirty="0"/>
          </a:p>
        </p:txBody>
      </p:sp>
      <p:sp>
        <p:nvSpPr>
          <p:cNvPr id="18434" name="Rectangle 5"/>
          <p:cNvSpPr>
            <a:spLocks noGrp="1" noChangeArrowheads="1"/>
          </p:cNvSpPr>
          <p:nvPr>
            <p:ph type="title"/>
          </p:nvPr>
        </p:nvSpPr>
        <p:spPr>
          <a:noFill/>
        </p:spPr>
        <p:txBody>
          <a:bodyPr/>
          <a:lstStyle/>
          <a:p>
            <a:pPr eaLnBrk="1" hangingPunct="1"/>
            <a:r>
              <a:rPr lang="en-US" altLang="en-US"/>
              <a:t>Definition of Economics</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2099">
                                            <p:txEl>
                                              <p:pRg st="1" end="1"/>
                                            </p:txEl>
                                          </p:spTgt>
                                        </p:tgtEl>
                                        <p:attrNameLst>
                                          <p:attrName>style.visibility</p:attrName>
                                        </p:attrNameLst>
                                      </p:cBhvr>
                                      <p:to>
                                        <p:strVal val="visible"/>
                                      </p:to>
                                    </p:set>
                                    <p:animEffect transition="in" filter="wipe(left)">
                                      <p:cBhvr>
                                        <p:cTn id="7" dur="1000"/>
                                        <p:tgtEl>
                                          <p:spTgt spid="13209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2099">
                                            <p:txEl>
                                              <p:pRg st="2" end="2"/>
                                            </p:txEl>
                                          </p:spTgt>
                                        </p:tgtEl>
                                        <p:attrNameLst>
                                          <p:attrName>style.visibility</p:attrName>
                                        </p:attrNameLst>
                                      </p:cBhvr>
                                      <p:to>
                                        <p:strVal val="visible"/>
                                      </p:to>
                                    </p:set>
                                    <p:animEffect transition="in" filter="wipe(left)">
                                      <p:cBhvr>
                                        <p:cTn id="12" dur="1000"/>
                                        <p:tgtEl>
                                          <p:spTgt spid="13209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2099">
                                            <p:txEl>
                                              <p:pRg st="3" end="3"/>
                                            </p:txEl>
                                          </p:spTgt>
                                        </p:tgtEl>
                                        <p:attrNameLst>
                                          <p:attrName>style.visibility</p:attrName>
                                        </p:attrNameLst>
                                      </p:cBhvr>
                                      <p:to>
                                        <p:strVal val="visible"/>
                                      </p:to>
                                    </p:set>
                                    <p:animEffect transition="in" filter="wipe(left)">
                                      <p:cBhvr>
                                        <p:cTn id="17" dur="1000"/>
                                        <p:tgtEl>
                                          <p:spTgt spid="132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uiExpand="1" build="p" bldLvl="3"/>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p:txBody>
          <a:bodyPr/>
          <a:lstStyle/>
          <a:p>
            <a:pPr lvl="1" eaLnBrk="1" hangingPunct="1"/>
            <a:r>
              <a:rPr lang="en-US" altLang="en-US" dirty="0"/>
              <a:t>Two big questions summarize the scope of economics:</a:t>
            </a:r>
          </a:p>
          <a:p>
            <a:pPr marL="406400" lvl="1" indent="-292100" eaLnBrk="1" hangingPunct="1">
              <a:buClr>
                <a:srgbClr val="767096"/>
              </a:buClr>
              <a:buSzPct val="120000"/>
              <a:buFont typeface="Wingdings" panose="05000000000000000000" pitchFamily="2" charset="2"/>
              <a:buChar char="§"/>
            </a:pPr>
            <a:r>
              <a:rPr lang="en-US" altLang="en-US" dirty="0"/>
              <a:t>How do choices end up determining </a:t>
            </a:r>
            <a:r>
              <a:rPr lang="en-US" altLang="en-US" b="1" i="1" dirty="0"/>
              <a:t>what</a:t>
            </a:r>
            <a:r>
              <a:rPr lang="en-US" altLang="en-US" dirty="0"/>
              <a:t>, </a:t>
            </a:r>
            <a:r>
              <a:rPr lang="en-US" altLang="en-US" b="1" i="1" dirty="0"/>
              <a:t>how</a:t>
            </a:r>
            <a:r>
              <a:rPr lang="en-US" altLang="en-US" dirty="0"/>
              <a:t>, and </a:t>
            </a:r>
            <a:r>
              <a:rPr lang="en-US" altLang="en-US" b="1" i="1" dirty="0"/>
              <a:t>for whom</a:t>
            </a:r>
            <a:r>
              <a:rPr lang="en-US" altLang="en-US" dirty="0"/>
              <a:t> goods and services get produced?</a:t>
            </a:r>
          </a:p>
          <a:p>
            <a:pPr marL="406400" lvl="1" indent="-292100" eaLnBrk="1" hangingPunct="1">
              <a:buClr>
                <a:srgbClr val="767096"/>
              </a:buClr>
              <a:buSzPct val="120000"/>
              <a:buFont typeface="Wingdings" panose="05000000000000000000" pitchFamily="2" charset="2"/>
              <a:buChar char="§"/>
            </a:pPr>
            <a:r>
              <a:rPr lang="en-US" altLang="en-US" dirty="0"/>
              <a:t>When do choices made in the pursuit of </a:t>
            </a:r>
            <a:r>
              <a:rPr lang="en-US" altLang="en-US" b="1" i="1" dirty="0"/>
              <a:t>self-interest</a:t>
            </a:r>
            <a:r>
              <a:rPr lang="en-US" altLang="en-US" dirty="0"/>
              <a:t> also promote the </a:t>
            </a:r>
            <a:r>
              <a:rPr lang="en-US" altLang="en-US" b="1" i="1" dirty="0"/>
              <a:t>social interest</a:t>
            </a:r>
            <a:r>
              <a:rPr lang="en-US" altLang="en-US" dirty="0"/>
              <a:t>?</a:t>
            </a:r>
            <a:endParaRPr lang="en-US" altLang="en-US" dirty="0">
              <a:solidFill>
                <a:srgbClr val="6054A1"/>
              </a:solidFill>
            </a:endParaRPr>
          </a:p>
        </p:txBody>
      </p:sp>
      <p:sp>
        <p:nvSpPr>
          <p:cNvPr id="20482" name="Rectangle 2"/>
          <p:cNvSpPr>
            <a:spLocks noGrp="1" noChangeArrowheads="1"/>
          </p:cNvSpPr>
          <p:nvPr>
            <p:ph type="title"/>
          </p:nvPr>
        </p:nvSpPr>
        <p:spPr/>
        <p:txBody>
          <a:bodyPr/>
          <a:lstStyle/>
          <a:p>
            <a:pPr eaLnBrk="1" hangingPunct="1"/>
            <a:r>
              <a:rPr lang="en-US" altLang="en-US"/>
              <a:t>Two Big Economic Questions </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wipe(left)">
                                      <p:cBhvr>
                                        <p:cTn id="7" dur="1000"/>
                                        <p:tgtEl>
                                          <p:spTgt spid="2048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wipe(left)">
                                      <p:cBhvr>
                                        <p:cTn id="12" dur="10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1" uiExpand="1" build="p" bldLvl="3"/>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987" name="Rectangle 3"/>
          <p:cNvSpPr>
            <a:spLocks noGrp="1" noChangeArrowheads="1"/>
          </p:cNvSpPr>
          <p:nvPr>
            <p:ph idx="1"/>
          </p:nvPr>
        </p:nvSpPr>
        <p:spPr>
          <a:xfrm>
            <a:off x="360363" y="1584325"/>
            <a:ext cx="8229600" cy="4816475"/>
          </a:xfrm>
        </p:spPr>
        <p:txBody>
          <a:bodyPr/>
          <a:lstStyle/>
          <a:p>
            <a:pPr eaLnBrk="1" hangingPunct="1"/>
            <a:r>
              <a:rPr lang="en-US" altLang="en-US" dirty="0"/>
              <a:t>What, How, and For Whom?</a:t>
            </a:r>
            <a:endParaRPr lang="en-US" altLang="en-US" b="0" dirty="0"/>
          </a:p>
          <a:p>
            <a:pPr lvl="1" eaLnBrk="1" hangingPunct="1"/>
            <a:r>
              <a:rPr lang="en-US" altLang="en-US" b="1" dirty="0"/>
              <a:t>Goods and services</a:t>
            </a:r>
            <a:r>
              <a:rPr lang="en-US" altLang="en-US" dirty="0"/>
              <a:t> are the objects that people value and produce to satisfy human wants.</a:t>
            </a:r>
          </a:p>
          <a:p>
            <a:pPr eaLnBrk="1" hangingPunct="1"/>
            <a:r>
              <a:rPr lang="en-US" altLang="en-US" dirty="0">
                <a:solidFill>
                  <a:srgbClr val="7030A0"/>
                </a:solidFill>
              </a:rPr>
              <a:t>What?</a:t>
            </a:r>
            <a:endParaRPr lang="en-US" altLang="en-US" b="0" dirty="0">
              <a:solidFill>
                <a:srgbClr val="7030A0"/>
              </a:solidFill>
            </a:endParaRPr>
          </a:p>
          <a:p>
            <a:r>
              <a:rPr lang="en-US" altLang="en-US" b="0" dirty="0">
                <a:solidFill>
                  <a:schemeClr val="tx1"/>
                </a:solidFill>
              </a:rPr>
              <a:t>In Canada, agriculture accounts for 2 percent of total production, manufactured goods for 28 percent, and services (retail and wholesale trade, healthcare, and education are the biggest ones) for 70 percent. </a:t>
            </a:r>
          </a:p>
          <a:p>
            <a:pPr lvl="1" eaLnBrk="1" hangingPunct="1"/>
            <a:r>
              <a:rPr lang="en-US" altLang="en-US" dirty="0"/>
              <a:t>In China, agriculture accounts for 8 percent of total production, manufactured goods for 41 percent, and services for 51 percent. </a:t>
            </a:r>
          </a:p>
        </p:txBody>
      </p:sp>
      <p:sp>
        <p:nvSpPr>
          <p:cNvPr id="22530" name="Rectangle 5"/>
          <p:cNvSpPr>
            <a:spLocks noGrp="1" noChangeArrowheads="1"/>
          </p:cNvSpPr>
          <p:nvPr>
            <p:ph type="title"/>
          </p:nvPr>
        </p:nvSpPr>
        <p:spPr>
          <a:noFill/>
        </p:spPr>
        <p:txBody>
          <a:bodyPr/>
          <a:lstStyle/>
          <a:p>
            <a:pPr eaLnBrk="1" hangingPunct="1"/>
            <a:r>
              <a:rPr lang="en-US" altLang="en-US" dirty="0"/>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987">
                                            <p:txEl>
                                              <p:pRg st="1" end="1"/>
                                            </p:txEl>
                                          </p:spTgt>
                                        </p:tgtEl>
                                        <p:attrNameLst>
                                          <p:attrName>style.visibility</p:attrName>
                                        </p:attrNameLst>
                                      </p:cBhvr>
                                      <p:to>
                                        <p:strVal val="visible"/>
                                      </p:to>
                                    </p:set>
                                    <p:animEffect transition="in" filter="wipe(left)">
                                      <p:cBhvr>
                                        <p:cTn id="7" dur="1000"/>
                                        <p:tgtEl>
                                          <p:spTgt spid="29798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7987">
                                            <p:txEl>
                                              <p:pRg st="2" end="2"/>
                                            </p:txEl>
                                          </p:spTgt>
                                        </p:tgtEl>
                                        <p:attrNameLst>
                                          <p:attrName>style.visibility</p:attrName>
                                        </p:attrNameLst>
                                      </p:cBhvr>
                                      <p:to>
                                        <p:strVal val="visible"/>
                                      </p:to>
                                    </p:set>
                                    <p:animEffect transition="in" filter="wipe(left)">
                                      <p:cBhvr>
                                        <p:cTn id="12" dur="1000"/>
                                        <p:tgtEl>
                                          <p:spTgt spid="29798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7987">
                                            <p:txEl>
                                              <p:pRg st="3" end="3"/>
                                            </p:txEl>
                                          </p:spTgt>
                                        </p:tgtEl>
                                        <p:attrNameLst>
                                          <p:attrName>style.visibility</p:attrName>
                                        </p:attrNameLst>
                                      </p:cBhvr>
                                      <p:to>
                                        <p:strVal val="visible"/>
                                      </p:to>
                                    </p:set>
                                    <p:animEffect transition="in" filter="wipe(left)">
                                      <p:cBhvr>
                                        <p:cTn id="17" dur="1000"/>
                                        <p:tgtEl>
                                          <p:spTgt spid="297987">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7987">
                                            <p:txEl>
                                              <p:pRg st="4" end="4"/>
                                            </p:txEl>
                                          </p:spTgt>
                                        </p:tgtEl>
                                        <p:attrNameLst>
                                          <p:attrName>style.visibility</p:attrName>
                                        </p:attrNameLst>
                                      </p:cBhvr>
                                      <p:to>
                                        <p:strVal val="visible"/>
                                      </p:to>
                                    </p:set>
                                    <p:animEffect transition="in" filter="wipe(left)">
                                      <p:cBhvr>
                                        <p:cTn id="22" dur="1000"/>
                                        <p:tgtEl>
                                          <p:spTgt spid="2979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uiExpand="1" build="p" bldLvl="3"/>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7" name="Rectangle 3"/>
          <p:cNvSpPr>
            <a:spLocks noGrp="1" noChangeArrowheads="1"/>
          </p:cNvSpPr>
          <p:nvPr>
            <p:ph idx="1"/>
          </p:nvPr>
        </p:nvSpPr>
        <p:spPr>
          <a:xfrm>
            <a:off x="360363" y="1584325"/>
            <a:ext cx="3678237" cy="4525963"/>
          </a:xfrm>
        </p:spPr>
        <p:txBody>
          <a:bodyPr/>
          <a:lstStyle/>
          <a:p>
            <a:pPr lvl="1" eaLnBrk="1" hangingPunct="1"/>
            <a:r>
              <a:rPr lang="en-US" altLang="en-US" dirty="0"/>
              <a:t>Figure 1.1 shows these numbers for Canada and China …</a:t>
            </a:r>
          </a:p>
          <a:p>
            <a:pPr lvl="1" eaLnBrk="1" hangingPunct="1"/>
            <a:r>
              <a:rPr lang="en-US" altLang="en-US" dirty="0"/>
              <a:t>and also for Ethiopia. </a:t>
            </a:r>
          </a:p>
          <a:p>
            <a:pPr lvl="1" eaLnBrk="1" hangingPunct="1"/>
            <a:r>
              <a:rPr lang="en-US" altLang="en-US" dirty="0"/>
              <a:t>What determines these patterns of production?</a:t>
            </a:r>
          </a:p>
          <a:p>
            <a:pPr lvl="1" eaLnBrk="1" hangingPunct="1"/>
            <a:r>
              <a:rPr lang="en-US" altLang="en-US" dirty="0"/>
              <a:t>How do choices end up determining the quantity of each item produced in Canada and around the world? </a:t>
            </a:r>
          </a:p>
        </p:txBody>
      </p:sp>
      <p:sp>
        <p:nvSpPr>
          <p:cNvPr id="10" name="Rectangle 5"/>
          <p:cNvSpPr>
            <a:spLocks noGrp="1" noChangeArrowheads="1"/>
          </p:cNvSpPr>
          <p:nvPr>
            <p:ph type="title"/>
          </p:nvPr>
        </p:nvSpPr>
        <p:spPr>
          <a:xfrm>
            <a:off x="1152000" y="304800"/>
            <a:ext cx="7162800" cy="1133475"/>
          </a:xfrm>
          <a:noFill/>
        </p:spPr>
        <p:txBody>
          <a:bodyPr/>
          <a:lstStyle/>
          <a:p>
            <a:pPr eaLnBrk="1" hangingPunct="1"/>
            <a:r>
              <a:rPr lang="en-US" altLang="en-US" dirty="0"/>
              <a:t>Two Big Economic Questions </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20" name="Picture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21" name="Picture 2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22" name="Picture 2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23" name="Picture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27796" y="1676403"/>
            <a:ext cx="4346258" cy="3694748"/>
          </a:xfrm>
          <a:prstGeom prst="rect">
            <a:avLst/>
          </a:prstGeom>
        </p:spPr>
      </p:pic>
      <p:pic>
        <p:nvPicPr>
          <p:cNvPr id="14" name="Picture 7">
            <a:hlinkClick r:id="rId13" action="ppaction://hlinksldjump" tooltip="Click to expand the figure"/>
          </p:cNvPr>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640763" y="6480175"/>
            <a:ext cx="222250" cy="22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1000"/>
                                        <p:tgtEl>
                                          <p:spTgt spid="16"/>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1000"/>
                                        <p:tgtEl>
                                          <p:spTgt spid="17"/>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1000"/>
                                        <p:tgtEl>
                                          <p:spTgt spid="18"/>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5000"/>
                            </p:stCondLst>
                            <p:childTnLst>
                              <p:par>
                                <p:cTn id="25" presetID="22" presetClass="entr" presetSubtype="8"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1000"/>
                                        <p:tgtEl>
                                          <p:spTgt spid="20"/>
                                        </p:tgtEl>
                                      </p:cBhvr>
                                    </p:animEffect>
                                  </p:childTnLst>
                                </p:cTn>
                              </p:par>
                            </p:childTnLst>
                          </p:cTn>
                        </p:par>
                        <p:par>
                          <p:cTn id="28" fill="hold">
                            <p:stCondLst>
                              <p:cond delay="60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1000"/>
                                        <p:tgtEl>
                                          <p:spTgt spid="21"/>
                                        </p:tgtEl>
                                      </p:cBhvr>
                                    </p:animEffect>
                                  </p:childTnLst>
                                </p:cTn>
                              </p:par>
                            </p:childTnLst>
                          </p:cTn>
                        </p:par>
                        <p:par>
                          <p:cTn id="32" fill="hold">
                            <p:stCondLst>
                              <p:cond delay="7000"/>
                            </p:stCondLst>
                            <p:childTnLst>
                              <p:par>
                                <p:cTn id="33" presetID="22" presetClass="entr" presetSubtype="8"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1000"/>
                                        <p:tgtEl>
                                          <p:spTgt spid="22"/>
                                        </p:tgtEl>
                                      </p:cBhvr>
                                    </p:animEffect>
                                  </p:childTnLst>
                                </p:cTn>
                              </p:par>
                            </p:childTnLst>
                          </p:cTn>
                        </p:par>
                        <p:par>
                          <p:cTn id="36" fill="hold">
                            <p:stCondLst>
                              <p:cond delay="80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10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08547">
                                            <p:txEl>
                                              <p:pRg st="1" end="1"/>
                                            </p:txEl>
                                          </p:spTgt>
                                        </p:tgtEl>
                                        <p:attrNameLst>
                                          <p:attrName>style.visibility</p:attrName>
                                        </p:attrNameLst>
                                      </p:cBhvr>
                                      <p:to>
                                        <p:strVal val="visible"/>
                                      </p:to>
                                    </p:set>
                                    <p:animEffect transition="in" filter="wipe(left)">
                                      <p:cBhvr>
                                        <p:cTn id="44" dur="1000"/>
                                        <p:tgtEl>
                                          <p:spTgt spid="108547">
                                            <p:txEl>
                                              <p:pRg st="1" end="1"/>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08547">
                                            <p:txEl>
                                              <p:pRg st="2" end="2"/>
                                            </p:txEl>
                                          </p:spTgt>
                                        </p:tgtEl>
                                        <p:attrNameLst>
                                          <p:attrName>style.visibility</p:attrName>
                                        </p:attrNameLst>
                                      </p:cBhvr>
                                      <p:to>
                                        <p:strVal val="visible"/>
                                      </p:to>
                                    </p:set>
                                    <p:animEffect transition="in" filter="wipe(left)">
                                      <p:cBhvr>
                                        <p:cTn id="49" dur="1000"/>
                                        <p:tgtEl>
                                          <p:spTgt spid="108547">
                                            <p:txEl>
                                              <p:pRg st="2" end="2"/>
                                            </p:txEl>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108547">
                                            <p:txEl>
                                              <p:pRg st="3" end="3"/>
                                            </p:txEl>
                                          </p:spTgt>
                                        </p:tgtEl>
                                        <p:attrNameLst>
                                          <p:attrName>style.visibility</p:attrName>
                                        </p:attrNameLst>
                                      </p:cBhvr>
                                      <p:to>
                                        <p:strVal val="visible"/>
                                      </p:to>
                                    </p:set>
                                    <p:animEffect transition="in" filter="wipe(left)">
                                      <p:cBhvr>
                                        <p:cTn id="54" dur="1000"/>
                                        <p:tgtEl>
                                          <p:spTgt spid="1085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uiExpand="1" build="p" bldLvl="3"/>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5" name="Picture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981200" y="1143000"/>
            <a:ext cx="4829175" cy="4105275"/>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1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1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1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10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10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3"/>
          <p:cNvSpPr>
            <a:spLocks noGrp="1" noChangeArrowheads="1"/>
          </p:cNvSpPr>
          <p:nvPr>
            <p:ph idx="1"/>
          </p:nvPr>
        </p:nvSpPr>
        <p:spPr/>
        <p:txBody>
          <a:bodyPr/>
          <a:lstStyle/>
          <a:p>
            <a:pPr eaLnBrk="1" hangingPunct="1"/>
            <a:r>
              <a:rPr lang="en-US" altLang="en-US" dirty="0">
                <a:solidFill>
                  <a:srgbClr val="7030A0"/>
                </a:solidFill>
              </a:rPr>
              <a:t>How?</a:t>
            </a:r>
            <a:endParaRPr lang="en-US" altLang="en-US" b="0" dirty="0">
              <a:solidFill>
                <a:srgbClr val="7030A0"/>
              </a:solidFill>
            </a:endParaRPr>
          </a:p>
          <a:p>
            <a:pPr lvl="1" eaLnBrk="1" hangingPunct="1"/>
            <a:r>
              <a:rPr lang="en-US" altLang="en-US" dirty="0"/>
              <a:t>Goods and services are produced by using productive resources that economists call </a:t>
            </a:r>
            <a:r>
              <a:rPr lang="en-US" altLang="en-US" b="1" dirty="0"/>
              <a:t>factors of production</a:t>
            </a:r>
            <a:r>
              <a:rPr lang="en-US" altLang="en-US" dirty="0"/>
              <a:t>.</a:t>
            </a:r>
          </a:p>
          <a:p>
            <a:pPr lvl="1" eaLnBrk="1" hangingPunct="1"/>
            <a:r>
              <a:rPr lang="en-US" altLang="en-US" dirty="0"/>
              <a:t>Factors of production are grouped into four categories:</a:t>
            </a:r>
          </a:p>
          <a:p>
            <a:pPr lvl="1" eaLnBrk="1" hangingPunct="1">
              <a:buClr>
                <a:schemeClr val="tx1"/>
              </a:buClr>
              <a:buSzPct val="120000"/>
              <a:buFont typeface="Wingdings" panose="05000000000000000000" pitchFamily="2" charset="2"/>
              <a:buChar char="§"/>
            </a:pPr>
            <a:r>
              <a:rPr lang="en-US" altLang="en-US" dirty="0"/>
              <a:t> Land</a:t>
            </a:r>
          </a:p>
          <a:p>
            <a:pPr lvl="1" eaLnBrk="1" hangingPunct="1">
              <a:buClr>
                <a:schemeClr val="tx1"/>
              </a:buClr>
              <a:buSzPct val="120000"/>
              <a:buFont typeface="Wingdings" panose="05000000000000000000" pitchFamily="2" charset="2"/>
              <a:buChar char="§"/>
            </a:pPr>
            <a:r>
              <a:rPr lang="en-US" altLang="en-US" dirty="0"/>
              <a:t> </a:t>
            </a:r>
            <a:r>
              <a:rPr lang="en-US" altLang="en-US" dirty="0" err="1"/>
              <a:t>Labour</a:t>
            </a:r>
            <a:endParaRPr lang="en-US" altLang="en-US" dirty="0"/>
          </a:p>
          <a:p>
            <a:pPr lvl="1" eaLnBrk="1" hangingPunct="1">
              <a:buClr>
                <a:schemeClr val="tx1"/>
              </a:buClr>
              <a:buSzPct val="120000"/>
              <a:buFont typeface="Wingdings" panose="05000000000000000000" pitchFamily="2" charset="2"/>
              <a:buChar char="§"/>
            </a:pPr>
            <a:r>
              <a:rPr lang="en-US" altLang="en-US" dirty="0"/>
              <a:t> Capital</a:t>
            </a:r>
          </a:p>
          <a:p>
            <a:pPr lvl="1" eaLnBrk="1" hangingPunct="1">
              <a:buClr>
                <a:schemeClr val="tx1"/>
              </a:buClr>
              <a:buSzPct val="120000"/>
              <a:buFont typeface="Wingdings" panose="05000000000000000000" pitchFamily="2" charset="2"/>
              <a:buChar char="§"/>
            </a:pPr>
            <a:r>
              <a:rPr lang="en-US" altLang="en-US" dirty="0"/>
              <a:t> Entrepreneurship</a:t>
            </a:r>
          </a:p>
        </p:txBody>
      </p:sp>
      <p:sp>
        <p:nvSpPr>
          <p:cNvPr id="28674" name="Rectangle 5"/>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386">
                                            <p:txEl>
                                              <p:pRg st="1" end="1"/>
                                            </p:txEl>
                                          </p:spTgt>
                                        </p:tgtEl>
                                        <p:attrNameLst>
                                          <p:attrName>style.visibility</p:attrName>
                                        </p:attrNameLst>
                                      </p:cBhvr>
                                      <p:to>
                                        <p:strVal val="visible"/>
                                      </p:to>
                                    </p:set>
                                    <p:animEffect transition="in" filter="wipe(left)">
                                      <p:cBhvr>
                                        <p:cTn id="7" dur="1000"/>
                                        <p:tgtEl>
                                          <p:spTgt spid="1638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386">
                                            <p:txEl>
                                              <p:pRg st="2" end="2"/>
                                            </p:txEl>
                                          </p:spTgt>
                                        </p:tgtEl>
                                        <p:attrNameLst>
                                          <p:attrName>style.visibility</p:attrName>
                                        </p:attrNameLst>
                                      </p:cBhvr>
                                      <p:to>
                                        <p:strVal val="visible"/>
                                      </p:to>
                                    </p:set>
                                    <p:animEffect transition="in" filter="wipe(left)">
                                      <p:cBhvr>
                                        <p:cTn id="12" dur="1000"/>
                                        <p:tgtEl>
                                          <p:spTgt spid="1638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386">
                                            <p:txEl>
                                              <p:pRg st="3" end="3"/>
                                            </p:txEl>
                                          </p:spTgt>
                                        </p:tgtEl>
                                        <p:attrNameLst>
                                          <p:attrName>style.visibility</p:attrName>
                                        </p:attrNameLst>
                                      </p:cBhvr>
                                      <p:to>
                                        <p:strVal val="visible"/>
                                      </p:to>
                                    </p:set>
                                    <p:animEffect transition="in" filter="wipe(left)">
                                      <p:cBhvr>
                                        <p:cTn id="17" dur="1000"/>
                                        <p:tgtEl>
                                          <p:spTgt spid="16386">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6386">
                                            <p:txEl>
                                              <p:pRg st="4" end="4"/>
                                            </p:txEl>
                                          </p:spTgt>
                                        </p:tgtEl>
                                        <p:attrNameLst>
                                          <p:attrName>style.visibility</p:attrName>
                                        </p:attrNameLst>
                                      </p:cBhvr>
                                      <p:to>
                                        <p:strVal val="visible"/>
                                      </p:to>
                                    </p:set>
                                    <p:animEffect transition="in" filter="wipe(left)">
                                      <p:cBhvr>
                                        <p:cTn id="22" dur="1000"/>
                                        <p:tgtEl>
                                          <p:spTgt spid="16386">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6386">
                                            <p:txEl>
                                              <p:pRg st="5" end="5"/>
                                            </p:txEl>
                                          </p:spTgt>
                                        </p:tgtEl>
                                        <p:attrNameLst>
                                          <p:attrName>style.visibility</p:attrName>
                                        </p:attrNameLst>
                                      </p:cBhvr>
                                      <p:to>
                                        <p:strVal val="visible"/>
                                      </p:to>
                                    </p:set>
                                    <p:animEffect transition="in" filter="wipe(left)">
                                      <p:cBhvr>
                                        <p:cTn id="27" dur="1000"/>
                                        <p:tgtEl>
                                          <p:spTgt spid="16386">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6386">
                                            <p:txEl>
                                              <p:pRg st="6" end="6"/>
                                            </p:txEl>
                                          </p:spTgt>
                                        </p:tgtEl>
                                        <p:attrNameLst>
                                          <p:attrName>style.visibility</p:attrName>
                                        </p:attrNameLst>
                                      </p:cBhvr>
                                      <p:to>
                                        <p:strVal val="visible"/>
                                      </p:to>
                                    </p:set>
                                    <p:animEffect transition="in" filter="wipe(left)">
                                      <p:cBhvr>
                                        <p:cTn id="32" dur="1000"/>
                                        <p:tgtEl>
                                          <p:spTgt spid="1638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uiExpand="1" build="p" bldLvl="3"/>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360363" y="1287757"/>
            <a:ext cx="8229600" cy="5051258"/>
          </a:xfrm>
        </p:spPr>
        <p:txBody>
          <a:bodyPr/>
          <a:lstStyle/>
          <a:p>
            <a:pPr lvl="1" eaLnBrk="1" hangingPunct="1"/>
            <a:r>
              <a:rPr lang="en-US" altLang="en-US" dirty="0"/>
              <a:t>The “gifts of nature” that we use to produce goods and services are </a:t>
            </a:r>
            <a:r>
              <a:rPr lang="en-US" altLang="en-US" b="1" dirty="0"/>
              <a:t>land</a:t>
            </a:r>
            <a:r>
              <a:rPr lang="en-US" altLang="en-US" dirty="0"/>
              <a:t>.</a:t>
            </a:r>
          </a:p>
          <a:p>
            <a:pPr lvl="1" eaLnBrk="1" hangingPunct="1"/>
            <a:r>
              <a:rPr lang="en-US" altLang="en-US" dirty="0"/>
              <a:t>The work time and work effort that people devote to producing goods and services is </a:t>
            </a:r>
            <a:r>
              <a:rPr lang="en-US" altLang="en-US" b="1" dirty="0" err="1"/>
              <a:t>labour</a:t>
            </a:r>
            <a:r>
              <a:rPr lang="en-US" altLang="en-US" dirty="0"/>
              <a:t>.</a:t>
            </a:r>
          </a:p>
          <a:p>
            <a:pPr lvl="1" eaLnBrk="1" hangingPunct="1"/>
            <a:r>
              <a:rPr lang="en-US" altLang="en-US" dirty="0"/>
              <a:t>The </a:t>
            </a:r>
            <a:r>
              <a:rPr lang="en-US" altLang="en-US" i="1" dirty="0"/>
              <a:t>quality</a:t>
            </a:r>
            <a:r>
              <a:rPr lang="en-US" altLang="en-US" dirty="0"/>
              <a:t> of </a:t>
            </a:r>
            <a:r>
              <a:rPr lang="en-US" altLang="en-US" dirty="0" err="1"/>
              <a:t>labour</a:t>
            </a:r>
            <a:r>
              <a:rPr lang="en-US" altLang="en-US" dirty="0"/>
              <a:t> depends on </a:t>
            </a:r>
            <a:r>
              <a:rPr lang="en-US" altLang="en-US" b="1" dirty="0"/>
              <a:t>human capital</a:t>
            </a:r>
            <a:r>
              <a:rPr lang="en-US" altLang="en-US" dirty="0"/>
              <a:t>, which is the knowledge and skill that people obtain from education, on-the-job training, and work experience.</a:t>
            </a:r>
          </a:p>
          <a:p>
            <a:pPr lvl="1" eaLnBrk="1" hangingPunct="1"/>
            <a:r>
              <a:rPr lang="en-US" altLang="en-US" dirty="0"/>
              <a:t>The tools, instruments, machines, buildings, and other constructions that businesses use to produce goods and services are </a:t>
            </a:r>
            <a:r>
              <a:rPr lang="en-US" altLang="en-US" b="1" dirty="0"/>
              <a:t>capital</a:t>
            </a:r>
            <a:r>
              <a:rPr lang="en-US" altLang="en-US" dirty="0"/>
              <a:t>.</a:t>
            </a:r>
          </a:p>
          <a:p>
            <a:pPr lvl="1" eaLnBrk="1" hangingPunct="1"/>
            <a:r>
              <a:rPr lang="en-US" altLang="en-US" dirty="0"/>
              <a:t>The human resource that organizes land, </a:t>
            </a:r>
            <a:r>
              <a:rPr lang="en-US" altLang="en-US" dirty="0" err="1"/>
              <a:t>labour</a:t>
            </a:r>
            <a:r>
              <a:rPr lang="en-US" altLang="en-US" dirty="0"/>
              <a:t>, and capital is </a:t>
            </a:r>
            <a:r>
              <a:rPr lang="en-US" altLang="en-US" b="1" dirty="0"/>
              <a:t>entrepreneurship</a:t>
            </a:r>
            <a:r>
              <a:rPr lang="en-US" altLang="en-US" dirty="0"/>
              <a:t>.</a:t>
            </a:r>
          </a:p>
        </p:txBody>
      </p:sp>
      <p:sp>
        <p:nvSpPr>
          <p:cNvPr id="30722" name="Rectangle 5"/>
          <p:cNvSpPr>
            <a:spLocks noGrp="1" noChangeArrowheads="1"/>
          </p:cNvSpPr>
          <p:nvPr>
            <p:ph type="title"/>
          </p:nvPr>
        </p:nvSpPr>
        <p:spPr>
          <a:noFill/>
        </p:spPr>
        <p:txBody>
          <a:bodyPr/>
          <a:lstStyle/>
          <a:p>
            <a:pPr eaLnBrk="1" hangingPunct="1"/>
            <a:r>
              <a:rPr lang="en-US" altLang="en-US" dirty="0"/>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wipe(left)">
                                      <p:cBhvr>
                                        <p:cTn id="7" dur="1000"/>
                                        <p:tgtEl>
                                          <p:spTgt spid="307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30723">
                                            <p:txEl>
                                              <p:pRg st="1" end="1"/>
                                            </p:txEl>
                                          </p:spTgt>
                                        </p:tgtEl>
                                        <p:attrNameLst>
                                          <p:attrName>style.visibility</p:attrName>
                                        </p:attrNameLst>
                                      </p:cBhvr>
                                      <p:to>
                                        <p:strVal val="visible"/>
                                      </p:to>
                                    </p:set>
                                    <p:animEffect transition="in" filter="wipe(left)">
                                      <p:cBhvr>
                                        <p:cTn id="12" dur="1000"/>
                                        <p:tgtEl>
                                          <p:spTgt spid="307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1" nodeType="clickEffect">
                                  <p:stCondLst>
                                    <p:cond delay="0"/>
                                  </p:stCondLst>
                                  <p:childTnLst>
                                    <p:set>
                                      <p:cBhvr>
                                        <p:cTn id="16" dur="1" fill="hold">
                                          <p:stCondLst>
                                            <p:cond delay="0"/>
                                          </p:stCondLst>
                                        </p:cTn>
                                        <p:tgtEl>
                                          <p:spTgt spid="30723">
                                            <p:txEl>
                                              <p:pRg st="2" end="2"/>
                                            </p:txEl>
                                          </p:spTgt>
                                        </p:tgtEl>
                                        <p:attrNameLst>
                                          <p:attrName>style.visibility</p:attrName>
                                        </p:attrNameLst>
                                      </p:cBhvr>
                                      <p:to>
                                        <p:strVal val="visible"/>
                                      </p:to>
                                    </p:set>
                                    <p:animEffect transition="in" filter="wipe(left)">
                                      <p:cBhvr>
                                        <p:cTn id="17" dur="1000"/>
                                        <p:tgtEl>
                                          <p:spTgt spid="307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1" nodeType="clickEffect">
                                  <p:stCondLst>
                                    <p:cond delay="0"/>
                                  </p:stCondLst>
                                  <p:childTnLst>
                                    <p:set>
                                      <p:cBhvr>
                                        <p:cTn id="21" dur="1" fill="hold">
                                          <p:stCondLst>
                                            <p:cond delay="0"/>
                                          </p:stCondLst>
                                        </p:cTn>
                                        <p:tgtEl>
                                          <p:spTgt spid="30723">
                                            <p:txEl>
                                              <p:pRg st="3" end="3"/>
                                            </p:txEl>
                                          </p:spTgt>
                                        </p:tgtEl>
                                        <p:attrNameLst>
                                          <p:attrName>style.visibility</p:attrName>
                                        </p:attrNameLst>
                                      </p:cBhvr>
                                      <p:to>
                                        <p:strVal val="visible"/>
                                      </p:to>
                                    </p:set>
                                    <p:animEffect transition="in" filter="wipe(left)">
                                      <p:cBhvr>
                                        <p:cTn id="22" dur="1000"/>
                                        <p:tgtEl>
                                          <p:spTgt spid="307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1" nodeType="clickEffect">
                                  <p:stCondLst>
                                    <p:cond delay="0"/>
                                  </p:stCondLst>
                                  <p:childTnLst>
                                    <p:set>
                                      <p:cBhvr>
                                        <p:cTn id="26" dur="1" fill="hold">
                                          <p:stCondLst>
                                            <p:cond delay="0"/>
                                          </p:stCondLst>
                                        </p:cTn>
                                        <p:tgtEl>
                                          <p:spTgt spid="30723">
                                            <p:txEl>
                                              <p:pRg st="4" end="4"/>
                                            </p:txEl>
                                          </p:spTgt>
                                        </p:tgtEl>
                                        <p:attrNameLst>
                                          <p:attrName>style.visibility</p:attrName>
                                        </p:attrNameLst>
                                      </p:cBhvr>
                                      <p:to>
                                        <p:strVal val="visible"/>
                                      </p:to>
                                    </p:set>
                                    <p:animEffect transition="in" filter="wipe(left)">
                                      <p:cBhvr>
                                        <p:cTn id="27" dur="1000"/>
                                        <p:tgtEl>
                                          <p:spTgt spid="307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1" build="p" bldLvl="3"/>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9267" name="Rectangle 3"/>
          <p:cNvSpPr>
            <a:spLocks noGrp="1" noChangeArrowheads="1"/>
          </p:cNvSpPr>
          <p:nvPr>
            <p:ph idx="1"/>
          </p:nvPr>
        </p:nvSpPr>
        <p:spPr>
          <a:xfrm>
            <a:off x="360363" y="1584325"/>
            <a:ext cx="3602037" cy="4525963"/>
          </a:xfrm>
        </p:spPr>
        <p:txBody>
          <a:bodyPr/>
          <a:lstStyle/>
          <a:p>
            <a:pPr lvl="1" eaLnBrk="1" hangingPunct="1"/>
            <a:r>
              <a:rPr lang="en-US" altLang="en-US" dirty="0"/>
              <a:t>Figure 1.2 shows a measure of the growth of human capital in Canada over the last century—the percentage of the population that has completed different levels of education.</a:t>
            </a:r>
          </a:p>
          <a:p>
            <a:pPr lvl="1" eaLnBrk="1" hangingPunct="1"/>
            <a:r>
              <a:rPr lang="en-US" altLang="en-US" dirty="0"/>
              <a:t>Economics explains these trends.</a:t>
            </a:r>
          </a:p>
        </p:txBody>
      </p:sp>
      <p:sp>
        <p:nvSpPr>
          <p:cNvPr id="14" name="Rectangle 5"/>
          <p:cNvSpPr>
            <a:spLocks noGrp="1" noChangeArrowheads="1"/>
          </p:cNvSpPr>
          <p:nvPr>
            <p:ph type="title"/>
          </p:nvPr>
        </p:nvSpPr>
        <p:spPr>
          <a:xfrm>
            <a:off x="1152000" y="304800"/>
            <a:ext cx="7162800" cy="1133475"/>
          </a:xfrm>
          <a:noFill/>
        </p:spPr>
        <p:txBody>
          <a:bodyPr/>
          <a:lstStyle/>
          <a:p>
            <a:pPr eaLnBrk="1" hangingPunct="1"/>
            <a:r>
              <a:rPr lang="en-US" altLang="en-US" dirty="0"/>
              <a:t>Two Big Economic Questions </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0000" y="1656000"/>
            <a:ext cx="4894898" cy="4457700"/>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0000" y="1656000"/>
            <a:ext cx="4894898" cy="4457700"/>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0000" y="1656000"/>
            <a:ext cx="4894898" cy="4457700"/>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80000" y="1656000"/>
            <a:ext cx="4894898" cy="4457700"/>
          </a:xfrm>
          <a:prstGeom prst="rect">
            <a:avLst/>
          </a:prstGeom>
        </p:spPr>
      </p:pic>
      <p:pic>
        <p:nvPicPr>
          <p:cNvPr id="19" name="Picture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80000" y="1656000"/>
            <a:ext cx="4894898" cy="4457700"/>
          </a:xfrm>
          <a:prstGeom prst="rect">
            <a:avLst/>
          </a:prstGeom>
        </p:spPr>
      </p:pic>
      <p:pic>
        <p:nvPicPr>
          <p:cNvPr id="9" name="Picture 7">
            <a:hlinkClick r:id="rId8" action="ppaction://hlinksldjump" tooltip="Click to expand the figure"/>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640763" y="6480175"/>
            <a:ext cx="222250" cy="22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750"/>
                                        <p:tgtEl>
                                          <p:spTgt spid="16"/>
                                        </p:tgtEl>
                                      </p:cBhvr>
                                    </p:animEffect>
                                  </p:childTnLst>
                                </p:cTn>
                              </p:par>
                              <p:par>
                                <p:cTn id="8" presetID="22" presetClass="entr" presetSubtype="8" fill="hold" nodeType="withEffect">
                                  <p:stCondLst>
                                    <p:cond delay="1000"/>
                                  </p:stCondLst>
                                  <p:childTnLst>
                                    <p:set>
                                      <p:cBhvr>
                                        <p:cTn id="9" dur="1" fill="hold">
                                          <p:stCondLst>
                                            <p:cond delay="0"/>
                                          </p:stCondLst>
                                        </p:cTn>
                                        <p:tgtEl>
                                          <p:spTgt spid="17"/>
                                        </p:tgtEl>
                                        <p:attrNameLst>
                                          <p:attrName>style.visibility</p:attrName>
                                        </p:attrNameLst>
                                      </p:cBhvr>
                                      <p:to>
                                        <p:strVal val="visible"/>
                                      </p:to>
                                    </p:set>
                                    <p:animEffect transition="in" filter="wipe(left)">
                                      <p:cBhvr>
                                        <p:cTn id="10" dur="1750"/>
                                        <p:tgtEl>
                                          <p:spTgt spid="17"/>
                                        </p:tgtEl>
                                      </p:cBhvr>
                                    </p:animEffect>
                                  </p:childTnLst>
                                </p:cTn>
                              </p:par>
                              <p:par>
                                <p:cTn id="11" presetID="22" presetClass="entr" presetSubtype="8" fill="hold" nodeType="withEffect">
                                  <p:stCondLst>
                                    <p:cond delay="180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1750"/>
                                        <p:tgtEl>
                                          <p:spTgt spid="18"/>
                                        </p:tgtEl>
                                      </p:cBhvr>
                                    </p:animEffect>
                                  </p:childTnLst>
                                </p:cTn>
                              </p:par>
                              <p:par>
                                <p:cTn id="14" presetID="22" presetClass="entr" presetSubtype="8" fill="hold" nodeType="withEffect">
                                  <p:stCondLst>
                                    <p:cond delay="2800"/>
                                  </p:stCondLst>
                                  <p:childTnLst>
                                    <p:set>
                                      <p:cBhvr>
                                        <p:cTn id="15" dur="1" fill="hold">
                                          <p:stCondLst>
                                            <p:cond delay="0"/>
                                          </p:stCondLst>
                                        </p:cTn>
                                        <p:tgtEl>
                                          <p:spTgt spid="19"/>
                                        </p:tgtEl>
                                        <p:attrNameLst>
                                          <p:attrName>style.visibility</p:attrName>
                                        </p:attrNameLst>
                                      </p:cBhvr>
                                      <p:to>
                                        <p:strVal val="visible"/>
                                      </p:to>
                                    </p:set>
                                    <p:animEffect transition="in" filter="wipe(left)">
                                      <p:cBhvr>
                                        <p:cTn id="16" dur="1600"/>
                                        <p:tgtEl>
                                          <p:spTgt spid="1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39267">
                                            <p:txEl>
                                              <p:pRg st="1" end="1"/>
                                            </p:txEl>
                                          </p:spTgt>
                                        </p:tgtEl>
                                        <p:attrNameLst>
                                          <p:attrName>style.visibility</p:attrName>
                                        </p:attrNameLst>
                                      </p:cBhvr>
                                      <p:to>
                                        <p:strVal val="visible"/>
                                      </p:to>
                                    </p:set>
                                    <p:animEffect transition="in" filter="wipe(left)">
                                      <p:cBhvr>
                                        <p:cTn id="21" dur="1000"/>
                                        <p:tgtEl>
                                          <p:spTgt spid="1392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bldLvl="3"/>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2600" y="838200"/>
            <a:ext cx="5438775" cy="495300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52600" y="838200"/>
            <a:ext cx="5438775" cy="4953000"/>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52600" y="838200"/>
            <a:ext cx="5438775" cy="4953000"/>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52600" y="838200"/>
            <a:ext cx="5438775" cy="4953000"/>
          </a:xfrm>
          <a:prstGeom prst="rect">
            <a:avLst/>
          </a:prstGeom>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52600" y="838200"/>
            <a:ext cx="5438775" cy="4953000"/>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75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175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175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1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3"/>
          <p:cNvSpPr>
            <a:spLocks noGrp="1" noChangeArrowheads="1"/>
          </p:cNvSpPr>
          <p:nvPr>
            <p:ph idx="1"/>
          </p:nvPr>
        </p:nvSpPr>
        <p:spPr/>
        <p:txBody>
          <a:bodyPr/>
          <a:lstStyle/>
          <a:p>
            <a:pPr eaLnBrk="1" hangingPunct="1"/>
            <a:r>
              <a:rPr lang="en-US" altLang="en-US" dirty="0">
                <a:solidFill>
                  <a:srgbClr val="7030A0"/>
                </a:solidFill>
              </a:rPr>
              <a:t>For Whom?</a:t>
            </a:r>
          </a:p>
          <a:p>
            <a:pPr lvl="1" eaLnBrk="1" hangingPunct="1"/>
            <a:r>
              <a:rPr lang="en-US" altLang="en-US" dirty="0"/>
              <a:t>Who gets the goods and services depends on the incomes that people earn.</a:t>
            </a:r>
          </a:p>
          <a:p>
            <a:pPr lvl="1" eaLnBrk="1" hangingPunct="1">
              <a:buClr>
                <a:schemeClr val="tx1"/>
              </a:buClr>
              <a:buSzPct val="120000"/>
              <a:buFont typeface="Wingdings" panose="05000000000000000000" pitchFamily="2" charset="2"/>
              <a:buChar char="§"/>
            </a:pPr>
            <a:r>
              <a:rPr lang="en-US" altLang="en-US" dirty="0"/>
              <a:t> Land earns </a:t>
            </a:r>
            <a:r>
              <a:rPr lang="en-US" altLang="en-US" b="1" dirty="0"/>
              <a:t>rent</a:t>
            </a:r>
            <a:r>
              <a:rPr lang="en-US" altLang="en-US" dirty="0"/>
              <a:t>.</a:t>
            </a:r>
          </a:p>
          <a:p>
            <a:pPr lvl="1" eaLnBrk="1" hangingPunct="1">
              <a:buClr>
                <a:schemeClr val="tx1"/>
              </a:buClr>
              <a:buSzPct val="120000"/>
              <a:buFont typeface="Wingdings" panose="05000000000000000000" pitchFamily="2" charset="2"/>
              <a:buChar char="§"/>
            </a:pPr>
            <a:r>
              <a:rPr lang="en-US" altLang="en-US" dirty="0"/>
              <a:t> </a:t>
            </a:r>
            <a:r>
              <a:rPr lang="en-US" altLang="en-US" dirty="0" err="1"/>
              <a:t>Labour</a:t>
            </a:r>
            <a:r>
              <a:rPr lang="en-US" altLang="en-US" dirty="0"/>
              <a:t> earns </a:t>
            </a:r>
            <a:r>
              <a:rPr lang="en-US" altLang="en-US" b="1" dirty="0"/>
              <a:t>wages</a:t>
            </a:r>
            <a:r>
              <a:rPr lang="en-US" altLang="en-US" dirty="0"/>
              <a:t>. </a:t>
            </a:r>
          </a:p>
          <a:p>
            <a:pPr lvl="1" eaLnBrk="1" hangingPunct="1">
              <a:buClr>
                <a:schemeClr val="tx1"/>
              </a:buClr>
              <a:buSzPct val="120000"/>
              <a:buFont typeface="Wingdings" panose="05000000000000000000" pitchFamily="2" charset="2"/>
              <a:buChar char="§"/>
            </a:pPr>
            <a:r>
              <a:rPr lang="en-US" altLang="en-US" dirty="0"/>
              <a:t> Capital earns </a:t>
            </a:r>
            <a:r>
              <a:rPr lang="en-US" altLang="en-US" b="1" dirty="0"/>
              <a:t>interest</a:t>
            </a:r>
            <a:r>
              <a:rPr lang="en-US" altLang="en-US" dirty="0"/>
              <a:t>.</a:t>
            </a:r>
          </a:p>
          <a:p>
            <a:pPr lvl="1" eaLnBrk="1" hangingPunct="1">
              <a:buClr>
                <a:schemeClr val="tx1"/>
              </a:buClr>
              <a:buSzPct val="120000"/>
              <a:buFont typeface="Wingdings" panose="05000000000000000000" pitchFamily="2" charset="2"/>
              <a:buChar char="§"/>
            </a:pPr>
            <a:r>
              <a:rPr lang="en-US" altLang="en-US" dirty="0"/>
              <a:t> Entrepreneurship earns </a:t>
            </a:r>
            <a:r>
              <a:rPr lang="en-US" altLang="en-US" b="1" dirty="0"/>
              <a:t>profit</a:t>
            </a:r>
            <a:r>
              <a:rPr lang="en-US" altLang="en-US" dirty="0"/>
              <a:t>.</a:t>
            </a:r>
          </a:p>
        </p:txBody>
      </p:sp>
      <p:sp>
        <p:nvSpPr>
          <p:cNvPr id="36866" name="Rectangle 5"/>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2">
                                            <p:txEl>
                                              <p:pRg st="1" end="1"/>
                                            </p:txEl>
                                          </p:spTgt>
                                        </p:tgtEl>
                                        <p:attrNameLst>
                                          <p:attrName>style.visibility</p:attrName>
                                        </p:attrNameLst>
                                      </p:cBhvr>
                                      <p:to>
                                        <p:strVal val="visible"/>
                                      </p:to>
                                    </p:set>
                                    <p:animEffect transition="in" filter="wipe(left)">
                                      <p:cBhvr>
                                        <p:cTn id="7" dur="1000"/>
                                        <p:tgtEl>
                                          <p:spTgt spid="2048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2">
                                            <p:txEl>
                                              <p:pRg st="2" end="2"/>
                                            </p:txEl>
                                          </p:spTgt>
                                        </p:tgtEl>
                                        <p:attrNameLst>
                                          <p:attrName>style.visibility</p:attrName>
                                        </p:attrNameLst>
                                      </p:cBhvr>
                                      <p:to>
                                        <p:strVal val="visible"/>
                                      </p:to>
                                    </p:set>
                                    <p:animEffect transition="in" filter="wipe(left)">
                                      <p:cBhvr>
                                        <p:cTn id="12" dur="1000"/>
                                        <p:tgtEl>
                                          <p:spTgt spid="2048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82">
                                            <p:txEl>
                                              <p:pRg st="3" end="3"/>
                                            </p:txEl>
                                          </p:spTgt>
                                        </p:tgtEl>
                                        <p:attrNameLst>
                                          <p:attrName>style.visibility</p:attrName>
                                        </p:attrNameLst>
                                      </p:cBhvr>
                                      <p:to>
                                        <p:strVal val="visible"/>
                                      </p:to>
                                    </p:set>
                                    <p:animEffect transition="in" filter="wipe(left)">
                                      <p:cBhvr>
                                        <p:cTn id="17" dur="1000"/>
                                        <p:tgtEl>
                                          <p:spTgt spid="2048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482">
                                            <p:txEl>
                                              <p:pRg st="4" end="4"/>
                                            </p:txEl>
                                          </p:spTgt>
                                        </p:tgtEl>
                                        <p:attrNameLst>
                                          <p:attrName>style.visibility</p:attrName>
                                        </p:attrNameLst>
                                      </p:cBhvr>
                                      <p:to>
                                        <p:strVal val="visible"/>
                                      </p:to>
                                    </p:set>
                                    <p:animEffect transition="in" filter="wipe(left)">
                                      <p:cBhvr>
                                        <p:cTn id="22" dur="1000"/>
                                        <p:tgtEl>
                                          <p:spTgt spid="20482">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0482">
                                            <p:txEl>
                                              <p:pRg st="5" end="5"/>
                                            </p:txEl>
                                          </p:spTgt>
                                        </p:tgtEl>
                                        <p:attrNameLst>
                                          <p:attrName>style.visibility</p:attrName>
                                        </p:attrNameLst>
                                      </p:cBhvr>
                                      <p:to>
                                        <p:strVal val="visible"/>
                                      </p:to>
                                    </p:set>
                                    <p:animEffect transition="in" filter="wipe(left)">
                                      <p:cBhvr>
                                        <p:cTn id="27" dur="1000"/>
                                        <p:tgtEl>
                                          <p:spTgt spid="204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p:txBody>
          <a:bodyPr/>
          <a:lstStyle/>
          <a:p>
            <a:pPr eaLnBrk="1" hangingPunct="1"/>
            <a:r>
              <a:rPr lang="en-US" altLang="en-US"/>
              <a:t>Do Choices made in the Pursuit of Self-Interest also Promote the Social Interest?</a:t>
            </a:r>
          </a:p>
          <a:p>
            <a:pPr lvl="1" eaLnBrk="1" hangingPunct="1"/>
            <a:r>
              <a:rPr lang="en-US" altLang="en-US"/>
              <a:t>Every day, 35.4 million Canadians and 7.2 billion people in other countries make economic choices that result in </a:t>
            </a:r>
            <a:r>
              <a:rPr lang="en-US" altLang="en-US" i="1"/>
              <a:t>What</a:t>
            </a:r>
            <a:r>
              <a:rPr lang="en-US" altLang="en-US"/>
              <a:t>, </a:t>
            </a:r>
            <a:r>
              <a:rPr lang="en-US" altLang="en-US" i="1"/>
              <a:t>How</a:t>
            </a:r>
            <a:r>
              <a:rPr lang="en-US" altLang="en-US"/>
              <a:t>, and </a:t>
            </a:r>
            <a:r>
              <a:rPr lang="en-US" altLang="en-US" i="1"/>
              <a:t>For Whom</a:t>
            </a:r>
            <a:r>
              <a:rPr lang="en-US" altLang="en-US"/>
              <a:t> goods and services are produced.</a:t>
            </a:r>
          </a:p>
          <a:p>
            <a:pPr lvl="1" eaLnBrk="1" hangingPunct="1"/>
            <a:r>
              <a:rPr lang="en-US" altLang="en-US"/>
              <a:t>Do we produce the right things in the right quantities?</a:t>
            </a:r>
          </a:p>
          <a:p>
            <a:pPr lvl="1" eaLnBrk="1" hangingPunct="1"/>
            <a:r>
              <a:rPr lang="en-US" altLang="en-US"/>
              <a:t>Do we use our factors of production in the best way?</a:t>
            </a:r>
          </a:p>
          <a:p>
            <a:pPr lvl="1" eaLnBrk="1" hangingPunct="1"/>
            <a:r>
              <a:rPr lang="en-US" altLang="en-US"/>
              <a:t>Do the goods and services go to those who benefit most from them?</a:t>
            </a:r>
          </a:p>
        </p:txBody>
      </p:sp>
      <p:sp>
        <p:nvSpPr>
          <p:cNvPr id="38914" name="Rectangle 5"/>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wipe(left)">
                                      <p:cBhvr>
                                        <p:cTn id="7" dur="1000"/>
                                        <p:tgtEl>
                                          <p:spTgt spid="2048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wipe(left)">
                                      <p:cBhvr>
                                        <p:cTn id="12" dur="1000"/>
                                        <p:tgtEl>
                                          <p:spTgt spid="2048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animEffect transition="in" filter="wipe(left)">
                                      <p:cBhvr>
                                        <p:cTn id="17" dur="1000"/>
                                        <p:tgtEl>
                                          <p:spTgt spid="2048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483">
                                            <p:txEl>
                                              <p:pRg st="4" end="4"/>
                                            </p:txEl>
                                          </p:spTgt>
                                        </p:tgtEl>
                                        <p:attrNameLst>
                                          <p:attrName>style.visibility</p:attrName>
                                        </p:attrNameLst>
                                      </p:cBhvr>
                                      <p:to>
                                        <p:strVal val="visible"/>
                                      </p:to>
                                    </p:set>
                                    <p:animEffect transition="in" filter="wipe(left)">
                                      <p:cBhvr>
                                        <p:cTn id="22" dur="1000"/>
                                        <p:tgtEl>
                                          <p:spTgt spid="204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3"/>
          <p:cNvSpPr>
            <a:spLocks noGrp="1" noChangeArrowheads="1"/>
          </p:cNvSpPr>
          <p:nvPr>
            <p:ph idx="1"/>
          </p:nvPr>
        </p:nvSpPr>
        <p:spPr/>
        <p:txBody>
          <a:bodyPr/>
          <a:lstStyle/>
          <a:p>
            <a:pPr lvl="1" eaLnBrk="1" hangingPunct="1"/>
            <a:r>
              <a:rPr lang="en-US" altLang="en-US" b="1" dirty="0">
                <a:solidFill>
                  <a:srgbClr val="7030A0"/>
                </a:solidFill>
              </a:rPr>
              <a:t>Self-Interest</a:t>
            </a:r>
          </a:p>
          <a:p>
            <a:pPr lvl="1" eaLnBrk="1" hangingPunct="1"/>
            <a:r>
              <a:rPr lang="en-US" altLang="en-US" dirty="0"/>
              <a:t>You make choices that are in your </a:t>
            </a:r>
            <a:r>
              <a:rPr lang="en-US" altLang="en-US" b="1" dirty="0"/>
              <a:t>self-interest</a:t>
            </a:r>
            <a:r>
              <a:rPr lang="en-US" altLang="en-US" dirty="0"/>
              <a:t>—choices that you think are best for you.</a:t>
            </a:r>
          </a:p>
          <a:p>
            <a:pPr lvl="1" eaLnBrk="1" hangingPunct="1"/>
            <a:r>
              <a:rPr lang="en-AU" altLang="en-US" b="1" dirty="0">
                <a:solidFill>
                  <a:srgbClr val="7030A0"/>
                </a:solidFill>
              </a:rPr>
              <a:t>Social Interest</a:t>
            </a:r>
            <a:endParaRPr lang="en-US" altLang="en-US" b="1" dirty="0">
              <a:solidFill>
                <a:srgbClr val="7030A0"/>
              </a:solidFill>
            </a:endParaRPr>
          </a:p>
          <a:p>
            <a:pPr lvl="1" eaLnBrk="1" hangingPunct="1"/>
            <a:r>
              <a:rPr lang="en-US" altLang="en-US" dirty="0"/>
              <a:t>Choices that are best for society as a whole are said to be in the </a:t>
            </a:r>
            <a:r>
              <a:rPr lang="en-US" altLang="en-US" b="1" dirty="0"/>
              <a:t>social interest</a:t>
            </a:r>
            <a:r>
              <a:rPr lang="en-US" altLang="en-US" dirty="0"/>
              <a:t>.</a:t>
            </a:r>
          </a:p>
          <a:p>
            <a:pPr lvl="1" eaLnBrk="1" hangingPunct="1"/>
            <a:r>
              <a:rPr lang="en-AU" altLang="en-US" dirty="0"/>
              <a:t>Social interest has two dimensions:</a:t>
            </a:r>
          </a:p>
          <a:p>
            <a:pPr lvl="1" eaLnBrk="1" hangingPunct="1">
              <a:buClr>
                <a:schemeClr val="tx1"/>
              </a:buClr>
              <a:buSzPct val="120000"/>
            </a:pPr>
            <a:r>
              <a:rPr lang="en-AU" altLang="en-US" dirty="0"/>
              <a:t>1. Efficiency</a:t>
            </a:r>
          </a:p>
          <a:p>
            <a:pPr lvl="1" eaLnBrk="1" hangingPunct="1">
              <a:buClr>
                <a:schemeClr val="tx1"/>
              </a:buClr>
              <a:buSzPct val="120000"/>
            </a:pPr>
            <a:r>
              <a:rPr lang="en-AU" altLang="en-US" dirty="0"/>
              <a:t>2. Equity</a:t>
            </a:r>
            <a:endParaRPr lang="en-US" altLang="en-US" dirty="0"/>
          </a:p>
        </p:txBody>
      </p:sp>
      <p:sp>
        <p:nvSpPr>
          <p:cNvPr id="40962" name="Rectangle 5"/>
          <p:cNvSpPr>
            <a:spLocks noGrp="1" noChangeArrowheads="1"/>
          </p:cNvSpPr>
          <p:nvPr>
            <p:ph type="title"/>
          </p:nvPr>
        </p:nvSpPr>
        <p:spPr>
          <a:noFill/>
        </p:spPr>
        <p:txBody>
          <a:bodyPr/>
          <a:lstStyle/>
          <a:p>
            <a:pPr eaLnBrk="1" hangingPunct="1"/>
            <a:r>
              <a:rPr lang="en-US" altLang="en-US" dirty="0"/>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530">
                                            <p:txEl>
                                              <p:pRg st="1" end="1"/>
                                            </p:txEl>
                                          </p:spTgt>
                                        </p:tgtEl>
                                        <p:attrNameLst>
                                          <p:attrName>style.visibility</p:attrName>
                                        </p:attrNameLst>
                                      </p:cBhvr>
                                      <p:to>
                                        <p:strVal val="visible"/>
                                      </p:to>
                                    </p:set>
                                    <p:animEffect transition="in" filter="wipe(left)">
                                      <p:cBhvr>
                                        <p:cTn id="7" dur="1000"/>
                                        <p:tgtEl>
                                          <p:spTgt spid="22530">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30">
                                            <p:txEl>
                                              <p:pRg st="2" end="2"/>
                                            </p:txEl>
                                          </p:spTgt>
                                        </p:tgtEl>
                                        <p:attrNameLst>
                                          <p:attrName>style.visibility</p:attrName>
                                        </p:attrNameLst>
                                      </p:cBhvr>
                                      <p:to>
                                        <p:strVal val="visible"/>
                                      </p:to>
                                    </p:set>
                                    <p:animEffect transition="in" filter="wipe(left)">
                                      <p:cBhvr>
                                        <p:cTn id="12" dur="1000"/>
                                        <p:tgtEl>
                                          <p:spTgt spid="22530">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530">
                                            <p:txEl>
                                              <p:pRg st="3" end="3"/>
                                            </p:txEl>
                                          </p:spTgt>
                                        </p:tgtEl>
                                        <p:attrNameLst>
                                          <p:attrName>style.visibility</p:attrName>
                                        </p:attrNameLst>
                                      </p:cBhvr>
                                      <p:to>
                                        <p:strVal val="visible"/>
                                      </p:to>
                                    </p:set>
                                    <p:animEffect transition="in" filter="wipe(left)">
                                      <p:cBhvr>
                                        <p:cTn id="17" dur="1000"/>
                                        <p:tgtEl>
                                          <p:spTgt spid="22530">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530">
                                            <p:txEl>
                                              <p:pRg st="4" end="4"/>
                                            </p:txEl>
                                          </p:spTgt>
                                        </p:tgtEl>
                                        <p:attrNameLst>
                                          <p:attrName>style.visibility</p:attrName>
                                        </p:attrNameLst>
                                      </p:cBhvr>
                                      <p:to>
                                        <p:strVal val="visible"/>
                                      </p:to>
                                    </p:set>
                                    <p:animEffect transition="in" filter="wipe(left)">
                                      <p:cBhvr>
                                        <p:cTn id="22" dur="1000"/>
                                        <p:tgtEl>
                                          <p:spTgt spid="22530">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530">
                                            <p:txEl>
                                              <p:pRg st="5" end="5"/>
                                            </p:txEl>
                                          </p:spTgt>
                                        </p:tgtEl>
                                        <p:attrNameLst>
                                          <p:attrName>style.visibility</p:attrName>
                                        </p:attrNameLst>
                                      </p:cBhvr>
                                      <p:to>
                                        <p:strVal val="visible"/>
                                      </p:to>
                                    </p:set>
                                    <p:animEffect transition="in" filter="wipe(left)">
                                      <p:cBhvr>
                                        <p:cTn id="27" dur="1000"/>
                                        <p:tgtEl>
                                          <p:spTgt spid="22530">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2530">
                                            <p:txEl>
                                              <p:pRg st="6" end="6"/>
                                            </p:txEl>
                                          </p:spTgt>
                                        </p:tgtEl>
                                        <p:attrNameLst>
                                          <p:attrName>style.visibility</p:attrName>
                                        </p:attrNameLst>
                                      </p:cBhvr>
                                      <p:to>
                                        <p:strVal val="visible"/>
                                      </p:to>
                                    </p:set>
                                    <p:animEffect transition="in" filter="wipe(left)">
                                      <p:cBhvr>
                                        <p:cTn id="32" dur="1000"/>
                                        <p:tgtEl>
                                          <p:spTgt spid="2253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eaLnBrk="1" hangingPunct="1"/>
            <a:r>
              <a:rPr lang="en-AU" altLang="en-US" b="1" dirty="0">
                <a:solidFill>
                  <a:srgbClr val="7030A0"/>
                </a:solidFill>
              </a:rPr>
              <a:t>Efficiency and Social Interest</a:t>
            </a:r>
            <a:endParaRPr lang="en-US" altLang="en-US" b="1" dirty="0">
              <a:solidFill>
                <a:srgbClr val="7030A0"/>
              </a:solidFill>
            </a:endParaRPr>
          </a:p>
          <a:p>
            <a:pPr lvl="1" eaLnBrk="1" hangingPunct="1"/>
            <a:r>
              <a:rPr lang="en-US" altLang="en-US" dirty="0"/>
              <a:t>Resource use is </a:t>
            </a:r>
            <a:r>
              <a:rPr lang="en-US" altLang="en-US" b="1" dirty="0"/>
              <a:t>efficient</a:t>
            </a:r>
            <a:r>
              <a:rPr lang="en-US" altLang="en-US" dirty="0"/>
              <a:t> if it is </a:t>
            </a:r>
            <a:r>
              <a:rPr lang="en-US" altLang="en-US" i="1" dirty="0"/>
              <a:t>not</a:t>
            </a:r>
            <a:r>
              <a:rPr lang="en-US" altLang="en-US" dirty="0"/>
              <a:t> possible to make someone better off without making someone else worse off.</a:t>
            </a:r>
          </a:p>
          <a:p>
            <a:pPr lvl="1" eaLnBrk="1" hangingPunct="1">
              <a:buClr>
                <a:schemeClr val="tx1"/>
              </a:buClr>
            </a:pPr>
            <a:r>
              <a:rPr lang="en-AU" altLang="en-US" b="1" dirty="0"/>
              <a:t>Equity</a:t>
            </a:r>
            <a:r>
              <a:rPr lang="en-AU" altLang="en-US" dirty="0"/>
              <a:t> is fairness, but economists have a variety of views about what is fair.</a:t>
            </a:r>
          </a:p>
          <a:p>
            <a:pPr lvl="1" eaLnBrk="1" hangingPunct="1">
              <a:buClr>
                <a:schemeClr val="tx1"/>
              </a:buClr>
            </a:pPr>
            <a:r>
              <a:rPr lang="en-AU" altLang="en-US" b="1" dirty="0">
                <a:solidFill>
                  <a:srgbClr val="7030A0"/>
                </a:solidFill>
              </a:rPr>
              <a:t>Fair Shares and Social Interest</a:t>
            </a:r>
            <a:endParaRPr lang="en-US" altLang="en-US" b="1" dirty="0">
              <a:solidFill>
                <a:srgbClr val="7030A0"/>
              </a:solidFill>
            </a:endParaRPr>
          </a:p>
          <a:p>
            <a:pPr lvl="1" eaLnBrk="1" hangingPunct="1">
              <a:buClr>
                <a:schemeClr val="tx1"/>
              </a:buClr>
            </a:pPr>
            <a:r>
              <a:rPr lang="en-AU" altLang="en-US" dirty="0"/>
              <a:t>The idea that the social interest requires “fair shares” is a deeply held one.</a:t>
            </a:r>
          </a:p>
          <a:p>
            <a:pPr lvl="1" eaLnBrk="1" hangingPunct="1">
              <a:buClr>
                <a:schemeClr val="tx1"/>
              </a:buClr>
            </a:pPr>
            <a:r>
              <a:rPr lang="en-AU" altLang="en-US" dirty="0"/>
              <a:t>But what is </a:t>
            </a:r>
            <a:r>
              <a:rPr lang="en-AU" altLang="en-US" i="1" dirty="0"/>
              <a:t>fair</a:t>
            </a:r>
            <a:r>
              <a:rPr lang="en-AU" altLang="en-US" dirty="0"/>
              <a:t>?</a:t>
            </a:r>
            <a:endParaRPr lang="en-US" altLang="en-US" dirty="0"/>
          </a:p>
        </p:txBody>
      </p:sp>
      <p:sp>
        <p:nvSpPr>
          <p:cNvPr id="5" name="Rectangle 5"/>
          <p:cNvSpPr>
            <a:spLocks noGrp="1" noChangeArrowheads="1"/>
          </p:cNvSpPr>
          <p:nvPr>
            <p:ph type="title"/>
          </p:nvPr>
        </p:nvSpPr>
        <p:spPr>
          <a:noFill/>
        </p:spPr>
        <p:txBody>
          <a:bodyPr/>
          <a:lstStyle/>
          <a:p>
            <a:pPr eaLnBrk="1" hangingPunct="1"/>
            <a:r>
              <a:rPr lang="en-US" altLang="en-US" dirty="0"/>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6419" name="Rectangle 3"/>
          <p:cNvSpPr>
            <a:spLocks noGrp="1" noChangeArrowheads="1"/>
          </p:cNvSpPr>
          <p:nvPr>
            <p:ph idx="1"/>
          </p:nvPr>
        </p:nvSpPr>
        <p:spPr/>
        <p:txBody>
          <a:bodyPr/>
          <a:lstStyle/>
          <a:p>
            <a:pPr lvl="1" defTabSz="406400" eaLnBrk="1" hangingPunct="1"/>
            <a:r>
              <a:rPr lang="en-US" altLang="en-US" dirty="0"/>
              <a:t>Four topics that generate discussion and that illustrate tension between self-interest and social interest are</a:t>
            </a:r>
          </a:p>
          <a:p>
            <a:pPr lvl="1" defTabSz="406400" eaLnBrk="1" hangingPunct="1">
              <a:buClr>
                <a:srgbClr val="7030A0"/>
              </a:buClr>
              <a:buSzPct val="120000"/>
              <a:buFont typeface="Wingdings" panose="05000000000000000000" pitchFamily="2" charset="2"/>
              <a:buChar char="§"/>
            </a:pPr>
            <a:r>
              <a:rPr lang="en-US" altLang="en-US" dirty="0"/>
              <a:t> Globalization</a:t>
            </a:r>
          </a:p>
          <a:p>
            <a:pPr lvl="1" defTabSz="406400" eaLnBrk="1" hangingPunct="1">
              <a:buClr>
                <a:srgbClr val="7030A0"/>
              </a:buClr>
              <a:buSzPct val="120000"/>
              <a:buFont typeface="Wingdings" panose="05000000000000000000" pitchFamily="2" charset="2"/>
              <a:buChar char="§"/>
            </a:pPr>
            <a:r>
              <a:rPr lang="en-US" altLang="en-US" dirty="0"/>
              <a:t> Information-age monopolies</a:t>
            </a:r>
          </a:p>
          <a:p>
            <a:pPr lvl="1" defTabSz="406400" eaLnBrk="1" hangingPunct="1">
              <a:buClr>
                <a:srgbClr val="7030A0"/>
              </a:buClr>
              <a:buSzPct val="120000"/>
              <a:buFont typeface="Wingdings" panose="05000000000000000000" pitchFamily="2" charset="2"/>
              <a:buChar char="§"/>
            </a:pPr>
            <a:r>
              <a:rPr lang="en-US" altLang="en-US" dirty="0"/>
              <a:t> Global warming</a:t>
            </a:r>
          </a:p>
          <a:p>
            <a:pPr lvl="1" defTabSz="406400" eaLnBrk="1" hangingPunct="1">
              <a:buClr>
                <a:srgbClr val="7030A0"/>
              </a:buClr>
              <a:buSzPct val="120000"/>
              <a:buFont typeface="Wingdings" panose="05000000000000000000" pitchFamily="2" charset="2"/>
              <a:buChar char="§"/>
            </a:pPr>
            <a:r>
              <a:rPr lang="en-US" altLang="en-US" dirty="0"/>
              <a:t> Economic instability</a:t>
            </a:r>
          </a:p>
        </p:txBody>
      </p:sp>
      <p:sp>
        <p:nvSpPr>
          <p:cNvPr id="45058" name="Rectangle 5"/>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6419">
                                            <p:txEl>
                                              <p:pRg st="1" end="1"/>
                                            </p:txEl>
                                          </p:spTgt>
                                        </p:tgtEl>
                                        <p:attrNameLst>
                                          <p:attrName>style.visibility</p:attrName>
                                        </p:attrNameLst>
                                      </p:cBhvr>
                                      <p:to>
                                        <p:strVal val="visible"/>
                                      </p:to>
                                    </p:set>
                                    <p:animEffect transition="in" filter="wipe(left)">
                                      <p:cBhvr>
                                        <p:cTn id="7" dur="1000"/>
                                        <p:tgtEl>
                                          <p:spTgt spid="31641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6419">
                                            <p:txEl>
                                              <p:pRg st="2" end="2"/>
                                            </p:txEl>
                                          </p:spTgt>
                                        </p:tgtEl>
                                        <p:attrNameLst>
                                          <p:attrName>style.visibility</p:attrName>
                                        </p:attrNameLst>
                                      </p:cBhvr>
                                      <p:to>
                                        <p:strVal val="visible"/>
                                      </p:to>
                                    </p:set>
                                    <p:animEffect transition="in" filter="wipe(left)">
                                      <p:cBhvr>
                                        <p:cTn id="12" dur="1000"/>
                                        <p:tgtEl>
                                          <p:spTgt spid="31641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16419">
                                            <p:txEl>
                                              <p:pRg st="3" end="3"/>
                                            </p:txEl>
                                          </p:spTgt>
                                        </p:tgtEl>
                                        <p:attrNameLst>
                                          <p:attrName>style.visibility</p:attrName>
                                        </p:attrNameLst>
                                      </p:cBhvr>
                                      <p:to>
                                        <p:strVal val="visible"/>
                                      </p:to>
                                    </p:set>
                                    <p:animEffect transition="in" filter="wipe(left)">
                                      <p:cBhvr>
                                        <p:cTn id="17" dur="1000"/>
                                        <p:tgtEl>
                                          <p:spTgt spid="31641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6419">
                                            <p:txEl>
                                              <p:pRg st="4" end="4"/>
                                            </p:txEl>
                                          </p:spTgt>
                                        </p:tgtEl>
                                        <p:attrNameLst>
                                          <p:attrName>style.visibility</p:attrName>
                                        </p:attrNameLst>
                                      </p:cBhvr>
                                      <p:to>
                                        <p:strVal val="visible"/>
                                      </p:to>
                                    </p:set>
                                    <p:animEffect transition="in" filter="wipe(left)">
                                      <p:cBhvr>
                                        <p:cTn id="22" dur="1000"/>
                                        <p:tgtEl>
                                          <p:spTgt spid="316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3"/>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0258" name="Rectangle 2"/>
          <p:cNvSpPr>
            <a:spLocks noGrp="1" noChangeArrowheads="1"/>
          </p:cNvSpPr>
          <p:nvPr>
            <p:ph idx="1"/>
          </p:nvPr>
        </p:nvSpPr>
        <p:spPr>
          <a:xfrm>
            <a:off x="360363" y="1423684"/>
            <a:ext cx="8229600" cy="4525963"/>
          </a:xfrm>
        </p:spPr>
        <p:txBody>
          <a:bodyPr/>
          <a:lstStyle/>
          <a:p>
            <a:pPr lvl="1" defTabSz="406400" eaLnBrk="1" hangingPunct="1"/>
            <a:r>
              <a:rPr lang="en-US" altLang="en-US" b="1" dirty="0">
                <a:solidFill>
                  <a:srgbClr val="7030A0"/>
                </a:solidFill>
              </a:rPr>
              <a:t>Globalization </a:t>
            </a:r>
          </a:p>
          <a:p>
            <a:pPr lvl="1" defTabSz="406400" eaLnBrk="1" hangingPunct="1"/>
            <a:r>
              <a:rPr lang="en-US" altLang="en-US" i="1" dirty="0"/>
              <a:t>Globalization</a:t>
            </a:r>
            <a:r>
              <a:rPr lang="en-US" altLang="en-US" dirty="0"/>
              <a:t> means the expansion of international trade, borrowing and lending, and investment.</a:t>
            </a:r>
          </a:p>
          <a:p>
            <a:pPr lvl="1" defTabSz="406400" eaLnBrk="1" hangingPunct="1"/>
            <a:r>
              <a:rPr lang="en-US" altLang="en-US" dirty="0"/>
              <a:t>Globalization is in the self-interest of consumers who buy low-cost imported goods and services and …</a:t>
            </a:r>
          </a:p>
          <a:p>
            <a:pPr lvl="1" defTabSz="406400" eaLnBrk="1" hangingPunct="1"/>
            <a:r>
              <a:rPr lang="en-US" altLang="en-US" dirty="0"/>
              <a:t>… in the self-interest of the multinational firms that produce in low-cost regions and sell in high-price regions. </a:t>
            </a:r>
          </a:p>
          <a:p>
            <a:pPr lvl="1" defTabSz="406400" eaLnBrk="1" hangingPunct="1"/>
            <a:r>
              <a:rPr lang="en-US" altLang="en-US" dirty="0"/>
              <a:t>But is globalization in the self-interest of low-wage workers in other countries and Canadian firms that can’t compete with low-cost imports?</a:t>
            </a:r>
          </a:p>
          <a:p>
            <a:pPr lvl="1" defTabSz="406400" eaLnBrk="1" hangingPunct="1"/>
            <a:r>
              <a:rPr lang="en-US" altLang="en-US" dirty="0"/>
              <a:t>Is globalization in the social interest?</a:t>
            </a:r>
          </a:p>
        </p:txBody>
      </p:sp>
      <p:sp>
        <p:nvSpPr>
          <p:cNvPr id="47106" name="Rectangle 3"/>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0258">
                                            <p:txEl>
                                              <p:pRg st="1" end="1"/>
                                            </p:txEl>
                                          </p:spTgt>
                                        </p:tgtEl>
                                        <p:attrNameLst>
                                          <p:attrName>style.visibility</p:attrName>
                                        </p:attrNameLst>
                                      </p:cBhvr>
                                      <p:to>
                                        <p:strVal val="visible"/>
                                      </p:to>
                                    </p:set>
                                    <p:animEffect transition="in" filter="wipe(left)">
                                      <p:cBhvr>
                                        <p:cTn id="7" dur="1000"/>
                                        <p:tgtEl>
                                          <p:spTgt spid="48025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0258">
                                            <p:txEl>
                                              <p:pRg st="2" end="2"/>
                                            </p:txEl>
                                          </p:spTgt>
                                        </p:tgtEl>
                                        <p:attrNameLst>
                                          <p:attrName>style.visibility</p:attrName>
                                        </p:attrNameLst>
                                      </p:cBhvr>
                                      <p:to>
                                        <p:strVal val="visible"/>
                                      </p:to>
                                    </p:set>
                                    <p:animEffect transition="in" filter="wipe(left)">
                                      <p:cBhvr>
                                        <p:cTn id="12" dur="1000"/>
                                        <p:tgtEl>
                                          <p:spTgt spid="480258">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0258">
                                            <p:txEl>
                                              <p:pRg st="3" end="3"/>
                                            </p:txEl>
                                          </p:spTgt>
                                        </p:tgtEl>
                                        <p:attrNameLst>
                                          <p:attrName>style.visibility</p:attrName>
                                        </p:attrNameLst>
                                      </p:cBhvr>
                                      <p:to>
                                        <p:strVal val="visible"/>
                                      </p:to>
                                    </p:set>
                                    <p:animEffect transition="in" filter="wipe(left)">
                                      <p:cBhvr>
                                        <p:cTn id="17" dur="1000"/>
                                        <p:tgtEl>
                                          <p:spTgt spid="480258">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0258">
                                            <p:txEl>
                                              <p:pRg st="4" end="4"/>
                                            </p:txEl>
                                          </p:spTgt>
                                        </p:tgtEl>
                                        <p:attrNameLst>
                                          <p:attrName>style.visibility</p:attrName>
                                        </p:attrNameLst>
                                      </p:cBhvr>
                                      <p:to>
                                        <p:strVal val="visible"/>
                                      </p:to>
                                    </p:set>
                                    <p:animEffect transition="in" filter="wipe(left)">
                                      <p:cBhvr>
                                        <p:cTn id="22" dur="1000"/>
                                        <p:tgtEl>
                                          <p:spTgt spid="480258">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80258">
                                            <p:txEl>
                                              <p:pRg st="5" end="5"/>
                                            </p:txEl>
                                          </p:spTgt>
                                        </p:tgtEl>
                                        <p:attrNameLst>
                                          <p:attrName>style.visibility</p:attrName>
                                        </p:attrNameLst>
                                      </p:cBhvr>
                                      <p:to>
                                        <p:strVal val="visible"/>
                                      </p:to>
                                    </p:set>
                                    <p:animEffect transition="in" filter="wipe(left)">
                                      <p:cBhvr>
                                        <p:cTn id="27" dur="1000"/>
                                        <p:tgtEl>
                                          <p:spTgt spid="48025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2306" name="Rectangle 2"/>
          <p:cNvSpPr>
            <a:spLocks noGrp="1" noChangeArrowheads="1"/>
          </p:cNvSpPr>
          <p:nvPr>
            <p:ph idx="1"/>
          </p:nvPr>
        </p:nvSpPr>
        <p:spPr/>
        <p:txBody>
          <a:bodyPr/>
          <a:lstStyle/>
          <a:p>
            <a:pPr lvl="1" defTabSz="406400" eaLnBrk="1" hangingPunct="1"/>
            <a:r>
              <a:rPr lang="en-US" altLang="en-US" b="1" dirty="0">
                <a:solidFill>
                  <a:srgbClr val="7030A0"/>
                </a:solidFill>
              </a:rPr>
              <a:t>Information-Age Monopolies</a:t>
            </a:r>
          </a:p>
          <a:p>
            <a:pPr lvl="1" defTabSz="406400" eaLnBrk="1" hangingPunct="1"/>
            <a:r>
              <a:rPr lang="en-US" altLang="en-US" dirty="0"/>
              <a:t>The technological change of the past forty years has been called the </a:t>
            </a:r>
            <a:r>
              <a:rPr lang="en-US" altLang="en-US" i="1" dirty="0"/>
              <a:t>Information Revolution</a:t>
            </a:r>
            <a:r>
              <a:rPr lang="en-US" altLang="en-US" dirty="0"/>
              <a:t>.</a:t>
            </a:r>
          </a:p>
          <a:p>
            <a:pPr lvl="1" defTabSz="406400" eaLnBrk="1" hangingPunct="1"/>
            <a:r>
              <a:rPr lang="en-US" altLang="en-US" dirty="0"/>
              <a:t>The information revolution has clearly served your self-interest: It has provided your cellphone, laptop, loads of handy applications, and the Internet. </a:t>
            </a:r>
          </a:p>
          <a:p>
            <a:pPr lvl="1" defTabSz="406400" eaLnBrk="1" hangingPunct="1"/>
            <a:r>
              <a:rPr lang="en-US" altLang="en-US" dirty="0"/>
              <a:t>It has also served the self-interest of Bill Gates of Microsoft and Gordon Moore of Intel, both of whom have seen their wealth soar.</a:t>
            </a:r>
          </a:p>
          <a:p>
            <a:pPr lvl="1" defTabSz="406400" eaLnBrk="1" hangingPunct="1"/>
            <a:r>
              <a:rPr lang="en-US" altLang="en-US" dirty="0"/>
              <a:t>But did the information revolution serve the social interest? </a:t>
            </a:r>
          </a:p>
        </p:txBody>
      </p:sp>
      <p:sp>
        <p:nvSpPr>
          <p:cNvPr id="49154" name="Rectangle 3"/>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2306">
                                            <p:txEl>
                                              <p:pRg st="1" end="1"/>
                                            </p:txEl>
                                          </p:spTgt>
                                        </p:tgtEl>
                                        <p:attrNameLst>
                                          <p:attrName>style.visibility</p:attrName>
                                        </p:attrNameLst>
                                      </p:cBhvr>
                                      <p:to>
                                        <p:strVal val="visible"/>
                                      </p:to>
                                    </p:set>
                                    <p:animEffect transition="in" filter="wipe(left)">
                                      <p:cBhvr>
                                        <p:cTn id="7" dur="1000"/>
                                        <p:tgtEl>
                                          <p:spTgt spid="482306">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2306">
                                            <p:txEl>
                                              <p:pRg st="2" end="2"/>
                                            </p:txEl>
                                          </p:spTgt>
                                        </p:tgtEl>
                                        <p:attrNameLst>
                                          <p:attrName>style.visibility</p:attrName>
                                        </p:attrNameLst>
                                      </p:cBhvr>
                                      <p:to>
                                        <p:strVal val="visible"/>
                                      </p:to>
                                    </p:set>
                                    <p:animEffect transition="in" filter="wipe(left)">
                                      <p:cBhvr>
                                        <p:cTn id="12" dur="1000"/>
                                        <p:tgtEl>
                                          <p:spTgt spid="482306">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2306">
                                            <p:txEl>
                                              <p:pRg st="3" end="3"/>
                                            </p:txEl>
                                          </p:spTgt>
                                        </p:tgtEl>
                                        <p:attrNameLst>
                                          <p:attrName>style.visibility</p:attrName>
                                        </p:attrNameLst>
                                      </p:cBhvr>
                                      <p:to>
                                        <p:strVal val="visible"/>
                                      </p:to>
                                    </p:set>
                                    <p:animEffect transition="in" filter="wipe(left)">
                                      <p:cBhvr>
                                        <p:cTn id="17" dur="1000"/>
                                        <p:tgtEl>
                                          <p:spTgt spid="482306">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82306">
                                            <p:txEl>
                                              <p:pRg st="4" end="4"/>
                                            </p:txEl>
                                          </p:spTgt>
                                        </p:tgtEl>
                                        <p:attrNameLst>
                                          <p:attrName>style.visibility</p:attrName>
                                        </p:attrNameLst>
                                      </p:cBhvr>
                                      <p:to>
                                        <p:strVal val="visible"/>
                                      </p:to>
                                    </p:set>
                                    <p:animEffect transition="in" filter="wipe(left)">
                                      <p:cBhvr>
                                        <p:cTn id="22" dur="1000"/>
                                        <p:tgtEl>
                                          <p:spTgt spid="48230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15888" lvl="1" defTabSz="406400" eaLnBrk="1" hangingPunct="1"/>
            <a:r>
              <a:rPr lang="en-US" altLang="en-US" b="1" dirty="0">
                <a:solidFill>
                  <a:srgbClr val="7030A0"/>
                </a:solidFill>
              </a:rPr>
              <a:t>Climate Change</a:t>
            </a:r>
            <a:r>
              <a:rPr lang="en-US" altLang="en-US" b="1" dirty="0"/>
              <a:t> </a:t>
            </a:r>
            <a:r>
              <a:rPr lang="en-US" altLang="en-US" b="1" dirty="0">
                <a:solidFill>
                  <a:srgbClr val="DB8657"/>
                </a:solidFill>
              </a:rPr>
              <a:t> </a:t>
            </a:r>
          </a:p>
          <a:p>
            <a:pPr marL="114300" defTabSz="406400" eaLnBrk="1" hangingPunct="1">
              <a:spcBef>
                <a:spcPts val="1400"/>
              </a:spcBef>
            </a:pPr>
            <a:r>
              <a:rPr lang="en-AU" altLang="en-US" b="0" dirty="0">
                <a:solidFill>
                  <a:schemeClr val="tx1"/>
                </a:solidFill>
              </a:rPr>
              <a:t>Climate change is a huge political issue today. </a:t>
            </a:r>
          </a:p>
          <a:p>
            <a:pPr marL="114300" defTabSz="406400" eaLnBrk="1" hangingPunct="1">
              <a:spcBef>
                <a:spcPts val="1400"/>
              </a:spcBef>
            </a:pPr>
            <a:r>
              <a:rPr lang="en-AU" altLang="en-US" b="0" dirty="0">
                <a:solidFill>
                  <a:schemeClr val="tx1"/>
                </a:solidFill>
              </a:rPr>
              <a:t>Every serious political leader is acutely aware of the problem and of the popularity of having proposals that might lower carbon emissions.</a:t>
            </a:r>
          </a:p>
          <a:p>
            <a:pPr marL="114300" defTabSz="406400" eaLnBrk="1" hangingPunct="1">
              <a:spcBef>
                <a:spcPts val="1400"/>
              </a:spcBef>
            </a:pPr>
            <a:r>
              <a:rPr lang="en-AU" altLang="en-US" b="0" dirty="0">
                <a:solidFill>
                  <a:schemeClr val="tx1"/>
                </a:solidFill>
              </a:rPr>
              <a:t>Burning fossil fuels to generate electricity and to power airplanes, automobiles, and trucks pours a staggering </a:t>
            </a:r>
            <a:br>
              <a:rPr lang="en-AU" altLang="en-US" b="0" dirty="0">
                <a:solidFill>
                  <a:schemeClr val="tx1"/>
                </a:solidFill>
              </a:rPr>
            </a:br>
            <a:r>
              <a:rPr lang="en-AU" altLang="en-US" b="0" dirty="0">
                <a:solidFill>
                  <a:schemeClr val="tx1"/>
                </a:solidFill>
              </a:rPr>
              <a:t>28 billion tonnes—4 tonnes per person—of carbon dioxide into the atmosphere each year.</a:t>
            </a:r>
          </a:p>
        </p:txBody>
      </p:sp>
      <p:sp>
        <p:nvSpPr>
          <p:cNvPr id="51203" name="Title 1"/>
          <p:cNvSpPr>
            <a:spLocks noGrp="1"/>
          </p:cNvSpPr>
          <p:nvPr>
            <p:ph type="title"/>
          </p:nvPr>
        </p:nvSpPr>
        <p:spPr/>
        <p:txBody>
          <a:bodyPr/>
          <a:lstStyle/>
          <a:p>
            <a:r>
              <a:rPr lang="en-US" altLang="en-US"/>
              <a:t>Two Big Economic Questions </a:t>
            </a:r>
            <a:endParaRPr lang="en-CA"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14300" eaLnBrk="1" hangingPunct="1">
              <a:spcBef>
                <a:spcPts val="1400"/>
              </a:spcBef>
            </a:pPr>
            <a:r>
              <a:rPr lang="en-AU" altLang="en-US" b="0" dirty="0">
                <a:solidFill>
                  <a:schemeClr val="tx1"/>
                </a:solidFill>
              </a:rPr>
              <a:t>Two-thirds of the world’s carbon emissions comes from the United States, China, the European Union, Russia, and India. </a:t>
            </a:r>
          </a:p>
          <a:p>
            <a:pPr marL="114300" eaLnBrk="1" hangingPunct="1">
              <a:spcBef>
                <a:spcPts val="1400"/>
              </a:spcBef>
            </a:pPr>
            <a:r>
              <a:rPr lang="en-AU" altLang="en-US" b="0" dirty="0">
                <a:solidFill>
                  <a:schemeClr val="tx1"/>
                </a:solidFill>
              </a:rPr>
              <a:t>The fastest growing emissions are coming from India and China.</a:t>
            </a:r>
          </a:p>
          <a:p>
            <a:pPr marL="114300" eaLnBrk="1" hangingPunct="1">
              <a:spcBef>
                <a:spcPts val="1400"/>
              </a:spcBef>
            </a:pPr>
            <a:r>
              <a:rPr lang="en-AU" altLang="en-US" b="0" dirty="0">
                <a:solidFill>
                  <a:schemeClr val="tx1"/>
                </a:solidFill>
              </a:rPr>
              <a:t>The amount of global warming caused by economic activity and its effects are uncertain, but the emissions continue to grow and pose huge risks.</a:t>
            </a:r>
            <a:r>
              <a:rPr lang="en-US" altLang="en-US" dirty="0">
                <a:solidFill>
                  <a:schemeClr val="tx1"/>
                </a:solidFill>
              </a:rPr>
              <a:t>  </a:t>
            </a:r>
          </a:p>
        </p:txBody>
      </p:sp>
      <p:sp>
        <p:nvSpPr>
          <p:cNvPr id="53251" name="Title 1"/>
          <p:cNvSpPr>
            <a:spLocks noGrp="1"/>
          </p:cNvSpPr>
          <p:nvPr>
            <p:ph type="title"/>
          </p:nvPr>
        </p:nvSpPr>
        <p:spPr/>
        <p:txBody>
          <a:bodyPr/>
          <a:lstStyle/>
          <a:p>
            <a:r>
              <a:rPr lang="en-US" altLang="en-US"/>
              <a:t>Two Big Economic Questions </a:t>
            </a:r>
            <a:endParaRPr lang="en-CA"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14300" eaLnBrk="1" hangingPunct="1">
              <a:spcBef>
                <a:spcPts val="563"/>
              </a:spcBef>
              <a:spcAft>
                <a:spcPts val="563"/>
              </a:spcAft>
            </a:pPr>
            <a:r>
              <a:rPr lang="en-AU" altLang="en-US" b="0">
                <a:solidFill>
                  <a:schemeClr val="tx1"/>
                </a:solidFill>
              </a:rPr>
              <a:t>Every day, when you make self-interested choices to use electricity and gasoline, you contribute to carbon emissions.</a:t>
            </a:r>
          </a:p>
          <a:p>
            <a:pPr marL="114300" eaLnBrk="1" hangingPunct="1">
              <a:spcBef>
                <a:spcPts val="563"/>
              </a:spcBef>
              <a:spcAft>
                <a:spcPts val="563"/>
              </a:spcAft>
            </a:pPr>
            <a:r>
              <a:rPr lang="en-US" altLang="en-US" b="0">
                <a:solidFill>
                  <a:schemeClr val="tx1"/>
                </a:solidFill>
              </a:rPr>
              <a:t>You leave your carbon footprint.</a:t>
            </a:r>
          </a:p>
          <a:p>
            <a:pPr lvl="1" eaLnBrk="1" hangingPunct="1">
              <a:spcBef>
                <a:spcPts val="563"/>
              </a:spcBef>
              <a:spcAft>
                <a:spcPts val="563"/>
              </a:spcAft>
            </a:pPr>
            <a:r>
              <a:rPr lang="en-US" altLang="en-US"/>
              <a:t>You can lessen your carbon footprint by walking, riding a bike, taking a cold shower, or planting a tree.</a:t>
            </a:r>
          </a:p>
          <a:p>
            <a:pPr lvl="1" eaLnBrk="1" hangingPunct="1">
              <a:spcBef>
                <a:spcPts val="563"/>
              </a:spcBef>
              <a:spcAft>
                <a:spcPts val="563"/>
              </a:spcAft>
            </a:pPr>
            <a:r>
              <a:rPr lang="en-US" altLang="en-US"/>
              <a:t>But can each one of us be relied upon to make decisions that affect the Earth’s carbon-dioxide concentration in the social interest? </a:t>
            </a:r>
          </a:p>
          <a:p>
            <a:pPr marL="114300" eaLnBrk="1" hangingPunct="1">
              <a:spcBef>
                <a:spcPts val="563"/>
              </a:spcBef>
              <a:spcAft>
                <a:spcPts val="563"/>
              </a:spcAft>
            </a:pPr>
            <a:r>
              <a:rPr lang="en-US" altLang="en-US" b="0">
                <a:solidFill>
                  <a:schemeClr val="tx1"/>
                </a:solidFill>
              </a:rPr>
              <a:t>Can governments </a:t>
            </a:r>
            <a:r>
              <a:rPr lang="en-AU" altLang="en-US" b="0">
                <a:solidFill>
                  <a:schemeClr val="tx1"/>
                </a:solidFill>
              </a:rPr>
              <a:t>change the incentives we face so that our self-interested choices are also in the social interest? </a:t>
            </a:r>
            <a:endParaRPr lang="en-US" altLang="en-US">
              <a:solidFill>
                <a:schemeClr val="tx1"/>
              </a:solidFill>
            </a:endParaRPr>
          </a:p>
        </p:txBody>
      </p:sp>
      <p:sp>
        <p:nvSpPr>
          <p:cNvPr id="55299" name="Title 1"/>
          <p:cNvSpPr>
            <a:spLocks noGrp="1"/>
          </p:cNvSpPr>
          <p:nvPr>
            <p:ph type="title"/>
          </p:nvPr>
        </p:nvSpPr>
        <p:spPr/>
        <p:txBody>
          <a:bodyPr/>
          <a:lstStyle/>
          <a:p>
            <a:r>
              <a:rPr lang="en-US" altLang="en-US"/>
              <a:t>Two Big Economic Questions </a:t>
            </a:r>
            <a:endParaRPr lang="en-CA"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6402" name="Rectangle 2"/>
          <p:cNvSpPr>
            <a:spLocks noGrp="1" noChangeArrowheads="1"/>
          </p:cNvSpPr>
          <p:nvPr>
            <p:ph idx="1"/>
          </p:nvPr>
        </p:nvSpPr>
        <p:spPr/>
        <p:txBody>
          <a:bodyPr/>
          <a:lstStyle/>
          <a:p>
            <a:pPr lvl="1" defTabSz="406400" eaLnBrk="1" hangingPunct="1"/>
            <a:r>
              <a:rPr lang="en-US" altLang="en-US" b="1" dirty="0">
                <a:solidFill>
                  <a:srgbClr val="7030A0"/>
                </a:solidFill>
              </a:rPr>
              <a:t>Economic Instability</a:t>
            </a:r>
            <a:r>
              <a:rPr lang="en-US" altLang="en-US" b="1" dirty="0">
                <a:solidFill>
                  <a:srgbClr val="F2615F"/>
                </a:solidFill>
              </a:rPr>
              <a:t> </a:t>
            </a:r>
          </a:p>
          <a:p>
            <a:pPr marL="114300" defTabSz="406400">
              <a:spcBef>
                <a:spcPts val="725"/>
              </a:spcBef>
              <a:spcAft>
                <a:spcPts val="725"/>
              </a:spcAft>
            </a:pPr>
            <a:r>
              <a:rPr lang="en-CA" altLang="en-US" b="0" dirty="0">
                <a:solidFill>
                  <a:schemeClr val="tx1"/>
                </a:solidFill>
              </a:rPr>
              <a:t>In 2008, U.S. banks were in trouble. They had made loans that borrowers couldn’t repay and they were holding securities the values of which had crashed. </a:t>
            </a:r>
          </a:p>
          <a:p>
            <a:pPr marL="114300" defTabSz="406400">
              <a:spcBef>
                <a:spcPts val="725"/>
              </a:spcBef>
              <a:spcAft>
                <a:spcPts val="725"/>
              </a:spcAft>
            </a:pPr>
            <a:r>
              <a:rPr lang="en-CA" altLang="en-US" b="0" dirty="0">
                <a:solidFill>
                  <a:schemeClr val="tx1"/>
                </a:solidFill>
              </a:rPr>
              <a:t>Banks’ choices to take deposits and make loans are made in self-interest, but does this lending and borrowing serve the social interest? </a:t>
            </a:r>
          </a:p>
          <a:p>
            <a:pPr marL="114300" defTabSz="406400">
              <a:spcBef>
                <a:spcPts val="725"/>
              </a:spcBef>
              <a:spcAft>
                <a:spcPts val="725"/>
              </a:spcAft>
            </a:pPr>
            <a:r>
              <a:rPr lang="en-CA" altLang="en-US" b="0" dirty="0">
                <a:solidFill>
                  <a:schemeClr val="tx1"/>
                </a:solidFill>
              </a:rPr>
              <a:t>Do banks lend too much in the pursuit of profit? </a:t>
            </a:r>
            <a:r>
              <a:rPr lang="en-US" altLang="en-US" dirty="0">
                <a:solidFill>
                  <a:schemeClr val="tx1"/>
                </a:solidFill>
              </a:rPr>
              <a:t> </a:t>
            </a:r>
            <a:r>
              <a:rPr lang="en-US" altLang="en-US" dirty="0"/>
              <a:t>  </a:t>
            </a:r>
          </a:p>
        </p:txBody>
      </p:sp>
      <p:sp>
        <p:nvSpPr>
          <p:cNvPr id="57346" name="Rectangle 3"/>
          <p:cNvSpPr>
            <a:spLocks noGrp="1" noChangeArrowheads="1"/>
          </p:cNvSpPr>
          <p:nvPr>
            <p:ph type="title"/>
          </p:nvPr>
        </p:nvSpPr>
        <p:spPr>
          <a:noFill/>
        </p:spPr>
        <p:txBody>
          <a:bodyPr/>
          <a:lstStyle/>
          <a:p>
            <a:pPr eaLnBrk="1" hangingPunct="1"/>
            <a:r>
              <a:rPr lang="en-US" altLang="en-US"/>
              <a:t>Two Big Economic Questions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86402">
                                            <p:txEl>
                                              <p:pRg st="1" end="1"/>
                                            </p:txEl>
                                          </p:spTgt>
                                        </p:tgtEl>
                                        <p:attrNameLst>
                                          <p:attrName>style.visibility</p:attrName>
                                        </p:attrNameLst>
                                      </p:cBhvr>
                                      <p:to>
                                        <p:strVal val="visible"/>
                                      </p:to>
                                    </p:set>
                                    <p:animEffect transition="in" filter="wipe(left)">
                                      <p:cBhvr>
                                        <p:cTn id="7" dur="1000"/>
                                        <p:tgtEl>
                                          <p:spTgt spid="486402">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86402">
                                            <p:txEl>
                                              <p:pRg st="2" end="2"/>
                                            </p:txEl>
                                          </p:spTgt>
                                        </p:tgtEl>
                                        <p:attrNameLst>
                                          <p:attrName>style.visibility</p:attrName>
                                        </p:attrNameLst>
                                      </p:cBhvr>
                                      <p:to>
                                        <p:strVal val="visible"/>
                                      </p:to>
                                    </p:set>
                                    <p:animEffect transition="in" filter="wipe(left)">
                                      <p:cBhvr>
                                        <p:cTn id="12" dur="1000"/>
                                        <p:tgtEl>
                                          <p:spTgt spid="486402">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486402">
                                            <p:txEl>
                                              <p:pRg st="3" end="3"/>
                                            </p:txEl>
                                          </p:spTgt>
                                        </p:tgtEl>
                                        <p:attrNameLst>
                                          <p:attrName>style.visibility</p:attrName>
                                        </p:attrNameLst>
                                      </p:cBhvr>
                                      <p:to>
                                        <p:strVal val="visible"/>
                                      </p:to>
                                    </p:set>
                                    <p:animEffect transition="in" filter="wipe(left)">
                                      <p:cBhvr>
                                        <p:cTn id="17" dur="1000"/>
                                        <p:tgtEl>
                                          <p:spTgt spid="48640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p:txBody>
          <a:bodyPr/>
          <a:lstStyle/>
          <a:p>
            <a:pPr marL="108000" lvl="1" eaLnBrk="1" hangingPunct="1">
              <a:tabLst>
                <a:tab pos="457200" algn="l"/>
              </a:tabLst>
              <a:defRPr/>
            </a:pPr>
            <a:r>
              <a:rPr lang="en-US" dirty="0"/>
              <a:t>Six key ideas define the economic way of thinking:</a:t>
            </a:r>
          </a:p>
          <a:p>
            <a:pPr marL="432000" lvl="1" indent="-288000" eaLnBrk="1" hangingPunct="1">
              <a:buClr>
                <a:srgbClr val="7030A0"/>
              </a:buClr>
              <a:buSzPct val="120000"/>
              <a:buFont typeface="Wingdings" panose="05000000000000000000" pitchFamily="2" charset="2"/>
              <a:buChar char="§"/>
              <a:tabLst>
                <a:tab pos="457200" algn="l"/>
              </a:tabLst>
              <a:defRPr/>
            </a:pPr>
            <a:r>
              <a:rPr lang="en-US" dirty="0"/>
              <a:t>A choice is a </a:t>
            </a:r>
            <a:r>
              <a:rPr lang="en-US" i="1" dirty="0"/>
              <a:t>tradeoff</a:t>
            </a:r>
            <a:r>
              <a:rPr lang="en-US" dirty="0"/>
              <a:t>.</a:t>
            </a:r>
          </a:p>
          <a:p>
            <a:pPr marL="432000" lvl="1" indent="-288000" eaLnBrk="1" hangingPunct="1">
              <a:buClr>
                <a:srgbClr val="7030A0"/>
              </a:buClr>
              <a:buSzPct val="120000"/>
              <a:buFont typeface="Wingdings" panose="05000000000000000000" pitchFamily="2" charset="2"/>
              <a:buChar char="§"/>
              <a:tabLst>
                <a:tab pos="457200" algn="l"/>
              </a:tabLst>
              <a:defRPr/>
            </a:pPr>
            <a:r>
              <a:rPr lang="en-US" dirty="0"/>
              <a:t>People make </a:t>
            </a:r>
            <a:r>
              <a:rPr lang="en-US" i="1" dirty="0"/>
              <a:t>rational choices</a:t>
            </a:r>
            <a:r>
              <a:rPr lang="en-US" dirty="0"/>
              <a:t> by comparing benefits 	and costs.</a:t>
            </a:r>
          </a:p>
          <a:p>
            <a:pPr marL="432000" lvl="1" indent="-288000" eaLnBrk="1" hangingPunct="1">
              <a:buClr>
                <a:srgbClr val="7030A0"/>
              </a:buClr>
              <a:buSzPct val="120000"/>
              <a:buFont typeface="Wingdings" panose="05000000000000000000" pitchFamily="2" charset="2"/>
              <a:buChar char="§"/>
              <a:tabLst>
                <a:tab pos="457200" algn="l"/>
              </a:tabLst>
              <a:defRPr/>
            </a:pPr>
            <a:r>
              <a:rPr lang="en-US" i="1" dirty="0"/>
              <a:t>Benefit</a:t>
            </a:r>
            <a:r>
              <a:rPr lang="en-US" dirty="0"/>
              <a:t> is what you gain from something.</a:t>
            </a:r>
          </a:p>
          <a:p>
            <a:pPr marL="432000" lvl="1" indent="-288000" eaLnBrk="1" hangingPunct="1">
              <a:buClr>
                <a:srgbClr val="7030A0"/>
              </a:buClr>
              <a:buSzPct val="120000"/>
              <a:buFont typeface="Wingdings" panose="05000000000000000000" pitchFamily="2" charset="2"/>
              <a:buChar char="§"/>
              <a:tabLst>
                <a:tab pos="457200" algn="l"/>
              </a:tabLst>
              <a:defRPr/>
            </a:pPr>
            <a:r>
              <a:rPr lang="en-US" i="1" dirty="0"/>
              <a:t>Cost </a:t>
            </a:r>
            <a:r>
              <a:rPr lang="en-US" dirty="0"/>
              <a:t>is what you must give up to get something.</a:t>
            </a:r>
          </a:p>
          <a:p>
            <a:pPr marL="432000" lvl="1" indent="-288000" eaLnBrk="1" hangingPunct="1">
              <a:buClr>
                <a:srgbClr val="7030A0"/>
              </a:buClr>
              <a:buSzPct val="120000"/>
              <a:buFont typeface="Wingdings" panose="05000000000000000000" pitchFamily="2" charset="2"/>
              <a:buChar char="§"/>
              <a:tabLst>
                <a:tab pos="457200" algn="l"/>
              </a:tabLst>
              <a:defRPr/>
            </a:pPr>
            <a:r>
              <a:rPr lang="en-US" dirty="0"/>
              <a:t>Most choices are “how-much” choices made at the 	</a:t>
            </a:r>
            <a:r>
              <a:rPr lang="en-US" i="1" dirty="0"/>
              <a:t>margin</a:t>
            </a:r>
            <a:r>
              <a:rPr lang="en-US" dirty="0"/>
              <a:t>.</a:t>
            </a:r>
          </a:p>
          <a:p>
            <a:pPr marL="432000" lvl="1" indent="-288000" eaLnBrk="1" hangingPunct="1">
              <a:buClr>
                <a:srgbClr val="7030A0"/>
              </a:buClr>
              <a:buSzPct val="120000"/>
              <a:buFont typeface="Wingdings" panose="05000000000000000000" pitchFamily="2" charset="2"/>
              <a:buChar char="§"/>
              <a:tabLst>
                <a:tab pos="457200" algn="l"/>
              </a:tabLst>
              <a:defRPr/>
            </a:pPr>
            <a:r>
              <a:rPr lang="en-US" dirty="0"/>
              <a:t>Choices respond to </a:t>
            </a:r>
            <a:r>
              <a:rPr lang="en-US" i="1" dirty="0"/>
              <a:t>incentives</a:t>
            </a:r>
            <a:r>
              <a:rPr lang="en-US" dirty="0"/>
              <a:t>.</a:t>
            </a:r>
          </a:p>
        </p:txBody>
      </p:sp>
      <p:sp>
        <p:nvSpPr>
          <p:cNvPr id="59394" name="Rectangle 2"/>
          <p:cNvSpPr>
            <a:spLocks noGrp="1" noChangeArrowheads="1"/>
          </p:cNvSpPr>
          <p:nvPr>
            <p:ph type="title"/>
          </p:nvPr>
        </p:nvSpPr>
        <p:spPr/>
        <p:txBody>
          <a:bodyPr/>
          <a:lstStyle/>
          <a:p>
            <a:pPr eaLnBrk="1" hangingPunct="1"/>
            <a:r>
              <a:rPr lang="en-US" altLang="en-US"/>
              <a:t>The Economic Way of Thinking</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891">
                                            <p:txEl>
                                              <p:pRg st="1" end="1"/>
                                            </p:txEl>
                                          </p:spTgt>
                                        </p:tgtEl>
                                        <p:attrNameLst>
                                          <p:attrName>style.visibility</p:attrName>
                                        </p:attrNameLst>
                                      </p:cBhvr>
                                      <p:to>
                                        <p:strVal val="visible"/>
                                      </p:to>
                                    </p:set>
                                    <p:animEffect transition="in" filter="wipe(left)">
                                      <p:cBhvr>
                                        <p:cTn id="7" dur="1000"/>
                                        <p:tgtEl>
                                          <p:spTgt spid="3789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1">
                                            <p:txEl>
                                              <p:pRg st="2" end="2"/>
                                            </p:txEl>
                                          </p:spTgt>
                                        </p:tgtEl>
                                        <p:attrNameLst>
                                          <p:attrName>style.visibility</p:attrName>
                                        </p:attrNameLst>
                                      </p:cBhvr>
                                      <p:to>
                                        <p:strVal val="visible"/>
                                      </p:to>
                                    </p:set>
                                    <p:animEffect transition="in" filter="wipe(left)">
                                      <p:cBhvr>
                                        <p:cTn id="12" dur="1000"/>
                                        <p:tgtEl>
                                          <p:spTgt spid="3789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7891">
                                            <p:txEl>
                                              <p:pRg st="3" end="3"/>
                                            </p:txEl>
                                          </p:spTgt>
                                        </p:tgtEl>
                                        <p:attrNameLst>
                                          <p:attrName>style.visibility</p:attrName>
                                        </p:attrNameLst>
                                      </p:cBhvr>
                                      <p:to>
                                        <p:strVal val="visible"/>
                                      </p:to>
                                    </p:set>
                                    <p:animEffect transition="in" filter="wipe(left)">
                                      <p:cBhvr>
                                        <p:cTn id="17" dur="1000"/>
                                        <p:tgtEl>
                                          <p:spTgt spid="3789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7891">
                                            <p:txEl>
                                              <p:pRg st="4" end="4"/>
                                            </p:txEl>
                                          </p:spTgt>
                                        </p:tgtEl>
                                        <p:attrNameLst>
                                          <p:attrName>style.visibility</p:attrName>
                                        </p:attrNameLst>
                                      </p:cBhvr>
                                      <p:to>
                                        <p:strVal val="visible"/>
                                      </p:to>
                                    </p:set>
                                    <p:animEffect transition="in" filter="wipe(left)">
                                      <p:cBhvr>
                                        <p:cTn id="22" dur="1000"/>
                                        <p:tgtEl>
                                          <p:spTgt spid="3789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7891">
                                            <p:txEl>
                                              <p:pRg st="5" end="5"/>
                                            </p:txEl>
                                          </p:spTgt>
                                        </p:tgtEl>
                                        <p:attrNameLst>
                                          <p:attrName>style.visibility</p:attrName>
                                        </p:attrNameLst>
                                      </p:cBhvr>
                                      <p:to>
                                        <p:strVal val="visible"/>
                                      </p:to>
                                    </p:set>
                                    <p:animEffect transition="in" filter="wipe(left)">
                                      <p:cBhvr>
                                        <p:cTn id="27" dur="1000"/>
                                        <p:tgtEl>
                                          <p:spTgt spid="37891">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7891">
                                            <p:txEl>
                                              <p:pRg st="6" end="6"/>
                                            </p:txEl>
                                          </p:spTgt>
                                        </p:tgtEl>
                                        <p:attrNameLst>
                                          <p:attrName>style.visibility</p:attrName>
                                        </p:attrNameLst>
                                      </p:cBhvr>
                                      <p:to>
                                        <p:strVal val="visible"/>
                                      </p:to>
                                    </p:set>
                                    <p:animEffect transition="in" filter="wipe(left)">
                                      <p:cBhvr>
                                        <p:cTn id="32" dur="1000"/>
                                        <p:tgtEl>
                                          <p:spTgt spid="378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3"/>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8451" name="Rectangle 3"/>
          <p:cNvSpPr>
            <a:spLocks noGrp="1" noChangeArrowheads="1"/>
          </p:cNvSpPr>
          <p:nvPr>
            <p:ph idx="1"/>
          </p:nvPr>
        </p:nvSpPr>
        <p:spPr/>
        <p:txBody>
          <a:bodyPr/>
          <a:lstStyle/>
          <a:p>
            <a:pPr eaLnBrk="1" hangingPunct="1"/>
            <a:r>
              <a:rPr lang="en-US" altLang="en-US" dirty="0"/>
              <a:t>A Choice Is a Tradeoff</a:t>
            </a:r>
            <a:endParaRPr lang="en-US" altLang="en-US" b="0" dirty="0"/>
          </a:p>
          <a:p>
            <a:pPr lvl="1" eaLnBrk="1" hangingPunct="1"/>
            <a:r>
              <a:rPr lang="en-US" altLang="en-US" dirty="0"/>
              <a:t>The</a:t>
            </a:r>
            <a:r>
              <a:rPr lang="en-US" altLang="en-US" i="1" dirty="0"/>
              <a:t> economic way of thinking</a:t>
            </a:r>
            <a:r>
              <a:rPr lang="en-US" altLang="en-US" dirty="0"/>
              <a:t> places </a:t>
            </a:r>
            <a:r>
              <a:rPr lang="en-US" altLang="en-US" i="1" dirty="0"/>
              <a:t>scarcity</a:t>
            </a:r>
            <a:r>
              <a:rPr lang="en-US" altLang="en-US" dirty="0"/>
              <a:t> and its implication, </a:t>
            </a:r>
            <a:r>
              <a:rPr lang="en-US" altLang="en-US" i="1" dirty="0"/>
              <a:t>choice</a:t>
            </a:r>
            <a:r>
              <a:rPr lang="en-US" altLang="en-US" dirty="0"/>
              <a:t>, at </a:t>
            </a:r>
            <a:r>
              <a:rPr lang="en-US" altLang="en-US" smtClean="0"/>
              <a:t>centre </a:t>
            </a:r>
            <a:r>
              <a:rPr lang="en-US" altLang="en-US" dirty="0"/>
              <a:t>stage.</a:t>
            </a:r>
          </a:p>
          <a:p>
            <a:pPr lvl="1" eaLnBrk="1" hangingPunct="1"/>
            <a:r>
              <a:rPr lang="en-US" altLang="en-US" dirty="0"/>
              <a:t>You can think about every choice as a </a:t>
            </a:r>
            <a:r>
              <a:rPr lang="en-US" altLang="en-US" b="1" dirty="0"/>
              <a:t>tradeoff</a:t>
            </a:r>
            <a:r>
              <a:rPr lang="en-US" altLang="en-US" i="1" dirty="0"/>
              <a:t>—</a:t>
            </a:r>
            <a:r>
              <a:rPr lang="en-US" altLang="en-US" dirty="0"/>
              <a:t>an exchange—giving up one thing to get something else.</a:t>
            </a:r>
          </a:p>
          <a:p>
            <a:pPr lvl="1" eaLnBrk="1" hangingPunct="1"/>
            <a:r>
              <a:rPr lang="en-US" altLang="en-US" dirty="0"/>
              <a:t>On Saturday night, will you study or have fun?</a:t>
            </a:r>
          </a:p>
          <a:p>
            <a:pPr lvl="1" eaLnBrk="1" hangingPunct="1"/>
            <a:r>
              <a:rPr lang="en-US" altLang="en-US" dirty="0"/>
              <a:t>You can’t study or have fun at the same time, so </a:t>
            </a:r>
            <a:r>
              <a:rPr lang="en-US" altLang="en-US" i="1" dirty="0"/>
              <a:t>y</a:t>
            </a:r>
            <a:r>
              <a:rPr lang="en-US" altLang="en-US" dirty="0"/>
              <a:t>ou must make a choice. </a:t>
            </a:r>
          </a:p>
          <a:p>
            <a:pPr lvl="1" eaLnBrk="1" hangingPunct="1"/>
            <a:r>
              <a:rPr lang="en-US" altLang="en-US" dirty="0"/>
              <a:t>Whatever you choose, you could have chosen something else. Your choice is a tradeoff.</a:t>
            </a:r>
            <a:endParaRPr lang="en-US" altLang="en-US" i="1" dirty="0"/>
          </a:p>
        </p:txBody>
      </p:sp>
      <p:sp>
        <p:nvSpPr>
          <p:cNvPr id="61442" name="Rectangle 2"/>
          <p:cNvSpPr>
            <a:spLocks noGrp="1" noChangeArrowheads="1"/>
          </p:cNvSpPr>
          <p:nvPr>
            <p:ph type="title"/>
          </p:nvPr>
        </p:nvSpPr>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8451">
                                            <p:txEl>
                                              <p:pRg st="1" end="1"/>
                                            </p:txEl>
                                          </p:spTgt>
                                        </p:tgtEl>
                                        <p:attrNameLst>
                                          <p:attrName>style.visibility</p:attrName>
                                        </p:attrNameLst>
                                      </p:cBhvr>
                                      <p:to>
                                        <p:strVal val="visible"/>
                                      </p:to>
                                    </p:set>
                                    <p:animEffect transition="in" filter="wipe(left)">
                                      <p:cBhvr>
                                        <p:cTn id="7" dur="1000"/>
                                        <p:tgtEl>
                                          <p:spTgt spid="48845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8451">
                                            <p:txEl>
                                              <p:pRg st="2" end="2"/>
                                            </p:txEl>
                                          </p:spTgt>
                                        </p:tgtEl>
                                        <p:attrNameLst>
                                          <p:attrName>style.visibility</p:attrName>
                                        </p:attrNameLst>
                                      </p:cBhvr>
                                      <p:to>
                                        <p:strVal val="visible"/>
                                      </p:to>
                                    </p:set>
                                    <p:animEffect transition="in" filter="wipe(left)">
                                      <p:cBhvr>
                                        <p:cTn id="12" dur="1000"/>
                                        <p:tgtEl>
                                          <p:spTgt spid="4884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8451">
                                            <p:txEl>
                                              <p:pRg st="3" end="3"/>
                                            </p:txEl>
                                          </p:spTgt>
                                        </p:tgtEl>
                                        <p:attrNameLst>
                                          <p:attrName>style.visibility</p:attrName>
                                        </p:attrNameLst>
                                      </p:cBhvr>
                                      <p:to>
                                        <p:strVal val="visible"/>
                                      </p:to>
                                    </p:set>
                                    <p:animEffect transition="in" filter="wipe(left)">
                                      <p:cBhvr>
                                        <p:cTn id="17" dur="1000"/>
                                        <p:tgtEl>
                                          <p:spTgt spid="48845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88451">
                                            <p:txEl>
                                              <p:pRg st="4" end="4"/>
                                            </p:txEl>
                                          </p:spTgt>
                                        </p:tgtEl>
                                        <p:attrNameLst>
                                          <p:attrName>style.visibility</p:attrName>
                                        </p:attrNameLst>
                                      </p:cBhvr>
                                      <p:to>
                                        <p:strVal val="visible"/>
                                      </p:to>
                                    </p:set>
                                    <p:animEffect transition="in" filter="wipe(left)">
                                      <p:cBhvr>
                                        <p:cTn id="22" dur="1000"/>
                                        <p:tgtEl>
                                          <p:spTgt spid="488451">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88451">
                                            <p:txEl>
                                              <p:pRg st="5" end="5"/>
                                            </p:txEl>
                                          </p:spTgt>
                                        </p:tgtEl>
                                        <p:attrNameLst>
                                          <p:attrName>style.visibility</p:attrName>
                                        </p:attrNameLst>
                                      </p:cBhvr>
                                      <p:to>
                                        <p:strVal val="visible"/>
                                      </p:to>
                                    </p:set>
                                    <p:animEffect transition="in" filter="wipe(left)">
                                      <p:cBhvr>
                                        <p:cTn id="27" dur="1000"/>
                                        <p:tgtEl>
                                          <p:spTgt spid="4884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8451" grpId="0" build="p" bldLvl="3"/>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0499" name="Rectangle 3"/>
          <p:cNvSpPr>
            <a:spLocks noGrp="1" noChangeArrowheads="1"/>
          </p:cNvSpPr>
          <p:nvPr>
            <p:ph idx="1"/>
          </p:nvPr>
        </p:nvSpPr>
        <p:spPr/>
        <p:txBody>
          <a:bodyPr/>
          <a:lstStyle/>
          <a:p>
            <a:pPr eaLnBrk="1" hangingPunct="1"/>
            <a:r>
              <a:rPr lang="en-US" altLang="en-US"/>
              <a:t>Making a Rational Choice</a:t>
            </a:r>
            <a:endParaRPr lang="en-US" altLang="en-US" b="0"/>
          </a:p>
          <a:p>
            <a:pPr lvl="1" eaLnBrk="1" hangingPunct="1"/>
            <a:r>
              <a:rPr lang="en-US" altLang="en-US" sz="2000"/>
              <a:t> </a:t>
            </a:r>
            <a:r>
              <a:rPr lang="en-US" altLang="en-US"/>
              <a:t>A </a:t>
            </a:r>
            <a:r>
              <a:rPr lang="en-US" altLang="en-US" b="1"/>
              <a:t>rational choice</a:t>
            </a:r>
            <a:r>
              <a:rPr lang="en-US" altLang="en-US"/>
              <a:t> is one that compares costs and benefits and achieves the greatest benefit over cost for the person making the choice.</a:t>
            </a:r>
          </a:p>
          <a:p>
            <a:pPr lvl="1" eaLnBrk="1" hangingPunct="1"/>
            <a:r>
              <a:rPr lang="en-US" altLang="en-US"/>
              <a:t>Only the wants of the person making a choice are relevant to determine its rationality.</a:t>
            </a:r>
          </a:p>
          <a:p>
            <a:pPr lvl="1" eaLnBrk="1" hangingPunct="1"/>
            <a:r>
              <a:rPr lang="en-US" altLang="en-US"/>
              <a:t>The idea of rational choice provides an answer to the first question: </a:t>
            </a:r>
            <a:r>
              <a:rPr lang="en-US" altLang="en-US" i="1"/>
              <a:t>What</a:t>
            </a:r>
            <a:r>
              <a:rPr lang="en-US" altLang="en-US"/>
              <a:t> goods and services will be produced and in what quantities? </a:t>
            </a:r>
          </a:p>
          <a:p>
            <a:pPr lvl="1" eaLnBrk="1" hangingPunct="1"/>
            <a:r>
              <a:rPr lang="en-US" altLang="en-US"/>
              <a:t>The answer is: Those that people rationally choose to buy</a:t>
            </a:r>
            <a:r>
              <a:rPr lang="en-US" altLang="en-US" sz="2000"/>
              <a:t>!</a:t>
            </a:r>
            <a:endParaRPr lang="en-US" altLang="en-US"/>
          </a:p>
        </p:txBody>
      </p:sp>
      <p:sp>
        <p:nvSpPr>
          <p:cNvPr id="63490" name="Rectangle 2"/>
          <p:cNvSpPr>
            <a:spLocks noGrp="1" noChangeArrowheads="1"/>
          </p:cNvSpPr>
          <p:nvPr>
            <p:ph type="title"/>
          </p:nvPr>
        </p:nvSpPr>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0499">
                                            <p:txEl>
                                              <p:pRg st="1" end="1"/>
                                            </p:txEl>
                                          </p:spTgt>
                                        </p:tgtEl>
                                        <p:attrNameLst>
                                          <p:attrName>style.visibility</p:attrName>
                                        </p:attrNameLst>
                                      </p:cBhvr>
                                      <p:to>
                                        <p:strVal val="visible"/>
                                      </p:to>
                                    </p:set>
                                    <p:animEffect transition="in" filter="wipe(left)">
                                      <p:cBhvr>
                                        <p:cTn id="7" dur="1000"/>
                                        <p:tgtEl>
                                          <p:spTgt spid="49049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0499">
                                            <p:txEl>
                                              <p:pRg st="2" end="2"/>
                                            </p:txEl>
                                          </p:spTgt>
                                        </p:tgtEl>
                                        <p:attrNameLst>
                                          <p:attrName>style.visibility</p:attrName>
                                        </p:attrNameLst>
                                      </p:cBhvr>
                                      <p:to>
                                        <p:strVal val="visible"/>
                                      </p:to>
                                    </p:set>
                                    <p:animEffect transition="in" filter="wipe(left)">
                                      <p:cBhvr>
                                        <p:cTn id="12" dur="1000"/>
                                        <p:tgtEl>
                                          <p:spTgt spid="49049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0499">
                                            <p:txEl>
                                              <p:pRg st="3" end="3"/>
                                            </p:txEl>
                                          </p:spTgt>
                                        </p:tgtEl>
                                        <p:attrNameLst>
                                          <p:attrName>style.visibility</p:attrName>
                                        </p:attrNameLst>
                                      </p:cBhvr>
                                      <p:to>
                                        <p:strVal val="visible"/>
                                      </p:to>
                                    </p:set>
                                    <p:animEffect transition="in" filter="wipe(left)">
                                      <p:cBhvr>
                                        <p:cTn id="17" dur="1000"/>
                                        <p:tgtEl>
                                          <p:spTgt spid="49049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0499">
                                            <p:txEl>
                                              <p:pRg st="4" end="4"/>
                                            </p:txEl>
                                          </p:spTgt>
                                        </p:tgtEl>
                                        <p:attrNameLst>
                                          <p:attrName>style.visibility</p:attrName>
                                        </p:attrNameLst>
                                      </p:cBhvr>
                                      <p:to>
                                        <p:strVal val="visible"/>
                                      </p:to>
                                    </p:set>
                                    <p:animEffect transition="in" filter="wipe(left)">
                                      <p:cBhvr>
                                        <p:cTn id="22" dur="1000"/>
                                        <p:tgtEl>
                                          <p:spTgt spid="4904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499" grpId="0" build="p" bldLvl="3"/>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2547" name="Rectangle 3"/>
          <p:cNvSpPr>
            <a:spLocks noGrp="1" noChangeArrowheads="1"/>
          </p:cNvSpPr>
          <p:nvPr>
            <p:ph idx="1"/>
          </p:nvPr>
        </p:nvSpPr>
        <p:spPr/>
        <p:txBody>
          <a:bodyPr/>
          <a:lstStyle/>
          <a:p>
            <a:pPr marL="108000" eaLnBrk="1" hangingPunct="1">
              <a:defRPr/>
            </a:pPr>
            <a:r>
              <a:rPr lang="en-US" altLang="en-US" b="0" dirty="0">
                <a:solidFill>
                  <a:schemeClr val="tx1"/>
                </a:solidFill>
              </a:rPr>
              <a:t>How do people choose rationally?</a:t>
            </a:r>
            <a:r>
              <a:rPr lang="en-US" altLang="en-US" sz="2000" dirty="0"/>
              <a:t> </a:t>
            </a:r>
          </a:p>
          <a:p>
            <a:pPr marL="108000" eaLnBrk="1" hangingPunct="1">
              <a:defRPr/>
            </a:pPr>
            <a:r>
              <a:rPr lang="en-US" altLang="en-US" b="0" dirty="0">
                <a:solidFill>
                  <a:schemeClr val="tx1"/>
                </a:solidFill>
              </a:rPr>
              <a:t>The answers turn on benefits and costs.</a:t>
            </a:r>
          </a:p>
          <a:p>
            <a:pPr marL="108000" eaLnBrk="1" hangingPunct="1">
              <a:defRPr/>
            </a:pPr>
            <a:r>
              <a:rPr lang="en-US" altLang="en-US" dirty="0"/>
              <a:t>Benefit: What you Gain</a:t>
            </a:r>
            <a:endParaRPr lang="en-US" altLang="en-US" b="0" dirty="0"/>
          </a:p>
          <a:p>
            <a:pPr marL="108000" eaLnBrk="1" hangingPunct="1">
              <a:defRPr/>
            </a:pPr>
            <a:r>
              <a:rPr lang="en-US" altLang="en-US" b="0" dirty="0">
                <a:solidFill>
                  <a:schemeClr val="tx1"/>
                </a:solidFill>
              </a:rPr>
              <a:t>The </a:t>
            </a:r>
            <a:r>
              <a:rPr lang="en-US" altLang="en-US" dirty="0">
                <a:solidFill>
                  <a:schemeClr val="tx1"/>
                </a:solidFill>
              </a:rPr>
              <a:t>benefit</a:t>
            </a:r>
            <a:r>
              <a:rPr lang="en-US" altLang="en-US" b="0" dirty="0">
                <a:solidFill>
                  <a:schemeClr val="tx1"/>
                </a:solidFill>
              </a:rPr>
              <a:t> of something is the gain or pleasure that it brings and is determined by preferences</a:t>
            </a:r>
          </a:p>
          <a:p>
            <a:pPr marL="108000" eaLnBrk="1" hangingPunct="1">
              <a:defRPr/>
            </a:pPr>
            <a:r>
              <a:rPr lang="en-US" altLang="en-US" dirty="0">
                <a:solidFill>
                  <a:schemeClr val="tx1"/>
                </a:solidFill>
              </a:rPr>
              <a:t>Preferences</a:t>
            </a:r>
            <a:r>
              <a:rPr lang="en-US" altLang="en-US" b="0" dirty="0">
                <a:solidFill>
                  <a:schemeClr val="tx1"/>
                </a:solidFill>
              </a:rPr>
              <a:t> are what a person likes and dislikes and the intensity of those feelings.</a:t>
            </a:r>
          </a:p>
          <a:p>
            <a:pPr marL="0" eaLnBrk="1" hangingPunct="1">
              <a:defRPr/>
            </a:pPr>
            <a:r>
              <a:rPr lang="en-US" altLang="en-US" b="0" dirty="0">
                <a:solidFill>
                  <a:schemeClr val="tx1"/>
                </a:solidFill>
              </a:rPr>
              <a:t> </a:t>
            </a:r>
          </a:p>
        </p:txBody>
      </p:sp>
      <p:sp>
        <p:nvSpPr>
          <p:cNvPr id="65538" name="Rectangle 2"/>
          <p:cNvSpPr>
            <a:spLocks noGrp="1" noChangeArrowheads="1"/>
          </p:cNvSpPr>
          <p:nvPr>
            <p:ph type="title"/>
          </p:nvPr>
        </p:nvSpPr>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2547">
                                            <p:txEl>
                                              <p:pRg st="1" end="1"/>
                                            </p:txEl>
                                          </p:spTgt>
                                        </p:tgtEl>
                                        <p:attrNameLst>
                                          <p:attrName>style.visibility</p:attrName>
                                        </p:attrNameLst>
                                      </p:cBhvr>
                                      <p:to>
                                        <p:strVal val="visible"/>
                                      </p:to>
                                    </p:set>
                                    <p:animEffect transition="in" filter="wipe(left)">
                                      <p:cBhvr>
                                        <p:cTn id="7" dur="1000"/>
                                        <p:tgtEl>
                                          <p:spTgt spid="49254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2547">
                                            <p:txEl>
                                              <p:pRg st="2" end="2"/>
                                            </p:txEl>
                                          </p:spTgt>
                                        </p:tgtEl>
                                        <p:attrNameLst>
                                          <p:attrName>style.visibility</p:attrName>
                                        </p:attrNameLst>
                                      </p:cBhvr>
                                      <p:to>
                                        <p:strVal val="visible"/>
                                      </p:to>
                                    </p:set>
                                    <p:animEffect transition="in" filter="wipe(left)">
                                      <p:cBhvr>
                                        <p:cTn id="12" dur="1000"/>
                                        <p:tgtEl>
                                          <p:spTgt spid="49254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2547">
                                            <p:txEl>
                                              <p:pRg st="3" end="3"/>
                                            </p:txEl>
                                          </p:spTgt>
                                        </p:tgtEl>
                                        <p:attrNameLst>
                                          <p:attrName>style.visibility</p:attrName>
                                        </p:attrNameLst>
                                      </p:cBhvr>
                                      <p:to>
                                        <p:strVal val="visible"/>
                                      </p:to>
                                    </p:set>
                                    <p:animEffect transition="in" filter="wipe(left)">
                                      <p:cBhvr>
                                        <p:cTn id="17" dur="1000"/>
                                        <p:tgtEl>
                                          <p:spTgt spid="492547">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2547">
                                            <p:txEl>
                                              <p:pRg st="4" end="4"/>
                                            </p:txEl>
                                          </p:spTgt>
                                        </p:tgtEl>
                                        <p:attrNameLst>
                                          <p:attrName>style.visibility</p:attrName>
                                        </p:attrNameLst>
                                      </p:cBhvr>
                                      <p:to>
                                        <p:strVal val="visible"/>
                                      </p:to>
                                    </p:set>
                                    <p:animEffect transition="in" filter="wipe(left)">
                                      <p:cBhvr>
                                        <p:cTn id="22" dur="1000"/>
                                        <p:tgtEl>
                                          <p:spTgt spid="492547">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2547">
                                            <p:txEl>
                                              <p:pRg st="5" end="5"/>
                                            </p:txEl>
                                          </p:spTgt>
                                        </p:tgtEl>
                                        <p:attrNameLst>
                                          <p:attrName>style.visibility</p:attrName>
                                        </p:attrNameLst>
                                      </p:cBhvr>
                                      <p:to>
                                        <p:strVal val="visible"/>
                                      </p:to>
                                    </p:set>
                                    <p:animEffect transition="in" filter="wipe(left)">
                                      <p:cBhvr>
                                        <p:cTn id="27" dur="1000"/>
                                        <p:tgtEl>
                                          <p:spTgt spid="49254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7" grpId="0" build="p" bldLvl="3"/>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4595" name="Rectangle 3"/>
          <p:cNvSpPr>
            <a:spLocks noGrp="1" noChangeArrowheads="1"/>
          </p:cNvSpPr>
          <p:nvPr>
            <p:ph idx="1"/>
          </p:nvPr>
        </p:nvSpPr>
        <p:spPr/>
        <p:txBody>
          <a:bodyPr/>
          <a:lstStyle/>
          <a:p>
            <a:pPr eaLnBrk="1" hangingPunct="1">
              <a:tabLst>
                <a:tab pos="457200" algn="l"/>
              </a:tabLst>
            </a:pPr>
            <a:r>
              <a:rPr lang="en-US" altLang="en-US"/>
              <a:t>Cost: What you </a:t>
            </a:r>
            <a:r>
              <a:rPr lang="en-US" altLang="en-US" i="1"/>
              <a:t>Must</a:t>
            </a:r>
            <a:r>
              <a:rPr lang="en-US" altLang="en-US"/>
              <a:t> Give Up</a:t>
            </a:r>
            <a:endParaRPr lang="en-US" altLang="en-US" b="0"/>
          </a:p>
          <a:p>
            <a:pPr lvl="1" eaLnBrk="1" hangingPunct="1">
              <a:tabLst>
                <a:tab pos="457200" algn="l"/>
              </a:tabLst>
            </a:pPr>
            <a:r>
              <a:rPr lang="en-US" altLang="en-US"/>
              <a:t>The </a:t>
            </a:r>
            <a:r>
              <a:rPr lang="en-US" altLang="en-US" b="1"/>
              <a:t>opportunity cost</a:t>
            </a:r>
            <a:r>
              <a:rPr lang="en-US" altLang="en-US"/>
              <a:t> of something is the highest-valued alternative that </a:t>
            </a:r>
            <a:r>
              <a:rPr lang="en-US" altLang="en-US" i="1"/>
              <a:t>must</a:t>
            </a:r>
            <a:r>
              <a:rPr lang="en-US" altLang="en-US"/>
              <a:t> be given up to get it.</a:t>
            </a:r>
          </a:p>
          <a:p>
            <a:pPr lvl="1" eaLnBrk="1" hangingPunct="1">
              <a:tabLst>
                <a:tab pos="457200" algn="l"/>
              </a:tabLst>
            </a:pPr>
            <a:r>
              <a:rPr lang="en-US" altLang="en-US"/>
              <a:t>What is your opportunity cost of going to an AC/DC concert?</a:t>
            </a:r>
          </a:p>
          <a:p>
            <a:pPr lvl="1" eaLnBrk="1" hangingPunct="1">
              <a:tabLst>
                <a:tab pos="457200" algn="l"/>
              </a:tabLst>
            </a:pPr>
            <a:r>
              <a:rPr lang="en-US" altLang="en-US"/>
              <a:t>Opportunity cost has two components: </a:t>
            </a:r>
          </a:p>
          <a:p>
            <a:pPr lvl="1" eaLnBrk="1" hangingPunct="1">
              <a:tabLst>
                <a:tab pos="457200" algn="l"/>
              </a:tabLst>
            </a:pPr>
            <a:r>
              <a:rPr lang="en-US" altLang="en-US"/>
              <a:t>1. The things you can’t afford to buy if you purchase the 	AC/DC ticket. </a:t>
            </a:r>
          </a:p>
          <a:p>
            <a:pPr lvl="1" eaLnBrk="1" hangingPunct="1">
              <a:tabLst>
                <a:tab pos="457200" algn="l"/>
              </a:tabLst>
            </a:pPr>
            <a:r>
              <a:rPr lang="en-US" altLang="en-US"/>
              <a:t>2. The things you can’t do with your time if you go to the 	concert.</a:t>
            </a:r>
          </a:p>
        </p:txBody>
      </p:sp>
      <p:sp>
        <p:nvSpPr>
          <p:cNvPr id="67586" name="Rectangle 2"/>
          <p:cNvSpPr>
            <a:spLocks noGrp="1" noChangeArrowheads="1"/>
          </p:cNvSpPr>
          <p:nvPr>
            <p:ph type="title"/>
          </p:nvPr>
        </p:nvSpPr>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4595">
                                            <p:txEl>
                                              <p:pRg st="1" end="1"/>
                                            </p:txEl>
                                          </p:spTgt>
                                        </p:tgtEl>
                                        <p:attrNameLst>
                                          <p:attrName>style.visibility</p:attrName>
                                        </p:attrNameLst>
                                      </p:cBhvr>
                                      <p:to>
                                        <p:strVal val="visible"/>
                                      </p:to>
                                    </p:set>
                                    <p:animEffect transition="in" filter="wipe(left)">
                                      <p:cBhvr>
                                        <p:cTn id="7" dur="1000"/>
                                        <p:tgtEl>
                                          <p:spTgt spid="4945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4595">
                                            <p:txEl>
                                              <p:pRg st="2" end="2"/>
                                            </p:txEl>
                                          </p:spTgt>
                                        </p:tgtEl>
                                        <p:attrNameLst>
                                          <p:attrName>style.visibility</p:attrName>
                                        </p:attrNameLst>
                                      </p:cBhvr>
                                      <p:to>
                                        <p:strVal val="visible"/>
                                      </p:to>
                                    </p:set>
                                    <p:animEffect transition="in" filter="wipe(left)">
                                      <p:cBhvr>
                                        <p:cTn id="12" dur="1000"/>
                                        <p:tgtEl>
                                          <p:spTgt spid="49459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4595">
                                            <p:txEl>
                                              <p:pRg st="3" end="3"/>
                                            </p:txEl>
                                          </p:spTgt>
                                        </p:tgtEl>
                                        <p:attrNameLst>
                                          <p:attrName>style.visibility</p:attrName>
                                        </p:attrNameLst>
                                      </p:cBhvr>
                                      <p:to>
                                        <p:strVal val="visible"/>
                                      </p:to>
                                    </p:set>
                                    <p:animEffect transition="in" filter="wipe(left)">
                                      <p:cBhvr>
                                        <p:cTn id="17" dur="1000"/>
                                        <p:tgtEl>
                                          <p:spTgt spid="49459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4595">
                                            <p:txEl>
                                              <p:pRg st="4" end="4"/>
                                            </p:txEl>
                                          </p:spTgt>
                                        </p:tgtEl>
                                        <p:attrNameLst>
                                          <p:attrName>style.visibility</p:attrName>
                                        </p:attrNameLst>
                                      </p:cBhvr>
                                      <p:to>
                                        <p:strVal val="visible"/>
                                      </p:to>
                                    </p:set>
                                    <p:animEffect transition="in" filter="wipe(left)">
                                      <p:cBhvr>
                                        <p:cTn id="22" dur="1000"/>
                                        <p:tgtEl>
                                          <p:spTgt spid="49459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94595">
                                            <p:txEl>
                                              <p:pRg st="5" end="5"/>
                                            </p:txEl>
                                          </p:spTgt>
                                        </p:tgtEl>
                                        <p:attrNameLst>
                                          <p:attrName>style.visibility</p:attrName>
                                        </p:attrNameLst>
                                      </p:cBhvr>
                                      <p:to>
                                        <p:strVal val="visible"/>
                                      </p:to>
                                    </p:set>
                                    <p:animEffect transition="in" filter="wipe(left)">
                                      <p:cBhvr>
                                        <p:cTn id="27" dur="1000"/>
                                        <p:tgtEl>
                                          <p:spTgt spid="4945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4595" grpId="0" build="p" bldLvl="3"/>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1251" name="Rectangle 3"/>
          <p:cNvSpPr>
            <a:spLocks noGrp="1" noChangeArrowheads="1"/>
          </p:cNvSpPr>
          <p:nvPr>
            <p:ph idx="1"/>
          </p:nvPr>
        </p:nvSpPr>
        <p:spPr/>
        <p:txBody>
          <a:bodyPr/>
          <a:lstStyle/>
          <a:p>
            <a:pPr eaLnBrk="1" hangingPunct="1"/>
            <a:r>
              <a:rPr lang="en-US" altLang="en-US"/>
              <a:t>How Much? Choosing at the Margin</a:t>
            </a:r>
          </a:p>
          <a:p>
            <a:pPr eaLnBrk="1" hangingPunct="1"/>
            <a:r>
              <a:rPr lang="en-US" altLang="en-US" b="0">
                <a:solidFill>
                  <a:schemeClr val="tx1"/>
                </a:solidFill>
              </a:rPr>
              <a:t>You can allocate the next hour between studying and instant messaging your friends. </a:t>
            </a:r>
          </a:p>
          <a:p>
            <a:pPr eaLnBrk="1" hangingPunct="1"/>
            <a:r>
              <a:rPr lang="en-US" altLang="en-US" b="0">
                <a:solidFill>
                  <a:schemeClr val="tx1"/>
                </a:solidFill>
              </a:rPr>
              <a:t>The choice is not all or nothing, but you must decide how many minutes to allocate to each activity.</a:t>
            </a:r>
          </a:p>
          <a:p>
            <a:pPr eaLnBrk="1" hangingPunct="1"/>
            <a:r>
              <a:rPr lang="en-US" altLang="en-US" b="0">
                <a:solidFill>
                  <a:schemeClr val="tx1"/>
                </a:solidFill>
              </a:rPr>
              <a:t>To make this decision, you compare the benefit of a little bit more study time with its cost—you make your choice at the </a:t>
            </a:r>
            <a:r>
              <a:rPr lang="en-US" altLang="en-US">
                <a:solidFill>
                  <a:schemeClr val="tx1"/>
                </a:solidFill>
              </a:rPr>
              <a:t>margin</a:t>
            </a:r>
            <a:r>
              <a:rPr lang="en-US" altLang="en-US" b="0">
                <a:solidFill>
                  <a:schemeClr val="tx1"/>
                </a:solidFill>
              </a:rPr>
              <a:t>.</a:t>
            </a:r>
          </a:p>
        </p:txBody>
      </p:sp>
      <p:sp>
        <p:nvSpPr>
          <p:cNvPr id="69634" name="Rectangle 5"/>
          <p:cNvSpPr>
            <a:spLocks noGrp="1" noChangeArrowheads="1"/>
          </p:cNvSpPr>
          <p:nvPr>
            <p:ph type="title"/>
          </p:nvPr>
        </p:nvSpPr>
        <p:spPr>
          <a:noFill/>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1251">
                                            <p:txEl>
                                              <p:pRg st="1" end="1"/>
                                            </p:txEl>
                                          </p:spTgt>
                                        </p:tgtEl>
                                        <p:attrNameLst>
                                          <p:attrName>style.visibility</p:attrName>
                                        </p:attrNameLst>
                                      </p:cBhvr>
                                      <p:to>
                                        <p:strVal val="visible"/>
                                      </p:to>
                                    </p:set>
                                    <p:animEffect transition="in" filter="wipe(left)">
                                      <p:cBhvr>
                                        <p:cTn id="7" dur="1000"/>
                                        <p:tgtEl>
                                          <p:spTgt spid="18125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1251">
                                            <p:txEl>
                                              <p:pRg st="2" end="2"/>
                                            </p:txEl>
                                          </p:spTgt>
                                        </p:tgtEl>
                                        <p:attrNameLst>
                                          <p:attrName>style.visibility</p:attrName>
                                        </p:attrNameLst>
                                      </p:cBhvr>
                                      <p:to>
                                        <p:strVal val="visible"/>
                                      </p:to>
                                    </p:set>
                                    <p:animEffect transition="in" filter="wipe(left)">
                                      <p:cBhvr>
                                        <p:cTn id="12" dur="1000"/>
                                        <p:tgtEl>
                                          <p:spTgt spid="18125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1251">
                                            <p:txEl>
                                              <p:pRg st="3" end="3"/>
                                            </p:txEl>
                                          </p:spTgt>
                                        </p:tgtEl>
                                        <p:attrNameLst>
                                          <p:attrName>style.visibility</p:attrName>
                                        </p:attrNameLst>
                                      </p:cBhvr>
                                      <p:to>
                                        <p:strVal val="visible"/>
                                      </p:to>
                                    </p:set>
                                    <p:animEffect transition="in" filter="wipe(left)">
                                      <p:cBhvr>
                                        <p:cTn id="17" dur="1000"/>
                                        <p:tgtEl>
                                          <p:spTgt spid="1812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bldLvl="3"/>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0163" name="Rectangle 3"/>
          <p:cNvSpPr>
            <a:spLocks noGrp="1" noChangeArrowheads="1"/>
          </p:cNvSpPr>
          <p:nvPr>
            <p:ph idx="1"/>
          </p:nvPr>
        </p:nvSpPr>
        <p:spPr/>
        <p:txBody>
          <a:bodyPr/>
          <a:lstStyle/>
          <a:p>
            <a:pPr lvl="1" eaLnBrk="1" hangingPunct="1"/>
            <a:r>
              <a:rPr lang="en-US" altLang="en-US"/>
              <a:t>To make a choice at the</a:t>
            </a:r>
            <a:r>
              <a:rPr lang="en-US" altLang="en-US" i="1"/>
              <a:t> </a:t>
            </a:r>
            <a:r>
              <a:rPr lang="en-US" altLang="en-US"/>
              <a:t>margin, you evaluate the consequences of making </a:t>
            </a:r>
            <a:r>
              <a:rPr lang="en-US" altLang="en-US" i="1"/>
              <a:t>incremental changes</a:t>
            </a:r>
            <a:r>
              <a:rPr lang="en-US" altLang="en-US"/>
              <a:t> in the use of your time.</a:t>
            </a:r>
          </a:p>
          <a:p>
            <a:pPr lvl="1" eaLnBrk="1" hangingPunct="1"/>
            <a:r>
              <a:rPr lang="en-US" altLang="en-US"/>
              <a:t>The benefit from pursuing an incremental increase in an activity is its </a:t>
            </a:r>
            <a:r>
              <a:rPr lang="en-US" altLang="en-US" b="1"/>
              <a:t>marginal benefit</a:t>
            </a:r>
            <a:r>
              <a:rPr lang="en-US" altLang="en-US"/>
              <a:t>.</a:t>
            </a:r>
          </a:p>
          <a:p>
            <a:pPr lvl="1" eaLnBrk="1" hangingPunct="1"/>
            <a:r>
              <a:rPr lang="en-US" altLang="en-US"/>
              <a:t>The opportunity cost of pursuing an incremental increase in an activity is its </a:t>
            </a:r>
            <a:r>
              <a:rPr lang="en-US" altLang="en-US" b="1"/>
              <a:t>marginal cost</a:t>
            </a:r>
            <a:r>
              <a:rPr lang="en-US" altLang="en-US"/>
              <a:t>.</a:t>
            </a:r>
          </a:p>
          <a:p>
            <a:pPr lvl="1" eaLnBrk="1" hangingPunct="1"/>
            <a:r>
              <a:rPr lang="en-US" altLang="en-US"/>
              <a:t>If the marginal benefit from an incremental increase in an activity exceeds its marginal cost, your rational choice is to do more of that activity.</a:t>
            </a:r>
          </a:p>
        </p:txBody>
      </p:sp>
      <p:sp>
        <p:nvSpPr>
          <p:cNvPr id="71682" name="Rectangle 5"/>
          <p:cNvSpPr>
            <a:spLocks noGrp="1" noChangeArrowheads="1"/>
          </p:cNvSpPr>
          <p:nvPr>
            <p:ph type="title"/>
          </p:nvPr>
        </p:nvSpPr>
        <p:spPr>
          <a:noFill/>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0163">
                                            <p:txEl>
                                              <p:pRg st="1" end="1"/>
                                            </p:txEl>
                                          </p:spTgt>
                                        </p:tgtEl>
                                        <p:attrNameLst>
                                          <p:attrName>style.visibility</p:attrName>
                                        </p:attrNameLst>
                                      </p:cBhvr>
                                      <p:to>
                                        <p:strVal val="visible"/>
                                      </p:to>
                                    </p:set>
                                    <p:animEffect transition="in" filter="wipe(left)">
                                      <p:cBhvr>
                                        <p:cTn id="7" dur="1000"/>
                                        <p:tgtEl>
                                          <p:spTgt spid="2201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0163">
                                            <p:txEl>
                                              <p:pRg st="2" end="2"/>
                                            </p:txEl>
                                          </p:spTgt>
                                        </p:tgtEl>
                                        <p:attrNameLst>
                                          <p:attrName>style.visibility</p:attrName>
                                        </p:attrNameLst>
                                      </p:cBhvr>
                                      <p:to>
                                        <p:strVal val="visible"/>
                                      </p:to>
                                    </p:set>
                                    <p:animEffect transition="in" filter="wipe(left)">
                                      <p:cBhvr>
                                        <p:cTn id="12" dur="1000"/>
                                        <p:tgtEl>
                                          <p:spTgt spid="22016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0163">
                                            <p:txEl>
                                              <p:pRg st="3" end="3"/>
                                            </p:txEl>
                                          </p:spTgt>
                                        </p:tgtEl>
                                        <p:attrNameLst>
                                          <p:attrName>style.visibility</p:attrName>
                                        </p:attrNameLst>
                                      </p:cBhvr>
                                      <p:to>
                                        <p:strVal val="visible"/>
                                      </p:to>
                                    </p:set>
                                    <p:animEffect transition="in" filter="wipe(left)">
                                      <p:cBhvr>
                                        <p:cTn id="17" dur="1000"/>
                                        <p:tgtEl>
                                          <p:spTgt spid="2201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3" grpId="0" build="p" bldLvl="3"/>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1187" name="Rectangle 3"/>
          <p:cNvSpPr>
            <a:spLocks noGrp="1" noChangeArrowheads="1"/>
          </p:cNvSpPr>
          <p:nvPr>
            <p:ph idx="1"/>
          </p:nvPr>
        </p:nvSpPr>
        <p:spPr/>
        <p:txBody>
          <a:bodyPr/>
          <a:lstStyle/>
          <a:p>
            <a:pPr eaLnBrk="1" hangingPunct="1"/>
            <a:r>
              <a:rPr lang="en-US" altLang="en-US" dirty="0"/>
              <a:t>Choices Respond to Incentives</a:t>
            </a:r>
            <a:endParaRPr lang="en-US" altLang="en-US" b="0" dirty="0"/>
          </a:p>
          <a:p>
            <a:pPr lvl="1" eaLnBrk="1" hangingPunct="1"/>
            <a:r>
              <a:rPr lang="en-US" altLang="en-US" dirty="0"/>
              <a:t>A change in marginal cost or a change in marginal benefit changes the incentives that we face and leads us to change our choice.</a:t>
            </a:r>
          </a:p>
          <a:p>
            <a:pPr lvl="1" eaLnBrk="1" hangingPunct="1"/>
            <a:r>
              <a:rPr lang="en-US" altLang="en-US" dirty="0"/>
              <a:t>The central idea of economics is that we can predict how choices will change by looking at changes in incentives.</a:t>
            </a:r>
          </a:p>
          <a:p>
            <a:pPr lvl="1" eaLnBrk="1" hangingPunct="1"/>
            <a:r>
              <a:rPr lang="en-US" altLang="en-US" dirty="0"/>
              <a:t>Incentives are also the key to reconciling self-interest and the social interest.</a:t>
            </a:r>
          </a:p>
        </p:txBody>
      </p:sp>
      <p:sp>
        <p:nvSpPr>
          <p:cNvPr id="73730" name="Rectangle 5"/>
          <p:cNvSpPr>
            <a:spLocks noGrp="1" noChangeArrowheads="1"/>
          </p:cNvSpPr>
          <p:nvPr>
            <p:ph type="title"/>
          </p:nvPr>
        </p:nvSpPr>
        <p:spPr>
          <a:noFill/>
        </p:spPr>
        <p:txBody>
          <a:bodyPr/>
          <a:lstStyle/>
          <a:p>
            <a:pPr eaLnBrk="1" hangingPunct="1"/>
            <a:r>
              <a:rPr lang="en-US" altLang="en-US"/>
              <a:t>The Economic Way of Thinking</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1187">
                                            <p:txEl>
                                              <p:pRg st="1" end="1"/>
                                            </p:txEl>
                                          </p:spTgt>
                                        </p:tgtEl>
                                        <p:attrNameLst>
                                          <p:attrName>style.visibility</p:attrName>
                                        </p:attrNameLst>
                                      </p:cBhvr>
                                      <p:to>
                                        <p:strVal val="visible"/>
                                      </p:to>
                                    </p:set>
                                    <p:animEffect transition="in" filter="wipe(left)">
                                      <p:cBhvr>
                                        <p:cTn id="7" dur="1000"/>
                                        <p:tgtEl>
                                          <p:spTgt spid="221187">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1187">
                                            <p:txEl>
                                              <p:pRg st="2" end="2"/>
                                            </p:txEl>
                                          </p:spTgt>
                                        </p:tgtEl>
                                        <p:attrNameLst>
                                          <p:attrName>style.visibility</p:attrName>
                                        </p:attrNameLst>
                                      </p:cBhvr>
                                      <p:to>
                                        <p:strVal val="visible"/>
                                      </p:to>
                                    </p:set>
                                    <p:animEffect transition="in" filter="wipe(left)">
                                      <p:cBhvr>
                                        <p:cTn id="12" dur="1000"/>
                                        <p:tgtEl>
                                          <p:spTgt spid="22118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1187">
                                            <p:txEl>
                                              <p:pRg st="3" end="3"/>
                                            </p:txEl>
                                          </p:spTgt>
                                        </p:tgtEl>
                                        <p:attrNameLst>
                                          <p:attrName>style.visibility</p:attrName>
                                        </p:attrNameLst>
                                      </p:cBhvr>
                                      <p:to>
                                        <p:strVal val="visible"/>
                                      </p:to>
                                    </p:set>
                                    <p:animEffect transition="in" filter="wipe(left)">
                                      <p:cBhvr>
                                        <p:cTn id="17" dur="1000"/>
                                        <p:tgtEl>
                                          <p:spTgt spid="2211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7" grpId="0" build="p" bldLvl="3"/>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Rectangle 3"/>
          <p:cNvSpPr>
            <a:spLocks noGrp="1" noChangeArrowheads="1"/>
          </p:cNvSpPr>
          <p:nvPr>
            <p:ph idx="1"/>
          </p:nvPr>
        </p:nvSpPr>
        <p:spPr/>
        <p:txBody>
          <a:bodyPr/>
          <a:lstStyle/>
          <a:p>
            <a:pPr lvl="1" eaLnBrk="1" hangingPunct="1"/>
            <a:r>
              <a:rPr lang="en-US" altLang="en-US" b="1" dirty="0">
                <a:solidFill>
                  <a:srgbClr val="7030A0"/>
                </a:solidFill>
              </a:rPr>
              <a:t>Economist as Social Scientist</a:t>
            </a:r>
          </a:p>
          <a:p>
            <a:pPr lvl="1" eaLnBrk="1" hangingPunct="1"/>
            <a:r>
              <a:rPr lang="en-US" altLang="en-US" dirty="0"/>
              <a:t>Economists distinguish between two types of statement:</a:t>
            </a:r>
            <a:endParaRPr lang="en-US" altLang="en-US" sz="2800" dirty="0"/>
          </a:p>
          <a:p>
            <a:pPr lvl="2" eaLnBrk="1" hangingPunct="1">
              <a:buClr>
                <a:srgbClr val="7030A0"/>
              </a:buClr>
              <a:buSzPct val="120000"/>
              <a:buFont typeface="Wingdings" panose="05000000000000000000" pitchFamily="2" charset="2"/>
              <a:buChar char="§"/>
            </a:pPr>
            <a:r>
              <a:rPr lang="en-US" altLang="en-US" sz="2400" i="1" dirty="0"/>
              <a:t>Positive </a:t>
            </a:r>
            <a:r>
              <a:rPr lang="en-US" altLang="en-US" sz="2400" dirty="0"/>
              <a:t>statements</a:t>
            </a:r>
            <a:r>
              <a:rPr lang="en-US" altLang="en-US" sz="2400" i="1" dirty="0"/>
              <a:t>—</a:t>
            </a:r>
            <a:r>
              <a:rPr lang="en-US" altLang="en-US" sz="2400" dirty="0"/>
              <a:t>what </a:t>
            </a:r>
            <a:r>
              <a:rPr lang="en-US" altLang="en-US" sz="2400" i="1" dirty="0"/>
              <a:t>is</a:t>
            </a:r>
            <a:endParaRPr lang="en-US" altLang="en-US" sz="2400" dirty="0"/>
          </a:p>
          <a:p>
            <a:pPr lvl="2" eaLnBrk="1" hangingPunct="1">
              <a:buClr>
                <a:srgbClr val="7030A0"/>
              </a:buClr>
              <a:buSzPct val="120000"/>
              <a:buFont typeface="Wingdings" panose="05000000000000000000" pitchFamily="2" charset="2"/>
              <a:buChar char="§"/>
            </a:pPr>
            <a:r>
              <a:rPr lang="en-US" altLang="en-US" sz="2400" i="1" dirty="0"/>
              <a:t>Normative </a:t>
            </a:r>
            <a:r>
              <a:rPr lang="en-US" altLang="en-US" sz="2400" dirty="0"/>
              <a:t>statements</a:t>
            </a:r>
            <a:r>
              <a:rPr lang="en-US" altLang="en-US" sz="2400" i="1" dirty="0"/>
              <a:t>—</a:t>
            </a:r>
            <a:r>
              <a:rPr lang="en-US" altLang="en-US" sz="2400" dirty="0"/>
              <a:t>what </a:t>
            </a:r>
            <a:r>
              <a:rPr lang="en-US" altLang="en-US" sz="2400" i="1" dirty="0"/>
              <a:t>ought to be</a:t>
            </a:r>
            <a:endParaRPr lang="en-US" altLang="en-US" sz="2400" dirty="0"/>
          </a:p>
          <a:p>
            <a:pPr lvl="1" eaLnBrk="1" hangingPunct="1"/>
            <a:r>
              <a:rPr lang="en-US" altLang="en-US" dirty="0"/>
              <a:t>A positive statement can be tested by checking it against facts.</a:t>
            </a:r>
          </a:p>
          <a:p>
            <a:pPr lvl="1" eaLnBrk="1" hangingPunct="1"/>
            <a:r>
              <a:rPr lang="en-US" altLang="en-US" dirty="0"/>
              <a:t>A normative statement expresses an opinion and cannot be tested.</a:t>
            </a:r>
          </a:p>
        </p:txBody>
      </p:sp>
      <p:sp>
        <p:nvSpPr>
          <p:cNvPr id="75778" name="Rectangle 2"/>
          <p:cNvSpPr>
            <a:spLocks noGrp="1" noChangeArrowheads="1"/>
          </p:cNvSpPr>
          <p:nvPr>
            <p:ph type="title"/>
          </p:nvPr>
        </p:nvSpPr>
        <p:spPr/>
        <p:txBody>
          <a:bodyPr/>
          <a:lstStyle/>
          <a:p>
            <a:pPr eaLnBrk="1" hangingPunct="1"/>
            <a:r>
              <a:rPr lang="en-US" altLang="en-US"/>
              <a:t>Economics: A Social Science and Policy Tool</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5299">
                                            <p:txEl>
                                              <p:pRg st="1" end="1"/>
                                            </p:txEl>
                                          </p:spTgt>
                                        </p:tgtEl>
                                        <p:attrNameLst>
                                          <p:attrName>style.visibility</p:attrName>
                                        </p:attrNameLst>
                                      </p:cBhvr>
                                      <p:to>
                                        <p:strVal val="visible"/>
                                      </p:to>
                                    </p:set>
                                    <p:animEffect transition="in" filter="wipe(left)">
                                      <p:cBhvr>
                                        <p:cTn id="7" dur="500"/>
                                        <p:tgtEl>
                                          <p:spTgt spid="5529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299">
                                            <p:txEl>
                                              <p:pRg st="2" end="2"/>
                                            </p:txEl>
                                          </p:spTgt>
                                        </p:tgtEl>
                                        <p:attrNameLst>
                                          <p:attrName>style.visibility</p:attrName>
                                        </p:attrNameLst>
                                      </p:cBhvr>
                                      <p:to>
                                        <p:strVal val="visible"/>
                                      </p:to>
                                    </p:set>
                                    <p:animEffect transition="in" filter="wipe(left)">
                                      <p:cBhvr>
                                        <p:cTn id="12" dur="1000"/>
                                        <p:tgtEl>
                                          <p:spTgt spid="5529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5299">
                                            <p:txEl>
                                              <p:pRg st="3" end="3"/>
                                            </p:txEl>
                                          </p:spTgt>
                                        </p:tgtEl>
                                        <p:attrNameLst>
                                          <p:attrName>style.visibility</p:attrName>
                                        </p:attrNameLst>
                                      </p:cBhvr>
                                      <p:to>
                                        <p:strVal val="visible"/>
                                      </p:to>
                                    </p:set>
                                    <p:animEffect transition="in" filter="wipe(left)">
                                      <p:cBhvr>
                                        <p:cTn id="17" dur="1000"/>
                                        <p:tgtEl>
                                          <p:spTgt spid="5529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5299">
                                            <p:txEl>
                                              <p:pRg st="4" end="4"/>
                                            </p:txEl>
                                          </p:spTgt>
                                        </p:tgtEl>
                                        <p:attrNameLst>
                                          <p:attrName>style.visibility</p:attrName>
                                        </p:attrNameLst>
                                      </p:cBhvr>
                                      <p:to>
                                        <p:strVal val="visible"/>
                                      </p:to>
                                    </p:set>
                                    <p:animEffect transition="in" filter="wipe(left)">
                                      <p:cBhvr>
                                        <p:cTn id="22" dur="1000"/>
                                        <p:tgtEl>
                                          <p:spTgt spid="55299">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5299">
                                            <p:txEl>
                                              <p:pRg st="5" end="5"/>
                                            </p:txEl>
                                          </p:spTgt>
                                        </p:tgtEl>
                                        <p:attrNameLst>
                                          <p:attrName>style.visibility</p:attrName>
                                        </p:attrNameLst>
                                      </p:cBhvr>
                                      <p:to>
                                        <p:strVal val="visible"/>
                                      </p:to>
                                    </p:set>
                                    <p:animEffect transition="in" filter="wipe(left)">
                                      <p:cBhvr>
                                        <p:cTn id="27" dur="1000"/>
                                        <p:tgtEl>
                                          <p:spTgt spid="552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bldLvl="3"/>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8355" name="Rectangle 3"/>
          <p:cNvSpPr>
            <a:spLocks noGrp="1" noChangeArrowheads="1"/>
          </p:cNvSpPr>
          <p:nvPr>
            <p:ph idx="1"/>
          </p:nvPr>
        </p:nvSpPr>
        <p:spPr/>
        <p:txBody>
          <a:bodyPr/>
          <a:lstStyle/>
          <a:p>
            <a:pPr lvl="1" eaLnBrk="1" hangingPunct="1"/>
            <a:r>
              <a:rPr lang="en-US" altLang="en-US" b="1" dirty="0">
                <a:solidFill>
                  <a:srgbClr val="7030A0"/>
                </a:solidFill>
              </a:rPr>
              <a:t>Unscrambling Cause and Effect</a:t>
            </a:r>
          </a:p>
          <a:p>
            <a:pPr lvl="1" eaLnBrk="1" hangingPunct="1"/>
            <a:r>
              <a:rPr lang="en-US" altLang="en-US" dirty="0"/>
              <a:t>The task of economic science is to discover positive statements that are consistent with what we observe in the world and that enable us to understand how the economic world works.</a:t>
            </a:r>
          </a:p>
          <a:p>
            <a:pPr lvl="1" eaLnBrk="1" hangingPunct="1"/>
            <a:r>
              <a:rPr lang="en-US" altLang="en-US" dirty="0"/>
              <a:t>Economists create and test economic models.</a:t>
            </a:r>
          </a:p>
          <a:p>
            <a:pPr lvl="1" eaLnBrk="1" hangingPunct="1"/>
            <a:r>
              <a:rPr lang="en-US" altLang="en-US" dirty="0"/>
              <a:t>An </a:t>
            </a:r>
            <a:r>
              <a:rPr lang="en-US" altLang="en-US" b="1" dirty="0"/>
              <a:t>economic model</a:t>
            </a:r>
            <a:r>
              <a:rPr lang="en-US" altLang="en-US" dirty="0"/>
              <a:t> is a description of some aspect of the economic world that includes only those features that are needed for the purpose at hand.</a:t>
            </a:r>
          </a:p>
        </p:txBody>
      </p:sp>
      <p:sp>
        <p:nvSpPr>
          <p:cNvPr id="77826" name="Rectangle 5"/>
          <p:cNvSpPr>
            <a:spLocks noGrp="1" noChangeArrowheads="1"/>
          </p:cNvSpPr>
          <p:nvPr>
            <p:ph type="title"/>
          </p:nvPr>
        </p:nvSpPr>
        <p:spPr>
          <a:noFill/>
        </p:spPr>
        <p:txBody>
          <a:bodyPr/>
          <a:lstStyle/>
          <a:p>
            <a:pPr eaLnBrk="1" hangingPunct="1"/>
            <a:r>
              <a:rPr lang="en-US" altLang="en-US"/>
              <a:t>Economics: A Social Science and Policy Tool</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8355">
                                            <p:txEl>
                                              <p:pRg st="1" end="1"/>
                                            </p:txEl>
                                          </p:spTgt>
                                        </p:tgtEl>
                                        <p:attrNameLst>
                                          <p:attrName>style.visibility</p:attrName>
                                        </p:attrNameLst>
                                      </p:cBhvr>
                                      <p:to>
                                        <p:strVal val="visible"/>
                                      </p:to>
                                    </p:set>
                                    <p:animEffect transition="in" filter="wipe(left)">
                                      <p:cBhvr>
                                        <p:cTn id="7" dur="1000"/>
                                        <p:tgtEl>
                                          <p:spTgt spid="22835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8355">
                                            <p:txEl>
                                              <p:pRg st="2" end="2"/>
                                            </p:txEl>
                                          </p:spTgt>
                                        </p:tgtEl>
                                        <p:attrNameLst>
                                          <p:attrName>style.visibility</p:attrName>
                                        </p:attrNameLst>
                                      </p:cBhvr>
                                      <p:to>
                                        <p:strVal val="visible"/>
                                      </p:to>
                                    </p:set>
                                    <p:animEffect transition="in" filter="wipe(left)">
                                      <p:cBhvr>
                                        <p:cTn id="12" dur="1000"/>
                                        <p:tgtEl>
                                          <p:spTgt spid="2283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8355">
                                            <p:txEl>
                                              <p:pRg st="3" end="3"/>
                                            </p:txEl>
                                          </p:spTgt>
                                        </p:tgtEl>
                                        <p:attrNameLst>
                                          <p:attrName>style.visibility</p:attrName>
                                        </p:attrNameLst>
                                      </p:cBhvr>
                                      <p:to>
                                        <p:strVal val="visible"/>
                                      </p:to>
                                    </p:set>
                                    <p:animEffect transition="in" filter="wipe(left)">
                                      <p:cBhvr>
                                        <p:cTn id="17" dur="1000"/>
                                        <p:tgtEl>
                                          <p:spTgt spid="2283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build="p" bldLvl="3"/>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4259" name="Rectangle 3"/>
          <p:cNvSpPr>
            <a:spLocks noGrp="1" noChangeArrowheads="1"/>
          </p:cNvSpPr>
          <p:nvPr>
            <p:ph idx="1"/>
          </p:nvPr>
        </p:nvSpPr>
        <p:spPr/>
        <p:txBody>
          <a:bodyPr/>
          <a:lstStyle/>
          <a:p>
            <a:pPr lvl="1" eaLnBrk="1" hangingPunct="1"/>
            <a:r>
              <a:rPr lang="en-US" altLang="en-US"/>
              <a:t>A model is tested by comparing its predictions with the facts.</a:t>
            </a:r>
          </a:p>
          <a:p>
            <a:pPr lvl="1" eaLnBrk="1" hangingPunct="1"/>
            <a:r>
              <a:rPr lang="en-US" altLang="en-US"/>
              <a:t>But testing an economic model is difficult, so economists also use</a:t>
            </a:r>
          </a:p>
          <a:p>
            <a:pPr lvl="1" eaLnBrk="1" hangingPunct="1">
              <a:buClr>
                <a:schemeClr val="tx1"/>
              </a:buClr>
              <a:buSzPct val="120000"/>
              <a:buFont typeface="Wingdings" panose="05000000000000000000" pitchFamily="2" charset="2"/>
              <a:buChar char="§"/>
            </a:pPr>
            <a:r>
              <a:rPr lang="en-US" altLang="en-US"/>
              <a:t> Natural experiments</a:t>
            </a:r>
          </a:p>
          <a:p>
            <a:pPr lvl="1" eaLnBrk="1" hangingPunct="1">
              <a:buClr>
                <a:schemeClr val="tx1"/>
              </a:buClr>
              <a:buSzPct val="120000"/>
              <a:buFont typeface="Wingdings" panose="05000000000000000000" pitchFamily="2" charset="2"/>
              <a:buChar char="§"/>
            </a:pPr>
            <a:r>
              <a:rPr lang="en-US" altLang="en-US"/>
              <a:t> Statistical investigations</a:t>
            </a:r>
          </a:p>
          <a:p>
            <a:pPr lvl="1" eaLnBrk="1" hangingPunct="1">
              <a:buClr>
                <a:schemeClr val="tx1"/>
              </a:buClr>
              <a:buSzPct val="120000"/>
              <a:buFont typeface="Wingdings" panose="05000000000000000000" pitchFamily="2" charset="2"/>
              <a:buChar char="§"/>
            </a:pPr>
            <a:r>
              <a:rPr lang="en-US" altLang="en-US"/>
              <a:t> Economic experiments</a:t>
            </a:r>
          </a:p>
        </p:txBody>
      </p:sp>
      <p:sp>
        <p:nvSpPr>
          <p:cNvPr id="79874" name="Rectangle 5"/>
          <p:cNvSpPr>
            <a:spLocks noGrp="1" noChangeArrowheads="1"/>
          </p:cNvSpPr>
          <p:nvPr>
            <p:ph type="title"/>
          </p:nvPr>
        </p:nvSpPr>
        <p:spPr>
          <a:noFill/>
        </p:spPr>
        <p:txBody>
          <a:bodyPr/>
          <a:lstStyle/>
          <a:p>
            <a:pPr eaLnBrk="1" hangingPunct="1"/>
            <a:r>
              <a:rPr lang="en-US" altLang="en-US"/>
              <a:t>Economics: A Social Science and Policy Tool</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4259">
                                            <p:txEl>
                                              <p:pRg st="1" end="1"/>
                                            </p:txEl>
                                          </p:spTgt>
                                        </p:tgtEl>
                                        <p:attrNameLst>
                                          <p:attrName>style.visibility</p:attrName>
                                        </p:attrNameLst>
                                      </p:cBhvr>
                                      <p:to>
                                        <p:strVal val="visible"/>
                                      </p:to>
                                    </p:set>
                                    <p:animEffect transition="in" filter="wipe(left)">
                                      <p:cBhvr>
                                        <p:cTn id="7" dur="1000"/>
                                        <p:tgtEl>
                                          <p:spTgt spid="224259">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4259">
                                            <p:txEl>
                                              <p:pRg st="2" end="2"/>
                                            </p:txEl>
                                          </p:spTgt>
                                        </p:tgtEl>
                                        <p:attrNameLst>
                                          <p:attrName>style.visibility</p:attrName>
                                        </p:attrNameLst>
                                      </p:cBhvr>
                                      <p:to>
                                        <p:strVal val="visible"/>
                                      </p:to>
                                    </p:set>
                                    <p:animEffect transition="in" filter="wipe(left)">
                                      <p:cBhvr>
                                        <p:cTn id="12" dur="1000"/>
                                        <p:tgtEl>
                                          <p:spTgt spid="224259">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4259">
                                            <p:txEl>
                                              <p:pRg st="3" end="3"/>
                                            </p:txEl>
                                          </p:spTgt>
                                        </p:tgtEl>
                                        <p:attrNameLst>
                                          <p:attrName>style.visibility</p:attrName>
                                        </p:attrNameLst>
                                      </p:cBhvr>
                                      <p:to>
                                        <p:strVal val="visible"/>
                                      </p:to>
                                    </p:set>
                                    <p:animEffect transition="in" filter="wipe(left)">
                                      <p:cBhvr>
                                        <p:cTn id="17" dur="1000"/>
                                        <p:tgtEl>
                                          <p:spTgt spid="224259">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4259">
                                            <p:txEl>
                                              <p:pRg st="4" end="4"/>
                                            </p:txEl>
                                          </p:spTgt>
                                        </p:tgtEl>
                                        <p:attrNameLst>
                                          <p:attrName>style.visibility</p:attrName>
                                        </p:attrNameLst>
                                      </p:cBhvr>
                                      <p:to>
                                        <p:strVal val="visible"/>
                                      </p:to>
                                    </p:set>
                                    <p:animEffect transition="in" filter="wipe(left)">
                                      <p:cBhvr>
                                        <p:cTn id="22" dur="1000"/>
                                        <p:tgtEl>
                                          <p:spTgt spid="2242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9" grpId="0" build="p" bldLvl="3"/>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8691" name="Rectangle 3"/>
          <p:cNvSpPr>
            <a:spLocks noGrp="1" noChangeArrowheads="1"/>
          </p:cNvSpPr>
          <p:nvPr>
            <p:ph idx="1"/>
          </p:nvPr>
        </p:nvSpPr>
        <p:spPr/>
        <p:txBody>
          <a:bodyPr/>
          <a:lstStyle/>
          <a:p>
            <a:pPr lvl="1" eaLnBrk="1" hangingPunct="1"/>
            <a:r>
              <a:rPr lang="en-US" altLang="en-US" sz="2800" b="1" dirty="0">
                <a:solidFill>
                  <a:srgbClr val="7030A0"/>
                </a:solidFill>
              </a:rPr>
              <a:t>Economist as Policy Adviser</a:t>
            </a:r>
          </a:p>
          <a:p>
            <a:pPr lvl="1" eaLnBrk="1" hangingPunct="1"/>
            <a:r>
              <a:rPr lang="en-US" altLang="en-US" dirty="0"/>
              <a:t>Economics is a toolkit for advising governments and businesses and for making personal decisions.</a:t>
            </a:r>
          </a:p>
          <a:p>
            <a:pPr lvl="1" eaLnBrk="1" hangingPunct="1"/>
            <a:r>
              <a:rPr lang="en-US" altLang="en-US" dirty="0"/>
              <a:t>All the policy questions on which economists provide advice involve a blend of the positive and the normative.</a:t>
            </a:r>
          </a:p>
          <a:p>
            <a:pPr lvl="1" eaLnBrk="1" hangingPunct="1"/>
            <a:r>
              <a:rPr lang="en-US" altLang="en-US" dirty="0"/>
              <a:t>Economics can’t help with the normative part—the goal. </a:t>
            </a:r>
          </a:p>
          <a:p>
            <a:pPr lvl="1" eaLnBrk="1" hangingPunct="1"/>
            <a:r>
              <a:rPr lang="en-US" altLang="en-US" dirty="0"/>
              <a:t>But for a given goal, economics provides a method of evaluating alternative solutions—comparing marginal benefits and marginal costs.</a:t>
            </a:r>
          </a:p>
        </p:txBody>
      </p:sp>
      <p:sp>
        <p:nvSpPr>
          <p:cNvPr id="81922" name="Rectangle 2"/>
          <p:cNvSpPr>
            <a:spLocks noGrp="1" noChangeArrowheads="1"/>
          </p:cNvSpPr>
          <p:nvPr>
            <p:ph type="title"/>
          </p:nvPr>
        </p:nvSpPr>
        <p:spPr/>
        <p:txBody>
          <a:bodyPr/>
          <a:lstStyle/>
          <a:p>
            <a:pPr eaLnBrk="1" hangingPunct="1"/>
            <a:r>
              <a:rPr lang="en-US" altLang="en-US"/>
              <a:t>Economics: A Social Science and Policy Tool</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8691">
                                            <p:txEl>
                                              <p:pRg st="1" end="1"/>
                                            </p:txEl>
                                          </p:spTgt>
                                        </p:tgtEl>
                                        <p:attrNameLst>
                                          <p:attrName>style.visibility</p:attrName>
                                        </p:attrNameLst>
                                      </p:cBhvr>
                                      <p:to>
                                        <p:strVal val="visible"/>
                                      </p:to>
                                    </p:set>
                                    <p:animEffect transition="in" filter="wipe(left)">
                                      <p:cBhvr>
                                        <p:cTn id="7" dur="1000"/>
                                        <p:tgtEl>
                                          <p:spTgt spid="49869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8691">
                                            <p:txEl>
                                              <p:pRg st="2" end="2"/>
                                            </p:txEl>
                                          </p:spTgt>
                                        </p:tgtEl>
                                        <p:attrNameLst>
                                          <p:attrName>style.visibility</p:attrName>
                                        </p:attrNameLst>
                                      </p:cBhvr>
                                      <p:to>
                                        <p:strVal val="visible"/>
                                      </p:to>
                                    </p:set>
                                    <p:animEffect transition="in" filter="wipe(left)">
                                      <p:cBhvr>
                                        <p:cTn id="12" dur="1000"/>
                                        <p:tgtEl>
                                          <p:spTgt spid="49869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8691">
                                            <p:txEl>
                                              <p:pRg st="3" end="3"/>
                                            </p:txEl>
                                          </p:spTgt>
                                        </p:tgtEl>
                                        <p:attrNameLst>
                                          <p:attrName>style.visibility</p:attrName>
                                        </p:attrNameLst>
                                      </p:cBhvr>
                                      <p:to>
                                        <p:strVal val="visible"/>
                                      </p:to>
                                    </p:set>
                                    <p:animEffect transition="in" filter="wipe(left)">
                                      <p:cBhvr>
                                        <p:cTn id="17" dur="1000"/>
                                        <p:tgtEl>
                                          <p:spTgt spid="49869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8691">
                                            <p:txEl>
                                              <p:pRg st="4" end="4"/>
                                            </p:txEl>
                                          </p:spTgt>
                                        </p:tgtEl>
                                        <p:attrNameLst>
                                          <p:attrName>style.visibility</p:attrName>
                                        </p:attrNameLst>
                                      </p:cBhvr>
                                      <p:to>
                                        <p:strVal val="visible"/>
                                      </p:to>
                                    </p:set>
                                    <p:animEffect transition="in" filter="wipe(left)">
                                      <p:cBhvr>
                                        <p:cTn id="22" dur="1000"/>
                                        <p:tgtEl>
                                          <p:spTgt spid="4986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1" grpId="0" build="p" bldLvl="3"/>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eaLnBrk="1" hangingPunct="1">
              <a:spcBef>
                <a:spcPts val="575"/>
              </a:spcBef>
              <a:spcAft>
                <a:spcPts val="575"/>
              </a:spcAft>
            </a:pPr>
            <a:r>
              <a:rPr lang="en-AU" altLang="en-US" dirty="0"/>
              <a:t>What are the jobs available to an economics major? </a:t>
            </a:r>
          </a:p>
          <a:p>
            <a:pPr lvl="1" eaLnBrk="1" hangingPunct="1">
              <a:spcBef>
                <a:spcPts val="575"/>
              </a:spcBef>
              <a:spcAft>
                <a:spcPts val="575"/>
              </a:spcAft>
            </a:pPr>
            <a:r>
              <a:rPr lang="en-AU" altLang="en-US" dirty="0"/>
              <a:t>Is the number of economics jobs expected to grow or shrink? </a:t>
            </a:r>
          </a:p>
          <a:p>
            <a:pPr lvl="1" eaLnBrk="1" hangingPunct="1">
              <a:spcBef>
                <a:spcPts val="575"/>
              </a:spcBef>
              <a:spcAft>
                <a:spcPts val="575"/>
              </a:spcAft>
            </a:pPr>
            <a:r>
              <a:rPr lang="en-AU" altLang="en-US" dirty="0"/>
              <a:t>How much do economics graduates earn? </a:t>
            </a:r>
          </a:p>
          <a:p>
            <a:pPr lvl="1" eaLnBrk="1" hangingPunct="1">
              <a:spcBef>
                <a:spcPts val="575"/>
              </a:spcBef>
              <a:spcAft>
                <a:spcPts val="575"/>
              </a:spcAft>
            </a:pPr>
            <a:r>
              <a:rPr lang="en-AU" altLang="en-US" dirty="0"/>
              <a:t>What are the skills needed for an economics job?</a:t>
            </a:r>
            <a:endParaRPr lang="en-US" altLang="en-US" dirty="0"/>
          </a:p>
        </p:txBody>
      </p:sp>
      <p:sp>
        <p:nvSpPr>
          <p:cNvPr id="5" name="Title 1"/>
          <p:cNvSpPr>
            <a:spLocks noGrp="1"/>
          </p:cNvSpPr>
          <p:nvPr>
            <p:ph type="title"/>
          </p:nvPr>
        </p:nvSpPr>
        <p:spPr>
          <a:xfrm>
            <a:off x="1152000" y="306000"/>
            <a:ext cx="7162800" cy="1133475"/>
          </a:xfrm>
        </p:spPr>
        <p:txBody>
          <a:bodyPr/>
          <a:lstStyle/>
          <a:p>
            <a:r>
              <a:rPr lang="en-US" altLang="en-US" dirty="0"/>
              <a:t>Economists in the Economy</a:t>
            </a:r>
            <a:endParaRPr lang="en-CA" dirty="0"/>
          </a:p>
        </p:txBody>
      </p:sp>
    </p:spTree>
    <p:extLst>
      <p:ext uri="{BB962C8B-B14F-4D97-AF65-F5344CB8AC3E}">
        <p14:creationId xmlns:p14="http://schemas.microsoft.com/office/powerpoint/2010/main" val="2526250605"/>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363" y="1584325"/>
            <a:ext cx="8229600" cy="4587875"/>
          </a:xfrm>
        </p:spPr>
        <p:txBody>
          <a:bodyPr/>
          <a:lstStyle/>
          <a:p>
            <a:pPr lvl="1" eaLnBrk="1" hangingPunct="1">
              <a:spcBef>
                <a:spcPts val="575"/>
              </a:spcBef>
              <a:spcAft>
                <a:spcPts val="575"/>
              </a:spcAft>
            </a:pPr>
            <a:r>
              <a:rPr lang="en-US" altLang="en-US" b="1" dirty="0">
                <a:solidFill>
                  <a:srgbClr val="1A71B7"/>
                </a:solidFill>
              </a:rPr>
              <a:t>Jobs for an Economics Major</a:t>
            </a:r>
          </a:p>
          <a:p>
            <a:pPr lvl="1" eaLnBrk="1" hangingPunct="1">
              <a:spcBef>
                <a:spcPts val="575"/>
              </a:spcBef>
              <a:spcAft>
                <a:spcPts val="575"/>
              </a:spcAft>
            </a:pPr>
            <a:r>
              <a:rPr lang="en-AU" altLang="en-US" dirty="0"/>
              <a:t>A major in economics opens the door to the pursuit of a masters or PhD and a career as an </a:t>
            </a:r>
            <a:r>
              <a:rPr lang="en-AU" altLang="en-US" i="1" dirty="0"/>
              <a:t>economist</a:t>
            </a:r>
            <a:r>
              <a:rPr lang="en-AU" altLang="en-US" dirty="0"/>
              <a:t>. </a:t>
            </a:r>
          </a:p>
          <a:p>
            <a:pPr lvl="1" eaLnBrk="1" hangingPunct="1">
              <a:spcBef>
                <a:spcPts val="575"/>
              </a:spcBef>
              <a:spcAft>
                <a:spcPts val="575"/>
              </a:spcAft>
            </a:pPr>
            <a:r>
              <a:rPr lang="en-AU" altLang="en-US" dirty="0"/>
              <a:t>The work of economists varies enormously but it includes:</a:t>
            </a:r>
          </a:p>
          <a:p>
            <a:pPr marL="450900" lvl="1" indent="-342900" eaLnBrk="1" hangingPunct="1">
              <a:spcBef>
                <a:spcPts val="575"/>
              </a:spcBef>
              <a:spcAft>
                <a:spcPts val="575"/>
              </a:spcAft>
              <a:buClr>
                <a:schemeClr val="tx1"/>
              </a:buClr>
              <a:buFont typeface="Arial" panose="020B0604020202020204" pitchFamily="34" charset="0"/>
              <a:buChar char="•"/>
            </a:pPr>
            <a:r>
              <a:rPr lang="en-AU" altLang="en-US" dirty="0"/>
              <a:t>collecting and </a:t>
            </a:r>
            <a:r>
              <a:rPr lang="en-AU" altLang="en-US" dirty="0" err="1"/>
              <a:t>analyzing</a:t>
            </a:r>
            <a:r>
              <a:rPr lang="en-AU" altLang="en-US" dirty="0"/>
              <a:t> data on the production and use of resources, goods, and services; </a:t>
            </a:r>
          </a:p>
          <a:p>
            <a:pPr marL="450900" lvl="1" indent="-342900" eaLnBrk="1" hangingPunct="1">
              <a:spcBef>
                <a:spcPts val="575"/>
              </a:spcBef>
              <a:spcAft>
                <a:spcPts val="575"/>
              </a:spcAft>
              <a:buClr>
                <a:schemeClr val="tx1"/>
              </a:buClr>
              <a:buFont typeface="Arial" panose="020B0604020202020204" pitchFamily="34" charset="0"/>
              <a:buChar char="•"/>
            </a:pPr>
            <a:r>
              <a:rPr lang="en-AU" altLang="en-US" dirty="0"/>
              <a:t>predicting future trends; and </a:t>
            </a:r>
          </a:p>
          <a:p>
            <a:pPr marL="450900" lvl="1" indent="-342900" eaLnBrk="1" hangingPunct="1">
              <a:spcBef>
                <a:spcPts val="575"/>
              </a:spcBef>
              <a:spcAft>
                <a:spcPts val="575"/>
              </a:spcAft>
              <a:buClr>
                <a:schemeClr val="tx1"/>
              </a:buClr>
              <a:buFont typeface="Arial" panose="020B0604020202020204" pitchFamily="34" charset="0"/>
              <a:buChar char="•"/>
            </a:pPr>
            <a:r>
              <a:rPr lang="en-AU" altLang="en-US" dirty="0"/>
              <a:t>studying ways of using resources more efficiently</a:t>
            </a:r>
            <a:r>
              <a:rPr lang="en-US" altLang="en-US" dirty="0"/>
              <a:t>.</a:t>
            </a:r>
          </a:p>
          <a:p>
            <a:pPr lvl="1" eaLnBrk="1" hangingPunct="1">
              <a:spcBef>
                <a:spcPts val="575"/>
              </a:spcBef>
              <a:spcAft>
                <a:spcPts val="575"/>
              </a:spcAft>
            </a:pPr>
            <a:r>
              <a:rPr lang="en-US" altLang="en-US" dirty="0"/>
              <a:t>Economists work in private firms, government, and international organizations.</a:t>
            </a:r>
          </a:p>
        </p:txBody>
      </p:sp>
      <p:sp>
        <p:nvSpPr>
          <p:cNvPr id="2" name="Title 1"/>
          <p:cNvSpPr>
            <a:spLocks noGrp="1"/>
          </p:cNvSpPr>
          <p:nvPr>
            <p:ph type="title"/>
          </p:nvPr>
        </p:nvSpPr>
        <p:spPr>
          <a:xfrm>
            <a:off x="1152000" y="306000"/>
            <a:ext cx="7162800" cy="1133475"/>
          </a:xfrm>
        </p:spPr>
        <p:txBody>
          <a:bodyPr/>
          <a:lstStyle/>
          <a:p>
            <a:r>
              <a:rPr lang="en-US" altLang="en-US" dirty="0"/>
              <a:t>Economists in the Economy</a:t>
            </a:r>
            <a:endParaRPr lang="en-CA" dirty="0"/>
          </a:p>
        </p:txBody>
      </p:sp>
    </p:spTree>
    <p:extLst>
      <p:ext uri="{BB962C8B-B14F-4D97-AF65-F5344CB8AC3E}">
        <p14:creationId xmlns:p14="http://schemas.microsoft.com/office/powerpoint/2010/main" val="388003002"/>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1000"/>
                                        <p:tgtEl>
                                          <p:spTgt spid="3">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000" y="1584000"/>
            <a:ext cx="3780000" cy="4525963"/>
          </a:xfrm>
        </p:spPr>
        <p:txBody>
          <a:bodyPr/>
          <a:lstStyle/>
          <a:p>
            <a:pPr lvl="1" eaLnBrk="1" hangingPunct="1">
              <a:spcBef>
                <a:spcPts val="575"/>
              </a:spcBef>
              <a:spcAft>
                <a:spcPts val="575"/>
              </a:spcAft>
            </a:pPr>
            <a:r>
              <a:rPr lang="en-AU" altLang="en-US" dirty="0"/>
              <a:t>Economics majors also work as market research analysts, financial analysts, and budget analysts</a:t>
            </a:r>
            <a:r>
              <a:rPr lang="en-US" altLang="en-US" dirty="0"/>
              <a:t>.</a:t>
            </a:r>
          </a:p>
          <a:p>
            <a:pPr lvl="1" eaLnBrk="1" hangingPunct="1">
              <a:spcBef>
                <a:spcPts val="575"/>
              </a:spcBef>
              <a:spcAft>
                <a:spcPts val="575"/>
              </a:spcAft>
            </a:pPr>
            <a:r>
              <a:rPr lang="en-AU" altLang="en-US" dirty="0"/>
              <a:t>Figure 1.3 shows the scale and distribution of employment over the jobs for economics majors.</a:t>
            </a:r>
            <a:endParaRPr lang="en-US" altLang="en-US" dirty="0"/>
          </a:p>
        </p:txBody>
      </p:sp>
      <p:sp>
        <p:nvSpPr>
          <p:cNvPr id="2" name="Title 1"/>
          <p:cNvSpPr>
            <a:spLocks noGrp="1"/>
          </p:cNvSpPr>
          <p:nvPr>
            <p:ph type="title"/>
          </p:nvPr>
        </p:nvSpPr>
        <p:spPr/>
        <p:txBody>
          <a:bodyPr/>
          <a:lstStyle/>
          <a:p>
            <a:r>
              <a:rPr lang="en-US" altLang="en-US" dirty="0"/>
              <a:t>Economists in the Economy</a:t>
            </a:r>
            <a:endParaRPr lang="en-CA"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40000" y="1656000"/>
            <a:ext cx="4620578" cy="3514725"/>
          </a:xfrm>
          <a:prstGeom prst="rect">
            <a:avLst/>
          </a:prstGeom>
        </p:spPr>
      </p:pic>
      <p:pic>
        <p:nvPicPr>
          <p:cNvPr id="13" name="Picture 7">
            <a:hlinkClick r:id="rId12" action="ppaction://hlinksldjump" tooltip="Click to expand the figure"/>
          </p:cNvPr>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40763" y="6480175"/>
            <a:ext cx="222250" cy="222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4064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1000"/>
                                        <p:tgtEl>
                                          <p:spTgt spid="5"/>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1000"/>
                                        <p:tgtEl>
                                          <p:spTgt spid="6"/>
                                        </p:tgtEl>
                                      </p:cBhvr>
                                    </p:animEffect>
                                  </p:childTnLst>
                                </p:cTn>
                              </p:par>
                            </p:childTnLst>
                          </p:cTn>
                        </p:par>
                        <p:par>
                          <p:cTn id="15" fill="hold">
                            <p:stCondLst>
                              <p:cond delay="2000"/>
                            </p:stCondLst>
                            <p:childTnLst>
                              <p:par>
                                <p:cTn id="16" presetID="22" presetClass="entr" presetSubtype="8"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1000"/>
                                        <p:tgtEl>
                                          <p:spTgt spid="7"/>
                                        </p:tgtEl>
                                      </p:cBhvr>
                                    </p:animEffect>
                                  </p:childTnLst>
                                </p:cTn>
                              </p:par>
                            </p:childTnLst>
                          </p:cTn>
                        </p:par>
                        <p:par>
                          <p:cTn id="19" fill="hold">
                            <p:stCondLst>
                              <p:cond delay="3000"/>
                            </p:stCondLst>
                            <p:childTnLst>
                              <p:par>
                                <p:cTn id="20" presetID="22" presetClass="entr" presetSubtype="8"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1000"/>
                                        <p:tgtEl>
                                          <p:spTgt spid="8"/>
                                        </p:tgtEl>
                                      </p:cBhvr>
                                    </p:animEffect>
                                  </p:childTnLst>
                                </p:cTn>
                              </p:par>
                            </p:childTnLst>
                          </p:cTn>
                        </p:par>
                        <p:par>
                          <p:cTn id="23" fill="hold">
                            <p:stCondLst>
                              <p:cond delay="4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1000"/>
                                        <p:tgtEl>
                                          <p:spTgt spid="9"/>
                                        </p:tgtEl>
                                      </p:cBhvr>
                                    </p:animEffect>
                                  </p:childTnLst>
                                </p:cTn>
                              </p:par>
                            </p:childTnLst>
                          </p:cTn>
                        </p:par>
                        <p:par>
                          <p:cTn id="27" fill="hold">
                            <p:stCondLst>
                              <p:cond delay="50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1000"/>
                                        <p:tgtEl>
                                          <p:spTgt spid="10"/>
                                        </p:tgtEl>
                                      </p:cBhvr>
                                    </p:animEffect>
                                  </p:childTnLst>
                                </p:cTn>
                              </p:par>
                            </p:childTnLst>
                          </p:cTn>
                        </p:par>
                        <p:par>
                          <p:cTn id="31" fill="hold">
                            <p:stCondLst>
                              <p:cond delay="600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childTnLst>
                          </p:cTn>
                        </p:par>
                        <p:par>
                          <p:cTn id="35" fill="hold">
                            <p:stCondLst>
                              <p:cond delay="7000"/>
                            </p:stCondLst>
                            <p:childTnLst>
                              <p:par>
                                <p:cTn id="36" presetID="2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905000" y="1295400"/>
            <a:ext cx="5133975" cy="3905250"/>
          </a:xfrm>
          <a:prstGeom prst="rect">
            <a:avLst/>
          </a:prstGeom>
        </p:spPr>
      </p:pic>
    </p:spTree>
    <p:extLst>
      <p:ext uri="{BB962C8B-B14F-4D97-AF65-F5344CB8AC3E}">
        <p14:creationId xmlns:p14="http://schemas.microsoft.com/office/powerpoint/2010/main" val="2505399233"/>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10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10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eaLnBrk="1" hangingPunct="1">
              <a:spcBef>
                <a:spcPts val="575"/>
              </a:spcBef>
              <a:spcAft>
                <a:spcPts val="575"/>
              </a:spcAft>
            </a:pPr>
            <a:r>
              <a:rPr lang="en-US" altLang="en-US" b="1" dirty="0">
                <a:solidFill>
                  <a:srgbClr val="1A71B7"/>
                </a:solidFill>
              </a:rPr>
              <a:t>Will Jobs for Economists Grow?</a:t>
            </a:r>
          </a:p>
          <a:p>
            <a:pPr lvl="1" eaLnBrk="1" hangingPunct="1">
              <a:spcBef>
                <a:spcPts val="575"/>
              </a:spcBef>
              <a:spcAft>
                <a:spcPts val="575"/>
              </a:spcAft>
            </a:pPr>
            <a:r>
              <a:rPr lang="en-AU" altLang="en-US" dirty="0"/>
              <a:t>The U.S. Bureau of </a:t>
            </a:r>
            <a:r>
              <a:rPr lang="en-AU" altLang="en-US" dirty="0" err="1"/>
              <a:t>Labor</a:t>
            </a:r>
            <a:r>
              <a:rPr lang="en-AU" altLang="en-US" dirty="0"/>
              <a:t> Statistics forecasts that jobs for:</a:t>
            </a:r>
          </a:p>
          <a:p>
            <a:pPr lvl="1" eaLnBrk="1" hangingPunct="1">
              <a:spcBef>
                <a:spcPts val="575"/>
              </a:spcBef>
              <a:spcAft>
                <a:spcPts val="575"/>
              </a:spcAft>
            </a:pPr>
            <a:r>
              <a:rPr lang="en-AU" altLang="en-US" dirty="0"/>
              <a:t>1. Economists with a PhD will grow by 6 percent.</a:t>
            </a:r>
          </a:p>
          <a:p>
            <a:pPr lvl="1" eaLnBrk="1" hangingPunct="1">
              <a:spcBef>
                <a:spcPts val="575"/>
              </a:spcBef>
              <a:spcAft>
                <a:spcPts val="575"/>
              </a:spcAft>
            </a:pPr>
            <a:r>
              <a:rPr lang="en-AU" altLang="en-US" dirty="0"/>
              <a:t>2. Budget analysts will grow by 2 percent.</a:t>
            </a:r>
          </a:p>
          <a:p>
            <a:pPr lvl="1" eaLnBrk="1" hangingPunct="1">
              <a:spcBef>
                <a:spcPts val="575"/>
              </a:spcBef>
              <a:spcAft>
                <a:spcPts val="575"/>
              </a:spcAft>
            </a:pPr>
            <a:r>
              <a:rPr lang="en-AU" altLang="en-US" dirty="0"/>
              <a:t>3. Financial analysts will grow by 12 percent.</a:t>
            </a:r>
          </a:p>
          <a:p>
            <a:pPr lvl="1" eaLnBrk="1" hangingPunct="1">
              <a:spcBef>
                <a:spcPts val="575"/>
              </a:spcBef>
              <a:spcAft>
                <a:spcPts val="575"/>
              </a:spcAft>
            </a:pPr>
            <a:r>
              <a:rPr lang="en-AU" altLang="en-US" dirty="0"/>
              <a:t>4. Market research analysts will grow by 19 percent.</a:t>
            </a:r>
          </a:p>
          <a:p>
            <a:pPr lvl="1" eaLnBrk="1" hangingPunct="1">
              <a:spcBef>
                <a:spcPts val="575"/>
              </a:spcBef>
              <a:spcAft>
                <a:spcPts val="575"/>
              </a:spcAft>
            </a:pPr>
            <a:r>
              <a:rPr lang="en-AU" altLang="en-US" dirty="0"/>
              <a:t>The numbers for Canadian jobs for economists will likely be similar.</a:t>
            </a:r>
            <a:endParaRPr lang="en-US" altLang="en-US" dirty="0"/>
          </a:p>
        </p:txBody>
      </p:sp>
      <p:sp>
        <p:nvSpPr>
          <p:cNvPr id="2" name="Title 1"/>
          <p:cNvSpPr>
            <a:spLocks noGrp="1"/>
          </p:cNvSpPr>
          <p:nvPr>
            <p:ph type="title"/>
          </p:nvPr>
        </p:nvSpPr>
        <p:spPr/>
        <p:txBody>
          <a:bodyPr/>
          <a:lstStyle/>
          <a:p>
            <a:r>
              <a:rPr lang="en-US" altLang="en-US" dirty="0"/>
              <a:t>Economists in the Economy</a:t>
            </a:r>
            <a:endParaRPr lang="en-CA" dirty="0"/>
          </a:p>
        </p:txBody>
      </p:sp>
    </p:spTree>
    <p:extLst>
      <p:ext uri="{BB962C8B-B14F-4D97-AF65-F5344CB8AC3E}">
        <p14:creationId xmlns:p14="http://schemas.microsoft.com/office/powerpoint/2010/main" val="159925127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1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363" y="1584325"/>
            <a:ext cx="7945437" cy="4525963"/>
          </a:xfrm>
        </p:spPr>
        <p:txBody>
          <a:bodyPr/>
          <a:lstStyle/>
          <a:p>
            <a:pPr lvl="1" eaLnBrk="1" hangingPunct="1">
              <a:spcBef>
                <a:spcPts val="575"/>
              </a:spcBef>
              <a:spcAft>
                <a:spcPts val="575"/>
              </a:spcAft>
            </a:pPr>
            <a:r>
              <a:rPr lang="en-US" altLang="en-US" b="1" dirty="0">
                <a:solidFill>
                  <a:srgbClr val="1A71B7"/>
                </a:solidFill>
              </a:rPr>
              <a:t>Earnings of Economics Majors</a:t>
            </a:r>
          </a:p>
          <a:p>
            <a:pPr lvl="1" eaLnBrk="1" hangingPunct="1">
              <a:spcBef>
                <a:spcPts val="575"/>
              </a:spcBef>
              <a:spcAft>
                <a:spcPts val="575"/>
              </a:spcAft>
            </a:pPr>
            <a:r>
              <a:rPr lang="en-AU" altLang="en-US" dirty="0"/>
              <a:t>Earnings of economics majors vary a lot depending on the job and the level of qualifications.</a:t>
            </a:r>
          </a:p>
          <a:p>
            <a:pPr lvl="1" eaLnBrk="1" hangingPunct="1">
              <a:spcBef>
                <a:spcPts val="575"/>
              </a:spcBef>
              <a:spcAft>
                <a:spcPts val="575"/>
              </a:spcAft>
            </a:pPr>
            <a:r>
              <a:rPr lang="en-AU" altLang="en-US" dirty="0"/>
              <a:t>Economists with a PhD would expect to earn about $100,000 a year by mid-career.</a:t>
            </a:r>
          </a:p>
          <a:p>
            <a:pPr lvl="1" eaLnBrk="1" hangingPunct="1">
              <a:spcBef>
                <a:spcPts val="575"/>
              </a:spcBef>
              <a:spcAft>
                <a:spcPts val="575"/>
              </a:spcAft>
            </a:pPr>
            <a:r>
              <a:rPr lang="en-AU" altLang="en-US" dirty="0"/>
              <a:t>Economists working as analysts earn more than the national average.</a:t>
            </a:r>
            <a:endParaRPr lang="en-US" altLang="en-US" dirty="0"/>
          </a:p>
        </p:txBody>
      </p:sp>
      <p:sp>
        <p:nvSpPr>
          <p:cNvPr id="2" name="Title 1"/>
          <p:cNvSpPr>
            <a:spLocks noGrp="1"/>
          </p:cNvSpPr>
          <p:nvPr>
            <p:ph type="title"/>
          </p:nvPr>
        </p:nvSpPr>
        <p:spPr/>
        <p:txBody>
          <a:bodyPr/>
          <a:lstStyle/>
          <a:p>
            <a:r>
              <a:rPr lang="en-US" altLang="en-US" dirty="0"/>
              <a:t>Economists in the Economy</a:t>
            </a:r>
            <a:endParaRPr lang="en-CA" dirty="0"/>
          </a:p>
        </p:txBody>
      </p:sp>
    </p:spTree>
    <p:extLst>
      <p:ext uri="{BB962C8B-B14F-4D97-AF65-F5344CB8AC3E}">
        <p14:creationId xmlns:p14="http://schemas.microsoft.com/office/powerpoint/2010/main" val="72795151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1" eaLnBrk="1" hangingPunct="1">
              <a:spcBef>
                <a:spcPts val="575"/>
              </a:spcBef>
              <a:spcAft>
                <a:spcPts val="575"/>
              </a:spcAft>
            </a:pPr>
            <a:r>
              <a:rPr lang="en-US" altLang="en-US" b="1" dirty="0">
                <a:solidFill>
                  <a:srgbClr val="1A71B7"/>
                </a:solidFill>
              </a:rPr>
              <a:t>Skills Needed for Economics Jobs</a:t>
            </a:r>
          </a:p>
          <a:p>
            <a:pPr lvl="1" eaLnBrk="1" hangingPunct="1">
              <a:spcBef>
                <a:spcPts val="575"/>
              </a:spcBef>
              <a:spcAft>
                <a:spcPts val="575"/>
              </a:spcAft>
            </a:pPr>
            <a:r>
              <a:rPr lang="en-AU" altLang="en-US" dirty="0"/>
              <a:t>Employers look for five skills:</a:t>
            </a:r>
          </a:p>
          <a:p>
            <a:pPr lvl="1" eaLnBrk="1" hangingPunct="1">
              <a:spcBef>
                <a:spcPts val="575"/>
              </a:spcBef>
              <a:spcAft>
                <a:spcPts val="575"/>
              </a:spcAft>
            </a:pPr>
            <a:r>
              <a:rPr lang="en-AU" altLang="en-US" dirty="0"/>
              <a:t>1. Critical-thinking skills</a:t>
            </a:r>
          </a:p>
          <a:p>
            <a:pPr lvl="1" eaLnBrk="1" hangingPunct="1">
              <a:spcBef>
                <a:spcPts val="575"/>
              </a:spcBef>
              <a:spcAft>
                <a:spcPts val="575"/>
              </a:spcAft>
            </a:pPr>
            <a:r>
              <a:rPr lang="en-AU" altLang="en-US" dirty="0"/>
              <a:t>2. Analytical skills</a:t>
            </a:r>
          </a:p>
          <a:p>
            <a:pPr lvl="1" eaLnBrk="1" hangingPunct="1">
              <a:spcBef>
                <a:spcPts val="575"/>
              </a:spcBef>
              <a:spcAft>
                <a:spcPts val="575"/>
              </a:spcAft>
            </a:pPr>
            <a:r>
              <a:rPr lang="en-AU" altLang="en-US" dirty="0"/>
              <a:t>3. Math skills</a:t>
            </a:r>
            <a:r>
              <a:rPr lang="en-US" altLang="en-US" dirty="0"/>
              <a:t>  </a:t>
            </a:r>
            <a:endParaRPr lang="en-AU" altLang="en-US" dirty="0"/>
          </a:p>
          <a:p>
            <a:pPr lvl="1" eaLnBrk="1" hangingPunct="1">
              <a:spcBef>
                <a:spcPts val="575"/>
              </a:spcBef>
              <a:spcAft>
                <a:spcPts val="575"/>
              </a:spcAft>
            </a:pPr>
            <a:r>
              <a:rPr lang="en-AU" altLang="en-US" dirty="0"/>
              <a:t>4. Writing skills</a:t>
            </a:r>
          </a:p>
          <a:p>
            <a:pPr lvl="1" eaLnBrk="1" hangingPunct="1">
              <a:spcBef>
                <a:spcPts val="575"/>
              </a:spcBef>
              <a:spcAft>
                <a:spcPts val="575"/>
              </a:spcAft>
            </a:pPr>
            <a:r>
              <a:rPr lang="en-AU" altLang="en-US" dirty="0"/>
              <a:t>5. Oral communication skills</a:t>
            </a:r>
            <a:endParaRPr lang="en-US" altLang="en-US" dirty="0"/>
          </a:p>
        </p:txBody>
      </p:sp>
      <p:sp>
        <p:nvSpPr>
          <p:cNvPr id="2" name="Title 1"/>
          <p:cNvSpPr>
            <a:spLocks noGrp="1"/>
          </p:cNvSpPr>
          <p:nvPr>
            <p:ph type="title"/>
          </p:nvPr>
        </p:nvSpPr>
        <p:spPr/>
        <p:txBody>
          <a:bodyPr/>
          <a:lstStyle/>
          <a:p>
            <a:r>
              <a:rPr lang="en-US" altLang="en-US" dirty="0"/>
              <a:t>Economists in the Economy</a:t>
            </a:r>
            <a:endParaRPr lang="en-CA" dirty="0"/>
          </a:p>
        </p:txBody>
      </p:sp>
    </p:spTree>
    <p:extLst>
      <p:ext uri="{BB962C8B-B14F-4D97-AF65-F5344CB8AC3E}">
        <p14:creationId xmlns:p14="http://schemas.microsoft.com/office/powerpoint/2010/main" val="299505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1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0363" y="1584326"/>
            <a:ext cx="8229600" cy="4705264"/>
          </a:xfrm>
        </p:spPr>
        <p:txBody>
          <a:bodyPr/>
          <a:lstStyle/>
          <a:p>
            <a:pPr lvl="1" eaLnBrk="1" hangingPunct="1">
              <a:spcBef>
                <a:spcPts val="575"/>
              </a:spcBef>
              <a:spcAft>
                <a:spcPts val="575"/>
              </a:spcAft>
            </a:pPr>
            <a:r>
              <a:rPr lang="en-AU" altLang="en-US" dirty="0"/>
              <a:t>1. Critical-thinking skills</a:t>
            </a:r>
            <a:r>
              <a:rPr lang="en-US" altLang="en-US" dirty="0"/>
              <a:t>—the ability to clarify and solve 	problems using logic</a:t>
            </a:r>
            <a:r>
              <a:rPr lang="en-AU" altLang="en-US" dirty="0"/>
              <a:t>.</a:t>
            </a:r>
          </a:p>
          <a:p>
            <a:pPr lvl="1" eaLnBrk="1" hangingPunct="1">
              <a:spcBef>
                <a:spcPts val="575"/>
              </a:spcBef>
              <a:spcAft>
                <a:spcPts val="575"/>
              </a:spcAft>
            </a:pPr>
            <a:r>
              <a:rPr lang="en-AU" altLang="en-US" dirty="0"/>
              <a:t>2. Analytical </a:t>
            </a:r>
            <a:r>
              <a:rPr lang="en-AU" altLang="en-US" dirty="0" smtClean="0"/>
              <a:t>skills</a:t>
            </a:r>
            <a:r>
              <a:rPr lang="en-US" altLang="en-US" dirty="0" smtClean="0"/>
              <a:t>—the </a:t>
            </a:r>
            <a:r>
              <a:rPr lang="en-US" altLang="en-US" dirty="0"/>
              <a:t>ability to use economic tools to 	examine data, see patterns, and reach logical 	conclusions</a:t>
            </a:r>
            <a:endParaRPr lang="en-AU" altLang="en-US" dirty="0"/>
          </a:p>
          <a:p>
            <a:pPr lvl="1" eaLnBrk="1" hangingPunct="1">
              <a:spcBef>
                <a:spcPts val="575"/>
              </a:spcBef>
              <a:spcAft>
                <a:spcPts val="575"/>
              </a:spcAft>
            </a:pPr>
            <a:r>
              <a:rPr lang="en-AU" altLang="en-US" dirty="0"/>
              <a:t>3. Math skills</a:t>
            </a:r>
            <a:r>
              <a:rPr lang="en-US" altLang="en-US" dirty="0"/>
              <a:t>—the ability to use of math and statistics to 	analyze data and reach valid conclusions  </a:t>
            </a:r>
            <a:endParaRPr lang="en-AU" altLang="en-US" dirty="0"/>
          </a:p>
          <a:p>
            <a:pPr lvl="1" eaLnBrk="1" hangingPunct="1">
              <a:spcBef>
                <a:spcPts val="575"/>
              </a:spcBef>
              <a:spcAft>
                <a:spcPts val="575"/>
              </a:spcAft>
            </a:pPr>
            <a:r>
              <a:rPr lang="en-AU" altLang="en-US" dirty="0"/>
              <a:t>4. Writing skills</a:t>
            </a:r>
            <a:r>
              <a:rPr lang="en-US" altLang="en-US" dirty="0"/>
              <a:t>—the ability to present ideas and reason 	succinct written reports</a:t>
            </a:r>
            <a:endParaRPr lang="en-AU" altLang="en-US" dirty="0"/>
          </a:p>
          <a:p>
            <a:pPr lvl="1" eaLnBrk="1" hangingPunct="1">
              <a:spcBef>
                <a:spcPts val="575"/>
              </a:spcBef>
              <a:spcAft>
                <a:spcPts val="575"/>
              </a:spcAft>
            </a:pPr>
            <a:r>
              <a:rPr lang="en-AU" altLang="en-US" dirty="0"/>
              <a:t>5. Oral communication </a:t>
            </a:r>
            <a:r>
              <a:rPr lang="en-AU" altLang="en-US" dirty="0" smtClean="0"/>
              <a:t>skills</a:t>
            </a:r>
            <a:r>
              <a:rPr lang="en-US" altLang="en-US" dirty="0" smtClean="0"/>
              <a:t>—the </a:t>
            </a:r>
            <a:r>
              <a:rPr lang="en-US" altLang="en-US" dirty="0"/>
              <a:t>ability to explain ideas 	and reasons to non-economists</a:t>
            </a:r>
          </a:p>
        </p:txBody>
      </p:sp>
      <p:sp>
        <p:nvSpPr>
          <p:cNvPr id="2" name="Title 1"/>
          <p:cNvSpPr>
            <a:spLocks noGrp="1"/>
          </p:cNvSpPr>
          <p:nvPr>
            <p:ph type="title"/>
          </p:nvPr>
        </p:nvSpPr>
        <p:spPr/>
        <p:txBody>
          <a:bodyPr/>
          <a:lstStyle/>
          <a:p>
            <a:r>
              <a:rPr lang="en-US" altLang="en-US" dirty="0"/>
              <a:t>Economists in the Economy</a:t>
            </a:r>
            <a:endParaRPr lang="en-CA" dirty="0"/>
          </a:p>
        </p:txBody>
      </p:sp>
    </p:spTree>
    <p:extLst>
      <p:ext uri="{BB962C8B-B14F-4D97-AF65-F5344CB8AC3E}">
        <p14:creationId xmlns:p14="http://schemas.microsoft.com/office/powerpoint/2010/main" val="33694858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75cfd5b46eeb97cd3fe1847ea24ade7c9164b"/>
</p:tagLst>
</file>

<file path=ppt/theme/theme1.xml><?xml version="1.0" encoding="utf-8"?>
<a:theme xmlns:a="http://schemas.openxmlformats.org/drawingml/2006/main" name="4_US6e">
  <a:themeElements>
    <a:clrScheme name="1_US6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US6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US6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US6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US6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US6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US6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US6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US6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US6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US6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US6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US6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US6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5_US6e">
  <a:themeElements>
    <a:clrScheme name="1_US6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US6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US6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US6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US6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US6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US6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US6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US6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US6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US6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US6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US6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US6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4388</TotalTime>
  <Words>3983</Words>
  <Application>Microsoft Office PowerPoint</Application>
  <PresentationFormat>On-screen Show (4:3)</PresentationFormat>
  <Paragraphs>322</Paragraphs>
  <Slides>45</Slides>
  <Notes>45</Notes>
  <HiddenSlides>3</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45</vt:i4>
      </vt:variant>
    </vt:vector>
  </HeadingPairs>
  <TitlesOfParts>
    <vt:vector size="56" baseType="lpstr">
      <vt:lpstr>AGaramond</vt:lpstr>
      <vt:lpstr>Arial</vt:lpstr>
      <vt:lpstr>Calibri</vt:lpstr>
      <vt:lpstr>Futura Condensed</vt:lpstr>
      <vt:lpstr>Gill Sans MT</vt:lpstr>
      <vt:lpstr>Mundo Sans Std Light</vt:lpstr>
      <vt:lpstr>Wingdings</vt:lpstr>
      <vt:lpstr>4_US6e</vt:lpstr>
      <vt:lpstr>5_US6e</vt:lpstr>
      <vt:lpstr>3_Custom Design</vt:lpstr>
      <vt:lpstr>Office Theme</vt:lpstr>
      <vt:lpstr>PowerPoint Presentation</vt:lpstr>
      <vt:lpstr>PowerPoint Presentation</vt:lpstr>
      <vt:lpstr>After studying this chapter, you will be able to:</vt:lpstr>
      <vt:lpstr>Definition of Economics</vt:lpstr>
      <vt:lpstr>Definition of Economics</vt:lpstr>
      <vt:lpstr>Definition of Economics</vt:lpstr>
      <vt:lpstr>Two Big Economic Questions </vt:lpstr>
      <vt:lpstr>Two Big Economic Questions </vt:lpstr>
      <vt:lpstr>Two Big Economic Questions </vt:lpstr>
      <vt:lpstr>PowerPoint Presentation</vt:lpstr>
      <vt:lpstr>Two Big Economic Questions </vt:lpstr>
      <vt:lpstr>Two Big Economic Questions </vt:lpstr>
      <vt:lpstr>Two Big Economic Questions </vt:lpstr>
      <vt:lpstr>PowerPoint Presentation</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Two Big Economic Questions </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The Economic Way of Thinking</vt:lpstr>
      <vt:lpstr>Economics: A Social Science and Policy Tool</vt:lpstr>
      <vt:lpstr>Economics: A Social Science and Policy Tool</vt:lpstr>
      <vt:lpstr>Economics: A Social Science and Policy Tool</vt:lpstr>
      <vt:lpstr>Economics: A Social Science and Policy Tool</vt:lpstr>
      <vt:lpstr>Economists in the Economy</vt:lpstr>
      <vt:lpstr>Economists in the Economy</vt:lpstr>
      <vt:lpstr>Economists in the Economy</vt:lpstr>
      <vt:lpstr>PowerPoint Presentation</vt:lpstr>
      <vt:lpstr>Economists in the Economy</vt:lpstr>
      <vt:lpstr>Economists in the Economy</vt:lpstr>
      <vt:lpstr>Economists in the Economy</vt:lpstr>
      <vt:lpstr>Economists in the Economy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Choice, Change, Challenge, and Opportunity</dc:title>
  <dc:creator>Michael</dc:creator>
  <cp:lastModifiedBy>Steve</cp:lastModifiedBy>
  <cp:revision>120</cp:revision>
  <dcterms:created xsi:type="dcterms:W3CDTF">2002-06-09T00:26:05Z</dcterms:created>
  <dcterms:modified xsi:type="dcterms:W3CDTF">2018-12-28T03:27:38Z</dcterms:modified>
</cp:coreProperties>
</file>