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239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638F6B-02C3-4B5D-BBDD-5DE160648BA2}" type="datetimeFigureOut">
              <a:rPr lang="en-US" smtClean="0"/>
              <a:t>6/30/2013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75684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775684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497975-342C-44EA-80F8-87FD3FB344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7050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7336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0748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9159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4305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5010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6640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381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5715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070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6090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0651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7DCD7-7D45-460E-B74F-2A2C22E4EF50}" type="datetimeFigureOut">
              <a:rPr lang="en-CA" smtClean="0"/>
              <a:t>30/06/2013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A6C33-3961-4C87-9998-B5BFF48AA16D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5185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</a:t>
            </a:r>
            <a:r>
              <a:rPr lang="en-US" dirty="0"/>
              <a:t>7</a:t>
            </a:r>
            <a:r>
              <a:rPr lang="en-US" dirty="0" smtClean="0"/>
              <a:t> </a:t>
            </a:r>
            <a:r>
              <a:rPr lang="en-US" dirty="0" smtClean="0"/>
              <a:t>Group and Teamwork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246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group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 group consists of </a:t>
            </a:r>
            <a:r>
              <a:rPr lang="en-US" smtClean="0"/>
              <a:t>two or </a:t>
            </a:r>
            <a:r>
              <a:rPr lang="en-US" smtClean="0"/>
              <a:t>more </a:t>
            </a:r>
            <a:r>
              <a:rPr lang="en-US" dirty="0" smtClean="0"/>
              <a:t>people interacting interdependently to achieve a common goal</a:t>
            </a:r>
          </a:p>
          <a:p>
            <a:pPr marL="0" indent="0">
              <a:buNone/>
            </a:pPr>
            <a:r>
              <a:rPr lang="en-US" dirty="0" smtClean="0"/>
              <a:t>Formal work groups-are established by organization to facilitate the achievement of organizational goals</a:t>
            </a:r>
          </a:p>
          <a:p>
            <a:pPr marL="0" indent="0">
              <a:buNone/>
            </a:pPr>
            <a:r>
              <a:rPr lang="en-US" dirty="0" smtClean="0"/>
              <a:t>Informal work group- emerge naturally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97634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States of group development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7.1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170328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punctuated equilibrium model of group development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7.2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982298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size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Satisfaction?</a:t>
            </a:r>
          </a:p>
          <a:p>
            <a:r>
              <a:rPr lang="en-US" dirty="0" smtClean="0"/>
              <a:t>Larger groups </a:t>
            </a:r>
            <a:r>
              <a:rPr lang="en-US" dirty="0" smtClean="0">
                <a:sym typeface="Wingdings" pitchFamily="2" charset="2"/>
              </a:rPr>
              <a:t> consistently report less satisfaction than those in smaller groups</a:t>
            </a:r>
          </a:p>
          <a:p>
            <a:r>
              <a:rPr lang="en-US" dirty="0" smtClean="0">
                <a:sym typeface="Wingdings" pitchFamily="2" charset="2"/>
              </a:rPr>
              <a:t>Why?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  <a:sym typeface="Wingdings" pitchFamily="2" charset="2"/>
              </a:rPr>
              <a:t>Performance?</a:t>
            </a:r>
          </a:p>
          <a:p>
            <a:r>
              <a:rPr lang="en-US" dirty="0" smtClean="0">
                <a:sym typeface="Wingdings" pitchFamily="2" charset="2"/>
              </a:rPr>
              <a:t>Depends on the task and on how we define good performance</a:t>
            </a:r>
          </a:p>
          <a:p>
            <a:r>
              <a:rPr lang="en-US" dirty="0" smtClean="0">
                <a:sym typeface="Wingdings" pitchFamily="2" charset="2"/>
              </a:rPr>
              <a:t>Types of tasks: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 pitchFamily="2" charset="2"/>
              </a:rPr>
              <a:t>Additive tasks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 pitchFamily="2" charset="2"/>
              </a:rPr>
              <a:t>Disjunctive tasks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 pitchFamily="2" charset="2"/>
              </a:rPr>
              <a:t>Conjunctive tasks</a:t>
            </a:r>
          </a:p>
        </p:txBody>
      </p:sp>
    </p:spTree>
    <p:extLst>
      <p:ext uri="{BB962C8B-B14F-4D97-AF65-F5344CB8AC3E}">
        <p14:creationId xmlns:p14="http://schemas.microsoft.com/office/powerpoint/2010/main" val="1932255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Additive tasks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Tasks in which group performance is dependent on the </a:t>
            </a:r>
            <a:r>
              <a:rPr lang="en-US" dirty="0" smtClean="0">
                <a:solidFill>
                  <a:srgbClr val="92D050"/>
                </a:solidFill>
              </a:rPr>
              <a:t>sum of the performance of individual group members</a:t>
            </a:r>
          </a:p>
          <a:p>
            <a:r>
              <a:rPr lang="en-US" dirty="0" smtClean="0"/>
              <a:t>For additive asks, the potential performance of the group increases with group size.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32127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Disjunctive tasks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Tasks in which group performance is dependent on the performance of the </a:t>
            </a:r>
            <a:r>
              <a:rPr lang="en-US" dirty="0" smtClean="0">
                <a:solidFill>
                  <a:srgbClr val="92D050"/>
                </a:solidFill>
              </a:rPr>
              <a:t>best group member</a:t>
            </a:r>
          </a:p>
          <a:p>
            <a:r>
              <a:rPr lang="en-US" dirty="0" smtClean="0"/>
              <a:t>The </a:t>
            </a:r>
            <a:r>
              <a:rPr lang="en-US" dirty="0" smtClean="0">
                <a:solidFill>
                  <a:srgbClr val="00B0F0"/>
                </a:solidFill>
              </a:rPr>
              <a:t>potential</a:t>
            </a:r>
            <a:r>
              <a:rPr lang="en-US" dirty="0" smtClean="0"/>
              <a:t> performance of groups doing disjunctive tasks increase with </a:t>
            </a:r>
            <a:r>
              <a:rPr lang="en-US" dirty="0" smtClean="0">
                <a:solidFill>
                  <a:srgbClr val="92D050"/>
                </a:solidFill>
              </a:rPr>
              <a:t>group size</a:t>
            </a:r>
          </a:p>
          <a:p>
            <a:r>
              <a:rPr lang="en-US" dirty="0" smtClean="0"/>
              <a:t>(the opposite occurs with </a:t>
            </a:r>
            <a:r>
              <a:rPr lang="en-US" dirty="0" smtClean="0">
                <a:solidFill>
                  <a:srgbClr val="00B0F0"/>
                </a:solidFill>
              </a:rPr>
              <a:t>conjunctive tasks</a:t>
            </a:r>
            <a:r>
              <a:rPr lang="en-US" dirty="0" smtClean="0"/>
              <a:t>-limited by its poorest performer)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46833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Group size, productivity, and process losses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7.3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37475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Diversity of group membership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More difficult time communicating effectively and becoming cohesive</a:t>
            </a:r>
          </a:p>
          <a:p>
            <a:r>
              <a:rPr lang="en-US" dirty="0" smtClean="0"/>
              <a:t>Might take longer to do their forming, storming, and naming</a:t>
            </a:r>
          </a:p>
          <a:p>
            <a:r>
              <a:rPr lang="en-US" dirty="0" smtClean="0"/>
              <a:t>Once they do develop, diverse groups are equally cohesive and productive as less diverse groups</a:t>
            </a:r>
          </a:p>
          <a:p>
            <a:r>
              <a:rPr lang="en-US" dirty="0" smtClean="0"/>
              <a:t>Sometimes perform better when the task requires cognitive, creative tasks and problem solving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973467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Norms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Collective expectations that members of social units have regarding the behavior of each other</a:t>
            </a:r>
          </a:p>
          <a:p>
            <a:r>
              <a:rPr lang="en-US" dirty="0" smtClean="0"/>
              <a:t>They are codes of conduct against which we evaluate the appropriateness of behavior</a:t>
            </a:r>
          </a:p>
          <a:p>
            <a:r>
              <a:rPr lang="en-US" dirty="0" smtClean="0"/>
              <a:t>Most normative influence is unconscious</a:t>
            </a:r>
          </a:p>
          <a:p>
            <a:r>
              <a:rPr lang="en-US" dirty="0" smtClean="0"/>
              <a:t>Examples:</a:t>
            </a:r>
          </a:p>
          <a:p>
            <a:pPr>
              <a:buFontTx/>
              <a:buChar char="-"/>
            </a:pPr>
            <a:r>
              <a:rPr lang="en-US" dirty="0" smtClean="0"/>
              <a:t>Dress norms</a:t>
            </a:r>
          </a:p>
          <a:p>
            <a:pPr>
              <a:buFontTx/>
              <a:buChar char="-"/>
            </a:pPr>
            <a:r>
              <a:rPr lang="en-US" dirty="0" smtClean="0"/>
              <a:t>Performance norms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979086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Positions in a group that have a set of expected </a:t>
            </a:r>
            <a:r>
              <a:rPr lang="en-US" dirty="0" err="1" smtClean="0"/>
              <a:t>behaviours</a:t>
            </a:r>
            <a:r>
              <a:rPr lang="en-US" dirty="0" smtClean="0"/>
              <a:t> attached to them</a:t>
            </a:r>
          </a:p>
          <a:p>
            <a:r>
              <a:rPr lang="en-US" dirty="0" smtClean="0"/>
              <a:t>Roles represent “packages” of norms that apply to particular group members</a:t>
            </a:r>
          </a:p>
          <a:p>
            <a:r>
              <a:rPr lang="en-US" dirty="0" smtClean="0"/>
              <a:t>They are 2 basic kinds of roles in organizations:</a:t>
            </a:r>
          </a:p>
          <a:p>
            <a:pPr marL="0" indent="0">
              <a:buNone/>
            </a:pPr>
            <a:r>
              <a:rPr lang="en-US" dirty="0" smtClean="0"/>
              <a:t>- assigned roles</a:t>
            </a:r>
          </a:p>
          <a:p>
            <a:pPr marL="0" indent="0">
              <a:buNone/>
            </a:pPr>
            <a:r>
              <a:rPr lang="en-US" dirty="0" smtClean="0"/>
              <a:t>- Emergent roles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845492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 ambiguity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Lack of clarity of job goals or methods</a:t>
            </a:r>
          </a:p>
          <a:p>
            <a:r>
              <a:rPr lang="en-US" dirty="0" smtClean="0"/>
              <a:t>There are a variety of elements that can lead to role ambiguity</a:t>
            </a:r>
          </a:p>
          <a:p>
            <a:pPr>
              <a:buFontTx/>
              <a:buChar char="-"/>
            </a:pPr>
            <a:r>
              <a:rPr lang="en-US" dirty="0" smtClean="0"/>
              <a:t>Organizational factors</a:t>
            </a:r>
          </a:p>
          <a:p>
            <a:pPr>
              <a:buFontTx/>
              <a:buChar char="-"/>
            </a:pPr>
            <a:r>
              <a:rPr lang="en-US" dirty="0" smtClean="0"/>
              <a:t>The role sender</a:t>
            </a:r>
          </a:p>
          <a:p>
            <a:pPr>
              <a:buFontTx/>
              <a:buChar char="-"/>
            </a:pPr>
            <a:r>
              <a:rPr lang="en-US" dirty="0" smtClean="0"/>
              <a:t>The focal person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05111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Role conflict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condition of being faced with </a:t>
            </a:r>
            <a:r>
              <a:rPr lang="en-US" dirty="0" smtClean="0">
                <a:solidFill>
                  <a:srgbClr val="00B0F0"/>
                </a:solidFill>
              </a:rPr>
              <a:t>incompatible</a:t>
            </a:r>
            <a:r>
              <a:rPr lang="en-US" dirty="0" smtClean="0"/>
              <a:t> role expectations</a:t>
            </a:r>
          </a:p>
          <a:p>
            <a:r>
              <a:rPr lang="en-US" dirty="0" smtClean="0"/>
              <a:t>There are 4 types of role conflict</a:t>
            </a:r>
          </a:p>
          <a:p>
            <a:pPr>
              <a:buFontTx/>
              <a:buChar char="-"/>
            </a:pPr>
            <a:r>
              <a:rPr lang="en-US" dirty="0" smtClean="0"/>
              <a:t>Intrasender role conflict</a:t>
            </a:r>
          </a:p>
          <a:p>
            <a:pPr>
              <a:buFontTx/>
              <a:buChar char="-"/>
            </a:pPr>
            <a:r>
              <a:rPr lang="en-US" dirty="0" smtClean="0"/>
              <a:t>Intersender role conflict</a:t>
            </a:r>
          </a:p>
          <a:p>
            <a:pPr>
              <a:buFontTx/>
              <a:buChar char="-"/>
            </a:pPr>
            <a:r>
              <a:rPr lang="en-US" dirty="0" smtClean="0"/>
              <a:t>Interrole conflict</a:t>
            </a:r>
          </a:p>
          <a:p>
            <a:pPr>
              <a:buFontTx/>
              <a:buChar char="-"/>
            </a:pPr>
            <a:r>
              <a:rPr lang="en-US" dirty="0" smtClean="0"/>
              <a:t>Person-role conflict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588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cohesiveness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critical property of groups</a:t>
            </a:r>
          </a:p>
          <a:p>
            <a:r>
              <a:rPr lang="en-US" dirty="0" smtClean="0"/>
              <a:t>The degree to which a group is </a:t>
            </a:r>
            <a:r>
              <a:rPr lang="en-US" dirty="0" smtClean="0">
                <a:solidFill>
                  <a:srgbClr val="00B0F0"/>
                </a:solidFill>
              </a:rPr>
              <a:t>especially attractive to its members</a:t>
            </a:r>
          </a:p>
          <a:p>
            <a:r>
              <a:rPr lang="en-US" dirty="0" smtClean="0"/>
              <a:t>Members want to stay in the group and they describe the group in </a:t>
            </a:r>
            <a:r>
              <a:rPr lang="en-US" dirty="0" smtClean="0">
                <a:solidFill>
                  <a:srgbClr val="00B0F0"/>
                </a:solidFill>
              </a:rPr>
              <a:t>favorable terms</a:t>
            </a:r>
          </a:p>
          <a:p>
            <a:r>
              <a:rPr lang="en-US" dirty="0" smtClean="0"/>
              <a:t>Cohesiveness is a relative, </a:t>
            </a:r>
            <a:r>
              <a:rPr lang="en-US" dirty="0" smtClean="0">
                <a:solidFill>
                  <a:srgbClr val="00B0F0"/>
                </a:solidFill>
              </a:rPr>
              <a:t>rather than absolute property of groups</a:t>
            </a:r>
            <a:endParaRPr lang="en-CA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1145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Factors influencing cohesiveness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Threat and </a:t>
            </a:r>
            <a:r>
              <a:rPr lang="en-US" dirty="0" smtClean="0"/>
              <a:t>competition </a:t>
            </a:r>
          </a:p>
          <a:p>
            <a:r>
              <a:rPr lang="en-US" dirty="0" smtClean="0"/>
              <a:t>Success </a:t>
            </a:r>
          </a:p>
          <a:p>
            <a:r>
              <a:rPr lang="en-US" dirty="0" smtClean="0"/>
              <a:t>Member diversity  </a:t>
            </a:r>
          </a:p>
          <a:p>
            <a:r>
              <a:rPr lang="en-US" dirty="0" smtClean="0"/>
              <a:t>Size</a:t>
            </a:r>
          </a:p>
          <a:p>
            <a:r>
              <a:rPr lang="en-US" dirty="0" smtClean="0"/>
              <a:t>Toughness of initiation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366367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Consequences of cohesiveness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More participation in group activities</a:t>
            </a:r>
          </a:p>
          <a:p>
            <a:r>
              <a:rPr lang="en-US" dirty="0" smtClean="0"/>
              <a:t>More conformity</a:t>
            </a:r>
          </a:p>
          <a:p>
            <a:r>
              <a:rPr lang="en-US" dirty="0" smtClean="0"/>
              <a:t>More success</a:t>
            </a:r>
          </a:p>
          <a:p>
            <a:r>
              <a:rPr lang="en-US" dirty="0" smtClean="0"/>
              <a:t>In highly cohesive groups, the productivity of individual group members is </a:t>
            </a:r>
            <a:r>
              <a:rPr lang="en-US" dirty="0" smtClean="0">
                <a:solidFill>
                  <a:srgbClr val="00B0F0"/>
                </a:solidFill>
              </a:rPr>
              <a:t>similar</a:t>
            </a:r>
            <a:r>
              <a:rPr lang="en-US" dirty="0" smtClean="0"/>
              <a:t> to other members; in </a:t>
            </a:r>
            <a:r>
              <a:rPr lang="en-US" dirty="0" smtClean="0">
                <a:solidFill>
                  <a:srgbClr val="00B0F0"/>
                </a:solidFill>
              </a:rPr>
              <a:t>less cohesive groups, there is more variation</a:t>
            </a:r>
            <a:r>
              <a:rPr lang="en-US" dirty="0" smtClean="0"/>
              <a:t> in productivity</a:t>
            </a:r>
          </a:p>
          <a:p>
            <a:r>
              <a:rPr lang="en-US" dirty="0" smtClean="0"/>
              <a:t>However, highly cohesive group can be LESS productive than less cohesive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622607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think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Another potential consequence of extreme group cohesiveness</a:t>
            </a:r>
          </a:p>
          <a:p>
            <a:r>
              <a:rPr lang="en-US" dirty="0" smtClean="0"/>
              <a:t>Psychologist </a:t>
            </a:r>
            <a:r>
              <a:rPr lang="en-US" dirty="0"/>
              <a:t>I</a:t>
            </a:r>
            <a:r>
              <a:rPr lang="en-US" dirty="0" smtClean="0"/>
              <a:t>rving Janis</a:t>
            </a:r>
          </a:p>
          <a:p>
            <a:r>
              <a:rPr lang="en-US" dirty="0" smtClean="0"/>
              <a:t>Group pressure lead to impaired decision-making</a:t>
            </a:r>
          </a:p>
          <a:p>
            <a:r>
              <a:rPr lang="en-US" dirty="0" smtClean="0"/>
              <a:t>Unanimity stressed over quality of decisions</a:t>
            </a:r>
          </a:p>
          <a:p>
            <a:r>
              <a:rPr lang="en-US" dirty="0" smtClean="0"/>
              <a:t>Other factors also contribute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9160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video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CRM intention is not to provide a definitive explanation for the cause of these events,……</a:t>
            </a:r>
          </a:p>
          <a:p>
            <a:r>
              <a:rPr lang="en-US" dirty="0" smtClean="0"/>
              <a:t>Group thinking</a:t>
            </a:r>
          </a:p>
          <a:p>
            <a:r>
              <a:rPr lang="en-US" dirty="0" smtClean="0"/>
              <a:t>Is a motive thinking</a:t>
            </a:r>
          </a:p>
          <a:p>
            <a:r>
              <a:rPr lang="en-US" dirty="0" smtClean="0"/>
              <a:t>Self-censorship</a:t>
            </a:r>
          </a:p>
          <a:p>
            <a:endParaRPr lang="en-US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494698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Illusion of invulnerability</a:t>
            </a:r>
          </a:p>
          <a:p>
            <a:r>
              <a:rPr lang="en-US" dirty="0" smtClean="0"/>
              <a:t>Illusion of Unanimity</a:t>
            </a:r>
          </a:p>
          <a:p>
            <a:r>
              <a:rPr lang="en-US" dirty="0" smtClean="0"/>
              <a:t>Illusion of inherent morality</a:t>
            </a:r>
          </a:p>
          <a:p>
            <a:r>
              <a:rPr lang="en-US" dirty="0" smtClean="0"/>
              <a:t>Rationalization</a:t>
            </a:r>
          </a:p>
          <a:p>
            <a:r>
              <a:rPr lang="en-US" dirty="0" smtClean="0"/>
              <a:t>Stereotypes of outsiders</a:t>
            </a:r>
          </a:p>
          <a:p>
            <a:r>
              <a:rPr lang="en-US" dirty="0" smtClean="0"/>
              <a:t>Direct pressure</a:t>
            </a:r>
          </a:p>
          <a:p>
            <a:r>
              <a:rPr lang="en-US" dirty="0" smtClean="0"/>
              <a:t>Self-</a:t>
            </a:r>
            <a:r>
              <a:rPr lang="en-US" dirty="0"/>
              <a:t>c</a:t>
            </a:r>
            <a:r>
              <a:rPr lang="en-US" dirty="0" smtClean="0"/>
              <a:t>ensorship</a:t>
            </a:r>
          </a:p>
          <a:p>
            <a:r>
              <a:rPr lang="en-US" dirty="0" err="1" smtClean="0"/>
              <a:t>Mindguarding</a:t>
            </a:r>
            <a:endParaRPr lang="en-US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85484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560</Words>
  <Application>Microsoft Office PowerPoint</Application>
  <PresentationFormat>On-screen Show (4:3)</PresentationFormat>
  <Paragraphs>96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Chapter 7 Group and Teamwork</vt:lpstr>
      <vt:lpstr>What is a group</vt:lpstr>
      <vt:lpstr>States of group development</vt:lpstr>
      <vt:lpstr>The punctuated equilibrium model of group development </vt:lpstr>
      <vt:lpstr>Group size</vt:lpstr>
      <vt:lpstr>Additive tasks</vt:lpstr>
      <vt:lpstr>Disjunctive tasks</vt:lpstr>
      <vt:lpstr>Group size, productivity, and process losses</vt:lpstr>
      <vt:lpstr>Diversity of group membership</vt:lpstr>
      <vt:lpstr>Group Norms</vt:lpstr>
      <vt:lpstr>roles</vt:lpstr>
      <vt:lpstr>Role ambiguity</vt:lpstr>
      <vt:lpstr>Role conflict</vt:lpstr>
      <vt:lpstr>Group cohesiveness</vt:lpstr>
      <vt:lpstr>Factors influencing cohesiveness</vt:lpstr>
      <vt:lpstr>Consequences of cohesiveness</vt:lpstr>
      <vt:lpstr>Group think</vt:lpstr>
      <vt:lpstr>The video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Fangzhi</dc:creator>
  <cp:lastModifiedBy>fangzhi</cp:lastModifiedBy>
  <cp:revision>32</cp:revision>
  <cp:lastPrinted>2013-07-01T00:08:32Z</cp:lastPrinted>
  <dcterms:created xsi:type="dcterms:W3CDTF">2013-06-11T21:34:38Z</dcterms:created>
  <dcterms:modified xsi:type="dcterms:W3CDTF">2013-07-01T00:10:02Z</dcterms:modified>
</cp:coreProperties>
</file>