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1" r:id="rId5"/>
    <p:sldId id="272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23" autoAdjust="0"/>
    <p:restoredTop sz="94660"/>
  </p:normalViewPr>
  <p:slideViewPr>
    <p:cSldViewPr>
      <p:cViewPr>
        <p:scale>
          <a:sx n="60" d="100"/>
          <a:sy n="60" d="100"/>
        </p:scale>
        <p:origin x="-1662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068211-FD5A-44B5-AD7B-F58EE774E3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94AEF5-A1FE-4360-AFB4-CE8CDDDAF0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CC82DF-E966-4AF6-9DCD-B906FC71F6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8AA447-33C5-4365-8E97-6FFA760384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078AF5-A97C-4E98-A2B8-763810BF03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93A0DC-3252-4E1F-BF02-1FA266F469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04D09-5C27-4629-ACF0-FB1EA140FF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513C3D-B118-4BFA-88BA-65FAC51F13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3DB27E-88AC-4E01-A730-D4C6F64E85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A9BA75-4A21-4C93-8BB1-A60E10DEDE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A817E6-57BF-4F15-951F-6B33894CF9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90A3F60-6ED4-45B1-A68E-F2F0E171C7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wmf"/><Relationship Id="rId5" Type="http://schemas.openxmlformats.org/officeDocument/2006/relationships/image" Target="../media/image15.png"/><Relationship Id="rId4" Type="http://schemas.openxmlformats.org/officeDocument/2006/relationships/image" Target="../media/image14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19.wmf"/><Relationship Id="rId7" Type="http://schemas.openxmlformats.org/officeDocument/2006/relationships/image" Target="../media/image23.w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openxmlformats.org/officeDocument/2006/relationships/image" Target="../media/image27.wmf"/><Relationship Id="rId5" Type="http://schemas.openxmlformats.org/officeDocument/2006/relationships/image" Target="../media/image21.wmf"/><Relationship Id="rId10" Type="http://schemas.openxmlformats.org/officeDocument/2006/relationships/image" Target="../media/image26.wmf"/><Relationship Id="rId4" Type="http://schemas.openxmlformats.org/officeDocument/2006/relationships/image" Target="../media/image20.wmf"/><Relationship Id="rId9" Type="http://schemas.openxmlformats.org/officeDocument/2006/relationships/image" Target="../media/image25.w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i="1" dirty="0" smtClean="0"/>
              <a:t>3.2</a:t>
            </a:r>
            <a:r>
              <a:rPr lang="en-US" i="1" dirty="0" smtClean="0"/>
              <a:t> Bohr’s model </a:t>
            </a:r>
            <a:r>
              <a:rPr lang="en-US" i="1" smtClean="0"/>
              <a:t>of the Atom</a:t>
            </a:r>
            <a:endParaRPr lang="en-US" i="1" dirty="0" smtClean="0"/>
          </a:p>
        </p:txBody>
      </p:sp>
      <p:pic>
        <p:nvPicPr>
          <p:cNvPr id="2051" name="Picture 7" descr="NielsBohr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67000" y="1143000"/>
            <a:ext cx="3971925" cy="541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Rutherford’s Atom</a:t>
            </a:r>
          </a:p>
        </p:txBody>
      </p:sp>
      <p:pic>
        <p:nvPicPr>
          <p:cNvPr id="3075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38200" y="1447800"/>
            <a:ext cx="3379788" cy="3886200"/>
          </a:xfrm>
          <a:noFill/>
        </p:spPr>
      </p:pic>
      <p:sp>
        <p:nvSpPr>
          <p:cNvPr id="3076" name="Rectangle 6"/>
          <p:cNvSpPr>
            <a:spLocks noChangeArrowheads="1"/>
          </p:cNvSpPr>
          <p:nvPr/>
        </p:nvSpPr>
        <p:spPr bwMode="auto">
          <a:xfrm>
            <a:off x="4572000" y="2133600"/>
            <a:ext cx="35814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dirty="0"/>
              <a:t>- an orbiting electron</a:t>
            </a:r>
          </a:p>
          <a:p>
            <a:r>
              <a:rPr lang="en-US" sz="2400" dirty="0"/>
              <a:t>should continuously emit electromagnetic</a:t>
            </a:r>
          </a:p>
          <a:p>
            <a:r>
              <a:rPr lang="en-US" sz="2400" dirty="0"/>
              <a:t>radiation, lose energy</a:t>
            </a:r>
            <a:r>
              <a:rPr lang="en-US" sz="2400" dirty="0" smtClean="0"/>
              <a:t>, fall into the nucleus</a:t>
            </a:r>
            <a:endParaRPr lang="en-US" sz="2400" dirty="0"/>
          </a:p>
          <a:p>
            <a:r>
              <a:rPr lang="en-US" sz="2400" dirty="0"/>
              <a:t>and collapse the atom</a:t>
            </a:r>
          </a:p>
        </p:txBody>
      </p:sp>
      <p:sp>
        <p:nvSpPr>
          <p:cNvPr id="3077" name="Text Box 7"/>
          <p:cNvSpPr txBox="1">
            <a:spLocks noChangeArrowheads="1"/>
          </p:cNvSpPr>
          <p:nvPr/>
        </p:nvSpPr>
        <p:spPr bwMode="auto">
          <a:xfrm>
            <a:off x="746125" y="5294313"/>
            <a:ext cx="28352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/>
              <a:t>Fig. 1 pg. </a:t>
            </a:r>
            <a:r>
              <a:rPr lang="en-US" dirty="0" smtClean="0"/>
              <a:t>143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Background Knowledge- </a:t>
            </a:r>
            <a:br>
              <a:rPr lang="en-US" sz="4000" smtClean="0"/>
            </a:br>
            <a:r>
              <a:rPr lang="en-US" sz="4000" smtClean="0"/>
              <a:t>Atomic Spectra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spectroscopy a technique for analyzing spectra</a:t>
            </a:r>
          </a:p>
          <a:p>
            <a:pPr eaLnBrk="1" hangingPunct="1"/>
            <a:r>
              <a:rPr lang="en-US" smtClean="0"/>
              <a:t> the spectra may be visible light, infrared, ultraviolet, X-ray, and other types</a:t>
            </a:r>
          </a:p>
          <a:p>
            <a:pPr eaLnBrk="1" hangingPunct="1"/>
            <a:r>
              <a:rPr lang="en-US" smtClean="0"/>
              <a:t>bright-line spectrum a series of bright lines of light produced or emitted by a gas excited by, for example, heat or electricity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Spectrometer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8674" name="Picture 2" descr="http://t2.gstatic.com/images?q=tbn:ANd9GcRcJ0taudKXxGKhgVUtChsnpzuGJctDKuBh--O9jtlWWUN91HgGZ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24000"/>
            <a:ext cx="4547360" cy="2514600"/>
          </a:xfrm>
          <a:prstGeom prst="rect">
            <a:avLst/>
          </a:prstGeom>
          <a:noFill/>
        </p:spPr>
      </p:pic>
      <p:pic>
        <p:nvPicPr>
          <p:cNvPr id="28676" name="Picture 4" descr="http://t2.gstatic.com/images?q=tbn:ANd9GcRAes9ISMqYXsmZmIaq2LO7gPmtsVTOl3W1ttb8necaxMfsoe2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1600200"/>
            <a:ext cx="3893276" cy="2590800"/>
          </a:xfrm>
          <a:prstGeom prst="rect">
            <a:avLst/>
          </a:prstGeom>
          <a:noFill/>
        </p:spPr>
      </p:pic>
      <p:pic>
        <p:nvPicPr>
          <p:cNvPr id="28678" name="Picture 6" descr="http://t3.gstatic.com/images?q=tbn:ANd9GcTUzH8ZcyKbMd22L18iWgRp0kL06t196IcJf5L-imOx6G4P5Jtj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4114800"/>
            <a:ext cx="6751316" cy="24435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 Spectrum Lingo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4525963"/>
          </a:xfrm>
        </p:spPr>
        <p:txBody>
          <a:bodyPr/>
          <a:lstStyle/>
          <a:p>
            <a:r>
              <a:rPr lang="en-US" dirty="0" smtClean="0"/>
              <a:t>Emission spectrum: the spectrum that is emitted by an atom</a:t>
            </a:r>
          </a:p>
          <a:p>
            <a:r>
              <a:rPr lang="en-US" dirty="0" smtClean="0"/>
              <a:t>Continuous Spectrum: an emission spectrum that contains all the wavelengths in a specific region of the electromagnetic spectrum</a:t>
            </a:r>
          </a:p>
          <a:p>
            <a:r>
              <a:rPr lang="en-US" dirty="0" smtClean="0"/>
              <a:t>Line spectrum: an emission spectrum that contains only those wavelength characteristics of the element being studied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743200"/>
            <a:ext cx="8229600" cy="3382963"/>
          </a:xfrm>
        </p:spPr>
        <p:txBody>
          <a:bodyPr/>
          <a:lstStyle/>
          <a:p>
            <a:pPr eaLnBrk="1" hangingPunct="1"/>
            <a:r>
              <a:rPr lang="en-US" smtClean="0"/>
              <a:t>Each element has an individual line spectra</a:t>
            </a:r>
          </a:p>
          <a:p>
            <a:pPr eaLnBrk="1" hangingPunct="1"/>
            <a:r>
              <a:rPr lang="en-US" smtClean="0"/>
              <a:t>it proved as a great tool for cataloguing existing elements and finding new ones</a:t>
            </a:r>
          </a:p>
        </p:txBody>
      </p:sp>
      <p:pic>
        <p:nvPicPr>
          <p:cNvPr id="5123" name="Picture 4"/>
          <p:cNvPicPr>
            <a:picLocks noChangeAspect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15900" y="381000"/>
            <a:ext cx="8928100" cy="175418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09800"/>
            <a:ext cx="8229600" cy="3916363"/>
          </a:xfrm>
        </p:spPr>
        <p:txBody>
          <a:bodyPr/>
          <a:lstStyle/>
          <a:p>
            <a:pPr eaLnBrk="1" hangingPunct="1"/>
            <a:r>
              <a:rPr lang="en-US" smtClean="0"/>
              <a:t>absorption or dark-line spectra is a series of dark lines (i.e., missing parts) of a continuous spectrum</a:t>
            </a:r>
          </a:p>
          <a:p>
            <a:pPr eaLnBrk="1" hangingPunct="1"/>
            <a:r>
              <a:rPr lang="en-US" smtClean="0"/>
              <a:t>that dark lines in an element’s spectrum are in the same position as the bright lines in the spectrum of the same element</a:t>
            </a:r>
          </a:p>
        </p:txBody>
      </p:sp>
      <p:pic>
        <p:nvPicPr>
          <p:cNvPr id="6148" name="Picture 5" descr="spectr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46038"/>
            <a:ext cx="8531225" cy="179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Bohr’s </a:t>
            </a:r>
            <a:r>
              <a:rPr lang="en-US" dirty="0" smtClean="0"/>
              <a:t>Key Ideas</a:t>
            </a:r>
            <a:endParaRPr lang="en-US" dirty="0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bright and dark-line spectra of the elements indicates that only certain quanta of light (certain photon energies) can be emitted or absorbed by an atom</a:t>
            </a:r>
          </a:p>
          <a:p>
            <a:pPr eaLnBrk="1" hangingPunct="1"/>
            <a:r>
              <a:rPr lang="en-US" smtClean="0"/>
              <a:t>thus an electron can only have certain energies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Bohr’s </a:t>
            </a:r>
            <a:r>
              <a:rPr lang="en-US" dirty="0" smtClean="0"/>
              <a:t>Key Ideas</a:t>
            </a:r>
            <a:endParaRPr lang="en-US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Electrons do not radiate energy as they orbit the nucleus.</a:t>
            </a:r>
          </a:p>
          <a:p>
            <a:pPr eaLnBrk="1" hangingPunct="1"/>
            <a:r>
              <a:rPr lang="en-US" smtClean="0"/>
              <a:t>Each orbit corresponds to a state of constant energy (called a stationary state).</a:t>
            </a:r>
          </a:p>
          <a:p>
            <a:pPr lvl="1" eaLnBrk="1" hangingPunct="1"/>
            <a:r>
              <a:rPr lang="en-US" smtClean="0"/>
              <a:t>A stationary state is a stable energy state of an atomic system that does not involve any emission of radiation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Bohr’s Key Ideas</a:t>
            </a:r>
            <a:endParaRPr lang="en-US" dirty="0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Electrons can change their energy only by undergoing a transition from one stationary state to another.</a:t>
            </a:r>
          </a:p>
          <a:p>
            <a:pPr eaLnBrk="1" hangingPunct="1">
              <a:buFontTx/>
              <a:buNone/>
            </a:pPr>
            <a:endParaRPr lang="en-US" smtClean="0"/>
          </a:p>
          <a:p>
            <a:pPr eaLnBrk="1" hangingPunct="1">
              <a:buFontTx/>
              <a:buNone/>
            </a:pPr>
            <a:r>
              <a:rPr lang="en-US" smtClean="0"/>
              <a:t>Transition: the jump of an electron from one stationary state to another</a:t>
            </a:r>
          </a:p>
          <a:p>
            <a:pPr lvl="1" eaLnBrk="1" hangingPunct="1">
              <a:buFontTx/>
              <a:buNone/>
            </a:pPr>
            <a:r>
              <a:rPr lang="en-US" smtClean="0"/>
              <a:t>	</a:t>
            </a:r>
          </a:p>
          <a:p>
            <a:pPr lvl="1" eaLnBrk="1" hangingPunct="1">
              <a:buFontTx/>
              <a:buNone/>
            </a:pPr>
            <a:r>
              <a:rPr lang="en-US" smtClean="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304800"/>
            <a:ext cx="4572000" cy="3657600"/>
          </a:xfrm>
        </p:spPr>
        <p:txBody>
          <a:bodyPr/>
          <a:lstStyle/>
          <a:p>
            <a:pPr eaLnBrk="1" hangingPunct="1"/>
            <a:r>
              <a:rPr lang="en-US" dirty="0" smtClean="0"/>
              <a:t> </a:t>
            </a:r>
            <a:r>
              <a:rPr lang="en-US" dirty="0" smtClean="0"/>
              <a:t>a transition from a high energy state to a lower energy state results in energy (photons) being liberated </a:t>
            </a:r>
          </a:p>
          <a:p>
            <a:pPr eaLnBrk="1" hangingPunct="1"/>
            <a:r>
              <a:rPr lang="en-US" dirty="0" smtClean="0"/>
              <a:t>= bright line spectra</a:t>
            </a:r>
          </a:p>
        </p:txBody>
      </p:sp>
      <p:pic>
        <p:nvPicPr>
          <p:cNvPr id="10243" name="Picture 5"/>
          <p:cNvPicPr>
            <a:picLocks noChangeAspect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15900" y="3962400"/>
            <a:ext cx="8928100" cy="1754188"/>
          </a:xfrm>
          <a:noFill/>
        </p:spPr>
      </p:pic>
      <p:pic>
        <p:nvPicPr>
          <p:cNvPr id="1024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228600"/>
            <a:ext cx="3398838" cy="368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304800"/>
            <a:ext cx="4038600" cy="3505200"/>
          </a:xfrm>
        </p:spPr>
        <p:txBody>
          <a:bodyPr/>
          <a:lstStyle/>
          <a:p>
            <a:pPr eaLnBrk="1" hangingPunct="1"/>
            <a:r>
              <a:rPr lang="en-US" dirty="0" smtClean="0"/>
              <a:t>A </a:t>
            </a:r>
            <a:r>
              <a:rPr lang="en-US" dirty="0" smtClean="0"/>
              <a:t>transition for a lower energy state to a higher one requires energy to be absorbed </a:t>
            </a:r>
          </a:p>
          <a:p>
            <a:pPr eaLnBrk="1" hangingPunct="1"/>
            <a:r>
              <a:rPr lang="en-US" dirty="0" smtClean="0"/>
              <a:t>= dark line spectra</a:t>
            </a:r>
          </a:p>
        </p:txBody>
      </p:sp>
      <p:pic>
        <p:nvPicPr>
          <p:cNvPr id="11267" name="Picture 6" descr="hydrogen_abs_spec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3962400"/>
            <a:ext cx="7239000" cy="163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Text Box 7"/>
          <p:cNvSpPr txBox="1">
            <a:spLocks noChangeArrowheads="1"/>
          </p:cNvSpPr>
          <p:nvPr/>
        </p:nvSpPr>
        <p:spPr bwMode="auto">
          <a:xfrm>
            <a:off x="2346325" y="5410200"/>
            <a:ext cx="45878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/>
              <a:t>Absorption spectrum for hydrogen</a:t>
            </a:r>
          </a:p>
        </p:txBody>
      </p:sp>
      <p:pic>
        <p:nvPicPr>
          <p:cNvPr id="11269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533400"/>
            <a:ext cx="3810000" cy="285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81000"/>
            <a:ext cx="4316413" cy="426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 Box 5"/>
          <p:cNvSpPr txBox="1">
            <a:spLocks noChangeArrowheads="1"/>
          </p:cNvSpPr>
          <p:nvPr/>
        </p:nvSpPr>
        <p:spPr bwMode="auto">
          <a:xfrm>
            <a:off x="4876800" y="762000"/>
            <a:ext cx="3657600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/>
              <a:t>In the Bohr model of the atom, electrons orbit the nucleus, as the planets orbit the Sun. However, only certain orbits are allowed, and an electron in each orbit has a specific energy.</a:t>
            </a:r>
          </a:p>
        </p:txBody>
      </p:sp>
      <p:sp>
        <p:nvSpPr>
          <p:cNvPr id="12292" name="Text Box 6"/>
          <p:cNvSpPr txBox="1">
            <a:spLocks noChangeArrowheads="1"/>
          </p:cNvSpPr>
          <p:nvPr/>
        </p:nvSpPr>
        <p:spPr bwMode="auto">
          <a:xfrm>
            <a:off x="457200" y="5029200"/>
            <a:ext cx="4267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Fig 4. p.176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i="1" smtClean="0"/>
              <a:t>Bohr Energy-Level Diagram</a:t>
            </a:r>
          </a:p>
        </p:txBody>
      </p:sp>
      <p:sp>
        <p:nvSpPr>
          <p:cNvPr id="13315" name="Text Box 9"/>
          <p:cNvSpPr txBox="1">
            <a:spLocks noChangeArrowheads="1"/>
          </p:cNvSpPr>
          <p:nvPr/>
        </p:nvSpPr>
        <p:spPr bwMode="auto">
          <a:xfrm>
            <a:off x="533400" y="1600200"/>
            <a:ext cx="7696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To create a Bohr Energy-Level Diagram we work from the bottom up</a:t>
            </a:r>
          </a:p>
        </p:txBody>
      </p:sp>
      <p:pic>
        <p:nvPicPr>
          <p:cNvPr id="13316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24400"/>
            <a:ext cx="8610600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4267200"/>
            <a:ext cx="8077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810000"/>
            <a:ext cx="914400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" y="3429000"/>
            <a:ext cx="86106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1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1475" y="2971800"/>
            <a:ext cx="8772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1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200" y="2590800"/>
            <a:ext cx="7848600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Examples</a:t>
            </a:r>
          </a:p>
        </p:txBody>
      </p:sp>
      <p:pic>
        <p:nvPicPr>
          <p:cNvPr id="1433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4038600"/>
            <a:ext cx="2971800" cy="43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5400" y="4038600"/>
            <a:ext cx="245745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1200" y="3352800"/>
            <a:ext cx="715963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81200" y="2743200"/>
            <a:ext cx="760413" cy="44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2133600"/>
            <a:ext cx="838200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1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0" y="3429000"/>
            <a:ext cx="365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Picture 1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19800" y="2971800"/>
            <a:ext cx="958850" cy="38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6" name="Picture 1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19800" y="2514600"/>
            <a:ext cx="685800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1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19800" y="2057400"/>
            <a:ext cx="68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14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019800" y="1651000"/>
            <a:ext cx="76200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The Successes and Failure of the Bohr Model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Success</a:t>
            </a:r>
          </a:p>
          <a:p>
            <a:pPr lvl="1" eaLnBrk="1" hangingPunct="1"/>
            <a:r>
              <a:rPr lang="en-US" smtClean="0"/>
              <a:t>explanation of Mendeleev’s periodic law</a:t>
            </a:r>
          </a:p>
          <a:p>
            <a:pPr lvl="1" eaLnBrk="1" hangingPunct="1"/>
            <a:r>
              <a:rPr lang="en-US" smtClean="0"/>
              <a:t>Starting grounds for a new approach to the quantum model</a:t>
            </a:r>
          </a:p>
          <a:p>
            <a:pPr eaLnBrk="1" hangingPunct="1"/>
            <a:r>
              <a:rPr lang="en-US" smtClean="0"/>
              <a:t>Failure</a:t>
            </a:r>
          </a:p>
          <a:p>
            <a:pPr lvl="1" eaLnBrk="1" hangingPunct="1"/>
            <a:r>
              <a:rPr lang="en-US" smtClean="0"/>
              <a:t>only worked for hydrogen!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Home work!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153400" cy="4495800"/>
          </a:xfrm>
        </p:spPr>
        <p:txBody>
          <a:bodyPr/>
          <a:lstStyle/>
          <a:p>
            <a:pPr eaLnBrk="1" hangingPunct="1"/>
            <a:r>
              <a:rPr lang="en-US" dirty="0" smtClean="0"/>
              <a:t>Pg. </a:t>
            </a:r>
            <a:r>
              <a:rPr lang="en-US" dirty="0" smtClean="0"/>
              <a:t>147 # 1-12</a:t>
            </a:r>
            <a:endParaRPr lang="en-US" dirty="0" smtClean="0"/>
          </a:p>
          <a:p>
            <a:pPr eaLnBrk="1" hangingPunct="1"/>
            <a:r>
              <a:rPr lang="en-US" dirty="0" smtClean="0"/>
              <a:t>See you at lunch if you need to see the safety video!</a:t>
            </a:r>
          </a:p>
          <a:p>
            <a:pPr eaLnBrk="1" hangingPunct="1"/>
            <a:r>
              <a:rPr lang="en-US" dirty="0" smtClean="0"/>
              <a:t>Safety contract due Monday!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</TotalTime>
  <Words>484</Words>
  <Application>Microsoft Office PowerPoint</Application>
  <PresentationFormat>On-screen Show (4:3)</PresentationFormat>
  <Paragraphs>53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Arial</vt:lpstr>
      <vt:lpstr>Calibri</vt:lpstr>
      <vt:lpstr>Default Design</vt:lpstr>
      <vt:lpstr>3.2 Bohr’s model of the Atom</vt:lpstr>
      <vt:lpstr>Rutherford’s Atom</vt:lpstr>
      <vt:lpstr>Background Knowledge-  Atomic Spectra</vt:lpstr>
      <vt:lpstr>The Spectrometer</vt:lpstr>
      <vt:lpstr> Spectrum Lingo</vt:lpstr>
      <vt:lpstr>Slide 6</vt:lpstr>
      <vt:lpstr>Slide 7</vt:lpstr>
      <vt:lpstr>Bohr’s Key Ideas</vt:lpstr>
      <vt:lpstr>Bohr’s Key Ideas</vt:lpstr>
      <vt:lpstr>Bohr’s Key Ideas</vt:lpstr>
      <vt:lpstr>Slide 11</vt:lpstr>
      <vt:lpstr>Slide 12</vt:lpstr>
      <vt:lpstr>Slide 13</vt:lpstr>
      <vt:lpstr>Bohr Energy-Level Diagram</vt:lpstr>
      <vt:lpstr>Examples</vt:lpstr>
      <vt:lpstr>The Successes and Failure of the Bohr Model</vt:lpstr>
      <vt:lpstr>Home work!</vt:lpstr>
    </vt:vector>
  </TitlesOfParts>
  <Company>CDSBEO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3.4 The Bohr Atomic Theory</dc:title>
  <dc:creator>vangaalk</dc:creator>
  <cp:lastModifiedBy>ICT</cp:lastModifiedBy>
  <cp:revision>12</cp:revision>
  <dcterms:created xsi:type="dcterms:W3CDTF">2009-09-09T16:48:18Z</dcterms:created>
  <dcterms:modified xsi:type="dcterms:W3CDTF">2013-03-18T19:44:14Z</dcterms:modified>
</cp:coreProperties>
</file>