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637" r:id="rId2"/>
    <p:sldId id="701" r:id="rId3"/>
    <p:sldId id="861" r:id="rId4"/>
    <p:sldId id="832" r:id="rId5"/>
    <p:sldId id="834" r:id="rId6"/>
    <p:sldId id="860" r:id="rId7"/>
    <p:sldId id="840" r:id="rId8"/>
    <p:sldId id="838" r:id="rId9"/>
    <p:sldId id="841" r:id="rId10"/>
    <p:sldId id="868" r:id="rId11"/>
    <p:sldId id="833" r:id="rId12"/>
    <p:sldId id="837" r:id="rId13"/>
    <p:sldId id="847" r:id="rId14"/>
    <p:sldId id="848" r:id="rId15"/>
    <p:sldId id="849" r:id="rId16"/>
    <p:sldId id="852" r:id="rId17"/>
    <p:sldId id="862" r:id="rId18"/>
    <p:sldId id="850" r:id="rId19"/>
    <p:sldId id="856" r:id="rId20"/>
    <p:sldId id="866" r:id="rId21"/>
    <p:sldId id="859" r:id="rId22"/>
    <p:sldId id="851" r:id="rId23"/>
    <p:sldId id="857" r:id="rId24"/>
    <p:sldId id="863" r:id="rId25"/>
    <p:sldId id="869" r:id="rId26"/>
    <p:sldId id="864" r:id="rId27"/>
    <p:sldId id="865" r:id="rId28"/>
    <p:sldId id="835" r:id="rId29"/>
    <p:sldId id="836" r:id="rId30"/>
    <p:sldId id="854" r:id="rId31"/>
    <p:sldId id="867" r:id="rId32"/>
    <p:sldId id="855" r:id="rId33"/>
  </p:sldIdLst>
  <p:sldSz cx="9144000" cy="6858000" type="screen4x3"/>
  <p:notesSz cx="6858000" cy="931386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0971" autoAdjust="0"/>
  </p:normalViewPr>
  <p:slideViewPr>
    <p:cSldViewPr>
      <p:cViewPr varScale="1">
        <p:scale>
          <a:sx n="83" d="100"/>
          <a:sy n="83" d="100"/>
        </p:scale>
        <p:origin x="-151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2971121" cy="465614"/>
          </a:xfrm>
          <a:prstGeom prst="rect">
            <a:avLst/>
          </a:prstGeom>
        </p:spPr>
        <p:txBody>
          <a:bodyPr vert="horz" lIns="92195" tIns="46098" rIns="92195" bIns="4609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5318" y="0"/>
            <a:ext cx="2971121" cy="465614"/>
          </a:xfrm>
          <a:prstGeom prst="rect">
            <a:avLst/>
          </a:prstGeom>
        </p:spPr>
        <p:txBody>
          <a:bodyPr vert="horz" lIns="92195" tIns="46098" rIns="92195" bIns="46098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9/25/2013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5" y="8846655"/>
            <a:ext cx="2971121" cy="465613"/>
          </a:xfrm>
          <a:prstGeom prst="rect">
            <a:avLst/>
          </a:prstGeom>
        </p:spPr>
        <p:txBody>
          <a:bodyPr vert="horz" lIns="92195" tIns="46098" rIns="92195" bIns="4609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5318" y="8846655"/>
            <a:ext cx="2971121" cy="465613"/>
          </a:xfrm>
          <a:prstGeom prst="rect">
            <a:avLst/>
          </a:prstGeom>
        </p:spPr>
        <p:txBody>
          <a:bodyPr vert="horz" lIns="92195" tIns="46098" rIns="92195" bIns="46098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71800" cy="465693"/>
          </a:xfrm>
          <a:prstGeom prst="rect">
            <a:avLst/>
          </a:prstGeom>
        </p:spPr>
        <p:txBody>
          <a:bodyPr vert="horz" lIns="93309" tIns="46656" rIns="93309" bIns="46656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9" y="3"/>
            <a:ext cx="2971800" cy="465693"/>
          </a:xfrm>
          <a:prstGeom prst="rect">
            <a:avLst/>
          </a:prstGeom>
        </p:spPr>
        <p:txBody>
          <a:bodyPr vert="horz" lIns="93309" tIns="46656" rIns="93309" bIns="46656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0172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09" tIns="46656" rIns="93309" bIns="46656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24088"/>
            <a:ext cx="5486400" cy="4191238"/>
          </a:xfrm>
          <a:prstGeom prst="rect">
            <a:avLst/>
          </a:prstGeom>
        </p:spPr>
        <p:txBody>
          <a:bodyPr vert="horz" lIns="93309" tIns="46656" rIns="93309" bIns="46656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6556"/>
            <a:ext cx="2971800" cy="465693"/>
          </a:xfrm>
          <a:prstGeom prst="rect">
            <a:avLst/>
          </a:prstGeom>
        </p:spPr>
        <p:txBody>
          <a:bodyPr vert="horz" lIns="93309" tIns="46656" rIns="93309" bIns="46656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9" y="8846556"/>
            <a:ext cx="2971800" cy="465693"/>
          </a:xfrm>
          <a:prstGeom prst="rect">
            <a:avLst/>
          </a:prstGeom>
        </p:spPr>
        <p:txBody>
          <a:bodyPr vert="horz" lIns="93309" tIns="46656" rIns="93309" bIns="46656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01725" y="698500"/>
            <a:ext cx="4654550" cy="3490913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2013-09-25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dio-canada.ca/emissions/telejournal/2013-2014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adio-canada.ca/nouvelles/International/2013/09/24/010-ong-compressions-temps-durs-oxfam-ceci.shtml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a2dLVx8THA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Partie 2: Théories du développement et mondialisation</a:t>
            </a:r>
            <a:br>
              <a:rPr lang="fr-CA" sz="3400" dirty="0" smtClean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smtClean="0"/>
              <a:t>Séance 7: </a:t>
            </a:r>
            <a:r>
              <a:rPr lang="fr-CA" sz="3400" dirty="0" smtClean="0"/>
              <a:t>L’après-développement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smtClean="0">
                <a:solidFill>
                  <a:schemeClr val="tx1"/>
                </a:solidFill>
              </a:rPr>
              <a:t>DVM 2505 </a:t>
            </a:r>
            <a:r>
              <a:rPr lang="fr-CA" sz="2000" dirty="0" smtClean="0">
                <a:solidFill>
                  <a:schemeClr val="tx1"/>
                </a:solidFill>
              </a:rPr>
              <a:t>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  25 septembre </a:t>
            </a:r>
            <a:r>
              <a:rPr lang="fr-CA" sz="2000" dirty="0">
                <a:solidFill>
                  <a:schemeClr val="tx1"/>
                </a:solidFill>
              </a:rPr>
              <a:t>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Mises au point (1)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 reportages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  <a:hlinkClick r:id="rId3"/>
              </a:rPr>
              <a:t>Téléjournal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(SRC) d’hier (1 long, 1 court, le court est résumé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  <a:hlinkClick r:id="rId4"/>
              </a:rPr>
              <a:t>ici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Après-développement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&amp; néolibéralisme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8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Mises au point (2)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Autres sources que j’ai utilisées pour le cours</a:t>
            </a:r>
          </a:p>
          <a:p>
            <a:pPr lvl="1">
              <a:lnSpc>
                <a:spcPct val="150000"/>
              </a:lnSpc>
            </a:pPr>
            <a:r>
              <a:rPr lang="en-US" dirty="0" err="1" smtClean="0"/>
              <a:t>Sahle</a:t>
            </a:r>
            <a:r>
              <a:rPr lang="en-US" dirty="0"/>
              <a:t>, E. N. (2012). Post-development and alternatives to development. </a:t>
            </a:r>
            <a:r>
              <a:rPr lang="en-US" dirty="0" err="1"/>
              <a:t>Dans</a:t>
            </a:r>
            <a:r>
              <a:rPr lang="en-US" dirty="0"/>
              <a:t> P. </a:t>
            </a:r>
            <a:r>
              <a:rPr lang="en-US" dirty="0" err="1"/>
              <a:t>Haslam</a:t>
            </a:r>
            <a:r>
              <a:rPr lang="en-US" dirty="0"/>
              <a:t>, J. Schafer &amp; P. Beaudet (dir.), </a:t>
            </a:r>
            <a:r>
              <a:rPr lang="en-US" i="1" dirty="0"/>
              <a:t>Introduction to International Development: Approaches, Actors, and Issues </a:t>
            </a:r>
            <a:r>
              <a:rPr lang="en-US" dirty="0"/>
              <a:t>(2</a:t>
            </a:r>
            <a:r>
              <a:rPr lang="en-US" baseline="30000" dirty="0"/>
              <a:t>e </a:t>
            </a:r>
            <a:r>
              <a:rPr lang="en-US" dirty="0" err="1"/>
              <a:t>éd</a:t>
            </a:r>
            <a:r>
              <a:rPr lang="en-US" dirty="0"/>
              <a:t>., p. 68-84). Don Mills, Ontario: Oxford University </a:t>
            </a:r>
            <a:r>
              <a:rPr lang="en-US" dirty="0" smtClean="0"/>
              <a:t>Press</a:t>
            </a:r>
            <a:r>
              <a:rPr lang="en-US" i="1" dirty="0" smtClean="0"/>
              <a:t>.</a:t>
            </a:r>
          </a:p>
          <a:p>
            <a:pPr lvl="1">
              <a:lnSpc>
                <a:spcPct val="150000"/>
              </a:lnSpc>
            </a:pPr>
            <a:r>
              <a:rPr lang="en-US" dirty="0" err="1" smtClean="0"/>
              <a:t>Peet</a:t>
            </a:r>
            <a:r>
              <a:rPr lang="en-US" dirty="0"/>
              <a:t>, R., &amp; </a:t>
            </a:r>
            <a:r>
              <a:rPr lang="en-US" dirty="0" err="1"/>
              <a:t>Hartwick</a:t>
            </a:r>
            <a:r>
              <a:rPr lang="en-US" dirty="0"/>
              <a:t>, E. (2009). </a:t>
            </a:r>
            <a:r>
              <a:rPr lang="en-US" i="1" dirty="0"/>
              <a:t>Theories of development: contentions, arguments, alternatives. </a:t>
            </a:r>
            <a:r>
              <a:rPr lang="en-US" dirty="0"/>
              <a:t>(2</a:t>
            </a:r>
            <a:r>
              <a:rPr lang="en-US" baseline="30000" dirty="0"/>
              <a:t>e </a:t>
            </a:r>
            <a:r>
              <a:rPr lang="en-US" dirty="0" err="1"/>
              <a:t>éd</a:t>
            </a:r>
            <a:r>
              <a:rPr lang="en-US" dirty="0"/>
              <a:t>.). New York: The Guilford Press. (</a:t>
            </a:r>
            <a:r>
              <a:rPr lang="en-US" dirty="0" err="1"/>
              <a:t>ch</a:t>
            </a:r>
            <a:r>
              <a:rPr lang="en-US" dirty="0"/>
              <a:t> 6</a:t>
            </a:r>
            <a:r>
              <a:rPr lang="en-US" dirty="0" smtClean="0"/>
              <a:t>)</a:t>
            </a:r>
          </a:p>
          <a:p>
            <a:pPr lvl="1"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23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 pour aujourd’hui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Contexte général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mot sur le développement ascendant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Notions clefs du post-développement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 Illustrations de son application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Solutions proposées 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5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Comprendre l’après-développement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post-développement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Émerge dans les années 1980 et 1990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Éclectique, très diversifié 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Nouvelle critique radicale du 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Faible construction des alternatives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49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Contexte général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du développement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avant et pendant les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années 1980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Voir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cours précédent </a:t>
            </a:r>
          </a:p>
          <a:p>
            <a:pPr lvl="2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économicisme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(centré sur la croissance, néglige les autres aspects du développement)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Mouvements environnementaux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Mouvements d’opposition au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qui s’impose dans les années 1980</a:t>
            </a:r>
          </a:p>
          <a:p>
            <a:pPr lvl="2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Décennie perdue des années 1980 &amp; grand pessimisme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(voir vendredi)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0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Contexte général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Tentatives de réformes « progressistes » du développement (années 1970 et 1980)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Années 1970: BM &amp; besoins fondamentaux </a:t>
            </a: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humain (intègre le non économique)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durable (intègre le social, l’économie et l’environnement)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ascendant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bottom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-up), qui est …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9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Contexte général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ascendant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Promeut le développement par le bas (ascendant) et non descendant (top-down)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Problèmes et solutions trouvées par les communautés locales (avec accompagnement de chercheurs)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Après-développement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C’est « joli » ces tentatives de réformes, mais il faut aller plus loin …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remettre en cause tous nos concepts et théories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aller au-delà du développement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va utiliser le poststructuralisme et le post-modernisme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16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Poststructuralisme et post-modernisme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PS émerge d’abord (linguistique), puis PM (sciences sociales)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1970-1980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[Auteur clef du PM: Michel Foucault]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les besoins du cours (1)… </a:t>
            </a:r>
          </a:p>
          <a:p>
            <a:pPr lvl="1">
              <a:lnSpc>
                <a:spcPct val="150000"/>
              </a:lnSpc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Importance du langage et des discours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(énoncés sérieux qui se veulent objectivement vrais)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Influencent notre conception de la réalité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Influencent la formation de la réalité </a:t>
            </a:r>
          </a:p>
          <a:p>
            <a:pPr marL="914400" lvl="2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2" name="ZoneTexte 1"/>
          <p:cNvSpPr txBox="1"/>
          <p:nvPr/>
        </p:nvSpPr>
        <p:spPr>
          <a:xfrm>
            <a:off x="2555776" y="6021288"/>
            <a:ext cx="62438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Belle animation en </a:t>
            </a:r>
            <a:r>
              <a:rPr lang="en-US" dirty="0" err="1" smtClean="0"/>
              <a:t>anglais</a:t>
            </a:r>
            <a:r>
              <a:rPr lang="en-US" dirty="0" smtClean="0"/>
              <a:t> du post-</a:t>
            </a:r>
            <a:r>
              <a:rPr lang="en-US" dirty="0" err="1" smtClean="0"/>
              <a:t>structuralisme</a:t>
            </a:r>
            <a:r>
              <a:rPr lang="en-US" dirty="0" smtClean="0"/>
              <a:t> en </a:t>
            </a:r>
            <a:r>
              <a:rPr lang="en-US" dirty="0" err="1" smtClean="0"/>
              <a:t>linguistique</a:t>
            </a:r>
            <a:endParaRPr lang="en-US" dirty="0"/>
          </a:p>
          <a:p>
            <a:r>
              <a:rPr lang="en-US" u="sng" dirty="0" smtClean="0">
                <a:hlinkClick r:id="rId3"/>
              </a:rPr>
              <a:t>https</a:t>
            </a:r>
            <a:r>
              <a:rPr lang="en-US" u="sng" dirty="0">
                <a:hlinkClick r:id="rId3"/>
              </a:rPr>
              <a:t>://www.youtube.com/watch?v=6a2dLVx8THA</a:t>
            </a:r>
            <a:r>
              <a:rPr lang="en-US" dirty="0"/>
              <a:t> </a:t>
            </a:r>
            <a:endParaRPr lang="fr-CA" dirty="0"/>
          </a:p>
          <a:p>
            <a:endParaRPr lang="fr-CA" dirty="0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06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Poststructuralisme et post-modernisme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les besoins du cours (2) … </a:t>
            </a:r>
          </a:p>
          <a:p>
            <a:pPr lvl="1">
              <a:lnSpc>
                <a:spcPct val="150000"/>
              </a:lnSpc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Doutes envers les apports de la modernité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la science, la raison, les théories et savoirs universels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des « grands récits » universels, des grandes étiquettes: simplification biaisée d’une réalité plurielle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Savoir est non neutre: savoir« valable » décidé, formé, diffusé par les agents qui ont du pouvoir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Savoir est utilisé par le pouvoir; outil de domination de contrôle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Comment ces idées sont utilisées en développement 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88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cela se traduit-il?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Analyse des discours du développement avec les 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concepts suivants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Représentation (et étiquetage)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Dépolitisation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Savoir-pouvoir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Universalisme &amp; homogénéisation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des grands concepts et des théories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Développement, pauvreté, surpopulation, pays sous-développé, Tiers monde, etc.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Montre comment ces notions ont émergé, leur lien avec les questions de pouvoir, comment elles simplifient la réalité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Promotion de certaines alternatives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52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Analyses des discours du développement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</a:t>
            </a:r>
            <a:r>
              <a:rPr lang="fr-CA" b="1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hégémoniques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du développement (ex: théories de la modernisation)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Hégémonique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=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acceptées par tous, sans usage de la force</a:t>
            </a:r>
            <a:endParaRPr lang="fr-CA" b="1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influencent le réel:</a:t>
            </a:r>
          </a:p>
          <a:p>
            <a:pPr lvl="1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Justifient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de grandes politiques (ex: colonialisme auparavant, maintenant c’est le développement)</a:t>
            </a:r>
          </a:p>
          <a:p>
            <a:pPr lvl="1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Influencent la pensée, l’identité, les actions de tous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(structurent ce qu’on peut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dire, imaginer, faire)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Exemple: 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étiquettes et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les 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représentations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sont importantes (incapable, limité, pauvres, sous-développé, surpeuplé, arriéré, etc.)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37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les discours sont acceptés? (1) 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Dépolitisation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masque les motivations « égoïstes » &amp; les impacts différenciés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Colonialisme présenté comme une œuvre civilisatrice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Aide au développement liée qui sert les firmes et les consultants du Nord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exemple politique d’ici récent ? 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Problèmes sont techniques, les solutions sont bonnes pour « l’économie », pour tous, etc.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65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Comment les discours sont acceptés? (2) 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Comment le savoir est formé et diffusé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Institutions et personnes de pouvoir (État, Banque mondiale, etc.) déterminent  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recherches et statistiques sont produites et diffusées et importantes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Lesquels sont passés sous silence ….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Comment le savoir sera utilisé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Leurs décisions sont influencées par les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intérêts (économiques, politiques, géopolitiques) des acteurs et par les discours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hégémoniques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préexistants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Donc: le savoir est non neutre, non objectif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 qui nous amène au 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couple savoir-pouvoir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84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Savoir-pouvoir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Savoir et pouvoir sont indissociables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L’exercice du pouvoir détermine quel savoir sera produit et diffusé (donc quels seront les discours hégémoniques)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savoir produit est un outil de pouvoir, qui renforce la position dominante des acteurs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… en particulier quand le savoir se dit universel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43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Universalisme et homogénéisation 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Toute théorie se voulant universelle est suspecte, les situations sont uniques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Théories de la modernisation et néolibéralisme universalisent l’expérience de l’Occident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outes les sociétés similaires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solutions sont universelles (</a:t>
            </a:r>
            <a:r>
              <a:rPr lang="fr-CA" i="1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one size </a:t>
            </a:r>
            <a:r>
              <a:rPr lang="fr-CA" i="1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fits</a:t>
            </a:r>
            <a:r>
              <a:rPr lang="fr-CA" i="1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all)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Ouvre la voie à l’exercice de pouvoir par des experts étrangers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à l’occidentalisation la pensée (homogénéisation)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Réducteur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oublie l’histoire, les spécificités locales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« Solutions » inadaptées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21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3 illustrations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Exemple de Mitchell au sujet de l’Égypte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Exemple de Ferguson au sujet du Lesotho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Déconstruction de la notion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par Rist 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consorts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fr-CA" sz="18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(Sources: voir lectures déjà mentionnées (Rist; </a:t>
            </a:r>
            <a:r>
              <a:rPr lang="fr-CA" sz="1800" dirty="0" err="1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Estava</a:t>
            </a:r>
            <a:r>
              <a:rPr lang="fr-CA" sz="18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; </a:t>
            </a:r>
            <a:r>
              <a:rPr lang="fr-CA" sz="1800" dirty="0" err="1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Sahle</a:t>
            </a:r>
            <a:r>
              <a:rPr lang="fr-CA" sz="18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;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Mitchell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T. (1991). America's Egypt: Discourse of the Development Industry.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Middle East Report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169 (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March-April),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18-36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; 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Ferguson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J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 (avec L.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Lohmann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(1994). The Anti-Politics Machine: "Development" and Bureaucratic Power in Lesotho.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The Ecologist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24(5),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176-181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150000"/>
              </a:lnSpc>
            </a:pPr>
            <a:endParaRPr lang="en-US" i="1" dirty="0" smtClean="0"/>
          </a:p>
          <a:p>
            <a:pPr lvl="2">
              <a:lnSpc>
                <a:spcPct val="150000"/>
              </a:lnSpc>
            </a:pPr>
            <a:endParaRPr lang="en-US" i="1" dirty="0"/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51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:  </a:t>
            </a: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Mitchell au sujet de l’Égypte</a:t>
            </a:r>
            <a:b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</a:br>
            <a:endParaRPr lang="fr-FR" sz="3600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1970/1980: insécurité alimentaire et malnutrition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Vue des discours hégémoniques (1970/1980)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Stéréotype commun: Égypte est un pays surpeuplé et limité par la géographie « étroite vallée fertile dans le désert)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Problème: croissance de la production agricole n’a pas suivie la croissance démographie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hégémonique simpliste permet de justifier des « solutions » promue par des experts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USAID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prêts à taux réduit pour financer l’achat de grain américain (3 milliards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$ É-U entre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1975 et 1988)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75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:  </a:t>
            </a: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Mitchell au sujet de l’Égypte</a:t>
            </a:r>
            <a:b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</a:br>
            <a:endParaRPr lang="fr-FR" sz="3600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Mitchell trouve: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de la production aurait pu être suffisante mais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Politiques de l’État taxent la production vivrière, subventionnent l’élevage et la viande (mêmes les petits agriculteurs s’y mettent)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Détournement du grain vers l’élevage (viande pour les classes élevées et les touristes)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de la quantité de nourriture disponible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98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:  </a:t>
            </a: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Mitchell au sujet de l’Égypte</a:t>
            </a:r>
            <a:b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</a:br>
            <a:endParaRPr lang="fr-FR" sz="3600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Mitchell trouve: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Importations de grain enveniment la situation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Elles alimentent le secteur de l’élevage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importations augmentent sans cesse, pays s’endette énormément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Experts disent: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 production agricole d’exportation …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Mais: cela va diminuer la quantité de nourriture disponible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1:  </a:t>
            </a: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Mitchell au sujet de l’Égypte</a:t>
            </a:r>
            <a:b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</a:br>
            <a:endParaRPr lang="fr-FR" sz="3600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 est le problème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Surpopulation?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Pouvoir de certains d’orienter l’agriculture vers une production de luxe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voit: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hégémoniques orientent la pensée dans la sélection des causes et des solutions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votre exercice, 30 min pour décider quel pays recevra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l’aide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Dépolitisation:  masque les motivations des É-U et du gouvernement égyptien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oublie les solutions « politiques » -&gt; redistribution des terres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1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2: Ferguson au sujet du Lesotho 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Vue des discours hégémoniques (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1970)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enclavé, entouré de montagnes, isolé du reste de l’Afrique et du monde (ce qui était faux)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Non touché par le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conomique moderne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Solution : infrastructures, agriculture moderne, commerciale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Ferguson étudie un projet de l’ACDI, de la FAO et de la BM dans une région montagneuse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71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2: Ferguson au sujet du Lesotho 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Résultats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le développement. Échec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l’amélioration des conditions de vie, ACDI se retire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le gouvernement: grand succès géopolitique!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Ceci illustre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souvent au service des intérêts politiques (géopolitiques)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Discours ont des effets qui sont aussi des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instruments du pouvoir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94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3: Critiques du développement </a:t>
            </a:r>
            <a:r>
              <a:rPr lang="fr-FR" sz="25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(ajout)</a:t>
            </a:r>
            <a:endParaRPr lang="fr-FR" sz="25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Concepts, étiquettes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théories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sont pas universels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objectifs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Voir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savoir-pouvoir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nécessairement comparatif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 comparaison avec l’Occident (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ethnocentriste)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Idée du développement se forme en opposition à son contraire imaginé (sous-développement)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Tout à coup, on réduit la diversité du monde; regroupe tout « le reste » dans une catégorie simpliste</a:t>
            </a:r>
          </a:p>
          <a:p>
            <a:pPr lvl="1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Étiquettes (représentations)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créées ont des effets négatifs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58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Illustration 3: Critiques du développement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Dans la pratique: suite d’échecs, mais on continue à y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croire…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C’est donc une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croyance,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laquelle provient de l’imaginaire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occidenta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 (ethnocentrique), des suites du siècle des Lumières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Revoir l’histoire de l’idée du développement transitif, l’évolutionnisme social (téléologie)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y a-t-il vraiment une « bonne vie » universelle 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qu’est-ce que le développement, tel qu’il se pratique?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ZoneTexte 1"/>
          <p:cNvSpPr txBox="1"/>
          <p:nvPr/>
        </p:nvSpPr>
        <p:spPr>
          <a:xfrm>
            <a:off x="1691680" y="5661248"/>
            <a:ext cx="574651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500" i="1" dirty="0" smtClean="0">
                <a:solidFill>
                  <a:srgbClr val="FF0000"/>
                </a:solidFill>
              </a:rPr>
              <a:t>Attention, on reprend ici vendredi prochain</a:t>
            </a:r>
            <a:endParaRPr lang="en-US" sz="25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52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« réellement existant » vu par Gilbert Rist</a:t>
            </a:r>
            <a:endParaRPr lang="fr-CA" sz="36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5970494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  </a:t>
            </a:r>
            <a:r>
              <a:rPr lang="fr-CA" dirty="0"/>
              <a:t>« Le « développement » est constitué d’un ensemble de </a:t>
            </a:r>
            <a:r>
              <a:rPr lang="fr-CA" u="sng" dirty="0"/>
              <a:t>pratiques</a:t>
            </a:r>
            <a:r>
              <a:rPr lang="fr-CA" dirty="0"/>
              <a:t> parfois contradictoires en apparence qui, </a:t>
            </a:r>
            <a:endParaRPr lang="fr-CA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/>
              <a:t>pour </a:t>
            </a:r>
            <a:r>
              <a:rPr lang="fr-CA" dirty="0"/>
              <a:t>assurer la </a:t>
            </a:r>
            <a:r>
              <a:rPr lang="fr-CA" u="sng" dirty="0"/>
              <a:t>reproduction sociale </a:t>
            </a:r>
            <a:r>
              <a:rPr lang="fr-CA" dirty="0"/>
              <a:t>obligent à </a:t>
            </a:r>
            <a:r>
              <a:rPr lang="fr-CA" u="sng" dirty="0"/>
              <a:t>transformer</a:t>
            </a:r>
            <a:r>
              <a:rPr lang="fr-CA" dirty="0"/>
              <a:t> et à</a:t>
            </a:r>
            <a:r>
              <a:rPr lang="fr-CA" u="sng" dirty="0"/>
              <a:t> détruire</a:t>
            </a:r>
            <a:r>
              <a:rPr lang="fr-CA" dirty="0"/>
              <a:t>, de façon généralisée, </a:t>
            </a:r>
            <a:r>
              <a:rPr lang="fr-CA" u="sng" dirty="0"/>
              <a:t>le milieu naturel et les rapports sociaux </a:t>
            </a:r>
            <a:endParaRPr lang="fr-CA" u="sng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fr-CA" dirty="0" smtClean="0"/>
              <a:t>en </a:t>
            </a:r>
            <a:r>
              <a:rPr lang="fr-CA" dirty="0"/>
              <a:t>vue d’une </a:t>
            </a:r>
            <a:r>
              <a:rPr lang="fr-CA" u="sng" dirty="0"/>
              <a:t>production croissante </a:t>
            </a:r>
            <a:r>
              <a:rPr lang="fr-CA" dirty="0"/>
              <a:t>de marchandises (biens et services) destinées, à travers l’échange, </a:t>
            </a:r>
            <a:r>
              <a:rPr lang="fr-CA" u="sng" dirty="0"/>
              <a:t>à la demande solvable</a:t>
            </a:r>
            <a:r>
              <a:rPr lang="fr-CA" dirty="0"/>
              <a:t>. </a:t>
            </a:r>
            <a:r>
              <a:rPr lang="fr-CA" dirty="0" smtClean="0"/>
              <a:t>» 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899592" y="6313584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dirty="0" smtClean="0"/>
              <a:t>Source: </a:t>
            </a:r>
            <a:r>
              <a:rPr lang="fr-CA" sz="1400" dirty="0"/>
              <a:t>Rist, G. (2013). </a:t>
            </a:r>
            <a:r>
              <a:rPr lang="fr-CA" sz="1400" i="1" dirty="0"/>
              <a:t>Le développement: Histoire d'une croyance occidentale. </a:t>
            </a:r>
            <a:r>
              <a:rPr lang="fr-CA" sz="1400" dirty="0"/>
              <a:t>(4</a:t>
            </a:r>
            <a:r>
              <a:rPr lang="fr-CA" sz="1400" baseline="30000" dirty="0"/>
              <a:t>e </a:t>
            </a:r>
            <a:r>
              <a:rPr lang="fr-CA" sz="1400" dirty="0"/>
              <a:t>éd.). Paris: Presses de Sciences Po.</a:t>
            </a:r>
          </a:p>
        </p:txBody>
      </p:sp>
      <p:pic>
        <p:nvPicPr>
          <p:cNvPr id="10" name="Image 9" descr="© Tous droits réservés- Humanitaire.ws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2" t="16772"/>
          <a:stretch/>
        </p:blipFill>
        <p:spPr bwMode="auto">
          <a:xfrm>
            <a:off x="6427694" y="2635624"/>
            <a:ext cx="2549663" cy="35668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144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du développement</a:t>
            </a:r>
            <a:endParaRPr lang="fr-CA" sz="36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525963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veut toujours dire pénétration des rapports marchands &amp; croissance économique (centré sur l’économique,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Échecs des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efforts du développement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sont pas accidentels:  « 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 » est le problème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non la solution </a:t>
            </a:r>
          </a:p>
          <a:p>
            <a:pPr lvl="1">
              <a:lnSpc>
                <a:spcPct val="150000"/>
              </a:lnSpc>
            </a:pP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Remarquez la vision positive de la situation avant le 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arrêter d’utiliser le concept du développement &amp; libérer la pensée du carcan ethnocentriste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même travail a été fait contre les autres grands concepts du développement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CA"/>
          </a:p>
        </p:txBody>
      </p:sp>
      <p:sp>
        <p:nvSpPr>
          <p:cNvPr id="6" name="Étoile à 4 branches 5"/>
          <p:cNvSpPr/>
          <p:nvPr/>
        </p:nvSpPr>
        <p:spPr>
          <a:xfrm>
            <a:off x="8604448" y="188640"/>
            <a:ext cx="288032" cy="266328"/>
          </a:xfrm>
          <a:prstGeom prst="star4">
            <a:avLst/>
          </a:pr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25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ajouts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Post-développement valorise: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Savoirs locaux, les communautés locales, les analyses contextualisées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Post-développement critique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savoirs se disant neutres, universels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théories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modernisation et le néolibéralisme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aussi l’école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dépendance: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Pense en terme de développement et du sous-développement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Cherche à formuler une explication « universelle », totalisante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Téléologique (on connaît déjà comment cela va finir)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4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Des solutions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Déoccidentaliser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la pensée, reconnaître ce qu’on vient de voir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décidé par le bas, par les communautés, avec l’aide de mouvements sociaux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Agriculture biologique, non productiviste, consommation locale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Tendance francophone: la décroissance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détruit les rapports sociaux et l’environnement -&gt; limite est atteinte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faut sortir de l’obsession de la croissance (du développement)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Nord: décroissance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a-croissance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): simplicité volontaire &amp; réduire l’empreinte écologique pour permettre au Sud de plus consommer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Sud : satisfaire les besoins tel que conçus localement &amp; croissance, du moins pour l’instant.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61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contre l’après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Déconstruit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beaucoup, mais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constructions d’alternatives? 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sur la diversité, la multitude des situations =&gt; oublie qu’il pourrait y avoir des problèmes communs</a:t>
            </a:r>
          </a:p>
          <a:p>
            <a:pPr>
              <a:lnSpc>
                <a:spcPct val="150000"/>
              </a:lnSpc>
            </a:pPr>
            <a:endParaRPr lang="fr-CA" sz="2400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99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 les discours hégémoniques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simplificateurs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ahistoriques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</a:t>
            </a:r>
          </a:p>
          <a:p>
            <a:pPr lvl="1">
              <a:lnSpc>
                <a:spcPct val="150000"/>
              </a:lnSpc>
            </a:pP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néglige des débats historiques du 19</a:t>
            </a:r>
            <a:r>
              <a:rPr lang="fr-CA" sz="3200" baseline="300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</a:t>
            </a:r>
          </a:p>
          <a:p>
            <a:pPr lvl="1">
              <a:lnSpc>
                <a:spcPct val="150000"/>
              </a:lnSpc>
            </a:pP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regroupe plusieurs théories dans la même grande catégorie</a:t>
            </a:r>
          </a:p>
          <a:p>
            <a:pPr lvl="1">
              <a:lnSpc>
                <a:spcPct val="150000"/>
              </a:lnSpc>
            </a:pP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Promeut une vision simple et romantique des savoirs traditionnels et des communautés locales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 tout savoir est situé, non neutre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pourquoi vous croire?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Comment chercher des solutions?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3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 le prochain cours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Lisez </a:t>
            </a:r>
          </a:p>
          <a:p>
            <a:pPr lvl="1">
              <a:lnSpc>
                <a:spcPct val="150000"/>
              </a:lnSpc>
            </a:pPr>
            <a:r>
              <a:rPr lang="fr-FR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Ch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7 de </a:t>
            </a:r>
            <a:r>
              <a:rPr lang="fr-FR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Nahavandi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(petit recueil de texte)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Relisez la fin du chapitre de </a:t>
            </a:r>
            <a:r>
              <a:rPr lang="fr-FR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Dansereau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05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Leblond_DVM_S19_02</Template>
  <TotalTime>8659</TotalTime>
  <Words>1743</Words>
  <Application>Microsoft Office PowerPoint</Application>
  <PresentationFormat>Affichage à l'écran (4:3)</PresentationFormat>
  <Paragraphs>299</Paragraphs>
  <Slides>32</Slides>
  <Notes>32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Leblond_DVM_S19_02</vt:lpstr>
      <vt:lpstr>  Partie 2: Théories du développement et mondialisation  Séance 7: L’après-développement</vt:lpstr>
      <vt:lpstr>Mises au point (1)</vt:lpstr>
      <vt:lpstr>Mises au point (2)</vt:lpstr>
      <vt:lpstr>Plan pour aujourd’hui </vt:lpstr>
      <vt:lpstr>Comprendre l’après-développement</vt:lpstr>
      <vt:lpstr>Contexte général</vt:lpstr>
      <vt:lpstr>Contexte général</vt:lpstr>
      <vt:lpstr>Contexte général</vt:lpstr>
      <vt:lpstr>Poststructuralisme et post-modernisme</vt:lpstr>
      <vt:lpstr>Poststructuralisme et post-modernisme</vt:lpstr>
      <vt:lpstr>Comment cela se traduit-il? </vt:lpstr>
      <vt:lpstr>Analyses des discours du développement</vt:lpstr>
      <vt:lpstr>Comment les discours sont acceptés? (1) </vt:lpstr>
      <vt:lpstr>Comment les discours sont acceptés? (2) </vt:lpstr>
      <vt:lpstr>Savoir-pouvoir</vt:lpstr>
      <vt:lpstr>Universalisme et homogénéisation </vt:lpstr>
      <vt:lpstr>3 illustrations</vt:lpstr>
      <vt:lpstr>Illustration 1:  Mitchell au sujet de l’Égypte </vt:lpstr>
      <vt:lpstr>Illustration 1:  Mitchell au sujet de l’Égypte </vt:lpstr>
      <vt:lpstr>Illustration 1:  Mitchell au sujet de l’Égypte </vt:lpstr>
      <vt:lpstr>Illustration 1:  Mitchell au sujet de l’Égypte </vt:lpstr>
      <vt:lpstr>Illustration 2: Ferguson au sujet du Lesotho </vt:lpstr>
      <vt:lpstr>Illustration 2: Ferguson au sujet du Lesotho </vt:lpstr>
      <vt:lpstr>Illustration 3: Critiques du développement (ajout)</vt:lpstr>
      <vt:lpstr>Illustration 3: Critiques du développement </vt:lpstr>
      <vt:lpstr>Développement « réellement existant » vu par Gilbert Rist</vt:lpstr>
      <vt:lpstr>Critiques du développement</vt:lpstr>
      <vt:lpstr>Quelques ajouts </vt:lpstr>
      <vt:lpstr>Des solutions ?</vt:lpstr>
      <vt:lpstr>Critiques contre l’après développement</vt:lpstr>
      <vt:lpstr>Critiques</vt:lpstr>
      <vt:lpstr>Pour le prochain cours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J-P. Leblond</cp:lastModifiedBy>
  <cp:revision>393</cp:revision>
  <cp:lastPrinted>2013-09-24T19:27:11Z</cp:lastPrinted>
  <dcterms:created xsi:type="dcterms:W3CDTF">2013-08-06T19:24:38Z</dcterms:created>
  <dcterms:modified xsi:type="dcterms:W3CDTF">2013-09-26T00:40:53Z</dcterms:modified>
</cp:coreProperties>
</file>