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60" r:id="rId3"/>
    <p:sldId id="269" r:id="rId4"/>
    <p:sldId id="261" r:id="rId5"/>
    <p:sldId id="262" r:id="rId6"/>
    <p:sldId id="270" r:id="rId7"/>
    <p:sldId id="263" r:id="rId8"/>
    <p:sldId id="264" r:id="rId9"/>
    <p:sldId id="256" r:id="rId10"/>
    <p:sldId id="257" r:id="rId11"/>
    <p:sldId id="258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66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7" autoAdjust="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6A9546-17B9-4A33-B380-005761B9D747}" type="datetimeFigureOut">
              <a:rPr lang="en-US" smtClean="0"/>
              <a:t>1/4/2012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6B315-C81C-4F6A-91B6-9857E68CF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48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B315-C81C-4F6A-91B6-9857E68CF84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250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7224" y="838200"/>
            <a:ext cx="792479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Environment</a:t>
            </a:r>
            <a:r>
              <a:rPr lang="en-US" sz="3200" dirty="0" smtClean="0"/>
              <a:t>:</a:t>
            </a:r>
          </a:p>
          <a:p>
            <a:endParaRPr lang="en-US" sz="3200" dirty="0"/>
          </a:p>
          <a:p>
            <a:r>
              <a:rPr lang="en-US" sz="2400" dirty="0" smtClean="0"/>
              <a:t>Physical environment surrounding us:</a:t>
            </a:r>
          </a:p>
          <a:p>
            <a:endParaRPr lang="en-US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Air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Water: Fresh water, rivers, oceans, etc.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Soil: Lands, forests.</a:t>
            </a:r>
          </a:p>
          <a:p>
            <a:endParaRPr lang="en-US" sz="2400" dirty="0"/>
          </a:p>
          <a:p>
            <a:r>
              <a:rPr lang="en-US" sz="2400" dirty="0" smtClean="0"/>
              <a:t>Broader definition includes urban infrastructure: building</a:t>
            </a:r>
            <a:r>
              <a:rPr lang="en-US" sz="2400" dirty="0"/>
              <a:t>, </a:t>
            </a:r>
            <a:r>
              <a:rPr lang="en-US" sz="2400" dirty="0" smtClean="0"/>
              <a:t>highways, industrial facilities, etc.</a:t>
            </a:r>
          </a:p>
          <a:p>
            <a:endParaRPr lang="en-US" sz="2400" dirty="0"/>
          </a:p>
          <a:p>
            <a:r>
              <a:rPr lang="en-US" sz="2400" dirty="0" smtClean="0"/>
              <a:t>The </a:t>
            </a:r>
            <a:r>
              <a:rPr lang="en-US" sz="2400" dirty="0" smtClean="0"/>
              <a:t>human activities affect the environment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093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34" y="1295400"/>
            <a:ext cx="8529637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5107" y="398025"/>
            <a:ext cx="81016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u="sng" dirty="0" smtClean="0"/>
              <a:t>Human activities and changes in environment </a:t>
            </a:r>
            <a:endParaRPr lang="en-US" sz="2500" u="sng" dirty="0"/>
          </a:p>
        </p:txBody>
      </p:sp>
      <p:sp>
        <p:nvSpPr>
          <p:cNvPr id="5" name="Rectangle 4"/>
          <p:cNvSpPr/>
          <p:nvPr/>
        </p:nvSpPr>
        <p:spPr>
          <a:xfrm>
            <a:off x="4699907" y="1905000"/>
            <a:ext cx="1167493" cy="17526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86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19174"/>
            <a:ext cx="8636417" cy="4619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595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85800"/>
            <a:ext cx="8305800" cy="5349157"/>
          </a:xfrm>
          <a:noFill/>
        </p:spPr>
        <p:txBody>
          <a:bodyPr wrap="square" rtlCol="0">
            <a:spAutoFit/>
          </a:bodyPr>
          <a:lstStyle/>
          <a:p>
            <a:pPr marL="0"/>
            <a:r>
              <a:rPr lang="en-US" sz="2800" dirty="0"/>
              <a:t>Impacts on the environment could be short-term and </a:t>
            </a:r>
            <a:r>
              <a:rPr lang="en-US" sz="2800" dirty="0" smtClean="0"/>
              <a:t>long-term</a:t>
            </a:r>
          </a:p>
          <a:p>
            <a:pPr marL="0" indent="0">
              <a:buNone/>
            </a:pPr>
            <a:endParaRPr lang="en-US" sz="2800" dirty="0"/>
          </a:p>
          <a:p>
            <a:pPr marL="0"/>
            <a:r>
              <a:rPr lang="en-US" sz="2800" dirty="0"/>
              <a:t>Impact/risk analysis should be done before a </a:t>
            </a:r>
            <a:r>
              <a:rPr lang="en-US" sz="2800" dirty="0" smtClean="0"/>
              <a:t>decision </a:t>
            </a:r>
            <a:r>
              <a:rPr lang="en-US" sz="2800" dirty="0"/>
              <a:t>can be </a:t>
            </a:r>
            <a:r>
              <a:rPr lang="en-US" sz="2800" dirty="0" smtClean="0"/>
              <a:t>made</a:t>
            </a:r>
          </a:p>
          <a:p>
            <a:pPr marL="0" indent="0">
              <a:buNone/>
            </a:pPr>
            <a:endParaRPr lang="en-US" sz="2800" dirty="0"/>
          </a:p>
          <a:p>
            <a:pPr marL="0"/>
            <a:r>
              <a:rPr lang="en-US" sz="2800" dirty="0" smtClean="0"/>
              <a:t>Local policies (laws, regulations), cultural and economic factors  influence the decision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Environmental protection policies, regulate the technology development</a:t>
            </a:r>
          </a:p>
        </p:txBody>
      </p:sp>
    </p:spTree>
    <p:extLst>
      <p:ext uri="{BB962C8B-B14F-4D97-AF65-F5344CB8AC3E}">
        <p14:creationId xmlns:p14="http://schemas.microsoft.com/office/powerpoint/2010/main" val="213789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8305800" cy="6155531"/>
          </a:xfr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800" dirty="0" smtClean="0"/>
              <a:t>Engineers to predict the possible impacts from:</a:t>
            </a:r>
          </a:p>
          <a:p>
            <a:r>
              <a:rPr lang="en-US" sz="2800" dirty="0" smtClean="0"/>
              <a:t>Technology development</a:t>
            </a:r>
          </a:p>
          <a:p>
            <a:r>
              <a:rPr lang="en-US" sz="2800" dirty="0" smtClean="0"/>
              <a:t>Manufacturing of products</a:t>
            </a:r>
          </a:p>
          <a:p>
            <a:r>
              <a:rPr lang="en-US" sz="2800" dirty="0" smtClean="0"/>
              <a:t>Infrastructure development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2800" dirty="0" smtClean="0"/>
              <a:t>Impacts: </a:t>
            </a:r>
          </a:p>
          <a:p>
            <a:pPr marL="514350" indent="-514350">
              <a:buAutoNum type="arabicParenR"/>
            </a:pPr>
            <a:r>
              <a:rPr lang="en-US" sz="2800" dirty="0" smtClean="0"/>
              <a:t>land use (i.e. extinction of species, impacts on ecosystem )</a:t>
            </a:r>
          </a:p>
          <a:p>
            <a:pPr marL="514350" indent="-514350">
              <a:buAutoNum type="arabicParenR"/>
            </a:pPr>
            <a:r>
              <a:rPr lang="en-US" sz="2800" dirty="0" smtClean="0"/>
              <a:t>emissions (dominant – i.e. air pollution)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2800" dirty="0" smtClean="0"/>
              <a:t>Final decision to use land and deploy a technology involves other groups such as policy makers and regulatory agencies.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5226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1524000"/>
            <a:ext cx="7821613" cy="421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00200" y="619125"/>
            <a:ext cx="5884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Role of engineers regarding  the environmental issues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28911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762000"/>
            <a:ext cx="8382000" cy="5373779"/>
          </a:xfr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800" dirty="0" smtClean="0"/>
              <a:t>Green Engineering and Green Product :</a:t>
            </a:r>
          </a:p>
          <a:p>
            <a:r>
              <a:rPr lang="en-US" sz="2400" dirty="0" smtClean="0"/>
              <a:t>Reduction in Impacts through Life Cycle Assessment (LCA) 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800" dirty="0" smtClean="0"/>
              <a:t>Sources of environmental impacts: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smtClean="0"/>
              <a:t>Materials used : environmentally preferred materials? And using less materials?</a:t>
            </a:r>
          </a:p>
          <a:p>
            <a:r>
              <a:rPr lang="en-US" sz="2800" dirty="0" smtClean="0"/>
              <a:t>Manufacturing processes: waste is generated during manufacturing of a product.</a:t>
            </a:r>
          </a:p>
          <a:p>
            <a:r>
              <a:rPr lang="en-US" sz="2800" dirty="0" smtClean="0"/>
              <a:t>Energy use: Amount and type of energy use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28448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8637" y="263116"/>
            <a:ext cx="8382000" cy="3010055"/>
          </a:xfr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400" dirty="0" smtClean="0"/>
              <a:t>LCA (Life Cycle Assessment) 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2400" dirty="0" smtClean="0"/>
              <a:t>Impact assessment in all stages of a product’s life cycle (from raw materials extraction to manufacturing, use and disposal of the product).</a:t>
            </a:r>
          </a:p>
          <a:p>
            <a:pPr marL="0" indent="0">
              <a:buNone/>
            </a:pPr>
            <a:endParaRPr lang="en-US" sz="1500" dirty="0"/>
          </a:p>
          <a:p>
            <a:pPr marL="0" indent="0">
              <a:buNone/>
            </a:pPr>
            <a:r>
              <a:rPr lang="en-US" sz="2400" dirty="0" smtClean="0"/>
              <a:t>A tool for green design, pollution prevention and waste minimization</a:t>
            </a:r>
            <a:r>
              <a:rPr lang="en-US" sz="2400" dirty="0" smtClean="0"/>
              <a:t>.</a:t>
            </a:r>
            <a:endParaRPr lang="en-US" sz="24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429000"/>
            <a:ext cx="7761287" cy="3121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527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533400"/>
            <a:ext cx="7543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u="sng" dirty="0"/>
              <a:t>World Commission on Environment and </a:t>
            </a:r>
            <a:r>
              <a:rPr lang="en-US" sz="2000" u="sng" dirty="0" smtClean="0"/>
              <a:t>Development (WCED-1987)</a:t>
            </a:r>
            <a:r>
              <a:rPr lang="en-US" sz="2000" dirty="0" smtClean="0"/>
              <a:t>:</a:t>
            </a:r>
          </a:p>
          <a:p>
            <a:endParaRPr lang="en-US" dirty="0" smtClean="0"/>
          </a:p>
          <a:p>
            <a:r>
              <a:rPr lang="en-US" sz="2400" b="1" dirty="0" smtClean="0"/>
              <a:t>….Sustainable </a:t>
            </a:r>
            <a:r>
              <a:rPr lang="en-US" sz="2400" b="1" dirty="0"/>
              <a:t>development is development which meets the needs of the </a:t>
            </a:r>
            <a:r>
              <a:rPr lang="en-US" sz="2400" b="1" dirty="0" smtClean="0"/>
              <a:t>present without </a:t>
            </a:r>
            <a:r>
              <a:rPr lang="en-US" sz="2400" b="1" dirty="0"/>
              <a:t>compromising the ability of future generations to meet their own </a:t>
            </a:r>
            <a:r>
              <a:rPr lang="en-US" sz="2400" b="1" dirty="0" smtClean="0"/>
              <a:t>needs…</a:t>
            </a:r>
          </a:p>
          <a:p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2399913" y="3886200"/>
            <a:ext cx="2590800" cy="2514600"/>
          </a:xfrm>
          <a:prstGeom prst="ellipse">
            <a:avLst/>
          </a:prstGeom>
          <a:solidFill>
            <a:srgbClr val="FF66CC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139555" y="3918857"/>
            <a:ext cx="2590800" cy="2449286"/>
          </a:xfrm>
          <a:prstGeom prst="ellipse">
            <a:avLst/>
          </a:prstGeom>
          <a:solidFill>
            <a:srgbClr val="00B0F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648211" y="4899711"/>
            <a:ext cx="739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Social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465861" y="5133397"/>
            <a:ext cx="1090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Economic</a:t>
            </a:r>
            <a:endParaRPr lang="en-US" b="1" dirty="0"/>
          </a:p>
        </p:txBody>
      </p:sp>
      <p:sp>
        <p:nvSpPr>
          <p:cNvPr id="9" name="Oval 8"/>
          <p:cNvSpPr/>
          <p:nvPr/>
        </p:nvSpPr>
        <p:spPr>
          <a:xfrm>
            <a:off x="3282423" y="2782634"/>
            <a:ext cx="2590800" cy="2545532"/>
          </a:xfrm>
          <a:prstGeom prst="ellipse">
            <a:avLst/>
          </a:prstGeom>
          <a:solidFill>
            <a:srgbClr val="FFFF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787799" y="3172790"/>
            <a:ext cx="1580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Environmental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371600" y="3008174"/>
            <a:ext cx="1484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Sustainability</a:t>
            </a:r>
            <a:endParaRPr lang="en-US" b="1" dirty="0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191012" y="3542122"/>
            <a:ext cx="2286000" cy="13575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319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4028" y="609600"/>
            <a:ext cx="76962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b="1" dirty="0"/>
              <a:t>Economic: </a:t>
            </a:r>
            <a:r>
              <a:rPr lang="en-US" sz="2000" dirty="0"/>
              <a:t>An economically sustainable system must be able to produce goods </a:t>
            </a:r>
            <a:r>
              <a:rPr lang="en-US" sz="2000" dirty="0" smtClean="0"/>
              <a:t>and services </a:t>
            </a:r>
            <a:r>
              <a:rPr lang="en-US" sz="2000" dirty="0"/>
              <a:t>on a continuing basis, to maintain manageable levels of government </a:t>
            </a:r>
            <a:r>
              <a:rPr lang="en-US" sz="2000" dirty="0" smtClean="0"/>
              <a:t>and </a:t>
            </a:r>
            <a:r>
              <a:rPr lang="en-US" sz="2000" dirty="0"/>
              <a:t>external debt, and to avoid extreme </a:t>
            </a:r>
            <a:r>
              <a:rPr lang="en-US" sz="2000" dirty="0" err="1"/>
              <a:t>sectoral</a:t>
            </a:r>
            <a:r>
              <a:rPr lang="en-US" sz="2000" dirty="0"/>
              <a:t> imbalances which damage agricultural </a:t>
            </a:r>
            <a:r>
              <a:rPr lang="en-US" sz="2000" dirty="0" smtClean="0"/>
              <a:t>or industrial production.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/>
              <a:t>Environmental: </a:t>
            </a:r>
            <a:r>
              <a:rPr lang="en-US" sz="2000" dirty="0"/>
              <a:t>An environmentally sustainable system must maintain a </a:t>
            </a:r>
            <a:r>
              <a:rPr lang="en-US" sz="2000" dirty="0" smtClean="0"/>
              <a:t>stable resource </a:t>
            </a:r>
            <a:r>
              <a:rPr lang="en-US" sz="2000" dirty="0"/>
              <a:t>base, avoiding over-exploitation of renewable resource systems </a:t>
            </a:r>
            <a:r>
              <a:rPr lang="en-US" sz="2000" dirty="0" smtClean="0"/>
              <a:t>or environmental </a:t>
            </a:r>
            <a:r>
              <a:rPr lang="en-US" sz="2000" dirty="0"/>
              <a:t>sink functions, and depleting non-renewable resources only to the </a:t>
            </a:r>
            <a:r>
              <a:rPr lang="en-US" sz="2000" dirty="0" smtClean="0"/>
              <a:t>extent that </a:t>
            </a:r>
            <a:r>
              <a:rPr lang="en-US" sz="2000" dirty="0"/>
              <a:t>investment is made in adequate substitutes. This includes maintenance </a:t>
            </a:r>
            <a:r>
              <a:rPr lang="en-US" sz="2000" dirty="0" smtClean="0"/>
              <a:t>of biodiversity</a:t>
            </a:r>
            <a:r>
              <a:rPr lang="en-US" sz="2000" dirty="0"/>
              <a:t>, atmospheric stability, and other ecosystem functions not ordinarily </a:t>
            </a:r>
            <a:r>
              <a:rPr lang="en-US" sz="2000" dirty="0" smtClean="0"/>
              <a:t>classed as </a:t>
            </a:r>
            <a:r>
              <a:rPr lang="en-US" sz="2000" dirty="0"/>
              <a:t>economic resources</a:t>
            </a:r>
            <a:r>
              <a:rPr lang="en-US" sz="2000" dirty="0" smtClean="0"/>
              <a:t>.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 smtClean="0"/>
              <a:t>Social</a:t>
            </a:r>
            <a:r>
              <a:rPr lang="en-US" sz="2000" b="1" dirty="0"/>
              <a:t>: </a:t>
            </a:r>
            <a:r>
              <a:rPr lang="en-US" sz="2000" dirty="0"/>
              <a:t>A socially sustainable system must achieve distributional equity, </a:t>
            </a:r>
            <a:r>
              <a:rPr lang="en-US" sz="2000" dirty="0" smtClean="0"/>
              <a:t>adequate provision </a:t>
            </a:r>
            <a:r>
              <a:rPr lang="en-US" sz="2000" dirty="0"/>
              <a:t>of social services including health and education, gender equity, and </a:t>
            </a:r>
            <a:r>
              <a:rPr lang="en-US" sz="2000" dirty="0" smtClean="0"/>
              <a:t>political accountability </a:t>
            </a:r>
            <a:r>
              <a:rPr lang="en-US" sz="2000" dirty="0"/>
              <a:t>and participation</a:t>
            </a:r>
            <a:r>
              <a:rPr lang="en-US" sz="2000" dirty="0" smtClean="0"/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1632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93" r="927"/>
          <a:stretch/>
        </p:blipFill>
        <p:spPr bwMode="auto">
          <a:xfrm>
            <a:off x="838200" y="838200"/>
            <a:ext cx="7467600" cy="541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907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4028" y="609600"/>
            <a:ext cx="76962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Basic Engineering Principles</a:t>
            </a:r>
          </a:p>
          <a:p>
            <a:endParaRPr lang="en-US" sz="2000" b="1" dirty="0"/>
          </a:p>
          <a:p>
            <a:r>
              <a:rPr lang="en-US" sz="2000" b="1" dirty="0" smtClean="0"/>
              <a:t>Conservation of mass</a:t>
            </a:r>
          </a:p>
          <a:p>
            <a:r>
              <a:rPr lang="en-US" sz="2200" dirty="0" smtClean="0"/>
              <a:t>Mass cannot be created nor destroyed: Rate of mass creation = 0</a:t>
            </a:r>
          </a:p>
          <a:p>
            <a:endParaRPr lang="en-US" sz="2200" dirty="0"/>
          </a:p>
          <a:p>
            <a:endParaRPr lang="en-US" sz="2200" dirty="0" smtClean="0"/>
          </a:p>
          <a:p>
            <a:endParaRPr lang="en-US" sz="2200" dirty="0" smtClean="0"/>
          </a:p>
          <a:p>
            <a:r>
              <a:rPr lang="en-US" sz="2200" dirty="0" smtClean="0"/>
              <a:t>                       Mass in - Mass out = Mass accumulation</a:t>
            </a:r>
          </a:p>
          <a:p>
            <a:endParaRPr lang="en-US" sz="2000" dirty="0"/>
          </a:p>
          <a:p>
            <a:r>
              <a:rPr lang="en-US" sz="2000" b="1" u="sng" dirty="0" smtClean="0"/>
              <a:t>Example:</a:t>
            </a:r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r>
              <a:rPr lang="en-US" sz="2400" dirty="0" smtClean="0"/>
              <a:t>Rate of mass accumulation in the pond?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3733800" y="2286000"/>
            <a:ext cx="928524" cy="400110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US" sz="2000" dirty="0" smtClean="0"/>
              <a:t>System</a:t>
            </a:r>
            <a:endParaRPr lang="en-US" sz="20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048000" y="2470666"/>
            <a:ext cx="609600" cy="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664535" y="2470666"/>
            <a:ext cx="609600" cy="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981200" y="2276475"/>
            <a:ext cx="9906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Mass in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5312235" y="2274332"/>
            <a:ext cx="1393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Mass out</a:t>
            </a:r>
            <a:endParaRPr lang="en-US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3371193" y="4365188"/>
            <a:ext cx="1651414" cy="400110"/>
          </a:xfrm>
          <a:prstGeom prst="rect">
            <a:avLst/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US" sz="2000" dirty="0" smtClean="0"/>
              <a:t>Disposal pond</a:t>
            </a:r>
            <a:endParaRPr lang="en-US" sz="20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667001" y="4549854"/>
            <a:ext cx="609600" cy="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14400" y="4311015"/>
            <a:ext cx="1889748" cy="707886"/>
          </a:xfrm>
          <a:prstGeom prst="rect">
            <a:avLst/>
          </a:prstGeom>
          <a:noFill/>
          <a:ln w="28575">
            <a:noFill/>
            <a:prstDash val="dash"/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/>
            </a:lvl1pPr>
          </a:lstStyle>
          <a:p>
            <a:r>
              <a:rPr lang="en-US" dirty="0"/>
              <a:t>100 kg/d </a:t>
            </a:r>
          </a:p>
          <a:p>
            <a:r>
              <a:rPr lang="en-US" dirty="0"/>
              <a:t>= waste disposal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151214" y="4768334"/>
            <a:ext cx="0" cy="501134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429000" y="5269468"/>
            <a:ext cx="1975862" cy="400110"/>
          </a:xfrm>
          <a:prstGeom prst="rect">
            <a:avLst/>
          </a:prstGeom>
          <a:noFill/>
          <a:ln w="28575">
            <a:noFill/>
            <a:prstDash val="dash"/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/>
            </a:lvl1pPr>
          </a:lstStyle>
          <a:p>
            <a:r>
              <a:rPr lang="en-US" dirty="0"/>
              <a:t>Seepage = 1 kg/d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17692" y="3816399"/>
            <a:ext cx="2340449" cy="400110"/>
          </a:xfrm>
          <a:prstGeom prst="rect">
            <a:avLst/>
          </a:prstGeom>
          <a:noFill/>
          <a:ln w="28575">
            <a:noFill/>
            <a:prstDash val="dash"/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/>
            </a:lvl1pPr>
          </a:lstStyle>
          <a:p>
            <a:r>
              <a:rPr lang="en-US" dirty="0"/>
              <a:t>Evaporation = 2 kg/d</a:t>
            </a:r>
          </a:p>
        </p:txBody>
      </p:sp>
      <p:sp>
        <p:nvSpPr>
          <p:cNvPr id="24" name="Freeform 23"/>
          <p:cNvSpPr/>
          <p:nvPr/>
        </p:nvSpPr>
        <p:spPr>
          <a:xfrm>
            <a:off x="4206363" y="3759279"/>
            <a:ext cx="378567" cy="514350"/>
          </a:xfrm>
          <a:custGeom>
            <a:avLst/>
            <a:gdLst>
              <a:gd name="connsiteX0" fmla="*/ 64242 w 378567"/>
              <a:gd name="connsiteY0" fmla="*/ 514350 h 514350"/>
              <a:gd name="connsiteX1" fmla="*/ 7092 w 378567"/>
              <a:gd name="connsiteY1" fmla="*/ 352425 h 514350"/>
              <a:gd name="connsiteX2" fmla="*/ 207117 w 378567"/>
              <a:gd name="connsiteY2" fmla="*/ 314325 h 514350"/>
              <a:gd name="connsiteX3" fmla="*/ 149967 w 378567"/>
              <a:gd name="connsiteY3" fmla="*/ 190500 h 514350"/>
              <a:gd name="connsiteX4" fmla="*/ 311892 w 378567"/>
              <a:gd name="connsiteY4" fmla="*/ 133350 h 514350"/>
              <a:gd name="connsiteX5" fmla="*/ 378567 w 378567"/>
              <a:gd name="connsiteY5" fmla="*/ 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567" h="514350">
                <a:moveTo>
                  <a:pt x="64242" y="514350"/>
                </a:moveTo>
                <a:cubicBezTo>
                  <a:pt x="23761" y="450056"/>
                  <a:pt x="-16720" y="385762"/>
                  <a:pt x="7092" y="352425"/>
                </a:cubicBezTo>
                <a:cubicBezTo>
                  <a:pt x="30904" y="319088"/>
                  <a:pt x="183305" y="341312"/>
                  <a:pt x="207117" y="314325"/>
                </a:cubicBezTo>
                <a:cubicBezTo>
                  <a:pt x="230929" y="287338"/>
                  <a:pt x="132505" y="220662"/>
                  <a:pt x="149967" y="190500"/>
                </a:cubicBezTo>
                <a:cubicBezTo>
                  <a:pt x="167429" y="160338"/>
                  <a:pt x="273792" y="165100"/>
                  <a:pt x="311892" y="133350"/>
                </a:cubicBezTo>
                <a:cubicBezTo>
                  <a:pt x="349992" y="101600"/>
                  <a:pt x="364279" y="50800"/>
                  <a:pt x="378567" y="0"/>
                </a:cubicBezTo>
              </a:path>
            </a:pathLst>
          </a:custGeom>
          <a:noFill/>
          <a:ln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55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381000"/>
            <a:ext cx="76962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/>
              <a:t>                       Mass in - Mass out = Mass accumulation</a:t>
            </a:r>
          </a:p>
          <a:p>
            <a:endParaRPr lang="en-US" sz="2200" dirty="0"/>
          </a:p>
          <a:p>
            <a:r>
              <a:rPr lang="en-US" sz="2200" dirty="0" smtClean="0"/>
              <a:t>                                    100 – (1+2) = 97 kg/d</a:t>
            </a:r>
          </a:p>
          <a:p>
            <a:endParaRPr lang="en-US" sz="2200" dirty="0" smtClean="0"/>
          </a:p>
          <a:p>
            <a:r>
              <a:rPr lang="en-US" sz="2200" dirty="0" smtClean="0"/>
              <a:t>Conservation of mass can determine the flow of contaminants in the environment: How much reacts, degrades, remains etc.</a:t>
            </a:r>
          </a:p>
          <a:p>
            <a:endParaRPr lang="en-US" sz="2200" dirty="0"/>
          </a:p>
          <a:p>
            <a:r>
              <a:rPr lang="en-US" sz="2200" b="1" dirty="0" smtClean="0"/>
              <a:t>Energy conservation</a:t>
            </a:r>
          </a:p>
          <a:p>
            <a:endParaRPr lang="en-US" sz="2200" dirty="0" smtClean="0"/>
          </a:p>
          <a:p>
            <a:r>
              <a:rPr lang="en-US" sz="2200" dirty="0" smtClean="0"/>
              <a:t>Similar to the conservation of mass, energy cannot be created or destroyed, it transfers from one form to another:</a:t>
            </a:r>
          </a:p>
          <a:p>
            <a:endParaRPr lang="en-US" sz="2200" dirty="0"/>
          </a:p>
          <a:p>
            <a:r>
              <a:rPr lang="en-US" sz="2200" dirty="0" smtClean="0"/>
              <a:t>                    </a:t>
            </a:r>
          </a:p>
          <a:p>
            <a:r>
              <a:rPr lang="en-US" sz="2200" dirty="0"/>
              <a:t> </a:t>
            </a:r>
            <a:r>
              <a:rPr lang="en-US" sz="2200" dirty="0" smtClean="0"/>
              <a:t>              Rate of energy creation = 0 (1</a:t>
            </a:r>
            <a:r>
              <a:rPr lang="en-US" sz="2200" baseline="30000" dirty="0" smtClean="0"/>
              <a:t>st</a:t>
            </a:r>
            <a:r>
              <a:rPr lang="en-US" sz="2200" dirty="0" smtClean="0"/>
              <a:t> law of thermodynamics)</a:t>
            </a:r>
          </a:p>
          <a:p>
            <a:endParaRPr lang="en-US" sz="2200" dirty="0"/>
          </a:p>
          <a:p>
            <a:endParaRPr lang="en-US" sz="2200" dirty="0" smtClean="0"/>
          </a:p>
          <a:p>
            <a:endParaRPr lang="en-US" sz="2200" dirty="0"/>
          </a:p>
          <a:p>
            <a:endParaRPr lang="en-US" sz="2200" dirty="0"/>
          </a:p>
        </p:txBody>
      </p:sp>
      <p:sp>
        <p:nvSpPr>
          <p:cNvPr id="5" name="TextBox 4"/>
          <p:cNvSpPr txBox="1"/>
          <p:nvPr/>
        </p:nvSpPr>
        <p:spPr>
          <a:xfrm>
            <a:off x="3457575" y="5486400"/>
            <a:ext cx="1540335" cy="646331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Energy stored in the system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819400" y="5786735"/>
            <a:ext cx="609600" cy="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045535" y="5809476"/>
            <a:ext cx="609600" cy="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600200" y="5592544"/>
            <a:ext cx="1143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Energy flow in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780317" y="5590400"/>
            <a:ext cx="13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Energy flow out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18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64028" y="533400"/>
            <a:ext cx="769620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/>
              <a:t>In many types of environmental problems, energy and mass flows are coupled to each other since energy is stored in mass such as potential and kinetic energy.</a:t>
            </a:r>
          </a:p>
          <a:p>
            <a:endParaRPr lang="en-US" sz="2200" dirty="0" smtClean="0"/>
          </a:p>
          <a:p>
            <a:r>
              <a:rPr lang="en-US" sz="2200" b="1" u="sng" dirty="0" smtClean="0"/>
              <a:t>Example:</a:t>
            </a:r>
          </a:p>
          <a:p>
            <a:endParaRPr lang="en-US" sz="2200" dirty="0"/>
          </a:p>
          <a:p>
            <a:r>
              <a:rPr lang="en-US" sz="2200" dirty="0" smtClean="0"/>
              <a:t>Energy generation by a power plant in a year = 30 ×10</a:t>
            </a:r>
            <a:r>
              <a:rPr lang="en-US" sz="2200" baseline="30000" dirty="0" smtClean="0"/>
              <a:t>6</a:t>
            </a:r>
            <a:r>
              <a:rPr lang="en-US" sz="2200" dirty="0" smtClean="0"/>
              <a:t> kW-hr. Total energy input is 100 </a:t>
            </a:r>
            <a:r>
              <a:rPr lang="en-US" sz="2200" dirty="0"/>
              <a:t>×10</a:t>
            </a:r>
            <a:r>
              <a:rPr lang="en-US" sz="2200" baseline="30000" dirty="0"/>
              <a:t>6</a:t>
            </a:r>
            <a:r>
              <a:rPr lang="en-US" sz="2200" dirty="0"/>
              <a:t> </a:t>
            </a:r>
            <a:r>
              <a:rPr lang="en-US" sz="2200" dirty="0" smtClean="0"/>
              <a:t>kW-hr. How much energy is wasted to the environment? Assuming no energy is stored.</a:t>
            </a:r>
          </a:p>
          <a:p>
            <a:endParaRPr lang="en-US" sz="2200" dirty="0"/>
          </a:p>
          <a:p>
            <a:r>
              <a:rPr lang="en-US" sz="2200" dirty="0" smtClean="0"/>
              <a:t>Energy Balance: </a:t>
            </a:r>
            <a:endParaRPr lang="en-US" sz="2200" dirty="0"/>
          </a:p>
          <a:p>
            <a:endParaRPr lang="en-US" sz="2200" dirty="0" smtClean="0"/>
          </a:p>
          <a:p>
            <a:r>
              <a:rPr lang="en-US" sz="2200" dirty="0" smtClean="0"/>
              <a:t>Energy in = Energy out = Energy generated + Energy wasted</a:t>
            </a:r>
            <a:endParaRPr lang="en-US" sz="2200" dirty="0"/>
          </a:p>
          <a:p>
            <a:endParaRPr lang="en-US" sz="2200" dirty="0" smtClean="0"/>
          </a:p>
          <a:p>
            <a:r>
              <a:rPr lang="en-US" sz="2200" dirty="0" smtClean="0"/>
              <a:t>Energy wasted = energy out </a:t>
            </a:r>
            <a:r>
              <a:rPr lang="en-US" sz="2200" dirty="0"/>
              <a:t>- Energy generated </a:t>
            </a:r>
          </a:p>
          <a:p>
            <a:endParaRPr lang="en-US" sz="2200" dirty="0" smtClean="0"/>
          </a:p>
          <a:p>
            <a:r>
              <a:rPr lang="en-US" sz="2200" dirty="0" smtClean="0"/>
              <a:t>                            = (100-30) ×10</a:t>
            </a:r>
            <a:r>
              <a:rPr lang="en-US" sz="2200" baseline="30000" dirty="0" smtClean="0"/>
              <a:t>6</a:t>
            </a:r>
            <a:r>
              <a:rPr lang="en-US" sz="2200" dirty="0" smtClean="0"/>
              <a:t> </a:t>
            </a:r>
            <a:r>
              <a:rPr lang="en-US" sz="2200" dirty="0"/>
              <a:t>= </a:t>
            </a:r>
            <a:r>
              <a:rPr lang="en-US" sz="2200" dirty="0" smtClean="0"/>
              <a:t>70 </a:t>
            </a:r>
            <a:r>
              <a:rPr lang="en-US" sz="2200" dirty="0"/>
              <a:t>×10</a:t>
            </a:r>
            <a:r>
              <a:rPr lang="en-US" sz="2200" baseline="30000" dirty="0"/>
              <a:t>6</a:t>
            </a:r>
            <a:r>
              <a:rPr lang="en-US" sz="2200" dirty="0"/>
              <a:t> KW-hr</a:t>
            </a:r>
          </a:p>
        </p:txBody>
      </p:sp>
    </p:spTree>
    <p:extLst>
      <p:ext uri="{BB962C8B-B14F-4D97-AF65-F5344CB8AC3E}">
        <p14:creationId xmlns:p14="http://schemas.microsoft.com/office/powerpoint/2010/main" val="3317130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4028" y="762000"/>
            <a:ext cx="76962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70% of energy is wasted ! The efficiency of the power plant can be improved to reduce the wasted energy</a:t>
            </a:r>
          </a:p>
          <a:p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Mathematical models can predict the environmental impacts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These models are based on mass/energy principles or empirical</a:t>
            </a:r>
          </a:p>
          <a:p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Their utilization may have limitations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99926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722</Words>
  <Application>Microsoft Office PowerPoint</Application>
  <PresentationFormat>On-screen Show (4:3)</PresentationFormat>
  <Paragraphs>122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PhD</dc:creator>
  <cp:lastModifiedBy>PhD</cp:lastModifiedBy>
  <cp:revision>68</cp:revision>
  <dcterms:created xsi:type="dcterms:W3CDTF">2006-08-16T00:00:00Z</dcterms:created>
  <dcterms:modified xsi:type="dcterms:W3CDTF">2012-01-05T04:02:30Z</dcterms:modified>
</cp:coreProperties>
</file>