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Lst>
  <p:notesMasterIdLst>
    <p:notesMasterId r:id="rId35"/>
  </p:notesMasterIdLst>
  <p:handoutMasterIdLst>
    <p:handoutMasterId r:id="rId36"/>
  </p:handoutMasterIdLst>
  <p:sldIdLst>
    <p:sldId id="256" r:id="rId2"/>
    <p:sldId id="257" r:id="rId3"/>
    <p:sldId id="280" r:id="rId4"/>
    <p:sldId id="371" r:id="rId5"/>
    <p:sldId id="379" r:id="rId6"/>
    <p:sldId id="377" r:id="rId7"/>
    <p:sldId id="378" r:id="rId8"/>
    <p:sldId id="392" r:id="rId9"/>
    <p:sldId id="405" r:id="rId10"/>
    <p:sldId id="389" r:id="rId11"/>
    <p:sldId id="388" r:id="rId12"/>
    <p:sldId id="393" r:id="rId13"/>
    <p:sldId id="394" r:id="rId14"/>
    <p:sldId id="384" r:id="rId15"/>
    <p:sldId id="383" r:id="rId16"/>
    <p:sldId id="415" r:id="rId17"/>
    <p:sldId id="416" r:id="rId18"/>
    <p:sldId id="417" r:id="rId19"/>
    <p:sldId id="419" r:id="rId20"/>
    <p:sldId id="420" r:id="rId21"/>
    <p:sldId id="421" r:id="rId22"/>
    <p:sldId id="422" r:id="rId23"/>
    <p:sldId id="434" r:id="rId24"/>
    <p:sldId id="427" r:id="rId25"/>
    <p:sldId id="428" r:id="rId26"/>
    <p:sldId id="429" r:id="rId27"/>
    <p:sldId id="430" r:id="rId28"/>
    <p:sldId id="431" r:id="rId29"/>
    <p:sldId id="432" r:id="rId30"/>
    <p:sldId id="433" r:id="rId31"/>
    <p:sldId id="436" r:id="rId32"/>
    <p:sldId id="435" r:id="rId33"/>
    <p:sldId id="437" r:id="rId34"/>
  </p:sldIdLst>
  <p:sldSz cx="9144000" cy="6858000" type="screen4x3"/>
  <p:notesSz cx="6950075" cy="9167813"/>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FF3399"/>
    <a:srgbClr val="0000FF"/>
    <a:srgbClr val="FF5050"/>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5" d="100"/>
          <a:sy n="45" d="100"/>
        </p:scale>
        <p:origin x="-123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4" d="100"/>
          <a:sy n="64" d="100"/>
        </p:scale>
        <p:origin x="-1886" y="-86"/>
      </p:cViewPr>
      <p:guideLst>
        <p:guide orient="horz" pos="2888"/>
        <p:guide pos="218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6C8EAD-BF9E-49FA-B22C-06EA4109425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C7768B81-3389-4D0D-9752-257B0127376E}">
      <dgm:prSet phldrT="[Text]"/>
      <dgm:spPr/>
      <dgm:t>
        <a:bodyPr/>
        <a:lstStyle/>
        <a:p>
          <a:r>
            <a:rPr lang="en-CA" dirty="0" err="1" smtClean="0"/>
            <a:t>Approvisionnement</a:t>
          </a:r>
          <a:endParaRPr lang="en-US" dirty="0"/>
        </a:p>
      </dgm:t>
    </dgm:pt>
    <dgm:pt modelId="{F50E75C5-BA85-4156-9DEC-2417E5C1AAAA}" type="parTrans" cxnId="{E9AB1725-43CD-48F6-AA86-0BF75BFE1569}">
      <dgm:prSet/>
      <dgm:spPr/>
      <dgm:t>
        <a:bodyPr/>
        <a:lstStyle/>
        <a:p>
          <a:endParaRPr lang="en-US"/>
        </a:p>
      </dgm:t>
    </dgm:pt>
    <dgm:pt modelId="{65B8A7DB-709F-4236-9EC4-D5BD4707B36C}" type="sibTrans" cxnId="{E9AB1725-43CD-48F6-AA86-0BF75BFE1569}">
      <dgm:prSet/>
      <dgm:spPr/>
      <dgm:t>
        <a:bodyPr/>
        <a:lstStyle/>
        <a:p>
          <a:endParaRPr lang="en-US"/>
        </a:p>
      </dgm:t>
    </dgm:pt>
    <dgm:pt modelId="{E838BC1A-29A1-43E5-AA6E-667DF155095D}">
      <dgm:prSet phldrT="[Text]"/>
      <dgm:spPr/>
      <dgm:t>
        <a:bodyPr/>
        <a:lstStyle/>
        <a:p>
          <a:r>
            <a:rPr lang="en-CA" dirty="0" smtClean="0">
              <a:solidFill>
                <a:schemeClr val="tx1"/>
              </a:solidFill>
            </a:rPr>
            <a:t>Action de </a:t>
          </a:r>
          <a:r>
            <a:rPr lang="en-CA" dirty="0" err="1" smtClean="0">
              <a:solidFill>
                <a:schemeClr val="tx1"/>
              </a:solidFill>
            </a:rPr>
            <a:t>fournir</a:t>
          </a:r>
          <a:r>
            <a:rPr lang="en-CA" dirty="0" smtClean="0">
              <a:solidFill>
                <a:schemeClr val="tx1"/>
              </a:solidFill>
            </a:rPr>
            <a:t>, </a:t>
          </a:r>
          <a:r>
            <a:rPr lang="en-CA" dirty="0" err="1" smtClean="0">
              <a:solidFill>
                <a:schemeClr val="tx1"/>
              </a:solidFill>
            </a:rPr>
            <a:t>ravitailler</a:t>
          </a:r>
          <a:r>
            <a:rPr lang="en-CA" dirty="0" smtClean="0">
              <a:solidFill>
                <a:schemeClr val="tx1"/>
              </a:solidFill>
            </a:rPr>
            <a:t>, </a:t>
          </a:r>
          <a:r>
            <a:rPr lang="en-CA" dirty="0" err="1" smtClean="0">
              <a:solidFill>
                <a:schemeClr val="tx1"/>
              </a:solidFill>
            </a:rPr>
            <a:t>fourniture</a:t>
          </a:r>
          <a:r>
            <a:rPr lang="en-CA" dirty="0" smtClean="0">
              <a:solidFill>
                <a:schemeClr val="tx1"/>
              </a:solidFill>
            </a:rPr>
            <a:t>, </a:t>
          </a:r>
          <a:r>
            <a:rPr lang="en-CA" b="1" i="1" dirty="0" smtClean="0">
              <a:solidFill>
                <a:schemeClr val="tx1"/>
              </a:solidFill>
            </a:rPr>
            <a:t>supply</a:t>
          </a:r>
          <a:r>
            <a:rPr lang="en-CA" dirty="0" smtClean="0">
              <a:solidFill>
                <a:schemeClr val="tx1"/>
              </a:solidFill>
            </a:rPr>
            <a:t>…</a:t>
          </a:r>
          <a:endParaRPr lang="en-US" dirty="0">
            <a:solidFill>
              <a:schemeClr val="tx1"/>
            </a:solidFill>
          </a:endParaRPr>
        </a:p>
      </dgm:t>
    </dgm:pt>
    <dgm:pt modelId="{9F87BC2D-08B5-4EBD-BD38-263791256491}" type="parTrans" cxnId="{CBB69A04-4D6D-4881-9C1C-6C7E27FC40DC}">
      <dgm:prSet/>
      <dgm:spPr/>
      <dgm:t>
        <a:bodyPr/>
        <a:lstStyle/>
        <a:p>
          <a:endParaRPr lang="en-US"/>
        </a:p>
      </dgm:t>
    </dgm:pt>
    <dgm:pt modelId="{E1CA4969-3E21-4159-A8FC-1B500A173A05}" type="sibTrans" cxnId="{CBB69A04-4D6D-4881-9C1C-6C7E27FC40DC}">
      <dgm:prSet/>
      <dgm:spPr/>
      <dgm:t>
        <a:bodyPr/>
        <a:lstStyle/>
        <a:p>
          <a:endParaRPr lang="en-US"/>
        </a:p>
      </dgm:t>
    </dgm:pt>
    <dgm:pt modelId="{EAA719B1-C603-4F48-8C61-C4CBDA23722C}">
      <dgm:prSet phldrT="[Text]"/>
      <dgm:spPr/>
      <dgm:t>
        <a:bodyPr/>
        <a:lstStyle/>
        <a:p>
          <a:r>
            <a:rPr lang="fr-FR" dirty="0" smtClean="0">
              <a:solidFill>
                <a:schemeClr val="tx1"/>
              </a:solidFill>
            </a:rPr>
            <a:t>Opérations normalement requises pour l'acquisition des articles d'approvisionnement et leur distribution à un utilisateur pour satisfaire des demandes établies.</a:t>
          </a:r>
          <a:endParaRPr lang="en-US" dirty="0">
            <a:solidFill>
              <a:schemeClr val="tx1"/>
            </a:solidFill>
          </a:endParaRPr>
        </a:p>
      </dgm:t>
    </dgm:pt>
    <dgm:pt modelId="{61387ABB-2F94-4103-B48E-AE105367CDCD}" type="parTrans" cxnId="{0D0806A9-CBD1-4056-B020-5B6ACE3610D5}">
      <dgm:prSet/>
      <dgm:spPr/>
      <dgm:t>
        <a:bodyPr/>
        <a:lstStyle/>
        <a:p>
          <a:endParaRPr lang="en-US"/>
        </a:p>
      </dgm:t>
    </dgm:pt>
    <dgm:pt modelId="{E3B0E11D-6E48-4DFA-AC0E-05BDA41D24BE}" type="sibTrans" cxnId="{0D0806A9-CBD1-4056-B020-5B6ACE3610D5}">
      <dgm:prSet/>
      <dgm:spPr/>
      <dgm:t>
        <a:bodyPr/>
        <a:lstStyle/>
        <a:p>
          <a:endParaRPr lang="en-US"/>
        </a:p>
      </dgm:t>
    </dgm:pt>
    <dgm:pt modelId="{71D53BE6-2A70-4FE0-97CC-556B65684EE1}">
      <dgm:prSet phldrT="[Text]"/>
      <dgm:spPr/>
      <dgm:t>
        <a:bodyPr/>
        <a:lstStyle/>
        <a:p>
          <a:r>
            <a:rPr lang="en-CA" dirty="0" err="1" smtClean="0"/>
            <a:t>Passation</a:t>
          </a:r>
          <a:r>
            <a:rPr lang="en-CA" dirty="0" smtClean="0"/>
            <a:t> des </a:t>
          </a:r>
          <a:r>
            <a:rPr lang="en-CA" dirty="0" err="1" smtClean="0"/>
            <a:t>marchés</a:t>
          </a:r>
          <a:endParaRPr lang="en-US" dirty="0"/>
        </a:p>
      </dgm:t>
    </dgm:pt>
    <dgm:pt modelId="{F28952EA-26A2-405D-A2C7-DC908FB36C7A}" type="parTrans" cxnId="{E8A72B5B-BB2A-4B39-97BD-E70B2F24F4A5}">
      <dgm:prSet/>
      <dgm:spPr/>
      <dgm:t>
        <a:bodyPr/>
        <a:lstStyle/>
        <a:p>
          <a:endParaRPr lang="en-US"/>
        </a:p>
      </dgm:t>
    </dgm:pt>
    <dgm:pt modelId="{0F7F5589-7207-4188-893C-81AE2D44212E}" type="sibTrans" cxnId="{E8A72B5B-BB2A-4B39-97BD-E70B2F24F4A5}">
      <dgm:prSet/>
      <dgm:spPr/>
      <dgm:t>
        <a:bodyPr/>
        <a:lstStyle/>
        <a:p>
          <a:endParaRPr lang="en-US"/>
        </a:p>
      </dgm:t>
    </dgm:pt>
    <dgm:pt modelId="{EB67160B-8CB4-4DF3-9250-C3C28E26D146}">
      <dgm:prSet phldrT="[Text]"/>
      <dgm:spPr/>
      <dgm:t>
        <a:bodyPr/>
        <a:lstStyle/>
        <a:p>
          <a:r>
            <a:rPr lang="en-CA" dirty="0" smtClean="0">
              <a:solidFill>
                <a:schemeClr val="tx1"/>
              </a:solidFill>
            </a:rPr>
            <a:t>Action </a:t>
          </a:r>
          <a:r>
            <a:rPr lang="en-CA" dirty="0" err="1" smtClean="0">
              <a:solidFill>
                <a:schemeClr val="tx1"/>
              </a:solidFill>
            </a:rPr>
            <a:t>d’acquérir</a:t>
          </a:r>
          <a:r>
            <a:rPr lang="en-CA" dirty="0" smtClean="0">
              <a:solidFill>
                <a:schemeClr val="tx1"/>
              </a:solidFill>
            </a:rPr>
            <a:t> et </a:t>
          </a:r>
          <a:r>
            <a:rPr lang="en-CA" dirty="0" err="1" smtClean="0">
              <a:solidFill>
                <a:schemeClr val="tx1"/>
              </a:solidFill>
            </a:rPr>
            <a:t>d’approuver</a:t>
          </a:r>
          <a:r>
            <a:rPr lang="en-CA" dirty="0" smtClean="0">
              <a:solidFill>
                <a:schemeClr val="tx1"/>
              </a:solidFill>
            </a:rPr>
            <a:t> des </a:t>
          </a:r>
          <a:r>
            <a:rPr lang="en-CA" dirty="0" err="1" smtClean="0">
              <a:solidFill>
                <a:schemeClr val="tx1"/>
              </a:solidFill>
            </a:rPr>
            <a:t>contrats</a:t>
          </a:r>
          <a:r>
            <a:rPr lang="en-CA" dirty="0" smtClean="0">
              <a:solidFill>
                <a:schemeClr val="tx1"/>
              </a:solidFill>
            </a:rPr>
            <a:t>, des </a:t>
          </a:r>
          <a:r>
            <a:rPr lang="en-CA" dirty="0" err="1" smtClean="0">
              <a:solidFill>
                <a:schemeClr val="tx1"/>
              </a:solidFill>
            </a:rPr>
            <a:t>achats</a:t>
          </a:r>
          <a:r>
            <a:rPr lang="en-CA" dirty="0" smtClean="0">
              <a:solidFill>
                <a:schemeClr val="tx1"/>
              </a:solidFill>
            </a:rPr>
            <a:t>, acquisition, </a:t>
          </a:r>
          <a:r>
            <a:rPr lang="en-CA" b="1" i="1" dirty="0" smtClean="0">
              <a:solidFill>
                <a:schemeClr val="tx1"/>
              </a:solidFill>
            </a:rPr>
            <a:t>contracting/purchasing</a:t>
          </a:r>
          <a:r>
            <a:rPr lang="en-CA" dirty="0" smtClean="0">
              <a:solidFill>
                <a:schemeClr val="tx1"/>
              </a:solidFill>
            </a:rPr>
            <a:t>… </a:t>
          </a:r>
          <a:endParaRPr lang="en-US" dirty="0">
            <a:solidFill>
              <a:schemeClr val="tx1"/>
            </a:solidFill>
          </a:endParaRPr>
        </a:p>
      </dgm:t>
    </dgm:pt>
    <dgm:pt modelId="{894BED5D-DFA4-4C19-851E-5A046FA4C2D9}" type="parTrans" cxnId="{17A81E42-B232-4D61-8E10-0CE5BDC87472}">
      <dgm:prSet/>
      <dgm:spPr/>
      <dgm:t>
        <a:bodyPr/>
        <a:lstStyle/>
        <a:p>
          <a:endParaRPr lang="en-US"/>
        </a:p>
      </dgm:t>
    </dgm:pt>
    <dgm:pt modelId="{F79059F9-677D-4254-8E79-DD01A83BD508}" type="sibTrans" cxnId="{17A81E42-B232-4D61-8E10-0CE5BDC87472}">
      <dgm:prSet/>
      <dgm:spPr/>
      <dgm:t>
        <a:bodyPr/>
        <a:lstStyle/>
        <a:p>
          <a:endParaRPr lang="en-US"/>
        </a:p>
      </dgm:t>
    </dgm:pt>
    <dgm:pt modelId="{674945FA-7159-4D41-BF94-230B70F7ED63}">
      <dgm:prSet phldrT="[Text]"/>
      <dgm:spPr/>
      <dgm:t>
        <a:bodyPr/>
        <a:lstStyle/>
        <a:p>
          <a:r>
            <a:rPr lang="fr-FR" dirty="0" smtClean="0">
              <a:solidFill>
                <a:schemeClr val="tx1"/>
              </a:solidFill>
            </a:rPr>
            <a:t>Pouvoir délégué à certaines personnes par les ministres et les administrateurs généraux concernant l'approbation et la conclusion de marchés et d'accords devant conduire à une imputation aux crédits. </a:t>
          </a:r>
          <a:endParaRPr lang="en-US" dirty="0">
            <a:solidFill>
              <a:schemeClr val="tx1"/>
            </a:solidFill>
          </a:endParaRPr>
        </a:p>
      </dgm:t>
    </dgm:pt>
    <dgm:pt modelId="{AFFC70B6-3D8B-4478-9BCC-673F27E9AB2B}" type="parTrans" cxnId="{3BA6E143-F34D-4F43-A445-AF35220C022D}">
      <dgm:prSet/>
      <dgm:spPr/>
      <dgm:t>
        <a:bodyPr/>
        <a:lstStyle/>
        <a:p>
          <a:endParaRPr lang="en-US"/>
        </a:p>
      </dgm:t>
    </dgm:pt>
    <dgm:pt modelId="{EF70FEA9-89CE-49F9-B17E-5A8B2F74061D}" type="sibTrans" cxnId="{3BA6E143-F34D-4F43-A445-AF35220C022D}">
      <dgm:prSet/>
      <dgm:spPr/>
      <dgm:t>
        <a:bodyPr/>
        <a:lstStyle/>
        <a:p>
          <a:endParaRPr lang="en-US"/>
        </a:p>
      </dgm:t>
    </dgm:pt>
    <dgm:pt modelId="{DDE77B22-224C-438F-A724-E35AD571479A}">
      <dgm:prSet phldrT="[Text]"/>
      <dgm:spPr/>
      <dgm:t>
        <a:bodyPr/>
        <a:lstStyle/>
        <a:p>
          <a:endParaRPr lang="en-US" dirty="0">
            <a:solidFill>
              <a:schemeClr val="bg1"/>
            </a:solidFill>
          </a:endParaRPr>
        </a:p>
      </dgm:t>
    </dgm:pt>
    <dgm:pt modelId="{12E653FF-0B2A-4BB6-BD11-8EAA3EB4B090}" type="parTrans" cxnId="{91A715E9-D168-48EF-B0F0-1B410AAA3D95}">
      <dgm:prSet/>
      <dgm:spPr/>
      <dgm:t>
        <a:bodyPr/>
        <a:lstStyle/>
        <a:p>
          <a:endParaRPr lang="en-US"/>
        </a:p>
      </dgm:t>
    </dgm:pt>
    <dgm:pt modelId="{0142BE35-BCC1-409E-9803-5FC5EF366EB2}" type="sibTrans" cxnId="{91A715E9-D168-48EF-B0F0-1B410AAA3D95}">
      <dgm:prSet/>
      <dgm:spPr/>
      <dgm:t>
        <a:bodyPr/>
        <a:lstStyle/>
        <a:p>
          <a:endParaRPr lang="en-US"/>
        </a:p>
      </dgm:t>
    </dgm:pt>
    <dgm:pt modelId="{7F4E3798-636A-46CD-A5CC-3D36D78EB040}">
      <dgm:prSet phldrT="[Text]"/>
      <dgm:spPr/>
      <dgm:t>
        <a:bodyPr/>
        <a:lstStyle/>
        <a:p>
          <a:endParaRPr lang="en-US" dirty="0"/>
        </a:p>
      </dgm:t>
    </dgm:pt>
    <dgm:pt modelId="{4FFED338-1088-4A9C-B4D7-0100A5F9250F}" type="parTrans" cxnId="{6222EB3A-9543-4FDF-9120-8101D9AFDDCA}">
      <dgm:prSet/>
      <dgm:spPr/>
      <dgm:t>
        <a:bodyPr/>
        <a:lstStyle/>
        <a:p>
          <a:endParaRPr lang="en-US"/>
        </a:p>
      </dgm:t>
    </dgm:pt>
    <dgm:pt modelId="{92F08212-B272-4A4B-A3B8-AD77926DEFD8}" type="sibTrans" cxnId="{6222EB3A-9543-4FDF-9120-8101D9AFDDCA}">
      <dgm:prSet/>
      <dgm:spPr/>
      <dgm:t>
        <a:bodyPr/>
        <a:lstStyle/>
        <a:p>
          <a:endParaRPr lang="en-US"/>
        </a:p>
      </dgm:t>
    </dgm:pt>
    <dgm:pt modelId="{EACBED93-0642-49D0-8C68-FEF8A2546C0C}">
      <dgm:prSet phldrT="[Text]"/>
      <dgm:spPr/>
      <dgm:t>
        <a:bodyPr/>
        <a:lstStyle/>
        <a:p>
          <a:endParaRPr lang="en-US" dirty="0"/>
        </a:p>
      </dgm:t>
    </dgm:pt>
    <dgm:pt modelId="{8493517C-1438-4301-A06F-4459EE806CA5}" type="parTrans" cxnId="{D7E37783-2BD9-413F-9B46-592DBB17FC9D}">
      <dgm:prSet/>
      <dgm:spPr/>
      <dgm:t>
        <a:bodyPr/>
        <a:lstStyle/>
        <a:p>
          <a:endParaRPr lang="en-US"/>
        </a:p>
      </dgm:t>
    </dgm:pt>
    <dgm:pt modelId="{11BF342B-F62F-4F18-AB58-5DADE6DF7934}" type="sibTrans" cxnId="{D7E37783-2BD9-413F-9B46-592DBB17FC9D}">
      <dgm:prSet/>
      <dgm:spPr/>
      <dgm:t>
        <a:bodyPr/>
        <a:lstStyle/>
        <a:p>
          <a:endParaRPr lang="en-US"/>
        </a:p>
      </dgm:t>
    </dgm:pt>
    <dgm:pt modelId="{D0ABA11C-48C1-422F-B362-AAA4E281D541}" type="pres">
      <dgm:prSet presAssocID="{726C8EAD-BF9E-49FA-B22C-06EA4109425D}" presName="Name0" presStyleCnt="0">
        <dgm:presLayoutVars>
          <dgm:dir/>
          <dgm:animLvl val="lvl"/>
          <dgm:resizeHandles val="exact"/>
        </dgm:presLayoutVars>
      </dgm:prSet>
      <dgm:spPr/>
      <dgm:t>
        <a:bodyPr/>
        <a:lstStyle/>
        <a:p>
          <a:endParaRPr lang="en-US"/>
        </a:p>
      </dgm:t>
    </dgm:pt>
    <dgm:pt modelId="{0E793A46-F7E3-4447-B590-61719336EAEF}" type="pres">
      <dgm:prSet presAssocID="{C7768B81-3389-4D0D-9752-257B0127376E}" presName="composite" presStyleCnt="0"/>
      <dgm:spPr/>
    </dgm:pt>
    <dgm:pt modelId="{B06E0E31-0A70-4298-9871-3CBCAEE0A9C3}" type="pres">
      <dgm:prSet presAssocID="{C7768B81-3389-4D0D-9752-257B0127376E}" presName="parTx" presStyleLbl="alignNode1" presStyleIdx="0" presStyleCnt="2">
        <dgm:presLayoutVars>
          <dgm:chMax val="0"/>
          <dgm:chPref val="0"/>
          <dgm:bulletEnabled val="1"/>
        </dgm:presLayoutVars>
      </dgm:prSet>
      <dgm:spPr/>
      <dgm:t>
        <a:bodyPr/>
        <a:lstStyle/>
        <a:p>
          <a:endParaRPr lang="en-US"/>
        </a:p>
      </dgm:t>
    </dgm:pt>
    <dgm:pt modelId="{171E0D45-A94D-4630-A576-7A599B815273}" type="pres">
      <dgm:prSet presAssocID="{C7768B81-3389-4D0D-9752-257B0127376E}" presName="desTx" presStyleLbl="alignAccFollowNode1" presStyleIdx="0" presStyleCnt="2">
        <dgm:presLayoutVars>
          <dgm:bulletEnabled val="1"/>
        </dgm:presLayoutVars>
      </dgm:prSet>
      <dgm:spPr/>
      <dgm:t>
        <a:bodyPr/>
        <a:lstStyle/>
        <a:p>
          <a:endParaRPr lang="en-US"/>
        </a:p>
      </dgm:t>
    </dgm:pt>
    <dgm:pt modelId="{A7FA86E7-86E6-4BF5-AA44-D765099521B9}" type="pres">
      <dgm:prSet presAssocID="{65B8A7DB-709F-4236-9EC4-D5BD4707B36C}" presName="space" presStyleCnt="0"/>
      <dgm:spPr/>
    </dgm:pt>
    <dgm:pt modelId="{D445982B-6E2F-4C44-B5C5-730A2A926F37}" type="pres">
      <dgm:prSet presAssocID="{71D53BE6-2A70-4FE0-97CC-556B65684EE1}" presName="composite" presStyleCnt="0"/>
      <dgm:spPr/>
    </dgm:pt>
    <dgm:pt modelId="{378AC5F3-956C-4F77-A17D-E6A301F6A80F}" type="pres">
      <dgm:prSet presAssocID="{71D53BE6-2A70-4FE0-97CC-556B65684EE1}" presName="parTx" presStyleLbl="alignNode1" presStyleIdx="1" presStyleCnt="2">
        <dgm:presLayoutVars>
          <dgm:chMax val="0"/>
          <dgm:chPref val="0"/>
          <dgm:bulletEnabled val="1"/>
        </dgm:presLayoutVars>
      </dgm:prSet>
      <dgm:spPr/>
      <dgm:t>
        <a:bodyPr/>
        <a:lstStyle/>
        <a:p>
          <a:endParaRPr lang="en-US"/>
        </a:p>
      </dgm:t>
    </dgm:pt>
    <dgm:pt modelId="{44C0F03F-156F-4162-869C-1876EE1DEECA}" type="pres">
      <dgm:prSet presAssocID="{71D53BE6-2A70-4FE0-97CC-556B65684EE1}" presName="desTx" presStyleLbl="alignAccFollowNode1" presStyleIdx="1" presStyleCnt="2">
        <dgm:presLayoutVars>
          <dgm:bulletEnabled val="1"/>
        </dgm:presLayoutVars>
      </dgm:prSet>
      <dgm:spPr/>
      <dgm:t>
        <a:bodyPr/>
        <a:lstStyle/>
        <a:p>
          <a:endParaRPr lang="en-US"/>
        </a:p>
      </dgm:t>
    </dgm:pt>
  </dgm:ptLst>
  <dgm:cxnLst>
    <dgm:cxn modelId="{91A715E9-D168-48EF-B0F0-1B410AAA3D95}" srcId="{71D53BE6-2A70-4FE0-97CC-556B65684EE1}" destId="{DDE77B22-224C-438F-A724-E35AD571479A}" srcOrd="2" destOrd="0" parTransId="{12E653FF-0B2A-4BB6-BD11-8EAA3EB4B090}" sibTransId="{0142BE35-BCC1-409E-9803-5FC5EF366EB2}"/>
    <dgm:cxn modelId="{09AB6C79-56C4-4BD6-923E-CD3E9282589C}" type="presOf" srcId="{DDE77B22-224C-438F-A724-E35AD571479A}" destId="{44C0F03F-156F-4162-869C-1876EE1DEECA}" srcOrd="0" destOrd="2" presId="urn:microsoft.com/office/officeart/2005/8/layout/hList1"/>
    <dgm:cxn modelId="{75473EB2-0A1B-47B7-B7BD-EB58C8112037}" type="presOf" srcId="{71D53BE6-2A70-4FE0-97CC-556B65684EE1}" destId="{378AC5F3-956C-4F77-A17D-E6A301F6A80F}" srcOrd="0" destOrd="0" presId="urn:microsoft.com/office/officeart/2005/8/layout/hList1"/>
    <dgm:cxn modelId="{CBB69A04-4D6D-4881-9C1C-6C7E27FC40DC}" srcId="{C7768B81-3389-4D0D-9752-257B0127376E}" destId="{E838BC1A-29A1-43E5-AA6E-667DF155095D}" srcOrd="0" destOrd="0" parTransId="{9F87BC2D-08B5-4EBD-BD38-263791256491}" sibTransId="{E1CA4969-3E21-4159-A8FC-1B500A173A05}"/>
    <dgm:cxn modelId="{8E236F14-7B3C-4F24-A725-D7769B7F642F}" type="presOf" srcId="{EACBED93-0642-49D0-8C68-FEF8A2546C0C}" destId="{44C0F03F-156F-4162-869C-1876EE1DEECA}" srcOrd="0" destOrd="4" presId="urn:microsoft.com/office/officeart/2005/8/layout/hList1"/>
    <dgm:cxn modelId="{F2C1F7A3-00F8-4863-BDE8-429278CEE9FB}" type="presOf" srcId="{674945FA-7159-4D41-BF94-230B70F7ED63}" destId="{44C0F03F-156F-4162-869C-1876EE1DEECA}" srcOrd="0" destOrd="1" presId="urn:microsoft.com/office/officeart/2005/8/layout/hList1"/>
    <dgm:cxn modelId="{6222EB3A-9543-4FDF-9120-8101D9AFDDCA}" srcId="{DDE77B22-224C-438F-A724-E35AD571479A}" destId="{7F4E3798-636A-46CD-A5CC-3D36D78EB040}" srcOrd="0" destOrd="0" parTransId="{4FFED338-1088-4A9C-B4D7-0100A5F9250F}" sibTransId="{92F08212-B272-4A4B-A3B8-AD77926DEFD8}"/>
    <dgm:cxn modelId="{E9AB1725-43CD-48F6-AA86-0BF75BFE1569}" srcId="{726C8EAD-BF9E-49FA-B22C-06EA4109425D}" destId="{C7768B81-3389-4D0D-9752-257B0127376E}" srcOrd="0" destOrd="0" parTransId="{F50E75C5-BA85-4156-9DEC-2417E5C1AAAA}" sibTransId="{65B8A7DB-709F-4236-9EC4-D5BD4707B36C}"/>
    <dgm:cxn modelId="{8494E92D-46BB-4285-9442-B195A3EE5585}" type="presOf" srcId="{E838BC1A-29A1-43E5-AA6E-667DF155095D}" destId="{171E0D45-A94D-4630-A576-7A599B815273}" srcOrd="0" destOrd="0" presId="urn:microsoft.com/office/officeart/2005/8/layout/hList1"/>
    <dgm:cxn modelId="{E8A72B5B-BB2A-4B39-97BD-E70B2F24F4A5}" srcId="{726C8EAD-BF9E-49FA-B22C-06EA4109425D}" destId="{71D53BE6-2A70-4FE0-97CC-556B65684EE1}" srcOrd="1" destOrd="0" parTransId="{F28952EA-26A2-405D-A2C7-DC908FB36C7A}" sibTransId="{0F7F5589-7207-4188-893C-81AE2D44212E}"/>
    <dgm:cxn modelId="{17A81E42-B232-4D61-8E10-0CE5BDC87472}" srcId="{71D53BE6-2A70-4FE0-97CC-556B65684EE1}" destId="{EB67160B-8CB4-4DF3-9250-C3C28E26D146}" srcOrd="0" destOrd="0" parTransId="{894BED5D-DFA4-4C19-851E-5A046FA4C2D9}" sibTransId="{F79059F9-677D-4254-8E79-DD01A83BD508}"/>
    <dgm:cxn modelId="{4E709496-1A6E-46D9-821B-61BB899D28D3}" type="presOf" srcId="{7F4E3798-636A-46CD-A5CC-3D36D78EB040}" destId="{44C0F03F-156F-4162-869C-1876EE1DEECA}" srcOrd="0" destOrd="3" presId="urn:microsoft.com/office/officeart/2005/8/layout/hList1"/>
    <dgm:cxn modelId="{D464F65A-BA51-4D0B-87AF-7AE2B4E12049}" type="presOf" srcId="{EAA719B1-C603-4F48-8C61-C4CBDA23722C}" destId="{171E0D45-A94D-4630-A576-7A599B815273}" srcOrd="0" destOrd="1" presId="urn:microsoft.com/office/officeart/2005/8/layout/hList1"/>
    <dgm:cxn modelId="{3BA6E143-F34D-4F43-A445-AF35220C022D}" srcId="{71D53BE6-2A70-4FE0-97CC-556B65684EE1}" destId="{674945FA-7159-4D41-BF94-230B70F7ED63}" srcOrd="1" destOrd="0" parTransId="{AFFC70B6-3D8B-4478-9BCC-673F27E9AB2B}" sibTransId="{EF70FEA9-89CE-49F9-B17E-5A8B2F74061D}"/>
    <dgm:cxn modelId="{D7E37783-2BD9-413F-9B46-592DBB17FC9D}" srcId="{DDE77B22-224C-438F-A724-E35AD571479A}" destId="{EACBED93-0642-49D0-8C68-FEF8A2546C0C}" srcOrd="1" destOrd="0" parTransId="{8493517C-1438-4301-A06F-4459EE806CA5}" sibTransId="{11BF342B-F62F-4F18-AB58-5DADE6DF7934}"/>
    <dgm:cxn modelId="{4AE04ADA-FB6F-4B62-BFB7-66A9BE444BAC}" type="presOf" srcId="{EB67160B-8CB4-4DF3-9250-C3C28E26D146}" destId="{44C0F03F-156F-4162-869C-1876EE1DEECA}" srcOrd="0" destOrd="0" presId="urn:microsoft.com/office/officeart/2005/8/layout/hList1"/>
    <dgm:cxn modelId="{8F66BAF0-33CE-4992-9B9E-92B12D9FCC36}" type="presOf" srcId="{C7768B81-3389-4D0D-9752-257B0127376E}" destId="{B06E0E31-0A70-4298-9871-3CBCAEE0A9C3}" srcOrd="0" destOrd="0" presId="urn:microsoft.com/office/officeart/2005/8/layout/hList1"/>
    <dgm:cxn modelId="{0D0806A9-CBD1-4056-B020-5B6ACE3610D5}" srcId="{C7768B81-3389-4D0D-9752-257B0127376E}" destId="{EAA719B1-C603-4F48-8C61-C4CBDA23722C}" srcOrd="1" destOrd="0" parTransId="{61387ABB-2F94-4103-B48E-AE105367CDCD}" sibTransId="{E3B0E11D-6E48-4DFA-AC0E-05BDA41D24BE}"/>
    <dgm:cxn modelId="{97FA289E-1130-4522-8F8A-0D8854AB5A28}" type="presOf" srcId="{726C8EAD-BF9E-49FA-B22C-06EA4109425D}" destId="{D0ABA11C-48C1-422F-B362-AAA4E281D541}" srcOrd="0" destOrd="0" presId="urn:microsoft.com/office/officeart/2005/8/layout/hList1"/>
    <dgm:cxn modelId="{8117ABA6-6406-4EB0-8C1A-76F4B0C0D114}" type="presParOf" srcId="{D0ABA11C-48C1-422F-B362-AAA4E281D541}" destId="{0E793A46-F7E3-4447-B590-61719336EAEF}" srcOrd="0" destOrd="0" presId="urn:microsoft.com/office/officeart/2005/8/layout/hList1"/>
    <dgm:cxn modelId="{F15F2D25-4CDF-4D71-B1B2-6270D05681A4}" type="presParOf" srcId="{0E793A46-F7E3-4447-B590-61719336EAEF}" destId="{B06E0E31-0A70-4298-9871-3CBCAEE0A9C3}" srcOrd="0" destOrd="0" presId="urn:microsoft.com/office/officeart/2005/8/layout/hList1"/>
    <dgm:cxn modelId="{FE301A6A-9AF1-4B9A-81E0-D05B10486EB7}" type="presParOf" srcId="{0E793A46-F7E3-4447-B590-61719336EAEF}" destId="{171E0D45-A94D-4630-A576-7A599B815273}" srcOrd="1" destOrd="0" presId="urn:microsoft.com/office/officeart/2005/8/layout/hList1"/>
    <dgm:cxn modelId="{1A394421-3C10-45CC-BCC7-68F2220DE57C}" type="presParOf" srcId="{D0ABA11C-48C1-422F-B362-AAA4E281D541}" destId="{A7FA86E7-86E6-4BF5-AA44-D765099521B9}" srcOrd="1" destOrd="0" presId="urn:microsoft.com/office/officeart/2005/8/layout/hList1"/>
    <dgm:cxn modelId="{4FE64150-ED01-45A4-945B-D1FC3AB03FE1}" type="presParOf" srcId="{D0ABA11C-48C1-422F-B362-AAA4E281D541}" destId="{D445982B-6E2F-4C44-B5C5-730A2A926F37}" srcOrd="2" destOrd="0" presId="urn:microsoft.com/office/officeart/2005/8/layout/hList1"/>
    <dgm:cxn modelId="{6176EA8D-8779-4653-8F57-5159D0BB033F}" type="presParOf" srcId="{D445982B-6E2F-4C44-B5C5-730A2A926F37}" destId="{378AC5F3-956C-4F77-A17D-E6A301F6A80F}" srcOrd="0" destOrd="0" presId="urn:microsoft.com/office/officeart/2005/8/layout/hList1"/>
    <dgm:cxn modelId="{2949072A-9414-4DC1-966F-836E72054BB0}" type="presParOf" srcId="{D445982B-6E2F-4C44-B5C5-730A2A926F37}" destId="{44C0F03F-156F-4162-869C-1876EE1DEEC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6C8EAD-BF9E-49FA-B22C-06EA4109425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C7768B81-3389-4D0D-9752-257B0127376E}">
      <dgm:prSet phldrT="[Text]" custT="1"/>
      <dgm:spPr/>
      <dgm:t>
        <a:bodyPr/>
        <a:lstStyle/>
        <a:p>
          <a:r>
            <a:rPr lang="en-CA" sz="2000" dirty="0" err="1" smtClean="0"/>
            <a:t>Fournisseur</a:t>
          </a:r>
          <a:endParaRPr lang="en-US" sz="2000" dirty="0"/>
        </a:p>
      </dgm:t>
    </dgm:pt>
    <dgm:pt modelId="{F50E75C5-BA85-4156-9DEC-2417E5C1AAAA}" type="parTrans" cxnId="{E9AB1725-43CD-48F6-AA86-0BF75BFE1569}">
      <dgm:prSet/>
      <dgm:spPr/>
      <dgm:t>
        <a:bodyPr/>
        <a:lstStyle/>
        <a:p>
          <a:endParaRPr lang="en-US"/>
        </a:p>
      </dgm:t>
    </dgm:pt>
    <dgm:pt modelId="{65B8A7DB-709F-4236-9EC4-D5BD4707B36C}" type="sibTrans" cxnId="{E9AB1725-43CD-48F6-AA86-0BF75BFE1569}">
      <dgm:prSet/>
      <dgm:spPr/>
      <dgm:t>
        <a:bodyPr/>
        <a:lstStyle/>
        <a:p>
          <a:endParaRPr lang="en-US"/>
        </a:p>
      </dgm:t>
    </dgm:pt>
    <dgm:pt modelId="{E838BC1A-29A1-43E5-AA6E-667DF155095D}">
      <dgm:prSet phldrT="[Text]" custT="1"/>
      <dgm:spPr/>
      <dgm:t>
        <a:bodyPr/>
        <a:lstStyle/>
        <a:p>
          <a:pPr>
            <a:lnSpc>
              <a:spcPct val="100000"/>
            </a:lnSpc>
            <a:spcBef>
              <a:spcPts val="600"/>
            </a:spcBef>
          </a:pPr>
          <a:r>
            <a:rPr lang="fr-FR" sz="1500" b="0" noProof="0" dirty="0" smtClean="0">
              <a:solidFill>
                <a:schemeClr val="tx1"/>
              </a:solidFill>
            </a:rPr>
            <a:t>Comprendre les règles de l’acheteur (approvisionnement et passation des marchés)</a:t>
          </a:r>
          <a:endParaRPr lang="fr-FR" sz="1500" b="0" noProof="0" dirty="0">
            <a:solidFill>
              <a:schemeClr val="tx1"/>
            </a:solidFill>
          </a:endParaRPr>
        </a:p>
      </dgm:t>
    </dgm:pt>
    <dgm:pt modelId="{9F87BC2D-08B5-4EBD-BD38-263791256491}" type="parTrans" cxnId="{CBB69A04-4D6D-4881-9C1C-6C7E27FC40DC}">
      <dgm:prSet/>
      <dgm:spPr/>
      <dgm:t>
        <a:bodyPr/>
        <a:lstStyle/>
        <a:p>
          <a:endParaRPr lang="en-US"/>
        </a:p>
      </dgm:t>
    </dgm:pt>
    <dgm:pt modelId="{E1CA4969-3E21-4159-A8FC-1B500A173A05}" type="sibTrans" cxnId="{CBB69A04-4D6D-4881-9C1C-6C7E27FC40DC}">
      <dgm:prSet/>
      <dgm:spPr/>
      <dgm:t>
        <a:bodyPr/>
        <a:lstStyle/>
        <a:p>
          <a:endParaRPr lang="en-US"/>
        </a:p>
      </dgm:t>
    </dgm:pt>
    <dgm:pt modelId="{71D53BE6-2A70-4FE0-97CC-556B65684EE1}">
      <dgm:prSet phldrT="[Text]" custT="1"/>
      <dgm:spPr/>
      <dgm:t>
        <a:bodyPr/>
        <a:lstStyle/>
        <a:p>
          <a:r>
            <a:rPr lang="en-CA" sz="2000" dirty="0" err="1" smtClean="0"/>
            <a:t>Acheteur</a:t>
          </a:r>
          <a:endParaRPr lang="en-US" sz="2000" dirty="0"/>
        </a:p>
      </dgm:t>
    </dgm:pt>
    <dgm:pt modelId="{F28952EA-26A2-405D-A2C7-DC908FB36C7A}" type="parTrans" cxnId="{E8A72B5B-BB2A-4B39-97BD-E70B2F24F4A5}">
      <dgm:prSet/>
      <dgm:spPr/>
      <dgm:t>
        <a:bodyPr/>
        <a:lstStyle/>
        <a:p>
          <a:endParaRPr lang="en-US"/>
        </a:p>
      </dgm:t>
    </dgm:pt>
    <dgm:pt modelId="{0F7F5589-7207-4188-893C-81AE2D44212E}" type="sibTrans" cxnId="{E8A72B5B-BB2A-4B39-97BD-E70B2F24F4A5}">
      <dgm:prSet/>
      <dgm:spPr/>
      <dgm:t>
        <a:bodyPr/>
        <a:lstStyle/>
        <a:p>
          <a:endParaRPr lang="en-US"/>
        </a:p>
      </dgm:t>
    </dgm:pt>
    <dgm:pt modelId="{EB67160B-8CB4-4DF3-9250-C3C28E26D146}">
      <dgm:prSet phldrT="[Text]" custT="1"/>
      <dgm:spPr/>
      <dgm:t>
        <a:bodyPr/>
        <a:lstStyle/>
        <a:p>
          <a:r>
            <a:rPr lang="fr-FR" sz="1500" noProof="0" dirty="0" smtClean="0">
              <a:solidFill>
                <a:schemeClr val="tx1"/>
              </a:solidFill>
            </a:rPr>
            <a:t>Définir et comprendre les règles et processus d'approvisionnement</a:t>
          </a:r>
          <a:endParaRPr lang="fr-FR" sz="1500" noProof="0" dirty="0">
            <a:solidFill>
              <a:schemeClr val="tx1"/>
            </a:solidFill>
          </a:endParaRPr>
        </a:p>
      </dgm:t>
    </dgm:pt>
    <dgm:pt modelId="{894BED5D-DFA4-4C19-851E-5A046FA4C2D9}" type="parTrans" cxnId="{17A81E42-B232-4D61-8E10-0CE5BDC87472}">
      <dgm:prSet/>
      <dgm:spPr/>
      <dgm:t>
        <a:bodyPr/>
        <a:lstStyle/>
        <a:p>
          <a:endParaRPr lang="en-US"/>
        </a:p>
      </dgm:t>
    </dgm:pt>
    <dgm:pt modelId="{F79059F9-677D-4254-8E79-DD01A83BD508}" type="sibTrans" cxnId="{17A81E42-B232-4D61-8E10-0CE5BDC87472}">
      <dgm:prSet/>
      <dgm:spPr/>
      <dgm:t>
        <a:bodyPr/>
        <a:lstStyle/>
        <a:p>
          <a:endParaRPr lang="en-US"/>
        </a:p>
      </dgm:t>
    </dgm:pt>
    <dgm:pt modelId="{DDE77B22-224C-438F-A724-E35AD571479A}">
      <dgm:prSet phldrT="[Text]"/>
      <dgm:spPr/>
      <dgm:t>
        <a:bodyPr/>
        <a:lstStyle/>
        <a:p>
          <a:endParaRPr lang="en-US" sz="1200" dirty="0"/>
        </a:p>
      </dgm:t>
    </dgm:pt>
    <dgm:pt modelId="{12E653FF-0B2A-4BB6-BD11-8EAA3EB4B090}" type="parTrans" cxnId="{91A715E9-D168-48EF-B0F0-1B410AAA3D95}">
      <dgm:prSet/>
      <dgm:spPr/>
      <dgm:t>
        <a:bodyPr/>
        <a:lstStyle/>
        <a:p>
          <a:endParaRPr lang="en-US"/>
        </a:p>
      </dgm:t>
    </dgm:pt>
    <dgm:pt modelId="{0142BE35-BCC1-409E-9803-5FC5EF366EB2}" type="sibTrans" cxnId="{91A715E9-D168-48EF-B0F0-1B410AAA3D95}">
      <dgm:prSet/>
      <dgm:spPr/>
      <dgm:t>
        <a:bodyPr/>
        <a:lstStyle/>
        <a:p>
          <a:endParaRPr lang="en-US"/>
        </a:p>
      </dgm:t>
    </dgm:pt>
    <dgm:pt modelId="{7F4E3798-636A-46CD-A5CC-3D36D78EB040}">
      <dgm:prSet phldrT="[Text]"/>
      <dgm:spPr/>
      <dgm:t>
        <a:bodyPr/>
        <a:lstStyle/>
        <a:p>
          <a:endParaRPr lang="en-US" sz="1200" dirty="0"/>
        </a:p>
      </dgm:t>
    </dgm:pt>
    <dgm:pt modelId="{4FFED338-1088-4A9C-B4D7-0100A5F9250F}" type="parTrans" cxnId="{6222EB3A-9543-4FDF-9120-8101D9AFDDCA}">
      <dgm:prSet/>
      <dgm:spPr/>
      <dgm:t>
        <a:bodyPr/>
        <a:lstStyle/>
        <a:p>
          <a:endParaRPr lang="en-US"/>
        </a:p>
      </dgm:t>
    </dgm:pt>
    <dgm:pt modelId="{92F08212-B272-4A4B-A3B8-AD77926DEFD8}" type="sibTrans" cxnId="{6222EB3A-9543-4FDF-9120-8101D9AFDDCA}">
      <dgm:prSet/>
      <dgm:spPr/>
      <dgm:t>
        <a:bodyPr/>
        <a:lstStyle/>
        <a:p>
          <a:endParaRPr lang="en-US"/>
        </a:p>
      </dgm:t>
    </dgm:pt>
    <dgm:pt modelId="{EACBED93-0642-49D0-8C68-FEF8A2546C0C}">
      <dgm:prSet phldrT="[Text]"/>
      <dgm:spPr/>
      <dgm:t>
        <a:bodyPr/>
        <a:lstStyle/>
        <a:p>
          <a:endParaRPr lang="en-US" sz="1200" dirty="0"/>
        </a:p>
      </dgm:t>
    </dgm:pt>
    <dgm:pt modelId="{8493517C-1438-4301-A06F-4459EE806CA5}" type="parTrans" cxnId="{D7E37783-2BD9-413F-9B46-592DBB17FC9D}">
      <dgm:prSet/>
      <dgm:spPr/>
      <dgm:t>
        <a:bodyPr/>
        <a:lstStyle/>
        <a:p>
          <a:endParaRPr lang="en-US"/>
        </a:p>
      </dgm:t>
    </dgm:pt>
    <dgm:pt modelId="{11BF342B-F62F-4F18-AB58-5DADE6DF7934}" type="sibTrans" cxnId="{D7E37783-2BD9-413F-9B46-592DBB17FC9D}">
      <dgm:prSet/>
      <dgm:spPr/>
      <dgm:t>
        <a:bodyPr/>
        <a:lstStyle/>
        <a:p>
          <a:endParaRPr lang="en-US"/>
        </a:p>
      </dgm:t>
    </dgm:pt>
    <dgm:pt modelId="{4331EE30-550C-42F7-8D01-59F1EF635EC6}">
      <dgm:prSet custT="1"/>
      <dgm:spPr/>
      <dgm:t>
        <a:bodyPr/>
        <a:lstStyle/>
        <a:p>
          <a:pPr>
            <a:lnSpc>
              <a:spcPct val="100000"/>
            </a:lnSpc>
            <a:spcBef>
              <a:spcPts val="600"/>
            </a:spcBef>
          </a:pPr>
          <a:r>
            <a:rPr lang="fr-FR" sz="1500" b="0" noProof="0" dirty="0" smtClean="0">
              <a:solidFill>
                <a:schemeClr val="tx1"/>
              </a:solidFill>
            </a:rPr>
            <a:t>S'inscrire et se faire connaître comme fournisseur</a:t>
          </a:r>
          <a:endParaRPr lang="fr-FR" sz="1500" b="0" noProof="0" dirty="0">
            <a:solidFill>
              <a:schemeClr val="tx1"/>
            </a:solidFill>
          </a:endParaRPr>
        </a:p>
      </dgm:t>
    </dgm:pt>
    <dgm:pt modelId="{D397D5E8-C626-49F5-8C5D-FF52D51C7B69}" type="parTrans" cxnId="{E6D180BD-BD29-42B7-80E1-71DE9ABDB91C}">
      <dgm:prSet/>
      <dgm:spPr/>
      <dgm:t>
        <a:bodyPr/>
        <a:lstStyle/>
        <a:p>
          <a:endParaRPr lang="en-US"/>
        </a:p>
      </dgm:t>
    </dgm:pt>
    <dgm:pt modelId="{0FB184E7-C8B1-46D8-84AC-C5CEED90F112}" type="sibTrans" cxnId="{E6D180BD-BD29-42B7-80E1-71DE9ABDB91C}">
      <dgm:prSet/>
      <dgm:spPr/>
      <dgm:t>
        <a:bodyPr/>
        <a:lstStyle/>
        <a:p>
          <a:endParaRPr lang="en-US"/>
        </a:p>
      </dgm:t>
    </dgm:pt>
    <dgm:pt modelId="{AEEC291E-A9CB-4755-A857-52CAD7B63BC9}">
      <dgm:prSet custT="1"/>
      <dgm:spPr/>
      <dgm:t>
        <a:bodyPr/>
        <a:lstStyle/>
        <a:p>
          <a:pPr>
            <a:lnSpc>
              <a:spcPct val="100000"/>
            </a:lnSpc>
            <a:spcBef>
              <a:spcPts val="600"/>
            </a:spcBef>
          </a:pPr>
          <a:r>
            <a:rPr lang="fr-FR" sz="1500" b="0" noProof="0" dirty="0" smtClean="0">
              <a:solidFill>
                <a:schemeClr val="tx1"/>
              </a:solidFill>
            </a:rPr>
            <a:t>Chercher des opportunités</a:t>
          </a:r>
          <a:endParaRPr lang="fr-FR" sz="1500" b="0" noProof="0" dirty="0">
            <a:solidFill>
              <a:schemeClr val="tx1"/>
            </a:solidFill>
          </a:endParaRPr>
        </a:p>
      </dgm:t>
    </dgm:pt>
    <dgm:pt modelId="{DF7A357A-B195-497D-9122-B48D87AD7A5E}" type="parTrans" cxnId="{F51070F4-48BD-443E-AE02-0C1C229E3BCB}">
      <dgm:prSet/>
      <dgm:spPr/>
      <dgm:t>
        <a:bodyPr/>
        <a:lstStyle/>
        <a:p>
          <a:endParaRPr lang="en-US"/>
        </a:p>
      </dgm:t>
    </dgm:pt>
    <dgm:pt modelId="{0EB63A05-C73E-4C29-8F9A-932C11DCF8DB}" type="sibTrans" cxnId="{F51070F4-48BD-443E-AE02-0C1C229E3BCB}">
      <dgm:prSet/>
      <dgm:spPr/>
      <dgm:t>
        <a:bodyPr/>
        <a:lstStyle/>
        <a:p>
          <a:endParaRPr lang="en-US"/>
        </a:p>
      </dgm:t>
    </dgm:pt>
    <dgm:pt modelId="{163E3CE5-167D-475E-AE0A-C853BFC86B6C}">
      <dgm:prSet custT="1"/>
      <dgm:spPr/>
      <dgm:t>
        <a:bodyPr/>
        <a:lstStyle/>
        <a:p>
          <a:pPr>
            <a:lnSpc>
              <a:spcPct val="100000"/>
            </a:lnSpc>
            <a:spcBef>
              <a:spcPts val="600"/>
            </a:spcBef>
          </a:pPr>
          <a:r>
            <a:rPr lang="fr-FR" sz="1500" b="0" noProof="0" dirty="0" smtClean="0">
              <a:solidFill>
                <a:schemeClr val="tx1"/>
              </a:solidFill>
            </a:rPr>
            <a:t>Préparer des soumissions pour obtenir des contrats (rédaction de propositions est devenue une compétence professionnelle)</a:t>
          </a:r>
          <a:endParaRPr lang="fr-FR" sz="1500" b="0" noProof="0" dirty="0">
            <a:solidFill>
              <a:schemeClr val="tx1"/>
            </a:solidFill>
          </a:endParaRPr>
        </a:p>
      </dgm:t>
    </dgm:pt>
    <dgm:pt modelId="{53BF99B1-CBC1-4B46-A9E3-5C9C70271D41}" type="parTrans" cxnId="{2A6DBAEF-4C22-4FBE-89F9-9D50A1CC2BE0}">
      <dgm:prSet/>
      <dgm:spPr/>
      <dgm:t>
        <a:bodyPr/>
        <a:lstStyle/>
        <a:p>
          <a:endParaRPr lang="en-US"/>
        </a:p>
      </dgm:t>
    </dgm:pt>
    <dgm:pt modelId="{79EEBE7B-6B92-4311-8F5F-7B775607B3D3}" type="sibTrans" cxnId="{2A6DBAEF-4C22-4FBE-89F9-9D50A1CC2BE0}">
      <dgm:prSet/>
      <dgm:spPr/>
      <dgm:t>
        <a:bodyPr/>
        <a:lstStyle/>
        <a:p>
          <a:endParaRPr lang="en-US"/>
        </a:p>
      </dgm:t>
    </dgm:pt>
    <dgm:pt modelId="{88348408-B7EC-45E5-BD15-18368B9A72E9}">
      <dgm:prSet custT="1"/>
      <dgm:spPr/>
      <dgm:t>
        <a:bodyPr/>
        <a:lstStyle/>
        <a:p>
          <a:pPr>
            <a:lnSpc>
              <a:spcPct val="100000"/>
            </a:lnSpc>
            <a:spcBef>
              <a:spcPts val="600"/>
            </a:spcBef>
          </a:pPr>
          <a:r>
            <a:rPr lang="fr-FR" sz="1500" b="0" noProof="0" dirty="0" smtClean="0">
              <a:solidFill>
                <a:schemeClr val="tx1"/>
              </a:solidFill>
            </a:rPr>
            <a:t>Suivi des soumissions</a:t>
          </a:r>
          <a:endParaRPr lang="fr-FR" sz="1500" b="0" noProof="0" dirty="0">
            <a:solidFill>
              <a:schemeClr val="tx1"/>
            </a:solidFill>
          </a:endParaRPr>
        </a:p>
      </dgm:t>
    </dgm:pt>
    <dgm:pt modelId="{F959A422-F2CD-4F2A-A6D2-C5F7D411B981}" type="parTrans" cxnId="{7AE0783C-FA47-43E9-913F-7BF4E1EB1B0A}">
      <dgm:prSet/>
      <dgm:spPr/>
      <dgm:t>
        <a:bodyPr/>
        <a:lstStyle/>
        <a:p>
          <a:endParaRPr lang="en-US"/>
        </a:p>
      </dgm:t>
    </dgm:pt>
    <dgm:pt modelId="{812B3BB8-F15C-4D11-852F-0FAC16025913}" type="sibTrans" cxnId="{7AE0783C-FA47-43E9-913F-7BF4E1EB1B0A}">
      <dgm:prSet/>
      <dgm:spPr/>
      <dgm:t>
        <a:bodyPr/>
        <a:lstStyle/>
        <a:p>
          <a:endParaRPr lang="en-US"/>
        </a:p>
      </dgm:t>
    </dgm:pt>
    <dgm:pt modelId="{62BCAB75-3381-401E-BC8E-24F44181D0ED}">
      <dgm:prSet custT="1"/>
      <dgm:spPr/>
      <dgm:t>
        <a:bodyPr/>
        <a:lstStyle/>
        <a:p>
          <a:pPr>
            <a:lnSpc>
              <a:spcPct val="100000"/>
            </a:lnSpc>
            <a:spcBef>
              <a:spcPts val="600"/>
            </a:spcBef>
          </a:pPr>
          <a:r>
            <a:rPr lang="fr-FR" sz="1500" b="0" noProof="0" dirty="0" smtClean="0">
              <a:solidFill>
                <a:schemeClr val="tx1"/>
              </a:solidFill>
            </a:rPr>
            <a:t>Obtenir le plus d’information possible sur les règles et les opportunités</a:t>
          </a:r>
          <a:endParaRPr lang="fr-FR" sz="1500" b="0" noProof="0" dirty="0">
            <a:solidFill>
              <a:schemeClr val="tx1"/>
            </a:solidFill>
          </a:endParaRPr>
        </a:p>
      </dgm:t>
    </dgm:pt>
    <dgm:pt modelId="{CB1A5C11-5A29-4DF7-94F3-A90DD899B446}" type="parTrans" cxnId="{BD21C9F3-5986-4B4F-8383-18C329A34865}">
      <dgm:prSet/>
      <dgm:spPr/>
      <dgm:t>
        <a:bodyPr/>
        <a:lstStyle/>
        <a:p>
          <a:endParaRPr lang="en-US"/>
        </a:p>
      </dgm:t>
    </dgm:pt>
    <dgm:pt modelId="{3794219F-1BFB-4768-BF5A-3D5765F843C8}" type="sibTrans" cxnId="{BD21C9F3-5986-4B4F-8383-18C329A34865}">
      <dgm:prSet/>
      <dgm:spPr/>
      <dgm:t>
        <a:bodyPr/>
        <a:lstStyle/>
        <a:p>
          <a:endParaRPr lang="en-US"/>
        </a:p>
      </dgm:t>
    </dgm:pt>
    <dgm:pt modelId="{599A0534-A98D-41A5-97EF-1D6939DB45BB}">
      <dgm:prSet custT="1"/>
      <dgm:spPr/>
      <dgm:t>
        <a:bodyPr/>
        <a:lstStyle/>
        <a:p>
          <a:pPr>
            <a:lnSpc>
              <a:spcPct val="100000"/>
            </a:lnSpc>
            <a:spcBef>
              <a:spcPts val="600"/>
            </a:spcBef>
          </a:pPr>
          <a:r>
            <a:rPr lang="fr-FR" sz="1500" b="0" noProof="0" dirty="0" smtClean="0">
              <a:solidFill>
                <a:schemeClr val="tx1"/>
              </a:solidFill>
            </a:rPr>
            <a:t>Etc.</a:t>
          </a:r>
          <a:endParaRPr lang="fr-FR" sz="1500" b="0" noProof="0" dirty="0">
            <a:solidFill>
              <a:schemeClr val="tx1"/>
            </a:solidFill>
          </a:endParaRPr>
        </a:p>
      </dgm:t>
    </dgm:pt>
    <dgm:pt modelId="{65B31490-A00C-4242-9726-4110F1994018}" type="parTrans" cxnId="{00A3CE6C-6D9B-404E-9280-CC3BE0108F68}">
      <dgm:prSet/>
      <dgm:spPr/>
      <dgm:t>
        <a:bodyPr/>
        <a:lstStyle/>
        <a:p>
          <a:endParaRPr lang="en-US"/>
        </a:p>
      </dgm:t>
    </dgm:pt>
    <dgm:pt modelId="{387FEA9F-0D02-40F5-9216-11D2C378D681}" type="sibTrans" cxnId="{00A3CE6C-6D9B-404E-9280-CC3BE0108F68}">
      <dgm:prSet/>
      <dgm:spPr/>
      <dgm:t>
        <a:bodyPr/>
        <a:lstStyle/>
        <a:p>
          <a:endParaRPr lang="en-US"/>
        </a:p>
      </dgm:t>
    </dgm:pt>
    <dgm:pt modelId="{B1CB0A7C-09F3-44BF-B65A-BAD1BA844F71}">
      <dgm:prSet custT="1"/>
      <dgm:spPr/>
      <dgm:t>
        <a:bodyPr/>
        <a:lstStyle/>
        <a:p>
          <a:r>
            <a:rPr lang="fr-FR" sz="1500" noProof="0" dirty="0" smtClean="0">
              <a:solidFill>
                <a:schemeClr val="tx1"/>
              </a:solidFill>
            </a:rPr>
            <a:t>Définir les besoins à acquérir en biens et services</a:t>
          </a:r>
        </a:p>
      </dgm:t>
    </dgm:pt>
    <dgm:pt modelId="{5E08FC9A-B56C-42B6-9DA2-9CF56042CD6B}" type="parTrans" cxnId="{281696AE-063F-4C2C-94D7-C046323B6E4B}">
      <dgm:prSet/>
      <dgm:spPr/>
      <dgm:t>
        <a:bodyPr/>
        <a:lstStyle/>
        <a:p>
          <a:endParaRPr lang="en-US"/>
        </a:p>
      </dgm:t>
    </dgm:pt>
    <dgm:pt modelId="{FF9C1122-21AD-4F2D-AA85-D240B30F670E}" type="sibTrans" cxnId="{281696AE-063F-4C2C-94D7-C046323B6E4B}">
      <dgm:prSet/>
      <dgm:spPr/>
      <dgm:t>
        <a:bodyPr/>
        <a:lstStyle/>
        <a:p>
          <a:endParaRPr lang="en-US"/>
        </a:p>
      </dgm:t>
    </dgm:pt>
    <dgm:pt modelId="{B41C7CEE-8DDD-46C9-9A00-6DD85B03F23F}">
      <dgm:prSet custT="1"/>
      <dgm:spPr/>
      <dgm:t>
        <a:bodyPr/>
        <a:lstStyle/>
        <a:p>
          <a:r>
            <a:rPr lang="fr-FR" sz="1500" noProof="0" dirty="0" smtClean="0">
              <a:solidFill>
                <a:schemeClr val="tx1"/>
              </a:solidFill>
            </a:rPr>
            <a:t>Planifier la stratégie d'approvisionnement (politiques et procédures…)</a:t>
          </a:r>
        </a:p>
      </dgm:t>
    </dgm:pt>
    <dgm:pt modelId="{88A9350D-21E0-4583-BCB8-3D08B10588C2}" type="parTrans" cxnId="{9F4ECFF1-5C0C-4B6B-A4FD-5C8A28CF1F93}">
      <dgm:prSet/>
      <dgm:spPr/>
      <dgm:t>
        <a:bodyPr/>
        <a:lstStyle/>
        <a:p>
          <a:endParaRPr lang="en-US"/>
        </a:p>
      </dgm:t>
    </dgm:pt>
    <dgm:pt modelId="{DA750A14-25F7-43F8-A67F-2E0BC4BBAE62}" type="sibTrans" cxnId="{9F4ECFF1-5C0C-4B6B-A4FD-5C8A28CF1F93}">
      <dgm:prSet/>
      <dgm:spPr/>
      <dgm:t>
        <a:bodyPr/>
        <a:lstStyle/>
        <a:p>
          <a:endParaRPr lang="en-US"/>
        </a:p>
      </dgm:t>
    </dgm:pt>
    <dgm:pt modelId="{799E3767-A14B-40F0-8499-957D757611A8}">
      <dgm:prSet custT="1"/>
      <dgm:spPr/>
      <dgm:t>
        <a:bodyPr/>
        <a:lstStyle/>
        <a:p>
          <a:r>
            <a:rPr lang="fr-FR" sz="1500" noProof="0" dirty="0" smtClean="0">
              <a:solidFill>
                <a:schemeClr val="tx1"/>
              </a:solidFill>
            </a:rPr>
            <a:t>Lancer des appels d'offres compétitifs (rédaction des énoncés de travaux)</a:t>
          </a:r>
        </a:p>
      </dgm:t>
    </dgm:pt>
    <dgm:pt modelId="{3FBEF416-C964-4C6B-B26E-6C3E03C8D157}" type="parTrans" cxnId="{88D26E1F-9E84-489F-B0E7-C51B7D7797FD}">
      <dgm:prSet/>
      <dgm:spPr/>
      <dgm:t>
        <a:bodyPr/>
        <a:lstStyle/>
        <a:p>
          <a:endParaRPr lang="en-US"/>
        </a:p>
      </dgm:t>
    </dgm:pt>
    <dgm:pt modelId="{AC3E12D1-0913-446A-8977-A11118DCB0A0}" type="sibTrans" cxnId="{88D26E1F-9E84-489F-B0E7-C51B7D7797FD}">
      <dgm:prSet/>
      <dgm:spPr/>
      <dgm:t>
        <a:bodyPr/>
        <a:lstStyle/>
        <a:p>
          <a:endParaRPr lang="en-US"/>
        </a:p>
      </dgm:t>
    </dgm:pt>
    <dgm:pt modelId="{31164E54-7197-4533-B639-0CAA0C1031A7}">
      <dgm:prSet custT="1"/>
      <dgm:spPr/>
      <dgm:t>
        <a:bodyPr/>
        <a:lstStyle/>
        <a:p>
          <a:r>
            <a:rPr lang="fr-FR" sz="1500" noProof="0" dirty="0" smtClean="0">
              <a:solidFill>
                <a:schemeClr val="tx1"/>
              </a:solidFill>
            </a:rPr>
            <a:t>Évaluer et sélectionner des soumissions (d’une manière rigoureuse, juste, transparente et intègre)</a:t>
          </a:r>
        </a:p>
      </dgm:t>
    </dgm:pt>
    <dgm:pt modelId="{23EC1998-BA17-4018-99EB-11F56150FE6C}" type="parTrans" cxnId="{17DFAB90-B9E0-4315-9F88-9B89E3D4ED3F}">
      <dgm:prSet/>
      <dgm:spPr/>
      <dgm:t>
        <a:bodyPr/>
        <a:lstStyle/>
        <a:p>
          <a:endParaRPr lang="en-US"/>
        </a:p>
      </dgm:t>
    </dgm:pt>
    <dgm:pt modelId="{B963E5E5-2653-4377-8DAD-BDB64AB1B1BF}" type="sibTrans" cxnId="{17DFAB90-B9E0-4315-9F88-9B89E3D4ED3F}">
      <dgm:prSet/>
      <dgm:spPr/>
      <dgm:t>
        <a:bodyPr/>
        <a:lstStyle/>
        <a:p>
          <a:endParaRPr lang="en-US"/>
        </a:p>
      </dgm:t>
    </dgm:pt>
    <dgm:pt modelId="{58A8B25C-6F4C-4284-BBBC-F3B708E13B8C}">
      <dgm:prSet custT="1"/>
      <dgm:spPr/>
      <dgm:t>
        <a:bodyPr/>
        <a:lstStyle/>
        <a:p>
          <a:r>
            <a:rPr lang="fr-FR" sz="1500" noProof="0" dirty="0" smtClean="0">
              <a:solidFill>
                <a:schemeClr val="tx1"/>
              </a:solidFill>
            </a:rPr>
            <a:t>Administrer le contrat (règles de contrat; faire le suivi de la qualité, exigences juridiques, documenter…</a:t>
          </a:r>
        </a:p>
      </dgm:t>
    </dgm:pt>
    <dgm:pt modelId="{F2261DB5-249E-4654-BB0B-676DAACB0BA4}" type="parTrans" cxnId="{1EE44AAD-92C4-4EA6-AAF9-AE78CA92B9CE}">
      <dgm:prSet/>
      <dgm:spPr/>
      <dgm:t>
        <a:bodyPr/>
        <a:lstStyle/>
        <a:p>
          <a:endParaRPr lang="en-US"/>
        </a:p>
      </dgm:t>
    </dgm:pt>
    <dgm:pt modelId="{9019068A-EBFD-482B-AA2A-36B645C7AB89}" type="sibTrans" cxnId="{1EE44AAD-92C4-4EA6-AAF9-AE78CA92B9CE}">
      <dgm:prSet/>
      <dgm:spPr/>
      <dgm:t>
        <a:bodyPr/>
        <a:lstStyle/>
        <a:p>
          <a:endParaRPr lang="en-US"/>
        </a:p>
      </dgm:t>
    </dgm:pt>
    <dgm:pt modelId="{85249D64-5A20-41E2-9F88-B2372112D9B8}">
      <dgm:prSet custT="1"/>
      <dgm:spPr/>
      <dgm:t>
        <a:bodyPr/>
        <a:lstStyle/>
        <a:p>
          <a:r>
            <a:rPr lang="fr-FR" sz="1500" noProof="0" dirty="0" smtClean="0">
              <a:solidFill>
                <a:schemeClr val="tx1"/>
              </a:solidFill>
            </a:rPr>
            <a:t>Expertise, conseils et formation en matière d'approvisionnement et de passation des marchés.</a:t>
          </a:r>
        </a:p>
      </dgm:t>
    </dgm:pt>
    <dgm:pt modelId="{FA635223-731B-4AF4-A151-FBC2A6C1F93F}" type="parTrans" cxnId="{C561180A-9906-4B5D-B365-D82C7C5D9BBE}">
      <dgm:prSet/>
      <dgm:spPr/>
      <dgm:t>
        <a:bodyPr/>
        <a:lstStyle/>
        <a:p>
          <a:endParaRPr lang="en-US"/>
        </a:p>
      </dgm:t>
    </dgm:pt>
    <dgm:pt modelId="{D7A4B864-50FD-4DBA-AF0E-5CC7C0CEF5B9}" type="sibTrans" cxnId="{C561180A-9906-4B5D-B365-D82C7C5D9BBE}">
      <dgm:prSet/>
      <dgm:spPr/>
      <dgm:t>
        <a:bodyPr/>
        <a:lstStyle/>
        <a:p>
          <a:endParaRPr lang="en-US"/>
        </a:p>
      </dgm:t>
    </dgm:pt>
    <dgm:pt modelId="{41820B9B-8C59-4B00-8BCD-DE5958167ED1}">
      <dgm:prSet custT="1"/>
      <dgm:spPr/>
      <dgm:t>
        <a:bodyPr/>
        <a:lstStyle/>
        <a:p>
          <a:r>
            <a:rPr lang="fr-FR" sz="1500" noProof="0" smtClean="0">
              <a:solidFill>
                <a:schemeClr val="tx1"/>
              </a:solidFill>
            </a:rPr>
            <a:t>Etc. </a:t>
          </a:r>
        </a:p>
      </dgm:t>
    </dgm:pt>
    <dgm:pt modelId="{F5FD46F1-C5FF-42B9-A549-BF3A80EC722A}" type="parTrans" cxnId="{8D022546-1B86-42DF-8620-F0B5AEEBE1BA}">
      <dgm:prSet/>
      <dgm:spPr/>
      <dgm:t>
        <a:bodyPr/>
        <a:lstStyle/>
        <a:p>
          <a:endParaRPr lang="en-US"/>
        </a:p>
      </dgm:t>
    </dgm:pt>
    <dgm:pt modelId="{3D9AE738-CC5F-46D8-BC6E-B920AF91A11D}" type="sibTrans" cxnId="{8D022546-1B86-42DF-8620-F0B5AEEBE1BA}">
      <dgm:prSet/>
      <dgm:spPr/>
      <dgm:t>
        <a:bodyPr/>
        <a:lstStyle/>
        <a:p>
          <a:endParaRPr lang="en-US"/>
        </a:p>
      </dgm:t>
    </dgm:pt>
    <dgm:pt modelId="{D31EA90D-AFFC-42DE-B48E-F19FE5B7353D}">
      <dgm:prSet custT="1"/>
      <dgm:spPr/>
      <dgm:t>
        <a:bodyPr/>
        <a:lstStyle/>
        <a:p>
          <a:r>
            <a:rPr lang="fr-FR" sz="1500" noProof="0" dirty="0" smtClean="0">
              <a:solidFill>
                <a:schemeClr val="tx1"/>
              </a:solidFill>
            </a:rPr>
            <a:t>Analyse des coûts et des prix</a:t>
          </a:r>
        </a:p>
      </dgm:t>
    </dgm:pt>
    <dgm:pt modelId="{089CD6A5-A67B-4F6D-A561-299F98FD8506}" type="parTrans" cxnId="{568D181F-2E43-4194-ACFA-C37C6947A91E}">
      <dgm:prSet/>
      <dgm:spPr/>
      <dgm:t>
        <a:bodyPr/>
        <a:lstStyle/>
        <a:p>
          <a:endParaRPr lang="en-US"/>
        </a:p>
      </dgm:t>
    </dgm:pt>
    <dgm:pt modelId="{58B8CD05-1099-44FD-AA65-74EE63A80D05}" type="sibTrans" cxnId="{568D181F-2E43-4194-ACFA-C37C6947A91E}">
      <dgm:prSet/>
      <dgm:spPr/>
      <dgm:t>
        <a:bodyPr/>
        <a:lstStyle/>
        <a:p>
          <a:endParaRPr lang="en-US"/>
        </a:p>
      </dgm:t>
    </dgm:pt>
    <dgm:pt modelId="{3F62A957-F433-49CC-825D-3EF365D14F9D}">
      <dgm:prSet custT="1"/>
      <dgm:spPr/>
      <dgm:t>
        <a:bodyPr/>
        <a:lstStyle/>
        <a:p>
          <a:r>
            <a:rPr lang="fr-FR" sz="1500" noProof="0" dirty="0" smtClean="0">
              <a:solidFill>
                <a:schemeClr val="tx1"/>
              </a:solidFill>
            </a:rPr>
            <a:t>Règles du commerce international.</a:t>
          </a:r>
        </a:p>
      </dgm:t>
    </dgm:pt>
    <dgm:pt modelId="{9DE885B1-6964-4A81-BB36-45CB987AAAA6}" type="parTrans" cxnId="{F8FDB0F0-F5F6-4E35-9828-54F4680BEF5B}">
      <dgm:prSet/>
      <dgm:spPr/>
      <dgm:t>
        <a:bodyPr/>
        <a:lstStyle/>
        <a:p>
          <a:endParaRPr lang="en-US"/>
        </a:p>
      </dgm:t>
    </dgm:pt>
    <dgm:pt modelId="{FF9A5957-D19A-48CC-82C2-2ABA85FDE486}" type="sibTrans" cxnId="{F8FDB0F0-F5F6-4E35-9828-54F4680BEF5B}">
      <dgm:prSet/>
      <dgm:spPr/>
      <dgm:t>
        <a:bodyPr/>
        <a:lstStyle/>
        <a:p>
          <a:endParaRPr lang="en-US"/>
        </a:p>
      </dgm:t>
    </dgm:pt>
    <dgm:pt modelId="{C1E68706-DAD2-41A0-89EF-879A0DD1EA28}">
      <dgm:prSet custT="1"/>
      <dgm:spPr/>
      <dgm:t>
        <a:bodyPr/>
        <a:lstStyle/>
        <a:p>
          <a:pPr>
            <a:lnSpc>
              <a:spcPct val="100000"/>
            </a:lnSpc>
            <a:spcBef>
              <a:spcPts val="600"/>
            </a:spcBef>
          </a:pPr>
          <a:r>
            <a:rPr lang="fr-FR" sz="1500" b="0" noProof="0" smtClean="0">
              <a:solidFill>
                <a:schemeClr val="tx1"/>
              </a:solidFill>
            </a:rPr>
            <a:t>Être concurrentiel</a:t>
          </a:r>
          <a:endParaRPr lang="fr-FR" sz="1500" b="0" noProof="0">
            <a:solidFill>
              <a:schemeClr val="tx1"/>
            </a:solidFill>
          </a:endParaRPr>
        </a:p>
      </dgm:t>
    </dgm:pt>
    <dgm:pt modelId="{6CE2BB61-78E8-4F16-ACAB-CE751D3C6989}" type="parTrans" cxnId="{36ED8D62-1DEB-4709-8CEF-0A811DB947D7}">
      <dgm:prSet/>
      <dgm:spPr/>
      <dgm:t>
        <a:bodyPr/>
        <a:lstStyle/>
        <a:p>
          <a:endParaRPr lang="en-US"/>
        </a:p>
      </dgm:t>
    </dgm:pt>
    <dgm:pt modelId="{4FC6EB28-16FF-42DE-935F-FC328C262A0B}" type="sibTrans" cxnId="{36ED8D62-1DEB-4709-8CEF-0A811DB947D7}">
      <dgm:prSet/>
      <dgm:spPr/>
      <dgm:t>
        <a:bodyPr/>
        <a:lstStyle/>
        <a:p>
          <a:endParaRPr lang="en-US"/>
        </a:p>
      </dgm:t>
    </dgm:pt>
    <dgm:pt modelId="{D0ABA11C-48C1-422F-B362-AAA4E281D541}" type="pres">
      <dgm:prSet presAssocID="{726C8EAD-BF9E-49FA-B22C-06EA4109425D}" presName="Name0" presStyleCnt="0">
        <dgm:presLayoutVars>
          <dgm:dir/>
          <dgm:animLvl val="lvl"/>
          <dgm:resizeHandles val="exact"/>
        </dgm:presLayoutVars>
      </dgm:prSet>
      <dgm:spPr/>
      <dgm:t>
        <a:bodyPr/>
        <a:lstStyle/>
        <a:p>
          <a:endParaRPr lang="en-US"/>
        </a:p>
      </dgm:t>
    </dgm:pt>
    <dgm:pt modelId="{0E793A46-F7E3-4447-B590-61719336EAEF}" type="pres">
      <dgm:prSet presAssocID="{C7768B81-3389-4D0D-9752-257B0127376E}" presName="composite" presStyleCnt="0"/>
      <dgm:spPr/>
    </dgm:pt>
    <dgm:pt modelId="{B06E0E31-0A70-4298-9871-3CBCAEE0A9C3}" type="pres">
      <dgm:prSet presAssocID="{C7768B81-3389-4D0D-9752-257B0127376E}" presName="parTx" presStyleLbl="alignNode1" presStyleIdx="0" presStyleCnt="2" custScaleX="103654">
        <dgm:presLayoutVars>
          <dgm:chMax val="0"/>
          <dgm:chPref val="0"/>
          <dgm:bulletEnabled val="1"/>
        </dgm:presLayoutVars>
      </dgm:prSet>
      <dgm:spPr/>
      <dgm:t>
        <a:bodyPr/>
        <a:lstStyle/>
        <a:p>
          <a:endParaRPr lang="en-US"/>
        </a:p>
      </dgm:t>
    </dgm:pt>
    <dgm:pt modelId="{171E0D45-A94D-4630-A576-7A599B815273}" type="pres">
      <dgm:prSet presAssocID="{C7768B81-3389-4D0D-9752-257B0127376E}" presName="desTx" presStyleLbl="alignAccFollowNode1" presStyleIdx="0" presStyleCnt="2" custScaleX="103654">
        <dgm:presLayoutVars>
          <dgm:bulletEnabled val="1"/>
        </dgm:presLayoutVars>
      </dgm:prSet>
      <dgm:spPr/>
      <dgm:t>
        <a:bodyPr/>
        <a:lstStyle/>
        <a:p>
          <a:endParaRPr lang="en-US"/>
        </a:p>
      </dgm:t>
    </dgm:pt>
    <dgm:pt modelId="{A7FA86E7-86E6-4BF5-AA44-D765099521B9}" type="pres">
      <dgm:prSet presAssocID="{65B8A7DB-709F-4236-9EC4-D5BD4707B36C}" presName="space" presStyleCnt="0"/>
      <dgm:spPr/>
    </dgm:pt>
    <dgm:pt modelId="{D445982B-6E2F-4C44-B5C5-730A2A926F37}" type="pres">
      <dgm:prSet presAssocID="{71D53BE6-2A70-4FE0-97CC-556B65684EE1}" presName="composite" presStyleCnt="0"/>
      <dgm:spPr/>
    </dgm:pt>
    <dgm:pt modelId="{378AC5F3-956C-4F77-A17D-E6A301F6A80F}" type="pres">
      <dgm:prSet presAssocID="{71D53BE6-2A70-4FE0-97CC-556B65684EE1}" presName="parTx" presStyleLbl="alignNode1" presStyleIdx="1" presStyleCnt="2" custScaleX="143477">
        <dgm:presLayoutVars>
          <dgm:chMax val="0"/>
          <dgm:chPref val="0"/>
          <dgm:bulletEnabled val="1"/>
        </dgm:presLayoutVars>
      </dgm:prSet>
      <dgm:spPr/>
      <dgm:t>
        <a:bodyPr/>
        <a:lstStyle/>
        <a:p>
          <a:endParaRPr lang="en-US"/>
        </a:p>
      </dgm:t>
    </dgm:pt>
    <dgm:pt modelId="{44C0F03F-156F-4162-869C-1876EE1DEECA}" type="pres">
      <dgm:prSet presAssocID="{71D53BE6-2A70-4FE0-97CC-556B65684EE1}" presName="desTx" presStyleLbl="alignAccFollowNode1" presStyleIdx="1" presStyleCnt="2" custScaleX="143153">
        <dgm:presLayoutVars>
          <dgm:bulletEnabled val="1"/>
        </dgm:presLayoutVars>
      </dgm:prSet>
      <dgm:spPr/>
      <dgm:t>
        <a:bodyPr/>
        <a:lstStyle/>
        <a:p>
          <a:endParaRPr lang="en-US"/>
        </a:p>
      </dgm:t>
    </dgm:pt>
  </dgm:ptLst>
  <dgm:cxnLst>
    <dgm:cxn modelId="{579506A6-F35F-49E0-B3A2-05222FD0B532}" type="presOf" srcId="{AEEC291E-A9CB-4755-A857-52CAD7B63BC9}" destId="{171E0D45-A94D-4630-A576-7A599B815273}" srcOrd="0" destOrd="2" presId="urn:microsoft.com/office/officeart/2005/8/layout/hList1"/>
    <dgm:cxn modelId="{9F4ECFF1-5C0C-4B6B-A4FD-5C8A28CF1F93}" srcId="{71D53BE6-2A70-4FE0-97CC-556B65684EE1}" destId="{B41C7CEE-8DDD-46C9-9A00-6DD85B03F23F}" srcOrd="2" destOrd="0" parTransId="{88A9350D-21E0-4583-BCB8-3D08B10588C2}" sibTransId="{DA750A14-25F7-43F8-A67F-2E0BC4BBAE62}"/>
    <dgm:cxn modelId="{E9AB1725-43CD-48F6-AA86-0BF75BFE1569}" srcId="{726C8EAD-BF9E-49FA-B22C-06EA4109425D}" destId="{C7768B81-3389-4D0D-9752-257B0127376E}" srcOrd="0" destOrd="0" parTransId="{F50E75C5-BA85-4156-9DEC-2417E5C1AAAA}" sibTransId="{65B8A7DB-709F-4236-9EC4-D5BD4707B36C}"/>
    <dgm:cxn modelId="{07D4D346-2EC1-42B0-85B6-2088F2334D24}" type="presOf" srcId="{B1CB0A7C-09F3-44BF-B65A-BAD1BA844F71}" destId="{44C0F03F-156F-4162-869C-1876EE1DEECA}" srcOrd="0" destOrd="1" presId="urn:microsoft.com/office/officeart/2005/8/layout/hList1"/>
    <dgm:cxn modelId="{D0B686A9-7711-4D99-9EEF-C1764793ABFB}" type="presOf" srcId="{3F62A957-F433-49CC-825D-3EF365D14F9D}" destId="{44C0F03F-156F-4162-869C-1876EE1DEECA}" srcOrd="0" destOrd="7" presId="urn:microsoft.com/office/officeart/2005/8/layout/hList1"/>
    <dgm:cxn modelId="{EB113836-2A1D-4692-8EAF-C770C089F17A}" type="presOf" srcId="{599A0534-A98D-41A5-97EF-1D6939DB45BB}" destId="{171E0D45-A94D-4630-A576-7A599B815273}" srcOrd="0" destOrd="7" presId="urn:microsoft.com/office/officeart/2005/8/layout/hList1"/>
    <dgm:cxn modelId="{BB05BC16-8DB9-43D5-A1F4-577765396609}" type="presOf" srcId="{31164E54-7197-4533-B639-0CAA0C1031A7}" destId="{44C0F03F-156F-4162-869C-1876EE1DEECA}" srcOrd="0" destOrd="5" presId="urn:microsoft.com/office/officeart/2005/8/layout/hList1"/>
    <dgm:cxn modelId="{568D181F-2E43-4194-ACFA-C37C6947A91E}" srcId="{71D53BE6-2A70-4FE0-97CC-556B65684EE1}" destId="{D31EA90D-AFFC-42DE-B48E-F19FE5B7353D}" srcOrd="4" destOrd="0" parTransId="{089CD6A5-A67B-4F6D-A561-299F98FD8506}" sibTransId="{58B8CD05-1099-44FD-AA65-74EE63A80D05}"/>
    <dgm:cxn modelId="{C561180A-9906-4B5D-B365-D82C7C5D9BBE}" srcId="{71D53BE6-2A70-4FE0-97CC-556B65684EE1}" destId="{85249D64-5A20-41E2-9F88-B2372112D9B8}" srcOrd="8" destOrd="0" parTransId="{FA635223-731B-4AF4-A151-FBC2A6C1F93F}" sibTransId="{D7A4B864-50FD-4DBA-AF0E-5CC7C0CEF5B9}"/>
    <dgm:cxn modelId="{6222EB3A-9543-4FDF-9120-8101D9AFDDCA}" srcId="{DDE77B22-224C-438F-A724-E35AD571479A}" destId="{7F4E3798-636A-46CD-A5CC-3D36D78EB040}" srcOrd="0" destOrd="0" parTransId="{4FFED338-1088-4A9C-B4D7-0100A5F9250F}" sibTransId="{92F08212-B272-4A4B-A3B8-AD77926DEFD8}"/>
    <dgm:cxn modelId="{3C88B80D-9C40-415F-81F3-4C46D79D15B5}" type="presOf" srcId="{163E3CE5-167D-475E-AE0A-C853BFC86B6C}" destId="{171E0D45-A94D-4630-A576-7A599B815273}" srcOrd="0" destOrd="3" presId="urn:microsoft.com/office/officeart/2005/8/layout/hList1"/>
    <dgm:cxn modelId="{424BA357-68EB-4888-8E55-090F9A03B692}" type="presOf" srcId="{E838BC1A-29A1-43E5-AA6E-667DF155095D}" destId="{171E0D45-A94D-4630-A576-7A599B815273}" srcOrd="0" destOrd="0" presId="urn:microsoft.com/office/officeart/2005/8/layout/hList1"/>
    <dgm:cxn modelId="{88D26E1F-9E84-489F-B0E7-C51B7D7797FD}" srcId="{71D53BE6-2A70-4FE0-97CC-556B65684EE1}" destId="{799E3767-A14B-40F0-8499-957D757611A8}" srcOrd="3" destOrd="0" parTransId="{3FBEF416-C964-4C6B-B26E-6C3E03C8D157}" sibTransId="{AC3E12D1-0913-446A-8977-A11118DCB0A0}"/>
    <dgm:cxn modelId="{B1844DA1-D9BF-4707-B20F-C071FA8796BD}" type="presOf" srcId="{58A8B25C-6F4C-4284-BBBC-F3B708E13B8C}" destId="{44C0F03F-156F-4162-869C-1876EE1DEECA}" srcOrd="0" destOrd="6" presId="urn:microsoft.com/office/officeart/2005/8/layout/hList1"/>
    <dgm:cxn modelId="{492A0E03-C0D9-4F2F-A5D6-BB52413C363D}" type="presOf" srcId="{EACBED93-0642-49D0-8C68-FEF8A2546C0C}" destId="{44C0F03F-156F-4162-869C-1876EE1DEECA}" srcOrd="0" destOrd="12" presId="urn:microsoft.com/office/officeart/2005/8/layout/hList1"/>
    <dgm:cxn modelId="{79C63116-B777-4626-8368-D627BF041B6E}" type="presOf" srcId="{4331EE30-550C-42F7-8D01-59F1EF635EC6}" destId="{171E0D45-A94D-4630-A576-7A599B815273}" srcOrd="0" destOrd="1" presId="urn:microsoft.com/office/officeart/2005/8/layout/hList1"/>
    <dgm:cxn modelId="{2A6DBAEF-4C22-4FBE-89F9-9D50A1CC2BE0}" srcId="{C7768B81-3389-4D0D-9752-257B0127376E}" destId="{163E3CE5-167D-475E-AE0A-C853BFC86B6C}" srcOrd="3" destOrd="0" parTransId="{53BF99B1-CBC1-4B46-A9E3-5C9C70271D41}" sibTransId="{79EEBE7B-6B92-4311-8F5F-7B775607B3D3}"/>
    <dgm:cxn modelId="{9CD7998F-4E7F-4E3A-96E8-8B94FFD829B1}" type="presOf" srcId="{799E3767-A14B-40F0-8499-957D757611A8}" destId="{44C0F03F-156F-4162-869C-1876EE1DEECA}" srcOrd="0" destOrd="3" presId="urn:microsoft.com/office/officeart/2005/8/layout/hList1"/>
    <dgm:cxn modelId="{91A715E9-D168-48EF-B0F0-1B410AAA3D95}" srcId="{71D53BE6-2A70-4FE0-97CC-556B65684EE1}" destId="{DDE77B22-224C-438F-A724-E35AD571479A}" srcOrd="10" destOrd="0" parTransId="{12E653FF-0B2A-4BB6-BD11-8EAA3EB4B090}" sibTransId="{0142BE35-BCC1-409E-9803-5FC5EF366EB2}"/>
    <dgm:cxn modelId="{C047DB1D-7A54-4F81-BA1F-A55BD2A4B182}" type="presOf" srcId="{C1E68706-DAD2-41A0-89EF-879A0DD1EA28}" destId="{171E0D45-A94D-4630-A576-7A599B815273}" srcOrd="0" destOrd="4" presId="urn:microsoft.com/office/officeart/2005/8/layout/hList1"/>
    <dgm:cxn modelId="{E6D180BD-BD29-42B7-80E1-71DE9ABDB91C}" srcId="{C7768B81-3389-4D0D-9752-257B0127376E}" destId="{4331EE30-550C-42F7-8D01-59F1EF635EC6}" srcOrd="1" destOrd="0" parTransId="{D397D5E8-C626-49F5-8C5D-FF52D51C7B69}" sibTransId="{0FB184E7-C8B1-46D8-84AC-C5CEED90F112}"/>
    <dgm:cxn modelId="{92933A84-6BA2-42E0-AA5D-E5FBDBCB3892}" type="presOf" srcId="{7F4E3798-636A-46CD-A5CC-3D36D78EB040}" destId="{44C0F03F-156F-4162-869C-1876EE1DEECA}" srcOrd="0" destOrd="11" presId="urn:microsoft.com/office/officeart/2005/8/layout/hList1"/>
    <dgm:cxn modelId="{D7E37783-2BD9-413F-9B46-592DBB17FC9D}" srcId="{DDE77B22-224C-438F-A724-E35AD571479A}" destId="{EACBED93-0642-49D0-8C68-FEF8A2546C0C}" srcOrd="1" destOrd="0" parTransId="{8493517C-1438-4301-A06F-4459EE806CA5}" sibTransId="{11BF342B-F62F-4F18-AB58-5DADE6DF7934}"/>
    <dgm:cxn modelId="{A0380852-D7C3-45D0-94D5-15A69B73EED2}" type="presOf" srcId="{B41C7CEE-8DDD-46C9-9A00-6DD85B03F23F}" destId="{44C0F03F-156F-4162-869C-1876EE1DEECA}" srcOrd="0" destOrd="2" presId="urn:microsoft.com/office/officeart/2005/8/layout/hList1"/>
    <dgm:cxn modelId="{E8A72B5B-BB2A-4B39-97BD-E70B2F24F4A5}" srcId="{726C8EAD-BF9E-49FA-B22C-06EA4109425D}" destId="{71D53BE6-2A70-4FE0-97CC-556B65684EE1}" srcOrd="1" destOrd="0" parTransId="{F28952EA-26A2-405D-A2C7-DC908FB36C7A}" sibTransId="{0F7F5589-7207-4188-893C-81AE2D44212E}"/>
    <dgm:cxn modelId="{F8FDB0F0-F5F6-4E35-9828-54F4680BEF5B}" srcId="{71D53BE6-2A70-4FE0-97CC-556B65684EE1}" destId="{3F62A957-F433-49CC-825D-3EF365D14F9D}" srcOrd="7" destOrd="0" parTransId="{9DE885B1-6964-4A81-BB36-45CB987AAAA6}" sibTransId="{FF9A5957-D19A-48CC-82C2-2ABA85FDE486}"/>
    <dgm:cxn modelId="{EC126B1D-532F-497B-A250-E88DFD2B2E66}" type="presOf" srcId="{DDE77B22-224C-438F-A724-E35AD571479A}" destId="{44C0F03F-156F-4162-869C-1876EE1DEECA}" srcOrd="0" destOrd="10" presId="urn:microsoft.com/office/officeart/2005/8/layout/hList1"/>
    <dgm:cxn modelId="{1EE44AAD-92C4-4EA6-AAF9-AE78CA92B9CE}" srcId="{71D53BE6-2A70-4FE0-97CC-556B65684EE1}" destId="{58A8B25C-6F4C-4284-BBBC-F3B708E13B8C}" srcOrd="6" destOrd="0" parTransId="{F2261DB5-249E-4654-BB0B-676DAACB0BA4}" sibTransId="{9019068A-EBFD-482B-AA2A-36B645C7AB89}"/>
    <dgm:cxn modelId="{9C47E3AD-BFC3-4386-AF5D-109A770C7109}" type="presOf" srcId="{88348408-B7EC-45E5-BD15-18368B9A72E9}" destId="{171E0D45-A94D-4630-A576-7A599B815273}" srcOrd="0" destOrd="5" presId="urn:microsoft.com/office/officeart/2005/8/layout/hList1"/>
    <dgm:cxn modelId="{36ED8D62-1DEB-4709-8CEF-0A811DB947D7}" srcId="{C7768B81-3389-4D0D-9752-257B0127376E}" destId="{C1E68706-DAD2-41A0-89EF-879A0DD1EA28}" srcOrd="4" destOrd="0" parTransId="{6CE2BB61-78E8-4F16-ACAB-CE751D3C6989}" sibTransId="{4FC6EB28-16FF-42DE-935F-FC328C262A0B}"/>
    <dgm:cxn modelId="{3C872434-24F4-49DB-BB55-8C5E14BA8421}" type="presOf" srcId="{726C8EAD-BF9E-49FA-B22C-06EA4109425D}" destId="{D0ABA11C-48C1-422F-B362-AAA4E281D541}" srcOrd="0" destOrd="0" presId="urn:microsoft.com/office/officeart/2005/8/layout/hList1"/>
    <dgm:cxn modelId="{7AE0783C-FA47-43E9-913F-7BF4E1EB1B0A}" srcId="{C7768B81-3389-4D0D-9752-257B0127376E}" destId="{88348408-B7EC-45E5-BD15-18368B9A72E9}" srcOrd="5" destOrd="0" parTransId="{F959A422-F2CD-4F2A-A6D2-C5F7D411B981}" sibTransId="{812B3BB8-F15C-4D11-852F-0FAC16025913}"/>
    <dgm:cxn modelId="{6307C71A-6D1E-462B-B777-EB574AEB2730}" type="presOf" srcId="{41820B9B-8C59-4B00-8BCD-DE5958167ED1}" destId="{44C0F03F-156F-4162-869C-1876EE1DEECA}" srcOrd="0" destOrd="9" presId="urn:microsoft.com/office/officeart/2005/8/layout/hList1"/>
    <dgm:cxn modelId="{17A81E42-B232-4D61-8E10-0CE5BDC87472}" srcId="{71D53BE6-2A70-4FE0-97CC-556B65684EE1}" destId="{EB67160B-8CB4-4DF3-9250-C3C28E26D146}" srcOrd="0" destOrd="0" parTransId="{894BED5D-DFA4-4C19-851E-5A046FA4C2D9}" sibTransId="{F79059F9-677D-4254-8E79-DD01A83BD508}"/>
    <dgm:cxn modelId="{BEF19F93-CDF5-4D1C-8E34-AE3A6E50462E}" type="presOf" srcId="{C7768B81-3389-4D0D-9752-257B0127376E}" destId="{B06E0E31-0A70-4298-9871-3CBCAEE0A9C3}" srcOrd="0" destOrd="0" presId="urn:microsoft.com/office/officeart/2005/8/layout/hList1"/>
    <dgm:cxn modelId="{F51070F4-48BD-443E-AE02-0C1C229E3BCB}" srcId="{C7768B81-3389-4D0D-9752-257B0127376E}" destId="{AEEC291E-A9CB-4755-A857-52CAD7B63BC9}" srcOrd="2" destOrd="0" parTransId="{DF7A357A-B195-497D-9122-B48D87AD7A5E}" sibTransId="{0EB63A05-C73E-4C29-8F9A-932C11DCF8DB}"/>
    <dgm:cxn modelId="{BD21C9F3-5986-4B4F-8383-18C329A34865}" srcId="{C7768B81-3389-4D0D-9752-257B0127376E}" destId="{62BCAB75-3381-401E-BC8E-24F44181D0ED}" srcOrd="6" destOrd="0" parTransId="{CB1A5C11-5A29-4DF7-94F3-A90DD899B446}" sibTransId="{3794219F-1BFB-4768-BF5A-3D5765F843C8}"/>
    <dgm:cxn modelId="{281696AE-063F-4C2C-94D7-C046323B6E4B}" srcId="{71D53BE6-2A70-4FE0-97CC-556B65684EE1}" destId="{B1CB0A7C-09F3-44BF-B65A-BAD1BA844F71}" srcOrd="1" destOrd="0" parTransId="{5E08FC9A-B56C-42B6-9DA2-9CF56042CD6B}" sibTransId="{FF9C1122-21AD-4F2D-AA85-D240B30F670E}"/>
    <dgm:cxn modelId="{5014E034-63D9-481D-9CBB-2B7A65C98148}" type="presOf" srcId="{62BCAB75-3381-401E-BC8E-24F44181D0ED}" destId="{171E0D45-A94D-4630-A576-7A599B815273}" srcOrd="0" destOrd="6" presId="urn:microsoft.com/office/officeart/2005/8/layout/hList1"/>
    <dgm:cxn modelId="{00A3CE6C-6D9B-404E-9280-CC3BE0108F68}" srcId="{C7768B81-3389-4D0D-9752-257B0127376E}" destId="{599A0534-A98D-41A5-97EF-1D6939DB45BB}" srcOrd="7" destOrd="0" parTransId="{65B31490-A00C-4242-9726-4110F1994018}" sibTransId="{387FEA9F-0D02-40F5-9216-11D2C378D681}"/>
    <dgm:cxn modelId="{63DB7839-3168-4A89-BD7E-28C647E542E7}" type="presOf" srcId="{EB67160B-8CB4-4DF3-9250-C3C28E26D146}" destId="{44C0F03F-156F-4162-869C-1876EE1DEECA}" srcOrd="0" destOrd="0" presId="urn:microsoft.com/office/officeart/2005/8/layout/hList1"/>
    <dgm:cxn modelId="{CBB69A04-4D6D-4881-9C1C-6C7E27FC40DC}" srcId="{C7768B81-3389-4D0D-9752-257B0127376E}" destId="{E838BC1A-29A1-43E5-AA6E-667DF155095D}" srcOrd="0" destOrd="0" parTransId="{9F87BC2D-08B5-4EBD-BD38-263791256491}" sibTransId="{E1CA4969-3E21-4159-A8FC-1B500A173A05}"/>
    <dgm:cxn modelId="{17DFAB90-B9E0-4315-9F88-9B89E3D4ED3F}" srcId="{71D53BE6-2A70-4FE0-97CC-556B65684EE1}" destId="{31164E54-7197-4533-B639-0CAA0C1031A7}" srcOrd="5" destOrd="0" parTransId="{23EC1998-BA17-4018-99EB-11F56150FE6C}" sibTransId="{B963E5E5-2653-4377-8DAD-BDB64AB1B1BF}"/>
    <dgm:cxn modelId="{1654A42A-87D7-4222-BB38-B88A2AD5B1C9}" type="presOf" srcId="{85249D64-5A20-41E2-9F88-B2372112D9B8}" destId="{44C0F03F-156F-4162-869C-1876EE1DEECA}" srcOrd="0" destOrd="8" presId="urn:microsoft.com/office/officeart/2005/8/layout/hList1"/>
    <dgm:cxn modelId="{F6E33977-1F37-49B1-AECE-70EDE6DF3039}" type="presOf" srcId="{71D53BE6-2A70-4FE0-97CC-556B65684EE1}" destId="{378AC5F3-956C-4F77-A17D-E6A301F6A80F}" srcOrd="0" destOrd="0" presId="urn:microsoft.com/office/officeart/2005/8/layout/hList1"/>
    <dgm:cxn modelId="{B5BA5580-FA9A-4AC1-8201-7209B335CEEA}" type="presOf" srcId="{D31EA90D-AFFC-42DE-B48E-F19FE5B7353D}" destId="{44C0F03F-156F-4162-869C-1876EE1DEECA}" srcOrd="0" destOrd="4" presId="urn:microsoft.com/office/officeart/2005/8/layout/hList1"/>
    <dgm:cxn modelId="{8D022546-1B86-42DF-8620-F0B5AEEBE1BA}" srcId="{71D53BE6-2A70-4FE0-97CC-556B65684EE1}" destId="{41820B9B-8C59-4B00-8BCD-DE5958167ED1}" srcOrd="9" destOrd="0" parTransId="{F5FD46F1-C5FF-42B9-A549-BF3A80EC722A}" sibTransId="{3D9AE738-CC5F-46D8-BC6E-B920AF91A11D}"/>
    <dgm:cxn modelId="{59547D10-8184-49B3-9780-BBD7226217A0}" type="presParOf" srcId="{D0ABA11C-48C1-422F-B362-AAA4E281D541}" destId="{0E793A46-F7E3-4447-B590-61719336EAEF}" srcOrd="0" destOrd="0" presId="urn:microsoft.com/office/officeart/2005/8/layout/hList1"/>
    <dgm:cxn modelId="{AC86F699-824E-427F-BDC9-BA6F3FC6B7ED}" type="presParOf" srcId="{0E793A46-F7E3-4447-B590-61719336EAEF}" destId="{B06E0E31-0A70-4298-9871-3CBCAEE0A9C3}" srcOrd="0" destOrd="0" presId="urn:microsoft.com/office/officeart/2005/8/layout/hList1"/>
    <dgm:cxn modelId="{4A0B9FA3-37F4-46CF-A705-C88408FA6EA9}" type="presParOf" srcId="{0E793A46-F7E3-4447-B590-61719336EAEF}" destId="{171E0D45-A94D-4630-A576-7A599B815273}" srcOrd="1" destOrd="0" presId="urn:microsoft.com/office/officeart/2005/8/layout/hList1"/>
    <dgm:cxn modelId="{E63828A2-2DB0-45F6-8568-07D492E6BC56}" type="presParOf" srcId="{D0ABA11C-48C1-422F-B362-AAA4E281D541}" destId="{A7FA86E7-86E6-4BF5-AA44-D765099521B9}" srcOrd="1" destOrd="0" presId="urn:microsoft.com/office/officeart/2005/8/layout/hList1"/>
    <dgm:cxn modelId="{FDEF9814-DB8D-4B5D-9BC3-419442AD75FC}" type="presParOf" srcId="{D0ABA11C-48C1-422F-B362-AAA4E281D541}" destId="{D445982B-6E2F-4C44-B5C5-730A2A926F37}" srcOrd="2" destOrd="0" presId="urn:microsoft.com/office/officeart/2005/8/layout/hList1"/>
    <dgm:cxn modelId="{0FC89FB7-8192-42AE-A70E-DACD9504028E}" type="presParOf" srcId="{D445982B-6E2F-4C44-B5C5-730A2A926F37}" destId="{378AC5F3-956C-4F77-A17D-E6A301F6A80F}" srcOrd="0" destOrd="0" presId="urn:microsoft.com/office/officeart/2005/8/layout/hList1"/>
    <dgm:cxn modelId="{23E222BA-739A-4557-84D5-F93D4B812621}" type="presParOf" srcId="{D445982B-6E2F-4C44-B5C5-730A2A926F37}" destId="{44C0F03F-156F-4162-869C-1876EE1DEEC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15821A4-EC4E-4ECA-A5C6-501FF3865678}" type="doc">
      <dgm:prSet loTypeId="urn:microsoft.com/office/officeart/2005/8/layout/cycle7" loCatId="cycle" qsTypeId="urn:microsoft.com/office/officeart/2005/8/quickstyle/3d1" qsCatId="3D" csTypeId="urn:microsoft.com/office/officeart/2005/8/colors/accent1_3" csCatId="accent1" phldr="1"/>
      <dgm:spPr/>
      <dgm:t>
        <a:bodyPr/>
        <a:lstStyle/>
        <a:p>
          <a:endParaRPr lang="en-US"/>
        </a:p>
      </dgm:t>
    </dgm:pt>
    <dgm:pt modelId="{6FF8B3B5-682D-4FBF-9109-700F8912D00E}">
      <dgm:prSet phldrT="[Text]" custT="1"/>
      <dgm:spPr/>
      <dgm:t>
        <a:bodyPr/>
        <a:lstStyle/>
        <a:p>
          <a:r>
            <a:rPr lang="en-CA" sz="3300" dirty="0" err="1" smtClean="0"/>
            <a:t>Acheteur</a:t>
          </a:r>
          <a:endParaRPr lang="en-CA" sz="3300" dirty="0" smtClean="0"/>
        </a:p>
        <a:p>
          <a:r>
            <a:rPr lang="en-CA" sz="2000" dirty="0" err="1" smtClean="0"/>
            <a:t>Appel</a:t>
          </a:r>
          <a:r>
            <a:rPr lang="en-CA" sz="2000" dirty="0" smtClean="0"/>
            <a:t> </a:t>
          </a:r>
          <a:r>
            <a:rPr lang="en-CA" sz="2000" dirty="0" err="1" smtClean="0"/>
            <a:t>d’offre</a:t>
          </a:r>
          <a:endParaRPr lang="en-CA" sz="2000" dirty="0" smtClean="0"/>
        </a:p>
        <a:p>
          <a:r>
            <a:rPr lang="en-CA" sz="2000" dirty="0" smtClean="0"/>
            <a:t>Cahier des charges</a:t>
          </a:r>
          <a:endParaRPr lang="en-US" sz="2000" dirty="0"/>
        </a:p>
      </dgm:t>
    </dgm:pt>
    <dgm:pt modelId="{6088DCB5-59AB-4AD1-BAC1-579B0F053BE6}" type="parTrans" cxnId="{AAF5EEF4-F8E7-466C-9442-1773B401F566}">
      <dgm:prSet/>
      <dgm:spPr/>
      <dgm:t>
        <a:bodyPr/>
        <a:lstStyle/>
        <a:p>
          <a:endParaRPr lang="en-US"/>
        </a:p>
      </dgm:t>
    </dgm:pt>
    <dgm:pt modelId="{DEE90E64-EAFD-48F5-B881-AE7104B84D1F}" type="sibTrans" cxnId="{AAF5EEF4-F8E7-466C-9442-1773B401F566}">
      <dgm:prSet/>
      <dgm:spPr/>
      <dgm:t>
        <a:bodyPr/>
        <a:lstStyle/>
        <a:p>
          <a:endParaRPr lang="en-US"/>
        </a:p>
      </dgm:t>
    </dgm:pt>
    <dgm:pt modelId="{C51C17EE-5283-4786-A849-2622D8008CEB}">
      <dgm:prSet phldrT="[Text]" custT="1"/>
      <dgm:spPr/>
      <dgm:t>
        <a:bodyPr anchor="ctr" anchorCtr="0"/>
        <a:lstStyle/>
        <a:p>
          <a:pPr algn="ctr"/>
          <a:r>
            <a:rPr lang="en-CA" sz="2600" dirty="0" err="1" smtClean="0">
              <a:solidFill>
                <a:schemeClr val="tx1"/>
              </a:solidFill>
            </a:rPr>
            <a:t>Fournisseur</a:t>
          </a:r>
          <a:endParaRPr lang="en-CA" sz="2600" dirty="0" smtClean="0">
            <a:solidFill>
              <a:schemeClr val="tx1"/>
            </a:solidFill>
          </a:endParaRPr>
        </a:p>
        <a:p>
          <a:pPr algn="ctr"/>
          <a:r>
            <a:rPr lang="en-CA" sz="2000" dirty="0" err="1" smtClean="0">
              <a:solidFill>
                <a:schemeClr val="tx1"/>
              </a:solidFill>
            </a:rPr>
            <a:t>Soumission</a:t>
          </a:r>
          <a:endParaRPr lang="en-CA" sz="2000" dirty="0" smtClean="0">
            <a:solidFill>
              <a:schemeClr val="tx1"/>
            </a:solidFill>
          </a:endParaRPr>
        </a:p>
        <a:p>
          <a:pPr algn="ctr"/>
          <a:r>
            <a:rPr lang="en-CA" sz="2000" dirty="0" smtClean="0">
              <a:solidFill>
                <a:schemeClr val="tx1"/>
              </a:solidFill>
            </a:rPr>
            <a:t>Proposition technique</a:t>
          </a:r>
        </a:p>
        <a:p>
          <a:pPr algn="ctr"/>
          <a:r>
            <a:rPr lang="en-CA" sz="2000" dirty="0" smtClean="0">
              <a:solidFill>
                <a:schemeClr val="tx1"/>
              </a:solidFill>
            </a:rPr>
            <a:t>Prix</a:t>
          </a:r>
          <a:endParaRPr lang="en-US" sz="2000" dirty="0">
            <a:solidFill>
              <a:schemeClr val="tx1"/>
            </a:solidFill>
          </a:endParaRPr>
        </a:p>
      </dgm:t>
    </dgm:pt>
    <dgm:pt modelId="{78D3DA4A-B4B8-4BB2-8DC0-BD189C5625EB}" type="parTrans" cxnId="{9C2B18E2-7203-40D8-95A7-20EDFAD326E0}">
      <dgm:prSet/>
      <dgm:spPr/>
      <dgm:t>
        <a:bodyPr/>
        <a:lstStyle/>
        <a:p>
          <a:endParaRPr lang="en-US"/>
        </a:p>
      </dgm:t>
    </dgm:pt>
    <dgm:pt modelId="{7A8B3FDC-C0D0-4DC0-BBD9-BDD6A1245325}" type="sibTrans" cxnId="{9C2B18E2-7203-40D8-95A7-20EDFAD326E0}">
      <dgm:prSet/>
      <dgm:spPr/>
      <dgm:t>
        <a:bodyPr/>
        <a:lstStyle/>
        <a:p>
          <a:endParaRPr lang="en-US"/>
        </a:p>
      </dgm:t>
    </dgm:pt>
    <dgm:pt modelId="{503389DA-771D-4394-9418-946B02FFCF41}" type="pres">
      <dgm:prSet presAssocID="{115821A4-EC4E-4ECA-A5C6-501FF3865678}" presName="Name0" presStyleCnt="0">
        <dgm:presLayoutVars>
          <dgm:dir/>
          <dgm:resizeHandles val="exact"/>
        </dgm:presLayoutVars>
      </dgm:prSet>
      <dgm:spPr/>
      <dgm:t>
        <a:bodyPr/>
        <a:lstStyle/>
        <a:p>
          <a:endParaRPr lang="en-US"/>
        </a:p>
      </dgm:t>
    </dgm:pt>
    <dgm:pt modelId="{B160121F-5ABB-4087-82C4-93C56735F059}" type="pres">
      <dgm:prSet presAssocID="{6FF8B3B5-682D-4FBF-9109-700F8912D00E}" presName="node" presStyleLbl="node1" presStyleIdx="0" presStyleCnt="2" custScaleX="99692" custScaleY="152088" custRadScaleRad="130503" custRadScaleInc="-86739">
        <dgm:presLayoutVars>
          <dgm:bulletEnabled val="1"/>
        </dgm:presLayoutVars>
      </dgm:prSet>
      <dgm:spPr/>
      <dgm:t>
        <a:bodyPr/>
        <a:lstStyle/>
        <a:p>
          <a:endParaRPr lang="en-US"/>
        </a:p>
      </dgm:t>
    </dgm:pt>
    <dgm:pt modelId="{FCD4CF5C-71C4-4164-8040-A7A65EC9F0B4}" type="pres">
      <dgm:prSet presAssocID="{DEE90E64-EAFD-48F5-B881-AE7104B84D1F}" presName="sibTrans" presStyleLbl="sibTrans2D1" presStyleIdx="0" presStyleCnt="2"/>
      <dgm:spPr/>
      <dgm:t>
        <a:bodyPr/>
        <a:lstStyle/>
        <a:p>
          <a:endParaRPr lang="en-US"/>
        </a:p>
      </dgm:t>
    </dgm:pt>
    <dgm:pt modelId="{22118FBA-294A-4795-B858-52164839AA72}" type="pres">
      <dgm:prSet presAssocID="{DEE90E64-EAFD-48F5-B881-AE7104B84D1F}" presName="connectorText" presStyleLbl="sibTrans2D1" presStyleIdx="0" presStyleCnt="2"/>
      <dgm:spPr/>
      <dgm:t>
        <a:bodyPr/>
        <a:lstStyle/>
        <a:p>
          <a:endParaRPr lang="en-US"/>
        </a:p>
      </dgm:t>
    </dgm:pt>
    <dgm:pt modelId="{AE56E486-E3CB-4ED9-94EE-938D02821624}" type="pres">
      <dgm:prSet presAssocID="{C51C17EE-5283-4786-A849-2622D8008CEB}" presName="node" presStyleLbl="node1" presStyleIdx="1" presStyleCnt="2" custScaleX="104947" custScaleY="162751" custRadScaleRad="162165" custRadScaleInc="-110644">
        <dgm:presLayoutVars>
          <dgm:bulletEnabled val="1"/>
        </dgm:presLayoutVars>
      </dgm:prSet>
      <dgm:spPr/>
      <dgm:t>
        <a:bodyPr/>
        <a:lstStyle/>
        <a:p>
          <a:endParaRPr lang="en-US"/>
        </a:p>
      </dgm:t>
    </dgm:pt>
    <dgm:pt modelId="{0AC1067F-FDF5-4DE7-A8D5-606AF005C5A1}" type="pres">
      <dgm:prSet presAssocID="{7A8B3FDC-C0D0-4DC0-BBD9-BDD6A1245325}" presName="sibTrans" presStyleLbl="sibTrans2D1" presStyleIdx="1" presStyleCnt="2"/>
      <dgm:spPr/>
      <dgm:t>
        <a:bodyPr/>
        <a:lstStyle/>
        <a:p>
          <a:endParaRPr lang="en-US"/>
        </a:p>
      </dgm:t>
    </dgm:pt>
    <dgm:pt modelId="{968075FD-1734-4556-957A-6BF9A04B765F}" type="pres">
      <dgm:prSet presAssocID="{7A8B3FDC-C0D0-4DC0-BBD9-BDD6A1245325}" presName="connectorText" presStyleLbl="sibTrans2D1" presStyleIdx="1" presStyleCnt="2"/>
      <dgm:spPr/>
      <dgm:t>
        <a:bodyPr/>
        <a:lstStyle/>
        <a:p>
          <a:endParaRPr lang="en-US"/>
        </a:p>
      </dgm:t>
    </dgm:pt>
  </dgm:ptLst>
  <dgm:cxnLst>
    <dgm:cxn modelId="{9C2B18E2-7203-40D8-95A7-20EDFAD326E0}" srcId="{115821A4-EC4E-4ECA-A5C6-501FF3865678}" destId="{C51C17EE-5283-4786-A849-2622D8008CEB}" srcOrd="1" destOrd="0" parTransId="{78D3DA4A-B4B8-4BB2-8DC0-BD189C5625EB}" sibTransId="{7A8B3FDC-C0D0-4DC0-BBD9-BDD6A1245325}"/>
    <dgm:cxn modelId="{FED323EB-3454-4A0E-92C1-D3C49E613A34}" type="presOf" srcId="{6FF8B3B5-682D-4FBF-9109-700F8912D00E}" destId="{B160121F-5ABB-4087-82C4-93C56735F059}" srcOrd="0" destOrd="0" presId="urn:microsoft.com/office/officeart/2005/8/layout/cycle7"/>
    <dgm:cxn modelId="{195785B1-0FF3-4BC8-BEAA-4BC44E40BC01}" type="presOf" srcId="{DEE90E64-EAFD-48F5-B881-AE7104B84D1F}" destId="{22118FBA-294A-4795-B858-52164839AA72}" srcOrd="1" destOrd="0" presId="urn:microsoft.com/office/officeart/2005/8/layout/cycle7"/>
    <dgm:cxn modelId="{E71C47B2-244C-4195-8676-F9D90342C935}" type="presOf" srcId="{7A8B3FDC-C0D0-4DC0-BBD9-BDD6A1245325}" destId="{0AC1067F-FDF5-4DE7-A8D5-606AF005C5A1}" srcOrd="0" destOrd="0" presId="urn:microsoft.com/office/officeart/2005/8/layout/cycle7"/>
    <dgm:cxn modelId="{A30660FC-6238-4424-963B-502F17A2DA3C}" type="presOf" srcId="{115821A4-EC4E-4ECA-A5C6-501FF3865678}" destId="{503389DA-771D-4394-9418-946B02FFCF41}" srcOrd="0" destOrd="0" presId="urn:microsoft.com/office/officeart/2005/8/layout/cycle7"/>
    <dgm:cxn modelId="{367E6197-1408-4326-A2BD-2972D279EFC5}" type="presOf" srcId="{7A8B3FDC-C0D0-4DC0-BBD9-BDD6A1245325}" destId="{968075FD-1734-4556-957A-6BF9A04B765F}" srcOrd="1" destOrd="0" presId="urn:microsoft.com/office/officeart/2005/8/layout/cycle7"/>
    <dgm:cxn modelId="{2844D16C-FABA-4003-93F3-61812907623F}" type="presOf" srcId="{DEE90E64-EAFD-48F5-B881-AE7104B84D1F}" destId="{FCD4CF5C-71C4-4164-8040-A7A65EC9F0B4}" srcOrd="0" destOrd="0" presId="urn:microsoft.com/office/officeart/2005/8/layout/cycle7"/>
    <dgm:cxn modelId="{AAF5EEF4-F8E7-466C-9442-1773B401F566}" srcId="{115821A4-EC4E-4ECA-A5C6-501FF3865678}" destId="{6FF8B3B5-682D-4FBF-9109-700F8912D00E}" srcOrd="0" destOrd="0" parTransId="{6088DCB5-59AB-4AD1-BAC1-579B0F053BE6}" sibTransId="{DEE90E64-EAFD-48F5-B881-AE7104B84D1F}"/>
    <dgm:cxn modelId="{15A87037-425A-4D03-B9A9-E85EAE070075}" type="presOf" srcId="{C51C17EE-5283-4786-A849-2622D8008CEB}" destId="{AE56E486-E3CB-4ED9-94EE-938D02821624}" srcOrd="0" destOrd="0" presId="urn:microsoft.com/office/officeart/2005/8/layout/cycle7"/>
    <dgm:cxn modelId="{CDD7EB8E-CE44-442A-ACB0-9908CCFC67C3}" type="presParOf" srcId="{503389DA-771D-4394-9418-946B02FFCF41}" destId="{B160121F-5ABB-4087-82C4-93C56735F059}" srcOrd="0" destOrd="0" presId="urn:microsoft.com/office/officeart/2005/8/layout/cycle7"/>
    <dgm:cxn modelId="{A3218D20-9E49-4C24-B1EA-2EB0F2B3172E}" type="presParOf" srcId="{503389DA-771D-4394-9418-946B02FFCF41}" destId="{FCD4CF5C-71C4-4164-8040-A7A65EC9F0B4}" srcOrd="1" destOrd="0" presId="urn:microsoft.com/office/officeart/2005/8/layout/cycle7"/>
    <dgm:cxn modelId="{481D8009-1BF1-4F81-8A56-6FD0CE4859DA}" type="presParOf" srcId="{FCD4CF5C-71C4-4164-8040-A7A65EC9F0B4}" destId="{22118FBA-294A-4795-B858-52164839AA72}" srcOrd="0" destOrd="0" presId="urn:microsoft.com/office/officeart/2005/8/layout/cycle7"/>
    <dgm:cxn modelId="{D28D79B6-7E18-4154-9BCE-E495701A1C9A}" type="presParOf" srcId="{503389DA-771D-4394-9418-946B02FFCF41}" destId="{AE56E486-E3CB-4ED9-94EE-938D02821624}" srcOrd="2" destOrd="0" presId="urn:microsoft.com/office/officeart/2005/8/layout/cycle7"/>
    <dgm:cxn modelId="{859D1E49-7AB6-44E4-9FF6-7065247B1A29}" type="presParOf" srcId="{503389DA-771D-4394-9418-946B02FFCF41}" destId="{0AC1067F-FDF5-4DE7-A8D5-606AF005C5A1}" srcOrd="3" destOrd="0" presId="urn:microsoft.com/office/officeart/2005/8/layout/cycle7"/>
    <dgm:cxn modelId="{0976C3E8-08B4-4D7B-BAEA-68DCA6F7B881}" type="presParOf" srcId="{0AC1067F-FDF5-4DE7-A8D5-606AF005C5A1}" destId="{968075FD-1734-4556-957A-6BF9A04B765F}"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E0E31-0A70-4298-9871-3CBCAEE0A9C3}">
      <dsp:nvSpPr>
        <dsp:cNvPr id="0" name=""/>
        <dsp:cNvSpPr/>
      </dsp:nvSpPr>
      <dsp:spPr>
        <a:xfrm>
          <a:off x="40" y="155538"/>
          <a:ext cx="3845569" cy="5184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lvl="0" algn="ctr" defTabSz="800100">
            <a:lnSpc>
              <a:spcPct val="90000"/>
            </a:lnSpc>
            <a:spcBef>
              <a:spcPct val="0"/>
            </a:spcBef>
            <a:spcAft>
              <a:spcPct val="35000"/>
            </a:spcAft>
          </a:pPr>
          <a:r>
            <a:rPr lang="en-CA" sz="1800" kern="1200" dirty="0" err="1" smtClean="0"/>
            <a:t>Approvisionnement</a:t>
          </a:r>
          <a:endParaRPr lang="en-US" sz="1800" kern="1200" dirty="0"/>
        </a:p>
      </dsp:txBody>
      <dsp:txXfrm>
        <a:off x="40" y="155538"/>
        <a:ext cx="3845569" cy="518400"/>
      </dsp:txXfrm>
    </dsp:sp>
    <dsp:sp modelId="{171E0D45-A94D-4630-A576-7A599B815273}">
      <dsp:nvSpPr>
        <dsp:cNvPr id="0" name=""/>
        <dsp:cNvSpPr/>
      </dsp:nvSpPr>
      <dsp:spPr>
        <a:xfrm>
          <a:off x="40" y="673938"/>
          <a:ext cx="3845569" cy="3696485"/>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CA" sz="1800" kern="1200" dirty="0" smtClean="0">
              <a:solidFill>
                <a:schemeClr val="tx1"/>
              </a:solidFill>
            </a:rPr>
            <a:t>Action de </a:t>
          </a:r>
          <a:r>
            <a:rPr lang="en-CA" sz="1800" kern="1200" dirty="0" err="1" smtClean="0">
              <a:solidFill>
                <a:schemeClr val="tx1"/>
              </a:solidFill>
            </a:rPr>
            <a:t>fournir</a:t>
          </a:r>
          <a:r>
            <a:rPr lang="en-CA" sz="1800" kern="1200" dirty="0" smtClean="0">
              <a:solidFill>
                <a:schemeClr val="tx1"/>
              </a:solidFill>
            </a:rPr>
            <a:t>, </a:t>
          </a:r>
          <a:r>
            <a:rPr lang="en-CA" sz="1800" kern="1200" dirty="0" err="1" smtClean="0">
              <a:solidFill>
                <a:schemeClr val="tx1"/>
              </a:solidFill>
            </a:rPr>
            <a:t>ravitailler</a:t>
          </a:r>
          <a:r>
            <a:rPr lang="en-CA" sz="1800" kern="1200" dirty="0" smtClean="0">
              <a:solidFill>
                <a:schemeClr val="tx1"/>
              </a:solidFill>
            </a:rPr>
            <a:t>, </a:t>
          </a:r>
          <a:r>
            <a:rPr lang="en-CA" sz="1800" kern="1200" dirty="0" err="1" smtClean="0">
              <a:solidFill>
                <a:schemeClr val="tx1"/>
              </a:solidFill>
            </a:rPr>
            <a:t>fourniture</a:t>
          </a:r>
          <a:r>
            <a:rPr lang="en-CA" sz="1800" kern="1200" dirty="0" smtClean="0">
              <a:solidFill>
                <a:schemeClr val="tx1"/>
              </a:solidFill>
            </a:rPr>
            <a:t>, </a:t>
          </a:r>
          <a:r>
            <a:rPr lang="en-CA" sz="1800" b="1" i="1" kern="1200" dirty="0" smtClean="0">
              <a:solidFill>
                <a:schemeClr val="tx1"/>
              </a:solidFill>
            </a:rPr>
            <a:t>supply</a:t>
          </a:r>
          <a:r>
            <a:rPr lang="en-CA" sz="1800" kern="1200" dirty="0" smtClean="0">
              <a:solidFill>
                <a:schemeClr val="tx1"/>
              </a:solidFill>
            </a:rPr>
            <a:t>…</a:t>
          </a:r>
          <a:endParaRPr lang="en-US" sz="1800" kern="1200" dirty="0">
            <a:solidFill>
              <a:schemeClr val="tx1"/>
            </a:solidFill>
          </a:endParaRPr>
        </a:p>
        <a:p>
          <a:pPr marL="171450" lvl="1" indent="-171450" algn="l" defTabSz="800100">
            <a:lnSpc>
              <a:spcPct val="90000"/>
            </a:lnSpc>
            <a:spcBef>
              <a:spcPct val="0"/>
            </a:spcBef>
            <a:spcAft>
              <a:spcPct val="15000"/>
            </a:spcAft>
            <a:buChar char="••"/>
          </a:pPr>
          <a:r>
            <a:rPr lang="fr-FR" sz="1800" kern="1200" dirty="0" smtClean="0">
              <a:solidFill>
                <a:schemeClr val="tx1"/>
              </a:solidFill>
            </a:rPr>
            <a:t>Opérations normalement requises pour l'acquisition des articles d'approvisionnement et leur distribution à un utilisateur pour satisfaire des demandes établies.</a:t>
          </a:r>
          <a:endParaRPr lang="en-US" sz="1800" kern="1200" dirty="0">
            <a:solidFill>
              <a:schemeClr val="tx1"/>
            </a:solidFill>
          </a:endParaRPr>
        </a:p>
      </dsp:txBody>
      <dsp:txXfrm>
        <a:off x="40" y="673938"/>
        <a:ext cx="3845569" cy="3696485"/>
      </dsp:txXfrm>
    </dsp:sp>
    <dsp:sp modelId="{378AC5F3-956C-4F77-A17D-E6A301F6A80F}">
      <dsp:nvSpPr>
        <dsp:cNvPr id="0" name=""/>
        <dsp:cNvSpPr/>
      </dsp:nvSpPr>
      <dsp:spPr>
        <a:xfrm>
          <a:off x="4383989" y="155538"/>
          <a:ext cx="3845569" cy="5184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lvl="0" algn="ctr" defTabSz="800100">
            <a:lnSpc>
              <a:spcPct val="90000"/>
            </a:lnSpc>
            <a:spcBef>
              <a:spcPct val="0"/>
            </a:spcBef>
            <a:spcAft>
              <a:spcPct val="35000"/>
            </a:spcAft>
          </a:pPr>
          <a:r>
            <a:rPr lang="en-CA" sz="1800" kern="1200" dirty="0" err="1" smtClean="0"/>
            <a:t>Passation</a:t>
          </a:r>
          <a:r>
            <a:rPr lang="en-CA" sz="1800" kern="1200" dirty="0" smtClean="0"/>
            <a:t> des </a:t>
          </a:r>
          <a:r>
            <a:rPr lang="en-CA" sz="1800" kern="1200" dirty="0" err="1" smtClean="0"/>
            <a:t>marchés</a:t>
          </a:r>
          <a:endParaRPr lang="en-US" sz="1800" kern="1200" dirty="0"/>
        </a:p>
      </dsp:txBody>
      <dsp:txXfrm>
        <a:off x="4383989" y="155538"/>
        <a:ext cx="3845569" cy="518400"/>
      </dsp:txXfrm>
    </dsp:sp>
    <dsp:sp modelId="{44C0F03F-156F-4162-869C-1876EE1DEECA}">
      <dsp:nvSpPr>
        <dsp:cNvPr id="0" name=""/>
        <dsp:cNvSpPr/>
      </dsp:nvSpPr>
      <dsp:spPr>
        <a:xfrm>
          <a:off x="4383989" y="673938"/>
          <a:ext cx="3845569" cy="3696485"/>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CA" sz="1800" kern="1200" dirty="0" smtClean="0">
              <a:solidFill>
                <a:schemeClr val="tx1"/>
              </a:solidFill>
            </a:rPr>
            <a:t>Action </a:t>
          </a:r>
          <a:r>
            <a:rPr lang="en-CA" sz="1800" kern="1200" dirty="0" err="1" smtClean="0">
              <a:solidFill>
                <a:schemeClr val="tx1"/>
              </a:solidFill>
            </a:rPr>
            <a:t>d’acquérir</a:t>
          </a:r>
          <a:r>
            <a:rPr lang="en-CA" sz="1800" kern="1200" dirty="0" smtClean="0">
              <a:solidFill>
                <a:schemeClr val="tx1"/>
              </a:solidFill>
            </a:rPr>
            <a:t> et </a:t>
          </a:r>
          <a:r>
            <a:rPr lang="en-CA" sz="1800" kern="1200" dirty="0" err="1" smtClean="0">
              <a:solidFill>
                <a:schemeClr val="tx1"/>
              </a:solidFill>
            </a:rPr>
            <a:t>d’approuver</a:t>
          </a:r>
          <a:r>
            <a:rPr lang="en-CA" sz="1800" kern="1200" dirty="0" smtClean="0">
              <a:solidFill>
                <a:schemeClr val="tx1"/>
              </a:solidFill>
            </a:rPr>
            <a:t> des </a:t>
          </a:r>
          <a:r>
            <a:rPr lang="en-CA" sz="1800" kern="1200" dirty="0" err="1" smtClean="0">
              <a:solidFill>
                <a:schemeClr val="tx1"/>
              </a:solidFill>
            </a:rPr>
            <a:t>contrats</a:t>
          </a:r>
          <a:r>
            <a:rPr lang="en-CA" sz="1800" kern="1200" dirty="0" smtClean="0">
              <a:solidFill>
                <a:schemeClr val="tx1"/>
              </a:solidFill>
            </a:rPr>
            <a:t>, des </a:t>
          </a:r>
          <a:r>
            <a:rPr lang="en-CA" sz="1800" kern="1200" dirty="0" err="1" smtClean="0">
              <a:solidFill>
                <a:schemeClr val="tx1"/>
              </a:solidFill>
            </a:rPr>
            <a:t>achats</a:t>
          </a:r>
          <a:r>
            <a:rPr lang="en-CA" sz="1800" kern="1200" dirty="0" smtClean="0">
              <a:solidFill>
                <a:schemeClr val="tx1"/>
              </a:solidFill>
            </a:rPr>
            <a:t>, acquisition, </a:t>
          </a:r>
          <a:r>
            <a:rPr lang="en-CA" sz="1800" b="1" i="1" kern="1200" dirty="0" smtClean="0">
              <a:solidFill>
                <a:schemeClr val="tx1"/>
              </a:solidFill>
            </a:rPr>
            <a:t>contracting/purchasing</a:t>
          </a:r>
          <a:r>
            <a:rPr lang="en-CA" sz="1800" kern="1200" dirty="0" smtClean="0">
              <a:solidFill>
                <a:schemeClr val="tx1"/>
              </a:solidFill>
            </a:rPr>
            <a:t>… </a:t>
          </a:r>
          <a:endParaRPr lang="en-US" sz="1800" kern="1200" dirty="0">
            <a:solidFill>
              <a:schemeClr val="tx1"/>
            </a:solidFill>
          </a:endParaRPr>
        </a:p>
        <a:p>
          <a:pPr marL="171450" lvl="1" indent="-171450" algn="l" defTabSz="800100">
            <a:lnSpc>
              <a:spcPct val="90000"/>
            </a:lnSpc>
            <a:spcBef>
              <a:spcPct val="0"/>
            </a:spcBef>
            <a:spcAft>
              <a:spcPct val="15000"/>
            </a:spcAft>
            <a:buChar char="••"/>
          </a:pPr>
          <a:r>
            <a:rPr lang="fr-FR" sz="1800" kern="1200" dirty="0" smtClean="0">
              <a:solidFill>
                <a:schemeClr val="tx1"/>
              </a:solidFill>
            </a:rPr>
            <a:t>Pouvoir délégué à certaines personnes par les ministres et les administrateurs généraux concernant l'approbation et la conclusion de marchés et d'accords devant conduire à une imputation aux crédits. </a:t>
          </a:r>
          <a:endParaRPr lang="en-US" sz="1800" kern="1200" dirty="0">
            <a:solidFill>
              <a:schemeClr val="tx1"/>
            </a:solidFill>
          </a:endParaRPr>
        </a:p>
        <a:p>
          <a:pPr marL="171450" lvl="1" indent="-171450" algn="l" defTabSz="800100">
            <a:lnSpc>
              <a:spcPct val="90000"/>
            </a:lnSpc>
            <a:spcBef>
              <a:spcPct val="0"/>
            </a:spcBef>
            <a:spcAft>
              <a:spcPct val="15000"/>
            </a:spcAft>
            <a:buChar char="••"/>
          </a:pPr>
          <a:endParaRPr lang="en-US" sz="1800" kern="1200" dirty="0">
            <a:solidFill>
              <a:schemeClr val="bg1"/>
            </a:solidFill>
          </a:endParaRPr>
        </a:p>
        <a:p>
          <a:pPr marL="342900" lvl="2" indent="-171450" algn="l" defTabSz="800100">
            <a:lnSpc>
              <a:spcPct val="90000"/>
            </a:lnSpc>
            <a:spcBef>
              <a:spcPct val="0"/>
            </a:spcBef>
            <a:spcAft>
              <a:spcPct val="15000"/>
            </a:spcAft>
            <a:buChar char="••"/>
          </a:pPr>
          <a:endParaRPr lang="en-US" sz="1800" kern="1200" dirty="0"/>
        </a:p>
        <a:p>
          <a:pPr marL="342900" lvl="2" indent="-171450" algn="l" defTabSz="800100">
            <a:lnSpc>
              <a:spcPct val="90000"/>
            </a:lnSpc>
            <a:spcBef>
              <a:spcPct val="0"/>
            </a:spcBef>
            <a:spcAft>
              <a:spcPct val="15000"/>
            </a:spcAft>
            <a:buChar char="••"/>
          </a:pPr>
          <a:endParaRPr lang="en-US" sz="1800" kern="1200" dirty="0"/>
        </a:p>
      </dsp:txBody>
      <dsp:txXfrm>
        <a:off x="4383989" y="673938"/>
        <a:ext cx="3845569" cy="36964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E0E31-0A70-4298-9871-3CBCAEE0A9C3}">
      <dsp:nvSpPr>
        <dsp:cNvPr id="0" name=""/>
        <dsp:cNvSpPr/>
      </dsp:nvSpPr>
      <dsp:spPr>
        <a:xfrm>
          <a:off x="5740" y="274361"/>
          <a:ext cx="3282664" cy="460129"/>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CA" sz="2000" kern="1200" dirty="0" err="1" smtClean="0"/>
            <a:t>Fournisseur</a:t>
          </a:r>
          <a:endParaRPr lang="en-US" sz="2000" kern="1200" dirty="0"/>
        </a:p>
      </dsp:txBody>
      <dsp:txXfrm>
        <a:off x="5740" y="274361"/>
        <a:ext cx="3282664" cy="460129"/>
      </dsp:txXfrm>
    </dsp:sp>
    <dsp:sp modelId="{171E0D45-A94D-4630-A576-7A599B815273}">
      <dsp:nvSpPr>
        <dsp:cNvPr id="0" name=""/>
        <dsp:cNvSpPr/>
      </dsp:nvSpPr>
      <dsp:spPr>
        <a:xfrm>
          <a:off x="5740" y="734491"/>
          <a:ext cx="3282664" cy="4175722"/>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100000"/>
            </a:lnSpc>
            <a:spcBef>
              <a:spcPct val="0"/>
            </a:spcBef>
            <a:spcAft>
              <a:spcPct val="15000"/>
            </a:spcAft>
            <a:buChar char="••"/>
          </a:pPr>
          <a:r>
            <a:rPr lang="fr-FR" sz="1500" b="0" kern="1200" noProof="0" dirty="0" smtClean="0">
              <a:solidFill>
                <a:schemeClr val="tx1"/>
              </a:solidFill>
            </a:rPr>
            <a:t>Comprendre les règles de l’acheteur (approvisionnement et passation des marchés)</a:t>
          </a:r>
          <a:endParaRPr lang="fr-FR" sz="1500" b="0" kern="1200" noProof="0" dirty="0">
            <a:solidFill>
              <a:schemeClr val="tx1"/>
            </a:solidFill>
          </a:endParaRPr>
        </a:p>
        <a:p>
          <a:pPr marL="114300" lvl="1" indent="-114300" algn="l" defTabSz="666750">
            <a:lnSpc>
              <a:spcPct val="100000"/>
            </a:lnSpc>
            <a:spcBef>
              <a:spcPct val="0"/>
            </a:spcBef>
            <a:spcAft>
              <a:spcPct val="15000"/>
            </a:spcAft>
            <a:buChar char="••"/>
          </a:pPr>
          <a:r>
            <a:rPr lang="fr-FR" sz="1500" b="0" kern="1200" noProof="0" dirty="0" smtClean="0">
              <a:solidFill>
                <a:schemeClr val="tx1"/>
              </a:solidFill>
            </a:rPr>
            <a:t>S'inscrire et se faire connaître comme fournisseur</a:t>
          </a:r>
          <a:endParaRPr lang="fr-FR" sz="1500" b="0" kern="1200" noProof="0" dirty="0">
            <a:solidFill>
              <a:schemeClr val="tx1"/>
            </a:solidFill>
          </a:endParaRPr>
        </a:p>
        <a:p>
          <a:pPr marL="114300" lvl="1" indent="-114300" algn="l" defTabSz="666750">
            <a:lnSpc>
              <a:spcPct val="100000"/>
            </a:lnSpc>
            <a:spcBef>
              <a:spcPct val="0"/>
            </a:spcBef>
            <a:spcAft>
              <a:spcPct val="15000"/>
            </a:spcAft>
            <a:buChar char="••"/>
          </a:pPr>
          <a:r>
            <a:rPr lang="fr-FR" sz="1500" b="0" kern="1200" noProof="0" dirty="0" smtClean="0">
              <a:solidFill>
                <a:schemeClr val="tx1"/>
              </a:solidFill>
            </a:rPr>
            <a:t>Chercher des opportunités</a:t>
          </a:r>
          <a:endParaRPr lang="fr-FR" sz="1500" b="0" kern="1200" noProof="0" dirty="0">
            <a:solidFill>
              <a:schemeClr val="tx1"/>
            </a:solidFill>
          </a:endParaRPr>
        </a:p>
        <a:p>
          <a:pPr marL="114300" lvl="1" indent="-114300" algn="l" defTabSz="666750">
            <a:lnSpc>
              <a:spcPct val="100000"/>
            </a:lnSpc>
            <a:spcBef>
              <a:spcPct val="0"/>
            </a:spcBef>
            <a:spcAft>
              <a:spcPct val="15000"/>
            </a:spcAft>
            <a:buChar char="••"/>
          </a:pPr>
          <a:r>
            <a:rPr lang="fr-FR" sz="1500" b="0" kern="1200" noProof="0" dirty="0" smtClean="0">
              <a:solidFill>
                <a:schemeClr val="tx1"/>
              </a:solidFill>
            </a:rPr>
            <a:t>Préparer des soumissions pour obtenir des contrats (rédaction de propositions est devenue une compétence professionnelle)</a:t>
          </a:r>
          <a:endParaRPr lang="fr-FR" sz="1500" b="0" kern="1200" noProof="0" dirty="0">
            <a:solidFill>
              <a:schemeClr val="tx1"/>
            </a:solidFill>
          </a:endParaRPr>
        </a:p>
        <a:p>
          <a:pPr marL="114300" lvl="1" indent="-114300" algn="l" defTabSz="666750">
            <a:lnSpc>
              <a:spcPct val="100000"/>
            </a:lnSpc>
            <a:spcBef>
              <a:spcPct val="0"/>
            </a:spcBef>
            <a:spcAft>
              <a:spcPct val="15000"/>
            </a:spcAft>
            <a:buChar char="••"/>
          </a:pPr>
          <a:r>
            <a:rPr lang="fr-FR" sz="1500" b="0" kern="1200" noProof="0" smtClean="0">
              <a:solidFill>
                <a:schemeClr val="tx1"/>
              </a:solidFill>
            </a:rPr>
            <a:t>Être concurrentiel</a:t>
          </a:r>
          <a:endParaRPr lang="fr-FR" sz="1500" b="0" kern="1200" noProof="0">
            <a:solidFill>
              <a:schemeClr val="tx1"/>
            </a:solidFill>
          </a:endParaRPr>
        </a:p>
        <a:p>
          <a:pPr marL="114300" lvl="1" indent="-114300" algn="l" defTabSz="666750">
            <a:lnSpc>
              <a:spcPct val="100000"/>
            </a:lnSpc>
            <a:spcBef>
              <a:spcPct val="0"/>
            </a:spcBef>
            <a:spcAft>
              <a:spcPct val="15000"/>
            </a:spcAft>
            <a:buChar char="••"/>
          </a:pPr>
          <a:r>
            <a:rPr lang="fr-FR" sz="1500" b="0" kern="1200" noProof="0" dirty="0" smtClean="0">
              <a:solidFill>
                <a:schemeClr val="tx1"/>
              </a:solidFill>
            </a:rPr>
            <a:t>Suivi des soumissions</a:t>
          </a:r>
          <a:endParaRPr lang="fr-FR" sz="1500" b="0" kern="1200" noProof="0" dirty="0">
            <a:solidFill>
              <a:schemeClr val="tx1"/>
            </a:solidFill>
          </a:endParaRPr>
        </a:p>
        <a:p>
          <a:pPr marL="114300" lvl="1" indent="-114300" algn="l" defTabSz="666750">
            <a:lnSpc>
              <a:spcPct val="100000"/>
            </a:lnSpc>
            <a:spcBef>
              <a:spcPct val="0"/>
            </a:spcBef>
            <a:spcAft>
              <a:spcPct val="15000"/>
            </a:spcAft>
            <a:buChar char="••"/>
          </a:pPr>
          <a:r>
            <a:rPr lang="fr-FR" sz="1500" b="0" kern="1200" noProof="0" dirty="0" smtClean="0">
              <a:solidFill>
                <a:schemeClr val="tx1"/>
              </a:solidFill>
            </a:rPr>
            <a:t>Obtenir le plus d’information possible sur les règles et les opportunités</a:t>
          </a:r>
          <a:endParaRPr lang="fr-FR" sz="1500" b="0" kern="1200" noProof="0" dirty="0">
            <a:solidFill>
              <a:schemeClr val="tx1"/>
            </a:solidFill>
          </a:endParaRPr>
        </a:p>
        <a:p>
          <a:pPr marL="114300" lvl="1" indent="-114300" algn="l" defTabSz="666750">
            <a:lnSpc>
              <a:spcPct val="100000"/>
            </a:lnSpc>
            <a:spcBef>
              <a:spcPct val="0"/>
            </a:spcBef>
            <a:spcAft>
              <a:spcPct val="15000"/>
            </a:spcAft>
            <a:buChar char="••"/>
          </a:pPr>
          <a:r>
            <a:rPr lang="fr-FR" sz="1500" b="0" kern="1200" noProof="0" dirty="0" smtClean="0">
              <a:solidFill>
                <a:schemeClr val="tx1"/>
              </a:solidFill>
            </a:rPr>
            <a:t>Etc.</a:t>
          </a:r>
          <a:endParaRPr lang="fr-FR" sz="1500" b="0" kern="1200" noProof="0" dirty="0">
            <a:solidFill>
              <a:schemeClr val="tx1"/>
            </a:solidFill>
          </a:endParaRPr>
        </a:p>
      </dsp:txBody>
      <dsp:txXfrm>
        <a:off x="5740" y="734491"/>
        <a:ext cx="3282664" cy="4175722"/>
      </dsp:txXfrm>
    </dsp:sp>
    <dsp:sp modelId="{378AC5F3-956C-4F77-A17D-E6A301F6A80F}">
      <dsp:nvSpPr>
        <dsp:cNvPr id="0" name=""/>
        <dsp:cNvSpPr/>
      </dsp:nvSpPr>
      <dsp:spPr>
        <a:xfrm>
          <a:off x="3731343" y="274361"/>
          <a:ext cx="4543836" cy="460129"/>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CA" sz="2000" kern="1200" dirty="0" err="1" smtClean="0"/>
            <a:t>Acheteur</a:t>
          </a:r>
          <a:endParaRPr lang="en-US" sz="2000" kern="1200" dirty="0"/>
        </a:p>
      </dsp:txBody>
      <dsp:txXfrm>
        <a:off x="3731343" y="274361"/>
        <a:ext cx="4543836" cy="460129"/>
      </dsp:txXfrm>
    </dsp:sp>
    <dsp:sp modelId="{44C0F03F-156F-4162-869C-1876EE1DEECA}">
      <dsp:nvSpPr>
        <dsp:cNvPr id="0" name=""/>
        <dsp:cNvSpPr/>
      </dsp:nvSpPr>
      <dsp:spPr>
        <a:xfrm>
          <a:off x="3736473" y="734491"/>
          <a:ext cx="4533575" cy="4175722"/>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fr-FR" sz="1500" kern="1200" noProof="0" dirty="0" smtClean="0">
              <a:solidFill>
                <a:schemeClr val="tx1"/>
              </a:solidFill>
            </a:rPr>
            <a:t>Définir et comprendre les règles et processus d'approvisionnement</a:t>
          </a:r>
          <a:endParaRPr lang="fr-FR" sz="1500" kern="1200" noProof="0" dirty="0">
            <a:solidFill>
              <a:schemeClr val="tx1"/>
            </a:solidFill>
          </a:endParaRPr>
        </a:p>
        <a:p>
          <a:pPr marL="114300" lvl="1" indent="-114300" algn="l" defTabSz="666750">
            <a:lnSpc>
              <a:spcPct val="90000"/>
            </a:lnSpc>
            <a:spcBef>
              <a:spcPct val="0"/>
            </a:spcBef>
            <a:spcAft>
              <a:spcPct val="15000"/>
            </a:spcAft>
            <a:buChar char="••"/>
          </a:pPr>
          <a:r>
            <a:rPr lang="fr-FR" sz="1500" kern="1200" noProof="0" dirty="0" smtClean="0">
              <a:solidFill>
                <a:schemeClr val="tx1"/>
              </a:solidFill>
            </a:rPr>
            <a:t>Définir les besoins à acquérir en biens et services</a:t>
          </a:r>
        </a:p>
        <a:p>
          <a:pPr marL="114300" lvl="1" indent="-114300" algn="l" defTabSz="666750">
            <a:lnSpc>
              <a:spcPct val="90000"/>
            </a:lnSpc>
            <a:spcBef>
              <a:spcPct val="0"/>
            </a:spcBef>
            <a:spcAft>
              <a:spcPct val="15000"/>
            </a:spcAft>
            <a:buChar char="••"/>
          </a:pPr>
          <a:r>
            <a:rPr lang="fr-FR" sz="1500" kern="1200" noProof="0" dirty="0" smtClean="0">
              <a:solidFill>
                <a:schemeClr val="tx1"/>
              </a:solidFill>
            </a:rPr>
            <a:t>Planifier la stratégie d'approvisionnement (politiques et procédures…)</a:t>
          </a:r>
        </a:p>
        <a:p>
          <a:pPr marL="114300" lvl="1" indent="-114300" algn="l" defTabSz="666750">
            <a:lnSpc>
              <a:spcPct val="90000"/>
            </a:lnSpc>
            <a:spcBef>
              <a:spcPct val="0"/>
            </a:spcBef>
            <a:spcAft>
              <a:spcPct val="15000"/>
            </a:spcAft>
            <a:buChar char="••"/>
          </a:pPr>
          <a:r>
            <a:rPr lang="fr-FR" sz="1500" kern="1200" noProof="0" dirty="0" smtClean="0">
              <a:solidFill>
                <a:schemeClr val="tx1"/>
              </a:solidFill>
            </a:rPr>
            <a:t>Lancer des appels d'offres compétitifs (rédaction des énoncés de travaux)</a:t>
          </a:r>
        </a:p>
        <a:p>
          <a:pPr marL="114300" lvl="1" indent="-114300" algn="l" defTabSz="666750">
            <a:lnSpc>
              <a:spcPct val="90000"/>
            </a:lnSpc>
            <a:spcBef>
              <a:spcPct val="0"/>
            </a:spcBef>
            <a:spcAft>
              <a:spcPct val="15000"/>
            </a:spcAft>
            <a:buChar char="••"/>
          </a:pPr>
          <a:r>
            <a:rPr lang="fr-FR" sz="1500" kern="1200" noProof="0" dirty="0" smtClean="0">
              <a:solidFill>
                <a:schemeClr val="tx1"/>
              </a:solidFill>
            </a:rPr>
            <a:t>Analyse des coûts et des prix</a:t>
          </a:r>
        </a:p>
        <a:p>
          <a:pPr marL="114300" lvl="1" indent="-114300" algn="l" defTabSz="666750">
            <a:lnSpc>
              <a:spcPct val="90000"/>
            </a:lnSpc>
            <a:spcBef>
              <a:spcPct val="0"/>
            </a:spcBef>
            <a:spcAft>
              <a:spcPct val="15000"/>
            </a:spcAft>
            <a:buChar char="••"/>
          </a:pPr>
          <a:r>
            <a:rPr lang="fr-FR" sz="1500" kern="1200" noProof="0" dirty="0" smtClean="0">
              <a:solidFill>
                <a:schemeClr val="tx1"/>
              </a:solidFill>
            </a:rPr>
            <a:t>Évaluer et sélectionner des soumissions (d’une manière rigoureuse, juste, transparente et intègre)</a:t>
          </a:r>
        </a:p>
        <a:p>
          <a:pPr marL="114300" lvl="1" indent="-114300" algn="l" defTabSz="666750">
            <a:lnSpc>
              <a:spcPct val="90000"/>
            </a:lnSpc>
            <a:spcBef>
              <a:spcPct val="0"/>
            </a:spcBef>
            <a:spcAft>
              <a:spcPct val="15000"/>
            </a:spcAft>
            <a:buChar char="••"/>
          </a:pPr>
          <a:r>
            <a:rPr lang="fr-FR" sz="1500" kern="1200" noProof="0" dirty="0" smtClean="0">
              <a:solidFill>
                <a:schemeClr val="tx1"/>
              </a:solidFill>
            </a:rPr>
            <a:t>Administrer le contrat (règles de contrat; faire le suivi de la qualité, exigences juridiques, documenter…</a:t>
          </a:r>
        </a:p>
        <a:p>
          <a:pPr marL="114300" lvl="1" indent="-114300" algn="l" defTabSz="666750">
            <a:lnSpc>
              <a:spcPct val="90000"/>
            </a:lnSpc>
            <a:spcBef>
              <a:spcPct val="0"/>
            </a:spcBef>
            <a:spcAft>
              <a:spcPct val="15000"/>
            </a:spcAft>
            <a:buChar char="••"/>
          </a:pPr>
          <a:r>
            <a:rPr lang="fr-FR" sz="1500" kern="1200" noProof="0" dirty="0" smtClean="0">
              <a:solidFill>
                <a:schemeClr val="tx1"/>
              </a:solidFill>
            </a:rPr>
            <a:t>Règles du commerce international.</a:t>
          </a:r>
        </a:p>
        <a:p>
          <a:pPr marL="114300" lvl="1" indent="-114300" algn="l" defTabSz="666750">
            <a:lnSpc>
              <a:spcPct val="90000"/>
            </a:lnSpc>
            <a:spcBef>
              <a:spcPct val="0"/>
            </a:spcBef>
            <a:spcAft>
              <a:spcPct val="15000"/>
            </a:spcAft>
            <a:buChar char="••"/>
          </a:pPr>
          <a:r>
            <a:rPr lang="fr-FR" sz="1500" kern="1200" noProof="0" dirty="0" smtClean="0">
              <a:solidFill>
                <a:schemeClr val="tx1"/>
              </a:solidFill>
            </a:rPr>
            <a:t>Expertise, conseils et formation en matière d'approvisionnement et de passation des marchés.</a:t>
          </a:r>
        </a:p>
        <a:p>
          <a:pPr marL="114300" lvl="1" indent="-114300" algn="l" defTabSz="666750">
            <a:lnSpc>
              <a:spcPct val="90000"/>
            </a:lnSpc>
            <a:spcBef>
              <a:spcPct val="0"/>
            </a:spcBef>
            <a:spcAft>
              <a:spcPct val="15000"/>
            </a:spcAft>
            <a:buChar char="••"/>
          </a:pPr>
          <a:r>
            <a:rPr lang="fr-FR" sz="1500" kern="1200" noProof="0" smtClean="0">
              <a:solidFill>
                <a:schemeClr val="tx1"/>
              </a:solidFill>
            </a:rPr>
            <a:t>Etc. </a:t>
          </a:r>
        </a:p>
        <a:p>
          <a:pPr marL="114300" lvl="1" indent="-114300" algn="l" defTabSz="533400">
            <a:lnSpc>
              <a:spcPct val="90000"/>
            </a:lnSpc>
            <a:spcBef>
              <a:spcPct val="0"/>
            </a:spcBef>
            <a:spcAft>
              <a:spcPct val="15000"/>
            </a:spcAft>
            <a:buChar char="••"/>
          </a:pPr>
          <a:endParaRPr lang="en-US" sz="1200" kern="1200" dirty="0"/>
        </a:p>
        <a:p>
          <a:pPr marL="228600" lvl="2" indent="-114300" algn="l" defTabSz="533400">
            <a:lnSpc>
              <a:spcPct val="90000"/>
            </a:lnSpc>
            <a:spcBef>
              <a:spcPct val="0"/>
            </a:spcBef>
            <a:spcAft>
              <a:spcPct val="15000"/>
            </a:spcAft>
            <a:buChar char="••"/>
          </a:pPr>
          <a:endParaRPr lang="en-US" sz="1200" kern="1200" dirty="0"/>
        </a:p>
        <a:p>
          <a:pPr marL="228600" lvl="2" indent="-114300" algn="l" defTabSz="533400">
            <a:lnSpc>
              <a:spcPct val="90000"/>
            </a:lnSpc>
            <a:spcBef>
              <a:spcPct val="0"/>
            </a:spcBef>
            <a:spcAft>
              <a:spcPct val="15000"/>
            </a:spcAft>
            <a:buChar char="••"/>
          </a:pPr>
          <a:endParaRPr lang="en-US" sz="1200" kern="1200" dirty="0"/>
        </a:p>
      </dsp:txBody>
      <dsp:txXfrm>
        <a:off x="3736473" y="734491"/>
        <a:ext cx="4533575" cy="41757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0121F-5ABB-4087-82C4-93C56735F059}">
      <dsp:nvSpPr>
        <dsp:cNvPr id="0" name=""/>
        <dsp:cNvSpPr/>
      </dsp:nvSpPr>
      <dsp:spPr>
        <a:xfrm>
          <a:off x="734643" y="758730"/>
          <a:ext cx="2732080" cy="2084001"/>
        </a:xfrm>
        <a:prstGeom prst="roundRect">
          <a:avLst>
            <a:gd name="adj" fmla="val 10000"/>
          </a:avLst>
        </a:prstGeom>
        <a:gradFill rotWithShape="0">
          <a:gsLst>
            <a:gs pos="0">
              <a:schemeClr val="accent1">
                <a:shade val="80000"/>
                <a:hueOff val="0"/>
                <a:satOff val="0"/>
                <a:lumOff val="0"/>
                <a:alphaOff val="0"/>
                <a:shade val="51000"/>
                <a:satMod val="130000"/>
              </a:schemeClr>
            </a:gs>
            <a:gs pos="80000">
              <a:schemeClr val="accent1">
                <a:shade val="80000"/>
                <a:hueOff val="0"/>
                <a:satOff val="0"/>
                <a:lumOff val="0"/>
                <a:alphaOff val="0"/>
                <a:shade val="93000"/>
                <a:satMod val="130000"/>
              </a:schemeClr>
            </a:gs>
            <a:gs pos="100000">
              <a:schemeClr val="accent1">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CA" sz="3300" kern="1200" dirty="0" err="1" smtClean="0"/>
            <a:t>Acheteur</a:t>
          </a:r>
          <a:endParaRPr lang="en-CA" sz="3300" kern="1200" dirty="0" smtClean="0"/>
        </a:p>
        <a:p>
          <a:pPr lvl="0" algn="ctr" defTabSz="1466850">
            <a:lnSpc>
              <a:spcPct val="90000"/>
            </a:lnSpc>
            <a:spcBef>
              <a:spcPct val="0"/>
            </a:spcBef>
            <a:spcAft>
              <a:spcPct val="35000"/>
            </a:spcAft>
          </a:pPr>
          <a:r>
            <a:rPr lang="en-CA" sz="2000" kern="1200" dirty="0" err="1" smtClean="0"/>
            <a:t>Appel</a:t>
          </a:r>
          <a:r>
            <a:rPr lang="en-CA" sz="2000" kern="1200" dirty="0" smtClean="0"/>
            <a:t> </a:t>
          </a:r>
          <a:r>
            <a:rPr lang="en-CA" sz="2000" kern="1200" dirty="0" err="1" smtClean="0"/>
            <a:t>d’offre</a:t>
          </a:r>
          <a:endParaRPr lang="en-CA" sz="2000" kern="1200" dirty="0" smtClean="0"/>
        </a:p>
        <a:p>
          <a:pPr lvl="0" algn="ctr" defTabSz="1466850">
            <a:lnSpc>
              <a:spcPct val="90000"/>
            </a:lnSpc>
            <a:spcBef>
              <a:spcPct val="0"/>
            </a:spcBef>
            <a:spcAft>
              <a:spcPct val="35000"/>
            </a:spcAft>
          </a:pPr>
          <a:r>
            <a:rPr lang="en-CA" sz="2000" kern="1200" dirty="0" smtClean="0"/>
            <a:t>Cahier des charges</a:t>
          </a:r>
          <a:endParaRPr lang="en-US" sz="2000" kern="1200" dirty="0"/>
        </a:p>
      </dsp:txBody>
      <dsp:txXfrm>
        <a:off x="795681" y="819768"/>
        <a:ext cx="2610004" cy="1961925"/>
      </dsp:txXfrm>
    </dsp:sp>
    <dsp:sp modelId="{FCD4CF5C-71C4-4164-8040-A7A65EC9F0B4}">
      <dsp:nvSpPr>
        <dsp:cNvPr id="0" name=""/>
        <dsp:cNvSpPr/>
      </dsp:nvSpPr>
      <dsp:spPr>
        <a:xfrm rot="11">
          <a:off x="3639966" y="1560942"/>
          <a:ext cx="1385941" cy="479591"/>
        </a:xfrm>
        <a:prstGeom prst="leftRightArrow">
          <a:avLst>
            <a:gd name="adj1" fmla="val 60000"/>
            <a:gd name="adj2" fmla="val 50000"/>
          </a:avLst>
        </a:prstGeom>
        <a:gradFill rotWithShape="0">
          <a:gsLst>
            <a:gs pos="0">
              <a:schemeClr val="accent1">
                <a:shade val="90000"/>
                <a:hueOff val="0"/>
                <a:satOff val="0"/>
                <a:lumOff val="0"/>
                <a:alphaOff val="0"/>
                <a:shade val="51000"/>
                <a:satMod val="130000"/>
              </a:schemeClr>
            </a:gs>
            <a:gs pos="80000">
              <a:schemeClr val="accent1">
                <a:shade val="90000"/>
                <a:hueOff val="0"/>
                <a:satOff val="0"/>
                <a:lumOff val="0"/>
                <a:alphaOff val="0"/>
                <a:shade val="93000"/>
                <a:satMod val="130000"/>
              </a:schemeClr>
            </a:gs>
            <a:gs pos="100000">
              <a:schemeClr val="accent1">
                <a:shade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kern="1200"/>
        </a:p>
      </dsp:txBody>
      <dsp:txXfrm>
        <a:off x="3783843" y="1656860"/>
        <a:ext cx="1098187" cy="287755"/>
      </dsp:txXfrm>
    </dsp:sp>
    <dsp:sp modelId="{AE56E486-E3CB-4ED9-94EE-938D02821624}">
      <dsp:nvSpPr>
        <dsp:cNvPr id="0" name=""/>
        <dsp:cNvSpPr/>
      </dsp:nvSpPr>
      <dsp:spPr>
        <a:xfrm>
          <a:off x="5199150" y="685689"/>
          <a:ext cx="2876094" cy="2230112"/>
        </a:xfrm>
        <a:prstGeom prst="roundRect">
          <a:avLst>
            <a:gd name="adj" fmla="val 10000"/>
          </a:avLst>
        </a:prstGeom>
        <a:gradFill rotWithShape="0">
          <a:gsLst>
            <a:gs pos="0">
              <a:schemeClr val="accent1">
                <a:shade val="80000"/>
                <a:hueOff val="306246"/>
                <a:satOff val="-4392"/>
                <a:lumOff val="25615"/>
                <a:alphaOff val="0"/>
                <a:shade val="51000"/>
                <a:satMod val="130000"/>
              </a:schemeClr>
            </a:gs>
            <a:gs pos="80000">
              <a:schemeClr val="accent1">
                <a:shade val="80000"/>
                <a:hueOff val="306246"/>
                <a:satOff val="-4392"/>
                <a:lumOff val="25615"/>
                <a:alphaOff val="0"/>
                <a:shade val="93000"/>
                <a:satMod val="130000"/>
              </a:schemeClr>
            </a:gs>
            <a:gs pos="100000">
              <a:schemeClr val="accent1">
                <a:shade val="80000"/>
                <a:hueOff val="306246"/>
                <a:satOff val="-4392"/>
                <a:lumOff val="256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CA" sz="2600" kern="1200" dirty="0" err="1" smtClean="0">
              <a:solidFill>
                <a:schemeClr val="tx1"/>
              </a:solidFill>
            </a:rPr>
            <a:t>Fournisseur</a:t>
          </a:r>
          <a:endParaRPr lang="en-CA" sz="2600" kern="1200" dirty="0" smtClean="0">
            <a:solidFill>
              <a:schemeClr val="tx1"/>
            </a:solidFill>
          </a:endParaRPr>
        </a:p>
        <a:p>
          <a:pPr lvl="0" algn="ctr" defTabSz="1155700">
            <a:lnSpc>
              <a:spcPct val="90000"/>
            </a:lnSpc>
            <a:spcBef>
              <a:spcPct val="0"/>
            </a:spcBef>
            <a:spcAft>
              <a:spcPct val="35000"/>
            </a:spcAft>
          </a:pPr>
          <a:r>
            <a:rPr lang="en-CA" sz="2000" kern="1200" dirty="0" err="1" smtClean="0">
              <a:solidFill>
                <a:schemeClr val="tx1"/>
              </a:solidFill>
            </a:rPr>
            <a:t>Soumission</a:t>
          </a:r>
          <a:endParaRPr lang="en-CA" sz="2000" kern="1200" dirty="0" smtClean="0">
            <a:solidFill>
              <a:schemeClr val="tx1"/>
            </a:solidFill>
          </a:endParaRPr>
        </a:p>
        <a:p>
          <a:pPr lvl="0" algn="ctr" defTabSz="1155700">
            <a:lnSpc>
              <a:spcPct val="90000"/>
            </a:lnSpc>
            <a:spcBef>
              <a:spcPct val="0"/>
            </a:spcBef>
            <a:spcAft>
              <a:spcPct val="35000"/>
            </a:spcAft>
          </a:pPr>
          <a:r>
            <a:rPr lang="en-CA" sz="2000" kern="1200" dirty="0" smtClean="0">
              <a:solidFill>
                <a:schemeClr val="tx1"/>
              </a:solidFill>
            </a:rPr>
            <a:t>Proposition technique</a:t>
          </a:r>
        </a:p>
        <a:p>
          <a:pPr lvl="0" algn="ctr" defTabSz="1155700">
            <a:lnSpc>
              <a:spcPct val="90000"/>
            </a:lnSpc>
            <a:spcBef>
              <a:spcPct val="0"/>
            </a:spcBef>
            <a:spcAft>
              <a:spcPct val="35000"/>
            </a:spcAft>
          </a:pPr>
          <a:r>
            <a:rPr lang="en-CA" sz="2000" kern="1200" dirty="0" smtClean="0">
              <a:solidFill>
                <a:schemeClr val="tx1"/>
              </a:solidFill>
            </a:rPr>
            <a:t>Prix</a:t>
          </a:r>
          <a:endParaRPr lang="en-US" sz="2000" kern="1200" dirty="0">
            <a:solidFill>
              <a:schemeClr val="tx1"/>
            </a:solidFill>
          </a:endParaRPr>
        </a:p>
      </dsp:txBody>
      <dsp:txXfrm>
        <a:off x="5264468" y="751007"/>
        <a:ext cx="2745458" cy="2099476"/>
      </dsp:txXfrm>
    </dsp:sp>
    <dsp:sp modelId="{0AC1067F-FDF5-4DE7-A8D5-606AF005C5A1}">
      <dsp:nvSpPr>
        <dsp:cNvPr id="0" name=""/>
        <dsp:cNvSpPr/>
      </dsp:nvSpPr>
      <dsp:spPr>
        <a:xfrm rot="10800011">
          <a:off x="3639966" y="1560942"/>
          <a:ext cx="1385941" cy="479591"/>
        </a:xfrm>
        <a:prstGeom prst="leftRightArrow">
          <a:avLst>
            <a:gd name="adj1" fmla="val 60000"/>
            <a:gd name="adj2" fmla="val 50000"/>
          </a:avLst>
        </a:prstGeom>
        <a:gradFill rotWithShape="0">
          <a:gsLst>
            <a:gs pos="0">
              <a:schemeClr val="accent1">
                <a:shade val="90000"/>
                <a:hueOff val="306300"/>
                <a:satOff val="-4255"/>
                <a:lumOff val="22954"/>
                <a:alphaOff val="0"/>
                <a:shade val="51000"/>
                <a:satMod val="130000"/>
              </a:schemeClr>
            </a:gs>
            <a:gs pos="80000">
              <a:schemeClr val="accent1">
                <a:shade val="90000"/>
                <a:hueOff val="306300"/>
                <a:satOff val="-4255"/>
                <a:lumOff val="22954"/>
                <a:alphaOff val="0"/>
                <a:shade val="93000"/>
                <a:satMod val="130000"/>
              </a:schemeClr>
            </a:gs>
            <a:gs pos="100000">
              <a:schemeClr val="accent1">
                <a:shade val="90000"/>
                <a:hueOff val="306300"/>
                <a:satOff val="-4255"/>
                <a:lumOff val="2295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kern="1200"/>
        </a:p>
      </dsp:txBody>
      <dsp:txXfrm rot="10800000">
        <a:off x="3783843" y="1656860"/>
        <a:ext cx="1098187" cy="28775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11488" cy="457200"/>
          </a:xfrm>
          <a:prstGeom prst="rect">
            <a:avLst/>
          </a:prstGeom>
          <a:noFill/>
          <a:ln w="9525">
            <a:noFill/>
            <a:miter lim="800000"/>
            <a:headEnd/>
            <a:tailEnd/>
          </a:ln>
          <a:effectLst/>
        </p:spPr>
        <p:txBody>
          <a:bodyPr vert="horz" wrap="square" lIns="92077" tIns="46039" rIns="92077" bIns="46039" numCol="1" anchor="t" anchorCtr="0" compatLnSpc="1">
            <a:prstTxWarp prst="textNoShape">
              <a:avLst/>
            </a:prstTxWarp>
          </a:bodyPr>
          <a:lstStyle>
            <a:lvl1pPr defTabSz="920665">
              <a:defRPr sz="1200"/>
            </a:lvl1pPr>
          </a:lstStyle>
          <a:p>
            <a:pPr>
              <a:defRPr/>
            </a:pPr>
            <a:endParaRPr lang="fr-FR"/>
          </a:p>
        </p:txBody>
      </p:sp>
      <p:sp>
        <p:nvSpPr>
          <p:cNvPr id="15363" name="Rectangle 3"/>
          <p:cNvSpPr>
            <a:spLocks noGrp="1" noChangeArrowheads="1"/>
          </p:cNvSpPr>
          <p:nvPr>
            <p:ph type="dt" sz="quarter" idx="1"/>
          </p:nvPr>
        </p:nvSpPr>
        <p:spPr bwMode="auto">
          <a:xfrm>
            <a:off x="3937000" y="0"/>
            <a:ext cx="3011488" cy="457200"/>
          </a:xfrm>
          <a:prstGeom prst="rect">
            <a:avLst/>
          </a:prstGeom>
          <a:noFill/>
          <a:ln w="9525">
            <a:noFill/>
            <a:miter lim="800000"/>
            <a:headEnd/>
            <a:tailEnd/>
          </a:ln>
          <a:effectLst/>
        </p:spPr>
        <p:txBody>
          <a:bodyPr vert="horz" wrap="square" lIns="92077" tIns="46039" rIns="92077" bIns="46039" numCol="1" anchor="t" anchorCtr="0" compatLnSpc="1">
            <a:prstTxWarp prst="textNoShape">
              <a:avLst/>
            </a:prstTxWarp>
          </a:bodyPr>
          <a:lstStyle>
            <a:lvl1pPr algn="r" defTabSz="920665">
              <a:defRPr sz="1200"/>
            </a:lvl1pPr>
          </a:lstStyle>
          <a:p>
            <a:pPr>
              <a:defRPr/>
            </a:pPr>
            <a:endParaRPr lang="fr-FR"/>
          </a:p>
        </p:txBody>
      </p:sp>
      <p:sp>
        <p:nvSpPr>
          <p:cNvPr id="15364" name="Rectangle 4"/>
          <p:cNvSpPr>
            <a:spLocks noGrp="1" noChangeArrowheads="1"/>
          </p:cNvSpPr>
          <p:nvPr>
            <p:ph type="ftr" sz="quarter" idx="2"/>
          </p:nvPr>
        </p:nvSpPr>
        <p:spPr bwMode="auto">
          <a:xfrm>
            <a:off x="0" y="8709025"/>
            <a:ext cx="3011488" cy="457200"/>
          </a:xfrm>
          <a:prstGeom prst="rect">
            <a:avLst/>
          </a:prstGeom>
          <a:noFill/>
          <a:ln w="9525">
            <a:noFill/>
            <a:miter lim="800000"/>
            <a:headEnd/>
            <a:tailEnd/>
          </a:ln>
          <a:effectLst/>
        </p:spPr>
        <p:txBody>
          <a:bodyPr vert="horz" wrap="square" lIns="92077" tIns="46039" rIns="92077" bIns="46039" numCol="1" anchor="b" anchorCtr="0" compatLnSpc="1">
            <a:prstTxWarp prst="textNoShape">
              <a:avLst/>
            </a:prstTxWarp>
          </a:bodyPr>
          <a:lstStyle>
            <a:lvl1pPr defTabSz="920665">
              <a:defRPr sz="1200"/>
            </a:lvl1pPr>
          </a:lstStyle>
          <a:p>
            <a:pPr>
              <a:defRPr/>
            </a:pPr>
            <a:endParaRPr lang="fr-FR"/>
          </a:p>
        </p:txBody>
      </p:sp>
      <p:sp>
        <p:nvSpPr>
          <p:cNvPr id="15365" name="Rectangle 5"/>
          <p:cNvSpPr>
            <a:spLocks noGrp="1" noChangeArrowheads="1"/>
          </p:cNvSpPr>
          <p:nvPr>
            <p:ph type="sldNum" sz="quarter" idx="3"/>
          </p:nvPr>
        </p:nvSpPr>
        <p:spPr bwMode="auto">
          <a:xfrm>
            <a:off x="3937000" y="8709025"/>
            <a:ext cx="3011488" cy="457200"/>
          </a:xfrm>
          <a:prstGeom prst="rect">
            <a:avLst/>
          </a:prstGeom>
          <a:noFill/>
          <a:ln w="9525">
            <a:noFill/>
            <a:miter lim="800000"/>
            <a:headEnd/>
            <a:tailEnd/>
          </a:ln>
          <a:effectLst/>
        </p:spPr>
        <p:txBody>
          <a:bodyPr vert="horz" wrap="square" lIns="92077" tIns="46039" rIns="92077" bIns="46039" numCol="1" anchor="b" anchorCtr="0" compatLnSpc="1">
            <a:prstTxWarp prst="textNoShape">
              <a:avLst/>
            </a:prstTxWarp>
          </a:bodyPr>
          <a:lstStyle>
            <a:lvl1pPr algn="r" defTabSz="920665">
              <a:defRPr sz="1200"/>
            </a:lvl1pPr>
          </a:lstStyle>
          <a:p>
            <a:pPr>
              <a:defRPr/>
            </a:pPr>
            <a:fld id="{B721802A-26F2-4BBC-AB6F-69A050C0581B}" type="slidenum">
              <a:rPr lang="fr-FR"/>
              <a:pPr>
                <a:defRPr/>
              </a:pPr>
              <a:t>‹#›</a:t>
            </a:fld>
            <a:endParaRPr lang="fr-FR"/>
          </a:p>
        </p:txBody>
      </p:sp>
    </p:spTree>
    <p:extLst>
      <p:ext uri="{BB962C8B-B14F-4D97-AF65-F5344CB8AC3E}">
        <p14:creationId xmlns:p14="http://schemas.microsoft.com/office/powerpoint/2010/main" val="7555793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11488" cy="457200"/>
          </a:xfrm>
          <a:prstGeom prst="rect">
            <a:avLst/>
          </a:prstGeom>
          <a:noFill/>
          <a:ln w="9525">
            <a:noFill/>
            <a:miter lim="800000"/>
            <a:headEnd/>
            <a:tailEnd/>
          </a:ln>
          <a:effectLst/>
        </p:spPr>
        <p:txBody>
          <a:bodyPr vert="horz" wrap="square" lIns="92077" tIns="46039" rIns="92077" bIns="46039" numCol="1" anchor="t" anchorCtr="0" compatLnSpc="1">
            <a:prstTxWarp prst="textNoShape">
              <a:avLst/>
            </a:prstTxWarp>
          </a:bodyPr>
          <a:lstStyle>
            <a:lvl1pPr defTabSz="920665">
              <a:defRPr sz="1200"/>
            </a:lvl1pPr>
          </a:lstStyle>
          <a:p>
            <a:pPr>
              <a:defRPr/>
            </a:pPr>
            <a:endParaRPr lang="fr-FR"/>
          </a:p>
        </p:txBody>
      </p:sp>
      <p:sp>
        <p:nvSpPr>
          <p:cNvPr id="3075" name="Rectangle 3"/>
          <p:cNvSpPr>
            <a:spLocks noGrp="1" noChangeArrowheads="1"/>
          </p:cNvSpPr>
          <p:nvPr>
            <p:ph type="dt" idx="1"/>
          </p:nvPr>
        </p:nvSpPr>
        <p:spPr bwMode="auto">
          <a:xfrm>
            <a:off x="3937000" y="0"/>
            <a:ext cx="3011488" cy="457200"/>
          </a:xfrm>
          <a:prstGeom prst="rect">
            <a:avLst/>
          </a:prstGeom>
          <a:noFill/>
          <a:ln w="9525">
            <a:noFill/>
            <a:miter lim="800000"/>
            <a:headEnd/>
            <a:tailEnd/>
          </a:ln>
          <a:effectLst/>
        </p:spPr>
        <p:txBody>
          <a:bodyPr vert="horz" wrap="square" lIns="92077" tIns="46039" rIns="92077" bIns="46039" numCol="1" anchor="t" anchorCtr="0" compatLnSpc="1">
            <a:prstTxWarp prst="textNoShape">
              <a:avLst/>
            </a:prstTxWarp>
          </a:bodyPr>
          <a:lstStyle>
            <a:lvl1pPr algn="r" defTabSz="920665">
              <a:defRPr sz="1200"/>
            </a:lvl1pPr>
          </a:lstStyle>
          <a:p>
            <a:pPr>
              <a:defRPr/>
            </a:pPr>
            <a:endParaRPr lang="fr-FR"/>
          </a:p>
        </p:txBody>
      </p:sp>
      <p:sp>
        <p:nvSpPr>
          <p:cNvPr id="30724" name="Rectangle 4"/>
          <p:cNvSpPr>
            <a:spLocks noGrp="1" noRot="1" noChangeAspect="1" noChangeArrowheads="1" noTextEdit="1"/>
          </p:cNvSpPr>
          <p:nvPr>
            <p:ph type="sldImg" idx="2"/>
          </p:nvPr>
        </p:nvSpPr>
        <p:spPr bwMode="auto">
          <a:xfrm>
            <a:off x="1184275" y="688975"/>
            <a:ext cx="4583113" cy="3436938"/>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95325" y="4354513"/>
            <a:ext cx="5559425" cy="4124325"/>
          </a:xfrm>
          <a:prstGeom prst="rect">
            <a:avLst/>
          </a:prstGeom>
          <a:noFill/>
          <a:ln w="9525">
            <a:noFill/>
            <a:miter lim="800000"/>
            <a:headEnd/>
            <a:tailEnd/>
          </a:ln>
          <a:effectLst/>
        </p:spPr>
        <p:txBody>
          <a:bodyPr vert="horz" wrap="square" lIns="92077" tIns="46039" rIns="92077" bIns="46039" numCol="1" anchor="t" anchorCtr="0" compatLnSpc="1">
            <a:prstTxWarp prst="textNoShape">
              <a:avLst/>
            </a:prstTxWarp>
          </a:bodyPr>
          <a:lstStyle/>
          <a:p>
            <a:pPr lvl="0"/>
            <a:r>
              <a:rPr lang="fr-FR" noProof="0" smtClean="0"/>
              <a:t>Click to edit Master text styles</a:t>
            </a:r>
          </a:p>
          <a:p>
            <a:pPr lvl="1"/>
            <a:r>
              <a:rPr lang="fr-FR" noProof="0" smtClean="0"/>
              <a:t>Second level</a:t>
            </a:r>
          </a:p>
          <a:p>
            <a:pPr lvl="2"/>
            <a:r>
              <a:rPr lang="fr-FR" noProof="0" smtClean="0"/>
              <a:t>Third level</a:t>
            </a:r>
          </a:p>
          <a:p>
            <a:pPr lvl="3"/>
            <a:r>
              <a:rPr lang="fr-FR" noProof="0" smtClean="0"/>
              <a:t>Fourth level</a:t>
            </a:r>
          </a:p>
          <a:p>
            <a:pPr lvl="4"/>
            <a:r>
              <a:rPr lang="fr-FR" noProof="0" smtClean="0"/>
              <a:t>Fifth level</a:t>
            </a:r>
          </a:p>
        </p:txBody>
      </p:sp>
      <p:sp>
        <p:nvSpPr>
          <p:cNvPr id="3078" name="Rectangle 6"/>
          <p:cNvSpPr>
            <a:spLocks noGrp="1" noChangeArrowheads="1"/>
          </p:cNvSpPr>
          <p:nvPr>
            <p:ph type="ftr" sz="quarter" idx="4"/>
          </p:nvPr>
        </p:nvSpPr>
        <p:spPr bwMode="auto">
          <a:xfrm>
            <a:off x="0" y="8709025"/>
            <a:ext cx="3011488" cy="457200"/>
          </a:xfrm>
          <a:prstGeom prst="rect">
            <a:avLst/>
          </a:prstGeom>
          <a:noFill/>
          <a:ln w="9525">
            <a:noFill/>
            <a:miter lim="800000"/>
            <a:headEnd/>
            <a:tailEnd/>
          </a:ln>
          <a:effectLst/>
        </p:spPr>
        <p:txBody>
          <a:bodyPr vert="horz" wrap="square" lIns="92077" tIns="46039" rIns="92077" bIns="46039" numCol="1" anchor="b" anchorCtr="0" compatLnSpc="1">
            <a:prstTxWarp prst="textNoShape">
              <a:avLst/>
            </a:prstTxWarp>
          </a:bodyPr>
          <a:lstStyle>
            <a:lvl1pPr defTabSz="920665">
              <a:defRPr sz="1200"/>
            </a:lvl1pPr>
          </a:lstStyle>
          <a:p>
            <a:pPr>
              <a:defRPr/>
            </a:pPr>
            <a:endParaRPr lang="fr-FR"/>
          </a:p>
        </p:txBody>
      </p:sp>
      <p:sp>
        <p:nvSpPr>
          <p:cNvPr id="3079" name="Rectangle 7"/>
          <p:cNvSpPr>
            <a:spLocks noGrp="1" noChangeArrowheads="1"/>
          </p:cNvSpPr>
          <p:nvPr>
            <p:ph type="sldNum" sz="quarter" idx="5"/>
          </p:nvPr>
        </p:nvSpPr>
        <p:spPr bwMode="auto">
          <a:xfrm>
            <a:off x="3937000" y="8709025"/>
            <a:ext cx="3011488" cy="457200"/>
          </a:xfrm>
          <a:prstGeom prst="rect">
            <a:avLst/>
          </a:prstGeom>
          <a:noFill/>
          <a:ln w="9525">
            <a:noFill/>
            <a:miter lim="800000"/>
            <a:headEnd/>
            <a:tailEnd/>
          </a:ln>
          <a:effectLst/>
        </p:spPr>
        <p:txBody>
          <a:bodyPr vert="horz" wrap="square" lIns="92077" tIns="46039" rIns="92077" bIns="46039" numCol="1" anchor="b" anchorCtr="0" compatLnSpc="1">
            <a:prstTxWarp prst="textNoShape">
              <a:avLst/>
            </a:prstTxWarp>
          </a:bodyPr>
          <a:lstStyle>
            <a:lvl1pPr algn="r" defTabSz="920665">
              <a:defRPr sz="1200"/>
            </a:lvl1pPr>
          </a:lstStyle>
          <a:p>
            <a:pPr>
              <a:defRPr/>
            </a:pPr>
            <a:fld id="{9037B9A4-C95B-4B81-8A0C-4093C7AA8020}" type="slidenum">
              <a:rPr lang="fr-FR"/>
              <a:pPr>
                <a:defRPr/>
              </a:pPr>
              <a:t>‹#›</a:t>
            </a:fld>
            <a:endParaRPr lang="fr-FR"/>
          </a:p>
        </p:txBody>
      </p:sp>
    </p:spTree>
    <p:extLst>
      <p:ext uri="{BB962C8B-B14F-4D97-AF65-F5344CB8AC3E}">
        <p14:creationId xmlns:p14="http://schemas.microsoft.com/office/powerpoint/2010/main" val="24341253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pPr defTabSz="919163"/>
            <a:fld id="{046A9BD1-CE95-4F0E-AE09-993A9ABE8B8D}" type="slidenum">
              <a:rPr lang="fr-FR" smtClean="0"/>
              <a:pPr defTabSz="919163"/>
              <a:t>1</a:t>
            </a:fld>
            <a:endParaRPr lang="fr-FR" smtClean="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pPr defTabSz="919163"/>
            <a:fld id="{EAD35D1A-0F1E-4901-A09B-548BC4012246}" type="slidenum">
              <a:rPr lang="fr-FR" smtClean="0"/>
              <a:pPr defTabSz="919163"/>
              <a:t>2</a:t>
            </a:fld>
            <a:endParaRPr lang="fr-FR"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pPr defTabSz="919163"/>
            <a:fld id="{E971D1E5-F4AE-4FF8-9EA4-66F0C2DC5909}" type="slidenum">
              <a:rPr lang="fr-FR" smtClean="0"/>
              <a:pPr defTabSz="919163"/>
              <a:t>3</a:t>
            </a:fld>
            <a:endParaRPr lang="fr-FR"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163"/>
            <a:fld id="{C1BE0B3A-3B77-41F8-B9A0-72F37EF912B1}" type="slidenum">
              <a:rPr lang="fr-FR" smtClean="0"/>
              <a:pPr defTabSz="919163"/>
              <a:t>4</a:t>
            </a:fld>
            <a:endParaRPr lang="fr-FR"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pPr defTabSz="919163"/>
            <a:fld id="{8FA7BB2E-63C0-44F9-AED3-93D06106B5B2}" type="slidenum">
              <a:rPr lang="fr-FR" smtClean="0"/>
              <a:pPr defTabSz="919163"/>
              <a:t>5</a:t>
            </a:fld>
            <a:endParaRPr lang="fr-FR"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pPr defTabSz="919163"/>
            <a:fld id="{18A2DE7A-74A3-40D9-A20A-1587B8BE8223}" type="slidenum">
              <a:rPr lang="fr-FR" smtClean="0"/>
              <a:pPr defTabSz="919163"/>
              <a:t>6</a:t>
            </a:fld>
            <a:endParaRPr lang="fr-FR"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defTabSz="919163"/>
            <a:fld id="{AFEE9280-ABE7-4370-B839-5CE5C6507FDA}" type="slidenum">
              <a:rPr lang="fr-FR" smtClean="0"/>
              <a:pPr defTabSz="919163"/>
              <a:t>7</a:t>
            </a:fld>
            <a:endParaRPr lang="fr-FR"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pPr defTabSz="919163"/>
            <a:fld id="{A9185FCF-E426-4A35-BDEC-6A05EE55905F}" type="slidenum">
              <a:rPr lang="fr-FR" smtClean="0"/>
              <a:pPr defTabSz="919163"/>
              <a:t>8</a:t>
            </a:fld>
            <a:endParaRPr lang="fr-FR"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pPr defTabSz="919163"/>
            <a:fld id="{9074C727-C1C3-42BF-8AAC-84A2840B0581}" type="slidenum">
              <a:rPr lang="fr-FR" smtClean="0"/>
              <a:pPr defTabSz="919163"/>
              <a:t>9</a:t>
            </a:fld>
            <a:endParaRPr lang="fr-FR"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pPr defTabSz="919163"/>
            <a:fld id="{37AA281C-D47A-469D-9618-BB8B24C43E65}" type="slidenum">
              <a:rPr lang="fr-FR" smtClean="0"/>
              <a:pPr defTabSz="919163"/>
              <a:t>10</a:t>
            </a:fld>
            <a:endParaRPr lang="fr-FR"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defTabSz="919163"/>
            <a:fld id="{6FFE1218-60EA-4461-BEC9-C219A9F5F6CC}" type="slidenum">
              <a:rPr lang="fr-FR" smtClean="0"/>
              <a:pPr defTabSz="919163"/>
              <a:t>11</a:t>
            </a:fld>
            <a:endParaRPr lang="fr-FR"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pPr defTabSz="919163"/>
            <a:fld id="{BAB2F56C-1161-4DA6-AFB3-8280B75E508D}" type="slidenum">
              <a:rPr lang="fr-FR" smtClean="0"/>
              <a:pPr defTabSz="919163"/>
              <a:t>12</a:t>
            </a:fld>
            <a:endParaRPr lang="fr-FR"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pPr defTabSz="919163"/>
            <a:fld id="{B6DE922F-C43B-43DA-8A00-D9A91380FD04}" type="slidenum">
              <a:rPr lang="fr-FR" smtClean="0"/>
              <a:pPr defTabSz="919163"/>
              <a:t>13</a:t>
            </a:fld>
            <a:endParaRPr lang="fr-FR"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pPr defTabSz="919163"/>
            <a:fld id="{F6025320-BE2E-4A50-800D-B3779BFC9BEB}" type="slidenum">
              <a:rPr lang="fr-FR" smtClean="0"/>
              <a:pPr defTabSz="919163"/>
              <a:t>14</a:t>
            </a:fld>
            <a:endParaRPr lang="fr-FR"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pPr defTabSz="919163"/>
            <a:fld id="{3E066945-1F87-446A-999B-DC377CEF863B}" type="slidenum">
              <a:rPr lang="fr-FR" smtClean="0"/>
              <a:pPr defTabSz="919163"/>
              <a:t>15</a:t>
            </a:fld>
            <a:endParaRPr lang="fr-FR"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pPr defTabSz="919033"/>
            <a:fld id="{E971D1E5-F4AE-4FF8-9EA4-66F0C2DC5909}" type="slidenum">
              <a:rPr lang="fr-FR" smtClean="0"/>
              <a:pPr defTabSz="919033"/>
              <a:t>16</a:t>
            </a:fld>
            <a:endParaRPr lang="fr-FR" dirty="0"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037B9A4-C95B-4B81-8A0C-4093C7AA8020}" type="slidenum">
              <a:rPr lang="fr-FR" smtClean="0"/>
              <a:pPr>
                <a:defRPr/>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18</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19</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20</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21</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22</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23</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24</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25</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26</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037B9A4-C95B-4B81-8A0C-4093C7AA8020}" type="slidenum">
              <a:rPr lang="fr-FR" smtClean="0"/>
              <a:pPr>
                <a:defRPr/>
              </a:pPr>
              <a:t>27</a:t>
            </a:fld>
            <a:endParaRPr lang="fr-F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28</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29</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pPr defTabSz="919033"/>
            <a:fld id="{C1BE0B3A-3B77-41F8-B9A0-72F37EF912B1}" type="slidenum">
              <a:rPr lang="fr-FR" smtClean="0"/>
              <a:pPr defTabSz="919033"/>
              <a:t>30</a:t>
            </a:fld>
            <a:endParaRPr lang="fr-FR"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CA"/>
          </a:p>
        </p:txBody>
      </p:sp>
      <p:sp>
        <p:nvSpPr>
          <p:cNvPr id="4" name="Espace réservé de la date 3"/>
          <p:cNvSpPr>
            <a:spLocks noGrp="1"/>
          </p:cNvSpPr>
          <p:nvPr>
            <p:ph type="dt" sz="half" idx="10"/>
          </p:nvPr>
        </p:nvSpPr>
        <p:spPr/>
        <p:txBody>
          <a:bodyPr/>
          <a:lstStyle/>
          <a:p>
            <a:pPr>
              <a:defRPr/>
            </a:pPr>
            <a:endParaRPr lang="fr-FR" dirty="0"/>
          </a:p>
        </p:txBody>
      </p:sp>
      <p:sp>
        <p:nvSpPr>
          <p:cNvPr id="5" name="Espace réservé du pied de page 4"/>
          <p:cNvSpPr>
            <a:spLocks noGrp="1"/>
          </p:cNvSpPr>
          <p:nvPr>
            <p:ph type="ftr" sz="quarter" idx="11"/>
          </p:nvPr>
        </p:nvSpPr>
        <p:spPr/>
        <p:txBody>
          <a:bodyPr/>
          <a:lstStyle/>
          <a:p>
            <a:pPr>
              <a:defRPr/>
            </a:pPr>
            <a:endParaRPr lang="fr-FR" dirty="0"/>
          </a:p>
        </p:txBody>
      </p:sp>
      <p:sp>
        <p:nvSpPr>
          <p:cNvPr id="6" name="Espace réservé du numéro de diapositive 5"/>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4044748766"/>
      </p:ext>
    </p:extLst>
  </p:cSld>
  <p:clrMapOvr>
    <a:masterClrMapping/>
  </p:clrMapOvr>
  <p:timing>
    <p:tnLst>
      <p:par>
        <p:cTn id="1" dur="indefinite" restart="never" nodeType="tmRoot"/>
      </p:par>
    </p:tnLst>
  </p:timing>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pPr>
              <a:defRPr/>
            </a:pPr>
            <a:r>
              <a:rPr lang="fr-FR" dirty="0" smtClean="0"/>
              <a:t>Eric Champagne</a:t>
            </a:r>
            <a:endParaRPr lang="fr-FR" dirty="0"/>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1982466787"/>
      </p:ext>
    </p:extLst>
  </p:cSld>
  <p:clrMapOvr>
    <a:masterClrMapping/>
  </p:clrMapOvr>
  <p:timing>
    <p:tnLst>
      <p:par>
        <p:cTn id="1" dur="indefinite" restart="never" nodeType="tmRoot"/>
      </p:par>
    </p:tnLst>
  </p:timing>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pPr>
              <a:defRPr/>
            </a:pPr>
            <a:endParaRPr lang="fr-FR"/>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10677470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e la date 4"/>
          <p:cNvSpPr>
            <a:spLocks noGrp="1"/>
          </p:cNvSpPr>
          <p:nvPr>
            <p:ph type="dt" sz="half" idx="10"/>
          </p:nvPr>
        </p:nvSpPr>
        <p:spPr/>
        <p:txBody>
          <a:bodyPr/>
          <a:lstStyle/>
          <a:p>
            <a:pPr>
              <a:defRPr/>
            </a:pPr>
            <a:endParaRPr lang="fr-FR"/>
          </a:p>
        </p:txBody>
      </p:sp>
      <p:sp>
        <p:nvSpPr>
          <p:cNvPr id="6" name="Espace réservé du pied de page 5"/>
          <p:cNvSpPr>
            <a:spLocks noGrp="1"/>
          </p:cNvSpPr>
          <p:nvPr>
            <p:ph type="ftr" sz="quarter" idx="11"/>
          </p:nvPr>
        </p:nvSpPr>
        <p:spPr/>
        <p:txBody>
          <a:bodyPr/>
          <a:lstStyle/>
          <a:p>
            <a:pPr>
              <a:defRPr/>
            </a:pPr>
            <a:endParaRPr lang="fr-FR"/>
          </a:p>
        </p:txBody>
      </p:sp>
      <p:sp>
        <p:nvSpPr>
          <p:cNvPr id="7" name="Espace réservé du numéro de diapositive 6"/>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3415285883"/>
      </p:ext>
    </p:extLst>
  </p:cSld>
  <p:clrMapOvr>
    <a:masterClrMapping/>
  </p:clrMapOvr>
  <p:timing>
    <p:tnLst>
      <p:par>
        <p:cTn id="1" dur="indefinite" restart="never" nodeType="tmRoot"/>
      </p:par>
    </p:tnLst>
  </p:timing>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7" name="Espace réservé de la date 6"/>
          <p:cNvSpPr>
            <a:spLocks noGrp="1"/>
          </p:cNvSpPr>
          <p:nvPr>
            <p:ph type="dt" sz="half" idx="10"/>
          </p:nvPr>
        </p:nvSpPr>
        <p:spPr/>
        <p:txBody>
          <a:bodyPr/>
          <a:lstStyle/>
          <a:p>
            <a:pPr>
              <a:defRPr/>
            </a:pPr>
            <a:endParaRPr lang="fr-FR"/>
          </a:p>
        </p:txBody>
      </p:sp>
      <p:sp>
        <p:nvSpPr>
          <p:cNvPr id="8" name="Espace réservé du pied de page 7"/>
          <p:cNvSpPr>
            <a:spLocks noGrp="1"/>
          </p:cNvSpPr>
          <p:nvPr>
            <p:ph type="ftr" sz="quarter" idx="11"/>
          </p:nvPr>
        </p:nvSpPr>
        <p:spPr/>
        <p:txBody>
          <a:bodyPr/>
          <a:lstStyle/>
          <a:p>
            <a:pPr>
              <a:defRPr/>
            </a:pPr>
            <a:endParaRPr lang="fr-FR"/>
          </a:p>
        </p:txBody>
      </p:sp>
      <p:sp>
        <p:nvSpPr>
          <p:cNvPr id="9" name="Espace réservé du numéro de diapositive 8"/>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347196069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e la date 2"/>
          <p:cNvSpPr>
            <a:spLocks noGrp="1"/>
          </p:cNvSpPr>
          <p:nvPr>
            <p:ph type="dt" sz="half" idx="10"/>
          </p:nvPr>
        </p:nvSpPr>
        <p:spPr/>
        <p:txBody>
          <a:bodyPr/>
          <a:lstStyle/>
          <a:p>
            <a:pPr>
              <a:defRPr/>
            </a:pPr>
            <a:endParaRPr lang="fr-FR"/>
          </a:p>
        </p:txBody>
      </p:sp>
      <p:sp>
        <p:nvSpPr>
          <p:cNvPr id="4" name="Espace réservé du pied de page 3"/>
          <p:cNvSpPr>
            <a:spLocks noGrp="1"/>
          </p:cNvSpPr>
          <p:nvPr>
            <p:ph type="ftr" sz="quarter" idx="11"/>
          </p:nvPr>
        </p:nvSpPr>
        <p:spPr/>
        <p:txBody>
          <a:bodyPr/>
          <a:lstStyle/>
          <a:p>
            <a:pPr>
              <a:defRPr/>
            </a:pPr>
            <a:endParaRPr lang="fr-FR"/>
          </a:p>
        </p:txBody>
      </p:sp>
      <p:sp>
        <p:nvSpPr>
          <p:cNvPr id="5" name="Espace réservé du numéro de diapositive 4"/>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348773021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defRPr/>
            </a:pPr>
            <a:endParaRPr lang="fr-FR"/>
          </a:p>
        </p:txBody>
      </p:sp>
      <p:sp>
        <p:nvSpPr>
          <p:cNvPr id="3" name="Espace réservé du pied de page 2"/>
          <p:cNvSpPr>
            <a:spLocks noGrp="1"/>
          </p:cNvSpPr>
          <p:nvPr>
            <p:ph type="ftr" sz="quarter" idx="11"/>
          </p:nvPr>
        </p:nvSpPr>
        <p:spPr/>
        <p:txBody>
          <a:bodyPr/>
          <a:lstStyle/>
          <a:p>
            <a:pPr>
              <a:defRPr/>
            </a:pPr>
            <a:endParaRPr lang="fr-FR"/>
          </a:p>
        </p:txBody>
      </p:sp>
      <p:sp>
        <p:nvSpPr>
          <p:cNvPr id="4" name="Espace réservé du numéro de diapositive 3"/>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3167615164"/>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pPr>
              <a:defRPr/>
            </a:pPr>
            <a:endParaRPr lang="fr-FR"/>
          </a:p>
        </p:txBody>
      </p:sp>
      <p:sp>
        <p:nvSpPr>
          <p:cNvPr id="6" name="Espace réservé du pied de page 5"/>
          <p:cNvSpPr>
            <a:spLocks noGrp="1"/>
          </p:cNvSpPr>
          <p:nvPr>
            <p:ph type="ftr" sz="quarter" idx="11"/>
          </p:nvPr>
        </p:nvSpPr>
        <p:spPr/>
        <p:txBody>
          <a:bodyPr/>
          <a:lstStyle/>
          <a:p>
            <a:pPr>
              <a:defRPr/>
            </a:pPr>
            <a:endParaRPr lang="fr-FR"/>
          </a:p>
        </p:txBody>
      </p:sp>
      <p:sp>
        <p:nvSpPr>
          <p:cNvPr id="7" name="Espace réservé du numéro de diapositive 6"/>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125207450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pPr>
              <a:defRPr/>
            </a:pPr>
            <a:endParaRPr lang="fr-FR"/>
          </a:p>
        </p:txBody>
      </p:sp>
      <p:sp>
        <p:nvSpPr>
          <p:cNvPr id="6" name="Espace réservé du pied de page 5"/>
          <p:cNvSpPr>
            <a:spLocks noGrp="1"/>
          </p:cNvSpPr>
          <p:nvPr>
            <p:ph type="ftr" sz="quarter" idx="11"/>
          </p:nvPr>
        </p:nvSpPr>
        <p:spPr/>
        <p:txBody>
          <a:bodyPr/>
          <a:lstStyle/>
          <a:p>
            <a:pPr>
              <a:defRPr/>
            </a:pPr>
            <a:endParaRPr lang="fr-FR"/>
          </a:p>
        </p:txBody>
      </p:sp>
      <p:sp>
        <p:nvSpPr>
          <p:cNvPr id="7" name="Espace réservé du numéro de diapositive 6"/>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6912721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pPr>
              <a:defRPr/>
            </a:pPr>
            <a:endParaRPr lang="fr-FR"/>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232156735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en-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pPr>
              <a:defRPr/>
            </a:pPr>
            <a:endParaRPr lang="fr-FR"/>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CCE68061-EE23-426B-917C-1125ED4619AA}" type="slidenum">
              <a:rPr lang="fr-FR" smtClean="0"/>
              <a:pPr>
                <a:defRPr/>
              </a:pPr>
              <a:t>‹#›</a:t>
            </a:fld>
            <a:endParaRPr lang="fr-FR"/>
          </a:p>
        </p:txBody>
      </p:sp>
    </p:spTree>
    <p:extLst>
      <p:ext uri="{BB962C8B-B14F-4D97-AF65-F5344CB8AC3E}">
        <p14:creationId xmlns:p14="http://schemas.microsoft.com/office/powerpoint/2010/main" val="198084627"/>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4B667699-CAAE-435C-A53E-DF2BECC19E83}" type="slidenum">
              <a:rPr lang="fr-FR"/>
              <a:pPr>
                <a:defRPr/>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en-CA"/>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r>
              <a:rPr lang="fr-FR" dirty="0" smtClean="0"/>
              <a:t>Eric Champagne</a:t>
            </a: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CCE68061-EE23-426B-917C-1125ED4619AA}" type="slidenum">
              <a:rPr lang="fr-FR" smtClean="0"/>
              <a:pPr>
                <a:defRPr/>
              </a:pPr>
              <a:t>‹#›</a:t>
            </a:fld>
            <a:endParaRPr lang="fr-FR"/>
          </a:p>
        </p:txBody>
      </p:sp>
      <p:sp>
        <p:nvSpPr>
          <p:cNvPr id="7" name="Line 9"/>
          <p:cNvSpPr>
            <a:spLocks noChangeShapeType="1"/>
          </p:cNvSpPr>
          <p:nvPr userDrawn="1"/>
        </p:nvSpPr>
        <p:spPr bwMode="auto">
          <a:xfrm>
            <a:off x="468313" y="5734050"/>
            <a:ext cx="8207375" cy="0"/>
          </a:xfrm>
          <a:prstGeom prst="line">
            <a:avLst/>
          </a:prstGeom>
          <a:noFill/>
          <a:ln w="9525">
            <a:solidFill>
              <a:schemeClr val="tx1"/>
            </a:solidFill>
            <a:round/>
            <a:headEnd/>
            <a:tailEnd/>
          </a:ln>
          <a:effectLst/>
        </p:spPr>
        <p:txBody>
          <a:bodyPr/>
          <a:lstStyle/>
          <a:p>
            <a:pPr>
              <a:defRPr/>
            </a:pPr>
            <a:endParaRPr lang="en-US"/>
          </a:p>
        </p:txBody>
      </p:sp>
    </p:spTree>
    <p:extLst>
      <p:ext uri="{BB962C8B-B14F-4D97-AF65-F5344CB8AC3E}">
        <p14:creationId xmlns:p14="http://schemas.microsoft.com/office/powerpoint/2010/main" val="131151752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merx.com/"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1382713"/>
            <a:ext cx="7772400" cy="1470025"/>
          </a:xfrm>
        </p:spPr>
        <p:txBody>
          <a:bodyPr>
            <a:normAutofit fontScale="90000"/>
          </a:bodyPr>
          <a:lstStyle/>
          <a:p>
            <a:pPr algn="l" eaLnBrk="1" hangingPunct="1"/>
            <a:r>
              <a:rPr lang="fr-FR" sz="4000" dirty="0" smtClean="0"/>
              <a:t>Administration des finances publiques</a:t>
            </a:r>
            <a:br>
              <a:rPr lang="fr-FR" sz="4000" dirty="0" smtClean="0"/>
            </a:br>
            <a:r>
              <a:rPr lang="fr-FR" sz="1800" dirty="0" smtClean="0"/>
              <a:t/>
            </a:r>
            <a:br>
              <a:rPr lang="fr-FR" sz="1800" dirty="0" smtClean="0"/>
            </a:br>
            <a:endParaRPr lang="fr-FR" sz="1800" dirty="0" smtClean="0"/>
          </a:p>
        </p:txBody>
      </p:sp>
      <p:sp>
        <p:nvSpPr>
          <p:cNvPr id="2051" name="Rectangle 3"/>
          <p:cNvSpPr>
            <a:spLocks noGrp="1" noChangeArrowheads="1"/>
          </p:cNvSpPr>
          <p:nvPr>
            <p:ph type="subTitle" idx="1"/>
          </p:nvPr>
        </p:nvSpPr>
        <p:spPr>
          <a:xfrm>
            <a:off x="4683125" y="4508500"/>
            <a:ext cx="3417888" cy="1031875"/>
          </a:xfrm>
        </p:spPr>
        <p:txBody>
          <a:bodyPr>
            <a:normAutofit fontScale="92500" lnSpcReduction="20000"/>
          </a:bodyPr>
          <a:lstStyle/>
          <a:p>
            <a:pPr algn="r" eaLnBrk="1" hangingPunct="1">
              <a:lnSpc>
                <a:spcPct val="120000"/>
              </a:lnSpc>
            </a:pPr>
            <a:r>
              <a:rPr lang="en-CA" sz="1400" smtClean="0"/>
              <a:t>Eric Champagne</a:t>
            </a:r>
          </a:p>
          <a:p>
            <a:pPr algn="r" eaLnBrk="1" hangingPunct="1">
              <a:lnSpc>
                <a:spcPct val="120000"/>
              </a:lnSpc>
            </a:pPr>
            <a:r>
              <a:rPr lang="en-CA" sz="1400" smtClean="0"/>
              <a:t>École d’études politiques</a:t>
            </a:r>
            <a:endParaRPr lang="fr-FR" sz="1400" smtClean="0"/>
          </a:p>
          <a:p>
            <a:pPr algn="r" eaLnBrk="1" hangingPunct="1">
              <a:lnSpc>
                <a:spcPct val="120000"/>
              </a:lnSpc>
            </a:pPr>
            <a:r>
              <a:rPr lang="fr-FR" sz="1400" smtClean="0"/>
              <a:t>Gestion dans le secteur public</a:t>
            </a:r>
            <a:br>
              <a:rPr lang="fr-FR" sz="1400" smtClean="0"/>
            </a:br>
            <a:r>
              <a:rPr lang="fr-FR" sz="1400" smtClean="0"/>
              <a:t>PAP 2027</a:t>
            </a:r>
          </a:p>
        </p:txBody>
      </p:sp>
      <p:pic>
        <p:nvPicPr>
          <p:cNvPr id="3076" name="Picture 6" descr="Logo"/>
          <p:cNvPicPr>
            <a:picLocks noChangeAspect="1" noChangeArrowheads="1"/>
          </p:cNvPicPr>
          <p:nvPr/>
        </p:nvPicPr>
        <p:blipFill>
          <a:blip r:embed="rId3" cstate="print"/>
          <a:srcRect/>
          <a:stretch>
            <a:fillRect/>
          </a:stretch>
        </p:blipFill>
        <p:spPr bwMode="auto">
          <a:xfrm>
            <a:off x="900113" y="4508500"/>
            <a:ext cx="1008062" cy="941388"/>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fade">
                                      <p:cBhvr>
                                        <p:cTn id="10"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53975"/>
            <a:ext cx="8229600" cy="1143000"/>
          </a:xfrm>
        </p:spPr>
        <p:txBody>
          <a:bodyPr/>
          <a:lstStyle/>
          <a:p>
            <a:pPr eaLnBrk="1" hangingPunct="1"/>
            <a:r>
              <a:rPr lang="fr-CA" sz="4000" smtClean="0"/>
              <a:t>Objectifs</a:t>
            </a:r>
            <a:r>
              <a:rPr lang="en-CA" sz="4000" smtClean="0"/>
              <a:t> de la séance</a:t>
            </a:r>
            <a:endParaRPr lang="fr-FR" sz="4000" smtClean="0"/>
          </a:p>
        </p:txBody>
      </p:sp>
      <p:sp>
        <p:nvSpPr>
          <p:cNvPr id="13315" name="Rectangle 3"/>
          <p:cNvSpPr>
            <a:spLocks noGrp="1" noChangeArrowheads="1"/>
          </p:cNvSpPr>
          <p:nvPr>
            <p:ph idx="1"/>
          </p:nvPr>
        </p:nvSpPr>
        <p:spPr>
          <a:xfrm>
            <a:off x="457200" y="1352550"/>
            <a:ext cx="8229600" cy="4308475"/>
          </a:xfrm>
        </p:spPr>
        <p:txBody>
          <a:bodyPr/>
          <a:lstStyle/>
          <a:p>
            <a:pPr marL="609600" indent="-609600" eaLnBrk="1" hangingPunct="1">
              <a:lnSpc>
                <a:spcPct val="105000"/>
              </a:lnSpc>
              <a:spcBef>
                <a:spcPct val="85000"/>
              </a:spcBef>
              <a:buFontTx/>
              <a:buAutoNum type="arabicPeriod"/>
            </a:pPr>
            <a:r>
              <a:rPr lang="fr-CA" sz="2600" dirty="0" smtClean="0"/>
              <a:t>Présentation de la Loi sur la gestion des finances publiques (LGFP)</a:t>
            </a:r>
          </a:p>
          <a:p>
            <a:pPr marL="609600" indent="-609600" eaLnBrk="1" hangingPunct="1">
              <a:lnSpc>
                <a:spcPct val="105000"/>
              </a:lnSpc>
              <a:spcBef>
                <a:spcPct val="85000"/>
              </a:spcBef>
              <a:buFontTx/>
              <a:buAutoNum type="arabicPeriod"/>
            </a:pPr>
            <a:r>
              <a:rPr lang="fr-CA" sz="2600" dirty="0" smtClean="0"/>
              <a:t>Présentation des principes de gestion financière</a:t>
            </a:r>
          </a:p>
          <a:p>
            <a:pPr marL="609600" indent="-609600" eaLnBrk="1" hangingPunct="1">
              <a:lnSpc>
                <a:spcPct val="105000"/>
              </a:lnSpc>
              <a:spcBef>
                <a:spcPct val="85000"/>
              </a:spcBef>
              <a:buFontTx/>
              <a:buAutoNum type="arabicPeriod"/>
            </a:pPr>
            <a:r>
              <a:rPr lang="fr-CA" sz="2600" dirty="0" smtClean="0"/>
              <a:t>Approvisionnement et passation des marchés </a:t>
            </a:r>
          </a:p>
        </p:txBody>
      </p:sp>
      <p:sp>
        <p:nvSpPr>
          <p:cNvPr id="4098" name="Slide Number Placeholder 5"/>
          <p:cNvSpPr>
            <a:spLocks noGrp="1"/>
          </p:cNvSpPr>
          <p:nvPr>
            <p:ph type="sldNum" sz="quarter" idx="12"/>
          </p:nvPr>
        </p:nvSpPr>
        <p:spPr>
          <a:noFill/>
        </p:spPr>
        <p:txBody>
          <a:bodyPr/>
          <a:lstStyle/>
          <a:p>
            <a:fld id="{BBCB0679-49BB-42F7-8980-40DA4AB7A6FA}" type="slidenum">
              <a:rPr lang="fr-FR" smtClean="0"/>
              <a:pPr/>
              <a:t>2</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fade">
                                      <p:cBhvr>
                                        <p:cTn id="10" dur="20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p:txBody>
          <a:bodyPr/>
          <a:lstStyle/>
          <a:p>
            <a:pPr eaLnBrk="1" hangingPunct="1"/>
            <a:r>
              <a:rPr lang="fr-CA" sz="4000" smtClean="0"/>
              <a:t>La loi sur la gestion</a:t>
            </a:r>
            <a:br>
              <a:rPr lang="fr-CA" sz="4000" smtClean="0"/>
            </a:br>
            <a:r>
              <a:rPr lang="fr-CA" sz="4000" smtClean="0"/>
              <a:t>des finances publiques</a:t>
            </a:r>
            <a:endParaRPr lang="fr-FR" sz="4000"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normAutofit fontScale="90000"/>
          </a:bodyPr>
          <a:lstStyle/>
          <a:p>
            <a:pPr eaLnBrk="1" hangingPunct="1"/>
            <a:r>
              <a:rPr lang="en-CA" sz="3600" smtClean="0"/>
              <a:t>La loi sur la gestion des finances publiques (LGFP)</a:t>
            </a:r>
            <a:endParaRPr lang="fr-FR" sz="3600" smtClean="0"/>
          </a:p>
        </p:txBody>
      </p:sp>
      <p:sp>
        <p:nvSpPr>
          <p:cNvPr id="6148" name="Rectangle 3"/>
          <p:cNvSpPr>
            <a:spLocks noGrp="1" noChangeArrowheads="1"/>
          </p:cNvSpPr>
          <p:nvPr>
            <p:ph idx="1"/>
          </p:nvPr>
        </p:nvSpPr>
        <p:spPr>
          <a:xfrm>
            <a:off x="457200" y="1783357"/>
            <a:ext cx="8229600" cy="4525963"/>
          </a:xfrm>
        </p:spPr>
        <p:txBody>
          <a:bodyPr/>
          <a:lstStyle/>
          <a:p>
            <a:pPr marL="609600" indent="-609600" eaLnBrk="1" hangingPunct="1">
              <a:lnSpc>
                <a:spcPct val="90000"/>
              </a:lnSpc>
              <a:spcBef>
                <a:spcPts val="1200"/>
              </a:spcBef>
              <a:spcAft>
                <a:spcPts val="1200"/>
              </a:spcAft>
              <a:buFontTx/>
              <a:buAutoNum type="arabicPeriod"/>
            </a:pPr>
            <a:r>
              <a:rPr lang="fr-FR" sz="2900" dirty="0" smtClean="0"/>
              <a:t>La Loi sur la gestion des finances publiques (LGFP) encadre tout le cycle de la gestion des finances publiques</a:t>
            </a:r>
          </a:p>
          <a:p>
            <a:pPr marL="609600" indent="-609600" eaLnBrk="1" hangingPunct="1">
              <a:lnSpc>
                <a:spcPct val="90000"/>
              </a:lnSpc>
              <a:spcBef>
                <a:spcPts val="1200"/>
              </a:spcBef>
              <a:spcAft>
                <a:spcPts val="1200"/>
              </a:spcAft>
              <a:buFontTx/>
              <a:buAutoNum type="arabicPeriod"/>
            </a:pPr>
            <a:r>
              <a:rPr lang="fr-FR" sz="2900" dirty="0" smtClean="0"/>
              <a:t>Établit les grandes règles relatives à la gestion financière que doivent respecter les </a:t>
            </a:r>
            <a:r>
              <a:rPr lang="fr-FR" sz="2900" u="sng" dirty="0" smtClean="0"/>
              <a:t>ministères</a:t>
            </a:r>
            <a:r>
              <a:rPr lang="fr-FR" sz="2900" dirty="0" smtClean="0"/>
              <a:t> et les </a:t>
            </a:r>
            <a:r>
              <a:rPr lang="fr-FR" sz="2900" u="sng" dirty="0" smtClean="0"/>
              <a:t>organismes du gouvernement</a:t>
            </a:r>
          </a:p>
          <a:p>
            <a:pPr marL="609600" indent="-609600" eaLnBrk="1" hangingPunct="1">
              <a:lnSpc>
                <a:spcPct val="90000"/>
              </a:lnSpc>
              <a:buFontTx/>
              <a:buAutoNum type="arabicPeriod"/>
            </a:pPr>
            <a:endParaRPr lang="fr-FR" sz="2900" dirty="0" smtClean="0"/>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4</a:t>
            </a:fld>
            <a:endParaRPr lang="fr-F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3298" name="Rectangle 2"/>
          <p:cNvSpPr>
            <a:spLocks noGrp="1" noChangeArrowheads="1"/>
          </p:cNvSpPr>
          <p:nvPr>
            <p:ph type="title"/>
          </p:nvPr>
        </p:nvSpPr>
        <p:spPr>
          <a:xfrm>
            <a:off x="457200" y="125413"/>
            <a:ext cx="8229600" cy="927100"/>
          </a:xfrm>
        </p:spPr>
        <p:txBody>
          <a:bodyPr/>
          <a:lstStyle/>
          <a:p>
            <a:pPr eaLnBrk="1" hangingPunct="1"/>
            <a:r>
              <a:rPr lang="fr-FR" sz="3400" dirty="0" smtClean="0"/>
              <a:t>Que dit la loi</a:t>
            </a:r>
            <a:r>
              <a:rPr lang="fr-FR" sz="3000" dirty="0" smtClean="0"/>
              <a:t> ?</a:t>
            </a:r>
            <a:br>
              <a:rPr lang="fr-FR" sz="3000" dirty="0" smtClean="0"/>
            </a:br>
            <a:r>
              <a:rPr lang="fr-FR" sz="2000" dirty="0" smtClean="0"/>
              <a:t>Administration de la loi</a:t>
            </a:r>
          </a:p>
        </p:txBody>
      </p:sp>
      <p:sp>
        <p:nvSpPr>
          <p:cNvPr id="823299" name="Rectangle 3"/>
          <p:cNvSpPr>
            <a:spLocks noGrp="1" noChangeArrowheads="1"/>
          </p:cNvSpPr>
          <p:nvPr>
            <p:ph idx="1"/>
          </p:nvPr>
        </p:nvSpPr>
        <p:spPr>
          <a:xfrm>
            <a:off x="457200" y="1425351"/>
            <a:ext cx="8229600" cy="4379913"/>
          </a:xfrm>
        </p:spPr>
        <p:txBody>
          <a:bodyPr/>
          <a:lstStyle/>
          <a:p>
            <a:pPr marL="609600" indent="-609600" eaLnBrk="1" hangingPunct="1">
              <a:spcBef>
                <a:spcPct val="65000"/>
              </a:spcBef>
              <a:buFontTx/>
              <a:buAutoNum type="arabicPeriod"/>
            </a:pPr>
            <a:r>
              <a:rPr lang="fr-FR" dirty="0" smtClean="0"/>
              <a:t>Conseil du Trésor est responsable d’appliquer les pouvoirs de la loi</a:t>
            </a:r>
          </a:p>
          <a:p>
            <a:pPr marL="609600" indent="-609600" eaLnBrk="1" hangingPunct="1">
              <a:spcBef>
                <a:spcPct val="65000"/>
              </a:spcBef>
              <a:buFontTx/>
              <a:buAutoNum type="arabicPeriod"/>
            </a:pPr>
            <a:r>
              <a:rPr lang="en-CA" dirty="0" smtClean="0"/>
              <a:t>Le </a:t>
            </a:r>
            <a:r>
              <a:rPr lang="en-CA" dirty="0" err="1" smtClean="0"/>
              <a:t>Conseil</a:t>
            </a:r>
            <a:r>
              <a:rPr lang="en-CA" dirty="0" smtClean="0"/>
              <a:t> </a:t>
            </a:r>
            <a:r>
              <a:rPr lang="en-CA" dirty="0" err="1" smtClean="0"/>
              <a:t>prépare</a:t>
            </a:r>
            <a:r>
              <a:rPr lang="en-CA" dirty="0" smtClean="0"/>
              <a:t> les </a:t>
            </a:r>
            <a:r>
              <a:rPr lang="en-CA" dirty="0" err="1" smtClean="0"/>
              <a:t>politiques</a:t>
            </a:r>
            <a:r>
              <a:rPr lang="en-CA" dirty="0" smtClean="0"/>
              <a:t>, directives </a:t>
            </a:r>
            <a:r>
              <a:rPr lang="en-CA" dirty="0" err="1" smtClean="0"/>
              <a:t>ou</a:t>
            </a:r>
            <a:r>
              <a:rPr lang="en-CA" dirty="0" smtClean="0"/>
              <a:t> </a:t>
            </a:r>
            <a:r>
              <a:rPr lang="en-CA" dirty="0" err="1" smtClean="0"/>
              <a:t>lignes</a:t>
            </a:r>
            <a:r>
              <a:rPr lang="en-CA" dirty="0" smtClean="0"/>
              <a:t> </a:t>
            </a:r>
            <a:r>
              <a:rPr lang="en-CA" dirty="0" err="1" smtClean="0"/>
              <a:t>directrices</a:t>
            </a:r>
            <a:r>
              <a:rPr lang="en-CA" dirty="0" smtClean="0"/>
              <a:t> pour </a:t>
            </a:r>
            <a:r>
              <a:rPr lang="en-CA" dirty="0" err="1" smtClean="0"/>
              <a:t>interpréter</a:t>
            </a:r>
            <a:r>
              <a:rPr lang="en-CA" dirty="0" smtClean="0"/>
              <a:t> </a:t>
            </a:r>
            <a:r>
              <a:rPr lang="en-CA" dirty="0" err="1" smtClean="0"/>
              <a:t>l’application</a:t>
            </a:r>
            <a:r>
              <a:rPr lang="en-CA" dirty="0" smtClean="0"/>
              <a:t> de la </a:t>
            </a:r>
            <a:r>
              <a:rPr lang="en-CA" dirty="0" err="1" smtClean="0"/>
              <a:t>loi</a:t>
            </a:r>
            <a:endParaRPr lang="fr-FR" dirty="0" smtClean="0"/>
          </a:p>
        </p:txBody>
      </p:sp>
      <p:sp>
        <p:nvSpPr>
          <p:cNvPr id="7170" name="Slide Number Placeholder 5"/>
          <p:cNvSpPr>
            <a:spLocks noGrp="1"/>
          </p:cNvSpPr>
          <p:nvPr>
            <p:ph type="sldNum" sz="quarter" idx="12"/>
          </p:nvPr>
        </p:nvSpPr>
        <p:spPr>
          <a:noFill/>
        </p:spPr>
        <p:txBody>
          <a:bodyPr/>
          <a:lstStyle/>
          <a:p>
            <a:fld id="{58F5F1A5-4423-4378-86EE-BCDB56736929}" type="slidenum">
              <a:rPr lang="fr-FR" smtClean="0"/>
              <a:pPr/>
              <a:t>5</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23298"/>
                                        </p:tgtEl>
                                        <p:attrNameLst>
                                          <p:attrName>style.visibility</p:attrName>
                                        </p:attrNameLst>
                                      </p:cBhvr>
                                      <p:to>
                                        <p:strVal val="visible"/>
                                      </p:to>
                                    </p:set>
                                    <p:animEffect transition="in" filter="fade">
                                      <p:cBhvr>
                                        <p:cTn id="7" dur="2000"/>
                                        <p:tgtEl>
                                          <p:spTgt spid="8232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23299"/>
                                        </p:tgtEl>
                                        <p:attrNameLst>
                                          <p:attrName>style.visibility</p:attrName>
                                        </p:attrNameLst>
                                      </p:cBhvr>
                                      <p:to>
                                        <p:strVal val="visible"/>
                                      </p:to>
                                    </p:set>
                                    <p:animEffect transition="in" filter="fade">
                                      <p:cBhvr>
                                        <p:cTn id="10" dur="2000"/>
                                        <p:tgtEl>
                                          <p:spTgt spid="823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3298" grpId="0"/>
      <p:bldP spid="823299"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02" name="Rectangle 2"/>
          <p:cNvSpPr>
            <a:spLocks noGrp="1" noChangeArrowheads="1"/>
          </p:cNvSpPr>
          <p:nvPr>
            <p:ph type="title"/>
          </p:nvPr>
        </p:nvSpPr>
        <p:spPr>
          <a:xfrm>
            <a:off x="457200" y="125413"/>
            <a:ext cx="8229600" cy="927100"/>
          </a:xfrm>
        </p:spPr>
        <p:txBody>
          <a:bodyPr/>
          <a:lstStyle/>
          <a:p>
            <a:pPr eaLnBrk="1" hangingPunct="1"/>
            <a:r>
              <a:rPr lang="fr-FR" sz="3400" dirty="0" smtClean="0"/>
              <a:t>Que dit la loi</a:t>
            </a:r>
            <a:r>
              <a:rPr lang="fr-FR" sz="3000" dirty="0" smtClean="0"/>
              <a:t> ?</a:t>
            </a:r>
            <a:br>
              <a:rPr lang="fr-FR" sz="3000" dirty="0" smtClean="0"/>
            </a:br>
            <a:r>
              <a:rPr lang="fr-FR" sz="2000" dirty="0" smtClean="0"/>
              <a:t>Reddition de comptes</a:t>
            </a:r>
          </a:p>
        </p:txBody>
      </p:sp>
      <p:sp>
        <p:nvSpPr>
          <p:cNvPr id="819203" name="Rectangle 3"/>
          <p:cNvSpPr>
            <a:spLocks noGrp="1" noChangeArrowheads="1"/>
          </p:cNvSpPr>
          <p:nvPr>
            <p:ph idx="1"/>
          </p:nvPr>
        </p:nvSpPr>
        <p:spPr>
          <a:xfrm>
            <a:off x="457200" y="1353343"/>
            <a:ext cx="8229600" cy="4379913"/>
          </a:xfrm>
        </p:spPr>
        <p:txBody>
          <a:bodyPr/>
          <a:lstStyle/>
          <a:p>
            <a:pPr marL="609600" indent="-609600" eaLnBrk="1" hangingPunct="1">
              <a:spcBef>
                <a:spcPct val="65000"/>
              </a:spcBef>
              <a:buFontTx/>
              <a:buAutoNum type="arabicPeriod"/>
            </a:pPr>
            <a:r>
              <a:rPr lang="fr-FR" dirty="0" smtClean="0"/>
              <a:t>Les ministères sont responsables et tenus de rendre des comptes sur:</a:t>
            </a:r>
          </a:p>
          <a:p>
            <a:pPr marL="990600" lvl="1" indent="-533400" eaLnBrk="1" hangingPunct="1">
              <a:spcBef>
                <a:spcPct val="65000"/>
              </a:spcBef>
              <a:buFontTx/>
              <a:buChar char="•"/>
            </a:pPr>
            <a:r>
              <a:rPr lang="en-CA" dirty="0" err="1" smtClean="0"/>
              <a:t>L’utilisation</a:t>
            </a:r>
            <a:r>
              <a:rPr lang="en-CA" dirty="0" smtClean="0"/>
              <a:t> des </a:t>
            </a:r>
            <a:r>
              <a:rPr lang="en-CA" dirty="0" err="1" smtClean="0"/>
              <a:t>fonds</a:t>
            </a:r>
            <a:r>
              <a:rPr lang="en-CA" dirty="0" smtClean="0"/>
              <a:t> et la </a:t>
            </a:r>
            <a:r>
              <a:rPr lang="en-CA" dirty="0" err="1" smtClean="0"/>
              <a:t>gestion</a:t>
            </a:r>
            <a:r>
              <a:rPr lang="en-CA" dirty="0" smtClean="0"/>
              <a:t> des </a:t>
            </a:r>
            <a:r>
              <a:rPr lang="en-CA" dirty="0" err="1" smtClean="0"/>
              <a:t>biens</a:t>
            </a:r>
            <a:r>
              <a:rPr lang="en-CA" dirty="0" smtClean="0"/>
              <a:t> publics</a:t>
            </a:r>
          </a:p>
          <a:p>
            <a:pPr marL="990600" lvl="1" indent="-533400" eaLnBrk="1" hangingPunct="1">
              <a:spcBef>
                <a:spcPct val="65000"/>
              </a:spcBef>
              <a:buFontTx/>
              <a:buChar char="•"/>
            </a:pPr>
            <a:r>
              <a:rPr lang="en-CA" dirty="0" err="1" smtClean="0"/>
              <a:t>L’atteinte</a:t>
            </a:r>
            <a:r>
              <a:rPr lang="en-CA" dirty="0" smtClean="0"/>
              <a:t> des </a:t>
            </a:r>
            <a:r>
              <a:rPr lang="en-CA" dirty="0" err="1" smtClean="0"/>
              <a:t>résultats</a:t>
            </a:r>
            <a:r>
              <a:rPr lang="en-CA" dirty="0" smtClean="0"/>
              <a:t> avec les </a:t>
            </a:r>
            <a:r>
              <a:rPr lang="en-CA" dirty="0" err="1" smtClean="0"/>
              <a:t>ressources</a:t>
            </a:r>
            <a:r>
              <a:rPr lang="en-CA" dirty="0" smtClean="0"/>
              <a:t> </a:t>
            </a:r>
            <a:r>
              <a:rPr lang="en-CA" dirty="0" err="1" smtClean="0"/>
              <a:t>disponibles</a:t>
            </a:r>
            <a:endParaRPr lang="en-CA" dirty="0" smtClean="0"/>
          </a:p>
        </p:txBody>
      </p:sp>
      <p:sp>
        <p:nvSpPr>
          <p:cNvPr id="8194" name="Slide Number Placeholder 5"/>
          <p:cNvSpPr>
            <a:spLocks noGrp="1"/>
          </p:cNvSpPr>
          <p:nvPr>
            <p:ph type="sldNum" sz="quarter" idx="12"/>
          </p:nvPr>
        </p:nvSpPr>
        <p:spPr>
          <a:noFill/>
        </p:spPr>
        <p:txBody>
          <a:bodyPr/>
          <a:lstStyle/>
          <a:p>
            <a:fld id="{18E37F8D-2C91-4523-9FFB-0DC7F91C74E3}" type="slidenum">
              <a:rPr lang="fr-FR" smtClean="0"/>
              <a:pPr/>
              <a:t>6</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19202"/>
                                        </p:tgtEl>
                                        <p:attrNameLst>
                                          <p:attrName>style.visibility</p:attrName>
                                        </p:attrNameLst>
                                      </p:cBhvr>
                                      <p:to>
                                        <p:strVal val="visible"/>
                                      </p:to>
                                    </p:set>
                                    <p:animEffect transition="in" filter="fade">
                                      <p:cBhvr>
                                        <p:cTn id="7" dur="2000"/>
                                        <p:tgtEl>
                                          <p:spTgt spid="8192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19203"/>
                                        </p:tgtEl>
                                        <p:attrNameLst>
                                          <p:attrName>style.visibility</p:attrName>
                                        </p:attrNameLst>
                                      </p:cBhvr>
                                      <p:to>
                                        <p:strVal val="visible"/>
                                      </p:to>
                                    </p:set>
                                    <p:animEffect transition="in" filter="fade">
                                      <p:cBhvr>
                                        <p:cTn id="10" dur="2000"/>
                                        <p:tgtEl>
                                          <p:spTgt spid="819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02" grpId="0"/>
      <p:bldP spid="819203"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1250" name="Rectangle 2"/>
          <p:cNvSpPr>
            <a:spLocks noGrp="1" noChangeArrowheads="1"/>
          </p:cNvSpPr>
          <p:nvPr>
            <p:ph type="title"/>
          </p:nvPr>
        </p:nvSpPr>
        <p:spPr>
          <a:xfrm>
            <a:off x="457200" y="125413"/>
            <a:ext cx="8229600" cy="927100"/>
          </a:xfrm>
        </p:spPr>
        <p:txBody>
          <a:bodyPr/>
          <a:lstStyle/>
          <a:p>
            <a:pPr eaLnBrk="1" hangingPunct="1"/>
            <a:r>
              <a:rPr lang="fr-FR" sz="3400" dirty="0" smtClean="0"/>
              <a:t>Que dit la loi</a:t>
            </a:r>
            <a:r>
              <a:rPr lang="fr-FR" sz="3000" dirty="0" smtClean="0"/>
              <a:t> ?</a:t>
            </a:r>
            <a:br>
              <a:rPr lang="fr-FR" sz="3000" dirty="0" smtClean="0"/>
            </a:br>
            <a:r>
              <a:rPr lang="fr-FR" sz="2000" dirty="0" smtClean="0"/>
              <a:t>Délégation du pouvoir de dépenses</a:t>
            </a:r>
          </a:p>
        </p:txBody>
      </p:sp>
      <p:sp>
        <p:nvSpPr>
          <p:cNvPr id="821251" name="Rectangle 3"/>
          <p:cNvSpPr>
            <a:spLocks noGrp="1" noChangeArrowheads="1"/>
          </p:cNvSpPr>
          <p:nvPr>
            <p:ph idx="1"/>
          </p:nvPr>
        </p:nvSpPr>
        <p:spPr>
          <a:xfrm>
            <a:off x="457200" y="1353343"/>
            <a:ext cx="8229600" cy="4379913"/>
          </a:xfrm>
        </p:spPr>
        <p:txBody>
          <a:bodyPr/>
          <a:lstStyle/>
          <a:p>
            <a:pPr marL="609600" indent="-609600" eaLnBrk="1" hangingPunct="1">
              <a:lnSpc>
                <a:spcPct val="90000"/>
              </a:lnSpc>
              <a:spcBef>
                <a:spcPct val="65000"/>
              </a:spcBef>
              <a:buFontTx/>
              <a:buAutoNum type="arabicPeriod"/>
            </a:pPr>
            <a:r>
              <a:rPr lang="fr-FR" sz="2800" dirty="0" smtClean="0"/>
              <a:t>La loi confère des droits et des obligations aux </a:t>
            </a:r>
            <a:r>
              <a:rPr lang="fr-FR" sz="2800" u="sng" dirty="0" smtClean="0"/>
              <a:t>ministres</a:t>
            </a:r>
            <a:r>
              <a:rPr lang="fr-FR" sz="2800" dirty="0" smtClean="0"/>
              <a:t> quant au droit d’administrer et de dépenser les fonds publics qui délèguent leurs pouvoirs aux </a:t>
            </a:r>
            <a:r>
              <a:rPr lang="fr-FR" sz="2800" u="sng" dirty="0" smtClean="0"/>
              <a:t>administrateurs</a:t>
            </a:r>
            <a:r>
              <a:rPr lang="fr-FR" sz="2800" dirty="0" smtClean="0"/>
              <a:t>…</a:t>
            </a:r>
          </a:p>
          <a:p>
            <a:pPr marL="609600" indent="-609600" eaLnBrk="1" hangingPunct="1">
              <a:lnSpc>
                <a:spcPct val="90000"/>
              </a:lnSpc>
              <a:spcBef>
                <a:spcPct val="65000"/>
              </a:spcBef>
              <a:buFontTx/>
              <a:buAutoNum type="arabicPeriod"/>
            </a:pPr>
            <a:r>
              <a:rPr lang="en-CA" sz="2800" dirty="0" err="1" smtClean="0"/>
              <a:t>Ceux-ci</a:t>
            </a:r>
            <a:r>
              <a:rPr lang="en-CA" sz="2800" dirty="0" smtClean="0"/>
              <a:t> </a:t>
            </a:r>
            <a:r>
              <a:rPr lang="en-CA" sz="2800" dirty="0" err="1" smtClean="0"/>
              <a:t>doivent</a:t>
            </a:r>
            <a:r>
              <a:rPr lang="en-CA" sz="2800" dirty="0" smtClean="0"/>
              <a:t> “se conformer à la </a:t>
            </a:r>
            <a:r>
              <a:rPr lang="en-CA" sz="2800" dirty="0" err="1" smtClean="0"/>
              <a:t>loi</a:t>
            </a:r>
            <a:r>
              <a:rPr lang="en-CA" sz="2800" dirty="0" smtClean="0"/>
              <a:t>” - </a:t>
            </a:r>
            <a:r>
              <a:rPr lang="en-CA" sz="2800" dirty="0" err="1" smtClean="0"/>
              <a:t>suivre</a:t>
            </a:r>
            <a:r>
              <a:rPr lang="en-CA" sz="2800" dirty="0" smtClean="0"/>
              <a:t> les </a:t>
            </a:r>
            <a:r>
              <a:rPr lang="en-CA" sz="2800" dirty="0" err="1" smtClean="0"/>
              <a:t>procédures</a:t>
            </a:r>
            <a:r>
              <a:rPr lang="en-CA" sz="2800" dirty="0" smtClean="0"/>
              <a:t> et assumer le </a:t>
            </a:r>
            <a:r>
              <a:rPr lang="en-CA" sz="2800" dirty="0" err="1" smtClean="0"/>
              <a:t>contrôle</a:t>
            </a:r>
            <a:r>
              <a:rPr lang="en-CA" sz="2800" dirty="0" smtClean="0"/>
              <a:t> des engagements financiers (</a:t>
            </a:r>
            <a:r>
              <a:rPr lang="en-CA" sz="2800" dirty="0" err="1" smtClean="0"/>
              <a:t>autorisation</a:t>
            </a:r>
            <a:r>
              <a:rPr lang="en-CA" sz="2800" dirty="0" smtClean="0"/>
              <a:t> des </a:t>
            </a:r>
            <a:r>
              <a:rPr lang="en-CA" sz="2800" dirty="0" err="1" smtClean="0"/>
              <a:t>dépenses</a:t>
            </a:r>
            <a:r>
              <a:rPr lang="en-CA" sz="2800" dirty="0" smtClean="0"/>
              <a:t>, </a:t>
            </a:r>
            <a:r>
              <a:rPr lang="en-CA" sz="2800" dirty="0" err="1" smtClean="0"/>
              <a:t>contrôler</a:t>
            </a:r>
            <a:r>
              <a:rPr lang="en-CA" sz="2800" dirty="0" smtClean="0"/>
              <a:t> </a:t>
            </a:r>
            <a:r>
              <a:rPr lang="en-CA" sz="2800" dirty="0" err="1" smtClean="0"/>
              <a:t>l’execution</a:t>
            </a:r>
            <a:r>
              <a:rPr lang="en-CA" sz="2800" dirty="0" smtClean="0"/>
              <a:t> des </a:t>
            </a:r>
            <a:r>
              <a:rPr lang="en-CA" sz="2800" dirty="0" err="1" smtClean="0"/>
              <a:t>biens</a:t>
            </a:r>
            <a:r>
              <a:rPr lang="en-CA" sz="2800" dirty="0" smtClean="0"/>
              <a:t> et des services </a:t>
            </a:r>
            <a:r>
              <a:rPr lang="en-CA" sz="2800" dirty="0" err="1" smtClean="0"/>
              <a:t>avant</a:t>
            </a:r>
            <a:r>
              <a:rPr lang="en-CA" sz="2800" dirty="0" smtClean="0"/>
              <a:t> le </a:t>
            </a:r>
            <a:r>
              <a:rPr lang="en-CA" sz="2800" dirty="0" err="1" smtClean="0"/>
              <a:t>paiement</a:t>
            </a:r>
            <a:r>
              <a:rPr lang="en-CA" sz="2800" dirty="0" smtClean="0"/>
              <a:t> final)</a:t>
            </a:r>
            <a:endParaRPr lang="fr-FR" sz="2800" dirty="0" smtClean="0"/>
          </a:p>
        </p:txBody>
      </p:sp>
      <p:sp>
        <p:nvSpPr>
          <p:cNvPr id="9218" name="Slide Number Placeholder 5"/>
          <p:cNvSpPr>
            <a:spLocks noGrp="1"/>
          </p:cNvSpPr>
          <p:nvPr>
            <p:ph type="sldNum" sz="quarter" idx="12"/>
          </p:nvPr>
        </p:nvSpPr>
        <p:spPr>
          <a:noFill/>
        </p:spPr>
        <p:txBody>
          <a:bodyPr/>
          <a:lstStyle/>
          <a:p>
            <a:fld id="{41F3CA3D-AF87-47FA-BEB7-0FF529D69EB2}" type="slidenum">
              <a:rPr lang="fr-FR" smtClean="0"/>
              <a:pPr/>
              <a:t>7</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21250"/>
                                        </p:tgtEl>
                                        <p:attrNameLst>
                                          <p:attrName>style.visibility</p:attrName>
                                        </p:attrNameLst>
                                      </p:cBhvr>
                                      <p:to>
                                        <p:strVal val="visible"/>
                                      </p:to>
                                    </p:set>
                                    <p:animEffect transition="in" filter="fade">
                                      <p:cBhvr>
                                        <p:cTn id="7" dur="2000"/>
                                        <p:tgtEl>
                                          <p:spTgt spid="8212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21251"/>
                                        </p:tgtEl>
                                        <p:attrNameLst>
                                          <p:attrName>style.visibility</p:attrName>
                                        </p:attrNameLst>
                                      </p:cBhvr>
                                      <p:to>
                                        <p:strVal val="visible"/>
                                      </p:to>
                                    </p:set>
                                    <p:animEffect transition="in" filter="fade">
                                      <p:cBhvr>
                                        <p:cTn id="10" dur="2000"/>
                                        <p:tgtEl>
                                          <p:spTgt spid="821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1250" grpId="0"/>
      <p:bldP spid="821251"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50946" name="Rectangle 2"/>
          <p:cNvSpPr>
            <a:spLocks noGrp="1" noChangeArrowheads="1"/>
          </p:cNvSpPr>
          <p:nvPr>
            <p:ph type="ctrTitle"/>
          </p:nvPr>
        </p:nvSpPr>
        <p:spPr/>
        <p:txBody>
          <a:bodyPr/>
          <a:lstStyle/>
          <a:p>
            <a:pPr eaLnBrk="1" hangingPunct="1"/>
            <a:r>
              <a:rPr lang="fr-CA" sz="4000" smtClean="0"/>
              <a:t>Principes de gestion financière</a:t>
            </a:r>
            <a:endParaRPr lang="fr-FR" sz="4000"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50946"/>
                                        </p:tgtEl>
                                        <p:attrNameLst>
                                          <p:attrName>style.visibility</p:attrName>
                                        </p:attrNameLst>
                                      </p:cBhvr>
                                      <p:to>
                                        <p:strVal val="visible"/>
                                      </p:to>
                                    </p:set>
                                    <p:animEffect transition="in" filter="fade">
                                      <p:cBhvr>
                                        <p:cTn id="7" dur="2000"/>
                                        <p:tgtEl>
                                          <p:spTgt spid="8509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0946"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3778" name="Rectangle 2"/>
          <p:cNvSpPr>
            <a:spLocks noGrp="1" noChangeArrowheads="1"/>
          </p:cNvSpPr>
          <p:nvPr>
            <p:ph type="title"/>
          </p:nvPr>
        </p:nvSpPr>
        <p:spPr>
          <a:xfrm>
            <a:off x="457200" y="341313"/>
            <a:ext cx="8229600" cy="927100"/>
          </a:xfrm>
        </p:spPr>
        <p:txBody>
          <a:bodyPr/>
          <a:lstStyle/>
          <a:p>
            <a:pPr eaLnBrk="1" hangingPunct="1"/>
            <a:r>
              <a:rPr lang="fr-FR" sz="3400" smtClean="0"/>
              <a:t>Principe de conformité</a:t>
            </a:r>
          </a:p>
        </p:txBody>
      </p:sp>
      <p:sp>
        <p:nvSpPr>
          <p:cNvPr id="843779" name="Rectangle 3"/>
          <p:cNvSpPr>
            <a:spLocks noGrp="1" noChangeArrowheads="1"/>
          </p:cNvSpPr>
          <p:nvPr>
            <p:ph idx="1"/>
          </p:nvPr>
        </p:nvSpPr>
        <p:spPr>
          <a:xfrm>
            <a:off x="457200" y="1357313"/>
            <a:ext cx="8229600" cy="4379912"/>
          </a:xfrm>
        </p:spPr>
        <p:txBody>
          <a:bodyPr/>
          <a:lstStyle/>
          <a:p>
            <a:pPr marL="447675" lvl="1" indent="-447675" eaLnBrk="1" hangingPunct="1">
              <a:buFontTx/>
              <a:buChar char="•"/>
            </a:pPr>
            <a:r>
              <a:rPr lang="en-CA" dirty="0" smtClean="0"/>
              <a:t>Les </a:t>
            </a:r>
            <a:r>
              <a:rPr lang="en-CA" dirty="0" err="1" smtClean="0"/>
              <a:t>gestionnaires</a:t>
            </a:r>
            <a:r>
              <a:rPr lang="en-CA" dirty="0" smtClean="0"/>
              <a:t> </a:t>
            </a:r>
            <a:r>
              <a:rPr lang="en-CA" dirty="0" err="1" smtClean="0"/>
              <a:t>doivent</a:t>
            </a:r>
            <a:r>
              <a:rPr lang="en-CA" dirty="0" smtClean="0"/>
              <a:t> se conformer à un ensemble de </a:t>
            </a:r>
            <a:r>
              <a:rPr lang="en-CA" dirty="0" err="1" smtClean="0"/>
              <a:t>lois</a:t>
            </a:r>
            <a:r>
              <a:rPr lang="en-CA" dirty="0" smtClean="0"/>
              <a:t>, </a:t>
            </a:r>
            <a:r>
              <a:rPr lang="en-CA" dirty="0" err="1" smtClean="0"/>
              <a:t>règlements</a:t>
            </a:r>
            <a:r>
              <a:rPr lang="en-CA" dirty="0" smtClean="0"/>
              <a:t>, </a:t>
            </a:r>
            <a:r>
              <a:rPr lang="en-CA" dirty="0" err="1" smtClean="0"/>
              <a:t>politiques</a:t>
            </a:r>
            <a:r>
              <a:rPr lang="en-CA" dirty="0" smtClean="0"/>
              <a:t> et directives</a:t>
            </a:r>
          </a:p>
          <a:p>
            <a:pPr marL="447675" lvl="1" indent="-447675" eaLnBrk="1" hangingPunct="1">
              <a:buFontTx/>
              <a:buChar char="•"/>
            </a:pPr>
            <a:r>
              <a:rPr lang="en-CA" dirty="0" err="1" smtClean="0"/>
              <a:t>Quels</a:t>
            </a:r>
            <a:r>
              <a:rPr lang="en-CA" dirty="0" smtClean="0"/>
              <a:t> </a:t>
            </a:r>
            <a:r>
              <a:rPr lang="en-CA" dirty="0" err="1" smtClean="0"/>
              <a:t>sont</a:t>
            </a:r>
            <a:r>
              <a:rPr lang="en-CA" dirty="0" smtClean="0"/>
              <a:t> les 4 types de </a:t>
            </a:r>
            <a:r>
              <a:rPr lang="en-CA" dirty="0" err="1" smtClean="0"/>
              <a:t>conformités</a:t>
            </a:r>
            <a:r>
              <a:rPr lang="en-CA" dirty="0" smtClean="0"/>
              <a:t> </a:t>
            </a:r>
            <a:r>
              <a:rPr lang="en-CA" dirty="0" err="1" smtClean="0"/>
              <a:t>financières</a:t>
            </a:r>
            <a:r>
              <a:rPr lang="en-CA" dirty="0" smtClean="0"/>
              <a:t>?</a:t>
            </a:r>
          </a:p>
          <a:p>
            <a:pPr marL="1304925" lvl="3" indent="-447675" eaLnBrk="1" hangingPunct="1">
              <a:buFontTx/>
              <a:buAutoNum type="arabicPeriod"/>
            </a:pPr>
            <a:r>
              <a:rPr lang="en-US" sz="2400" dirty="0" err="1" smtClean="0"/>
              <a:t>Conformité</a:t>
            </a:r>
            <a:r>
              <a:rPr lang="en-US" sz="2400" dirty="0" smtClean="0"/>
              <a:t> à </a:t>
            </a:r>
            <a:r>
              <a:rPr lang="en-US" sz="2400" u="sng" dirty="0" err="1" smtClean="0"/>
              <a:t>l’engagement</a:t>
            </a:r>
            <a:r>
              <a:rPr lang="en-US" sz="2400" dirty="0" smtClean="0"/>
              <a:t> des </a:t>
            </a:r>
            <a:r>
              <a:rPr lang="en-US" sz="2400" dirty="0" err="1" smtClean="0"/>
              <a:t>fonds</a:t>
            </a:r>
            <a:endParaRPr lang="en-US" sz="2400" dirty="0" smtClean="0"/>
          </a:p>
          <a:p>
            <a:pPr marL="1304925" lvl="3" indent="-447675" eaLnBrk="1" hangingPunct="1">
              <a:buFontTx/>
              <a:buAutoNum type="arabicPeriod"/>
            </a:pPr>
            <a:r>
              <a:rPr lang="en-US" sz="2400" dirty="0" err="1" smtClean="0"/>
              <a:t>Conformité</a:t>
            </a:r>
            <a:r>
              <a:rPr lang="en-US" sz="2400" dirty="0" smtClean="0"/>
              <a:t> à la </a:t>
            </a:r>
            <a:r>
              <a:rPr lang="en-US" sz="2400" u="sng" dirty="0" err="1" smtClean="0"/>
              <a:t>qualité</a:t>
            </a:r>
            <a:r>
              <a:rPr lang="en-US" sz="2400" dirty="0" smtClean="0"/>
              <a:t> de la </a:t>
            </a:r>
            <a:r>
              <a:rPr lang="en-US" sz="2400" dirty="0" err="1" smtClean="0"/>
              <a:t>dépense</a:t>
            </a:r>
            <a:endParaRPr lang="en-US" sz="2400" dirty="0" smtClean="0"/>
          </a:p>
          <a:p>
            <a:pPr marL="1304925" lvl="3" indent="-447675" eaLnBrk="1" hangingPunct="1">
              <a:buFontTx/>
              <a:buAutoNum type="arabicPeriod"/>
            </a:pPr>
            <a:r>
              <a:rPr lang="en-US" sz="2400" dirty="0" err="1" smtClean="0"/>
              <a:t>Conformité</a:t>
            </a:r>
            <a:r>
              <a:rPr lang="en-US" sz="2400" dirty="0" smtClean="0"/>
              <a:t> des </a:t>
            </a:r>
            <a:r>
              <a:rPr lang="en-US" sz="2400" dirty="0" err="1" smtClean="0"/>
              <a:t>biens</a:t>
            </a:r>
            <a:r>
              <a:rPr lang="en-US" sz="2400" dirty="0" smtClean="0"/>
              <a:t> et services </a:t>
            </a:r>
            <a:r>
              <a:rPr lang="en-US" sz="2400" u="sng" dirty="0" err="1" smtClean="0"/>
              <a:t>reçus</a:t>
            </a:r>
            <a:endParaRPr lang="en-US" sz="2400" u="sng" dirty="0" smtClean="0"/>
          </a:p>
          <a:p>
            <a:pPr marL="1304925" lvl="3" indent="-447675" eaLnBrk="1" hangingPunct="1">
              <a:buFontTx/>
              <a:buAutoNum type="arabicPeriod"/>
            </a:pPr>
            <a:r>
              <a:rPr lang="en-US" sz="2400" dirty="0" err="1" smtClean="0"/>
              <a:t>Conformité</a:t>
            </a:r>
            <a:r>
              <a:rPr lang="en-US" sz="2400" dirty="0" smtClean="0"/>
              <a:t> </a:t>
            </a:r>
            <a:r>
              <a:rPr lang="en-US" sz="2400" u="sng" dirty="0" smtClean="0"/>
              <a:t>administrative</a:t>
            </a:r>
          </a:p>
          <a:p>
            <a:pPr marL="847725" lvl="2" indent="-447675" eaLnBrk="1" hangingPunct="1"/>
            <a:endParaRPr lang="en-US" dirty="0" smtClean="0"/>
          </a:p>
        </p:txBody>
      </p:sp>
      <p:sp>
        <p:nvSpPr>
          <p:cNvPr id="11266" name="Slide Number Placeholder 5"/>
          <p:cNvSpPr>
            <a:spLocks noGrp="1"/>
          </p:cNvSpPr>
          <p:nvPr>
            <p:ph type="sldNum" sz="quarter" idx="12"/>
          </p:nvPr>
        </p:nvSpPr>
        <p:spPr>
          <a:noFill/>
        </p:spPr>
        <p:txBody>
          <a:bodyPr/>
          <a:lstStyle/>
          <a:p>
            <a:fld id="{EDA3A0B8-5980-49DD-82F5-31455A1607AD}" type="slidenum">
              <a:rPr lang="fr-FR" smtClean="0"/>
              <a:pPr/>
              <a:t>9</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43778"/>
                                        </p:tgtEl>
                                        <p:attrNameLst>
                                          <p:attrName>style.visibility</p:attrName>
                                        </p:attrNameLst>
                                      </p:cBhvr>
                                      <p:to>
                                        <p:strVal val="visible"/>
                                      </p:to>
                                    </p:set>
                                    <p:animEffect transition="in" filter="fade">
                                      <p:cBhvr>
                                        <p:cTn id="7" dur="2000"/>
                                        <p:tgtEl>
                                          <p:spTgt spid="84377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43779"/>
                                        </p:tgtEl>
                                        <p:attrNameLst>
                                          <p:attrName>style.visibility</p:attrName>
                                        </p:attrNameLst>
                                      </p:cBhvr>
                                      <p:to>
                                        <p:strVal val="visible"/>
                                      </p:to>
                                    </p:set>
                                    <p:animEffect transition="in" filter="fade">
                                      <p:cBhvr>
                                        <p:cTn id="10" dur="2000"/>
                                        <p:tgtEl>
                                          <p:spTgt spid="8437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3778" grpId="0"/>
      <p:bldP spid="843779"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3778" name="Rectangle 2"/>
          <p:cNvSpPr>
            <a:spLocks noGrp="1" noChangeArrowheads="1"/>
          </p:cNvSpPr>
          <p:nvPr>
            <p:ph type="title"/>
          </p:nvPr>
        </p:nvSpPr>
        <p:spPr>
          <a:xfrm>
            <a:off x="457200" y="341313"/>
            <a:ext cx="8229600" cy="927100"/>
          </a:xfrm>
        </p:spPr>
        <p:txBody>
          <a:bodyPr>
            <a:normAutofit fontScale="90000"/>
          </a:bodyPr>
          <a:lstStyle/>
          <a:p>
            <a:pPr eaLnBrk="1" hangingPunct="1"/>
            <a:r>
              <a:rPr lang="fr-CA" sz="3400" smtClean="0"/>
              <a:t>Conformité à l’engagement des fonds</a:t>
            </a:r>
            <a:br>
              <a:rPr lang="fr-CA" sz="3400" smtClean="0"/>
            </a:br>
            <a:r>
              <a:rPr lang="fr-CA" sz="3400" smtClean="0"/>
              <a:t>(préalable à toute transaction)</a:t>
            </a:r>
            <a:endParaRPr lang="fr-FR" sz="3400" smtClean="0"/>
          </a:p>
        </p:txBody>
      </p:sp>
      <p:sp>
        <p:nvSpPr>
          <p:cNvPr id="843779" name="Rectangle 3"/>
          <p:cNvSpPr>
            <a:spLocks noGrp="1" noChangeArrowheads="1"/>
          </p:cNvSpPr>
          <p:nvPr>
            <p:ph idx="1"/>
          </p:nvPr>
        </p:nvSpPr>
        <p:spPr>
          <a:xfrm>
            <a:off x="457200" y="1785392"/>
            <a:ext cx="8229600" cy="4379912"/>
          </a:xfrm>
        </p:spPr>
        <p:txBody>
          <a:bodyPr/>
          <a:lstStyle/>
          <a:p>
            <a:pPr marL="990600" lvl="1" indent="-533400" eaLnBrk="1" hangingPunct="1">
              <a:spcAft>
                <a:spcPts val="600"/>
              </a:spcAft>
              <a:buFontTx/>
              <a:buChar char="•"/>
            </a:pPr>
            <a:r>
              <a:rPr lang="fr-CA" dirty="0" smtClean="0"/>
              <a:t>Est-ce que le gestionnaire a l’autorité déléguée appropriée pour engager cette transaction?</a:t>
            </a:r>
            <a:endParaRPr lang="en-US" dirty="0" smtClean="0"/>
          </a:p>
          <a:p>
            <a:pPr marL="990600" lvl="1" indent="-533400" eaLnBrk="1" hangingPunct="1">
              <a:spcAft>
                <a:spcPts val="600"/>
              </a:spcAft>
              <a:buFontTx/>
              <a:buChar char="•"/>
            </a:pPr>
            <a:r>
              <a:rPr lang="fr-CA" dirty="0" smtClean="0"/>
              <a:t>Est-ce que les fonds sont disponibles?</a:t>
            </a:r>
            <a:endParaRPr lang="en-US" dirty="0" smtClean="0"/>
          </a:p>
          <a:p>
            <a:pPr marL="990600" lvl="1" indent="-533400" eaLnBrk="1" hangingPunct="1">
              <a:spcAft>
                <a:spcPts val="600"/>
              </a:spcAft>
              <a:buFontTx/>
              <a:buChar char="•"/>
            </a:pPr>
            <a:r>
              <a:rPr lang="fr-CA" dirty="0" smtClean="0"/>
              <a:t>Les principes de passation des marchés (transparence; concurrence; etc.) ont-ils été respectés?</a:t>
            </a:r>
            <a:endParaRPr lang="en-US" dirty="0" smtClean="0"/>
          </a:p>
        </p:txBody>
      </p:sp>
      <p:sp>
        <p:nvSpPr>
          <p:cNvPr id="12290" name="Slide Number Placeholder 5"/>
          <p:cNvSpPr>
            <a:spLocks noGrp="1"/>
          </p:cNvSpPr>
          <p:nvPr>
            <p:ph type="sldNum" sz="quarter" idx="12"/>
          </p:nvPr>
        </p:nvSpPr>
        <p:spPr>
          <a:noFill/>
        </p:spPr>
        <p:txBody>
          <a:bodyPr/>
          <a:lstStyle/>
          <a:p>
            <a:fld id="{18604EB4-94CC-4E91-8A6D-09B98A3F0084}" type="slidenum">
              <a:rPr lang="fr-FR" smtClean="0"/>
              <a:pPr/>
              <a:t>10</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43778"/>
                                        </p:tgtEl>
                                        <p:attrNameLst>
                                          <p:attrName>style.visibility</p:attrName>
                                        </p:attrNameLst>
                                      </p:cBhvr>
                                      <p:to>
                                        <p:strVal val="visible"/>
                                      </p:to>
                                    </p:set>
                                    <p:animEffect transition="in" filter="fade">
                                      <p:cBhvr>
                                        <p:cTn id="7" dur="2000"/>
                                        <p:tgtEl>
                                          <p:spTgt spid="84377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43779"/>
                                        </p:tgtEl>
                                        <p:attrNameLst>
                                          <p:attrName>style.visibility</p:attrName>
                                        </p:attrNameLst>
                                      </p:cBhvr>
                                      <p:to>
                                        <p:strVal val="visible"/>
                                      </p:to>
                                    </p:set>
                                    <p:animEffect transition="in" filter="fade">
                                      <p:cBhvr>
                                        <p:cTn id="10" dur="2000"/>
                                        <p:tgtEl>
                                          <p:spTgt spid="8437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3778" grpId="0"/>
      <p:bldP spid="84377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1730" name="Rectangle 2"/>
          <p:cNvSpPr>
            <a:spLocks noGrp="1" noChangeArrowheads="1"/>
          </p:cNvSpPr>
          <p:nvPr>
            <p:ph type="title"/>
          </p:nvPr>
        </p:nvSpPr>
        <p:spPr>
          <a:xfrm>
            <a:off x="457200" y="125413"/>
            <a:ext cx="8229600" cy="927100"/>
          </a:xfrm>
        </p:spPr>
        <p:txBody>
          <a:bodyPr>
            <a:normAutofit fontScale="90000"/>
          </a:bodyPr>
          <a:lstStyle/>
          <a:p>
            <a:pPr eaLnBrk="1" hangingPunct="1"/>
            <a:r>
              <a:rPr lang="fr-FR" sz="3400" smtClean="0"/>
              <a:t>Conformité de la qualité de la dépense</a:t>
            </a:r>
            <a:br>
              <a:rPr lang="fr-FR" sz="3400" smtClean="0"/>
            </a:br>
            <a:r>
              <a:rPr lang="fr-FR" sz="3400" smtClean="0"/>
              <a:t>(avant d’approuver la transaction)</a:t>
            </a:r>
            <a:r>
              <a:rPr lang="fr-FR" sz="3000" smtClean="0"/>
              <a:t> </a:t>
            </a:r>
          </a:p>
        </p:txBody>
      </p:sp>
      <p:sp>
        <p:nvSpPr>
          <p:cNvPr id="841731" name="Rectangle 3"/>
          <p:cNvSpPr>
            <a:spLocks noGrp="1" noChangeArrowheads="1"/>
          </p:cNvSpPr>
          <p:nvPr>
            <p:ph idx="1"/>
          </p:nvPr>
        </p:nvSpPr>
        <p:spPr>
          <a:xfrm>
            <a:off x="446088" y="1497360"/>
            <a:ext cx="8229600" cy="4379912"/>
          </a:xfrm>
        </p:spPr>
        <p:txBody>
          <a:bodyPr/>
          <a:lstStyle/>
          <a:p>
            <a:pPr marL="622300" lvl="1" indent="-622300" eaLnBrk="1" hangingPunct="1">
              <a:spcAft>
                <a:spcPts val="1200"/>
              </a:spcAft>
              <a:buFontTx/>
              <a:buChar char="•"/>
            </a:pPr>
            <a:r>
              <a:rPr lang="fr-CA" dirty="0" smtClean="0"/>
              <a:t>Est-ce que la transaction offre la meilleure valeur possible?</a:t>
            </a:r>
            <a:endParaRPr lang="en-US" dirty="0" smtClean="0"/>
          </a:p>
          <a:p>
            <a:pPr marL="622300" lvl="1" indent="-622300" eaLnBrk="1" hangingPunct="1">
              <a:spcAft>
                <a:spcPts val="1200"/>
              </a:spcAft>
              <a:buFontTx/>
              <a:buChar char="•"/>
            </a:pPr>
            <a:r>
              <a:rPr lang="fr-CA" dirty="0" smtClean="0"/>
              <a:t>Est-ce que la transaction répond à un besoin opérationnel pertinent?</a:t>
            </a:r>
            <a:endParaRPr lang="en-US" dirty="0" smtClean="0"/>
          </a:p>
          <a:p>
            <a:pPr marL="622300" lvl="1" indent="-622300" eaLnBrk="1" hangingPunct="1">
              <a:spcAft>
                <a:spcPts val="1200"/>
              </a:spcAft>
              <a:buFontTx/>
              <a:buChar char="•"/>
            </a:pPr>
            <a:r>
              <a:rPr lang="fr-CA" dirty="0"/>
              <a:t>E</a:t>
            </a:r>
            <a:r>
              <a:rPr lang="fr-CA" dirty="0" smtClean="0"/>
              <a:t>st-ce que cette transaction comporte un changement ou une modification par rapport au contrat original?</a:t>
            </a:r>
            <a:endParaRPr lang="en-US" dirty="0" smtClean="0"/>
          </a:p>
        </p:txBody>
      </p:sp>
      <p:sp>
        <p:nvSpPr>
          <p:cNvPr id="13314" name="Slide Number Placeholder 5"/>
          <p:cNvSpPr>
            <a:spLocks noGrp="1"/>
          </p:cNvSpPr>
          <p:nvPr>
            <p:ph type="sldNum" sz="quarter" idx="12"/>
          </p:nvPr>
        </p:nvSpPr>
        <p:spPr>
          <a:noFill/>
        </p:spPr>
        <p:txBody>
          <a:bodyPr/>
          <a:lstStyle/>
          <a:p>
            <a:fld id="{DE83F6F3-62B3-4029-A22B-303B5F3DDA04}" type="slidenum">
              <a:rPr lang="fr-FR" smtClean="0"/>
              <a:pPr/>
              <a:t>11</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41730"/>
                                        </p:tgtEl>
                                        <p:attrNameLst>
                                          <p:attrName>style.visibility</p:attrName>
                                        </p:attrNameLst>
                                      </p:cBhvr>
                                      <p:to>
                                        <p:strVal val="visible"/>
                                      </p:to>
                                    </p:set>
                                    <p:animEffect transition="in" filter="fade">
                                      <p:cBhvr>
                                        <p:cTn id="7" dur="2000"/>
                                        <p:tgtEl>
                                          <p:spTgt spid="84173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41731"/>
                                        </p:tgtEl>
                                        <p:attrNameLst>
                                          <p:attrName>style.visibility</p:attrName>
                                        </p:attrNameLst>
                                      </p:cBhvr>
                                      <p:to>
                                        <p:strVal val="visible"/>
                                      </p:to>
                                    </p:set>
                                    <p:animEffect transition="in" filter="fade">
                                      <p:cBhvr>
                                        <p:cTn id="10" dur="2000"/>
                                        <p:tgtEl>
                                          <p:spTgt spid="841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1730" grpId="0"/>
      <p:bldP spid="841731"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52994" name="Rectangle 2"/>
          <p:cNvSpPr>
            <a:spLocks noGrp="1" noChangeArrowheads="1"/>
          </p:cNvSpPr>
          <p:nvPr>
            <p:ph type="title"/>
          </p:nvPr>
        </p:nvSpPr>
        <p:spPr>
          <a:xfrm>
            <a:off x="457200" y="287338"/>
            <a:ext cx="8229600" cy="927100"/>
          </a:xfrm>
        </p:spPr>
        <p:txBody>
          <a:bodyPr>
            <a:normAutofit fontScale="90000"/>
          </a:bodyPr>
          <a:lstStyle/>
          <a:p>
            <a:pPr eaLnBrk="1" hangingPunct="1"/>
            <a:r>
              <a:rPr lang="fr-CA" sz="3400" smtClean="0"/>
              <a:t>Conformité de la qualité des biens et des services reçus </a:t>
            </a:r>
            <a:r>
              <a:rPr lang="fr-FR" sz="3400" smtClean="0"/>
              <a:t>(avant le paiement final)</a:t>
            </a:r>
            <a:r>
              <a:rPr lang="fr-FR" sz="3000" smtClean="0"/>
              <a:t> </a:t>
            </a:r>
          </a:p>
        </p:txBody>
      </p:sp>
      <p:sp>
        <p:nvSpPr>
          <p:cNvPr id="852995" name="Rectangle 3"/>
          <p:cNvSpPr>
            <a:spLocks noGrp="1" noChangeArrowheads="1"/>
          </p:cNvSpPr>
          <p:nvPr>
            <p:ph idx="1"/>
          </p:nvPr>
        </p:nvSpPr>
        <p:spPr>
          <a:xfrm>
            <a:off x="457200" y="1569367"/>
            <a:ext cx="8229600" cy="4379913"/>
          </a:xfrm>
        </p:spPr>
        <p:txBody>
          <a:bodyPr>
            <a:normAutofit/>
          </a:bodyPr>
          <a:lstStyle/>
          <a:p>
            <a:pPr marL="590550" indent="-533400">
              <a:spcAft>
                <a:spcPts val="600"/>
              </a:spcAft>
              <a:buFontTx/>
              <a:buChar char="•"/>
            </a:pPr>
            <a:r>
              <a:rPr lang="fr-CA" sz="2800" dirty="0" smtClean="0"/>
              <a:t>Le travail a été exécuté et les biens et services ont été reçus; </a:t>
            </a:r>
          </a:p>
          <a:p>
            <a:pPr marL="590550" indent="-533400">
              <a:spcAft>
                <a:spcPts val="600"/>
              </a:spcAft>
              <a:buFontTx/>
              <a:buChar char="•"/>
            </a:pPr>
            <a:r>
              <a:rPr lang="fr-CA" sz="2800" dirty="0" smtClean="0"/>
              <a:t>Les conditions du contrat ont été respectées, y compris le prix, la quantité, la qualité et le paiement anticipé; </a:t>
            </a:r>
          </a:p>
          <a:p>
            <a:pPr marL="590550" indent="-533400">
              <a:spcAft>
                <a:spcPts val="600"/>
              </a:spcAft>
              <a:buFontTx/>
              <a:buChar char="•"/>
            </a:pPr>
            <a:r>
              <a:rPr lang="fr-CA" sz="2800" dirty="0" smtClean="0"/>
              <a:t>Le travail a été réalisé conformément aux lois, règlements et pouvoirs pertinents ainsi qu'aux politiques du CT et du Ministère.</a:t>
            </a:r>
          </a:p>
        </p:txBody>
      </p:sp>
      <p:sp>
        <p:nvSpPr>
          <p:cNvPr id="14338" name="Slide Number Placeholder 5"/>
          <p:cNvSpPr>
            <a:spLocks noGrp="1"/>
          </p:cNvSpPr>
          <p:nvPr>
            <p:ph type="sldNum" sz="quarter" idx="12"/>
          </p:nvPr>
        </p:nvSpPr>
        <p:spPr>
          <a:noFill/>
        </p:spPr>
        <p:txBody>
          <a:bodyPr/>
          <a:lstStyle/>
          <a:p>
            <a:fld id="{5FD9D9DB-EEE3-45A8-90E4-5AD034E24F48}" type="slidenum">
              <a:rPr lang="fr-FR" smtClean="0"/>
              <a:pPr/>
              <a:t>12</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52994"/>
                                        </p:tgtEl>
                                        <p:attrNameLst>
                                          <p:attrName>style.visibility</p:attrName>
                                        </p:attrNameLst>
                                      </p:cBhvr>
                                      <p:to>
                                        <p:strVal val="visible"/>
                                      </p:to>
                                    </p:set>
                                    <p:animEffect transition="in" filter="fade">
                                      <p:cBhvr>
                                        <p:cTn id="7" dur="2000"/>
                                        <p:tgtEl>
                                          <p:spTgt spid="85299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52995"/>
                                        </p:tgtEl>
                                        <p:attrNameLst>
                                          <p:attrName>style.visibility</p:attrName>
                                        </p:attrNameLst>
                                      </p:cBhvr>
                                      <p:to>
                                        <p:strVal val="visible"/>
                                      </p:to>
                                    </p:set>
                                    <p:animEffect transition="in" filter="fade">
                                      <p:cBhvr>
                                        <p:cTn id="10" dur="2000"/>
                                        <p:tgtEl>
                                          <p:spTgt spid="8529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2994" grpId="0"/>
      <p:bldP spid="852995"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55042" name="Rectangle 2"/>
          <p:cNvSpPr>
            <a:spLocks noGrp="1" noChangeArrowheads="1"/>
          </p:cNvSpPr>
          <p:nvPr>
            <p:ph type="title"/>
          </p:nvPr>
        </p:nvSpPr>
        <p:spPr>
          <a:xfrm>
            <a:off x="457200" y="358775"/>
            <a:ext cx="8229600" cy="927100"/>
          </a:xfrm>
        </p:spPr>
        <p:txBody>
          <a:bodyPr>
            <a:normAutofit fontScale="90000"/>
          </a:bodyPr>
          <a:lstStyle/>
          <a:p>
            <a:pPr eaLnBrk="1" hangingPunct="1"/>
            <a:r>
              <a:rPr lang="fr-CA" sz="3800" smtClean="0"/>
              <a:t>Conformité administrative</a:t>
            </a:r>
            <a:br>
              <a:rPr lang="fr-CA" sz="3800" smtClean="0"/>
            </a:br>
            <a:r>
              <a:rPr lang="fr-FR" sz="3800" smtClean="0"/>
              <a:t>(après le paiement final)</a:t>
            </a:r>
            <a:r>
              <a:rPr lang="fr-FR" sz="3400" smtClean="0"/>
              <a:t> </a:t>
            </a:r>
          </a:p>
        </p:txBody>
      </p:sp>
      <p:sp>
        <p:nvSpPr>
          <p:cNvPr id="855043" name="Rectangle 3"/>
          <p:cNvSpPr>
            <a:spLocks noGrp="1" noChangeArrowheads="1"/>
          </p:cNvSpPr>
          <p:nvPr>
            <p:ph idx="1"/>
          </p:nvPr>
        </p:nvSpPr>
        <p:spPr>
          <a:xfrm>
            <a:off x="395288" y="1929408"/>
            <a:ext cx="8229600" cy="4379912"/>
          </a:xfrm>
        </p:spPr>
        <p:txBody>
          <a:bodyPr>
            <a:normAutofit/>
          </a:bodyPr>
          <a:lstStyle/>
          <a:p>
            <a:pPr marL="590550" indent="-533400">
              <a:lnSpc>
                <a:spcPct val="90000"/>
              </a:lnSpc>
              <a:spcAft>
                <a:spcPts val="1200"/>
              </a:spcAft>
              <a:buFontTx/>
              <a:buChar char="•"/>
            </a:pPr>
            <a:r>
              <a:rPr lang="fr-CA" sz="2800" dirty="0" smtClean="0"/>
              <a:t>Les copies de tous les documents de départ sont-elles jointes à la facture?</a:t>
            </a:r>
          </a:p>
          <a:p>
            <a:pPr marL="590550" indent="-533400">
              <a:lnSpc>
                <a:spcPct val="90000"/>
              </a:lnSpc>
              <a:spcAft>
                <a:spcPts val="1200"/>
              </a:spcAft>
              <a:buFontTx/>
              <a:buChar char="•"/>
            </a:pPr>
            <a:r>
              <a:rPr lang="fr-CA" sz="2800" dirty="0" smtClean="0"/>
              <a:t>Les documents ont-ils été bien archivés?</a:t>
            </a:r>
          </a:p>
        </p:txBody>
      </p:sp>
      <p:sp>
        <p:nvSpPr>
          <p:cNvPr id="15362" name="Slide Number Placeholder 5"/>
          <p:cNvSpPr>
            <a:spLocks noGrp="1"/>
          </p:cNvSpPr>
          <p:nvPr>
            <p:ph type="sldNum" sz="quarter" idx="12"/>
          </p:nvPr>
        </p:nvSpPr>
        <p:spPr>
          <a:noFill/>
        </p:spPr>
        <p:txBody>
          <a:bodyPr/>
          <a:lstStyle/>
          <a:p>
            <a:fld id="{0ECB1A95-1A96-4022-B486-09CBAE77153E}" type="slidenum">
              <a:rPr lang="fr-FR" smtClean="0"/>
              <a:pPr/>
              <a:t>13</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55042"/>
                                        </p:tgtEl>
                                        <p:attrNameLst>
                                          <p:attrName>style.visibility</p:attrName>
                                        </p:attrNameLst>
                                      </p:cBhvr>
                                      <p:to>
                                        <p:strVal val="visible"/>
                                      </p:to>
                                    </p:set>
                                    <p:animEffect transition="in" filter="fade">
                                      <p:cBhvr>
                                        <p:cTn id="7" dur="2000"/>
                                        <p:tgtEl>
                                          <p:spTgt spid="8550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55043"/>
                                        </p:tgtEl>
                                        <p:attrNameLst>
                                          <p:attrName>style.visibility</p:attrName>
                                        </p:attrNameLst>
                                      </p:cBhvr>
                                      <p:to>
                                        <p:strVal val="visible"/>
                                      </p:to>
                                    </p:set>
                                    <p:animEffect transition="in" filter="fade">
                                      <p:cBhvr>
                                        <p:cTn id="10" dur="2000"/>
                                        <p:tgtEl>
                                          <p:spTgt spid="8550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5042" grpId="0"/>
      <p:bldP spid="85504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3538" name="Rectangle 2"/>
          <p:cNvSpPr>
            <a:spLocks noGrp="1" noChangeArrowheads="1"/>
          </p:cNvSpPr>
          <p:nvPr>
            <p:ph type="title"/>
          </p:nvPr>
        </p:nvSpPr>
        <p:spPr/>
        <p:txBody>
          <a:bodyPr/>
          <a:lstStyle/>
          <a:p>
            <a:pPr eaLnBrk="1" hangingPunct="1"/>
            <a:r>
              <a:rPr lang="fr-FR" sz="3400" smtClean="0"/>
              <a:t>Différents degrés de non-conformité</a:t>
            </a:r>
            <a:br>
              <a:rPr lang="fr-FR" sz="3400" smtClean="0"/>
            </a:br>
            <a:r>
              <a:rPr lang="fr-FR" sz="3400" smtClean="0"/>
              <a:t>ou de mauvaise gestion</a:t>
            </a:r>
            <a:r>
              <a:rPr lang="fr-FR" sz="3000" smtClean="0"/>
              <a:t> </a:t>
            </a:r>
          </a:p>
        </p:txBody>
      </p:sp>
      <p:grpSp>
        <p:nvGrpSpPr>
          <p:cNvPr id="2" name="Diagram 5"/>
          <p:cNvGrpSpPr>
            <a:grpSpLocks/>
          </p:cNvGrpSpPr>
          <p:nvPr/>
        </p:nvGrpSpPr>
        <p:grpSpPr bwMode="auto">
          <a:xfrm>
            <a:off x="179388" y="908050"/>
            <a:ext cx="8785225" cy="5834063"/>
            <a:chOff x="1586" y="708"/>
            <a:chExt cx="2544" cy="2851"/>
          </a:xfrm>
        </p:grpSpPr>
        <p:sp>
          <p:nvSpPr>
            <p:cNvPr id="3" name="_s1028"/>
            <p:cNvSpPr>
              <a:spLocks noChangeArrowheads="1"/>
            </p:cNvSpPr>
            <p:nvPr/>
          </p:nvSpPr>
          <p:spPr bwMode="auto">
            <a:xfrm flipV="1">
              <a:off x="2604" y="1032"/>
              <a:ext cx="508" cy="441"/>
            </a:xfrm>
            <a:custGeom>
              <a:avLst/>
              <a:gdLst>
                <a:gd name="G0" fmla="+- 10800 0 0"/>
                <a:gd name="G1" fmla="+- 21600 0 10800"/>
                <a:gd name="G2" fmla="*/ 10800 1 2"/>
                <a:gd name="G3" fmla="+- 21600 0 G2"/>
                <a:gd name="G4" fmla="+/ 10800 21600 2"/>
                <a:gd name="G5" fmla="+/ G1 0 2"/>
                <a:gd name="G6" fmla="*/ 21600 21600 10800"/>
                <a:gd name="G7" fmla="*/ G6 1 2"/>
                <a:gd name="G8" fmla="+- 21600 0 G7"/>
                <a:gd name="G9" fmla="*/ 21600 1 2"/>
                <a:gd name="G10" fmla="+- 10800 0 G9"/>
                <a:gd name="G11" fmla="?: G10 G8 0"/>
                <a:gd name="G12" fmla="?: G10 G7 21600"/>
                <a:gd name="T0" fmla="*/ 16200 w 21600"/>
                <a:gd name="T1" fmla="*/ 10800 h 21600"/>
                <a:gd name="T2" fmla="*/ 10800 w 21600"/>
                <a:gd name="T3" fmla="*/ 21600 h 21600"/>
                <a:gd name="T4" fmla="*/ 5400 w 21600"/>
                <a:gd name="T5" fmla="*/ 10800 h 21600"/>
                <a:gd name="T6" fmla="*/ 10800 w 21600"/>
                <a:gd name="T7" fmla="*/ 0 h 21600"/>
                <a:gd name="T8" fmla="*/ 7200 w 21600"/>
                <a:gd name="T9" fmla="*/ 7200 h 21600"/>
                <a:gd name="T10" fmla="*/ 14400 w 21600"/>
                <a:gd name="T11" fmla="*/ 14400 h 21600"/>
              </a:gdLst>
              <a:ahLst/>
              <a:cxnLst>
                <a:cxn ang="0">
                  <a:pos x="T0" y="T1"/>
                </a:cxn>
                <a:cxn ang="0">
                  <a:pos x="T2" y="T3"/>
                </a:cxn>
                <a:cxn ang="0">
                  <a:pos x="T4" y="T5"/>
                </a:cxn>
                <a:cxn ang="0">
                  <a:pos x="T6" y="T7"/>
                </a:cxn>
              </a:cxnLst>
              <a:rect l="T8" t="T9" r="T10" b="T11"/>
              <a:pathLst>
                <a:path w="21600" h="21600">
                  <a:moveTo>
                    <a:pt x="0" y="0"/>
                  </a:moveTo>
                  <a:lnTo>
                    <a:pt x="10800" y="21600"/>
                  </a:lnTo>
                  <a:lnTo>
                    <a:pt x="10800" y="21600"/>
                  </a:lnTo>
                  <a:lnTo>
                    <a:pt x="21600" y="0"/>
                  </a:lnTo>
                  <a:close/>
                </a:path>
              </a:pathLst>
            </a:custGeom>
            <a:solidFill>
              <a:srgbClr val="B9CDE5"/>
            </a:solidFill>
            <a:ln w="4669" algn="in">
              <a:solidFill>
                <a:srgbClr val="1F334B"/>
              </a:solidFill>
              <a:miter lim="800000"/>
              <a:headEnd/>
              <a:tailEnd/>
            </a:ln>
            <a:effectLst>
              <a:outerShdw dist="107763" dir="2700000" algn="ctr" rotWithShape="0">
                <a:schemeClr val="bg2">
                  <a:alpha val="50000"/>
                </a:schemeClr>
              </a:outerShdw>
            </a:effectLst>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500" b="0" i="0" u="none" strike="noStrike" cap="none" normalizeH="0" baseline="0" smtClean="0">
                  <a:ln>
                    <a:noFill/>
                  </a:ln>
                  <a:solidFill>
                    <a:schemeClr val="tx1"/>
                  </a:solidFill>
                  <a:effectLst/>
                  <a:latin typeface="Arial" charset="0"/>
                  <a:cs typeface="Arial" charset="0"/>
                </a:rPr>
                <a:t>Etc.</a:t>
              </a:r>
              <a:endParaRPr kumimoji="0" lang="fr-FR" sz="1500" b="0" i="0" u="none" strike="noStrike" cap="none" normalizeH="0" baseline="0" smtClean="0">
                <a:ln>
                  <a:noFill/>
                </a:ln>
                <a:solidFill>
                  <a:schemeClr val="tx1"/>
                </a:solidFill>
                <a:effectLst/>
                <a:latin typeface="Arial" charset="0"/>
                <a:cs typeface="Arial" charset="0"/>
              </a:endParaRPr>
            </a:p>
          </p:txBody>
        </p:sp>
        <p:sp>
          <p:nvSpPr>
            <p:cNvPr id="4" name="_s1029"/>
            <p:cNvSpPr>
              <a:spLocks noChangeArrowheads="1"/>
            </p:cNvSpPr>
            <p:nvPr/>
          </p:nvSpPr>
          <p:spPr bwMode="auto">
            <a:xfrm flipV="1">
              <a:off x="2349" y="1473"/>
              <a:ext cx="1018" cy="44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95B4D8"/>
            </a:solidFill>
            <a:ln w="4669" algn="in">
              <a:solidFill>
                <a:srgbClr val="1F334B"/>
              </a:solidFill>
              <a:miter lim="800000"/>
              <a:headEnd/>
              <a:tailEnd/>
            </a:ln>
            <a:effectLst>
              <a:outerShdw dist="107763" dir="2700000" algn="ctr" rotWithShape="0">
                <a:schemeClr val="bg2">
                  <a:alpha val="50000"/>
                </a:schemeClr>
              </a:outerShdw>
            </a:effectLst>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500" b="0" i="0" u="none" strike="noStrike" cap="none" normalizeH="0" baseline="0" smtClean="0">
                  <a:ln>
                    <a:noFill/>
                  </a:ln>
                  <a:solidFill>
                    <a:schemeClr val="tx1"/>
                  </a:solidFill>
                  <a:effectLst/>
                  <a:latin typeface="Arial" charset="0"/>
                  <a:cs typeface="Arial" charset="0"/>
                </a:rPr>
                <a:t>Transgression consciente</a:t>
              </a:r>
              <a:br>
                <a:rPr kumimoji="0" lang="en-CA" sz="1500" b="0" i="0" u="none" strike="noStrike" cap="none" normalizeH="0" baseline="0" smtClean="0">
                  <a:ln>
                    <a:noFill/>
                  </a:ln>
                  <a:solidFill>
                    <a:schemeClr val="tx1"/>
                  </a:solidFill>
                  <a:effectLst/>
                  <a:latin typeface="Arial" charset="0"/>
                  <a:cs typeface="Arial" charset="0"/>
                </a:rPr>
              </a:br>
              <a:r>
                <a:rPr kumimoji="0" lang="en-CA" sz="1500" b="0" i="0" u="none" strike="noStrike" cap="none" normalizeH="0" baseline="0" smtClean="0">
                  <a:ln>
                    <a:noFill/>
                  </a:ln>
                  <a:solidFill>
                    <a:schemeClr val="tx1"/>
                  </a:solidFill>
                  <a:effectLst/>
                  <a:latin typeface="Arial" charset="0"/>
                  <a:cs typeface="Arial" charset="0"/>
                </a:rPr>
                <a:t>pour un gain personnel</a:t>
              </a:r>
              <a:endParaRPr kumimoji="0" lang="fr-FR" sz="1500" b="0" i="0" u="none" strike="noStrike" cap="none" normalizeH="0" baseline="0" smtClean="0">
                <a:ln>
                  <a:noFill/>
                </a:ln>
                <a:solidFill>
                  <a:schemeClr val="tx1"/>
                </a:solidFill>
                <a:effectLst/>
                <a:latin typeface="Arial" charset="0"/>
                <a:cs typeface="Arial" charset="0"/>
              </a:endParaRPr>
            </a:p>
          </p:txBody>
        </p:sp>
        <p:sp>
          <p:nvSpPr>
            <p:cNvPr id="5" name="_s1030"/>
            <p:cNvSpPr>
              <a:spLocks noChangeArrowheads="1"/>
            </p:cNvSpPr>
            <p:nvPr/>
          </p:nvSpPr>
          <p:spPr bwMode="auto">
            <a:xfrm flipV="1">
              <a:off x="2095" y="1913"/>
              <a:ext cx="1526" cy="441"/>
            </a:xfrm>
            <a:custGeom>
              <a:avLst/>
              <a:gdLst>
                <a:gd name="G0" fmla="+- 3600 0 0"/>
                <a:gd name="G1" fmla="+- 21600 0 3600"/>
                <a:gd name="G2" fmla="*/ 3600 1 2"/>
                <a:gd name="G3" fmla="+- 21600 0 G2"/>
                <a:gd name="G4" fmla="+/ 3600 21600 2"/>
                <a:gd name="G5" fmla="+/ G1 0 2"/>
                <a:gd name="G6" fmla="*/ 21600 21600 3600"/>
                <a:gd name="G7" fmla="*/ G6 1 2"/>
                <a:gd name="G8" fmla="+- 21600 0 G7"/>
                <a:gd name="G9" fmla="*/ 21600 1 2"/>
                <a:gd name="G10" fmla="+- 3600 0 G9"/>
                <a:gd name="G11" fmla="?: G10 G8 0"/>
                <a:gd name="G12" fmla="?: G10 G7 21600"/>
                <a:gd name="T0" fmla="*/ 19800 w 21600"/>
                <a:gd name="T1" fmla="*/ 10800 h 21600"/>
                <a:gd name="T2" fmla="*/ 10800 w 21600"/>
                <a:gd name="T3" fmla="*/ 21600 h 21600"/>
                <a:gd name="T4" fmla="*/ 1800 w 21600"/>
                <a:gd name="T5" fmla="*/ 10800 h 21600"/>
                <a:gd name="T6" fmla="*/ 10800 w 21600"/>
                <a:gd name="T7" fmla="*/ 0 h 21600"/>
                <a:gd name="T8" fmla="*/ 3600 w 21600"/>
                <a:gd name="T9" fmla="*/ 3600 h 21600"/>
                <a:gd name="T10" fmla="*/ 18000 w 21600"/>
                <a:gd name="T11" fmla="*/ 18000 h 21600"/>
              </a:gdLst>
              <a:ahLst/>
              <a:cxnLst>
                <a:cxn ang="0">
                  <a:pos x="T0" y="T1"/>
                </a:cxn>
                <a:cxn ang="0">
                  <a:pos x="T2" y="T3"/>
                </a:cxn>
                <a:cxn ang="0">
                  <a:pos x="T4" y="T5"/>
                </a:cxn>
                <a:cxn ang="0">
                  <a:pos x="T6" y="T7"/>
                </a:cxn>
              </a:cxnLst>
              <a:rect l="T8" t="T9" r="T10" b="T11"/>
              <a:pathLst>
                <a:path w="21600" h="21600">
                  <a:moveTo>
                    <a:pt x="0" y="0"/>
                  </a:moveTo>
                  <a:lnTo>
                    <a:pt x="3600" y="21600"/>
                  </a:lnTo>
                  <a:lnTo>
                    <a:pt x="18000" y="21600"/>
                  </a:lnTo>
                  <a:lnTo>
                    <a:pt x="21600" y="0"/>
                  </a:lnTo>
                  <a:close/>
                </a:path>
              </a:pathLst>
            </a:custGeom>
            <a:solidFill>
              <a:srgbClr val="719ACA"/>
            </a:solidFill>
            <a:ln w="4669" algn="in">
              <a:solidFill>
                <a:srgbClr val="1F334B"/>
              </a:solidFill>
              <a:miter lim="800000"/>
              <a:headEnd/>
              <a:tailEnd/>
            </a:ln>
            <a:effectLst>
              <a:outerShdw dist="107763" dir="2700000" algn="ctr" rotWithShape="0">
                <a:schemeClr val="bg2">
                  <a:alpha val="50000"/>
                </a:schemeClr>
              </a:outerShdw>
            </a:effectLst>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500" b="0" i="0" u="none" strike="noStrike" cap="none" normalizeH="0" baseline="0" smtClean="0">
                  <a:ln>
                    <a:noFill/>
                  </a:ln>
                  <a:solidFill>
                    <a:schemeClr val="tx1"/>
                  </a:solidFill>
                  <a:effectLst/>
                  <a:latin typeface="Arial" charset="0"/>
                  <a:cs typeface="Arial" charset="0"/>
                </a:rPr>
                <a:t>Infraction consciente ou</a:t>
              </a:r>
              <a:br>
                <a:rPr kumimoji="0" lang="en-CA" sz="1500" b="0" i="0" u="none" strike="noStrike" cap="none" normalizeH="0" baseline="0" smtClean="0">
                  <a:ln>
                    <a:noFill/>
                  </a:ln>
                  <a:solidFill>
                    <a:schemeClr val="tx1"/>
                  </a:solidFill>
                  <a:effectLst/>
                  <a:latin typeface="Arial" charset="0"/>
                  <a:cs typeface="Arial" charset="0"/>
                </a:rPr>
              </a:br>
              <a:r>
                <a:rPr kumimoji="0" lang="en-CA" sz="1500" b="0" i="0" u="none" strike="noStrike" cap="none" normalizeH="0" baseline="0" smtClean="0">
                  <a:ln>
                    <a:noFill/>
                  </a:ln>
                  <a:solidFill>
                    <a:schemeClr val="tx1"/>
                  </a:solidFill>
                  <a:effectLst/>
                  <a:latin typeface="Arial" charset="0"/>
                  <a:cs typeface="Arial" charset="0"/>
                </a:rPr>
                <a:t>application d’une pratique courante non-conforme</a:t>
              </a:r>
              <a:endParaRPr kumimoji="0" lang="fr-FR" sz="1500" b="0" i="0" u="none" strike="noStrike" cap="none" normalizeH="0" baseline="0" smtClean="0">
                <a:ln>
                  <a:noFill/>
                </a:ln>
                <a:solidFill>
                  <a:schemeClr val="tx1"/>
                </a:solidFill>
                <a:effectLst/>
                <a:latin typeface="Arial" charset="0"/>
                <a:cs typeface="Arial" charset="0"/>
              </a:endParaRPr>
            </a:p>
          </p:txBody>
        </p:sp>
        <p:sp>
          <p:nvSpPr>
            <p:cNvPr id="6" name="_s1031"/>
            <p:cNvSpPr>
              <a:spLocks noChangeArrowheads="1"/>
            </p:cNvSpPr>
            <p:nvPr/>
          </p:nvSpPr>
          <p:spPr bwMode="auto">
            <a:xfrm flipV="1">
              <a:off x="1840" y="2354"/>
              <a:ext cx="2036" cy="441"/>
            </a:xfrm>
            <a:custGeom>
              <a:avLst/>
              <a:gdLst>
                <a:gd name="G0" fmla="+- 2700 0 0"/>
                <a:gd name="G1" fmla="+- 21600 0 2700"/>
                <a:gd name="G2" fmla="*/ 2700 1 2"/>
                <a:gd name="G3" fmla="+- 21600 0 G2"/>
                <a:gd name="G4" fmla="+/ 2700 21600 2"/>
                <a:gd name="G5" fmla="+/ G1 0 2"/>
                <a:gd name="G6" fmla="*/ 21600 21600 2700"/>
                <a:gd name="G7" fmla="*/ G6 1 2"/>
                <a:gd name="G8" fmla="+- 21600 0 G7"/>
                <a:gd name="G9" fmla="*/ 21600 1 2"/>
                <a:gd name="G10" fmla="+- 2700 0 G9"/>
                <a:gd name="G11" fmla="?: G10 G8 0"/>
                <a:gd name="G12" fmla="?: G10 G7 21600"/>
                <a:gd name="T0" fmla="*/ 20250 w 21600"/>
                <a:gd name="T1" fmla="*/ 10800 h 21600"/>
                <a:gd name="T2" fmla="*/ 10800 w 21600"/>
                <a:gd name="T3" fmla="*/ 21600 h 21600"/>
                <a:gd name="T4" fmla="*/ 1350 w 21600"/>
                <a:gd name="T5" fmla="*/ 10800 h 21600"/>
                <a:gd name="T6" fmla="*/ 10800 w 21600"/>
                <a:gd name="T7" fmla="*/ 0 h 21600"/>
                <a:gd name="T8" fmla="*/ 3150 w 21600"/>
                <a:gd name="T9" fmla="*/ 3150 h 21600"/>
                <a:gd name="T10" fmla="*/ 18450 w 21600"/>
                <a:gd name="T11" fmla="*/ 18450 h 21600"/>
              </a:gdLst>
              <a:ahLst/>
              <a:cxnLst>
                <a:cxn ang="0">
                  <a:pos x="T0" y="T1"/>
                </a:cxn>
                <a:cxn ang="0">
                  <a:pos x="T2" y="T3"/>
                </a:cxn>
                <a:cxn ang="0">
                  <a:pos x="T4" y="T5"/>
                </a:cxn>
                <a:cxn ang="0">
                  <a:pos x="T6" y="T7"/>
                </a:cxn>
              </a:cxnLst>
              <a:rect l="T8" t="T9" r="T10" b="T11"/>
              <a:pathLst>
                <a:path w="21600" h="21600">
                  <a:moveTo>
                    <a:pt x="0" y="0"/>
                  </a:moveTo>
                  <a:lnTo>
                    <a:pt x="2700" y="21600"/>
                  </a:lnTo>
                  <a:lnTo>
                    <a:pt x="18900" y="21600"/>
                  </a:lnTo>
                  <a:lnTo>
                    <a:pt x="21600" y="0"/>
                  </a:lnTo>
                  <a:close/>
                </a:path>
              </a:pathLst>
            </a:custGeom>
            <a:solidFill>
              <a:schemeClr val="accent1"/>
            </a:solidFill>
            <a:ln w="4669" algn="in">
              <a:solidFill>
                <a:srgbClr val="1F334B"/>
              </a:solidFill>
              <a:miter lim="800000"/>
              <a:headEnd/>
              <a:tailEnd/>
            </a:ln>
            <a:effectLst>
              <a:outerShdw dist="107763" dir="2700000" algn="ctr" rotWithShape="0">
                <a:schemeClr val="bg2">
                  <a:alpha val="50000"/>
                </a:schemeClr>
              </a:outerShdw>
            </a:effectLst>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800" b="1" i="0" u="none" strike="noStrike" cap="none" normalizeH="0" baseline="0" smtClean="0">
                  <a:ln>
                    <a:noFill/>
                  </a:ln>
                  <a:solidFill>
                    <a:schemeClr val="tx1"/>
                  </a:solidFill>
                  <a:effectLst/>
                  <a:latin typeface="Arial" charset="0"/>
                  <a:cs typeface="Arial" charset="0"/>
                </a:rPr>
                <a:t>Mauvais jugement ou incompétence</a:t>
              </a:r>
              <a:endParaRPr kumimoji="0" lang="fr-FR" sz="1800" b="1" i="0" u="none" strike="noStrike" cap="none" normalizeH="0" baseline="0" smtClean="0">
                <a:ln>
                  <a:noFill/>
                </a:ln>
                <a:solidFill>
                  <a:schemeClr val="tx1"/>
                </a:solidFill>
                <a:effectLst/>
                <a:latin typeface="Arial" charset="0"/>
                <a:cs typeface="Arial" charset="0"/>
              </a:endParaRPr>
            </a:p>
          </p:txBody>
        </p:sp>
        <p:sp>
          <p:nvSpPr>
            <p:cNvPr id="7" name="_s1032"/>
            <p:cNvSpPr>
              <a:spLocks noChangeArrowheads="1"/>
            </p:cNvSpPr>
            <p:nvPr/>
          </p:nvSpPr>
          <p:spPr bwMode="auto">
            <a:xfrm flipV="1">
              <a:off x="1586" y="2795"/>
              <a:ext cx="2544" cy="440"/>
            </a:xfrm>
            <a:custGeom>
              <a:avLst/>
              <a:gdLst>
                <a:gd name="G0" fmla="+- 2160 0 0"/>
                <a:gd name="G1" fmla="+- 21600 0 2160"/>
                <a:gd name="G2" fmla="*/ 2160 1 2"/>
                <a:gd name="G3" fmla="+- 21600 0 G2"/>
                <a:gd name="G4" fmla="+/ 2160 21600 2"/>
                <a:gd name="G5" fmla="+/ G1 0 2"/>
                <a:gd name="G6" fmla="*/ 21600 21600 2160"/>
                <a:gd name="G7" fmla="*/ G6 1 2"/>
                <a:gd name="G8" fmla="+- 21600 0 G7"/>
                <a:gd name="G9" fmla="*/ 21600 1 2"/>
                <a:gd name="G10" fmla="+- 2160 0 G9"/>
                <a:gd name="G11" fmla="?: G10 G8 0"/>
                <a:gd name="G12" fmla="?: G10 G7 21600"/>
                <a:gd name="T0" fmla="*/ 20520 w 21600"/>
                <a:gd name="T1" fmla="*/ 10800 h 21600"/>
                <a:gd name="T2" fmla="*/ 10800 w 21600"/>
                <a:gd name="T3" fmla="*/ 21600 h 21600"/>
                <a:gd name="T4" fmla="*/ 1080 w 21600"/>
                <a:gd name="T5" fmla="*/ 10800 h 21600"/>
                <a:gd name="T6" fmla="*/ 10800 w 21600"/>
                <a:gd name="T7" fmla="*/ 0 h 21600"/>
                <a:gd name="T8" fmla="*/ 2880 w 21600"/>
                <a:gd name="T9" fmla="*/ 2880 h 21600"/>
                <a:gd name="T10" fmla="*/ 18720 w 21600"/>
                <a:gd name="T11" fmla="*/ 18720 h 21600"/>
              </a:gdLst>
              <a:ahLst/>
              <a:cxnLst>
                <a:cxn ang="0">
                  <a:pos x="T0" y="T1"/>
                </a:cxn>
                <a:cxn ang="0">
                  <a:pos x="T2" y="T3"/>
                </a:cxn>
                <a:cxn ang="0">
                  <a:pos x="T4" y="T5"/>
                </a:cxn>
                <a:cxn ang="0">
                  <a:pos x="T6" y="T7"/>
                </a:cxn>
              </a:cxnLst>
              <a:rect l="T8" t="T9" r="T10" b="T11"/>
              <a:pathLst>
                <a:path w="21600" h="21600">
                  <a:moveTo>
                    <a:pt x="0" y="0"/>
                  </a:moveTo>
                  <a:lnTo>
                    <a:pt x="2160" y="21600"/>
                  </a:lnTo>
                  <a:lnTo>
                    <a:pt x="19440" y="21600"/>
                  </a:lnTo>
                  <a:lnTo>
                    <a:pt x="21600" y="0"/>
                  </a:lnTo>
                  <a:close/>
                </a:path>
              </a:pathLst>
            </a:custGeom>
            <a:solidFill>
              <a:srgbClr val="4B7AB4"/>
            </a:solidFill>
            <a:ln w="4669" algn="in">
              <a:solidFill>
                <a:srgbClr val="1F334B"/>
              </a:solidFill>
              <a:miter lim="800000"/>
              <a:headEnd/>
              <a:tailEnd/>
            </a:ln>
            <a:effectLst>
              <a:outerShdw dist="107763" dir="2700000" algn="ctr" rotWithShape="0">
                <a:schemeClr val="bg2">
                  <a:alpha val="50000"/>
                </a:schemeClr>
              </a:outerShdw>
            </a:effectLst>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chemeClr val="tx1"/>
                  </a:solidFill>
                  <a:effectLst/>
                  <a:latin typeface="Arial" charset="0"/>
                  <a:cs typeface="Arial" charset="0"/>
                </a:rPr>
                <a:t>Gestion médiocre ou mauvaise décision</a:t>
              </a:r>
              <a:endParaRPr kumimoji="0" lang="fr-FR" sz="2000" b="1" i="0" u="none" strike="noStrike" cap="none" normalizeH="0" baseline="0" smtClean="0">
                <a:ln>
                  <a:noFill/>
                </a:ln>
                <a:solidFill>
                  <a:schemeClr val="tx1"/>
                </a:solidFill>
                <a:effectLst/>
                <a:latin typeface="Arial" charset="0"/>
                <a:cs typeface="Arial" charset="0"/>
              </a:endParaRPr>
            </a:p>
          </p:txBody>
        </p:sp>
      </p:grpSp>
      <p:sp>
        <p:nvSpPr>
          <p:cNvPr id="1033" name="Slide Number Placeholder 6"/>
          <p:cNvSpPr>
            <a:spLocks noGrp="1"/>
          </p:cNvSpPr>
          <p:nvPr>
            <p:ph type="sldNum" sz="quarter" idx="12"/>
          </p:nvPr>
        </p:nvSpPr>
        <p:spPr>
          <a:noFill/>
        </p:spPr>
        <p:txBody>
          <a:bodyPr/>
          <a:lstStyle/>
          <a:p>
            <a:fld id="{0821A95E-A656-4F27-9BD5-842A72F6EFBD}" type="slidenum">
              <a:rPr lang="fr-FR" smtClean="0"/>
              <a:pPr/>
              <a:t>14</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33538"/>
                                        </p:tgtEl>
                                        <p:attrNameLst>
                                          <p:attrName>style.visibility</p:attrName>
                                        </p:attrNameLst>
                                      </p:cBhvr>
                                      <p:to>
                                        <p:strVal val="visible"/>
                                      </p:to>
                                    </p:set>
                                    <p:animEffect transition="in" filter="fade">
                                      <p:cBhvr>
                                        <p:cTn id="7" dur="2000"/>
                                        <p:tgtEl>
                                          <p:spTgt spid="833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353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1490" name="Rectangle 2"/>
          <p:cNvSpPr>
            <a:spLocks noGrp="1" noChangeArrowheads="1"/>
          </p:cNvSpPr>
          <p:nvPr>
            <p:ph type="title"/>
          </p:nvPr>
        </p:nvSpPr>
        <p:spPr>
          <a:xfrm>
            <a:off x="457200" y="125413"/>
            <a:ext cx="7931224" cy="927100"/>
          </a:xfrm>
        </p:spPr>
        <p:txBody>
          <a:bodyPr>
            <a:normAutofit fontScale="90000"/>
          </a:bodyPr>
          <a:lstStyle/>
          <a:p>
            <a:pPr eaLnBrk="1" hangingPunct="1"/>
            <a:r>
              <a:rPr lang="fr-FR" sz="3400" dirty="0" smtClean="0"/>
              <a:t>Que faire pour éviter</a:t>
            </a:r>
            <a:br>
              <a:rPr lang="fr-FR" sz="3400" dirty="0" smtClean="0"/>
            </a:br>
            <a:r>
              <a:rPr lang="fr-FR" sz="3400" dirty="0" smtClean="0"/>
              <a:t>la non-conformité?</a:t>
            </a:r>
            <a:endParaRPr lang="fr-FR" sz="3000" dirty="0" smtClean="0"/>
          </a:p>
        </p:txBody>
      </p:sp>
      <p:sp>
        <p:nvSpPr>
          <p:cNvPr id="831491" name="Rectangle 3"/>
          <p:cNvSpPr>
            <a:spLocks noGrp="1" noChangeArrowheads="1"/>
          </p:cNvSpPr>
          <p:nvPr>
            <p:ph idx="1"/>
          </p:nvPr>
        </p:nvSpPr>
        <p:spPr>
          <a:xfrm>
            <a:off x="457200" y="1477963"/>
            <a:ext cx="8229600" cy="4379912"/>
          </a:xfrm>
        </p:spPr>
        <p:txBody>
          <a:bodyPr/>
          <a:lstStyle/>
          <a:p>
            <a:pPr marL="609600" indent="-609600" eaLnBrk="1" hangingPunct="1">
              <a:lnSpc>
                <a:spcPct val="80000"/>
              </a:lnSpc>
              <a:spcBef>
                <a:spcPct val="65000"/>
              </a:spcBef>
              <a:buFontTx/>
              <a:buAutoNum type="arabicPeriod"/>
            </a:pPr>
            <a:r>
              <a:rPr lang="en-CA" sz="2800" dirty="0" err="1" smtClean="0"/>
              <a:t>Établir</a:t>
            </a:r>
            <a:r>
              <a:rPr lang="en-CA" sz="2800" dirty="0" smtClean="0"/>
              <a:t> des </a:t>
            </a:r>
            <a:r>
              <a:rPr lang="en-CA" sz="2800" dirty="0" err="1" smtClean="0"/>
              <a:t>règles</a:t>
            </a:r>
            <a:r>
              <a:rPr lang="en-CA" sz="2800" dirty="0" smtClean="0"/>
              <a:t> et des </a:t>
            </a:r>
            <a:r>
              <a:rPr lang="en-CA" sz="2800" dirty="0" err="1" smtClean="0"/>
              <a:t>procédures</a:t>
            </a:r>
            <a:r>
              <a:rPr lang="en-CA" sz="2800" dirty="0" smtClean="0"/>
              <a:t> </a:t>
            </a:r>
            <a:r>
              <a:rPr lang="en-CA" sz="2800" dirty="0" err="1" smtClean="0"/>
              <a:t>claires</a:t>
            </a:r>
            <a:endParaRPr lang="en-CA" sz="2800" dirty="0" smtClean="0"/>
          </a:p>
          <a:p>
            <a:pPr marL="609600" indent="-609600" eaLnBrk="1" hangingPunct="1">
              <a:lnSpc>
                <a:spcPct val="80000"/>
              </a:lnSpc>
              <a:spcBef>
                <a:spcPct val="65000"/>
              </a:spcBef>
              <a:buFontTx/>
              <a:buAutoNum type="arabicPeriod"/>
            </a:pPr>
            <a:r>
              <a:rPr lang="en-CA" sz="2800" dirty="0" smtClean="0"/>
              <a:t>Principe de </a:t>
            </a:r>
            <a:r>
              <a:rPr lang="en-CA" sz="2800" dirty="0" err="1" smtClean="0"/>
              <a:t>responsabilité</a:t>
            </a:r>
            <a:r>
              <a:rPr lang="en-CA" sz="2800" dirty="0" smtClean="0"/>
              <a:t>/</a:t>
            </a:r>
            <a:r>
              <a:rPr lang="en-CA" sz="2800" dirty="0" err="1" smtClean="0"/>
              <a:t>imputabilité</a:t>
            </a:r>
            <a:r>
              <a:rPr lang="en-CA" sz="2800" dirty="0" smtClean="0"/>
              <a:t> des </a:t>
            </a:r>
            <a:r>
              <a:rPr lang="en-CA" sz="2800" dirty="0" err="1" smtClean="0"/>
              <a:t>fonctionnaires</a:t>
            </a:r>
            <a:r>
              <a:rPr lang="en-CA" sz="2800" dirty="0" smtClean="0"/>
              <a:t> (qui </a:t>
            </a:r>
            <a:r>
              <a:rPr lang="en-CA" sz="2800" dirty="0" err="1" smtClean="0"/>
              <a:t>est</a:t>
            </a:r>
            <a:r>
              <a:rPr lang="en-CA" sz="2800" dirty="0" smtClean="0"/>
              <a:t> </a:t>
            </a:r>
            <a:r>
              <a:rPr lang="en-CA" sz="2800" dirty="0" err="1" smtClean="0"/>
              <a:t>responsable</a:t>
            </a:r>
            <a:r>
              <a:rPr lang="en-CA" sz="2800" dirty="0" smtClean="0"/>
              <a:t> de quoi?)</a:t>
            </a:r>
          </a:p>
          <a:p>
            <a:pPr marL="609600" indent="-609600">
              <a:lnSpc>
                <a:spcPct val="80000"/>
              </a:lnSpc>
              <a:spcBef>
                <a:spcPct val="65000"/>
              </a:spcBef>
              <a:buFontTx/>
              <a:buAutoNum type="arabicPeriod"/>
            </a:pPr>
            <a:r>
              <a:rPr lang="en-CA" sz="2800" dirty="0" smtClean="0"/>
              <a:t>Formation et </a:t>
            </a:r>
            <a:r>
              <a:rPr lang="en-CA" sz="2800" dirty="0" err="1" smtClean="0"/>
              <a:t>sensibilisation</a:t>
            </a:r>
            <a:r>
              <a:rPr lang="en-CA" sz="2800" dirty="0" smtClean="0"/>
              <a:t> des cadres (</a:t>
            </a:r>
            <a:r>
              <a:rPr lang="en-CA" sz="2800" dirty="0" err="1" smtClean="0"/>
              <a:t>compréhension</a:t>
            </a:r>
            <a:r>
              <a:rPr lang="en-CA" sz="2800" dirty="0" smtClean="0"/>
              <a:t> du </a:t>
            </a:r>
            <a:r>
              <a:rPr lang="en-CA" sz="2800" dirty="0" err="1" smtClean="0"/>
              <a:t>système</a:t>
            </a:r>
            <a:r>
              <a:rPr lang="en-CA" sz="2800" dirty="0" smtClean="0"/>
              <a:t> – </a:t>
            </a:r>
            <a:r>
              <a:rPr lang="en-CA" sz="2800" dirty="0" err="1" smtClean="0"/>
              <a:t>valeurs</a:t>
            </a:r>
            <a:r>
              <a:rPr lang="en-CA" sz="2800" dirty="0" smtClean="0"/>
              <a:t> </a:t>
            </a:r>
            <a:r>
              <a:rPr lang="en-CA" sz="2800" dirty="0" err="1" smtClean="0"/>
              <a:t>éthiques</a:t>
            </a:r>
            <a:r>
              <a:rPr lang="en-CA" sz="2800" dirty="0"/>
              <a:t> – leadership</a:t>
            </a:r>
            <a:r>
              <a:rPr lang="en-CA" sz="2800" dirty="0" smtClean="0"/>
              <a:t>)</a:t>
            </a:r>
          </a:p>
          <a:p>
            <a:pPr marL="609600" indent="-609600" eaLnBrk="1" hangingPunct="1">
              <a:lnSpc>
                <a:spcPct val="80000"/>
              </a:lnSpc>
              <a:spcBef>
                <a:spcPct val="65000"/>
              </a:spcBef>
              <a:buFontTx/>
              <a:buAutoNum type="arabicPeriod"/>
            </a:pPr>
            <a:r>
              <a:rPr lang="en-CA" sz="2800" dirty="0" err="1" smtClean="0"/>
              <a:t>Mettre</a:t>
            </a:r>
            <a:r>
              <a:rPr lang="en-CA" sz="2800" dirty="0" smtClean="0"/>
              <a:t> en place des </a:t>
            </a:r>
            <a:r>
              <a:rPr lang="en-CA" sz="2800" dirty="0" err="1" smtClean="0"/>
              <a:t>outils</a:t>
            </a:r>
            <a:r>
              <a:rPr lang="en-CA" sz="2800" dirty="0" smtClean="0"/>
              <a:t> de </a:t>
            </a:r>
            <a:r>
              <a:rPr lang="en-CA" sz="2800" dirty="0" err="1" smtClean="0"/>
              <a:t>contrôle</a:t>
            </a:r>
            <a:endParaRPr lang="fr-FR" sz="2800" dirty="0" smtClean="0"/>
          </a:p>
        </p:txBody>
      </p:sp>
      <p:sp>
        <p:nvSpPr>
          <p:cNvPr id="16386" name="Slide Number Placeholder 5"/>
          <p:cNvSpPr>
            <a:spLocks noGrp="1"/>
          </p:cNvSpPr>
          <p:nvPr>
            <p:ph type="sldNum" sz="quarter" idx="12"/>
          </p:nvPr>
        </p:nvSpPr>
        <p:spPr>
          <a:noFill/>
        </p:spPr>
        <p:txBody>
          <a:bodyPr/>
          <a:lstStyle/>
          <a:p>
            <a:fld id="{1A682FC4-04D4-4D8E-B202-E919FB69046E}" type="slidenum">
              <a:rPr lang="fr-FR" smtClean="0"/>
              <a:pPr/>
              <a:t>15</a:t>
            </a:fld>
            <a:endParaRPr lang="fr-FR"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31490"/>
                                        </p:tgtEl>
                                        <p:attrNameLst>
                                          <p:attrName>style.visibility</p:attrName>
                                        </p:attrNameLst>
                                      </p:cBhvr>
                                      <p:to>
                                        <p:strVal val="visible"/>
                                      </p:to>
                                    </p:set>
                                    <p:animEffect transition="in" filter="fade">
                                      <p:cBhvr>
                                        <p:cTn id="7" dur="2000"/>
                                        <p:tgtEl>
                                          <p:spTgt spid="83149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31491"/>
                                        </p:tgtEl>
                                        <p:attrNameLst>
                                          <p:attrName>style.visibility</p:attrName>
                                        </p:attrNameLst>
                                      </p:cBhvr>
                                      <p:to>
                                        <p:strVal val="visible"/>
                                      </p:to>
                                    </p:set>
                                    <p:animEffect transition="in" filter="fade">
                                      <p:cBhvr>
                                        <p:cTn id="10" dur="2000"/>
                                        <p:tgtEl>
                                          <p:spTgt spid="831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1490" grpId="0"/>
      <p:bldP spid="83149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p:txBody>
          <a:bodyPr/>
          <a:lstStyle/>
          <a:p>
            <a:pPr eaLnBrk="1" hangingPunct="1"/>
            <a:r>
              <a:rPr lang="fr-CA" sz="4000" dirty="0" smtClean="0"/>
              <a:t>Approvisionnement et</a:t>
            </a:r>
            <a:br>
              <a:rPr lang="fr-CA" sz="4000" dirty="0" smtClean="0"/>
            </a:br>
            <a:r>
              <a:rPr lang="fr-CA" sz="4000" dirty="0" smtClean="0"/>
              <a:t>passation des marchés</a:t>
            </a:r>
            <a:endParaRPr lang="fr-FR" sz="4000" dirty="0" smtClean="0"/>
          </a:p>
        </p:txBody>
      </p:sp>
    </p:spTree>
    <p:extLst>
      <p:ext uri="{BB962C8B-B14F-4D97-AF65-F5344CB8AC3E}">
        <p14:creationId xmlns:p14="http://schemas.microsoft.com/office/powerpoint/2010/main" val="155018965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3778"/>
            <a:ext cx="8229600" cy="940966"/>
          </a:xfrm>
        </p:spPr>
        <p:txBody>
          <a:bodyPr/>
          <a:lstStyle/>
          <a:p>
            <a:r>
              <a:rPr lang="en-CA" dirty="0" err="1" smtClean="0"/>
              <a:t>Infos</a:t>
            </a:r>
            <a:r>
              <a:rPr lang="en-CA" dirty="0" smtClean="0"/>
              <a:t> et </a:t>
            </a:r>
            <a:r>
              <a:rPr lang="en-CA" dirty="0" err="1" smtClean="0"/>
              <a:t>statistiques</a:t>
            </a:r>
            <a:endParaRPr lang="en-US" dirty="0"/>
          </a:p>
        </p:txBody>
      </p:sp>
      <p:sp>
        <p:nvSpPr>
          <p:cNvPr id="3" name="Content Placeholder 2"/>
          <p:cNvSpPr>
            <a:spLocks noGrp="1"/>
          </p:cNvSpPr>
          <p:nvPr>
            <p:ph idx="1"/>
          </p:nvPr>
        </p:nvSpPr>
        <p:spPr>
          <a:xfrm>
            <a:off x="457200" y="1379909"/>
            <a:ext cx="8229600" cy="4929411"/>
          </a:xfrm>
        </p:spPr>
        <p:txBody>
          <a:bodyPr/>
          <a:lstStyle/>
          <a:p>
            <a:r>
              <a:rPr lang="en-CA" sz="2500" dirty="0" err="1" smtClean="0"/>
              <a:t>Gouvernement</a:t>
            </a:r>
            <a:r>
              <a:rPr lang="en-CA" sz="2500" dirty="0" smtClean="0"/>
              <a:t> </a:t>
            </a:r>
            <a:r>
              <a:rPr lang="en-CA" sz="2500" dirty="0" err="1" smtClean="0"/>
              <a:t>fédéral</a:t>
            </a:r>
            <a:r>
              <a:rPr lang="en-CA" sz="2500" dirty="0" smtClean="0"/>
              <a:t> </a:t>
            </a:r>
            <a:r>
              <a:rPr lang="en-CA" sz="2500" dirty="0" err="1" smtClean="0"/>
              <a:t>est</a:t>
            </a:r>
            <a:r>
              <a:rPr lang="en-CA" sz="2500" dirty="0" smtClean="0"/>
              <a:t> le plus important </a:t>
            </a:r>
            <a:r>
              <a:rPr lang="en-CA" sz="2500" dirty="0" err="1" smtClean="0"/>
              <a:t>acheteur</a:t>
            </a:r>
            <a:r>
              <a:rPr lang="en-CA" sz="2500" dirty="0" smtClean="0"/>
              <a:t> public au Canada: plus de </a:t>
            </a:r>
            <a:r>
              <a:rPr lang="en-US" sz="2500" dirty="0" smtClean="0"/>
              <a:t>14 milliards de dollars par </a:t>
            </a:r>
            <a:r>
              <a:rPr lang="en-US" sz="2500" dirty="0" err="1" smtClean="0"/>
              <a:t>année</a:t>
            </a:r>
            <a:r>
              <a:rPr lang="en-US" sz="2500" dirty="0" smtClean="0"/>
              <a:t> en </a:t>
            </a:r>
            <a:r>
              <a:rPr lang="en-US" sz="2500" dirty="0" err="1" smtClean="0"/>
              <a:t>biens</a:t>
            </a:r>
            <a:r>
              <a:rPr lang="en-US" sz="2500" dirty="0" smtClean="0"/>
              <a:t> et services </a:t>
            </a:r>
            <a:r>
              <a:rPr lang="en-US" sz="2500" dirty="0" err="1" smtClean="0"/>
              <a:t>auprès</a:t>
            </a:r>
            <a:r>
              <a:rPr lang="en-US" sz="2500" dirty="0" smtClean="0"/>
              <a:t> de </a:t>
            </a:r>
            <a:r>
              <a:rPr lang="en-US" sz="2500" dirty="0" err="1" smtClean="0"/>
              <a:t>fournisseurs</a:t>
            </a:r>
            <a:endParaRPr lang="en-US" sz="2500" dirty="0" smtClean="0"/>
          </a:p>
          <a:p>
            <a:pPr>
              <a:buNone/>
            </a:pPr>
            <a:endParaRPr lang="en-US" sz="2500" dirty="0" smtClean="0"/>
          </a:p>
          <a:p>
            <a:r>
              <a:rPr lang="fr-CA" sz="2500" dirty="0" smtClean="0"/>
              <a:t>Travaux publics et Services gouvernementaux Canada (TPSGC) constitue le plus important organisme d'achat de l'administration fédérale – 60 000 marchés, 10 milliards de dollars par année</a:t>
            </a:r>
          </a:p>
          <a:p>
            <a:endParaRPr lang="fr-CA" sz="2500" dirty="0" smtClean="0"/>
          </a:p>
          <a:p>
            <a:endParaRPr lang="en-US" sz="2500" dirty="0" smtClean="0"/>
          </a:p>
          <a:p>
            <a:endParaRPr lang="en-US" dirty="0"/>
          </a:p>
        </p:txBody>
      </p:sp>
      <p:sp>
        <p:nvSpPr>
          <p:cNvPr id="4" name="Date Placeholder 3"/>
          <p:cNvSpPr>
            <a:spLocks noGrp="1"/>
          </p:cNvSpPr>
          <p:nvPr>
            <p:ph type="dt" sz="half" idx="10"/>
          </p:nvPr>
        </p:nvSpPr>
        <p:spPr/>
        <p:txBody>
          <a:bodyPr/>
          <a:lstStyle/>
          <a:p>
            <a:pPr>
              <a:defRPr/>
            </a:pPr>
            <a:r>
              <a:rPr lang="en-US" smtClean="0"/>
              <a:t>Eric Champagne</a:t>
            </a:r>
            <a:endParaRPr lang="fr-FR"/>
          </a:p>
        </p:txBody>
      </p:sp>
      <p:sp>
        <p:nvSpPr>
          <p:cNvPr id="5" name="Slide Number Placeholder 4"/>
          <p:cNvSpPr>
            <a:spLocks noGrp="1"/>
          </p:cNvSpPr>
          <p:nvPr>
            <p:ph type="sldNum" sz="quarter" idx="12"/>
          </p:nvPr>
        </p:nvSpPr>
        <p:spPr/>
        <p:txBody>
          <a:bodyPr/>
          <a:lstStyle/>
          <a:p>
            <a:pPr>
              <a:defRPr/>
            </a:pPr>
            <a:fld id="{2C804522-0765-435C-8B1C-10D3ECB9A30F}" type="slidenum">
              <a:rPr lang="fr-FR" smtClean="0"/>
              <a:pPr>
                <a:defRPr/>
              </a:pPr>
              <a:t>17</a:t>
            </a:fld>
            <a:endParaRPr lang="fr-FR"/>
          </a:p>
        </p:txBody>
      </p:sp>
    </p:spTree>
    <p:extLst>
      <p:ext uri="{BB962C8B-B14F-4D97-AF65-F5344CB8AC3E}">
        <p14:creationId xmlns:p14="http://schemas.microsoft.com/office/powerpoint/2010/main" val="3470706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en-CA" sz="2800" dirty="0" err="1" smtClean="0"/>
              <a:t>Qu’est</a:t>
            </a:r>
            <a:r>
              <a:rPr lang="en-CA" sz="2800" dirty="0" smtClean="0"/>
              <a:t> </a:t>
            </a:r>
            <a:r>
              <a:rPr lang="en-CA" sz="2800" dirty="0" err="1" smtClean="0"/>
              <a:t>ce</a:t>
            </a:r>
            <a:r>
              <a:rPr lang="en-CA" sz="2800" dirty="0" smtClean="0"/>
              <a:t> </a:t>
            </a:r>
            <a:r>
              <a:rPr lang="en-CA" sz="2800" dirty="0" err="1" smtClean="0"/>
              <a:t>que</a:t>
            </a:r>
            <a:r>
              <a:rPr lang="en-CA" sz="2800" dirty="0" smtClean="0"/>
              <a:t> </a:t>
            </a:r>
            <a:r>
              <a:rPr lang="en-CA" sz="2800" dirty="0" err="1" smtClean="0"/>
              <a:t>l’approvisionnement</a:t>
            </a:r>
            <a:r>
              <a:rPr lang="en-CA" sz="2800" dirty="0" smtClean="0"/>
              <a:t> et</a:t>
            </a:r>
            <a:br>
              <a:rPr lang="en-CA" sz="2800" dirty="0" smtClean="0"/>
            </a:br>
            <a:r>
              <a:rPr lang="en-CA" sz="2800" dirty="0" smtClean="0"/>
              <a:t>la </a:t>
            </a:r>
            <a:r>
              <a:rPr lang="en-CA" sz="2800" dirty="0" err="1" smtClean="0"/>
              <a:t>passation</a:t>
            </a:r>
            <a:r>
              <a:rPr lang="en-CA" sz="2800" dirty="0" smtClean="0"/>
              <a:t> des </a:t>
            </a:r>
            <a:r>
              <a:rPr lang="en-CA" sz="2800" dirty="0" err="1" smtClean="0"/>
              <a:t>marchés</a:t>
            </a:r>
            <a:r>
              <a:rPr lang="en-CA" sz="2800" dirty="0" smtClean="0"/>
              <a:t>?</a:t>
            </a:r>
            <a:endParaRPr lang="fr-FR" sz="2800" dirty="0" smtClean="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177947859"/>
              </p:ext>
            </p:extLst>
          </p:nvPr>
        </p:nvGraphicFramePr>
        <p:xfrm>
          <a:off x="467544" y="126876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18</a:t>
            </a:fld>
            <a:endParaRPr lang="fr-FR" smtClean="0"/>
          </a:p>
        </p:txBody>
      </p:sp>
      <p:sp>
        <p:nvSpPr>
          <p:cNvPr id="8" name="TextBox 7"/>
          <p:cNvSpPr txBox="1"/>
          <p:nvPr/>
        </p:nvSpPr>
        <p:spPr>
          <a:xfrm>
            <a:off x="2555776" y="5805264"/>
            <a:ext cx="6130909" cy="369332"/>
          </a:xfrm>
          <a:prstGeom prst="rect">
            <a:avLst/>
          </a:prstGeom>
          <a:noFill/>
        </p:spPr>
        <p:txBody>
          <a:bodyPr wrap="none" rtlCol="0">
            <a:spAutoFit/>
          </a:bodyPr>
          <a:lstStyle/>
          <a:p>
            <a:r>
              <a:rPr lang="en-CA" dirty="0" smtClean="0"/>
              <a:t>Source: </a:t>
            </a:r>
            <a:r>
              <a:rPr lang="en-CA" dirty="0" err="1" smtClean="0"/>
              <a:t>Termium</a:t>
            </a:r>
            <a:r>
              <a:rPr lang="en-CA" dirty="0" smtClean="0"/>
              <a:t> Plus, Bureau de la </a:t>
            </a:r>
            <a:r>
              <a:rPr lang="en-CA" dirty="0" err="1" smtClean="0"/>
              <a:t>traduction</a:t>
            </a:r>
            <a:r>
              <a:rPr lang="en-CA" dirty="0" smtClean="0"/>
              <a:t> du Canada</a:t>
            </a:r>
            <a:endParaRPr lang="en-US" dirty="0"/>
          </a:p>
        </p:txBody>
      </p:sp>
    </p:spTree>
    <p:extLst>
      <p:ext uri="{BB962C8B-B14F-4D97-AF65-F5344CB8AC3E}">
        <p14:creationId xmlns:p14="http://schemas.microsoft.com/office/powerpoint/2010/main" val="370413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792088"/>
          </a:xfrm>
        </p:spPr>
        <p:txBody>
          <a:bodyPr/>
          <a:lstStyle/>
          <a:p>
            <a:pPr eaLnBrk="1" hangingPunct="1"/>
            <a:r>
              <a:rPr lang="en-CA" sz="2800" dirty="0" err="1" smtClean="0"/>
              <a:t>Enjeux</a:t>
            </a:r>
            <a:r>
              <a:rPr lang="en-CA" sz="2800" dirty="0" smtClean="0"/>
              <a:t>  et </a:t>
            </a:r>
            <a:r>
              <a:rPr lang="en-CA" sz="2800" dirty="0" err="1" smtClean="0"/>
              <a:t>intérêts</a:t>
            </a:r>
            <a:r>
              <a:rPr lang="en-CA" sz="2800" dirty="0" smtClean="0"/>
              <a:t> </a:t>
            </a:r>
            <a:r>
              <a:rPr lang="en-CA" sz="2800" dirty="0" err="1" smtClean="0"/>
              <a:t>différents</a:t>
            </a:r>
            <a:endParaRPr lang="fr-FR" sz="2800" dirty="0" smtClean="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825451213"/>
              </p:ext>
            </p:extLst>
          </p:nvPr>
        </p:nvGraphicFramePr>
        <p:xfrm>
          <a:off x="467544" y="764704"/>
          <a:ext cx="8280920"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19</a:t>
            </a:fld>
            <a:endParaRPr lang="fr-FR" smtClean="0"/>
          </a:p>
        </p:txBody>
      </p:sp>
      <p:sp>
        <p:nvSpPr>
          <p:cNvPr id="8" name="TextBox 7"/>
          <p:cNvSpPr txBox="1"/>
          <p:nvPr/>
        </p:nvSpPr>
        <p:spPr>
          <a:xfrm>
            <a:off x="4716016" y="5949280"/>
            <a:ext cx="3967753" cy="369332"/>
          </a:xfrm>
          <a:prstGeom prst="rect">
            <a:avLst/>
          </a:prstGeom>
          <a:noFill/>
        </p:spPr>
        <p:txBody>
          <a:bodyPr wrap="none" rtlCol="0">
            <a:spAutoFit/>
          </a:bodyPr>
          <a:lstStyle/>
          <a:p>
            <a:r>
              <a:rPr lang="en-CA" dirty="0" smtClean="0"/>
              <a:t>Source: https://achatsetventes.gc.ca/</a:t>
            </a:r>
            <a:endParaRPr lang="en-US" dirty="0"/>
          </a:p>
        </p:txBody>
      </p:sp>
    </p:spTree>
    <p:extLst>
      <p:ext uri="{BB962C8B-B14F-4D97-AF65-F5344CB8AC3E}">
        <p14:creationId xmlns:p14="http://schemas.microsoft.com/office/powerpoint/2010/main" val="26280042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en-CA" sz="3600" dirty="0" err="1" smtClean="0"/>
              <a:t>Jeux</a:t>
            </a:r>
            <a:r>
              <a:rPr lang="en-CA" sz="3600" dirty="0" smtClean="0"/>
              <a:t> </a:t>
            </a:r>
            <a:r>
              <a:rPr lang="en-CA" sz="3600" dirty="0" err="1" smtClean="0"/>
              <a:t>complexe</a:t>
            </a:r>
            <a:endParaRPr lang="fr-FR" sz="3600" dirty="0" smtClean="0"/>
          </a:p>
        </p:txBody>
      </p:sp>
      <p:sp>
        <p:nvSpPr>
          <p:cNvPr id="6148" name="Rectangle 3"/>
          <p:cNvSpPr>
            <a:spLocks noGrp="1" noChangeArrowheads="1"/>
          </p:cNvSpPr>
          <p:nvPr>
            <p:ph idx="1"/>
          </p:nvPr>
        </p:nvSpPr>
        <p:spPr>
          <a:xfrm>
            <a:off x="457200" y="1124744"/>
            <a:ext cx="8229600" cy="4525963"/>
          </a:xfrm>
        </p:spPr>
        <p:txBody>
          <a:bodyPr/>
          <a:lstStyle/>
          <a:p>
            <a:pPr marL="609600" indent="-609600" eaLnBrk="1" hangingPunct="1">
              <a:spcAft>
                <a:spcPts val="600"/>
              </a:spcAft>
              <a:buFontTx/>
              <a:buAutoNum type="arabicPeriod"/>
            </a:pPr>
            <a:r>
              <a:rPr lang="fr-FR" sz="2600" dirty="0" smtClean="0"/>
              <a:t>Secteur extrêmement sensible à la mauvaise gouvernance et à la corruption</a:t>
            </a:r>
          </a:p>
          <a:p>
            <a:pPr marL="609600" indent="-609600" eaLnBrk="1" hangingPunct="1">
              <a:spcAft>
                <a:spcPts val="600"/>
              </a:spcAft>
              <a:buFontTx/>
              <a:buAutoNum type="arabicPeriod"/>
            </a:pPr>
            <a:r>
              <a:rPr lang="fr-FR" sz="2600" dirty="0"/>
              <a:t>L</a:t>
            </a:r>
            <a:r>
              <a:rPr lang="fr-FR" sz="2600" dirty="0" smtClean="0"/>
              <a:t>es erreurs sont sujettes à l’attention des vérificateurs/médias (manque d’impartialité, erreur d’évaluation, infraction, etc.)</a:t>
            </a:r>
          </a:p>
          <a:p>
            <a:pPr marL="609600" indent="-609600" eaLnBrk="1" hangingPunct="1">
              <a:spcAft>
                <a:spcPts val="600"/>
              </a:spcAft>
              <a:buFontTx/>
              <a:buAutoNum type="arabicPeriod"/>
            </a:pPr>
            <a:r>
              <a:rPr lang="fr-FR" sz="2600" dirty="0" smtClean="0"/>
              <a:t>Règles et procédures sont très importantes mais elles sont lourdes et complexes et doivent conjuguer des objectifs concurrents: objectifs opérationnels vs. application de procédures strictes. </a:t>
            </a:r>
          </a:p>
          <a:p>
            <a:pPr marL="609600" indent="-609600" eaLnBrk="1" hangingPunct="1">
              <a:lnSpc>
                <a:spcPct val="90000"/>
              </a:lnSpc>
              <a:buFontTx/>
              <a:buAutoNum type="arabicPeriod"/>
            </a:pPr>
            <a:endParaRPr lang="fr-FR" sz="2900" dirty="0" smtClean="0"/>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20</a:t>
            </a:fld>
            <a:endParaRPr lang="fr-FR" smtClean="0"/>
          </a:p>
        </p:txBody>
      </p:sp>
    </p:spTree>
    <p:extLst>
      <p:ext uri="{BB962C8B-B14F-4D97-AF65-F5344CB8AC3E}">
        <p14:creationId xmlns:p14="http://schemas.microsoft.com/office/powerpoint/2010/main" val="3483174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en-CA" sz="3600" dirty="0" err="1" smtClean="0"/>
              <a:t>Éviter</a:t>
            </a:r>
            <a:r>
              <a:rPr lang="en-CA" sz="3600" dirty="0" smtClean="0"/>
              <a:t> la corruption et la </a:t>
            </a:r>
            <a:r>
              <a:rPr lang="en-CA" sz="3600" dirty="0" err="1" smtClean="0"/>
              <a:t>fraude</a:t>
            </a:r>
            <a:endParaRPr lang="fr-FR" sz="3600" dirty="0" smtClean="0"/>
          </a:p>
        </p:txBody>
      </p:sp>
      <p:sp>
        <p:nvSpPr>
          <p:cNvPr id="6148" name="Rectangle 3"/>
          <p:cNvSpPr>
            <a:spLocks noGrp="1" noChangeArrowheads="1"/>
          </p:cNvSpPr>
          <p:nvPr>
            <p:ph idx="1"/>
          </p:nvPr>
        </p:nvSpPr>
        <p:spPr>
          <a:xfrm>
            <a:off x="457200" y="1124744"/>
            <a:ext cx="8229600" cy="4525963"/>
          </a:xfrm>
        </p:spPr>
        <p:txBody>
          <a:bodyPr/>
          <a:lstStyle/>
          <a:p>
            <a:pPr marL="609600" indent="-609600" eaLnBrk="1" hangingPunct="1">
              <a:lnSpc>
                <a:spcPct val="90000"/>
              </a:lnSpc>
              <a:buFontTx/>
              <a:buAutoNum type="arabicPeriod"/>
            </a:pPr>
            <a:r>
              <a:rPr lang="fr-FR" sz="2400" dirty="0" smtClean="0"/>
              <a:t>L’objectif est de limiter les opportunités de mauvaise gestion (non-conformité) ou de corruption/fraude</a:t>
            </a:r>
          </a:p>
          <a:p>
            <a:pPr marL="609600" indent="-609600" eaLnBrk="1" hangingPunct="1">
              <a:lnSpc>
                <a:spcPct val="90000"/>
              </a:lnSpc>
              <a:buFontTx/>
              <a:buAutoNum type="arabicPeriod"/>
            </a:pPr>
            <a:r>
              <a:rPr lang="fr-FR" sz="2400" dirty="0" smtClean="0"/>
              <a:t>OCDE a développé un programme de recherche important sur cette question</a:t>
            </a:r>
          </a:p>
          <a:p>
            <a:pPr marL="609600" indent="-609600" eaLnBrk="1" hangingPunct="1">
              <a:lnSpc>
                <a:spcPct val="90000"/>
              </a:lnSpc>
              <a:buFontTx/>
              <a:buAutoNum type="arabicPeriod"/>
            </a:pPr>
            <a:r>
              <a:rPr lang="fr-FR" sz="2400" dirty="0" smtClean="0"/>
              <a:t>Ampleur de la corruption varie d’un pays à l’autre (fréquence des pots de vins): </a:t>
            </a:r>
          </a:p>
          <a:p>
            <a:pPr marL="1009650" lvl="1" indent="-290513" eaLnBrk="1" hangingPunct="1">
              <a:lnSpc>
                <a:spcPct val="90000"/>
              </a:lnSpc>
            </a:pPr>
            <a:r>
              <a:rPr lang="fr-FR" sz="2400" dirty="0" smtClean="0"/>
              <a:t>OCDE: entre 5 et 15%</a:t>
            </a:r>
          </a:p>
          <a:p>
            <a:pPr marL="1009650" lvl="1" indent="-290513" eaLnBrk="1" hangingPunct="1">
              <a:lnSpc>
                <a:spcPct val="90000"/>
              </a:lnSpc>
            </a:pPr>
            <a:r>
              <a:rPr lang="fr-FR" sz="2400" dirty="0" smtClean="0"/>
              <a:t>Amérique latine: entre 30 et 55%</a:t>
            </a:r>
          </a:p>
          <a:p>
            <a:pPr marL="1009650" lvl="1" indent="-290513" eaLnBrk="1" hangingPunct="1">
              <a:lnSpc>
                <a:spcPct val="90000"/>
              </a:lnSpc>
            </a:pPr>
            <a:r>
              <a:rPr lang="fr-FR" sz="2400" dirty="0" smtClean="0"/>
              <a:t>Afrique subsaharienne: entre 40 et 60%</a:t>
            </a:r>
          </a:p>
          <a:p>
            <a:pPr marL="1009650" lvl="1" indent="-290513" eaLnBrk="1" hangingPunct="1">
              <a:lnSpc>
                <a:spcPct val="90000"/>
              </a:lnSpc>
            </a:pPr>
            <a:r>
              <a:rPr lang="fr-FR" sz="2400" dirty="0" smtClean="0"/>
              <a:t>Asie : entre 40 et 70%</a:t>
            </a:r>
          </a:p>
          <a:p>
            <a:pPr marL="1009650" lvl="1" indent="-290513" eaLnBrk="1" hangingPunct="1">
              <a:lnSpc>
                <a:spcPct val="90000"/>
              </a:lnSpc>
            </a:pPr>
            <a:endParaRPr lang="fr-FR" sz="2500" dirty="0" smtClean="0"/>
          </a:p>
          <a:p>
            <a:pPr marL="1009650" lvl="1" indent="-290513" eaLnBrk="1" hangingPunct="1">
              <a:lnSpc>
                <a:spcPct val="90000"/>
              </a:lnSpc>
            </a:pPr>
            <a:endParaRPr lang="fr-FR" sz="2500" dirty="0" smtClean="0"/>
          </a:p>
          <a:p>
            <a:pPr marL="609600" indent="-609600" eaLnBrk="1" hangingPunct="1">
              <a:lnSpc>
                <a:spcPct val="90000"/>
              </a:lnSpc>
              <a:buFontTx/>
              <a:buAutoNum type="arabicPeriod"/>
            </a:pPr>
            <a:endParaRPr lang="fr-FR" sz="2900" u="sng" dirty="0" smtClean="0"/>
          </a:p>
          <a:p>
            <a:pPr marL="609600" indent="-609600" eaLnBrk="1" hangingPunct="1">
              <a:lnSpc>
                <a:spcPct val="90000"/>
              </a:lnSpc>
              <a:buFontTx/>
              <a:buAutoNum type="arabicPeriod"/>
            </a:pPr>
            <a:endParaRPr lang="fr-FR" sz="2900" dirty="0" smtClean="0"/>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21</a:t>
            </a:fld>
            <a:endParaRPr lang="fr-FR" smtClean="0"/>
          </a:p>
        </p:txBody>
      </p:sp>
    </p:spTree>
    <p:extLst>
      <p:ext uri="{BB962C8B-B14F-4D97-AF65-F5344CB8AC3E}">
        <p14:creationId xmlns:p14="http://schemas.microsoft.com/office/powerpoint/2010/main" val="2389538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008112"/>
          </a:xfrm>
        </p:spPr>
        <p:txBody>
          <a:bodyPr/>
          <a:lstStyle/>
          <a:p>
            <a:pPr eaLnBrk="1" hangingPunct="1"/>
            <a:r>
              <a:rPr lang="en-CA" sz="3600" dirty="0" err="1" smtClean="0"/>
              <a:t>Principes</a:t>
            </a:r>
            <a:r>
              <a:rPr lang="en-CA" sz="3600" dirty="0" smtClean="0"/>
              <a:t> de la </a:t>
            </a:r>
            <a:r>
              <a:rPr lang="en-CA" sz="3600" dirty="0" err="1" smtClean="0"/>
              <a:t>bonne</a:t>
            </a:r>
            <a:r>
              <a:rPr lang="en-CA" sz="3600" dirty="0" smtClean="0"/>
              <a:t> </a:t>
            </a:r>
            <a:r>
              <a:rPr lang="en-CA" sz="3600" dirty="0" err="1" smtClean="0"/>
              <a:t>gouvernance</a:t>
            </a:r>
            <a:endParaRPr lang="fr-FR" sz="3600" dirty="0" smtClean="0"/>
          </a:p>
        </p:txBody>
      </p:sp>
      <p:sp>
        <p:nvSpPr>
          <p:cNvPr id="6148" name="Rectangle 3"/>
          <p:cNvSpPr>
            <a:spLocks noGrp="1" noChangeArrowheads="1"/>
          </p:cNvSpPr>
          <p:nvPr>
            <p:ph idx="1"/>
          </p:nvPr>
        </p:nvSpPr>
        <p:spPr>
          <a:xfrm>
            <a:off x="457200" y="919261"/>
            <a:ext cx="8229600" cy="4525963"/>
          </a:xfrm>
        </p:spPr>
        <p:txBody>
          <a:bodyPr/>
          <a:lstStyle/>
          <a:p>
            <a:pPr marL="609600" indent="-609600" eaLnBrk="1" hangingPunct="1">
              <a:lnSpc>
                <a:spcPct val="90000"/>
              </a:lnSpc>
            </a:pPr>
            <a:r>
              <a:rPr lang="fr-FR" sz="2400" dirty="0" smtClean="0"/>
              <a:t>Pour éviter la corruption et la fraude, il faut développer un système qui tient compte des principes suivants:</a:t>
            </a:r>
          </a:p>
          <a:p>
            <a:pPr marL="1009650" lvl="1" indent="-474663" eaLnBrk="1" hangingPunct="1">
              <a:lnSpc>
                <a:spcPct val="90000"/>
              </a:lnSpc>
              <a:buFont typeface="+mj-lt"/>
              <a:buAutoNum type="arabicPeriod"/>
            </a:pPr>
            <a:r>
              <a:rPr lang="fr-FR" sz="1900" u="sng" dirty="0" smtClean="0"/>
              <a:t>Transparence et intégrité</a:t>
            </a:r>
            <a:r>
              <a:rPr lang="fr-FR" sz="1900" dirty="0" smtClean="0"/>
              <a:t> (règles claires et divulgation des attributions; permettre au public et aux médias d’avoir accès aux informations sur les contrats; procédures ouvertes, équitables et honnêtes)</a:t>
            </a:r>
          </a:p>
          <a:p>
            <a:pPr marL="1009650" lvl="1" indent="-474663" eaLnBrk="1" hangingPunct="1">
              <a:lnSpc>
                <a:spcPct val="90000"/>
              </a:lnSpc>
              <a:buFont typeface="+mj-lt"/>
              <a:buAutoNum type="arabicPeriod"/>
            </a:pPr>
            <a:r>
              <a:rPr lang="fr-FR" sz="1900" u="sng" dirty="0" smtClean="0"/>
              <a:t>Gestion efficace des ressources</a:t>
            </a:r>
            <a:r>
              <a:rPr lang="fr-FR" sz="1900" dirty="0" smtClean="0"/>
              <a:t> (compétence technique; vision stratégique)</a:t>
            </a:r>
          </a:p>
          <a:p>
            <a:pPr marL="1009650" lvl="1" indent="-474663" eaLnBrk="1" hangingPunct="1">
              <a:lnSpc>
                <a:spcPct val="90000"/>
              </a:lnSpc>
              <a:buFont typeface="+mj-lt"/>
              <a:buAutoNum type="arabicPeriod"/>
            </a:pPr>
            <a:r>
              <a:rPr lang="fr-FR" sz="1900" u="sng" dirty="0" smtClean="0"/>
              <a:t>Incitatifs</a:t>
            </a:r>
            <a:r>
              <a:rPr lang="fr-FR" sz="1900" dirty="0" smtClean="0"/>
              <a:t> qui permettent de résister à la fraude et à la corruption (gestion des risques; salaires; valeurs sur les normes des acheteurs et fournisseurs; </a:t>
            </a:r>
          </a:p>
          <a:p>
            <a:pPr marL="1009650" lvl="1" indent="-474663" eaLnBrk="1" hangingPunct="1">
              <a:lnSpc>
                <a:spcPct val="90000"/>
              </a:lnSpc>
              <a:buFont typeface="+mj-lt"/>
              <a:buAutoNum type="arabicPeriod"/>
            </a:pPr>
            <a:r>
              <a:rPr lang="fr-FR" sz="1900" u="sng" dirty="0" smtClean="0"/>
              <a:t>Mécanismes de contrôles </a:t>
            </a:r>
            <a:r>
              <a:rPr lang="fr-FR" sz="1900" dirty="0" smtClean="0"/>
              <a:t>(internes et externes)</a:t>
            </a:r>
          </a:p>
          <a:p>
            <a:pPr marL="1009650" lvl="1" indent="-474663" eaLnBrk="1" hangingPunct="1">
              <a:lnSpc>
                <a:spcPct val="90000"/>
              </a:lnSpc>
              <a:buFont typeface="+mj-lt"/>
              <a:buAutoNum type="arabicPeriod"/>
            </a:pPr>
            <a:r>
              <a:rPr lang="fr-FR" sz="1900" u="sng" dirty="0" smtClean="0"/>
              <a:t>Mécanismes d’arbitrages</a:t>
            </a:r>
            <a:r>
              <a:rPr lang="fr-FR" sz="1900" dirty="0" smtClean="0"/>
              <a:t> (Ombudsman pour les fournisseurs qui n’ont pas l’impression d’être traités équitablement)</a:t>
            </a:r>
          </a:p>
          <a:p>
            <a:pPr marL="1009650" lvl="1" indent="-474663" eaLnBrk="1" hangingPunct="1">
              <a:lnSpc>
                <a:spcPct val="90000"/>
              </a:lnSpc>
              <a:buFont typeface="+mj-lt"/>
              <a:buAutoNum type="arabicPeriod"/>
            </a:pPr>
            <a:r>
              <a:rPr lang="fr-FR" sz="1900" u="sng" dirty="0" smtClean="0"/>
              <a:t>Obligation de rendre des comptes </a:t>
            </a:r>
            <a:r>
              <a:rPr lang="fr-FR" sz="1900" dirty="0" smtClean="0"/>
              <a:t>(conséquences pour les erreurs ou les fraudes…)</a:t>
            </a:r>
          </a:p>
          <a:p>
            <a:pPr marL="609600" indent="-609600" eaLnBrk="1" hangingPunct="1">
              <a:lnSpc>
                <a:spcPct val="90000"/>
              </a:lnSpc>
              <a:buFontTx/>
              <a:buAutoNum type="arabicPeriod"/>
            </a:pPr>
            <a:endParaRPr lang="fr-FR" sz="2900" dirty="0" smtClean="0"/>
          </a:p>
        </p:txBody>
      </p:sp>
      <p:sp>
        <p:nvSpPr>
          <p:cNvPr id="5" name="Date Placeholder 4"/>
          <p:cNvSpPr>
            <a:spLocks noGrp="1"/>
          </p:cNvSpPr>
          <p:nvPr>
            <p:ph type="dt" sz="half" idx="10"/>
          </p:nvPr>
        </p:nvSpPr>
        <p:spPr/>
        <p:txBody>
          <a:bodyPr/>
          <a:lstStyle/>
          <a:p>
            <a:pPr>
              <a:defRPr/>
            </a:pPr>
            <a:r>
              <a:rPr lang="en-US" dirty="0" smtClean="0"/>
              <a:t>Eric Champagne</a:t>
            </a:r>
            <a:endParaRPr lang="fr-FR" dirty="0"/>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22</a:t>
            </a:fld>
            <a:endParaRPr lang="fr-FR" smtClean="0"/>
          </a:p>
        </p:txBody>
      </p:sp>
    </p:spTree>
    <p:extLst>
      <p:ext uri="{BB962C8B-B14F-4D97-AF65-F5344CB8AC3E}">
        <p14:creationId xmlns:p14="http://schemas.microsoft.com/office/powerpoint/2010/main" val="34467166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normAutofit fontScale="90000"/>
          </a:bodyPr>
          <a:lstStyle/>
          <a:p>
            <a:pPr eaLnBrk="1" hangingPunct="1"/>
            <a:r>
              <a:rPr lang="en-CA" sz="3600" dirty="0" smtClean="0"/>
              <a:t>Importance des </a:t>
            </a:r>
            <a:r>
              <a:rPr lang="en-CA" sz="3600" dirty="0" err="1" smtClean="0"/>
              <a:t>mécanismes</a:t>
            </a:r>
            <a:r>
              <a:rPr lang="en-CA" sz="3600" dirty="0"/>
              <a:t/>
            </a:r>
            <a:br>
              <a:rPr lang="en-CA" sz="3600" dirty="0"/>
            </a:br>
            <a:r>
              <a:rPr lang="en-CA" sz="3600" dirty="0" smtClean="0"/>
              <a:t>de </a:t>
            </a:r>
            <a:r>
              <a:rPr lang="en-CA" sz="3600" dirty="0" err="1" smtClean="0"/>
              <a:t>contrôle</a:t>
            </a:r>
            <a:endParaRPr lang="fr-FR" sz="3600" dirty="0" smtClean="0"/>
          </a:p>
        </p:txBody>
      </p:sp>
      <p:sp>
        <p:nvSpPr>
          <p:cNvPr id="6148" name="Rectangle 3"/>
          <p:cNvSpPr>
            <a:spLocks noGrp="1" noChangeArrowheads="1"/>
          </p:cNvSpPr>
          <p:nvPr>
            <p:ph idx="1"/>
          </p:nvPr>
        </p:nvSpPr>
        <p:spPr>
          <a:xfrm>
            <a:off x="457200" y="1423317"/>
            <a:ext cx="8229600" cy="4525963"/>
          </a:xfrm>
        </p:spPr>
        <p:txBody>
          <a:bodyPr/>
          <a:lstStyle/>
          <a:p>
            <a:pPr marL="609600" indent="-609600" eaLnBrk="1" hangingPunct="1">
              <a:lnSpc>
                <a:spcPct val="90000"/>
              </a:lnSpc>
              <a:spcBef>
                <a:spcPts val="1200"/>
              </a:spcBef>
              <a:spcAft>
                <a:spcPts val="1200"/>
              </a:spcAft>
              <a:buFontTx/>
              <a:buAutoNum type="arabicPeriod"/>
            </a:pPr>
            <a:r>
              <a:rPr lang="fr-FR" sz="2400" dirty="0" smtClean="0"/>
              <a:t>Dans un contexte comme le Canada les mécanismes de contrôles (indépendants) sont extrêmement importants</a:t>
            </a:r>
          </a:p>
          <a:p>
            <a:pPr marL="609600" indent="-609600" eaLnBrk="1" hangingPunct="1">
              <a:lnSpc>
                <a:spcPct val="90000"/>
              </a:lnSpc>
              <a:spcBef>
                <a:spcPts val="1200"/>
              </a:spcBef>
              <a:spcAft>
                <a:spcPts val="1200"/>
              </a:spcAft>
              <a:buFontTx/>
              <a:buAutoNum type="arabicPeriod"/>
            </a:pPr>
            <a:r>
              <a:rPr lang="fr-FR" sz="2400" dirty="0" smtClean="0"/>
              <a:t>Le pouvoir exécutif est très concentré dans les mains du premier ministre (et de certains membres du cabinet)</a:t>
            </a:r>
          </a:p>
          <a:p>
            <a:pPr marL="609600" indent="-609600" eaLnBrk="1" hangingPunct="1">
              <a:lnSpc>
                <a:spcPct val="90000"/>
              </a:lnSpc>
              <a:spcBef>
                <a:spcPts val="1200"/>
              </a:spcBef>
              <a:spcAft>
                <a:spcPts val="1200"/>
              </a:spcAft>
              <a:buFontTx/>
              <a:buAutoNum type="arabicPeriod"/>
            </a:pPr>
            <a:r>
              <a:rPr lang="fr-FR" sz="2400" dirty="0" smtClean="0"/>
              <a:t>Surtout en situation de majorité au Parlement.</a:t>
            </a:r>
          </a:p>
          <a:p>
            <a:pPr marL="1009650" lvl="1" indent="-290513" eaLnBrk="1" hangingPunct="1">
              <a:lnSpc>
                <a:spcPct val="90000"/>
              </a:lnSpc>
            </a:pPr>
            <a:endParaRPr lang="fr-FR" sz="2500" dirty="0" smtClean="0"/>
          </a:p>
          <a:p>
            <a:pPr marL="1009650" lvl="1" indent="-290513" eaLnBrk="1" hangingPunct="1">
              <a:lnSpc>
                <a:spcPct val="90000"/>
              </a:lnSpc>
            </a:pPr>
            <a:endParaRPr lang="fr-FR" sz="2500" dirty="0" smtClean="0"/>
          </a:p>
          <a:p>
            <a:pPr marL="609600" indent="-609600" eaLnBrk="1" hangingPunct="1">
              <a:lnSpc>
                <a:spcPct val="90000"/>
              </a:lnSpc>
              <a:buFontTx/>
              <a:buAutoNum type="arabicPeriod"/>
            </a:pPr>
            <a:endParaRPr lang="fr-FR" sz="2900" u="sng" dirty="0" smtClean="0"/>
          </a:p>
          <a:p>
            <a:pPr marL="609600" indent="-609600" eaLnBrk="1" hangingPunct="1">
              <a:lnSpc>
                <a:spcPct val="90000"/>
              </a:lnSpc>
              <a:buFontTx/>
              <a:buAutoNum type="arabicPeriod"/>
            </a:pPr>
            <a:endParaRPr lang="fr-FR" sz="2900" dirty="0" smtClean="0"/>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23</a:t>
            </a:fld>
            <a:endParaRPr lang="fr-FR" smtClean="0"/>
          </a:p>
        </p:txBody>
      </p:sp>
    </p:spTree>
    <p:extLst>
      <p:ext uri="{BB962C8B-B14F-4D97-AF65-F5344CB8AC3E}">
        <p14:creationId xmlns:p14="http://schemas.microsoft.com/office/powerpoint/2010/main" val="258158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en-CA" sz="3600" dirty="0" err="1" smtClean="0"/>
              <a:t>Processus</a:t>
            </a:r>
            <a:r>
              <a:rPr lang="en-CA" sz="3600" dirty="0" smtClean="0"/>
              <a:t> </a:t>
            </a:r>
            <a:r>
              <a:rPr lang="en-CA" sz="3600" dirty="0" err="1" smtClean="0"/>
              <a:t>compétitif</a:t>
            </a:r>
            <a:endParaRPr lang="fr-FR" sz="3600" dirty="0" smtClean="0"/>
          </a:p>
        </p:txBody>
      </p:sp>
      <p:sp>
        <p:nvSpPr>
          <p:cNvPr id="6148" name="Rectangle 3"/>
          <p:cNvSpPr>
            <a:spLocks noGrp="1" noChangeArrowheads="1"/>
          </p:cNvSpPr>
          <p:nvPr>
            <p:ph idx="1"/>
          </p:nvPr>
        </p:nvSpPr>
        <p:spPr>
          <a:xfrm>
            <a:off x="457200" y="1124744"/>
            <a:ext cx="8229600" cy="4525963"/>
          </a:xfrm>
        </p:spPr>
        <p:txBody>
          <a:bodyPr/>
          <a:lstStyle/>
          <a:p>
            <a:pPr marL="609600" indent="-609600" eaLnBrk="1" hangingPunct="1">
              <a:lnSpc>
                <a:spcPct val="90000"/>
              </a:lnSpc>
              <a:buFontTx/>
              <a:buAutoNum type="arabicPeriod"/>
            </a:pPr>
            <a:r>
              <a:rPr lang="fr-FR" sz="2300" b="1" u="sng" dirty="0" smtClean="0"/>
              <a:t>Principe</a:t>
            </a:r>
            <a:r>
              <a:rPr lang="fr-FR" sz="2300" dirty="0" smtClean="0"/>
              <a:t>: le jeu de la concurrence est le moyen optimal d’obtenir la meilleure valeur et le meilleur prix</a:t>
            </a:r>
          </a:p>
          <a:p>
            <a:pPr marL="609600" indent="-609600" eaLnBrk="1" hangingPunct="1">
              <a:lnSpc>
                <a:spcPct val="90000"/>
              </a:lnSpc>
              <a:buFontTx/>
              <a:buAutoNum type="arabicPeriod"/>
            </a:pPr>
            <a:r>
              <a:rPr lang="fr-FR" sz="2300" dirty="0" smtClean="0"/>
              <a:t>Les autorités contractantes doivent préparer un appel d’offre qui comprend les énoncés de travail (cahier des charges) définis de façon claire et permettant de bien décrire ce qu’on attend du fournisseur. </a:t>
            </a:r>
          </a:p>
          <a:p>
            <a:pPr marL="609600" indent="-609600" eaLnBrk="1" hangingPunct="1">
              <a:lnSpc>
                <a:spcPct val="90000"/>
              </a:lnSpc>
              <a:buFontTx/>
              <a:buAutoNum type="arabicPeriod"/>
            </a:pPr>
            <a:r>
              <a:rPr lang="fr-FR" sz="2300" dirty="0" smtClean="0"/>
              <a:t>Il faut s’assurer que cette information soit diffusée de manière à ce qu’un maximum de fournisseurs potentiels puissent soumettre</a:t>
            </a:r>
          </a:p>
          <a:p>
            <a:pPr marL="609600" indent="-609600" eaLnBrk="1" hangingPunct="1">
              <a:lnSpc>
                <a:spcPct val="90000"/>
              </a:lnSpc>
              <a:buFontTx/>
              <a:buAutoNum type="arabicPeriod"/>
            </a:pPr>
            <a:r>
              <a:rPr lang="fr-FR" sz="2300" dirty="0" smtClean="0"/>
              <a:t>Il faut aussi exiger que les fournisseurs potentiels qu’ils disposent des compétences techniques, financières et administratives pour s’acquitter des obligations</a:t>
            </a:r>
          </a:p>
          <a:p>
            <a:pPr marL="609600" indent="-609600" eaLnBrk="1" hangingPunct="1">
              <a:lnSpc>
                <a:spcPct val="90000"/>
              </a:lnSpc>
              <a:buFontTx/>
              <a:buAutoNum type="arabicPeriod"/>
            </a:pPr>
            <a:endParaRPr lang="fr-FR" sz="2900" dirty="0" smtClean="0"/>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24</a:t>
            </a:fld>
            <a:endParaRPr lang="fr-FR" smtClean="0"/>
          </a:p>
        </p:txBody>
      </p:sp>
    </p:spTree>
    <p:extLst>
      <p:ext uri="{BB962C8B-B14F-4D97-AF65-F5344CB8AC3E}">
        <p14:creationId xmlns:p14="http://schemas.microsoft.com/office/powerpoint/2010/main" val="35192442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en-CA" sz="3600" dirty="0" err="1" smtClean="0"/>
              <a:t>Processus</a:t>
            </a:r>
            <a:r>
              <a:rPr lang="en-CA" sz="3600" dirty="0" smtClean="0"/>
              <a:t> </a:t>
            </a:r>
            <a:r>
              <a:rPr lang="en-CA" sz="3600" dirty="0" err="1" smtClean="0"/>
              <a:t>compétitif</a:t>
            </a:r>
            <a:endParaRPr lang="fr-FR" sz="3600" dirty="0" smtClean="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672261659"/>
              </p:ext>
            </p:extLst>
          </p:nvPr>
        </p:nvGraphicFramePr>
        <p:xfrm>
          <a:off x="457200" y="1340768"/>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25</a:t>
            </a:fld>
            <a:endParaRPr lang="fr-FR" smtClean="0"/>
          </a:p>
        </p:txBody>
      </p:sp>
    </p:spTree>
    <p:extLst>
      <p:ext uri="{BB962C8B-B14F-4D97-AF65-F5344CB8AC3E}">
        <p14:creationId xmlns:p14="http://schemas.microsoft.com/office/powerpoint/2010/main" val="23695944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fr-FR" sz="3600" dirty="0" smtClean="0"/>
              <a:t>Diffusion des offres (appel d’offre)</a:t>
            </a:r>
          </a:p>
        </p:txBody>
      </p:sp>
      <p:sp>
        <p:nvSpPr>
          <p:cNvPr id="6148" name="Rectangle 3"/>
          <p:cNvSpPr>
            <a:spLocks noGrp="1" noChangeArrowheads="1"/>
          </p:cNvSpPr>
          <p:nvPr>
            <p:ph idx="1"/>
          </p:nvPr>
        </p:nvSpPr>
        <p:spPr>
          <a:xfrm>
            <a:off x="457200" y="1124744"/>
            <a:ext cx="8229600" cy="4525963"/>
          </a:xfrm>
        </p:spPr>
        <p:txBody>
          <a:bodyPr/>
          <a:lstStyle/>
          <a:p>
            <a:pPr marL="609600" indent="-609600" eaLnBrk="1" hangingPunct="1">
              <a:lnSpc>
                <a:spcPct val="90000"/>
              </a:lnSpc>
              <a:buFontTx/>
              <a:buAutoNum type="arabicPeriod"/>
            </a:pPr>
            <a:r>
              <a:rPr lang="fr-FR" sz="2500" dirty="0" smtClean="0"/>
              <a:t>Offres à commandes (diffuser auprès de fournisseurs qui se sont préalablement qualifiés pour certaines catégories de services – selon la demande)</a:t>
            </a:r>
          </a:p>
          <a:p>
            <a:pPr marL="609600" indent="-609600" eaLnBrk="1" hangingPunct="1">
              <a:lnSpc>
                <a:spcPct val="90000"/>
              </a:lnSpc>
              <a:buFontTx/>
              <a:buAutoNum type="arabicPeriod"/>
            </a:pPr>
            <a:r>
              <a:rPr lang="fr-FR" sz="2500" dirty="0" smtClean="0"/>
              <a:t>Annonces dans les médias publics</a:t>
            </a:r>
          </a:p>
          <a:p>
            <a:pPr marL="609600" indent="-609600" eaLnBrk="1" hangingPunct="1">
              <a:lnSpc>
                <a:spcPct val="90000"/>
              </a:lnSpc>
              <a:buFontTx/>
              <a:buAutoNum type="arabicPeriod"/>
            </a:pPr>
            <a:r>
              <a:rPr lang="fr-FR" sz="2500" dirty="0" smtClean="0"/>
              <a:t>Invitations via le système électronique MERX (fournisseurs inscrits reçoivent les offres et peuvent soumettre électroniquement</a:t>
            </a:r>
          </a:p>
          <a:p>
            <a:pPr marL="609600" indent="-609600" eaLnBrk="1" hangingPunct="1">
              <a:lnSpc>
                <a:spcPct val="90000"/>
              </a:lnSpc>
              <a:buFontTx/>
              <a:buAutoNum type="arabicPeriod"/>
            </a:pPr>
            <a:r>
              <a:rPr lang="fr-FR" sz="2500" dirty="0" smtClean="0"/>
              <a:t>Liste de diffusion auprès de fournisseurs potentiels connus</a:t>
            </a:r>
          </a:p>
          <a:p>
            <a:pPr marL="609600" indent="-609600" eaLnBrk="1" hangingPunct="1">
              <a:lnSpc>
                <a:spcPct val="90000"/>
              </a:lnSpc>
              <a:buFontTx/>
              <a:buAutoNum type="arabicPeriod"/>
            </a:pPr>
            <a:r>
              <a:rPr lang="fr-FR" sz="2500" dirty="0" smtClean="0"/>
              <a:t>Identification de soumissionnaires dans un créneau donné</a:t>
            </a:r>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26</a:t>
            </a:fld>
            <a:endParaRPr lang="fr-FR" smtClean="0"/>
          </a:p>
        </p:txBody>
      </p:sp>
    </p:spTree>
    <p:extLst>
      <p:ext uri="{BB962C8B-B14F-4D97-AF65-F5344CB8AC3E}">
        <p14:creationId xmlns:p14="http://schemas.microsoft.com/office/powerpoint/2010/main" val="226517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pPr>
              <a:defRPr/>
            </a:pPr>
            <a:r>
              <a:rPr lang="en-US" smtClean="0"/>
              <a:t>Eric Champagne</a:t>
            </a:r>
            <a:endParaRPr lang="fr-FR"/>
          </a:p>
        </p:txBody>
      </p:sp>
      <p:sp>
        <p:nvSpPr>
          <p:cNvPr id="5" name="Slide Number Placeholder 4"/>
          <p:cNvSpPr>
            <a:spLocks noGrp="1"/>
          </p:cNvSpPr>
          <p:nvPr>
            <p:ph type="sldNum" sz="quarter" idx="12"/>
          </p:nvPr>
        </p:nvSpPr>
        <p:spPr/>
        <p:txBody>
          <a:bodyPr/>
          <a:lstStyle/>
          <a:p>
            <a:pPr>
              <a:defRPr/>
            </a:pPr>
            <a:fld id="{2C804522-0765-435C-8B1C-10D3ECB9A30F}" type="slidenum">
              <a:rPr lang="fr-FR" smtClean="0"/>
              <a:pPr>
                <a:defRPr/>
              </a:pPr>
              <a:t>27</a:t>
            </a:fld>
            <a:endParaRPr lang="fr-FR"/>
          </a:p>
        </p:txBody>
      </p:sp>
      <p:pic>
        <p:nvPicPr>
          <p:cNvPr id="1026" name="Picture 2">
            <a:hlinkClick r:id="rId3"/>
          </p:cNvPr>
          <p:cNvPicPr>
            <a:picLocks noChangeAspect="1" noChangeArrowheads="1"/>
          </p:cNvPicPr>
          <p:nvPr/>
        </p:nvPicPr>
        <p:blipFill>
          <a:blip r:embed="rId4" cstate="print"/>
          <a:srcRect/>
          <a:stretch>
            <a:fillRect/>
          </a:stretch>
        </p:blipFill>
        <p:spPr bwMode="auto">
          <a:xfrm>
            <a:off x="179512" y="260648"/>
            <a:ext cx="8773087" cy="5688632"/>
          </a:xfrm>
          <a:prstGeom prst="rect">
            <a:avLst/>
          </a:prstGeom>
          <a:noFill/>
          <a:ln w="9525">
            <a:noFill/>
            <a:miter lim="800000"/>
            <a:headEnd/>
            <a:tailEnd/>
          </a:ln>
        </p:spPr>
      </p:pic>
      <p:sp>
        <p:nvSpPr>
          <p:cNvPr id="7" name="TextBox 6"/>
          <p:cNvSpPr txBox="1"/>
          <p:nvPr/>
        </p:nvSpPr>
        <p:spPr>
          <a:xfrm>
            <a:off x="3491880" y="6084004"/>
            <a:ext cx="2390463" cy="369332"/>
          </a:xfrm>
          <a:prstGeom prst="rect">
            <a:avLst/>
          </a:prstGeom>
          <a:noFill/>
        </p:spPr>
        <p:txBody>
          <a:bodyPr wrap="none" rtlCol="0">
            <a:spAutoFit/>
          </a:bodyPr>
          <a:lstStyle/>
          <a:p>
            <a:r>
              <a:rPr lang="en-US" dirty="0" smtClean="0"/>
              <a:t>http://www.merx.com/</a:t>
            </a:r>
            <a:endParaRPr lang="en-US" dirty="0"/>
          </a:p>
        </p:txBody>
      </p:sp>
    </p:spTree>
    <p:extLst>
      <p:ext uri="{BB962C8B-B14F-4D97-AF65-F5344CB8AC3E}">
        <p14:creationId xmlns:p14="http://schemas.microsoft.com/office/powerpoint/2010/main" val="4506788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en-CA" sz="3600" dirty="0" err="1" smtClean="0"/>
              <a:t>Sélection</a:t>
            </a:r>
            <a:r>
              <a:rPr lang="en-CA" sz="3600" dirty="0" smtClean="0"/>
              <a:t> du </a:t>
            </a:r>
            <a:r>
              <a:rPr lang="en-CA" sz="3600" dirty="0" err="1" smtClean="0"/>
              <a:t>fournisseur</a:t>
            </a:r>
            <a:endParaRPr lang="fr-FR" sz="3600" dirty="0" smtClean="0"/>
          </a:p>
        </p:txBody>
      </p:sp>
      <p:sp>
        <p:nvSpPr>
          <p:cNvPr id="6148" name="Rectangle 3"/>
          <p:cNvSpPr>
            <a:spLocks noGrp="1" noChangeArrowheads="1"/>
          </p:cNvSpPr>
          <p:nvPr>
            <p:ph idx="1"/>
          </p:nvPr>
        </p:nvSpPr>
        <p:spPr>
          <a:xfrm>
            <a:off x="457200" y="991269"/>
            <a:ext cx="8229600" cy="4525963"/>
          </a:xfrm>
        </p:spPr>
        <p:txBody>
          <a:bodyPr/>
          <a:lstStyle/>
          <a:p>
            <a:pPr marL="609600" indent="-609600" eaLnBrk="1" hangingPunct="1">
              <a:lnSpc>
                <a:spcPct val="90000"/>
              </a:lnSpc>
              <a:buFontTx/>
              <a:buAutoNum type="arabicPeriod"/>
            </a:pPr>
            <a:r>
              <a:rPr lang="fr-FR" sz="2500" dirty="0" smtClean="0"/>
              <a:t>Établir des critères de d’évaluation et accorder une importance (pondération) à chacun d’entre eux</a:t>
            </a:r>
          </a:p>
          <a:p>
            <a:pPr marL="609600" indent="-609600" eaLnBrk="1" hangingPunct="1">
              <a:lnSpc>
                <a:spcPct val="90000"/>
              </a:lnSpc>
              <a:buFontTx/>
              <a:buAutoNum type="arabicPeriod"/>
            </a:pPr>
            <a:r>
              <a:rPr lang="fr-FR" sz="2500" dirty="0"/>
              <a:t>F</a:t>
            </a:r>
            <a:r>
              <a:rPr lang="fr-FR" sz="2500" dirty="0" smtClean="0"/>
              <a:t>aire connaître les critères à tous les fournisseurs (doivent être compris dans l’appel d’offre ou acheminés auprès de tous ceux qui ont exprimé le désir de soumettre une proposition)</a:t>
            </a:r>
          </a:p>
          <a:p>
            <a:pPr marL="609600" indent="-609600" eaLnBrk="1" hangingPunct="1">
              <a:lnSpc>
                <a:spcPct val="90000"/>
              </a:lnSpc>
              <a:buFontTx/>
              <a:buAutoNum type="arabicPeriod"/>
            </a:pPr>
            <a:r>
              <a:rPr lang="fr-FR" sz="2500" dirty="0" smtClean="0"/>
              <a:t>Respecter et appliquer les critères d’évaluation avec rigueur dans le choix du fournisseur (équité/intégrité)</a:t>
            </a:r>
          </a:p>
          <a:p>
            <a:pPr marL="609600" indent="-609600" eaLnBrk="1" hangingPunct="1">
              <a:lnSpc>
                <a:spcPct val="90000"/>
              </a:lnSpc>
              <a:buFontTx/>
              <a:buAutoNum type="arabicPeriod"/>
            </a:pPr>
            <a:r>
              <a:rPr lang="fr-FR" sz="2500" dirty="0" smtClean="0"/>
              <a:t>Faire connaître les raisons du refus aux soumissionnaires qui n’ont pas obtenu le contrat pour qu’ils puissent s’ajuster la prochaine fois (transparence)</a:t>
            </a:r>
          </a:p>
          <a:p>
            <a:pPr marL="609600" indent="-609600" eaLnBrk="1" hangingPunct="1">
              <a:lnSpc>
                <a:spcPct val="90000"/>
              </a:lnSpc>
              <a:buFontTx/>
              <a:buAutoNum type="arabicPeriod"/>
            </a:pPr>
            <a:endParaRPr lang="fr-FR" sz="2900" dirty="0" smtClean="0"/>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28</a:t>
            </a:fld>
            <a:endParaRPr lang="fr-FR" smtClean="0"/>
          </a:p>
        </p:txBody>
      </p:sp>
    </p:spTree>
    <p:extLst>
      <p:ext uri="{BB962C8B-B14F-4D97-AF65-F5344CB8AC3E}">
        <p14:creationId xmlns:p14="http://schemas.microsoft.com/office/powerpoint/2010/main" val="40610524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en-CA" sz="3600" dirty="0" smtClean="0"/>
              <a:t>Administration</a:t>
            </a:r>
            <a:endParaRPr lang="fr-FR" sz="3600" dirty="0" smtClean="0"/>
          </a:p>
        </p:txBody>
      </p:sp>
      <p:sp>
        <p:nvSpPr>
          <p:cNvPr id="6148" name="Rectangle 3"/>
          <p:cNvSpPr>
            <a:spLocks noGrp="1" noChangeArrowheads="1"/>
          </p:cNvSpPr>
          <p:nvPr>
            <p:ph idx="1"/>
          </p:nvPr>
        </p:nvSpPr>
        <p:spPr>
          <a:xfrm>
            <a:off x="457200" y="1124744"/>
            <a:ext cx="8229600" cy="4525963"/>
          </a:xfrm>
        </p:spPr>
        <p:txBody>
          <a:bodyPr/>
          <a:lstStyle/>
          <a:p>
            <a:pPr marL="609600" indent="-609600" eaLnBrk="1" hangingPunct="1">
              <a:lnSpc>
                <a:spcPct val="90000"/>
              </a:lnSpc>
              <a:buFontTx/>
              <a:buAutoNum type="arabicPeriod"/>
            </a:pPr>
            <a:r>
              <a:rPr lang="fr-FR" sz="2900" dirty="0" smtClean="0"/>
              <a:t>Préparation du contrat (type du produit ou services; échéanciers; modalités de paiements; pénalités/sanctions, etc.)</a:t>
            </a:r>
          </a:p>
          <a:p>
            <a:pPr marL="609600" indent="-609600" eaLnBrk="1" hangingPunct="1">
              <a:lnSpc>
                <a:spcPct val="90000"/>
              </a:lnSpc>
              <a:buFontTx/>
              <a:buAutoNum type="arabicPeriod"/>
            </a:pPr>
            <a:r>
              <a:rPr lang="fr-FR" sz="2900" dirty="0" smtClean="0"/>
              <a:t>Suivi de l’exécution (surveiller la qualité du bien ou du service pendant et après)</a:t>
            </a:r>
          </a:p>
          <a:p>
            <a:pPr marL="609600" indent="-609600" eaLnBrk="1" hangingPunct="1">
              <a:lnSpc>
                <a:spcPct val="90000"/>
              </a:lnSpc>
              <a:buFontTx/>
              <a:buAutoNum type="arabicPeriod"/>
            </a:pPr>
            <a:r>
              <a:rPr lang="fr-FR" sz="2900" dirty="0" smtClean="0"/>
              <a:t>Paiements en fonction de l’échéancier inscrit au contrat – final 30 jours après la fin des travaux</a:t>
            </a:r>
          </a:p>
          <a:p>
            <a:pPr marL="609600" indent="-609600" eaLnBrk="1" hangingPunct="1">
              <a:lnSpc>
                <a:spcPct val="90000"/>
              </a:lnSpc>
              <a:buFontTx/>
              <a:buAutoNum type="arabicPeriod"/>
            </a:pPr>
            <a:r>
              <a:rPr lang="fr-FR" sz="2900" dirty="0" smtClean="0"/>
              <a:t>Documentation du dossier (pièces justificatives tout au long du processus)</a:t>
            </a:r>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29</a:t>
            </a:fld>
            <a:endParaRPr lang="fr-FR" smtClean="0"/>
          </a:p>
        </p:txBody>
      </p:sp>
    </p:spTree>
    <p:extLst>
      <p:ext uri="{BB962C8B-B14F-4D97-AF65-F5344CB8AC3E}">
        <p14:creationId xmlns:p14="http://schemas.microsoft.com/office/powerpoint/2010/main" val="22554270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44624"/>
            <a:ext cx="8229600" cy="1143000"/>
          </a:xfrm>
        </p:spPr>
        <p:txBody>
          <a:bodyPr/>
          <a:lstStyle/>
          <a:p>
            <a:pPr eaLnBrk="1" hangingPunct="1"/>
            <a:r>
              <a:rPr lang="en-CA" sz="3600" dirty="0" err="1" smtClean="0"/>
              <a:t>Recours</a:t>
            </a:r>
            <a:r>
              <a:rPr lang="en-CA" sz="3600" dirty="0" smtClean="0"/>
              <a:t> à un </a:t>
            </a:r>
            <a:r>
              <a:rPr lang="en-CA" sz="3600" dirty="0" err="1" smtClean="0"/>
              <a:t>fournisseur</a:t>
            </a:r>
            <a:r>
              <a:rPr lang="en-CA" sz="3600" dirty="0" smtClean="0"/>
              <a:t> unique</a:t>
            </a:r>
            <a:endParaRPr lang="fr-FR" sz="3600" dirty="0" smtClean="0"/>
          </a:p>
        </p:txBody>
      </p:sp>
      <p:sp>
        <p:nvSpPr>
          <p:cNvPr id="6148" name="Rectangle 3"/>
          <p:cNvSpPr>
            <a:spLocks noGrp="1" noChangeArrowheads="1"/>
          </p:cNvSpPr>
          <p:nvPr>
            <p:ph idx="1"/>
          </p:nvPr>
        </p:nvSpPr>
        <p:spPr>
          <a:xfrm>
            <a:off x="467544" y="1268760"/>
            <a:ext cx="8229600" cy="4525963"/>
          </a:xfrm>
        </p:spPr>
        <p:txBody>
          <a:bodyPr/>
          <a:lstStyle/>
          <a:p>
            <a:pPr marL="609600" indent="-609600">
              <a:lnSpc>
                <a:spcPct val="90000"/>
              </a:lnSpc>
              <a:spcBef>
                <a:spcPts val="1800"/>
              </a:spcBef>
              <a:spcAft>
                <a:spcPts val="2400"/>
              </a:spcAft>
              <a:buFontTx/>
              <a:buAutoNum type="arabicPeriod"/>
            </a:pPr>
            <a:r>
              <a:rPr lang="fr-FR" sz="2400" dirty="0"/>
              <a:t>Si le montant de la dépense ne dépasse pas 25,000$ – on juge alors que le travail nécessaire à l’appel d’offre peut s’avérer trop dispendieux pour la valeur du produit ou service (toutefois on ira souvent en appel d’offre pour de petits montants également en utilisant un appel d’offre simplifié)</a:t>
            </a:r>
          </a:p>
          <a:p>
            <a:pPr marL="609600" indent="-609600" eaLnBrk="1" hangingPunct="1">
              <a:lnSpc>
                <a:spcPct val="90000"/>
              </a:lnSpc>
              <a:spcBef>
                <a:spcPts val="1800"/>
              </a:spcBef>
              <a:spcAft>
                <a:spcPts val="2400"/>
              </a:spcAft>
              <a:buFontTx/>
              <a:buAutoNum type="arabicPeriod"/>
            </a:pPr>
            <a:r>
              <a:rPr lang="fr-FR" sz="2400" dirty="0" smtClean="0"/>
              <a:t>Ou en cas d’extrême urgence – si un retard serait préjudiciable à l’intérêt public (basé sur le jugement des décideurs – politiciens ou hauts fonctionnaires)</a:t>
            </a:r>
          </a:p>
          <a:p>
            <a:pPr marL="609600" indent="-609600" eaLnBrk="1" hangingPunct="1">
              <a:lnSpc>
                <a:spcPct val="90000"/>
              </a:lnSpc>
              <a:buFontTx/>
              <a:buAutoNum type="arabicPeriod"/>
            </a:pPr>
            <a:endParaRPr lang="fr-FR" sz="2900" dirty="0" smtClean="0"/>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146" name="Slide Number Placeholder 5"/>
          <p:cNvSpPr>
            <a:spLocks noGrp="1"/>
          </p:cNvSpPr>
          <p:nvPr>
            <p:ph type="sldNum" sz="quarter" idx="12"/>
          </p:nvPr>
        </p:nvSpPr>
        <p:spPr>
          <a:noFill/>
        </p:spPr>
        <p:txBody>
          <a:bodyPr/>
          <a:lstStyle/>
          <a:p>
            <a:fld id="{69A9D9DC-DA6A-421B-B66E-CFE3AB21AF0C}" type="slidenum">
              <a:rPr lang="fr-FR" smtClean="0"/>
              <a:pPr/>
              <a:t>30</a:t>
            </a:fld>
            <a:endParaRPr lang="fr-FR" smtClean="0"/>
          </a:p>
        </p:txBody>
      </p:sp>
    </p:spTree>
    <p:extLst>
      <p:ext uri="{BB962C8B-B14F-4D97-AF65-F5344CB8AC3E}">
        <p14:creationId xmlns:p14="http://schemas.microsoft.com/office/powerpoint/2010/main" val="36486729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722313" y="2426965"/>
            <a:ext cx="7772400" cy="1362075"/>
          </a:xfrm>
        </p:spPr>
        <p:txBody>
          <a:bodyPr/>
          <a:lstStyle/>
          <a:p>
            <a:pPr algn="ctr"/>
            <a:r>
              <a:rPr lang="fr-CA" dirty="0" smtClean="0"/>
              <a:t>Fin du cours</a:t>
            </a:r>
            <a:endParaRPr lang="en-CA" dirty="0"/>
          </a:p>
        </p:txBody>
      </p:sp>
      <p:sp>
        <p:nvSpPr>
          <p:cNvPr id="4" name="Espace réservé du numéro de diapositive 3"/>
          <p:cNvSpPr>
            <a:spLocks noGrp="1"/>
          </p:cNvSpPr>
          <p:nvPr>
            <p:ph type="sldNum" sz="quarter" idx="12"/>
          </p:nvPr>
        </p:nvSpPr>
        <p:spPr/>
        <p:txBody>
          <a:bodyPr/>
          <a:lstStyle/>
          <a:p>
            <a:pPr>
              <a:defRPr/>
            </a:pPr>
            <a:fld id="{CCE68061-EE23-426B-917C-1125ED4619AA}" type="slidenum">
              <a:rPr lang="fr-FR" smtClean="0"/>
              <a:pPr>
                <a:defRPr/>
              </a:pPr>
              <a:t>31</a:t>
            </a:fld>
            <a:endParaRPr lang="fr-FR"/>
          </a:p>
        </p:txBody>
      </p:sp>
    </p:spTree>
    <p:extLst>
      <p:ext uri="{BB962C8B-B14F-4D97-AF65-F5344CB8AC3E}">
        <p14:creationId xmlns:p14="http://schemas.microsoft.com/office/powerpoint/2010/main" val="274057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6000"/>
                                        <p:tgtEl>
                                          <p:spTgt spid="5"/>
                                        </p:tgtEl>
                                      </p:cBhvr>
                                    </p:animEffect>
                                    <p:anim calcmode="lin" valueType="num">
                                      <p:cBhvr>
                                        <p:cTn id="8" dur="6000" fill="hold"/>
                                        <p:tgtEl>
                                          <p:spTgt spid="5"/>
                                        </p:tgtEl>
                                        <p:attrNameLst>
                                          <p:attrName>ppt_w</p:attrName>
                                        </p:attrNameLst>
                                      </p:cBhvr>
                                      <p:tavLst>
                                        <p:tav tm="0" fmla="#ppt_w*sin(2.5*pi*$)">
                                          <p:val>
                                            <p:fltVal val="0"/>
                                          </p:val>
                                        </p:tav>
                                        <p:tav tm="100000">
                                          <p:val>
                                            <p:fltVal val="1"/>
                                          </p:val>
                                        </p:tav>
                                      </p:tavLst>
                                    </p:anim>
                                    <p:anim calcmode="lin" valueType="num">
                                      <p:cBhvr>
                                        <p:cTn id="9" dur="6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44624"/>
            <a:ext cx="8229600" cy="1143000"/>
          </a:xfrm>
        </p:spPr>
        <p:txBody>
          <a:bodyPr>
            <a:normAutofit/>
          </a:bodyPr>
          <a:lstStyle/>
          <a:p>
            <a:r>
              <a:rPr lang="fr-CA" sz="4000" dirty="0" smtClean="0"/>
              <a:t>Bilan</a:t>
            </a:r>
            <a:endParaRPr lang="en-CA" sz="4000" dirty="0"/>
          </a:p>
        </p:txBody>
      </p:sp>
      <p:sp>
        <p:nvSpPr>
          <p:cNvPr id="3" name="Espace réservé du contenu 2"/>
          <p:cNvSpPr>
            <a:spLocks noGrp="1"/>
          </p:cNvSpPr>
          <p:nvPr>
            <p:ph idx="1"/>
          </p:nvPr>
        </p:nvSpPr>
        <p:spPr>
          <a:xfrm>
            <a:off x="457200" y="991269"/>
            <a:ext cx="8229600" cy="4525963"/>
          </a:xfrm>
        </p:spPr>
        <p:txBody>
          <a:bodyPr>
            <a:noAutofit/>
          </a:bodyPr>
          <a:lstStyle/>
          <a:p>
            <a:pPr marL="0" indent="0">
              <a:buNone/>
            </a:pPr>
            <a:r>
              <a:rPr lang="fr-FR" sz="1800" dirty="0" smtClean="0"/>
              <a:t>Grands </a:t>
            </a:r>
            <a:r>
              <a:rPr lang="fr-FR" sz="1800" dirty="0"/>
              <a:t>thèmes </a:t>
            </a:r>
            <a:r>
              <a:rPr lang="fr-FR" sz="1800" dirty="0" smtClean="0"/>
              <a:t>du cours:</a:t>
            </a:r>
          </a:p>
          <a:p>
            <a:pPr marL="0" indent="0">
              <a:buNone/>
            </a:pPr>
            <a:endParaRPr lang="en-CA" sz="1800" dirty="0"/>
          </a:p>
          <a:p>
            <a:r>
              <a:rPr lang="fr-FR" sz="1800" dirty="0"/>
              <a:t>Thème 1 : Introduction à la gestion publique</a:t>
            </a:r>
            <a:endParaRPr lang="fr-CA" sz="1800" dirty="0"/>
          </a:p>
          <a:p>
            <a:r>
              <a:rPr lang="fr-FR" sz="1800" dirty="0"/>
              <a:t>Thème 2 : Les fonctions de la gestion publique </a:t>
            </a:r>
            <a:endParaRPr lang="fr-CA" sz="1800" dirty="0"/>
          </a:p>
          <a:p>
            <a:r>
              <a:rPr lang="fr-FR" sz="1800" dirty="0"/>
              <a:t>Thème 3 : La gestion axée sur les résultats (GAR)</a:t>
            </a:r>
            <a:endParaRPr lang="fr-CA" sz="1800" dirty="0"/>
          </a:p>
          <a:p>
            <a:r>
              <a:rPr lang="fr-FR" sz="1800" dirty="0"/>
              <a:t>Thème 4 : La gestion des ressources pour la mise en œuvre de l’action publique</a:t>
            </a:r>
            <a:endParaRPr lang="fr-CA" sz="1800" dirty="0"/>
          </a:p>
          <a:p>
            <a:pPr marL="0" indent="0">
              <a:buNone/>
            </a:pPr>
            <a:endParaRPr lang="fr-FR" sz="1800" dirty="0"/>
          </a:p>
          <a:p>
            <a:pPr marL="0" indent="0">
              <a:buNone/>
            </a:pPr>
            <a:r>
              <a:rPr lang="fr-FR" sz="1800" dirty="0" smtClean="0"/>
              <a:t>À </a:t>
            </a:r>
            <a:r>
              <a:rPr lang="fr-FR" sz="1800" dirty="0"/>
              <a:t>la fin du cours, l’étudiant devrait avoir acquis les </a:t>
            </a:r>
            <a:r>
              <a:rPr lang="fr-FR" sz="1800" dirty="0" smtClean="0"/>
              <a:t>connaissances</a:t>
            </a:r>
            <a:br>
              <a:rPr lang="fr-FR" sz="1800" dirty="0" smtClean="0"/>
            </a:br>
            <a:r>
              <a:rPr lang="fr-FR" sz="1800" dirty="0" smtClean="0"/>
              <a:t>et </a:t>
            </a:r>
            <a:r>
              <a:rPr lang="fr-FR" sz="1800" dirty="0"/>
              <a:t>les habiletés suivantes :</a:t>
            </a:r>
            <a:endParaRPr lang="en-CA" sz="1800" dirty="0"/>
          </a:p>
          <a:p>
            <a:pPr marL="0" indent="0">
              <a:buNone/>
            </a:pPr>
            <a:endParaRPr lang="en-CA" sz="1800" dirty="0"/>
          </a:p>
          <a:p>
            <a:pPr lvl="0"/>
            <a:r>
              <a:rPr lang="fr-FR" sz="1800" dirty="0"/>
              <a:t>Comprendre le métier de gestionnaire public.</a:t>
            </a:r>
            <a:endParaRPr lang="fr-CA" sz="1800" dirty="0"/>
          </a:p>
          <a:p>
            <a:pPr lvl="0"/>
            <a:r>
              <a:rPr lang="fr-FR" sz="1800" dirty="0"/>
              <a:t>Être capable d’identifier les compétences essentielles d’un gestionnaire public.</a:t>
            </a:r>
            <a:endParaRPr lang="fr-CA" sz="1800" dirty="0"/>
          </a:p>
          <a:p>
            <a:pPr lvl="0"/>
            <a:r>
              <a:rPr lang="fr-FR" sz="1800" dirty="0"/>
              <a:t>Être familiarisé à un certain nombre d’outils et d’approches utilisées en gestion publique</a:t>
            </a:r>
            <a:r>
              <a:rPr lang="fr-FR" sz="1800" dirty="0" smtClean="0"/>
              <a:t>.</a:t>
            </a:r>
            <a:endParaRPr lang="fr-CA" sz="1800" dirty="0"/>
          </a:p>
        </p:txBody>
      </p:sp>
      <p:sp>
        <p:nvSpPr>
          <p:cNvPr id="4" name="Espace réservé du numéro de diapositive 3"/>
          <p:cNvSpPr>
            <a:spLocks noGrp="1"/>
          </p:cNvSpPr>
          <p:nvPr>
            <p:ph type="sldNum" sz="quarter" idx="12"/>
          </p:nvPr>
        </p:nvSpPr>
        <p:spPr/>
        <p:txBody>
          <a:bodyPr/>
          <a:lstStyle/>
          <a:p>
            <a:pPr>
              <a:defRPr/>
            </a:pPr>
            <a:fld id="{CCE68061-EE23-426B-917C-1125ED4619AA}" type="slidenum">
              <a:rPr lang="fr-FR" smtClean="0"/>
              <a:pPr>
                <a:defRPr/>
              </a:pPr>
              <a:t>32</a:t>
            </a:fld>
            <a:endParaRPr lang="fr-FR"/>
          </a:p>
        </p:txBody>
      </p:sp>
    </p:spTree>
    <p:extLst>
      <p:ext uri="{BB962C8B-B14F-4D97-AF65-F5344CB8AC3E}">
        <p14:creationId xmlns:p14="http://schemas.microsoft.com/office/powerpoint/2010/main" val="235983733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44624"/>
            <a:ext cx="8229600" cy="1143000"/>
          </a:xfrm>
        </p:spPr>
        <p:txBody>
          <a:bodyPr>
            <a:normAutofit/>
          </a:bodyPr>
          <a:lstStyle/>
          <a:p>
            <a:r>
              <a:rPr lang="fr-CA" sz="4000" dirty="0" smtClean="0"/>
              <a:t>Examen</a:t>
            </a:r>
            <a:endParaRPr lang="en-CA" sz="4000" dirty="0"/>
          </a:p>
        </p:txBody>
      </p:sp>
      <p:sp>
        <p:nvSpPr>
          <p:cNvPr id="3" name="Espace réservé du contenu 2"/>
          <p:cNvSpPr>
            <a:spLocks noGrp="1"/>
          </p:cNvSpPr>
          <p:nvPr>
            <p:ph idx="1"/>
          </p:nvPr>
        </p:nvSpPr>
        <p:spPr>
          <a:xfrm>
            <a:off x="457200" y="991269"/>
            <a:ext cx="8229600" cy="4525963"/>
          </a:xfrm>
        </p:spPr>
        <p:txBody>
          <a:bodyPr>
            <a:normAutofit/>
          </a:bodyPr>
          <a:lstStyle/>
          <a:p>
            <a:pPr>
              <a:spcBef>
                <a:spcPts val="1800"/>
              </a:spcBef>
              <a:spcAft>
                <a:spcPts val="1800"/>
              </a:spcAft>
            </a:pPr>
            <a:r>
              <a:rPr lang="en-CA" sz="2400" dirty="0" smtClean="0"/>
              <a:t>19 </a:t>
            </a:r>
            <a:r>
              <a:rPr lang="en-CA" sz="2400" dirty="0" err="1" smtClean="0"/>
              <a:t>avril</a:t>
            </a:r>
            <a:r>
              <a:rPr lang="en-CA" sz="2400" dirty="0" smtClean="0"/>
              <a:t> à 9h30 (</a:t>
            </a:r>
            <a:r>
              <a:rPr lang="en-CA" sz="2400" dirty="0" err="1" smtClean="0"/>
              <a:t>durée</a:t>
            </a:r>
            <a:r>
              <a:rPr lang="en-CA" sz="2400" dirty="0" smtClean="0"/>
              <a:t> 3 </a:t>
            </a:r>
            <a:r>
              <a:rPr lang="en-CA" sz="2400" dirty="0" err="1" smtClean="0"/>
              <a:t>heures</a:t>
            </a:r>
            <a:r>
              <a:rPr lang="en-CA" sz="2400" dirty="0" smtClean="0"/>
              <a:t>)</a:t>
            </a:r>
          </a:p>
          <a:p>
            <a:pPr>
              <a:spcBef>
                <a:spcPts val="1800"/>
              </a:spcBef>
              <a:spcAft>
                <a:spcPts val="1800"/>
              </a:spcAft>
            </a:pPr>
            <a:r>
              <a:rPr lang="en-CA" sz="2400" dirty="0" err="1" smtClean="0"/>
              <a:t>Endroit</a:t>
            </a:r>
            <a:r>
              <a:rPr lang="en-CA" sz="2400" dirty="0"/>
              <a:t> - STE </a:t>
            </a:r>
            <a:r>
              <a:rPr lang="en-CA" sz="2400" dirty="0" smtClean="0"/>
              <a:t>B0138</a:t>
            </a:r>
          </a:p>
          <a:p>
            <a:pPr>
              <a:spcBef>
                <a:spcPts val="1800"/>
              </a:spcBef>
              <a:spcAft>
                <a:spcPts val="1800"/>
              </a:spcAft>
            </a:pPr>
            <a:r>
              <a:rPr lang="en-CA" sz="2400" dirty="0" smtClean="0"/>
              <a:t>Non </a:t>
            </a:r>
            <a:r>
              <a:rPr lang="en-CA" sz="2400" dirty="0" err="1" smtClean="0"/>
              <a:t>cumulatif</a:t>
            </a:r>
            <a:r>
              <a:rPr lang="en-CA" sz="2400" dirty="0" smtClean="0"/>
              <a:t> – tout </a:t>
            </a:r>
            <a:r>
              <a:rPr lang="en-CA" sz="2400" dirty="0" err="1" smtClean="0"/>
              <a:t>ce</a:t>
            </a:r>
            <a:r>
              <a:rPr lang="en-CA" sz="2400" dirty="0" smtClean="0"/>
              <a:t> </a:t>
            </a:r>
            <a:r>
              <a:rPr lang="en-CA" sz="2400" dirty="0" err="1" smtClean="0"/>
              <a:t>que</a:t>
            </a:r>
            <a:r>
              <a:rPr lang="en-CA" sz="2400" dirty="0" smtClean="0"/>
              <a:t> </a:t>
            </a:r>
            <a:r>
              <a:rPr lang="en-CA" sz="2400" dirty="0" err="1" smtClean="0"/>
              <a:t>l’on</a:t>
            </a:r>
            <a:r>
              <a:rPr lang="en-CA" sz="2400" dirty="0" smtClean="0"/>
              <a:t> a vu </a:t>
            </a:r>
            <a:r>
              <a:rPr lang="en-CA" sz="2400" dirty="0" err="1" smtClean="0"/>
              <a:t>depuis</a:t>
            </a:r>
            <a:r>
              <a:rPr lang="en-CA" sz="2400" dirty="0" smtClean="0"/>
              <a:t> le 27 </a:t>
            </a:r>
            <a:r>
              <a:rPr lang="en-CA" sz="2400" dirty="0" err="1" smtClean="0"/>
              <a:t>février</a:t>
            </a:r>
            <a:r>
              <a:rPr lang="en-CA" sz="2400" dirty="0" smtClean="0"/>
              <a:t> (GAR – la </a:t>
            </a:r>
            <a:r>
              <a:rPr lang="en-CA" sz="2400" dirty="0" err="1" smtClean="0"/>
              <a:t>pratique</a:t>
            </a:r>
            <a:r>
              <a:rPr lang="en-CA" sz="2400" dirty="0" smtClean="0"/>
              <a:t>: </a:t>
            </a:r>
            <a:r>
              <a:rPr lang="fr-CA" sz="2400" dirty="0"/>
              <a:t>Programme d’appui au secteur des arts du cirque </a:t>
            </a:r>
            <a:r>
              <a:rPr lang="fr-CA" sz="2400" dirty="0" smtClean="0"/>
              <a:t>jusqu’à aujourd’hui)</a:t>
            </a:r>
          </a:p>
          <a:p>
            <a:pPr>
              <a:spcBef>
                <a:spcPts val="1800"/>
              </a:spcBef>
              <a:spcAft>
                <a:spcPts val="1800"/>
              </a:spcAft>
            </a:pPr>
            <a:r>
              <a:rPr lang="en-CA" sz="2400" dirty="0" err="1" smtClean="0"/>
              <a:t>Même</a:t>
            </a:r>
            <a:r>
              <a:rPr lang="en-CA" sz="2400" dirty="0" smtClean="0"/>
              <a:t> type </a:t>
            </a:r>
            <a:r>
              <a:rPr lang="en-CA" sz="2400" dirty="0" err="1" smtClean="0"/>
              <a:t>d’examen</a:t>
            </a:r>
            <a:r>
              <a:rPr lang="en-CA" sz="2400" dirty="0" smtClean="0"/>
              <a:t> (</a:t>
            </a:r>
            <a:r>
              <a:rPr lang="en-CA" sz="2400" dirty="0" err="1" smtClean="0"/>
              <a:t>choix</a:t>
            </a:r>
            <a:r>
              <a:rPr lang="en-CA" sz="2400" dirty="0" smtClean="0"/>
              <a:t> multiples et court </a:t>
            </a:r>
            <a:r>
              <a:rPr lang="en-CA" sz="2400" dirty="0" err="1" smtClean="0"/>
              <a:t>développement</a:t>
            </a:r>
            <a:r>
              <a:rPr lang="en-CA" sz="2400" dirty="0" smtClean="0"/>
              <a:t>)</a:t>
            </a:r>
            <a:endParaRPr lang="en-CA" sz="2400" dirty="0"/>
          </a:p>
        </p:txBody>
      </p:sp>
      <p:sp>
        <p:nvSpPr>
          <p:cNvPr id="4" name="Espace réservé du numéro de diapositive 3"/>
          <p:cNvSpPr>
            <a:spLocks noGrp="1"/>
          </p:cNvSpPr>
          <p:nvPr>
            <p:ph type="sldNum" sz="quarter" idx="12"/>
          </p:nvPr>
        </p:nvSpPr>
        <p:spPr/>
        <p:txBody>
          <a:bodyPr/>
          <a:lstStyle/>
          <a:p>
            <a:pPr>
              <a:defRPr/>
            </a:pPr>
            <a:fld id="{CCE68061-EE23-426B-917C-1125ED4619AA}" type="slidenum">
              <a:rPr lang="fr-FR" smtClean="0"/>
              <a:pPr>
                <a:defRPr/>
              </a:pPr>
              <a:t>33</a:t>
            </a:fld>
            <a:endParaRPr lang="fr-FR"/>
          </a:p>
        </p:txBody>
      </p:sp>
    </p:spTree>
    <p:extLst>
      <p:ext uri="{BB962C8B-B14F-4D97-AF65-F5344CB8AC3E}">
        <p14:creationId xmlns:p14="http://schemas.microsoft.com/office/powerpoint/2010/main" val="1185168858"/>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17048</TotalTime>
  <Words>1706</Words>
  <Application>Microsoft Office PowerPoint</Application>
  <PresentationFormat>On-screen Show (4:3)</PresentationFormat>
  <Paragraphs>245</Paragraphs>
  <Slides>33</Slides>
  <Notes>30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Thème Office</vt:lpstr>
      <vt:lpstr>Administration des finances publiques  </vt:lpstr>
      <vt:lpstr>Objectifs de la séance</vt:lpstr>
      <vt:lpstr>La loi sur la gestion des finances publiques</vt:lpstr>
      <vt:lpstr>La loi sur la gestion des finances publiques (LGFP)</vt:lpstr>
      <vt:lpstr>Que dit la loi ? Administration de la loi</vt:lpstr>
      <vt:lpstr>Que dit la loi ? Reddition de comptes</vt:lpstr>
      <vt:lpstr>Que dit la loi ? Délégation du pouvoir de dépenses</vt:lpstr>
      <vt:lpstr>Principes de gestion financière</vt:lpstr>
      <vt:lpstr>Principe de conformité</vt:lpstr>
      <vt:lpstr>Conformité à l’engagement des fonds (préalable à toute transaction)</vt:lpstr>
      <vt:lpstr>Conformité de la qualité de la dépense (avant d’approuver la transaction) </vt:lpstr>
      <vt:lpstr>Conformité de la qualité des biens et des services reçus (avant le paiement final) </vt:lpstr>
      <vt:lpstr>Conformité administrative (après le paiement final) </vt:lpstr>
      <vt:lpstr>Différents degrés de non-conformité ou de mauvaise gestion </vt:lpstr>
      <vt:lpstr>Que faire pour éviter la non-conformité?</vt:lpstr>
      <vt:lpstr>Approvisionnement et passation des marchés</vt:lpstr>
      <vt:lpstr>Infos et statistiques</vt:lpstr>
      <vt:lpstr>Qu’est ce que l’approvisionnement et la passation des marchés?</vt:lpstr>
      <vt:lpstr>Enjeux  et intérêts différents</vt:lpstr>
      <vt:lpstr>Jeux complexe</vt:lpstr>
      <vt:lpstr>Éviter la corruption et la fraude</vt:lpstr>
      <vt:lpstr>Principes de la bonne gouvernance</vt:lpstr>
      <vt:lpstr>Importance des mécanismes de contrôle</vt:lpstr>
      <vt:lpstr>Processus compétitif</vt:lpstr>
      <vt:lpstr>Processus compétitif</vt:lpstr>
      <vt:lpstr>Diffusion des offres (appel d’offre)</vt:lpstr>
      <vt:lpstr>PowerPoint Presentation</vt:lpstr>
      <vt:lpstr>Sélection du fournisseur</vt:lpstr>
      <vt:lpstr>Administration</vt:lpstr>
      <vt:lpstr>Recours à un fournisseur unique</vt:lpstr>
      <vt:lpstr>Fin du cours</vt:lpstr>
      <vt:lpstr>Bilan</vt:lpstr>
      <vt:lpstr>Examen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métier de gestionnaire public d’hier à aujourd’hui  Séance du 9 janvier 2009</dc:title>
  <dc:creator>Eric Champagne</dc:creator>
  <cp:lastModifiedBy>Eric</cp:lastModifiedBy>
  <cp:revision>380</cp:revision>
  <cp:lastPrinted>2013-04-08T19:52:57Z</cp:lastPrinted>
  <dcterms:created xsi:type="dcterms:W3CDTF">2009-01-08T15:04:08Z</dcterms:created>
  <dcterms:modified xsi:type="dcterms:W3CDTF">2013-04-08T19:53:19Z</dcterms:modified>
</cp:coreProperties>
</file>