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9" r:id="rId1"/>
  </p:sldMasterIdLst>
  <p:notesMasterIdLst>
    <p:notesMasterId r:id="rId41"/>
  </p:notesMasterIdLst>
  <p:handoutMasterIdLst>
    <p:handoutMasterId r:id="rId42"/>
  </p:handoutMasterIdLst>
  <p:sldIdLst>
    <p:sldId id="516" r:id="rId2"/>
    <p:sldId id="478" r:id="rId3"/>
    <p:sldId id="462" r:id="rId4"/>
    <p:sldId id="426" r:id="rId5"/>
    <p:sldId id="512" r:id="rId6"/>
    <p:sldId id="497" r:id="rId7"/>
    <p:sldId id="498" r:id="rId8"/>
    <p:sldId id="500" r:id="rId9"/>
    <p:sldId id="501" r:id="rId10"/>
    <p:sldId id="502" r:id="rId11"/>
    <p:sldId id="499" r:id="rId12"/>
    <p:sldId id="503" r:id="rId13"/>
    <p:sldId id="504" r:id="rId14"/>
    <p:sldId id="505" r:id="rId15"/>
    <p:sldId id="513" r:id="rId16"/>
    <p:sldId id="506" r:id="rId17"/>
    <p:sldId id="507" r:id="rId18"/>
    <p:sldId id="508" r:id="rId19"/>
    <p:sldId id="509" r:id="rId20"/>
    <p:sldId id="427" r:id="rId21"/>
    <p:sldId id="428" r:id="rId22"/>
    <p:sldId id="429" r:id="rId23"/>
    <p:sldId id="430" r:id="rId24"/>
    <p:sldId id="431" r:id="rId25"/>
    <p:sldId id="432" r:id="rId26"/>
    <p:sldId id="433" r:id="rId27"/>
    <p:sldId id="434" r:id="rId28"/>
    <p:sldId id="435" r:id="rId29"/>
    <p:sldId id="436" r:id="rId30"/>
    <p:sldId id="437" r:id="rId31"/>
    <p:sldId id="442" r:id="rId32"/>
    <p:sldId id="460" r:id="rId33"/>
    <p:sldId id="446" r:id="rId34"/>
    <p:sldId id="489" r:id="rId35"/>
    <p:sldId id="491" r:id="rId36"/>
    <p:sldId id="492" r:id="rId37"/>
    <p:sldId id="493" r:id="rId38"/>
    <p:sldId id="494" r:id="rId39"/>
    <p:sldId id="517" r:id="rId4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37" autoAdjust="0"/>
  </p:normalViewPr>
  <p:slideViewPr>
    <p:cSldViewPr>
      <p:cViewPr varScale="1">
        <p:scale>
          <a:sx n="64" d="100"/>
          <a:sy n="64" d="100"/>
        </p:scale>
        <p:origin x="148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DE5BD84-A6F4-4A0C-AE41-F871ED0E1582}" type="datetimeFigureOut">
              <a:rPr lang="en-US"/>
              <a:pPr>
                <a:defRPr/>
              </a:pPr>
              <a:t>11/13/2017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4E8A1EC-D6C1-49AF-93B9-12C77DE501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6925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CB01239-3B0F-4195-997C-079A46DBD233}" type="datetimeFigureOut">
              <a:rPr lang="en-US"/>
              <a:pPr>
                <a:defRPr/>
              </a:pPr>
              <a:t>11/13/2017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C4E1BD4-97B2-42A6-AE1B-DD5B54CED3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8913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0447E0B-0397-4770-B968-0980C91F0FDF}" type="slidenum">
              <a:rPr lang="en-US" altLang="en-US"/>
              <a:pPr eaLnBrk="1" hangingPunct="1"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86066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2991CA-B7E7-4376-A7F6-F0B897ED634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8885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2991CA-B7E7-4376-A7F6-F0B897ED634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9469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2991CA-B7E7-4376-A7F6-F0B897ED634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4103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2991CA-B7E7-4376-A7F6-F0B897ED634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9123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2991CA-B7E7-4376-A7F6-F0B897ED634F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7871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2991CA-B7E7-4376-A7F6-F0B897ED634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0492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2991CA-B7E7-4376-A7F6-F0B897ED634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892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2991CA-B7E7-4376-A7F6-F0B897ED634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7429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2991CA-B7E7-4376-A7F6-F0B897ED634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5617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2991CA-B7E7-4376-A7F6-F0B897ED634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25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3E43D24-24CB-4A8E-83E0-328C0BA02AD9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0551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022CCCF-EAD6-4EB6-AE4D-C47A9DE7BCD0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3199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C62677-047E-4534-A09D-9336A6E08AD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7215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EB3CF54-93B2-4374-BF1E-07953B20A568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9230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F66D212-822E-4DD0-851B-033562233FB4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7271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0115CE4-BF83-4C77-B0B3-C4D64F36AA17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3551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69B34BE-22E1-4C2D-BC0A-A186699D02E6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6568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A98FFD6-C7F0-4A07-85CF-E2A7C9FC7411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7846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58E488C-FBEF-4DBA-ACEA-7EA07554841D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0400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8B33206-D4DC-40B9-82B1-3F649323AF95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968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463FF0-9AA7-4F65-8E55-1E8F88F8C623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17321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14E2664-8137-4EEB-81F1-7CCAAE1CAC5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3618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C3FCD9-CBCF-465A-BBF8-0606EC09C86A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036435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A55873E-BF80-4117-B411-D1DCF1D7795B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141416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ACD8007-9E4E-4C4E-AA9F-A19D7DCAF8B9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38914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84253FA-6F5F-4DD0-A67A-E06561A05BFA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823366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CF9AF28-4338-4960-ACFA-4D30CE36A7B5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42178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0AEEF55-5A04-4E9B-8425-E096637C438E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0102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49DD079-92F9-4BB4-8D29-9D6A88A161B0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5083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69A60F-F164-4996-A75E-FCF6272E2AEB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72922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F61FC25-079A-4C2F-914C-F835281AC550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82247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6617FD1-DFE3-4EE9-A758-0CEA220B4949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39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629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2991CA-B7E7-4376-A7F6-F0B897ED63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138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2991CA-B7E7-4376-A7F6-F0B897ED634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427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2991CA-B7E7-4376-A7F6-F0B897ED63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2436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2991CA-B7E7-4376-A7F6-F0B897ED634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78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2991CA-B7E7-4376-A7F6-F0B897ED63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728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2991CA-B7E7-4376-A7F6-F0B897ED634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350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AF16A-6394-457A-A118-20B59A60E560}" type="datetimeFigureOut">
              <a:rPr lang="en-US"/>
              <a:pPr>
                <a:defRPr/>
              </a:pPr>
              <a:t>11/13/2017</a:t>
            </a:fld>
            <a:endParaRPr lang="en-CA" dirty="0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95C04-6374-40A0-AB6A-22C54E247C52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CD9D5-007D-4F81-891C-6DE15116FF5C}" type="datetimeFigureOut">
              <a:rPr lang="en-US"/>
              <a:pPr>
                <a:defRPr/>
              </a:pPr>
              <a:t>11/13/2017</a:t>
            </a:fld>
            <a:endParaRPr lang="en-CA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1922B-C6B9-45D3-922B-871730ED85C2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9EC6F-E1AC-4726-8061-4A2D4609411B}" type="datetimeFigureOut">
              <a:rPr lang="en-US"/>
              <a:pPr>
                <a:defRPr/>
              </a:pPr>
              <a:t>11/13/2017</a:t>
            </a:fld>
            <a:endParaRPr lang="en-CA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D44A7-75E7-4654-A0B7-67D4E86D1090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0759F-4F4F-48A0-A64E-AB14401613C4}" type="datetimeFigureOut">
              <a:rPr lang="en-US"/>
              <a:pPr>
                <a:defRPr/>
              </a:pPr>
              <a:t>11/13/2017</a:t>
            </a:fld>
            <a:endParaRPr lang="en-CA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6A61F-912D-48F1-8A08-E2724BC19A0C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58892-A6D8-415F-8256-0D755FE90258}" type="datetimeFigureOut">
              <a:rPr lang="en-US"/>
              <a:pPr>
                <a:defRPr/>
              </a:pPr>
              <a:t>11/13/2017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5F2CD-5AFB-4404-9AD7-43411787E383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E6ACA-F137-464B-ACF9-088D78C296CE}" type="datetimeFigureOut">
              <a:rPr lang="en-US"/>
              <a:pPr>
                <a:defRPr/>
              </a:pPr>
              <a:t>11/13/2017</a:t>
            </a:fld>
            <a:endParaRPr lang="en-CA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F00DC-AFEE-4F16-8553-F3C6E1EB5DAD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9FA67-B984-44F6-86C5-A44E367FC278}" type="datetimeFigureOut">
              <a:rPr lang="en-US"/>
              <a:pPr>
                <a:defRPr/>
              </a:pPr>
              <a:t>11/13/2017</a:t>
            </a:fld>
            <a:endParaRPr lang="en-CA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214FE-7F26-427F-B582-1485B73DBE95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B81F5-FBE8-4A03-877F-E38589AA9A1C}" type="datetimeFigureOut">
              <a:rPr lang="en-US"/>
              <a:pPr>
                <a:defRPr/>
              </a:pPr>
              <a:t>11/13/2017</a:t>
            </a:fld>
            <a:endParaRPr lang="en-CA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380C2-DC58-4D6C-8665-4709E4B0DE91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9DB60-CF82-4AB2-AA6D-6AF5FB5DBA9B}" type="datetimeFigureOut">
              <a:rPr lang="en-US"/>
              <a:pPr>
                <a:defRPr/>
              </a:pPr>
              <a:t>11/13/2017</a:t>
            </a:fld>
            <a:endParaRPr lang="en-CA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B9E8F-FB2B-4DD5-B489-315DCA66AD86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10755-CF6F-4026-A6C4-B49336D9BA38}" type="datetimeFigureOut">
              <a:rPr lang="en-US"/>
              <a:pPr>
                <a:defRPr/>
              </a:pPr>
              <a:t>11/13/2017</a:t>
            </a:fld>
            <a:endParaRPr lang="en-CA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86978-C22E-4377-A873-F7B45EEA5AFD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3A553-8D2E-4B94-9C5C-97CF1FE6B17B}" type="datetimeFigureOut">
              <a:rPr lang="en-US"/>
              <a:pPr>
                <a:defRPr/>
              </a:pPr>
              <a:t>11/13/2017</a:t>
            </a:fld>
            <a:endParaRPr lang="en-CA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E7E75B-01FD-46E4-8170-A03341646F89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28BE5A5D-4B79-45A1-BFFE-CBB3E11A0139}" type="datetimeFigureOut">
              <a:rPr lang="en-US"/>
              <a:pPr>
                <a:defRPr/>
              </a:pPr>
              <a:t>11/13/2017</a:t>
            </a:fld>
            <a:endParaRPr lang="en-CA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8DAB559-39A1-4D0A-90F1-7121D79BF8AC}" type="slidenum">
              <a:rPr lang="en-CA"/>
              <a:pPr>
                <a:defRPr/>
              </a:pPr>
              <a:t>‹#›</a:t>
            </a:fld>
            <a:endParaRPr lang="en-CA" dirty="0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18" r:id="rId1"/>
    <p:sldLayoutId id="2147484510" r:id="rId2"/>
    <p:sldLayoutId id="2147484519" r:id="rId3"/>
    <p:sldLayoutId id="2147484511" r:id="rId4"/>
    <p:sldLayoutId id="2147484512" r:id="rId5"/>
    <p:sldLayoutId id="2147484513" r:id="rId6"/>
    <p:sldLayoutId id="2147484514" r:id="rId7"/>
    <p:sldLayoutId id="2147484515" r:id="rId8"/>
    <p:sldLayoutId id="2147484520" r:id="rId9"/>
    <p:sldLayoutId id="2147484516" r:id="rId10"/>
    <p:sldLayoutId id="214748451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14347" y="1077444"/>
            <a:ext cx="7772400" cy="3041661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CA" sz="4900" dirty="0">
                <a:solidFill>
                  <a:schemeClr val="tx1"/>
                </a:solidFill>
              </a:rPr>
              <a:t>English 1112D</a:t>
            </a:r>
            <a:br>
              <a:rPr lang="en-CA" sz="4900" dirty="0">
                <a:solidFill>
                  <a:schemeClr val="tx1"/>
                </a:solidFill>
              </a:rPr>
            </a:br>
            <a:r>
              <a:rPr lang="en-CA" sz="4900" dirty="0">
                <a:solidFill>
                  <a:schemeClr val="tx1"/>
                </a:solidFill>
              </a:rPr>
              <a:t>Technical Report Writing</a:t>
            </a:r>
            <a:br>
              <a:rPr lang="en-CA" sz="4900" dirty="0">
                <a:solidFill>
                  <a:schemeClr val="tx1"/>
                </a:solidFill>
              </a:rPr>
            </a:br>
            <a:r>
              <a:rPr lang="en-CA" sz="6000" dirty="0"/>
              <a:t> </a:t>
            </a:r>
            <a:r>
              <a:rPr lang="en-CA" sz="3200" dirty="0">
                <a:solidFill>
                  <a:schemeClr val="tx1"/>
                </a:solidFill>
              </a:rPr>
              <a:t>Lynda Morrissey</a:t>
            </a:r>
            <a:br>
              <a:rPr lang="en-CA" sz="3200" dirty="0">
                <a:solidFill>
                  <a:schemeClr val="tx1"/>
                </a:solidFill>
              </a:rPr>
            </a:br>
            <a:r>
              <a:rPr lang="en-CA" sz="3200" dirty="0">
                <a:solidFill>
                  <a:schemeClr val="tx1"/>
                </a:solidFill>
              </a:rPr>
              <a:t>November 13, 2017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1035829" y="4581128"/>
            <a:ext cx="7129435" cy="1296144"/>
          </a:xfrm>
        </p:spPr>
        <p:txBody>
          <a:bodyPr/>
          <a:lstStyle/>
          <a:p>
            <a:pPr marR="0" algn="l" eaLnBrk="1" hangingPunct="1"/>
            <a:r>
              <a:rPr lang="en-CA" altLang="en-US" sz="2800" b="1" dirty="0"/>
              <a:t>Teaching Assistants:  	Patricia Magazoni</a:t>
            </a:r>
          </a:p>
          <a:p>
            <a:pPr marR="0" algn="l" eaLnBrk="1" hangingPunct="1"/>
            <a:r>
              <a:rPr lang="en-CA" altLang="en-US" sz="2800" b="1" dirty="0"/>
              <a:t>				Brenner Holash	</a:t>
            </a:r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447032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18342" y="692696"/>
            <a:ext cx="8229600" cy="782960"/>
          </a:xfrm>
        </p:spPr>
        <p:txBody>
          <a:bodyPr/>
          <a:lstStyle/>
          <a:p>
            <a:pPr marL="0" indent="0">
              <a:buNone/>
            </a:pPr>
            <a:r>
              <a:rPr lang="en-CA" sz="4400" b="1" dirty="0"/>
              <a:t>Active Versus Passive Voice</a:t>
            </a:r>
            <a:endParaRPr lang="en-CA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18342" y="1844824"/>
            <a:ext cx="8229599" cy="4320480"/>
          </a:xfrm>
        </p:spPr>
        <p:txBody>
          <a:bodyPr/>
          <a:lstStyle/>
          <a:p>
            <a:pPr marL="0" indent="0">
              <a:buNone/>
            </a:pPr>
            <a:r>
              <a:rPr lang="en-CA" sz="3200" b="1" dirty="0">
                <a:latin typeface="Arial" panose="020B0604020202020204" pitchFamily="34" charset="0"/>
                <a:cs typeface="Arial" panose="020B0604020202020204" pitchFamily="34" charset="0"/>
              </a:rPr>
              <a:t>The Passive Voice </a:t>
            </a:r>
          </a:p>
          <a:p>
            <a:pPr>
              <a:buClr>
                <a:schemeClr val="tx1"/>
              </a:buClr>
              <a:buFont typeface="Wingdings 2" panose="05020102010507070707" pitchFamily="18" charset="2"/>
              <a:buChar char="·"/>
            </a:pPr>
            <a:r>
              <a:rPr lang="en-CA" sz="2200" b="1" dirty="0">
                <a:latin typeface="Arial" panose="020B0604020202020204" pitchFamily="34" charset="0"/>
                <a:cs typeface="Arial" panose="020B0604020202020204" pitchFamily="34" charset="0"/>
              </a:rPr>
              <a:t>more readily accepted In scientific (technical) writing</a:t>
            </a:r>
          </a:p>
          <a:p>
            <a:pPr>
              <a:buClr>
                <a:schemeClr val="tx1"/>
              </a:buClr>
              <a:buFont typeface="Wingdings 2" panose="05020102010507070707" pitchFamily="18" charset="2"/>
              <a:buChar char="·"/>
            </a:pPr>
            <a:r>
              <a:rPr lang="en-CA" sz="2200" b="1" dirty="0">
                <a:latin typeface="Arial" panose="020B0604020202020204" pitchFamily="34" charset="0"/>
                <a:cs typeface="Arial" panose="020B0604020202020204" pitchFamily="34" charset="0"/>
              </a:rPr>
              <a:t>eliminates use of personal pronouns or identifying particular researchers as the subjects of sentences </a:t>
            </a:r>
          </a:p>
          <a:p>
            <a:pPr>
              <a:buClr>
                <a:schemeClr val="tx1"/>
              </a:buClr>
              <a:buFont typeface="Wingdings 2" panose="05020102010507070707" pitchFamily="18" charset="2"/>
              <a:buChar char="·"/>
            </a:pPr>
            <a:r>
              <a:rPr lang="en-CA" sz="2200" b="1" dirty="0">
                <a:latin typeface="Arial" panose="020B0604020202020204" pitchFamily="34" charset="0"/>
                <a:cs typeface="Arial" panose="020B0604020202020204" pitchFamily="34" charset="0"/>
              </a:rPr>
              <a:t>helps to create the appearance of an objective, fact-based discourse - research and conclusions presented without attributing them to particular agents</a:t>
            </a:r>
          </a:p>
          <a:p>
            <a:pPr>
              <a:buClr>
                <a:schemeClr val="tx1"/>
              </a:buClr>
              <a:buFont typeface="Wingdings 2" panose="05020102010507070707" pitchFamily="18" charset="2"/>
              <a:buChar char="·"/>
            </a:pPr>
            <a:r>
              <a:rPr lang="en-CA" sz="2200" b="1" dirty="0">
                <a:latin typeface="Arial" panose="020B0604020202020204" pitchFamily="34" charset="0"/>
                <a:cs typeface="Arial" panose="020B0604020202020204" pitchFamily="34" charset="0"/>
              </a:rPr>
              <a:t>appears to convey information that is not limited or biased by individual perspectives or personal interests.</a:t>
            </a:r>
          </a:p>
          <a:p>
            <a:pPr>
              <a:buClr>
                <a:schemeClr val="tx1"/>
              </a:buClr>
              <a:buFont typeface="Wingdings 2" panose="05020102010507070707" pitchFamily="18" charset="2"/>
              <a:buChar char="·"/>
            </a:pPr>
            <a:endParaRPr lang="en-CA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357188">
              <a:buNone/>
            </a:pPr>
            <a:r>
              <a:rPr lang="en-CA" sz="1400" b="1" dirty="0"/>
              <a:t>Source - OWL at Purdue (https://owl.english.purdue.edu/)</a:t>
            </a:r>
            <a:endParaRPr lang="en-CA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255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18342" y="692696"/>
            <a:ext cx="8229600" cy="782960"/>
          </a:xfrm>
        </p:spPr>
        <p:txBody>
          <a:bodyPr/>
          <a:lstStyle/>
          <a:p>
            <a:r>
              <a:rPr lang="en-CA" sz="44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Avoiding the “I” pronoun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29778" y="1844824"/>
            <a:ext cx="8229599" cy="3429000"/>
          </a:xfrm>
        </p:spPr>
        <p:txBody>
          <a:bodyPr/>
          <a:lstStyle/>
          <a:p>
            <a:pPr marL="0" indent="0">
              <a:buNone/>
            </a:pPr>
            <a:r>
              <a:rPr lang="en-CA" sz="3200" b="1" dirty="0">
                <a:latin typeface="Arial" panose="020B0604020202020204" pitchFamily="34" charset="0"/>
                <a:cs typeface="Arial" panose="020B0604020202020204" pitchFamily="34" charset="0"/>
              </a:rPr>
              <a:t>The active vs. passive voice construction</a:t>
            </a:r>
          </a:p>
          <a:p>
            <a:pPr marL="0" indent="0">
              <a:buNone/>
            </a:pPr>
            <a:endParaRPr lang="en-CA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We conducted interviews with a broad range of subjects. (active)</a:t>
            </a:r>
          </a:p>
          <a:p>
            <a:pPr marL="0" indent="0">
              <a:buNone/>
            </a:pPr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Interviews were conducted with a broad range of subjects. (passive)</a:t>
            </a:r>
          </a:p>
          <a:p>
            <a:pPr marL="0" indent="0">
              <a:buNone/>
            </a:pPr>
            <a:endParaRPr lang="en-CA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I consulted government reports between January and March of 2015. (active)</a:t>
            </a:r>
          </a:p>
          <a:p>
            <a:pPr marL="0" indent="0">
              <a:buNone/>
            </a:pPr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Government reports between January and March of 2015 were consulted. (passive) </a:t>
            </a:r>
          </a:p>
          <a:p>
            <a:pPr marL="0" indent="0">
              <a:buNone/>
            </a:pPr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0" indent="0">
              <a:buNone/>
            </a:pPr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I extracted data from scientific journals published between 2012 and 2015. (active)</a:t>
            </a:r>
          </a:p>
          <a:p>
            <a:pPr marL="0" indent="0">
              <a:buNone/>
            </a:pPr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Data was extracted from scientific journals published between 2012 and 2015. (passive)</a:t>
            </a:r>
          </a:p>
          <a:p>
            <a:pPr marL="0" indent="0">
              <a:buNone/>
            </a:pPr>
            <a:endParaRPr lang="en-CA" sz="2400" b="1" dirty="0"/>
          </a:p>
        </p:txBody>
      </p:sp>
    </p:spTree>
    <p:extLst>
      <p:ext uri="{BB962C8B-B14F-4D97-AF65-F5344CB8AC3E}">
        <p14:creationId xmlns:p14="http://schemas.microsoft.com/office/powerpoint/2010/main" val="3481453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18342" y="692696"/>
            <a:ext cx="8229600" cy="782960"/>
          </a:xfrm>
        </p:spPr>
        <p:txBody>
          <a:bodyPr/>
          <a:lstStyle/>
          <a:p>
            <a:r>
              <a:rPr lang="en-CA" sz="44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Avoiding the “you” pronoun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29778" y="1844824"/>
            <a:ext cx="8229599" cy="3429000"/>
          </a:xfrm>
        </p:spPr>
        <p:txBody>
          <a:bodyPr/>
          <a:lstStyle/>
          <a:p>
            <a:pPr marL="0" indent="0">
              <a:buNone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Generally considered inappropriate in scientific and academic writing, such as papers or journals</a:t>
            </a:r>
          </a:p>
          <a:p>
            <a:pPr marL="0" indent="0">
              <a:buNone/>
            </a:pPr>
            <a:endParaRPr lang="en-CA" sz="2400" b="1" u="sng" dirty="0"/>
          </a:p>
          <a:p>
            <a:pPr marL="0" indent="0">
              <a:buNone/>
            </a:pPr>
            <a:r>
              <a:rPr lang="en-CA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Creates issues</a:t>
            </a:r>
          </a:p>
          <a:p>
            <a:pPr marL="357188" indent="-357188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CA" sz="2200" b="1" dirty="0">
                <a:latin typeface="Arial" panose="020B0604020202020204" pitchFamily="34" charset="0"/>
                <a:cs typeface="Arial" panose="020B0604020202020204" pitchFamily="34" charset="0"/>
              </a:rPr>
              <a:t>includes readers in beliefs  which they </a:t>
            </a:r>
            <a:r>
              <a:rPr lang="en-CA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may</a:t>
            </a:r>
            <a:r>
              <a:rPr lang="en-CA" sz="2200" b="1" dirty="0">
                <a:latin typeface="Arial" panose="020B0604020202020204" pitchFamily="34" charset="0"/>
                <a:cs typeface="Arial" panose="020B0604020202020204" pitchFamily="34" charset="0"/>
              </a:rPr>
              <a:t> or </a:t>
            </a:r>
            <a:r>
              <a:rPr lang="en-CA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may not </a:t>
            </a:r>
            <a:r>
              <a:rPr lang="en-CA" sz="2200" b="1" dirty="0">
                <a:latin typeface="Arial" panose="020B0604020202020204" pitchFamily="34" charset="0"/>
                <a:cs typeface="Arial" panose="020B0604020202020204" pitchFamily="34" charset="0"/>
              </a:rPr>
              <a:t>actually share </a:t>
            </a:r>
          </a:p>
          <a:p>
            <a:pPr marL="357188" indent="-357188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CA" sz="2200" b="1" dirty="0">
                <a:latin typeface="Arial" panose="020B0604020202020204" pitchFamily="34" charset="0"/>
                <a:cs typeface="Arial" panose="020B0604020202020204" pitchFamily="34" charset="0"/>
              </a:rPr>
              <a:t>Makes assumptions about the beliefs of readers – risks alienating readers. </a:t>
            </a:r>
          </a:p>
          <a:p>
            <a:pPr marL="357188" indent="-357188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CA" sz="2200" b="1" dirty="0">
                <a:latin typeface="Arial" panose="020B0604020202020204" pitchFamily="34" charset="0"/>
                <a:cs typeface="Arial" panose="020B0604020202020204" pitchFamily="34" charset="0"/>
              </a:rPr>
              <a:t>“You” is indefinite and imprecise.</a:t>
            </a:r>
          </a:p>
          <a:p>
            <a:pPr marL="357188" indent="-357188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CA" sz="2200" b="1" dirty="0">
                <a:latin typeface="Arial" panose="020B0604020202020204" pitchFamily="34" charset="0"/>
                <a:cs typeface="Arial" panose="020B0604020202020204" pitchFamily="34" charset="0"/>
              </a:rPr>
              <a:t> “You” is too vague and informal for academic writing.</a:t>
            </a:r>
          </a:p>
        </p:txBody>
      </p:sp>
    </p:spTree>
    <p:extLst>
      <p:ext uri="{BB962C8B-B14F-4D97-AF65-F5344CB8AC3E}">
        <p14:creationId xmlns:p14="http://schemas.microsoft.com/office/powerpoint/2010/main" val="2439364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18342" y="692696"/>
            <a:ext cx="8229600" cy="782960"/>
          </a:xfrm>
        </p:spPr>
        <p:txBody>
          <a:bodyPr/>
          <a:lstStyle/>
          <a:p>
            <a:r>
              <a:rPr lang="en-CA" sz="44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Avoiding the “you” pronoun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29778" y="1844824"/>
            <a:ext cx="8229599" cy="3429000"/>
          </a:xfrm>
        </p:spPr>
        <p:txBody>
          <a:bodyPr/>
          <a:lstStyle/>
          <a:p>
            <a:pPr marL="0" indent="0">
              <a:buNone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Generally considered inappropriate in scientific, technical and academic writing, such as papers or journals</a:t>
            </a:r>
          </a:p>
          <a:p>
            <a:pPr marL="0" indent="0">
              <a:buNone/>
            </a:pPr>
            <a:endParaRPr lang="en-CA" sz="2400" b="1" u="sng" dirty="0"/>
          </a:p>
          <a:p>
            <a:pPr marL="0" indent="0">
              <a:buNone/>
            </a:pPr>
            <a:r>
              <a:rPr lang="en-CA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Solutions</a:t>
            </a:r>
          </a:p>
          <a:p>
            <a:pPr marL="442913" indent="-442913">
              <a:buClr>
                <a:schemeClr val="tx1"/>
              </a:buClr>
              <a:buFont typeface="Wingdings 2" panose="05020102010507070707" pitchFamily="18" charset="2"/>
              <a:buChar char="ô"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Replace “you” with “one”</a:t>
            </a:r>
          </a:p>
          <a:p>
            <a:pPr marL="442913" indent="-442913">
              <a:buClr>
                <a:schemeClr val="tx1"/>
              </a:buClr>
              <a:buFont typeface="Wingdings 2" panose="05020102010507070707" pitchFamily="18" charset="2"/>
              <a:buChar char="ô"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Specify who “you” or “one” is. </a:t>
            </a:r>
          </a:p>
        </p:txBody>
      </p:sp>
    </p:spTree>
    <p:extLst>
      <p:ext uri="{BB962C8B-B14F-4D97-AF65-F5344CB8AC3E}">
        <p14:creationId xmlns:p14="http://schemas.microsoft.com/office/powerpoint/2010/main" val="2097905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18342" y="692696"/>
            <a:ext cx="8229600" cy="782960"/>
          </a:xfrm>
        </p:spPr>
        <p:txBody>
          <a:bodyPr/>
          <a:lstStyle/>
          <a:p>
            <a:r>
              <a:rPr lang="en-CA" sz="44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Avoiding the “you” pronoun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30347" y="1700808"/>
            <a:ext cx="8229599" cy="3429000"/>
          </a:xfrm>
        </p:spPr>
        <p:txBody>
          <a:bodyPr/>
          <a:lstStyle/>
          <a:p>
            <a:pPr marL="0" indent="0">
              <a:buClr>
                <a:schemeClr val="tx1"/>
              </a:buClr>
              <a:buNone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Replace “you” with “one”</a:t>
            </a:r>
          </a:p>
          <a:p>
            <a:pPr marL="271463" indent="0">
              <a:buClr>
                <a:schemeClr val="tx1"/>
              </a:buClr>
              <a:buNone/>
            </a:pPr>
            <a:r>
              <a:rPr lang="en-CA" sz="2400" b="1" i="1" dirty="0">
                <a:cs typeface="Arial" panose="020B0604020202020204" pitchFamily="34" charset="0"/>
              </a:rPr>
              <a:t>When </a:t>
            </a:r>
            <a:r>
              <a:rPr lang="en-CA" sz="2400" b="1" i="1" dirty="0">
                <a:solidFill>
                  <a:srgbClr val="FF0000"/>
                </a:solidFill>
                <a:cs typeface="Arial" panose="020B0604020202020204" pitchFamily="34" charset="0"/>
              </a:rPr>
              <a:t>you</a:t>
            </a:r>
            <a:r>
              <a:rPr lang="en-CA" sz="2400" b="1" i="1" dirty="0">
                <a:cs typeface="Arial" panose="020B0604020202020204" pitchFamily="34" charset="0"/>
              </a:rPr>
              <a:t> listen to that CD, </a:t>
            </a:r>
            <a:r>
              <a:rPr lang="en-CA" sz="2400" b="1" i="1" dirty="0">
                <a:solidFill>
                  <a:srgbClr val="FF0000"/>
                </a:solidFill>
                <a:cs typeface="Arial" panose="020B0604020202020204" pitchFamily="34" charset="0"/>
              </a:rPr>
              <a:t>you</a:t>
            </a:r>
            <a:r>
              <a:rPr lang="en-CA" sz="2400" b="1" i="1" dirty="0">
                <a:cs typeface="Arial" panose="020B0604020202020204" pitchFamily="34" charset="0"/>
              </a:rPr>
              <a:t> have to wonder why it doesn’t get more airplay. </a:t>
            </a:r>
          </a:p>
          <a:p>
            <a:pPr marL="271463" indent="0">
              <a:buClr>
                <a:schemeClr val="tx1"/>
              </a:buClr>
              <a:buNone/>
            </a:pPr>
            <a:r>
              <a:rPr lang="en-CA" sz="2400" b="1" i="1" dirty="0">
                <a:cs typeface="Arial" panose="020B0604020202020204" pitchFamily="34" charset="0"/>
              </a:rPr>
              <a:t>When </a:t>
            </a:r>
            <a:r>
              <a:rPr lang="en-CA" sz="2400" b="1" i="1" dirty="0">
                <a:solidFill>
                  <a:srgbClr val="FF0000"/>
                </a:solidFill>
                <a:cs typeface="Arial" panose="020B0604020202020204" pitchFamily="34" charset="0"/>
              </a:rPr>
              <a:t>one</a:t>
            </a:r>
            <a:r>
              <a:rPr lang="en-CA" sz="2400" b="1" i="1" dirty="0">
                <a:cs typeface="Arial" panose="020B0604020202020204" pitchFamily="34" charset="0"/>
              </a:rPr>
              <a:t> listens to the that CD, </a:t>
            </a:r>
            <a:r>
              <a:rPr lang="en-CA" sz="2400" b="1" i="1" dirty="0">
                <a:solidFill>
                  <a:srgbClr val="FF0000"/>
                </a:solidFill>
                <a:cs typeface="Arial" panose="020B0604020202020204" pitchFamily="34" charset="0"/>
              </a:rPr>
              <a:t>one</a:t>
            </a:r>
            <a:r>
              <a:rPr lang="en-CA" sz="2400" b="1" i="1" dirty="0">
                <a:cs typeface="Arial" panose="020B0604020202020204" pitchFamily="34" charset="0"/>
              </a:rPr>
              <a:t> has to wonder why it doesn’t get more airplay. </a:t>
            </a:r>
          </a:p>
          <a:p>
            <a:pPr marL="0" indent="0">
              <a:buClr>
                <a:schemeClr val="tx1"/>
              </a:buClr>
              <a:buNone/>
            </a:pP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Specify who “you” or “one” is. </a:t>
            </a:r>
          </a:p>
          <a:p>
            <a:pPr marL="357188" indent="0">
              <a:buClr>
                <a:schemeClr val="tx1"/>
              </a:buClr>
              <a:buNone/>
            </a:pPr>
            <a:r>
              <a:rPr lang="en-CA" sz="2400" b="1" i="1" dirty="0">
                <a:cs typeface="Arial" panose="020B0604020202020204" pitchFamily="34" charset="0"/>
              </a:rPr>
              <a:t>On a busy day, </a:t>
            </a:r>
            <a:r>
              <a:rPr lang="en-CA" sz="2400" b="1" i="1" dirty="0">
                <a:solidFill>
                  <a:srgbClr val="FF0000"/>
                </a:solidFill>
                <a:cs typeface="Arial" panose="020B0604020202020204" pitchFamily="34" charset="0"/>
              </a:rPr>
              <a:t>you </a:t>
            </a:r>
            <a:r>
              <a:rPr lang="en-CA" sz="2400" b="1" i="1" dirty="0">
                <a:cs typeface="Arial" panose="020B0604020202020204" pitchFamily="34" charset="0"/>
              </a:rPr>
              <a:t>can drive around for hours, just looking for a place to park. </a:t>
            </a:r>
          </a:p>
          <a:p>
            <a:pPr marL="357188" indent="0">
              <a:buClr>
                <a:schemeClr val="tx1"/>
              </a:buClr>
              <a:buNone/>
            </a:pPr>
            <a:r>
              <a:rPr lang="en-CA" sz="2400" b="1" i="1" dirty="0">
                <a:cs typeface="Arial" panose="020B0604020202020204" pitchFamily="34" charset="0"/>
              </a:rPr>
              <a:t>On a busy day, </a:t>
            </a:r>
            <a:r>
              <a:rPr lang="en-CA" sz="2400" b="1" i="1" dirty="0">
                <a:solidFill>
                  <a:srgbClr val="FF0000"/>
                </a:solidFill>
                <a:cs typeface="Arial" panose="020B0604020202020204" pitchFamily="34" charset="0"/>
              </a:rPr>
              <a:t>people</a:t>
            </a:r>
            <a:r>
              <a:rPr lang="en-CA" sz="2400" b="1" i="1" dirty="0">
                <a:cs typeface="Arial" panose="020B0604020202020204" pitchFamily="34" charset="0"/>
              </a:rPr>
              <a:t> can drive around for hours, just looking for a place to park. </a:t>
            </a:r>
          </a:p>
        </p:txBody>
      </p:sp>
    </p:spTree>
    <p:extLst>
      <p:ext uri="{BB962C8B-B14F-4D97-AF65-F5344CB8AC3E}">
        <p14:creationId xmlns:p14="http://schemas.microsoft.com/office/powerpoint/2010/main" val="36694837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00631" y="1196752"/>
            <a:ext cx="8229600" cy="782960"/>
          </a:xfrm>
        </p:spPr>
        <p:txBody>
          <a:bodyPr/>
          <a:lstStyle/>
          <a:p>
            <a:r>
              <a:rPr lang="en-CA" sz="4400" b="1" dirty="0"/>
              <a:t>Avoiding Gender Bias / Confusion / Inaccuracy</a:t>
            </a:r>
            <a:endParaRPr lang="en-CA" sz="4400" b="1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21195" y="1979712"/>
            <a:ext cx="8229599" cy="4329608"/>
          </a:xfrm>
        </p:spPr>
        <p:txBody>
          <a:bodyPr/>
          <a:lstStyle/>
          <a:p>
            <a:pPr marL="0" indent="0">
              <a:buClr>
                <a:schemeClr val="tx1"/>
              </a:buClr>
              <a:buNone/>
            </a:pPr>
            <a:r>
              <a:rPr lang="en-CA" sz="3200" b="1" dirty="0">
                <a:latin typeface="Arial" panose="020B0604020202020204" pitchFamily="34" charset="0"/>
                <a:cs typeface="Arial" panose="020B0604020202020204" pitchFamily="34" charset="0"/>
              </a:rPr>
              <a:t>Gender Bias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Replacing gendered terms with gender-neutral terms</a:t>
            </a:r>
          </a:p>
          <a:p>
            <a:pPr marL="0" indent="0">
              <a:buNone/>
            </a:pP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Gender neutral terms</a:t>
            </a:r>
          </a:p>
          <a:p>
            <a:pPr marL="357188" indent="0"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Chairman		Chair, chairperson</a:t>
            </a:r>
          </a:p>
          <a:p>
            <a:pPr marL="357188" indent="0"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Foreman		Supervisor, manager</a:t>
            </a:r>
          </a:p>
          <a:p>
            <a:pPr marL="357188" indent="0"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mankind 		humankind</a:t>
            </a:r>
          </a:p>
          <a:p>
            <a:pPr marL="357188" indent="0"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manpower 		personnel, staff, workers, workforce</a:t>
            </a:r>
          </a:p>
          <a:p>
            <a:pPr marL="357188" indent="0"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man and wife		husband and wife</a:t>
            </a:r>
          </a:p>
          <a:p>
            <a:pPr marL="357188" indent="0"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Fireman		firefighter</a:t>
            </a:r>
          </a:p>
          <a:p>
            <a:pPr marL="357188" indent="0"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Mailman		Postal worker</a:t>
            </a:r>
          </a:p>
          <a:p>
            <a:pPr marL="357188" indent="0"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police man		police officer</a:t>
            </a:r>
          </a:p>
          <a:p>
            <a:pPr marL="357188" indent="0">
              <a:buNone/>
            </a:pPr>
            <a:r>
              <a:rPr lang="en-CA" sz="1600" b="1" dirty="0">
                <a:latin typeface="Arial" panose="020B0604020202020204" pitchFamily="34" charset="0"/>
                <a:cs typeface="Arial" panose="020B0604020202020204" pitchFamily="34" charset="0"/>
              </a:rPr>
              <a:t>stewardess/steward	flight attendant</a:t>
            </a:r>
          </a:p>
          <a:p>
            <a:pPr marL="357188" indent="0">
              <a:buNone/>
            </a:pPr>
            <a:endParaRPr lang="en-CA" sz="1800" dirty="0"/>
          </a:p>
          <a:p>
            <a:pPr marL="357188" indent="0">
              <a:buNone/>
            </a:pPr>
            <a:endParaRPr lang="en-CA" sz="1800" dirty="0"/>
          </a:p>
          <a:p>
            <a:pPr marL="357188" indent="0">
              <a:buNone/>
            </a:pPr>
            <a:endParaRPr lang="en-CA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0">
              <a:buNone/>
            </a:pPr>
            <a:endParaRPr lang="en-CA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chemeClr val="tx1"/>
              </a:buClr>
              <a:buNone/>
            </a:pP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108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00631" y="1196752"/>
            <a:ext cx="8229600" cy="782960"/>
          </a:xfrm>
        </p:spPr>
        <p:txBody>
          <a:bodyPr/>
          <a:lstStyle/>
          <a:p>
            <a:r>
              <a:rPr lang="en-CA" sz="4400" b="1" dirty="0"/>
              <a:t>Avoiding Gender Bias / Confusion / Inaccuracy</a:t>
            </a:r>
            <a:endParaRPr lang="en-CA" sz="4400" b="1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21195" y="1979712"/>
            <a:ext cx="8229599" cy="3429000"/>
          </a:xfrm>
        </p:spPr>
        <p:txBody>
          <a:bodyPr/>
          <a:lstStyle/>
          <a:p>
            <a:pPr marL="0" indent="0">
              <a:buClr>
                <a:schemeClr val="tx1"/>
              </a:buClr>
              <a:buNone/>
            </a:pPr>
            <a:r>
              <a:rPr lang="en-CA" sz="3200" b="1" dirty="0">
                <a:latin typeface="Arial" panose="020B0604020202020204" pitchFamily="34" charset="0"/>
                <a:cs typeface="Arial" panose="020B0604020202020204" pitchFamily="34" charset="0"/>
              </a:rPr>
              <a:t>Gender Bias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Outmoded usage of the pronoun </a:t>
            </a:r>
            <a:r>
              <a:rPr lang="en-CA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he</a:t>
            </a: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en-CA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him</a:t>
            </a: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 (his) when a male is not necessarily the subject of the reference</a:t>
            </a:r>
          </a:p>
          <a:p>
            <a:pPr marL="0" indent="0">
              <a:buNone/>
            </a:pPr>
            <a:endParaRPr lang="en-CA" sz="2400" b="1" dirty="0"/>
          </a:p>
          <a:p>
            <a:pPr marL="0" indent="0">
              <a:buNone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Solutions</a:t>
            </a:r>
          </a:p>
          <a:p>
            <a:pPr marL="0" indent="0">
              <a:buNone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CA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He or She</a:t>
            </a:r>
            <a:endParaRPr lang="en-CA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CA" sz="2400" dirty="0"/>
              <a:t>Ask the student whether he is prepared to give a presentation.</a:t>
            </a:r>
            <a:br>
              <a:rPr lang="en-CA" sz="2400" dirty="0"/>
            </a:br>
            <a:r>
              <a:rPr lang="en-CA" sz="2400" dirty="0"/>
              <a:t>Ask the student whether </a:t>
            </a:r>
            <a:r>
              <a:rPr lang="en-CA" sz="2400" dirty="0">
                <a:solidFill>
                  <a:srgbClr val="FF0000"/>
                </a:solidFill>
              </a:rPr>
              <a:t>he or she </a:t>
            </a:r>
            <a:r>
              <a:rPr lang="en-CA" sz="2400" dirty="0"/>
              <a:t>is prepared to give a presentation.</a:t>
            </a:r>
            <a:br>
              <a:rPr lang="en-CA" sz="2400" dirty="0"/>
            </a:br>
            <a:endParaRPr lang="en-CA" sz="2400" dirty="0"/>
          </a:p>
          <a:p>
            <a:pPr marL="0" indent="0">
              <a:buClr>
                <a:schemeClr val="tx1"/>
              </a:buClr>
              <a:buNone/>
            </a:pP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163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00631" y="1196752"/>
            <a:ext cx="8229600" cy="782960"/>
          </a:xfrm>
        </p:spPr>
        <p:txBody>
          <a:bodyPr/>
          <a:lstStyle/>
          <a:p>
            <a:r>
              <a:rPr lang="en-CA" sz="4400" b="1" dirty="0"/>
              <a:t>Avoiding Gender Bias / Confusion / Inaccuracy</a:t>
            </a:r>
            <a:endParaRPr lang="en-CA" sz="4400" b="1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21195" y="1979712"/>
            <a:ext cx="8229599" cy="3429000"/>
          </a:xfrm>
        </p:spPr>
        <p:txBody>
          <a:bodyPr/>
          <a:lstStyle/>
          <a:p>
            <a:pPr marL="0" indent="0">
              <a:buNone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Solutions</a:t>
            </a:r>
          </a:p>
          <a:p>
            <a:pPr marL="0" indent="0">
              <a:buNone/>
            </a:pPr>
            <a:r>
              <a:rPr lang="en-CA" sz="2400" b="1" dirty="0"/>
              <a:t>Omit the Pronoun</a:t>
            </a:r>
            <a:endParaRPr lang="en-CA" sz="2400" dirty="0"/>
          </a:p>
          <a:p>
            <a:pPr marL="357188" indent="0">
              <a:buNone/>
            </a:pPr>
            <a:r>
              <a:rPr lang="en-CA" sz="2400" dirty="0"/>
              <a:t>Ask the student whether he is prepared to give a presentation.</a:t>
            </a:r>
            <a:br>
              <a:rPr lang="en-CA" sz="2400" dirty="0"/>
            </a:br>
            <a:r>
              <a:rPr lang="en-CA" sz="2400" dirty="0"/>
              <a:t>Ask whether the student is prepared to give a presentation.</a:t>
            </a:r>
          </a:p>
          <a:p>
            <a:pPr marL="85725" indent="0">
              <a:buNone/>
            </a:pPr>
            <a:br>
              <a:rPr lang="en-CA" sz="2400" dirty="0"/>
            </a:br>
            <a:r>
              <a:rPr lang="en-CA" sz="2400" b="1" dirty="0"/>
              <a:t>Use a Plural Antecedent for the Pronoun</a:t>
            </a:r>
            <a:endParaRPr lang="en-CA" sz="2400" dirty="0"/>
          </a:p>
          <a:p>
            <a:pPr marL="271463" indent="0">
              <a:buNone/>
            </a:pPr>
            <a:r>
              <a:rPr lang="en-CA" sz="2400" dirty="0"/>
              <a:t>Ask the student whether he is prepared to give a presentation.</a:t>
            </a:r>
            <a:br>
              <a:rPr lang="en-CA" sz="2400" dirty="0"/>
            </a:br>
            <a:r>
              <a:rPr lang="en-CA" sz="2400" dirty="0"/>
              <a:t>Ask the </a:t>
            </a:r>
            <a:r>
              <a:rPr lang="en-CA" sz="2400" dirty="0">
                <a:solidFill>
                  <a:srgbClr val="FF0000"/>
                </a:solidFill>
              </a:rPr>
              <a:t>students</a:t>
            </a:r>
            <a:r>
              <a:rPr lang="en-CA" sz="2400" dirty="0"/>
              <a:t> whether </a:t>
            </a:r>
            <a:r>
              <a:rPr lang="en-CA" sz="2400" dirty="0">
                <a:solidFill>
                  <a:srgbClr val="FF0000"/>
                </a:solidFill>
              </a:rPr>
              <a:t>they</a:t>
            </a:r>
            <a:r>
              <a:rPr lang="en-CA" sz="2400" dirty="0"/>
              <a:t> are prepared to give their presentations.</a:t>
            </a:r>
            <a:br>
              <a:rPr lang="en-CA" sz="2400" dirty="0"/>
            </a:b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0121085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00631" y="1196752"/>
            <a:ext cx="8229600" cy="782960"/>
          </a:xfrm>
        </p:spPr>
        <p:txBody>
          <a:bodyPr/>
          <a:lstStyle/>
          <a:p>
            <a:r>
              <a:rPr lang="en-CA" sz="4400" b="1" dirty="0"/>
              <a:t>Avoiding Gender Bias / Confusion / Inaccuracy</a:t>
            </a:r>
            <a:endParaRPr lang="en-CA" sz="4400" b="1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21195" y="1979712"/>
            <a:ext cx="8229599" cy="3429000"/>
          </a:xfrm>
        </p:spPr>
        <p:txBody>
          <a:bodyPr/>
          <a:lstStyle/>
          <a:p>
            <a:pPr marL="0" indent="0">
              <a:buNone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Solutions</a:t>
            </a:r>
          </a:p>
          <a:p>
            <a:pPr marL="0" indent="0">
              <a:buNone/>
            </a:pPr>
            <a:r>
              <a:rPr lang="en-CA" sz="2400" b="1" dirty="0"/>
              <a:t>Replace the Pronoun with an Article</a:t>
            </a:r>
            <a:endParaRPr lang="en-CA" sz="2400" dirty="0"/>
          </a:p>
          <a:p>
            <a:pPr marL="357188" indent="0">
              <a:buNone/>
            </a:pPr>
            <a:r>
              <a:rPr lang="en-CA" sz="2400" dirty="0"/>
              <a:t>Ask the student to prepare </a:t>
            </a:r>
            <a:r>
              <a:rPr lang="en-CA" sz="2400" dirty="0">
                <a:solidFill>
                  <a:srgbClr val="FF0000"/>
                </a:solidFill>
              </a:rPr>
              <a:t>his</a:t>
            </a:r>
            <a:r>
              <a:rPr lang="en-CA" sz="2400" dirty="0"/>
              <a:t> presentation.</a:t>
            </a:r>
            <a:br>
              <a:rPr lang="en-CA" sz="2400" dirty="0"/>
            </a:br>
            <a:r>
              <a:rPr lang="en-CA" sz="2400" dirty="0"/>
              <a:t>Ask the student to prepare </a:t>
            </a:r>
            <a:r>
              <a:rPr lang="en-CA" sz="2400" dirty="0">
                <a:solidFill>
                  <a:srgbClr val="FF0000"/>
                </a:solidFill>
              </a:rPr>
              <a:t>a</a:t>
            </a:r>
            <a:r>
              <a:rPr lang="en-CA" sz="2400" dirty="0"/>
              <a:t> presentation.</a:t>
            </a:r>
          </a:p>
          <a:p>
            <a:endParaRPr lang="en-CA" sz="2400" dirty="0"/>
          </a:p>
          <a:p>
            <a:pPr marL="0" indent="0">
              <a:buNone/>
            </a:pPr>
            <a:r>
              <a:rPr lang="en-CA" sz="2400" b="1" dirty="0"/>
              <a:t>Revise the Sentence to Use the Pronoun One</a:t>
            </a:r>
            <a:endParaRPr lang="en-CA" sz="2400" dirty="0"/>
          </a:p>
          <a:p>
            <a:pPr marL="357188" indent="0">
              <a:buNone/>
            </a:pPr>
            <a:r>
              <a:rPr lang="en-CA" sz="2400" dirty="0"/>
              <a:t>A student who is prepared is more likely to succeed than if </a:t>
            </a:r>
            <a:r>
              <a:rPr lang="en-CA" sz="2400" b="1" dirty="0">
                <a:solidFill>
                  <a:srgbClr val="FF0000"/>
                </a:solidFill>
              </a:rPr>
              <a:t>he</a:t>
            </a:r>
            <a:r>
              <a:rPr lang="en-CA" sz="2400" dirty="0"/>
              <a:t> has not done sufficient preparation.</a:t>
            </a:r>
            <a:br>
              <a:rPr lang="en-CA" sz="2400" dirty="0"/>
            </a:br>
            <a:r>
              <a:rPr lang="en-CA" sz="2400" dirty="0"/>
              <a:t>A prepared student is more likely to succeed than </a:t>
            </a:r>
            <a:r>
              <a:rPr lang="en-CA" sz="2400" b="1" dirty="0">
                <a:solidFill>
                  <a:srgbClr val="FF0000"/>
                </a:solidFill>
              </a:rPr>
              <a:t>one</a:t>
            </a:r>
            <a:r>
              <a:rPr lang="en-CA" sz="2400" dirty="0"/>
              <a:t> who is unprepared.</a:t>
            </a:r>
          </a:p>
        </p:txBody>
      </p:sp>
    </p:spTree>
    <p:extLst>
      <p:ext uri="{BB962C8B-B14F-4D97-AF65-F5344CB8AC3E}">
        <p14:creationId xmlns:p14="http://schemas.microsoft.com/office/powerpoint/2010/main" val="34042692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00631" y="1196752"/>
            <a:ext cx="8229600" cy="782960"/>
          </a:xfrm>
        </p:spPr>
        <p:txBody>
          <a:bodyPr/>
          <a:lstStyle/>
          <a:p>
            <a:r>
              <a:rPr lang="en-CA" sz="4400" b="1" dirty="0"/>
              <a:t>Avoiding Gender Bias / Confusion / Inaccuracy</a:t>
            </a:r>
            <a:endParaRPr lang="en-CA" sz="4400" b="1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21195" y="1979712"/>
            <a:ext cx="8229599" cy="3429000"/>
          </a:xfrm>
        </p:spPr>
        <p:txBody>
          <a:bodyPr/>
          <a:lstStyle/>
          <a:p>
            <a:pPr marL="0" indent="0">
              <a:buNone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Solutions</a:t>
            </a:r>
          </a:p>
          <a:p>
            <a:pPr marL="0" indent="0">
              <a:buNone/>
            </a:pPr>
            <a:r>
              <a:rPr lang="en-CA" sz="2400" b="1" dirty="0"/>
              <a:t>Revise the Sentence to Use the Pronoun Who</a:t>
            </a:r>
            <a:endParaRPr lang="en-CA" sz="2400" dirty="0"/>
          </a:p>
          <a:p>
            <a:pPr marL="357188" indent="0">
              <a:buNone/>
            </a:pPr>
            <a:r>
              <a:rPr lang="en-CA" sz="2400" dirty="0"/>
              <a:t>A student is more likely to succeed </a:t>
            </a:r>
            <a:r>
              <a:rPr lang="en-CA" sz="2400" b="1" dirty="0">
                <a:solidFill>
                  <a:srgbClr val="FF0000"/>
                </a:solidFill>
              </a:rPr>
              <a:t>if he attends </a:t>
            </a:r>
            <a:r>
              <a:rPr lang="en-CA" sz="2400" dirty="0"/>
              <a:t>lectures.</a:t>
            </a:r>
          </a:p>
          <a:p>
            <a:pPr marL="357188" indent="0">
              <a:buNone/>
            </a:pPr>
            <a:r>
              <a:rPr lang="en-CA" sz="2400" dirty="0"/>
              <a:t>A student </a:t>
            </a:r>
            <a:r>
              <a:rPr lang="en-CA" sz="2400" b="1" dirty="0">
                <a:solidFill>
                  <a:srgbClr val="FF0000"/>
                </a:solidFill>
              </a:rPr>
              <a:t>who attends </a:t>
            </a:r>
            <a:r>
              <a:rPr lang="en-CA" sz="2400" dirty="0"/>
              <a:t>lectures is more likely to succeed.</a:t>
            </a:r>
          </a:p>
          <a:p>
            <a:pPr marL="0" indent="0">
              <a:buNone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433508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183562" cy="1050925"/>
          </a:xfrm>
        </p:spPr>
        <p:txBody>
          <a:bodyPr/>
          <a:lstStyle/>
          <a:p>
            <a:pPr eaLnBrk="1" hangingPunct="1">
              <a:defRPr/>
            </a:pPr>
            <a:r>
              <a:rPr lang="en-CA" b="1" dirty="0">
                <a:solidFill>
                  <a:schemeClr val="bg2">
                    <a:lumMod val="50000"/>
                  </a:schemeClr>
                </a:solidFill>
              </a:rPr>
              <a:t>Administrative Information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68313" y="1844675"/>
            <a:ext cx="8229600" cy="4525963"/>
          </a:xfrm>
        </p:spPr>
        <p:txBody>
          <a:bodyPr rtlCol="0">
            <a:normAutofit/>
          </a:bodyPr>
          <a:lstStyle/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CA" sz="2400" b="1" dirty="0">
                <a:latin typeface="Arial" pitchFamily="34" charset="0"/>
                <a:cs typeface="Arial" pitchFamily="34" charset="0"/>
              </a:rPr>
              <a:t>Report Proposal – due today – returned at lecture next week</a:t>
            </a:r>
          </a:p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CA" sz="2400" b="1" dirty="0">
                <a:latin typeface="Arial" pitchFamily="34" charset="0"/>
                <a:cs typeface="Arial" pitchFamily="34" charset="0"/>
              </a:rPr>
              <a:t>Course evaluation period </a:t>
            </a: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- N</a:t>
            </a:r>
            <a:r>
              <a:rPr lang="en-CA" sz="2400" b="1" dirty="0">
                <a:latin typeface="Arial" pitchFamily="34" charset="0"/>
                <a:cs typeface="Arial" pitchFamily="34" charset="0"/>
              </a:rPr>
              <a:t>ovember 13 to 24, 2017</a:t>
            </a: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598488" lvl="1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May be completed at any time on-line</a:t>
            </a:r>
          </a:p>
          <a:p>
            <a:pPr marL="598488" lvl="1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However, profs required to allow 20-minute in-class evaluation. </a:t>
            </a:r>
          </a:p>
          <a:p>
            <a:pPr marL="598488" lvl="1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November 20. </a:t>
            </a:r>
          </a:p>
          <a:p>
            <a:pPr marL="598488" lvl="1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Bring laptops, tablets, or smartphones to complete the online course evaluation</a:t>
            </a:r>
            <a:endParaRPr lang="en-CA" sz="2000" b="1" dirty="0">
              <a:latin typeface="Arial" pitchFamily="34" charset="0"/>
              <a:cs typeface="Arial" pitchFamily="34" charset="0"/>
            </a:endParaRPr>
          </a:p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CA" sz="2400" b="1" dirty="0">
                <a:latin typeface="Arial" pitchFamily="34" charset="0"/>
                <a:cs typeface="Arial" pitchFamily="34" charset="0"/>
              </a:rPr>
              <a:t>Discussion group Nov. 15 – Open Session – no formal Discussion group</a:t>
            </a:r>
          </a:p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CA" sz="3200" b="1" dirty="0">
              <a:latin typeface="Arial" pitchFamily="34" charset="0"/>
              <a:cs typeface="Arial" pitchFamily="34" charset="0"/>
            </a:endParaRPr>
          </a:p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endParaRPr lang="en-CA" sz="3200" b="1" dirty="0">
              <a:latin typeface="Arial" pitchFamily="34" charset="0"/>
              <a:cs typeface="Arial" pitchFamily="34" charset="0"/>
            </a:endParaRPr>
          </a:p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endParaRPr lang="en-CA" b="1" dirty="0">
              <a:latin typeface="Arial" pitchFamily="34" charset="0"/>
              <a:cs typeface="Arial" pitchFamily="34" charset="0"/>
            </a:endParaRPr>
          </a:p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endParaRPr lang="en-CA" b="1" dirty="0">
              <a:latin typeface="Arial" pitchFamily="34" charset="0"/>
              <a:cs typeface="Arial" pitchFamily="34" charset="0"/>
            </a:endParaRPr>
          </a:p>
          <a:p>
            <a:pPr marL="290513" lvl="1" indent="0" algn="r"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1800" b="1" dirty="0">
              <a:latin typeface="Arial" pitchFamily="34" charset="0"/>
              <a:cs typeface="Arial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endParaRPr lang="en-CA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0063" y="642938"/>
            <a:ext cx="8229600" cy="776287"/>
          </a:xfrm>
        </p:spPr>
        <p:txBody>
          <a:bodyPr/>
          <a:lstStyle/>
          <a:p>
            <a:r>
              <a:rPr lang="en-CA" b="1" dirty="0">
                <a:solidFill>
                  <a:schemeClr val="accent2"/>
                </a:solidFill>
              </a:rPr>
              <a:t>Ambiguity </a:t>
            </a:r>
            <a:r>
              <a:rPr lang="en-CA" sz="2400" b="1" dirty="0">
                <a:latin typeface="Arial" charset="0"/>
                <a:cs typeface="Arial" charset="0"/>
              </a:rPr>
              <a:t>(Beer 62)</a:t>
            </a:r>
            <a:endParaRPr lang="en-CA" sz="2400" b="1" dirty="0">
              <a:solidFill>
                <a:schemeClr val="accent2"/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500063" y="1500188"/>
            <a:ext cx="8229600" cy="43894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CA" b="1" dirty="0">
                <a:latin typeface="Arial" charset="0"/>
                <a:cs typeface="Arial" charset="0"/>
              </a:rPr>
              <a:t>From Latin word meaning </a:t>
            </a:r>
            <a:r>
              <a:rPr lang="en-CA" b="1" dirty="0">
                <a:solidFill>
                  <a:srgbClr val="FF0000"/>
                </a:solidFill>
                <a:latin typeface="Arial" charset="0"/>
                <a:cs typeface="Arial" charset="0"/>
              </a:rPr>
              <a:t>undecided</a:t>
            </a:r>
          </a:p>
          <a:p>
            <a:pPr>
              <a:buFont typeface="Wingdings 2" pitchFamily="18" charset="2"/>
              <a:buNone/>
            </a:pPr>
            <a:r>
              <a:rPr lang="en-CA" b="1" dirty="0">
                <a:latin typeface="Arial" charset="0"/>
                <a:cs typeface="Arial" charset="0"/>
              </a:rPr>
              <a:t>An ambiguous expression has </a:t>
            </a:r>
            <a:r>
              <a:rPr lang="en-CA" b="1" dirty="0">
                <a:solidFill>
                  <a:srgbClr val="FF0000"/>
                </a:solidFill>
                <a:latin typeface="Arial" charset="0"/>
                <a:cs typeface="Arial" charset="0"/>
              </a:rPr>
              <a:t>different possible meanings.</a:t>
            </a:r>
          </a:p>
          <a:p>
            <a:pPr>
              <a:buFont typeface="Wingdings 2" pitchFamily="18" charset="2"/>
              <a:buNone/>
            </a:pPr>
            <a:r>
              <a:rPr lang="en-CA" dirty="0">
                <a:latin typeface="Arial" charset="0"/>
                <a:cs typeface="Arial" charset="0"/>
              </a:rPr>
              <a:t>Reader may interpret information differently than intended.</a:t>
            </a:r>
          </a:p>
          <a:p>
            <a:pPr>
              <a:spcBef>
                <a:spcPts val="1200"/>
              </a:spcBef>
              <a:buFont typeface="Wingdings 2" pitchFamily="18" charset="2"/>
              <a:buNone/>
            </a:pPr>
            <a:r>
              <a:rPr lang="en-CA" b="1" dirty="0">
                <a:latin typeface="Arial" charset="0"/>
                <a:cs typeface="Arial" charset="0"/>
              </a:rPr>
              <a:t>Primary Sources of Ambiguity</a:t>
            </a:r>
          </a:p>
          <a:p>
            <a:pPr marL="442913" indent="-442913">
              <a:buClrTx/>
              <a:buFont typeface="Wingdings" pitchFamily="2" charset="2"/>
              <a:buChar char="ü"/>
            </a:pPr>
            <a:r>
              <a:rPr lang="en-CA" b="1" dirty="0">
                <a:latin typeface="Arial" charset="0"/>
                <a:cs typeface="Arial" charset="0"/>
              </a:rPr>
              <a:t>The pronouns “</a:t>
            </a:r>
            <a:r>
              <a:rPr lang="en-CA" b="1" dirty="0">
                <a:solidFill>
                  <a:srgbClr val="FF0000"/>
                </a:solidFill>
                <a:latin typeface="Arial" charset="0"/>
                <a:cs typeface="Arial" charset="0"/>
              </a:rPr>
              <a:t>it</a:t>
            </a:r>
            <a:r>
              <a:rPr lang="en-CA" b="1" dirty="0">
                <a:latin typeface="Arial" charset="0"/>
                <a:cs typeface="Arial" charset="0"/>
              </a:rPr>
              <a:t>” and “</a:t>
            </a:r>
            <a:r>
              <a:rPr lang="en-CA" b="1" dirty="0">
                <a:solidFill>
                  <a:srgbClr val="FF0000"/>
                </a:solidFill>
                <a:latin typeface="Arial" charset="0"/>
                <a:cs typeface="Arial" charset="0"/>
              </a:rPr>
              <a:t>they</a:t>
            </a:r>
            <a:r>
              <a:rPr lang="en-CA" b="1" dirty="0">
                <a:latin typeface="Arial" charset="0"/>
                <a:cs typeface="Arial" charset="0"/>
              </a:rPr>
              <a:t>” </a:t>
            </a:r>
            <a:r>
              <a:rPr lang="en-CA" dirty="0">
                <a:latin typeface="Arial" charset="0"/>
                <a:cs typeface="Arial" charset="0"/>
              </a:rPr>
              <a:t>pointing to more than one possible referent</a:t>
            </a:r>
          </a:p>
          <a:p>
            <a:pPr marL="442913" indent="-442913">
              <a:buClrTx/>
              <a:buFont typeface="Wingdings" pitchFamily="2" charset="2"/>
              <a:buChar char="ü"/>
            </a:pPr>
            <a:r>
              <a:rPr lang="en-CA" b="1" dirty="0">
                <a:latin typeface="Arial" charset="0"/>
                <a:cs typeface="Arial" charset="0"/>
              </a:rPr>
              <a:t>Misplaced Modifiers - </a:t>
            </a:r>
            <a:r>
              <a:rPr lang="en-CA" dirty="0">
                <a:latin typeface="Arial" charset="0"/>
                <a:cs typeface="Arial" charset="0"/>
              </a:rPr>
              <a:t>descriptive phrases that could refer to two or more parts of a sentence</a:t>
            </a:r>
            <a:endParaRPr lang="en-CA" b="1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i="1" dirty="0">
                <a:solidFill>
                  <a:srgbClr val="0070C0"/>
                </a:solidFill>
              </a:rPr>
              <a:t>“It” and “They”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285750" y="2357438"/>
            <a:ext cx="8229600" cy="3071812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en-CA" b="1" dirty="0">
                <a:latin typeface="Arial" charset="0"/>
                <a:cs typeface="Arial" charset="0"/>
              </a:rPr>
              <a:t>The microprocessor interfaced directly with the 7055 RAM chip.  </a:t>
            </a:r>
            <a:r>
              <a:rPr lang="en-CA" b="1" dirty="0">
                <a:solidFill>
                  <a:srgbClr val="FF0000"/>
                </a:solidFill>
                <a:latin typeface="Arial" charset="0"/>
                <a:cs typeface="Arial" charset="0"/>
              </a:rPr>
              <a:t>It</a:t>
            </a:r>
            <a:r>
              <a:rPr lang="en-CA" b="1" dirty="0">
                <a:latin typeface="Arial" charset="0"/>
                <a:cs typeface="Arial" charset="0"/>
              </a:rPr>
              <a:t> runs at 5MHz.</a:t>
            </a:r>
          </a:p>
          <a:p>
            <a:pPr marL="0" indent="0">
              <a:buFont typeface="Wingdings 2" pitchFamily="18" charset="2"/>
              <a:buNone/>
            </a:pPr>
            <a:endParaRPr lang="en-CA" b="1" dirty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en-CA" b="1" dirty="0">
                <a:latin typeface="Arial" charset="0"/>
                <a:cs typeface="Arial" charset="0"/>
              </a:rPr>
              <a:t>Ambiguous: what does “</a:t>
            </a:r>
            <a:r>
              <a:rPr lang="en-CA" b="1" dirty="0">
                <a:solidFill>
                  <a:srgbClr val="FF0000"/>
                </a:solidFill>
                <a:latin typeface="Arial" charset="0"/>
                <a:cs typeface="Arial" charset="0"/>
              </a:rPr>
              <a:t>it</a:t>
            </a:r>
            <a:r>
              <a:rPr lang="en-CA" b="1" dirty="0">
                <a:latin typeface="Arial" charset="0"/>
                <a:cs typeface="Arial" charset="0"/>
              </a:rPr>
              <a:t>” refer to?   </a:t>
            </a:r>
          </a:p>
          <a:p>
            <a:pPr marL="0" indent="0">
              <a:buFont typeface="Wingdings 2" pitchFamily="18" charset="2"/>
              <a:buNone/>
            </a:pPr>
            <a:endParaRPr lang="en-CA" b="1" dirty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en-CA" b="1" dirty="0">
                <a:latin typeface="Arial" charset="0"/>
                <a:cs typeface="Arial" charset="0"/>
              </a:rPr>
              <a:t>The microprocessor or the 7055 RAM chip?</a:t>
            </a:r>
          </a:p>
          <a:p>
            <a:pPr marL="0" indent="0">
              <a:buFont typeface="Wingdings 2" pitchFamily="18" charset="2"/>
              <a:buNone/>
            </a:pPr>
            <a:endParaRPr lang="en-CA" b="1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i="1" dirty="0">
                <a:solidFill>
                  <a:srgbClr val="0070C0"/>
                </a:solidFill>
              </a:rPr>
              <a:t>“It” and “They”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285750" y="2357438"/>
            <a:ext cx="8229600" cy="3071812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en-CA" b="1" dirty="0">
                <a:latin typeface="Arial" charset="0"/>
                <a:cs typeface="Arial" charset="0"/>
              </a:rPr>
              <a:t>Before accepting materials from the new subcontractors, we should make sure they meet our requirements.</a:t>
            </a:r>
          </a:p>
          <a:p>
            <a:pPr marL="0" indent="0">
              <a:buFont typeface="Wingdings 2" pitchFamily="18" charset="2"/>
              <a:buNone/>
            </a:pPr>
            <a:endParaRPr lang="en-CA" b="1" dirty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en-CA" b="1" dirty="0">
                <a:latin typeface="Arial" charset="0"/>
                <a:cs typeface="Arial" charset="0"/>
              </a:rPr>
              <a:t>Ambiguous: what does “</a:t>
            </a:r>
            <a:r>
              <a:rPr lang="en-CA" b="1" dirty="0">
                <a:solidFill>
                  <a:srgbClr val="FF0000"/>
                </a:solidFill>
                <a:latin typeface="Arial" charset="0"/>
                <a:cs typeface="Arial" charset="0"/>
              </a:rPr>
              <a:t>they</a:t>
            </a:r>
            <a:r>
              <a:rPr lang="en-CA" b="1" dirty="0">
                <a:latin typeface="Arial" charset="0"/>
                <a:cs typeface="Arial" charset="0"/>
              </a:rPr>
              <a:t>” refer to?</a:t>
            </a:r>
          </a:p>
          <a:p>
            <a:pPr marL="0" indent="0">
              <a:buFont typeface="Wingdings 2" pitchFamily="18" charset="2"/>
              <a:buNone/>
            </a:pPr>
            <a:endParaRPr lang="en-CA" b="1" dirty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en-CA" b="1" dirty="0">
                <a:latin typeface="Arial" charset="0"/>
                <a:cs typeface="Arial" charset="0"/>
              </a:rPr>
              <a:t>The </a:t>
            </a:r>
            <a:r>
              <a:rPr lang="en-CA" b="1" dirty="0">
                <a:solidFill>
                  <a:srgbClr val="FF0000"/>
                </a:solidFill>
                <a:latin typeface="Arial" charset="0"/>
                <a:cs typeface="Arial" charset="0"/>
              </a:rPr>
              <a:t>materials</a:t>
            </a:r>
            <a:r>
              <a:rPr lang="en-CA" b="1" dirty="0">
                <a:latin typeface="Arial" charset="0"/>
                <a:cs typeface="Arial" charset="0"/>
              </a:rPr>
              <a:t> or the </a:t>
            </a:r>
            <a:r>
              <a:rPr lang="en-CA" b="1" dirty="0">
                <a:solidFill>
                  <a:srgbClr val="FF0000"/>
                </a:solidFill>
                <a:latin typeface="Arial" charset="0"/>
                <a:cs typeface="Arial" charset="0"/>
              </a:rPr>
              <a:t>subcontractors</a:t>
            </a:r>
            <a:r>
              <a:rPr lang="en-CA" b="1" dirty="0">
                <a:latin typeface="Arial" charset="0"/>
                <a:cs typeface="Arial" charset="0"/>
              </a:rPr>
              <a:t>?</a:t>
            </a:r>
            <a:endParaRPr lang="en-CA" b="1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en-CA" b="1" dirty="0"/>
          </a:p>
          <a:p>
            <a:pPr marL="0" indent="0">
              <a:buFont typeface="Wingdings 2" pitchFamily="18" charset="2"/>
              <a:buNone/>
            </a:pPr>
            <a:endParaRPr lang="en-CA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500063" y="857250"/>
            <a:ext cx="8229600" cy="776288"/>
          </a:xfrm>
        </p:spPr>
        <p:txBody>
          <a:bodyPr/>
          <a:lstStyle/>
          <a:p>
            <a:r>
              <a:rPr lang="en-CA" b="1" dirty="0">
                <a:solidFill>
                  <a:srgbClr val="0070C0"/>
                </a:solidFill>
              </a:rPr>
              <a:t>Ambiguity resolved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en-CA" sz="2800" b="1" dirty="0">
                <a:latin typeface="Arial" pitchFamily="34" charset="0"/>
                <a:cs typeface="Arial" pitchFamily="34" charset="0"/>
              </a:rPr>
              <a:t>The microprocessor interfaced directly with the </a:t>
            </a:r>
            <a:r>
              <a:rPr lang="en-CA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7055 </a:t>
            </a:r>
            <a:r>
              <a:rPr lang="en-CA" sz="2800" b="1" dirty="0">
                <a:latin typeface="Arial" pitchFamily="34" charset="0"/>
                <a:cs typeface="Arial" pitchFamily="34" charset="0"/>
              </a:rPr>
              <a:t>RAM chip.  </a:t>
            </a:r>
            <a:r>
              <a:rPr lang="en-CA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7055 </a:t>
            </a:r>
            <a:r>
              <a:rPr lang="en-CA" sz="2800" b="1" dirty="0">
                <a:latin typeface="Arial" pitchFamily="34" charset="0"/>
                <a:cs typeface="Arial" pitchFamily="34" charset="0"/>
              </a:rPr>
              <a:t>runs at 5 MHz.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en-CA" sz="2000" b="1" dirty="0">
              <a:latin typeface="Arial" pitchFamily="34" charset="0"/>
              <a:cs typeface="Arial" pitchFamily="34" charset="0"/>
            </a:endParaRPr>
          </a:p>
          <a:p>
            <a:pPr marL="0" indent="0">
              <a:buFont typeface="Wingdings 2" pitchFamily="18" charset="2"/>
              <a:buNone/>
              <a:defRPr/>
            </a:pPr>
            <a:r>
              <a:rPr lang="en-CA" sz="2000" b="1" dirty="0">
                <a:latin typeface="Arial" pitchFamily="34" charset="0"/>
                <a:cs typeface="Arial" pitchFamily="34" charset="0"/>
              </a:rPr>
              <a:t>[Note: Generally, word repetition should be avoided, </a:t>
            </a:r>
            <a:r>
              <a:rPr lang="en-CA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unless repetition is necessary to avoid ambiguity</a:t>
            </a:r>
            <a:r>
              <a:rPr lang="en-CA" sz="2000" b="1" dirty="0">
                <a:latin typeface="Arial" pitchFamily="34" charset="0"/>
                <a:cs typeface="Arial" pitchFamily="34" charset="0"/>
              </a:rPr>
              <a:t>.]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en-CA" sz="2000" b="1" dirty="0">
              <a:latin typeface="Arial" pitchFamily="34" charset="0"/>
              <a:cs typeface="Arial" pitchFamily="34" charset="0"/>
            </a:endParaRPr>
          </a:p>
          <a:p>
            <a:pPr marL="0" indent="0">
              <a:buFont typeface="Wingdings 2" pitchFamily="18" charset="2"/>
              <a:buNone/>
              <a:defRPr/>
            </a:pPr>
            <a:endParaRPr lang="en-CA" sz="2000" b="1" dirty="0">
              <a:latin typeface="Arial" pitchFamily="34" charset="0"/>
              <a:cs typeface="Arial" pitchFamily="34" charset="0"/>
            </a:endParaRPr>
          </a:p>
          <a:p>
            <a:pPr marL="0" indent="0">
              <a:buFont typeface="Wingdings 2" pitchFamily="18" charset="2"/>
              <a:buNone/>
              <a:defRPr/>
            </a:pPr>
            <a:r>
              <a:rPr lang="en-CA" sz="2800" b="1" dirty="0">
                <a:latin typeface="Arial" pitchFamily="34" charset="0"/>
                <a:cs typeface="Arial" pitchFamily="34" charset="0"/>
              </a:rPr>
              <a:t>Before we accept </a:t>
            </a:r>
            <a:r>
              <a:rPr lang="en-CA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them</a:t>
            </a:r>
            <a:r>
              <a:rPr lang="en-CA" sz="2800" b="1" dirty="0">
                <a:latin typeface="Arial" pitchFamily="34" charset="0"/>
                <a:cs typeface="Arial" pitchFamily="34" charset="0"/>
              </a:rPr>
              <a:t>, we should make sure the </a:t>
            </a:r>
            <a:r>
              <a:rPr lang="en-CA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materials</a:t>
            </a:r>
            <a:r>
              <a:rPr lang="en-CA" sz="2800" b="1" dirty="0">
                <a:latin typeface="Arial" pitchFamily="34" charset="0"/>
                <a:cs typeface="Arial" pitchFamily="34" charset="0"/>
              </a:rPr>
              <a:t> from the new subcontractors meet our requirements.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en-CA" sz="2000" b="1" dirty="0"/>
          </a:p>
          <a:p>
            <a:pPr marL="0" indent="0">
              <a:buFont typeface="Wingdings 2" pitchFamily="18" charset="2"/>
              <a:buNone/>
              <a:defRPr/>
            </a:pPr>
            <a:endParaRPr lang="en-CA" sz="2000" b="1" dirty="0"/>
          </a:p>
          <a:p>
            <a:pPr marL="0" indent="0">
              <a:buFont typeface="Wingdings 2" pitchFamily="18" charset="2"/>
              <a:buNone/>
              <a:defRPr/>
            </a:pPr>
            <a:endParaRPr lang="en-CA" sz="20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500063" y="857250"/>
            <a:ext cx="8229600" cy="704850"/>
          </a:xfrm>
        </p:spPr>
        <p:txBody>
          <a:bodyPr/>
          <a:lstStyle/>
          <a:p>
            <a:r>
              <a:rPr lang="en-CA" b="1" dirty="0">
                <a:solidFill>
                  <a:srgbClr val="0070C0"/>
                </a:solidFill>
              </a:rPr>
              <a:t>Ambiguous modifiers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63" y="1643063"/>
            <a:ext cx="8229600" cy="4389437"/>
          </a:xfrm>
        </p:spPr>
        <p:txBody>
          <a:bodyPr/>
          <a:lstStyle/>
          <a:p>
            <a:pPr marL="90488" indent="-6350">
              <a:buFont typeface="Wingdings 2" pitchFamily="18" charset="2"/>
              <a:buNone/>
              <a:defRPr/>
            </a:pPr>
            <a:r>
              <a:rPr lang="en-CA" b="1" i="1" dirty="0">
                <a:latin typeface="Arial" pitchFamily="34" charset="0"/>
                <a:cs typeface="Arial" pitchFamily="34" charset="0"/>
              </a:rPr>
              <a:t>O</a:t>
            </a:r>
            <a:r>
              <a:rPr lang="en-CA" sz="2800" b="1" i="1" dirty="0">
                <a:latin typeface="Arial" pitchFamily="34" charset="0"/>
                <a:cs typeface="Arial" pitchFamily="34" charset="0"/>
              </a:rPr>
              <a:t>ur records now include all development reports for B-44 engines received from JPL</a:t>
            </a:r>
            <a:r>
              <a:rPr lang="en-CA" sz="2800" b="1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90488" indent="-6350">
              <a:buFont typeface="Wingdings 2" pitchFamily="18" charset="2"/>
              <a:buNone/>
              <a:defRPr/>
            </a:pPr>
            <a:r>
              <a:rPr lang="en-CA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CA" b="1" dirty="0">
                <a:latin typeface="Arial" pitchFamily="34" charset="0"/>
                <a:cs typeface="Arial" pitchFamily="34" charset="0"/>
              </a:rPr>
              <a:t>(Beer 61)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en-CA" b="1" dirty="0">
              <a:latin typeface="Arial" pitchFamily="34" charset="0"/>
              <a:cs typeface="Arial" pitchFamily="34" charset="0"/>
            </a:endParaRPr>
          </a:p>
          <a:p>
            <a:pPr marL="0" indent="0">
              <a:buFont typeface="Wingdings 2" pitchFamily="18" charset="2"/>
              <a:buNone/>
              <a:defRPr/>
            </a:pPr>
            <a:r>
              <a:rPr lang="en-CA" b="1" dirty="0">
                <a:latin typeface="Arial" pitchFamily="34" charset="0"/>
                <a:cs typeface="Arial" pitchFamily="34" charset="0"/>
              </a:rPr>
              <a:t>What is confusing?</a:t>
            </a:r>
          </a:p>
          <a:p>
            <a:pPr>
              <a:buFont typeface="Wingdings 2" pitchFamily="18" charset="2"/>
              <a:buNone/>
              <a:defRPr/>
            </a:pPr>
            <a:endParaRPr lang="en-CA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CA" b="1" dirty="0">
                <a:latin typeface="Arial" pitchFamily="34" charset="0"/>
                <a:cs typeface="Arial" pitchFamily="34" charset="0"/>
              </a:rPr>
              <a:t>What was received from JPL—the </a:t>
            </a:r>
            <a:r>
              <a:rPr lang="en-C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reports</a:t>
            </a:r>
            <a:r>
              <a:rPr lang="en-CA" b="1" dirty="0">
                <a:latin typeface="Arial" pitchFamily="34" charset="0"/>
                <a:cs typeface="Arial" pitchFamily="34" charset="0"/>
              </a:rPr>
              <a:t> or the</a:t>
            </a:r>
          </a:p>
          <a:p>
            <a:pPr>
              <a:buFont typeface="Wingdings 2" pitchFamily="18" charset="2"/>
              <a:buNone/>
              <a:defRPr/>
            </a:pPr>
            <a:r>
              <a:rPr lang="en-CA" b="1" dirty="0">
                <a:latin typeface="Arial" pitchFamily="34" charset="0"/>
                <a:cs typeface="Arial" pitchFamily="34" charset="0"/>
              </a:rPr>
              <a:t> </a:t>
            </a:r>
            <a:r>
              <a:rPr lang="en-C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B-44 engines</a:t>
            </a:r>
            <a:r>
              <a:rPr lang="en-CA" b="1" dirty="0">
                <a:latin typeface="Arial" pitchFamily="34" charset="0"/>
                <a:cs typeface="Arial" pitchFamily="34" charset="0"/>
              </a:rPr>
              <a:t>?</a:t>
            </a:r>
          </a:p>
          <a:p>
            <a:pPr>
              <a:buFont typeface="Wingdings 2" pitchFamily="18" charset="2"/>
              <a:buNone/>
              <a:defRPr/>
            </a:pPr>
            <a:endParaRPr lang="en-CA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>
                <a:solidFill>
                  <a:srgbClr val="0070C0"/>
                </a:solidFill>
              </a:rPr>
              <a:t>Ambiguity Resolved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en-CA" sz="2800" b="1" dirty="0">
                <a:latin typeface="Arial" pitchFamily="34" charset="0"/>
                <a:cs typeface="Arial" pitchFamily="34" charset="0"/>
              </a:rPr>
              <a:t>Our records now include all B-44 engine development reports received from JPL.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en-CA" b="1" dirty="0">
              <a:solidFill>
                <a:srgbClr val="0070C0"/>
              </a:solidFill>
            </a:endParaRPr>
          </a:p>
          <a:p>
            <a:pPr marL="0" indent="0">
              <a:buFont typeface="Wingdings 2" pitchFamily="18" charset="2"/>
              <a:buNone/>
              <a:defRPr/>
            </a:pPr>
            <a:endParaRPr lang="en-CA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>
                <a:solidFill>
                  <a:srgbClr val="0070C0"/>
                </a:solidFill>
              </a:rPr>
              <a:t>Ambiguity vs. Vagueness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en-C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Ambiguity</a:t>
            </a:r>
            <a:r>
              <a:rPr lang="en-CA" b="1" dirty="0">
                <a:latin typeface="Arial" pitchFamily="34" charset="0"/>
                <a:cs typeface="Arial" pitchFamily="34" charset="0"/>
              </a:rPr>
              <a:t> causes readers to see more than one meaning in your writing.</a:t>
            </a:r>
          </a:p>
          <a:p>
            <a:pPr>
              <a:buFont typeface="Wingdings 2" pitchFamily="18" charset="2"/>
              <a:buNone/>
              <a:defRPr/>
            </a:pPr>
            <a:r>
              <a:rPr lang="en-C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Vagueness</a:t>
            </a:r>
            <a:r>
              <a:rPr lang="en-CA" b="1" dirty="0">
                <a:latin typeface="Arial" pitchFamily="34" charset="0"/>
                <a:cs typeface="Arial" pitchFamily="34" charset="0"/>
              </a:rPr>
              <a:t> causes them to see no useful meaning at all.</a:t>
            </a:r>
          </a:p>
          <a:p>
            <a:pPr>
              <a:buFont typeface="Wingdings 2" pitchFamily="18" charset="2"/>
              <a:buNone/>
              <a:defRPr/>
            </a:pPr>
            <a:endParaRPr lang="en-CA" b="1" dirty="0">
              <a:latin typeface="Arial" pitchFamily="34" charset="0"/>
              <a:cs typeface="Arial" pitchFamily="34" charset="0"/>
            </a:endParaRPr>
          </a:p>
          <a:p>
            <a:pPr marL="0" indent="0">
              <a:buFont typeface="Wingdings 2" pitchFamily="18" charset="2"/>
              <a:buNone/>
              <a:defRPr/>
            </a:pPr>
            <a:r>
              <a:rPr lang="en-C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Ambiguity</a:t>
            </a:r>
            <a:r>
              <a:rPr lang="en-CA" b="1" dirty="0">
                <a:latin typeface="Arial" pitchFamily="34" charset="0"/>
                <a:cs typeface="Arial" pitchFamily="34" charset="0"/>
              </a:rPr>
              <a:t>: more than one meaning is possible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en-CA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Vagueness</a:t>
            </a:r>
            <a:r>
              <a:rPr lang="en-CA" b="1" dirty="0">
                <a:latin typeface="Arial" pitchFamily="34" charset="0"/>
                <a:cs typeface="Arial" pitchFamily="34" charset="0"/>
              </a:rPr>
              <a:t>: The meaning is unclear.  Expression is not specific.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en-CA" b="1" dirty="0">
              <a:latin typeface="Arial" pitchFamily="34" charset="0"/>
              <a:cs typeface="Arial" pitchFamily="34" charset="0"/>
            </a:endParaRPr>
          </a:p>
          <a:p>
            <a:pPr algn="r">
              <a:buFont typeface="Wingdings 2" pitchFamily="18" charset="2"/>
              <a:buNone/>
              <a:defRPr/>
            </a:pPr>
            <a:r>
              <a:rPr lang="en-CA" sz="1800" b="1" dirty="0">
                <a:latin typeface="Arial" pitchFamily="34" charset="0"/>
                <a:cs typeface="Arial" pitchFamily="34" charset="0"/>
              </a:rPr>
              <a:t>(Beer 62)</a:t>
            </a:r>
          </a:p>
          <a:p>
            <a:pPr algn="r">
              <a:buFont typeface="Wingdings 2" pitchFamily="18" charset="2"/>
              <a:buNone/>
              <a:defRPr/>
            </a:pPr>
            <a:endParaRPr lang="en-CA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>
                <a:solidFill>
                  <a:srgbClr val="0070C0"/>
                </a:solidFill>
              </a:rPr>
              <a:t>Vagueness is Unprofessional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en-CA" sz="2800" b="1" dirty="0">
                <a:latin typeface="Arial" charset="0"/>
                <a:cs typeface="Arial" charset="0"/>
              </a:rPr>
              <a:t>What are the problems with the following sentences?</a:t>
            </a:r>
          </a:p>
          <a:p>
            <a:pPr marL="0" indent="0">
              <a:buFont typeface="Wingdings 2" pitchFamily="18" charset="2"/>
              <a:buNone/>
            </a:pPr>
            <a:endParaRPr lang="en-CA" b="1" dirty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en-CA" b="1" dirty="0">
                <a:latin typeface="Arial" charset="0"/>
                <a:cs typeface="Arial" charset="0"/>
              </a:rPr>
              <a:t>The Robotics group is </a:t>
            </a:r>
            <a:r>
              <a:rPr lang="en-CA" b="1" dirty="0">
                <a:solidFill>
                  <a:schemeClr val="accent1"/>
                </a:solidFill>
                <a:latin typeface="Arial" charset="0"/>
                <a:cs typeface="Arial" charset="0"/>
              </a:rPr>
              <a:t>several</a:t>
            </a:r>
            <a:r>
              <a:rPr lang="en-CA" b="1" dirty="0">
                <a:latin typeface="Arial" charset="0"/>
                <a:cs typeface="Arial" charset="0"/>
              </a:rPr>
              <a:t> weeks behind schedule.</a:t>
            </a:r>
          </a:p>
          <a:p>
            <a:pPr marL="0" indent="0">
              <a:buFont typeface="Wingdings 2" pitchFamily="18" charset="2"/>
              <a:buNone/>
            </a:pPr>
            <a:endParaRPr lang="en-CA" b="1" dirty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en-CA" b="1" dirty="0">
                <a:latin typeface="Arial" charset="0"/>
                <a:cs typeface="Arial" charset="0"/>
              </a:rPr>
              <a:t>The CF533 runs </a:t>
            </a:r>
            <a:r>
              <a:rPr lang="en-CA" b="1" dirty="0">
                <a:solidFill>
                  <a:srgbClr val="0070C0"/>
                </a:solidFill>
                <a:latin typeface="Arial" charset="0"/>
                <a:cs typeface="Arial" charset="0"/>
              </a:rPr>
              <a:t>faster</a:t>
            </a:r>
            <a:r>
              <a:rPr lang="en-CA" b="1" dirty="0">
                <a:latin typeface="Arial" charset="0"/>
                <a:cs typeface="Arial" charset="0"/>
              </a:rPr>
              <a:t> than the RG562 but is </a:t>
            </a:r>
            <a:r>
              <a:rPr lang="en-CA" b="1" dirty="0">
                <a:solidFill>
                  <a:srgbClr val="0070C0"/>
                </a:solidFill>
                <a:latin typeface="Arial" charset="0"/>
                <a:cs typeface="Arial" charset="0"/>
              </a:rPr>
              <a:t>much more expensive</a:t>
            </a:r>
            <a:r>
              <a:rPr lang="en-CA" b="1" dirty="0">
                <a:latin typeface="Arial" charset="0"/>
                <a:cs typeface="Arial" charset="0"/>
              </a:rPr>
              <a:t>. </a:t>
            </a:r>
          </a:p>
          <a:p>
            <a:pPr marL="0" indent="0">
              <a:buFont typeface="Wingdings 2" pitchFamily="18" charset="2"/>
              <a:buNone/>
            </a:pPr>
            <a:endParaRPr lang="en-CA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28625" y="1357313"/>
            <a:ext cx="8229600" cy="1143000"/>
          </a:xfrm>
        </p:spPr>
        <p:txBody>
          <a:bodyPr/>
          <a:lstStyle/>
          <a:p>
            <a:r>
              <a:rPr lang="en-CA" b="1" dirty="0">
                <a:solidFill>
                  <a:srgbClr val="0070C0"/>
                </a:solidFill>
              </a:rPr>
              <a:t>Use precise information / (data, figures)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28625" y="2468563"/>
            <a:ext cx="8229600" cy="4389437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endParaRPr lang="en-CA" b="1" dirty="0"/>
          </a:p>
          <a:p>
            <a:pPr marL="0" indent="0">
              <a:buFont typeface="Wingdings 2" pitchFamily="18" charset="2"/>
              <a:buNone/>
            </a:pPr>
            <a:r>
              <a:rPr lang="en-CA" sz="2800" b="1" dirty="0">
                <a:latin typeface="Arial" charset="0"/>
                <a:cs typeface="Arial" charset="0"/>
              </a:rPr>
              <a:t>The Robotics group is </a:t>
            </a:r>
            <a:r>
              <a:rPr lang="en-CA" sz="2800" b="1" dirty="0">
                <a:solidFill>
                  <a:srgbClr val="0070C0"/>
                </a:solidFill>
                <a:latin typeface="Arial" charset="0"/>
                <a:cs typeface="Arial" charset="0"/>
              </a:rPr>
              <a:t>seven weeks </a:t>
            </a:r>
            <a:r>
              <a:rPr lang="en-CA" sz="2800" b="1" dirty="0">
                <a:latin typeface="Arial" charset="0"/>
                <a:cs typeface="Arial" charset="0"/>
              </a:rPr>
              <a:t>behind schedule.</a:t>
            </a:r>
          </a:p>
          <a:p>
            <a:pPr marL="0" indent="0">
              <a:buFont typeface="Wingdings 2" pitchFamily="18" charset="2"/>
              <a:buNone/>
            </a:pPr>
            <a:endParaRPr lang="en-CA" sz="2800" b="1" dirty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en-CA" sz="2800" b="1" dirty="0">
                <a:latin typeface="Arial" charset="0"/>
                <a:cs typeface="Arial" charset="0"/>
              </a:rPr>
              <a:t>The CF553 runs </a:t>
            </a:r>
            <a:r>
              <a:rPr lang="en-CA" sz="2800" b="1" dirty="0">
                <a:solidFill>
                  <a:srgbClr val="0070C0"/>
                </a:solidFill>
                <a:latin typeface="Arial" charset="0"/>
                <a:cs typeface="Arial" charset="0"/>
              </a:rPr>
              <a:t>84% faster</a:t>
            </a:r>
            <a:r>
              <a:rPr lang="en-CA" sz="2800" b="1" dirty="0">
                <a:latin typeface="Arial" charset="0"/>
                <a:cs typeface="Arial" charset="0"/>
              </a:rPr>
              <a:t> than the RG562 but is </a:t>
            </a:r>
            <a:r>
              <a:rPr lang="en-CA" sz="2800" b="1" dirty="0">
                <a:solidFill>
                  <a:srgbClr val="0070C0"/>
                </a:solidFill>
                <a:latin typeface="Arial" charset="0"/>
                <a:cs typeface="Arial" charset="0"/>
              </a:rPr>
              <a:t>$2840 more </a:t>
            </a:r>
            <a:r>
              <a:rPr lang="en-CA" sz="2800" b="1" dirty="0">
                <a:latin typeface="Arial" charset="0"/>
                <a:cs typeface="Arial" charset="0"/>
              </a:rPr>
              <a:t>expensive than the RG562.</a:t>
            </a:r>
          </a:p>
          <a:p>
            <a:pPr marL="0" indent="0">
              <a:buFont typeface="Wingdings 2" pitchFamily="18" charset="2"/>
              <a:buNone/>
            </a:pPr>
            <a:endParaRPr lang="en-CA" sz="2800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1357313"/>
            <a:ext cx="8101012" cy="571500"/>
          </a:xfrm>
        </p:spPr>
        <p:txBody>
          <a:bodyPr/>
          <a:lstStyle/>
          <a:p>
            <a:pPr eaLnBrk="1" hangingPunct="1"/>
            <a:r>
              <a:rPr lang="en-US" sz="6000" b="1" dirty="0"/>
              <a:t>Directness   </a:t>
            </a:r>
            <a:r>
              <a:rPr lang="en-US" sz="2400" b="1" dirty="0"/>
              <a:t>(Beer 63)</a:t>
            </a:r>
            <a:endParaRPr lang="en-US" sz="6000" b="1" dirty="0"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1943143"/>
            <a:ext cx="8223250" cy="44196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442913" indent="-442913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Wingdings" pitchFamily="2" charset="2"/>
              <a:buChar char="Ø"/>
              <a:defRPr/>
            </a:pPr>
            <a:r>
              <a:rPr lang="en-CA" sz="2800" b="1" dirty="0">
                <a:latin typeface="Arial" pitchFamily="34" charset="0"/>
                <a:cs typeface="Arial" pitchFamily="34" charset="0"/>
              </a:rPr>
              <a:t>Be as direct as possible.</a:t>
            </a:r>
          </a:p>
          <a:p>
            <a:pPr marL="442913" indent="-442913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Wingdings" pitchFamily="2" charset="2"/>
              <a:buChar char="Ø"/>
              <a:defRPr/>
            </a:pPr>
            <a:r>
              <a:rPr lang="en-CA" sz="2800" b="1" dirty="0">
                <a:latin typeface="Arial" pitchFamily="34" charset="0"/>
                <a:cs typeface="Arial" pitchFamily="34" charset="0"/>
              </a:rPr>
              <a:t>Your reader should be able to grasp your point quickly.</a:t>
            </a:r>
          </a:p>
          <a:p>
            <a:pPr marL="442913" indent="-442913">
              <a:buClrTx/>
              <a:buFont typeface="Wingdings" pitchFamily="2" charset="2"/>
              <a:buChar char="Ø"/>
              <a:defRPr/>
            </a:pPr>
            <a:r>
              <a:rPr lang="en-CA" sz="2800" b="1" dirty="0">
                <a:latin typeface="Arial" pitchFamily="34" charset="0"/>
                <a:cs typeface="Arial" pitchFamily="34" charset="0"/>
              </a:rPr>
              <a:t>The most important information should come at the beginning of sentences and paragraphs.</a:t>
            </a: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CA" sz="1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1357313"/>
            <a:ext cx="8101012" cy="571500"/>
          </a:xfrm>
        </p:spPr>
        <p:txBody>
          <a:bodyPr/>
          <a:lstStyle/>
          <a:p>
            <a:pPr eaLnBrk="1" hangingPunct="1"/>
            <a:r>
              <a:rPr lang="en-US" sz="6000" b="1" dirty="0"/>
              <a:t>Lecture outline</a:t>
            </a:r>
            <a:endParaRPr lang="en-US" sz="6000" b="1" dirty="0"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00250"/>
            <a:ext cx="8223250" cy="44196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CA" sz="3600" b="1" dirty="0">
                <a:latin typeface="Arial" pitchFamily="34" charset="0"/>
                <a:cs typeface="Arial" pitchFamily="34" charset="0"/>
              </a:rPr>
              <a:t>Sentence Construction – Part 1 - Expressing Yourself Clearly and Efficiently</a:t>
            </a: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endParaRPr lang="en-US" sz="32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CA" sz="32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CA" sz="15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CA" sz="1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1143000"/>
            <a:ext cx="8101013" cy="1357313"/>
          </a:xfrm>
        </p:spPr>
        <p:txBody>
          <a:bodyPr/>
          <a:lstStyle/>
          <a:p>
            <a:pPr eaLnBrk="1" hangingPunct="1"/>
            <a:r>
              <a:rPr lang="en-US" sz="6000" b="1" dirty="0"/>
              <a:t>Directness: </a:t>
            </a:r>
            <a:r>
              <a:rPr lang="en-CA" sz="2800" b="1" dirty="0">
                <a:solidFill>
                  <a:schemeClr val="accent1"/>
                </a:solidFill>
              </a:rPr>
              <a:t>Examples (Beer 63)</a:t>
            </a:r>
            <a:br>
              <a:rPr lang="en-CA" sz="6000" b="1" dirty="0">
                <a:solidFill>
                  <a:schemeClr val="accent1"/>
                </a:solidFill>
              </a:rPr>
            </a:br>
            <a:endParaRPr lang="en-US" sz="6000" b="1" dirty="0"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643063"/>
            <a:ext cx="8223250" cy="4419600"/>
          </a:xfrm>
        </p:spPr>
        <p:txBody>
          <a:bodyPr>
            <a:normAutofit lnSpcReduction="10000"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en-CA" b="1" dirty="0">
                <a:solidFill>
                  <a:schemeClr val="accent1"/>
                </a:solidFill>
              </a:rPr>
              <a:t>Indirect:</a:t>
            </a:r>
          </a:p>
          <a:p>
            <a:pPr marL="6350" indent="-6350">
              <a:buFont typeface="Wingdings 2" pitchFamily="18" charset="2"/>
              <a:buNone/>
              <a:defRPr/>
            </a:pPr>
            <a:r>
              <a:rPr lang="en-CA" sz="2400" dirty="0"/>
              <a:t> </a:t>
            </a:r>
            <a:r>
              <a:rPr lang="en-CA" sz="2400" b="1" dirty="0"/>
              <a:t>After a long and difficult development cycle due to factory renovation, the Infrared controller will be ready for production in the very near future.</a:t>
            </a:r>
          </a:p>
          <a:p>
            <a:pPr marL="6350" indent="-6350">
              <a:buFont typeface="Wingdings 2" pitchFamily="18" charset="2"/>
              <a:buNone/>
              <a:defRPr/>
            </a:pPr>
            <a:endParaRPr lang="en-CA" b="1" dirty="0"/>
          </a:p>
          <a:p>
            <a:pPr>
              <a:buFont typeface="Wingdings 2" pitchFamily="18" charset="2"/>
              <a:buNone/>
              <a:defRPr/>
            </a:pPr>
            <a:r>
              <a:rPr lang="en-CA" b="1" dirty="0">
                <a:solidFill>
                  <a:schemeClr val="accent1"/>
                </a:solidFill>
              </a:rPr>
              <a:t>Direct: </a:t>
            </a:r>
          </a:p>
          <a:p>
            <a:pPr marL="6350" indent="-6350">
              <a:buFont typeface="Wingdings 2" pitchFamily="18" charset="2"/>
              <a:buNone/>
              <a:defRPr/>
            </a:pPr>
            <a:r>
              <a:rPr lang="en-CA" sz="2400" b="1" dirty="0"/>
              <a:t>The infrared controller will be ready for production March 4.  Its development cycle was delayed by the factory renovation.</a:t>
            </a:r>
          </a:p>
          <a:p>
            <a:pPr marL="6350" indent="-6350">
              <a:buFont typeface="Wingdings 2" pitchFamily="18" charset="2"/>
              <a:buNone/>
              <a:defRPr/>
            </a:pPr>
            <a:r>
              <a:rPr lang="en-CA" sz="2400" b="1" dirty="0"/>
              <a:t>or</a:t>
            </a:r>
          </a:p>
          <a:p>
            <a:pPr marL="6350" indent="-6350">
              <a:buNone/>
              <a:defRPr/>
            </a:pPr>
            <a:r>
              <a:rPr lang="en-CA" sz="2400" b="1" dirty="0">
                <a:cs typeface="Arial" pitchFamily="34" charset="0"/>
              </a:rPr>
              <a:t>While having been delayed by the factory renovation, the </a:t>
            </a:r>
            <a:r>
              <a:rPr lang="en-CA" sz="2400" b="1" dirty="0"/>
              <a:t>infrared controller will be ready for production March 4. </a:t>
            </a:r>
            <a:endParaRPr lang="en-CA" sz="2400" b="1" dirty="0">
              <a:cs typeface="Arial" pitchFamily="34" charset="0"/>
            </a:endParaRP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CA" sz="1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857232"/>
            <a:ext cx="8101012" cy="571500"/>
          </a:xfrm>
        </p:spPr>
        <p:txBody>
          <a:bodyPr/>
          <a:lstStyle/>
          <a:p>
            <a:pPr marL="342900" indent="-342900" eaLnBrk="1" hangingPunct="1"/>
            <a:r>
              <a:rPr lang="en-US" sz="4000" b="1" i="1" dirty="0">
                <a:latin typeface="Arial" charset="0"/>
              </a:rPr>
              <a:t>Unnecessary words - “verbiage”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1571612"/>
            <a:ext cx="8223250" cy="4929222"/>
          </a:xfrm>
        </p:spPr>
        <p:txBody>
          <a:bodyPr>
            <a:normAutofit fontScale="47500" lnSpcReduction="20000"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en-CA" sz="4400" b="1" dirty="0">
                <a:latin typeface="Arial" pitchFamily="34" charset="0"/>
                <a:cs typeface="Arial" pitchFamily="34" charset="0"/>
              </a:rPr>
              <a:t>Consider the following alternatives:</a:t>
            </a:r>
          </a:p>
          <a:p>
            <a:pPr>
              <a:buFont typeface="Wingdings 2" pitchFamily="18" charset="2"/>
              <a:buNone/>
              <a:defRPr/>
            </a:pPr>
            <a:endParaRPr lang="en-CA" sz="2800" b="1" dirty="0">
              <a:latin typeface="Arial" pitchFamily="34" charset="0"/>
              <a:cs typeface="Arial" pitchFamily="34" charset="0"/>
            </a:endParaRPr>
          </a:p>
          <a:p>
            <a:pPr marL="371475" indent="-371475">
              <a:spcBef>
                <a:spcPts val="1200"/>
              </a:spcBef>
              <a:buFont typeface="Wingdings 2" pitchFamily="18" charset="2"/>
              <a:buNone/>
              <a:defRPr/>
            </a:pPr>
            <a:r>
              <a:rPr lang="en-CA" sz="3100" b="1" dirty="0">
                <a:cs typeface="Arial" pitchFamily="34" charset="0"/>
              </a:rPr>
              <a:t>1.	</a:t>
            </a:r>
            <a:r>
              <a:rPr lang="en-CA" sz="4000" b="1" dirty="0">
                <a:cs typeface="Arial" pitchFamily="34" charset="0"/>
              </a:rPr>
              <a:t>I regret to say that at this point in time I basically do not have access to that specific information. </a:t>
            </a:r>
          </a:p>
          <a:p>
            <a:pPr>
              <a:spcBef>
                <a:spcPts val="1200"/>
              </a:spcBef>
              <a:buFont typeface="Wingdings 2" pitchFamily="18" charset="2"/>
              <a:buNone/>
              <a:defRPr/>
            </a:pPr>
            <a:r>
              <a:rPr lang="en-CA" sz="4000" b="1" dirty="0">
                <a:cs typeface="Arial" pitchFamily="34" charset="0"/>
              </a:rPr>
              <a:t>or</a:t>
            </a:r>
          </a:p>
          <a:p>
            <a:pPr>
              <a:spcBef>
                <a:spcPts val="1200"/>
              </a:spcBef>
              <a:buFont typeface="Wingdings 2" pitchFamily="18" charset="2"/>
              <a:buNone/>
              <a:defRPr/>
            </a:pPr>
            <a:r>
              <a:rPr lang="en-CA" sz="4000" b="1" dirty="0">
                <a:cs typeface="Arial" pitchFamily="34" charset="0"/>
              </a:rPr>
              <a:t>	I don’t know.</a:t>
            </a:r>
          </a:p>
          <a:p>
            <a:pPr>
              <a:defRPr/>
            </a:pPr>
            <a:endParaRPr lang="en-CA" sz="4000" b="1" dirty="0">
              <a:cs typeface="Arial" pitchFamily="34" charset="0"/>
            </a:endParaRPr>
          </a:p>
          <a:p>
            <a:pPr marL="371475" indent="-371475">
              <a:buFont typeface="Wingdings 2" pitchFamily="18" charset="2"/>
              <a:buNone/>
              <a:defRPr/>
            </a:pPr>
            <a:r>
              <a:rPr lang="en-CA" sz="4000" b="1" dirty="0"/>
              <a:t>2.	It is essential that the lens be cleaned at frequent intervals on a regular basis as is delineated in Ops Procedure 132-c.</a:t>
            </a:r>
          </a:p>
          <a:p>
            <a:pPr marL="371475" indent="-371475">
              <a:buFont typeface="Wingdings 2" pitchFamily="18" charset="2"/>
              <a:buNone/>
              <a:defRPr/>
            </a:pPr>
            <a:r>
              <a:rPr lang="en-CA" sz="4000" b="1" dirty="0"/>
              <a:t>or</a:t>
            </a:r>
          </a:p>
          <a:p>
            <a:pPr marL="371475" indent="-371475">
              <a:buFont typeface="Wingdings 2" pitchFamily="18" charset="2"/>
              <a:buNone/>
              <a:defRPr/>
            </a:pPr>
            <a:r>
              <a:rPr lang="en-CA" sz="4000" b="1" dirty="0"/>
              <a:t>	Clean the lens frequently and regularly as outlined in Ops Procedure 132-c.</a:t>
            </a:r>
          </a:p>
          <a:p>
            <a:pPr marL="371475" indent="-371475">
              <a:buFont typeface="Wingdings 2" pitchFamily="18" charset="2"/>
              <a:buNone/>
              <a:defRPr/>
            </a:pPr>
            <a:r>
              <a:rPr lang="en-CA" sz="4000" b="1" dirty="0"/>
              <a:t>or</a:t>
            </a:r>
          </a:p>
          <a:p>
            <a:pPr marL="371475" indent="-371475">
              <a:buNone/>
              <a:defRPr/>
            </a:pPr>
            <a:r>
              <a:rPr lang="en-CA" sz="4000" b="1" dirty="0"/>
              <a:t>	The lens should be cleaned frequently and regularly as outlined in Ops Procedure 132-c</a:t>
            </a:r>
          </a:p>
          <a:p>
            <a:pPr marL="371475" indent="-371475">
              <a:buFont typeface="Wingdings 2" pitchFamily="18" charset="2"/>
              <a:buNone/>
              <a:defRPr/>
            </a:pPr>
            <a:endParaRPr lang="en-CA" sz="4000" b="1" dirty="0">
              <a:cs typeface="Arial" pitchFamily="34" charset="0"/>
            </a:endParaRPr>
          </a:p>
          <a:p>
            <a:pPr algn="r">
              <a:buFont typeface="Wingdings 2" pitchFamily="18" charset="2"/>
              <a:buNone/>
              <a:defRPr/>
            </a:pPr>
            <a:r>
              <a:rPr lang="en-CA" sz="2100" dirty="0"/>
              <a:t>(Beer 53)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642938"/>
            <a:ext cx="8101013" cy="571500"/>
          </a:xfrm>
        </p:spPr>
        <p:txBody>
          <a:bodyPr/>
          <a:lstStyle/>
          <a:p>
            <a:pPr marL="342900" indent="-342900" eaLnBrk="1" hangingPunct="1"/>
            <a:r>
              <a:rPr lang="en-CA" sz="4000" b="1" dirty="0">
                <a:latin typeface="Arial" charset="0"/>
                <a:cs typeface="Arial" charset="0"/>
              </a:rPr>
              <a:t>Redundancy</a:t>
            </a:r>
            <a:endParaRPr lang="en-US" sz="4000" b="1" i="1" dirty="0"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24111" y="1628800"/>
            <a:ext cx="8223250" cy="4929188"/>
          </a:xfrm>
        </p:spPr>
        <p:txBody>
          <a:bodyPr>
            <a:normAutofit fontScale="62500" lnSpcReduction="20000"/>
          </a:bodyPr>
          <a:lstStyle/>
          <a:p>
            <a:pPr marL="444500" indent="-444500">
              <a:buClrTx/>
              <a:buFont typeface="Wingdings" pitchFamily="2" charset="2"/>
              <a:buChar char="§"/>
              <a:tabLst>
                <a:tab pos="365125" algn="l"/>
              </a:tabLst>
              <a:defRPr/>
            </a:pPr>
            <a:r>
              <a:rPr lang="en-CA" sz="4800" b="1" dirty="0"/>
              <a:t>using words that say the same thing</a:t>
            </a:r>
          </a:p>
          <a:p>
            <a:pPr marL="1085850" lvl="2" indent="-444500">
              <a:buFont typeface="Wingdings 2" pitchFamily="18" charset="2"/>
              <a:buNone/>
              <a:tabLst>
                <a:tab pos="365125" algn="l"/>
              </a:tabLst>
              <a:defRPr/>
            </a:pPr>
            <a:r>
              <a:rPr lang="en-CA" sz="4300" b="1" dirty="0"/>
              <a:t>(</a:t>
            </a:r>
            <a:r>
              <a:rPr lang="en-CA" sz="4300" b="1" i="1" dirty="0"/>
              <a:t>basic fundamentals) – as covered last week</a:t>
            </a:r>
          </a:p>
          <a:p>
            <a:pPr marL="1085850" lvl="2" indent="-444500">
              <a:buFont typeface="Wingdings 2" pitchFamily="18" charset="2"/>
              <a:buNone/>
              <a:tabLst>
                <a:tab pos="365125" algn="l"/>
              </a:tabLst>
              <a:defRPr/>
            </a:pPr>
            <a:endParaRPr lang="en-CA" sz="4300" b="1" i="1" dirty="0"/>
          </a:p>
          <a:p>
            <a:pPr marL="87313" lvl="2" indent="-3175">
              <a:buFont typeface="Wingdings 2" pitchFamily="18" charset="2"/>
              <a:buNone/>
              <a:tabLst>
                <a:tab pos="365125" algn="l"/>
              </a:tabLst>
              <a:defRPr/>
            </a:pPr>
            <a:r>
              <a:rPr lang="en-CA" sz="4300" b="1" i="1" dirty="0"/>
              <a:t>But also</a:t>
            </a:r>
          </a:p>
          <a:p>
            <a:pPr marL="1085850" lvl="2" indent="-444500">
              <a:buFont typeface="Wingdings 2" pitchFamily="18" charset="2"/>
              <a:buNone/>
              <a:tabLst>
                <a:tab pos="365125" algn="l"/>
              </a:tabLst>
              <a:defRPr/>
            </a:pPr>
            <a:endParaRPr lang="en-CA" sz="4300" b="1" i="1" dirty="0"/>
          </a:p>
          <a:p>
            <a:pPr marL="444500" indent="-444500">
              <a:buClrTx/>
              <a:buFont typeface="Wingdings" pitchFamily="2" charset="2"/>
              <a:buChar char="§"/>
              <a:tabLst>
                <a:tab pos="365125" algn="l"/>
              </a:tabLst>
              <a:defRPr/>
            </a:pPr>
            <a:r>
              <a:rPr lang="en-CA" sz="4800" b="1" dirty="0"/>
              <a:t>phrases that duplicate what has already been said</a:t>
            </a:r>
          </a:p>
          <a:p>
            <a:pPr marL="1085850" lvl="2" indent="-444500">
              <a:buFont typeface="Wingdings 2" pitchFamily="18" charset="2"/>
              <a:buNone/>
              <a:tabLst>
                <a:tab pos="365125" algn="l"/>
              </a:tabLst>
              <a:defRPr/>
            </a:pPr>
            <a:r>
              <a:rPr lang="en-CA" sz="4300" b="1" i="1" dirty="0"/>
              <a:t>They decided to reconstruct a hypothetical test situation that does not exist.</a:t>
            </a:r>
          </a:p>
          <a:p>
            <a:pPr marL="1085850" lvl="2" indent="-444500">
              <a:buFont typeface="Wingdings 2" pitchFamily="18" charset="2"/>
              <a:buNone/>
              <a:tabLst>
                <a:tab pos="365125" algn="l"/>
              </a:tabLst>
              <a:defRPr/>
            </a:pPr>
            <a:r>
              <a:rPr lang="en-CA" sz="4300" b="1" i="1" dirty="0"/>
              <a:t>or</a:t>
            </a:r>
          </a:p>
          <a:p>
            <a:pPr marL="1085850" lvl="2" indent="-444500">
              <a:buFont typeface="Wingdings 2" pitchFamily="18" charset="2"/>
              <a:buNone/>
              <a:tabLst>
                <a:tab pos="365125" algn="l"/>
              </a:tabLst>
              <a:defRPr/>
            </a:pPr>
            <a:r>
              <a:rPr lang="en-CA" sz="4300" b="1" i="1" dirty="0"/>
              <a:t>They decided to reconstruct a test situation.</a:t>
            </a:r>
            <a:endParaRPr lang="en-CA" sz="4300" b="1" dirty="0"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1000125"/>
            <a:ext cx="8101012" cy="571500"/>
          </a:xfrm>
        </p:spPr>
        <p:txBody>
          <a:bodyPr/>
          <a:lstStyle/>
          <a:p>
            <a:pPr marL="342900" indent="-342900" eaLnBrk="1" hangingPunct="1"/>
            <a:br>
              <a:rPr lang="en-CA" sz="1700" b="1" dirty="0">
                <a:latin typeface="Arial" charset="0"/>
                <a:cs typeface="Arial" charset="0"/>
              </a:rPr>
            </a:br>
            <a:r>
              <a:rPr lang="en-US" sz="5400" b="1" dirty="0">
                <a:latin typeface="Arial" charset="0"/>
                <a:cs typeface="Arial" charset="0"/>
              </a:rPr>
              <a:t>Solutions to verbiage</a:t>
            </a:r>
            <a:endParaRPr lang="en-US" sz="5400" b="1" dirty="0">
              <a:latin typeface="Arial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571625"/>
            <a:ext cx="8223250" cy="4857771"/>
          </a:xfrm>
        </p:spPr>
        <p:txBody>
          <a:bodyPr/>
          <a:lstStyle/>
          <a:p>
            <a:pPr marL="444500" indent="-444500">
              <a:buClrTx/>
              <a:buFont typeface="Wingdings" pitchFamily="2" charset="2"/>
              <a:buChar char="§"/>
              <a:defRPr/>
            </a:pPr>
            <a:r>
              <a:rPr lang="en-CA" sz="3200" b="1" dirty="0">
                <a:latin typeface="Arial" pitchFamily="34" charset="0"/>
                <a:cs typeface="Arial" pitchFamily="34" charset="0"/>
              </a:rPr>
              <a:t>Edit carefully</a:t>
            </a:r>
          </a:p>
          <a:p>
            <a:pPr marL="444500" indent="-444500">
              <a:buClrTx/>
              <a:buFont typeface="Wingdings" pitchFamily="2" charset="2"/>
              <a:buChar char="§"/>
              <a:defRPr/>
            </a:pPr>
            <a:r>
              <a:rPr lang="en-CA" sz="3200" b="1" dirty="0">
                <a:latin typeface="Arial" pitchFamily="34" charset="0"/>
                <a:cs typeface="Arial" pitchFamily="34" charset="0"/>
              </a:rPr>
              <a:t>make every word count.</a:t>
            </a:r>
          </a:p>
          <a:p>
            <a:pPr marL="444500" indent="-444500">
              <a:defRPr/>
            </a:pPr>
            <a:endParaRPr lang="en-CA" sz="2000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CA" sz="2400" b="1" dirty="0">
                <a:latin typeface="Arial" pitchFamily="34" charset="0"/>
                <a:cs typeface="Arial" pitchFamily="34" charset="0"/>
              </a:rPr>
              <a:t>Example – careful and comprehensive editing:</a:t>
            </a:r>
            <a:endParaRPr lang="en-CA" sz="2400" b="1" dirty="0">
              <a:latin typeface="Arial" charset="0"/>
              <a:cs typeface="Arial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CA" sz="2200" b="1" dirty="0"/>
              <a:t>Original sentence</a:t>
            </a:r>
          </a:p>
          <a:p>
            <a:pPr>
              <a:defRPr/>
            </a:pPr>
            <a:r>
              <a:rPr lang="en-CA" sz="2200" b="1" dirty="0"/>
              <a:t>You </a:t>
            </a:r>
            <a:r>
              <a:rPr lang="en-CA" sz="2200" b="1" dirty="0">
                <a:uFill>
                  <a:solidFill>
                    <a:srgbClr val="FF0000"/>
                  </a:solidFill>
                </a:uFill>
              </a:rPr>
              <a:t>may </a:t>
            </a:r>
            <a:r>
              <a:rPr lang="en-CA" sz="2200" b="1" u="wavyHeavy" dirty="0">
                <a:uFill>
                  <a:solidFill>
                    <a:srgbClr val="FF0000"/>
                  </a:solidFill>
                </a:uFill>
              </a:rPr>
              <a:t>often</a:t>
            </a:r>
            <a:r>
              <a:rPr lang="en-CA" sz="2200" b="1" dirty="0">
                <a:uFill>
                  <a:solidFill>
                    <a:srgbClr val="FF0000"/>
                  </a:solidFill>
                </a:uFill>
              </a:rPr>
              <a:t> find </a:t>
            </a:r>
            <a:r>
              <a:rPr lang="en-CA" sz="2200" b="1" u="heavy" dirty="0">
                <a:uFill>
                  <a:solidFill>
                    <a:srgbClr val="FF0000"/>
                  </a:solidFill>
                </a:uFill>
              </a:rPr>
              <a:t>that there are a number of </a:t>
            </a:r>
            <a:r>
              <a:rPr lang="en-CA" sz="2200" b="1" dirty="0">
                <a:uFill>
                  <a:solidFill>
                    <a:srgbClr val="FF0000"/>
                  </a:solidFill>
                </a:uFill>
              </a:rPr>
              <a:t>words </a:t>
            </a:r>
            <a:r>
              <a:rPr lang="en-CA" sz="2200" b="1" u="heavy" dirty="0">
                <a:uFill>
                  <a:solidFill>
                    <a:srgbClr val="FF0000"/>
                  </a:solidFill>
                </a:uFill>
              </a:rPr>
              <a:t>contained in your writing </a:t>
            </a:r>
            <a:r>
              <a:rPr lang="en-CA" sz="2200" b="1" dirty="0">
                <a:uFill>
                  <a:solidFill>
                    <a:srgbClr val="FF0000"/>
                  </a:solidFill>
                </a:uFill>
              </a:rPr>
              <a:t>that can be </a:t>
            </a:r>
            <a:r>
              <a:rPr lang="en-CA" sz="2200" b="1" u="heavy" dirty="0">
                <a:uFill>
                  <a:solidFill>
                    <a:srgbClr val="FF0000"/>
                  </a:solidFill>
                </a:uFill>
              </a:rPr>
              <a:t>safely and completely</a:t>
            </a:r>
            <a:r>
              <a:rPr lang="en-CA" sz="2200" b="1" dirty="0">
                <a:uFill>
                  <a:solidFill>
                    <a:srgbClr val="FF0000"/>
                  </a:solidFill>
                </a:uFill>
              </a:rPr>
              <a:t> eliminated without </a:t>
            </a:r>
            <a:r>
              <a:rPr lang="en-CA" sz="2200" b="1" u="sng" dirty="0">
                <a:uFill>
                  <a:solidFill>
                    <a:srgbClr val="FF0000"/>
                  </a:solidFill>
                </a:uFill>
              </a:rPr>
              <a:t>any kind of danger to your meaning whatsoever</a:t>
            </a:r>
            <a:r>
              <a:rPr lang="en-CA" sz="2200" b="1" u="sng" dirty="0"/>
              <a:t>.</a:t>
            </a:r>
          </a:p>
          <a:p>
            <a:pPr>
              <a:buFont typeface="Wingdings 2" pitchFamily="18" charset="2"/>
              <a:buNone/>
              <a:defRPr/>
            </a:pPr>
            <a:r>
              <a:rPr lang="en-CA" sz="2200" b="1" dirty="0"/>
              <a:t>Edited sentence </a:t>
            </a:r>
            <a:r>
              <a:rPr lang="en-CA" sz="1800" b="1" dirty="0"/>
              <a:t>(note removing personal pronoun “you.”)</a:t>
            </a:r>
          </a:p>
          <a:p>
            <a:pPr>
              <a:buClrTx/>
              <a:buFont typeface="Wingdings" pitchFamily="2" charset="2"/>
              <a:buChar char="§"/>
              <a:defRPr/>
            </a:pPr>
            <a:r>
              <a:rPr lang="en-CA" sz="2200" b="1" dirty="0"/>
              <a:t>Often w</a:t>
            </a:r>
            <a:r>
              <a:rPr lang="en-CA" sz="2200" b="1" dirty="0">
                <a:uFill>
                  <a:solidFill>
                    <a:srgbClr val="FF0000"/>
                  </a:solidFill>
                </a:uFill>
              </a:rPr>
              <a:t>ords can be eliminated without changing the meaning of the text</a:t>
            </a:r>
            <a:r>
              <a:rPr lang="en-CA" sz="2200" b="1" dirty="0"/>
              <a:t>.</a:t>
            </a:r>
          </a:p>
          <a:p>
            <a:pPr>
              <a:defRPr/>
            </a:pPr>
            <a:endParaRPr lang="en-CA" sz="2000" dirty="0"/>
          </a:p>
          <a:p>
            <a:pPr>
              <a:defRPr/>
            </a:pPr>
            <a:endParaRPr lang="en-CA" sz="2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>
                <a:solidFill>
                  <a:srgbClr val="0070C0"/>
                </a:solidFill>
              </a:rPr>
              <a:t>Modifier Problems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en-CA" b="1" dirty="0">
                <a:latin typeface="Arial" charset="0"/>
                <a:cs typeface="Arial" charset="0"/>
              </a:rPr>
              <a:t>Usually results in ambiguous statements (unclear)</a:t>
            </a:r>
          </a:p>
          <a:p>
            <a:endParaRPr lang="en-CA" b="1" dirty="0"/>
          </a:p>
          <a:p>
            <a:pPr>
              <a:buFont typeface="Wingdings 2" pitchFamily="18" charset="2"/>
              <a:buNone/>
            </a:pPr>
            <a:r>
              <a:rPr lang="en-CA" sz="2400" b="1" dirty="0">
                <a:latin typeface="Arial" charset="0"/>
                <a:cs typeface="Arial" charset="0"/>
              </a:rPr>
              <a:t>Misplaced Modifiers:</a:t>
            </a:r>
          </a:p>
          <a:p>
            <a:pPr>
              <a:buFont typeface="Wingdings 2" pitchFamily="18" charset="2"/>
              <a:buNone/>
            </a:pPr>
            <a:r>
              <a:rPr lang="en-CA" sz="2400" b="1" i="1" dirty="0"/>
              <a:t>I almost earned fifty dollars this morning.</a:t>
            </a:r>
          </a:p>
          <a:p>
            <a:pPr>
              <a:buFont typeface="Wingdings 2" pitchFamily="18" charset="2"/>
              <a:buNone/>
            </a:pPr>
            <a:endParaRPr lang="en-CA" sz="2400" b="1" i="1" dirty="0"/>
          </a:p>
          <a:p>
            <a:pPr>
              <a:buNone/>
            </a:pPr>
            <a:r>
              <a:rPr lang="en-CA" sz="2400" b="1" i="1" dirty="0"/>
              <a:t>( ok if  I had a chance to earn the money, but didn’t. </a:t>
            </a:r>
          </a:p>
          <a:p>
            <a:pPr>
              <a:buNone/>
            </a:pPr>
            <a:r>
              <a:rPr lang="en-CA" sz="2400" b="1" i="1" dirty="0"/>
              <a:t> Not ok if that was the approximate amount I made.)</a:t>
            </a:r>
          </a:p>
          <a:p>
            <a:pPr>
              <a:buNone/>
            </a:pPr>
            <a:endParaRPr lang="en-CA" sz="2400" b="1" i="1" dirty="0"/>
          </a:p>
          <a:p>
            <a:pPr>
              <a:buNone/>
            </a:pPr>
            <a:r>
              <a:rPr lang="en-CA" sz="2400" b="1" i="1" dirty="0"/>
              <a:t>I earned </a:t>
            </a:r>
            <a:r>
              <a:rPr lang="en-CA" sz="2400" b="1" i="1" dirty="0">
                <a:solidFill>
                  <a:srgbClr val="FF0000"/>
                </a:solidFill>
              </a:rPr>
              <a:t>almost </a:t>
            </a:r>
            <a:r>
              <a:rPr lang="en-CA" sz="2400" b="1" i="1" dirty="0"/>
              <a:t>fifty dollars this morning.</a:t>
            </a:r>
          </a:p>
          <a:p>
            <a:pPr>
              <a:buFont typeface="Wingdings 2" pitchFamily="18" charset="2"/>
              <a:buNone/>
            </a:pPr>
            <a:endParaRPr lang="en-CA" sz="2400" b="1" i="1" dirty="0"/>
          </a:p>
          <a:p>
            <a:pPr>
              <a:buFont typeface="Wingdings 2" pitchFamily="18" charset="2"/>
              <a:buNone/>
            </a:pPr>
            <a:endParaRPr lang="en-CA" sz="2400" b="1" i="1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>
                <a:solidFill>
                  <a:srgbClr val="0070C0"/>
                </a:solidFill>
              </a:rPr>
              <a:t>Modifier Problems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>
          <a:xfrm>
            <a:off x="357188" y="1928813"/>
            <a:ext cx="8229600" cy="4929187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en-CA" sz="2800" b="1" dirty="0">
                <a:latin typeface="Arial" charset="0"/>
                <a:cs typeface="Arial" charset="0"/>
              </a:rPr>
              <a:t>Dangling modifiers</a:t>
            </a:r>
          </a:p>
          <a:p>
            <a:pPr>
              <a:buFont typeface="Wingdings 2" pitchFamily="18" charset="2"/>
              <a:buNone/>
              <a:defRPr/>
            </a:pPr>
            <a:endParaRPr lang="en-CA" sz="2400" b="1" i="1" dirty="0">
              <a:cs typeface="Arial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CA" sz="2400" b="1" i="1" dirty="0">
                <a:cs typeface="Arial" charset="0"/>
              </a:rPr>
              <a:t>After drawing a picture, I understood what she meant. (Not clear who drew the picture.)</a:t>
            </a:r>
          </a:p>
          <a:p>
            <a:pPr>
              <a:buFont typeface="Wingdings 2" pitchFamily="18" charset="2"/>
              <a:buNone/>
              <a:defRPr/>
            </a:pPr>
            <a:r>
              <a:rPr lang="en-CA" sz="2400" b="1" i="1" dirty="0">
                <a:solidFill>
                  <a:srgbClr val="FF0000"/>
                </a:solidFill>
                <a:cs typeface="Arial" charset="0"/>
              </a:rPr>
              <a:t>After she drew a picture, I understood what Nancy meant.</a:t>
            </a:r>
          </a:p>
          <a:p>
            <a:pPr>
              <a:buFont typeface="Wingdings 2" pitchFamily="18" charset="2"/>
              <a:buNone/>
              <a:defRPr/>
            </a:pPr>
            <a:endParaRPr lang="en-CA" sz="2400" b="1" i="1" dirty="0">
              <a:solidFill>
                <a:srgbClr val="FF0000"/>
              </a:solidFill>
              <a:cs typeface="Arial" charset="0"/>
            </a:endParaRPr>
          </a:p>
          <a:p>
            <a:pPr marL="6350" indent="-6350">
              <a:buFont typeface="Wingdings 2" pitchFamily="18" charset="2"/>
              <a:buNone/>
              <a:defRPr/>
            </a:pPr>
            <a:endParaRPr lang="en-CA" sz="2400" b="1" i="1" dirty="0">
              <a:solidFill>
                <a:srgbClr val="FF0000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457200" y="762188"/>
            <a:ext cx="8229600" cy="1143000"/>
          </a:xfrm>
        </p:spPr>
        <p:txBody>
          <a:bodyPr/>
          <a:lstStyle/>
          <a:p>
            <a:pPr algn="ctr"/>
            <a:r>
              <a:rPr lang="en-CA" b="1" dirty="0"/>
              <a:t>Faulty Parallelism </a:t>
            </a:r>
            <a:br>
              <a:rPr lang="en-CA" b="1" dirty="0"/>
            </a:br>
            <a:r>
              <a:rPr lang="en-CA" sz="3600" b="1" dirty="0">
                <a:latin typeface="Arial" charset="0"/>
                <a:cs typeface="Arial" charset="0"/>
              </a:rPr>
              <a:t>(</a:t>
            </a:r>
            <a:r>
              <a:rPr lang="en-CA" sz="3600" b="1" dirty="0" err="1">
                <a:latin typeface="Arial" charset="0"/>
                <a:cs typeface="Arial" charset="0"/>
              </a:rPr>
              <a:t>awk</a:t>
            </a:r>
            <a:r>
              <a:rPr lang="en-CA" sz="3600" b="1" dirty="0">
                <a:latin typeface="Arial" charset="0"/>
                <a:cs typeface="Arial" charset="0"/>
              </a:rPr>
              <a:t> –awkward)</a:t>
            </a:r>
            <a:endParaRPr lang="en-CA" sz="3600" b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389437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en-CA" sz="2800" b="1" dirty="0">
                <a:latin typeface="Arial" charset="0"/>
                <a:cs typeface="Arial" charset="0"/>
              </a:rPr>
              <a:t>Usually occurs with lists or series of ideas.</a:t>
            </a:r>
          </a:p>
          <a:p>
            <a:pPr marL="0" indent="0">
              <a:buFont typeface="Wingdings 2" pitchFamily="18" charset="2"/>
              <a:buNone/>
            </a:pPr>
            <a:r>
              <a:rPr lang="en-CA" sz="2800" b="1" dirty="0">
                <a:latin typeface="Arial" charset="0"/>
                <a:cs typeface="Arial" charset="0"/>
              </a:rPr>
              <a:t>When speaking of more than one item or idea in a sentence, place them all in the same grammatical form. </a:t>
            </a:r>
          </a:p>
          <a:p>
            <a:pPr marL="366713" lvl="1" indent="0">
              <a:buClrTx/>
              <a:buFont typeface="Wingdings" pitchFamily="2" charset="2"/>
              <a:buChar char="§"/>
            </a:pPr>
            <a:r>
              <a:rPr lang="en-CA" b="1" dirty="0">
                <a:latin typeface="Arial" charset="0"/>
                <a:cs typeface="Arial" charset="0"/>
              </a:rPr>
              <a:t>	nouns with nouns</a:t>
            </a:r>
          </a:p>
          <a:p>
            <a:pPr marL="366713" lvl="1" indent="0">
              <a:buClrTx/>
              <a:buFont typeface="Wingdings" pitchFamily="2" charset="2"/>
              <a:buChar char="§"/>
            </a:pPr>
            <a:r>
              <a:rPr lang="en-CA" b="1" dirty="0">
                <a:latin typeface="Arial" charset="0"/>
                <a:cs typeface="Arial" charset="0"/>
              </a:rPr>
              <a:t>	adjectives with adjectives</a:t>
            </a:r>
          </a:p>
          <a:p>
            <a:pPr marL="366713" lvl="1" indent="0">
              <a:buClrTx/>
              <a:buFont typeface="Wingdings" pitchFamily="2" charset="2"/>
              <a:buChar char="§"/>
            </a:pPr>
            <a:r>
              <a:rPr lang="en-CA" b="1" dirty="0">
                <a:latin typeface="Arial" charset="0"/>
                <a:cs typeface="Arial" charset="0"/>
              </a:rPr>
              <a:t>	‘ing’ words with ‘ing’ words</a:t>
            </a:r>
          </a:p>
          <a:p>
            <a:pPr marL="366713" lvl="1" indent="0">
              <a:buClrTx/>
              <a:buFont typeface="Wingdings" pitchFamily="2" charset="2"/>
              <a:buChar char="§"/>
            </a:pPr>
            <a:r>
              <a:rPr lang="en-CA" b="1" dirty="0">
                <a:latin typeface="Arial" charset="0"/>
                <a:cs typeface="Arial" charset="0"/>
              </a:rPr>
              <a:t>	clauses with clauses</a:t>
            </a:r>
          </a:p>
          <a:p>
            <a:pPr marL="0" indent="0">
              <a:buFont typeface="Wingdings 2" pitchFamily="18" charset="2"/>
              <a:buNone/>
            </a:pPr>
            <a:endParaRPr lang="en-CA" b="1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>
                <a:solidFill>
                  <a:srgbClr val="0070C0"/>
                </a:solidFill>
              </a:rPr>
              <a:t>Faulty Parallelism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en-CA" sz="2800" b="1" dirty="0">
                <a:latin typeface="Arial" charset="0"/>
                <a:cs typeface="Arial" charset="0"/>
              </a:rPr>
              <a:t>Consider the following:</a:t>
            </a:r>
          </a:p>
          <a:p>
            <a:pPr marL="0" indent="0">
              <a:buFont typeface="Wingdings 2" pitchFamily="18" charset="2"/>
              <a:buNone/>
            </a:pPr>
            <a:endParaRPr lang="en-CA" sz="1400" b="1" dirty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en-CA" sz="2800" b="1" i="1" dirty="0">
                <a:cs typeface="Arial" charset="0"/>
              </a:rPr>
              <a:t>Professionals include engineers and people who practice law.</a:t>
            </a:r>
          </a:p>
          <a:p>
            <a:pPr marL="0" indent="0">
              <a:buFont typeface="Wingdings 2" pitchFamily="18" charset="2"/>
              <a:buNone/>
            </a:pPr>
            <a:r>
              <a:rPr lang="en-CA" sz="2800" b="1" i="1" dirty="0">
                <a:cs typeface="Arial" charset="0"/>
              </a:rPr>
              <a:t>I like running, dancing and to play basketball.</a:t>
            </a:r>
          </a:p>
          <a:p>
            <a:pPr marL="0" indent="0">
              <a:buFont typeface="Wingdings 2" pitchFamily="18" charset="2"/>
              <a:buNone/>
            </a:pPr>
            <a:r>
              <a:rPr lang="en-CA" sz="2800" b="1" i="1" dirty="0">
                <a:cs typeface="Arial" charset="0"/>
              </a:rPr>
              <a:t>She’s pretty and has ambition.</a:t>
            </a:r>
          </a:p>
          <a:p>
            <a:pPr marL="0" indent="0">
              <a:buFont typeface="Wingdings 2" pitchFamily="18" charset="2"/>
              <a:buNone/>
            </a:pPr>
            <a:r>
              <a:rPr lang="en-CA" sz="2800" b="1" i="1" dirty="0">
                <a:cs typeface="Arial" charset="0"/>
              </a:rPr>
              <a:t>The back-up system should be efficient, should meet safety specifications, and have complete reliability.</a:t>
            </a:r>
          </a:p>
          <a:p>
            <a:pPr marL="0" indent="0">
              <a:buFont typeface="Wingdings 2" pitchFamily="18" charset="2"/>
              <a:buNone/>
            </a:pPr>
            <a:endParaRPr lang="en-CA" sz="2800" b="1" dirty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en-CA" sz="2800" b="1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29600" cy="867122"/>
          </a:xfrm>
        </p:spPr>
        <p:txBody>
          <a:bodyPr/>
          <a:lstStyle/>
          <a:p>
            <a:r>
              <a:rPr lang="en-CA" b="1" dirty="0">
                <a:solidFill>
                  <a:srgbClr val="0070C0"/>
                </a:solidFill>
              </a:rPr>
              <a:t>		Faulty Parallelism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323528" y="1772816"/>
            <a:ext cx="8229600" cy="4896544"/>
          </a:xfrm>
        </p:spPr>
        <p:txBody>
          <a:bodyPr/>
          <a:lstStyle/>
          <a:p>
            <a:pPr marL="0" indent="0">
              <a:spcAft>
                <a:spcPts val="1200"/>
              </a:spcAft>
              <a:buFont typeface="Wingdings 2" pitchFamily="18" charset="2"/>
              <a:buNone/>
            </a:pPr>
            <a:r>
              <a:rPr lang="en-CA" sz="2400" b="1" dirty="0">
                <a:latin typeface="Arial" charset="0"/>
                <a:cs typeface="Arial" charset="0"/>
              </a:rPr>
              <a:t>Consider the following</a:t>
            </a:r>
          </a:p>
          <a:p>
            <a:pPr marL="0" indent="0">
              <a:spcAft>
                <a:spcPts val="1200"/>
              </a:spcAft>
              <a:buFont typeface="Wingdings 2" pitchFamily="18" charset="2"/>
              <a:buNone/>
            </a:pPr>
            <a:r>
              <a:rPr lang="en-CA" sz="2400" b="1" dirty="0">
                <a:latin typeface="Arial" charset="0"/>
                <a:cs typeface="Arial" charset="0"/>
              </a:rPr>
              <a:t>Professionals include engineers and </a:t>
            </a:r>
            <a:r>
              <a:rPr lang="en-CA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lawyers. </a:t>
            </a:r>
            <a:r>
              <a:rPr lang="en-CA" sz="2400" b="1" i="1" dirty="0">
                <a:solidFill>
                  <a:srgbClr val="FF0000"/>
                </a:solidFill>
                <a:cs typeface="Arial" charset="0"/>
              </a:rPr>
              <a:t>(nouns)</a:t>
            </a:r>
          </a:p>
          <a:p>
            <a:pPr marL="0" indent="0">
              <a:spcAft>
                <a:spcPts val="1200"/>
              </a:spcAft>
              <a:buFont typeface="Wingdings 2" pitchFamily="18" charset="2"/>
              <a:buNone/>
            </a:pPr>
            <a:r>
              <a:rPr lang="en-CA" sz="2400" b="1" dirty="0">
                <a:latin typeface="Arial" charset="0"/>
                <a:cs typeface="Arial" charset="0"/>
              </a:rPr>
              <a:t>I like running, dancing and </a:t>
            </a:r>
            <a:r>
              <a:rPr lang="en-CA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playing </a:t>
            </a:r>
            <a:r>
              <a:rPr lang="en-CA" sz="2400" b="1" dirty="0">
                <a:latin typeface="Arial" charset="0"/>
                <a:cs typeface="Arial" charset="0"/>
              </a:rPr>
              <a:t>basketball. </a:t>
            </a:r>
            <a:r>
              <a:rPr lang="en-CA" sz="2400" b="1" i="1" dirty="0">
                <a:solidFill>
                  <a:srgbClr val="FF0000"/>
                </a:solidFill>
                <a:cs typeface="Arial" charset="0"/>
              </a:rPr>
              <a:t>(‘ing’ words)</a:t>
            </a:r>
          </a:p>
          <a:p>
            <a:pPr marL="0" indent="0">
              <a:spcAft>
                <a:spcPts val="1200"/>
              </a:spcAft>
              <a:buFont typeface="Wingdings 2" pitchFamily="18" charset="2"/>
              <a:buNone/>
            </a:pPr>
            <a:r>
              <a:rPr lang="en-CA" sz="2400" b="1" dirty="0">
                <a:latin typeface="Arial" charset="0"/>
                <a:cs typeface="Arial" charset="0"/>
              </a:rPr>
              <a:t>She’s pretty and </a:t>
            </a:r>
            <a:r>
              <a:rPr lang="en-CA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ambitious</a:t>
            </a:r>
            <a:r>
              <a:rPr lang="en-CA" sz="2400" b="1" dirty="0">
                <a:latin typeface="Arial" charset="0"/>
                <a:cs typeface="Arial" charset="0"/>
              </a:rPr>
              <a:t>. </a:t>
            </a:r>
            <a:r>
              <a:rPr lang="en-CA" sz="2400" b="1" i="1" dirty="0">
                <a:solidFill>
                  <a:srgbClr val="FF0000"/>
                </a:solidFill>
                <a:cs typeface="Arial" charset="0"/>
              </a:rPr>
              <a:t>(adjectives)</a:t>
            </a:r>
          </a:p>
          <a:p>
            <a:pPr marL="0" indent="0">
              <a:spcAft>
                <a:spcPts val="0"/>
              </a:spcAft>
              <a:buFont typeface="Wingdings 2" pitchFamily="18" charset="2"/>
              <a:buNone/>
            </a:pPr>
            <a:r>
              <a:rPr lang="en-CA" sz="2400" b="1" dirty="0">
                <a:latin typeface="Arial" charset="0"/>
                <a:cs typeface="Arial" charset="0"/>
              </a:rPr>
              <a:t>The back-up system should be efficient, should meet safety specifications, and </a:t>
            </a:r>
            <a:r>
              <a:rPr lang="en-CA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should be completely reliable</a:t>
            </a:r>
            <a:r>
              <a:rPr lang="en-CA" sz="2400" b="1" dirty="0">
                <a:latin typeface="Arial" charset="0"/>
                <a:cs typeface="Arial" charset="0"/>
              </a:rPr>
              <a:t>. </a:t>
            </a:r>
            <a:r>
              <a:rPr lang="en-CA" sz="2400" b="1" i="1" dirty="0">
                <a:solidFill>
                  <a:srgbClr val="FF0000"/>
                </a:solidFill>
                <a:cs typeface="Arial" charset="0"/>
              </a:rPr>
              <a:t>(clauses)</a:t>
            </a:r>
          </a:p>
          <a:p>
            <a:pPr marL="0" indent="0">
              <a:buFont typeface="Wingdings 2" pitchFamily="18" charset="2"/>
              <a:buNone/>
            </a:pPr>
            <a:endParaRPr lang="en-CA" sz="1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 2" pitchFamily="18" charset="2"/>
              <a:buNone/>
            </a:pPr>
            <a:endParaRPr lang="en-CA" sz="2800" b="1" dirty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en-CA" sz="2800" b="1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1"/>
          <p:cNvSpPr>
            <a:spLocks noGrp="1"/>
          </p:cNvSpPr>
          <p:nvPr>
            <p:ph type="title"/>
          </p:nvPr>
        </p:nvSpPr>
        <p:spPr>
          <a:xfrm>
            <a:off x="428625" y="928688"/>
            <a:ext cx="8229600" cy="428625"/>
          </a:xfrm>
        </p:spPr>
        <p:txBody>
          <a:bodyPr/>
          <a:lstStyle/>
          <a:p>
            <a:r>
              <a:rPr lang="en-US" altLang="en-US" sz="4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 Group – Nov. 15</a:t>
            </a:r>
            <a:endParaRPr lang="en-CA" altLang="en-US" sz="4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259" name="Content Placeholder 2"/>
          <p:cNvSpPr>
            <a:spLocks noGrp="1"/>
          </p:cNvSpPr>
          <p:nvPr>
            <p:ph idx="1"/>
          </p:nvPr>
        </p:nvSpPr>
        <p:spPr>
          <a:xfrm>
            <a:off x="500063" y="1571625"/>
            <a:ext cx="8072437" cy="4071938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en-US" altLang="en-US" sz="3000" b="1" dirty="0"/>
              <a:t>No formal discussion group.</a:t>
            </a:r>
          </a:p>
          <a:p>
            <a:pPr>
              <a:buFont typeface="Wingdings 2" panose="05020102010507070707" pitchFamily="18" charset="2"/>
              <a:buNone/>
            </a:pPr>
            <a:endParaRPr lang="en-US" altLang="en-US" sz="2000" b="1" dirty="0"/>
          </a:p>
          <a:p>
            <a:pPr>
              <a:buFont typeface="Wingdings 2" panose="05020102010507070707" pitchFamily="18" charset="2"/>
              <a:buNone/>
            </a:pPr>
            <a:r>
              <a:rPr lang="en-US" altLang="en-US" b="1" dirty="0"/>
              <a:t>Report Proposals will NOT be marked and returned at the DG.</a:t>
            </a:r>
          </a:p>
          <a:p>
            <a:pPr>
              <a:buFont typeface="Wingdings 2" panose="05020102010507070707" pitchFamily="18" charset="2"/>
              <a:buNone/>
            </a:pPr>
            <a:endParaRPr lang="en-US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52616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29778" y="908720"/>
            <a:ext cx="8229600" cy="1143000"/>
          </a:xfrm>
        </p:spPr>
        <p:txBody>
          <a:bodyPr/>
          <a:lstStyle/>
          <a:p>
            <a:r>
              <a:rPr lang="en-CA" sz="44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Expressing Yourself Clearly and Efficiently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29778" y="2276872"/>
            <a:ext cx="8229599" cy="3429000"/>
          </a:xfrm>
        </p:spPr>
        <p:txBody>
          <a:bodyPr/>
          <a:lstStyle/>
          <a:p>
            <a:pPr marL="514350" indent="-514350">
              <a:buFont typeface="Wingdings 2" pitchFamily="18" charset="2"/>
              <a:buNone/>
            </a:pPr>
            <a:r>
              <a:rPr lang="en-CA" sz="2400" b="1" dirty="0">
                <a:latin typeface="Arial" charset="0"/>
                <a:cs typeface="Arial" charset="0"/>
              </a:rPr>
              <a:t>Problems that we will look at.</a:t>
            </a:r>
          </a:p>
          <a:p>
            <a:pPr marL="514350" indent="-514350">
              <a:buClrTx/>
              <a:buFont typeface="Arial" pitchFamily="34" charset="0"/>
              <a:buChar char="•"/>
            </a:pPr>
            <a:r>
              <a:rPr lang="en-CA" sz="2400" b="1" dirty="0">
                <a:latin typeface="Arial" charset="0"/>
                <a:cs typeface="Arial" charset="0"/>
              </a:rPr>
              <a:t>Pronouns “I” and “You” in technical, scientific or academic writing</a:t>
            </a:r>
          </a:p>
          <a:p>
            <a:pPr marL="514350" indent="-514350">
              <a:buClrTx/>
              <a:buFont typeface="Arial" pitchFamily="34" charset="0"/>
              <a:buChar char="•"/>
            </a:pPr>
            <a:r>
              <a:rPr lang="en-CA" sz="2400" b="1" dirty="0">
                <a:latin typeface="Arial" charset="0"/>
                <a:cs typeface="Arial" charset="0"/>
              </a:rPr>
              <a:t>Gender neutrality</a:t>
            </a:r>
          </a:p>
          <a:p>
            <a:pPr marL="514350" indent="-514350">
              <a:buClrTx/>
              <a:buFont typeface="Arial" pitchFamily="34" charset="0"/>
              <a:buChar char="•"/>
            </a:pPr>
            <a:r>
              <a:rPr lang="en-CA" sz="2400" b="1" dirty="0">
                <a:latin typeface="Arial" charset="0"/>
                <a:cs typeface="Arial" charset="0"/>
              </a:rPr>
              <a:t>Ambiguity</a:t>
            </a:r>
          </a:p>
          <a:p>
            <a:pPr marL="514350" indent="-514350">
              <a:buClrTx/>
              <a:buFont typeface="Arial" pitchFamily="34" charset="0"/>
              <a:buChar char="•"/>
            </a:pPr>
            <a:r>
              <a:rPr lang="en-CA" sz="2400" b="1" dirty="0">
                <a:latin typeface="Arial" charset="0"/>
                <a:cs typeface="Arial" charset="0"/>
              </a:rPr>
              <a:t>Vagueness</a:t>
            </a:r>
          </a:p>
          <a:p>
            <a:pPr marL="514350" indent="-514350">
              <a:buClrTx/>
              <a:buFont typeface="Arial" pitchFamily="34" charset="0"/>
              <a:buChar char="•"/>
            </a:pPr>
            <a:r>
              <a:rPr lang="en-CA" sz="2400" b="1" dirty="0">
                <a:latin typeface="Arial" charset="0"/>
                <a:cs typeface="Arial" charset="0"/>
              </a:rPr>
              <a:t>Directness</a:t>
            </a:r>
          </a:p>
          <a:p>
            <a:pPr marL="514350" indent="-514350">
              <a:buClrTx/>
              <a:buFont typeface="Arial" pitchFamily="34" charset="0"/>
              <a:buChar char="•"/>
            </a:pPr>
            <a:r>
              <a:rPr lang="en-CA" sz="2400" b="1" dirty="0">
                <a:latin typeface="Arial" charset="0"/>
                <a:cs typeface="Arial" charset="0"/>
              </a:rPr>
              <a:t>Wordiness</a:t>
            </a:r>
          </a:p>
          <a:p>
            <a:pPr marL="514350" indent="-514350">
              <a:buClrTx/>
              <a:buFont typeface="Arial" pitchFamily="34" charset="0"/>
              <a:buChar char="•"/>
            </a:pPr>
            <a:r>
              <a:rPr lang="en-CA" sz="2400" b="1" dirty="0">
                <a:latin typeface="Arial" charset="0"/>
                <a:cs typeface="Arial" charset="0"/>
              </a:rPr>
              <a:t>unnecessary words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8229600" cy="782960"/>
          </a:xfrm>
        </p:spPr>
        <p:txBody>
          <a:bodyPr/>
          <a:lstStyle/>
          <a:p>
            <a:r>
              <a:rPr lang="en-CA" sz="44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The “I” and “you” pronouns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29778" y="2276872"/>
            <a:ext cx="8229599" cy="3429000"/>
          </a:xfrm>
        </p:spPr>
        <p:txBody>
          <a:bodyPr/>
          <a:lstStyle/>
          <a:p>
            <a:pPr marL="530225" indent="-530225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sz="3600" b="1" dirty="0">
                <a:latin typeface="Arial" panose="020B0604020202020204" pitchFamily="34" charset="0"/>
                <a:cs typeface="Arial" panose="020B0604020202020204" pitchFamily="34" charset="0"/>
              </a:rPr>
              <a:t>Generally considered inappropriate in scientific and academic writing, such as papers or journals</a:t>
            </a:r>
          </a:p>
          <a:p>
            <a:pPr marL="530225" indent="-530225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sz="3600" b="1" dirty="0">
                <a:latin typeface="Arial" panose="020B0604020202020204" pitchFamily="34" charset="0"/>
                <a:cs typeface="Arial" panose="020B0604020202020204" pitchFamily="34" charset="0"/>
              </a:rPr>
              <a:t>You should not use “I” or “you” in your report proposal or your final report.</a:t>
            </a:r>
          </a:p>
        </p:txBody>
      </p:sp>
    </p:spTree>
    <p:extLst>
      <p:ext uri="{BB962C8B-B14F-4D97-AF65-F5344CB8AC3E}">
        <p14:creationId xmlns:p14="http://schemas.microsoft.com/office/powerpoint/2010/main" val="2142186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29778" y="548680"/>
            <a:ext cx="8229600" cy="1143000"/>
          </a:xfrm>
        </p:spPr>
        <p:txBody>
          <a:bodyPr/>
          <a:lstStyle/>
          <a:p>
            <a:r>
              <a:rPr lang="en-CA" sz="44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Avoiding the “I” pronoun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29778" y="2276872"/>
            <a:ext cx="8229599" cy="3429000"/>
          </a:xfrm>
        </p:spPr>
        <p:txBody>
          <a:bodyPr/>
          <a:lstStyle/>
          <a:p>
            <a:pPr marL="542925" indent="-542925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Generally, the first person pronoun “I”-  not used in academic, scientific, technical writing </a:t>
            </a:r>
          </a:p>
          <a:p>
            <a:pPr marL="542925" indent="-542925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Need to present your work "objectively" (as an unbiased researcher</a:t>
            </a:r>
          </a:p>
          <a:p>
            <a:pPr marL="542925" indent="-542925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HOW TO AVOID</a:t>
            </a:r>
          </a:p>
          <a:p>
            <a:pPr marL="542925" indent="-542925">
              <a:buClr>
                <a:schemeClr val="tx1"/>
              </a:buClr>
              <a:buFont typeface="+mj-lt"/>
              <a:buAutoNum type="arabicPeriod"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let the research "speak for itself"</a:t>
            </a:r>
          </a:p>
          <a:p>
            <a:pPr marL="542925" indent="-542925">
              <a:buClr>
                <a:schemeClr val="tx1"/>
              </a:buClr>
              <a:buFont typeface="+mj-lt"/>
              <a:buAutoNum type="arabicPeriod"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use of the passive voice construction</a:t>
            </a:r>
          </a:p>
        </p:txBody>
      </p:sp>
    </p:spTree>
    <p:extLst>
      <p:ext uri="{BB962C8B-B14F-4D97-AF65-F5344CB8AC3E}">
        <p14:creationId xmlns:p14="http://schemas.microsoft.com/office/powerpoint/2010/main" val="2587295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29777" y="476672"/>
            <a:ext cx="8229600" cy="782960"/>
          </a:xfrm>
        </p:spPr>
        <p:txBody>
          <a:bodyPr/>
          <a:lstStyle/>
          <a:p>
            <a:r>
              <a:rPr lang="en-CA" sz="44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Avoiding the “I” pronoun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95497" y="1412776"/>
            <a:ext cx="8229599" cy="3429000"/>
          </a:xfrm>
        </p:spPr>
        <p:txBody>
          <a:bodyPr/>
          <a:lstStyle/>
          <a:p>
            <a:pPr marL="0" indent="0">
              <a:buNone/>
            </a:pPr>
            <a:r>
              <a:rPr lang="en-CA" sz="2800" b="1" dirty="0">
                <a:latin typeface="Arial" panose="020B0604020202020204" pitchFamily="34" charset="0"/>
                <a:cs typeface="Arial" panose="020B0604020202020204" pitchFamily="34" charset="0"/>
              </a:rPr>
              <a:t>Let the research "speak for itself”</a:t>
            </a:r>
          </a:p>
          <a:p>
            <a:pPr marL="185738" indent="0">
              <a:buNone/>
            </a:pPr>
            <a:r>
              <a:rPr lang="en-CA" sz="2200" b="1" dirty="0"/>
              <a:t>In my research I discovered . . . .</a:t>
            </a:r>
          </a:p>
          <a:p>
            <a:pPr marL="185738" indent="0">
              <a:buNone/>
            </a:pPr>
            <a:r>
              <a:rPr lang="en-CA" sz="1400" b="1" dirty="0"/>
              <a:t>Change to</a:t>
            </a:r>
            <a:endParaRPr lang="en-CA" sz="1400" dirty="0"/>
          </a:p>
          <a:p>
            <a:pPr marL="185738" indent="0">
              <a:buNone/>
            </a:pPr>
            <a:r>
              <a:rPr lang="en-CA" sz="2200" b="1" dirty="0"/>
              <a:t>The research revealed that. . . </a:t>
            </a:r>
          </a:p>
          <a:p>
            <a:pPr marL="185738" indent="0">
              <a:buNone/>
            </a:pPr>
            <a:endParaRPr lang="en-CA" sz="1400" dirty="0"/>
          </a:p>
          <a:p>
            <a:pPr marL="185738" indent="0">
              <a:buNone/>
            </a:pPr>
            <a:r>
              <a:rPr lang="en-CA" sz="2200" b="1" dirty="0"/>
              <a:t>My findings indicated that  . </a:t>
            </a:r>
            <a:r>
              <a:rPr lang="en-CA" sz="2400" b="1" dirty="0"/>
              <a:t>. . </a:t>
            </a:r>
            <a:endParaRPr lang="en-CA" sz="2400" dirty="0"/>
          </a:p>
          <a:p>
            <a:pPr marL="185738" indent="0">
              <a:buNone/>
            </a:pPr>
            <a:r>
              <a:rPr lang="en-CA" sz="1400" b="1" dirty="0"/>
              <a:t>Change to</a:t>
            </a:r>
            <a:endParaRPr lang="en-CA" sz="1400" dirty="0"/>
          </a:p>
          <a:p>
            <a:pPr marL="185738" indent="0">
              <a:buNone/>
            </a:pPr>
            <a:r>
              <a:rPr lang="en-CA" sz="2200" b="1" dirty="0"/>
              <a:t>The findings indicated that . . .</a:t>
            </a:r>
          </a:p>
          <a:p>
            <a:pPr marL="185738" indent="0">
              <a:buNone/>
            </a:pPr>
            <a:endParaRPr lang="en-CA" sz="1400" dirty="0"/>
          </a:p>
          <a:p>
            <a:pPr marL="185738" indent="0">
              <a:buNone/>
            </a:pPr>
            <a:r>
              <a:rPr lang="en-CA" sz="2200" b="1" dirty="0"/>
              <a:t>I interpreted the results as revealing a decrease in conformity among participants.</a:t>
            </a:r>
          </a:p>
          <a:p>
            <a:pPr marL="185738" indent="0">
              <a:buNone/>
            </a:pPr>
            <a:r>
              <a:rPr lang="en-CA" sz="1400" b="1" dirty="0"/>
              <a:t>Change to</a:t>
            </a:r>
            <a:endParaRPr lang="en-CA" sz="1400" dirty="0"/>
          </a:p>
          <a:p>
            <a:pPr marL="185738" indent="0">
              <a:buNone/>
            </a:pPr>
            <a:r>
              <a:rPr lang="en-CA" sz="2200" b="1" dirty="0"/>
              <a:t>The results indicated a decrease in conformity among participants.</a:t>
            </a:r>
            <a:endParaRPr lang="en-CA" sz="2200" dirty="0"/>
          </a:p>
          <a:p>
            <a:pPr marL="0" indent="0">
              <a:buNone/>
            </a:pP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222545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18342" y="692696"/>
            <a:ext cx="8229600" cy="782960"/>
          </a:xfrm>
        </p:spPr>
        <p:txBody>
          <a:bodyPr/>
          <a:lstStyle/>
          <a:p>
            <a:r>
              <a:rPr lang="en-CA" sz="4400" b="1" dirty="0">
                <a:solidFill>
                  <a:schemeClr val="accent2"/>
                </a:solidFill>
                <a:latin typeface="Arial" charset="0"/>
                <a:cs typeface="Arial" charset="0"/>
              </a:rPr>
              <a:t>Avoiding the “I” pronoun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29778" y="1844824"/>
            <a:ext cx="8229599" cy="3429000"/>
          </a:xfrm>
        </p:spPr>
        <p:txBody>
          <a:bodyPr/>
          <a:lstStyle/>
          <a:p>
            <a:pPr marL="0" indent="0">
              <a:buNone/>
            </a:pPr>
            <a:r>
              <a:rPr lang="en-CA" sz="3200" b="1" dirty="0">
                <a:latin typeface="Arial" panose="020B0604020202020204" pitchFamily="34" charset="0"/>
                <a:cs typeface="Arial" panose="020B0604020202020204" pitchFamily="34" charset="0"/>
              </a:rPr>
              <a:t>Use of the passive voice construction</a:t>
            </a:r>
          </a:p>
          <a:p>
            <a:pPr marL="0" indent="0" algn="ctr">
              <a:buNone/>
            </a:pPr>
            <a:r>
              <a:rPr lang="en-CA" sz="2800" b="1" dirty="0">
                <a:latin typeface="Arial" panose="020B0604020202020204" pitchFamily="34" charset="0"/>
                <a:cs typeface="Arial" panose="020B0604020202020204" pitchFamily="34" charset="0"/>
              </a:rPr>
              <a:t>(Active vs. Passive Voice)</a:t>
            </a:r>
          </a:p>
          <a:p>
            <a:pPr marL="0" indent="0">
              <a:buNone/>
            </a:pPr>
            <a:endParaRPr lang="en-CA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357188">
              <a:buNone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Active voice - The subject of the sentence performs the action expressed in the verb.</a:t>
            </a:r>
          </a:p>
          <a:p>
            <a:pPr marL="357188" indent="-357188">
              <a:buNone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CA" sz="2400" b="1" i="1" dirty="0">
                <a:cs typeface="Arial" panose="020B0604020202020204" pitchFamily="34" charset="0"/>
              </a:rPr>
              <a:t>The dog bit the boy</a:t>
            </a:r>
            <a:r>
              <a:rPr lang="en-CA" sz="2400" b="1" dirty="0">
                <a:cs typeface="Arial" panose="020B0604020202020204" pitchFamily="34" charset="0"/>
              </a:rPr>
              <a:t>.</a:t>
            </a:r>
          </a:p>
          <a:p>
            <a:pPr marL="357188" indent="-357188">
              <a:buNone/>
            </a:pPr>
            <a:endParaRPr lang="en-C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357188">
              <a:buNone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Passive Voice – The action is performed upon the subject of the sentence</a:t>
            </a:r>
          </a:p>
          <a:p>
            <a:pPr marL="357188" indent="-357188">
              <a:buNone/>
            </a:pPr>
            <a:r>
              <a:rPr lang="en-CA" sz="2400" b="1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CA" sz="2400" b="1" i="1" dirty="0">
                <a:cs typeface="Arial" panose="020B0604020202020204" pitchFamily="34" charset="0"/>
              </a:rPr>
              <a:t>The boy was bitten by the dog</a:t>
            </a:r>
          </a:p>
          <a:p>
            <a:pPr marL="357188" indent="-357188">
              <a:buNone/>
            </a:pPr>
            <a:endParaRPr lang="en-CA" sz="2400" b="1" i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875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18342" y="692696"/>
            <a:ext cx="8229600" cy="782960"/>
          </a:xfrm>
        </p:spPr>
        <p:txBody>
          <a:bodyPr/>
          <a:lstStyle/>
          <a:p>
            <a:r>
              <a:rPr lang="en-CA" sz="4400" b="1" dirty="0"/>
              <a:t>Active Versus Passive Voice</a:t>
            </a:r>
            <a:endParaRPr lang="en-CA" sz="4400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23528" y="1772816"/>
            <a:ext cx="8229599" cy="4320480"/>
          </a:xfrm>
        </p:spPr>
        <p:txBody>
          <a:bodyPr/>
          <a:lstStyle/>
          <a:p>
            <a:pPr marL="0" indent="0">
              <a:buNone/>
            </a:pPr>
            <a:endParaRPr lang="en-CA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2925" indent="-542925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sz="2800" b="1" dirty="0">
                <a:latin typeface="Arial" panose="020B0604020202020204" pitchFamily="34" charset="0"/>
                <a:cs typeface="Arial" panose="020B0604020202020204" pitchFamily="34" charset="0"/>
              </a:rPr>
              <a:t>Active voice is used for most </a:t>
            </a:r>
            <a:r>
              <a:rPr lang="en-CA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non-scientific (non-technical)</a:t>
            </a:r>
            <a:r>
              <a:rPr lang="en-CA" sz="2800" b="1" dirty="0">
                <a:latin typeface="Arial" panose="020B0604020202020204" pitchFamily="34" charset="0"/>
                <a:cs typeface="Arial" panose="020B0604020202020204" pitchFamily="34" charset="0"/>
              </a:rPr>
              <a:t> writing</a:t>
            </a:r>
          </a:p>
          <a:p>
            <a:pPr marL="542925" indent="-542925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sz="2800" b="1" dirty="0">
                <a:latin typeface="Arial" panose="020B0604020202020204" pitchFamily="34" charset="0"/>
                <a:cs typeface="Arial" panose="020B0604020202020204" pitchFamily="34" charset="0"/>
              </a:rPr>
              <a:t>Active voice is often clearer</a:t>
            </a:r>
          </a:p>
          <a:p>
            <a:pPr marL="542925" indent="-542925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sz="2800" b="1" dirty="0">
                <a:latin typeface="Arial" panose="020B0604020202020204" pitchFamily="34" charset="0"/>
                <a:cs typeface="Arial" panose="020B0604020202020204" pitchFamily="34" charset="0"/>
              </a:rPr>
              <a:t>Active voice prevents sentences from becoming too complicated or wordy.</a:t>
            </a:r>
          </a:p>
          <a:p>
            <a:pPr marL="542925" indent="-542925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sz="2800" b="1" dirty="0">
                <a:latin typeface="Arial" panose="020B0604020202020204" pitchFamily="34" charset="0"/>
                <a:cs typeface="Arial" panose="020B0604020202020204" pitchFamily="34" charset="0"/>
              </a:rPr>
              <a:t>Even in scientific writing, too much use of passive voice can cloud the meaning of your sentences.</a:t>
            </a:r>
          </a:p>
          <a:p>
            <a:pPr marL="0" indent="0">
              <a:buNone/>
            </a:pPr>
            <a:endParaRPr lang="en-CA" sz="2400" b="1" dirty="0"/>
          </a:p>
          <a:p>
            <a:pPr marL="0" indent="0">
              <a:buNone/>
            </a:pPr>
            <a:r>
              <a:rPr lang="en-CA" sz="1400" b="1" dirty="0"/>
              <a:t>Source - OWL at Purdue (https://owl.english.purdue.edu/)</a:t>
            </a:r>
            <a:endParaRPr lang="en-CA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5818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2440</TotalTime>
  <Words>1778</Words>
  <Application>Microsoft Office PowerPoint</Application>
  <PresentationFormat>On-screen Show (4:3)</PresentationFormat>
  <Paragraphs>342</Paragraphs>
  <Slides>39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Arial</vt:lpstr>
      <vt:lpstr>Calibri</vt:lpstr>
      <vt:lpstr>Constantia</vt:lpstr>
      <vt:lpstr>Wingdings</vt:lpstr>
      <vt:lpstr>Wingdings 2</vt:lpstr>
      <vt:lpstr>Flow</vt:lpstr>
      <vt:lpstr>English 1112D Technical Report Writing  Lynda Morrissey November 13, 2017</vt:lpstr>
      <vt:lpstr>Administrative Information</vt:lpstr>
      <vt:lpstr>Lecture outline</vt:lpstr>
      <vt:lpstr>Expressing Yourself Clearly and Efficiently</vt:lpstr>
      <vt:lpstr>The “I” and “you” pronouns</vt:lpstr>
      <vt:lpstr>Avoiding the “I” pronoun</vt:lpstr>
      <vt:lpstr>Avoiding the “I” pronoun</vt:lpstr>
      <vt:lpstr>Avoiding the “I” pronoun</vt:lpstr>
      <vt:lpstr>Active Versus Passive Voice</vt:lpstr>
      <vt:lpstr>Active Versus Passive Voice</vt:lpstr>
      <vt:lpstr>Avoiding the “I” pronoun</vt:lpstr>
      <vt:lpstr>Avoiding the “you” pronoun</vt:lpstr>
      <vt:lpstr>Avoiding the “you” pronoun</vt:lpstr>
      <vt:lpstr>Avoiding the “you” pronoun</vt:lpstr>
      <vt:lpstr>Avoiding Gender Bias / Confusion / Inaccuracy</vt:lpstr>
      <vt:lpstr>Avoiding Gender Bias / Confusion / Inaccuracy</vt:lpstr>
      <vt:lpstr>Avoiding Gender Bias / Confusion / Inaccuracy</vt:lpstr>
      <vt:lpstr>Avoiding Gender Bias / Confusion / Inaccuracy</vt:lpstr>
      <vt:lpstr>Avoiding Gender Bias / Confusion / Inaccuracy</vt:lpstr>
      <vt:lpstr>Ambiguity (Beer 62)</vt:lpstr>
      <vt:lpstr>“It” and “They”</vt:lpstr>
      <vt:lpstr>“It” and “They”</vt:lpstr>
      <vt:lpstr>Ambiguity resolved</vt:lpstr>
      <vt:lpstr>Ambiguous modifiers</vt:lpstr>
      <vt:lpstr>Ambiguity Resolved</vt:lpstr>
      <vt:lpstr>Ambiguity vs. Vagueness</vt:lpstr>
      <vt:lpstr>Vagueness is Unprofessional</vt:lpstr>
      <vt:lpstr>Use precise information / (data, figures)</vt:lpstr>
      <vt:lpstr>Directness   (Beer 63)</vt:lpstr>
      <vt:lpstr>Directness: Examples (Beer 63) </vt:lpstr>
      <vt:lpstr>Unnecessary words - “verbiage”</vt:lpstr>
      <vt:lpstr>Redundancy</vt:lpstr>
      <vt:lpstr> Solutions to verbiage</vt:lpstr>
      <vt:lpstr>Modifier Problems</vt:lpstr>
      <vt:lpstr>Modifier Problems</vt:lpstr>
      <vt:lpstr>Faulty Parallelism  (awk –awkward)</vt:lpstr>
      <vt:lpstr>Faulty Parallelism</vt:lpstr>
      <vt:lpstr>  Faulty Parallelism</vt:lpstr>
      <vt:lpstr>Discussion Group – Nov. 15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Developing an Information Architecture</dc:title>
  <dc:creator>owner</dc:creator>
  <cp:lastModifiedBy>Lynda Morrissey</cp:lastModifiedBy>
  <cp:revision>326</cp:revision>
  <dcterms:created xsi:type="dcterms:W3CDTF">2011-08-18T17:07:07Z</dcterms:created>
  <dcterms:modified xsi:type="dcterms:W3CDTF">2017-11-13T21:27:25Z</dcterms:modified>
</cp:coreProperties>
</file>