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28"/>
  </p:notesMasterIdLst>
  <p:handoutMasterIdLst>
    <p:handoutMasterId r:id="rId29"/>
  </p:handoutMasterIdLst>
  <p:sldIdLst>
    <p:sldId id="256" r:id="rId2"/>
    <p:sldId id="315" r:id="rId3"/>
    <p:sldId id="316" r:id="rId4"/>
    <p:sldId id="318" r:id="rId5"/>
    <p:sldId id="309" r:id="rId6"/>
    <p:sldId id="317" r:id="rId7"/>
    <p:sldId id="310" r:id="rId8"/>
    <p:sldId id="311" r:id="rId9"/>
    <p:sldId id="312" r:id="rId10"/>
    <p:sldId id="313" r:id="rId11"/>
    <p:sldId id="314" r:id="rId12"/>
    <p:sldId id="281" r:id="rId13"/>
    <p:sldId id="284" r:id="rId14"/>
    <p:sldId id="282" r:id="rId15"/>
    <p:sldId id="266" r:id="rId16"/>
    <p:sldId id="268" r:id="rId17"/>
    <p:sldId id="269" r:id="rId18"/>
    <p:sldId id="270" r:id="rId19"/>
    <p:sldId id="271" r:id="rId20"/>
    <p:sldId id="272" r:id="rId21"/>
    <p:sldId id="273" r:id="rId22"/>
    <p:sldId id="274" r:id="rId23"/>
    <p:sldId id="286" r:id="rId24"/>
    <p:sldId id="276" r:id="rId25"/>
    <p:sldId id="285" r:id="rId26"/>
    <p:sldId id="308" r:id="rId27"/>
  </p:sldIdLst>
  <p:sldSz cx="9144000" cy="6858000" type="screen4x3"/>
  <p:notesSz cx="7315200" cy="9601200"/>
  <p:defaultTextStyle>
    <a:defPPr>
      <a:defRPr lang="en-US"/>
    </a:defPPr>
    <a:lvl1pPr algn="l" rtl="0" fontAlgn="base">
      <a:spcBef>
        <a:spcPct val="0"/>
      </a:spcBef>
      <a:spcAft>
        <a:spcPct val="0"/>
      </a:spcAft>
      <a:defRPr kern="1200">
        <a:solidFill>
          <a:schemeClr val="tx1"/>
        </a:solidFill>
        <a:latin typeface="Times New Roman" pitchFamily="18" charset="0"/>
        <a:ea typeface="MS PGothic" pitchFamily="34" charset="-128"/>
        <a:cs typeface="+mn-cs"/>
      </a:defRPr>
    </a:lvl1pPr>
    <a:lvl2pPr marL="457200" algn="l" rtl="0" fontAlgn="base">
      <a:spcBef>
        <a:spcPct val="0"/>
      </a:spcBef>
      <a:spcAft>
        <a:spcPct val="0"/>
      </a:spcAft>
      <a:defRPr kern="1200">
        <a:solidFill>
          <a:schemeClr val="tx1"/>
        </a:solidFill>
        <a:latin typeface="Times New Roman" pitchFamily="18" charset="0"/>
        <a:ea typeface="MS PGothic" pitchFamily="34" charset="-128"/>
        <a:cs typeface="+mn-cs"/>
      </a:defRPr>
    </a:lvl2pPr>
    <a:lvl3pPr marL="914400" algn="l" rtl="0" fontAlgn="base">
      <a:spcBef>
        <a:spcPct val="0"/>
      </a:spcBef>
      <a:spcAft>
        <a:spcPct val="0"/>
      </a:spcAft>
      <a:defRPr kern="1200">
        <a:solidFill>
          <a:schemeClr val="tx1"/>
        </a:solidFill>
        <a:latin typeface="Times New Roman" pitchFamily="18" charset="0"/>
        <a:ea typeface="MS PGothic" pitchFamily="34" charset="-128"/>
        <a:cs typeface="+mn-cs"/>
      </a:defRPr>
    </a:lvl3pPr>
    <a:lvl4pPr marL="1371600" algn="l" rtl="0" fontAlgn="base">
      <a:spcBef>
        <a:spcPct val="0"/>
      </a:spcBef>
      <a:spcAft>
        <a:spcPct val="0"/>
      </a:spcAft>
      <a:defRPr kern="1200">
        <a:solidFill>
          <a:schemeClr val="tx1"/>
        </a:solidFill>
        <a:latin typeface="Times New Roman" pitchFamily="18" charset="0"/>
        <a:ea typeface="MS PGothic" pitchFamily="34" charset="-128"/>
        <a:cs typeface="+mn-cs"/>
      </a:defRPr>
    </a:lvl4pPr>
    <a:lvl5pPr marL="1828800" algn="l" rtl="0" fontAlgn="base">
      <a:spcBef>
        <a:spcPct val="0"/>
      </a:spcBef>
      <a:spcAft>
        <a:spcPct val="0"/>
      </a:spcAft>
      <a:defRPr kern="1200">
        <a:solidFill>
          <a:schemeClr val="tx1"/>
        </a:solidFill>
        <a:latin typeface="Times New Roman" pitchFamily="18" charset="0"/>
        <a:ea typeface="MS PGothic" pitchFamily="34" charset="-128"/>
        <a:cs typeface="+mn-cs"/>
      </a:defRPr>
    </a:lvl5pPr>
    <a:lvl6pPr marL="2286000" algn="l" defTabSz="914400" rtl="0" eaLnBrk="1" latinLnBrk="0" hangingPunct="1">
      <a:defRPr kern="1200">
        <a:solidFill>
          <a:schemeClr val="tx1"/>
        </a:solidFill>
        <a:latin typeface="Times New Roman" pitchFamily="18" charset="0"/>
        <a:ea typeface="MS PGothic" pitchFamily="34" charset="-128"/>
        <a:cs typeface="+mn-cs"/>
      </a:defRPr>
    </a:lvl6pPr>
    <a:lvl7pPr marL="2743200" algn="l" defTabSz="914400" rtl="0" eaLnBrk="1" latinLnBrk="0" hangingPunct="1">
      <a:defRPr kern="1200">
        <a:solidFill>
          <a:schemeClr val="tx1"/>
        </a:solidFill>
        <a:latin typeface="Times New Roman" pitchFamily="18" charset="0"/>
        <a:ea typeface="MS PGothic" pitchFamily="34" charset="-128"/>
        <a:cs typeface="+mn-cs"/>
      </a:defRPr>
    </a:lvl7pPr>
    <a:lvl8pPr marL="3200400" algn="l" defTabSz="914400" rtl="0" eaLnBrk="1" latinLnBrk="0" hangingPunct="1">
      <a:defRPr kern="1200">
        <a:solidFill>
          <a:schemeClr val="tx1"/>
        </a:solidFill>
        <a:latin typeface="Times New Roman" pitchFamily="18" charset="0"/>
        <a:ea typeface="MS PGothic" pitchFamily="34" charset="-128"/>
        <a:cs typeface="+mn-cs"/>
      </a:defRPr>
    </a:lvl8pPr>
    <a:lvl9pPr marL="3657600" algn="l" defTabSz="914400" rtl="0" eaLnBrk="1" latinLnBrk="0" hangingPunct="1">
      <a:defRPr kern="1200">
        <a:solidFill>
          <a:schemeClr val="tx1"/>
        </a:solidFill>
        <a:latin typeface="Times New Roman" pitchFamily="18" charset="0"/>
        <a:ea typeface="MS PGothic"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10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oleObject" Target="file:///C:\Users\JamesBrander\Documents\Research\Innovation%20in%20Retrospect%20and%20Prospect\Food_price_indices_data.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smoothMarker"/>
        <c:varyColors val="0"/>
        <c:ser>
          <c:idx val="0"/>
          <c:order val="0"/>
          <c:marker>
            <c:symbol val="none"/>
          </c:marker>
          <c:xVal>
            <c:numRef>
              <c:f>Sheet1!$A$2:$A$53</c:f>
              <c:numCache>
                <c:formatCode>General</c:formatCode>
                <c:ptCount val="52"/>
                <c:pt idx="0">
                  <c:v>1961</c:v>
                </c:pt>
                <c:pt idx="1">
                  <c:v>1962</c:v>
                </c:pt>
                <c:pt idx="2">
                  <c:v>1963</c:v>
                </c:pt>
                <c:pt idx="3">
                  <c:v>1964</c:v>
                </c:pt>
                <c:pt idx="4">
                  <c:v>1965</c:v>
                </c:pt>
                <c:pt idx="5">
                  <c:v>1966</c:v>
                </c:pt>
                <c:pt idx="6">
                  <c:v>1967</c:v>
                </c:pt>
                <c:pt idx="7">
                  <c:v>1968</c:v>
                </c:pt>
                <c:pt idx="8">
                  <c:v>1969</c:v>
                </c:pt>
                <c:pt idx="9">
                  <c:v>1970</c:v>
                </c:pt>
                <c:pt idx="10">
                  <c:v>1971</c:v>
                </c:pt>
                <c:pt idx="11">
                  <c:v>1972</c:v>
                </c:pt>
                <c:pt idx="12">
                  <c:v>1973</c:v>
                </c:pt>
                <c:pt idx="13">
                  <c:v>1974</c:v>
                </c:pt>
                <c:pt idx="14">
                  <c:v>1975</c:v>
                </c:pt>
                <c:pt idx="15">
                  <c:v>1976</c:v>
                </c:pt>
                <c:pt idx="16">
                  <c:v>1977</c:v>
                </c:pt>
                <c:pt idx="17">
                  <c:v>1978</c:v>
                </c:pt>
                <c:pt idx="18">
                  <c:v>1979</c:v>
                </c:pt>
                <c:pt idx="19">
                  <c:v>1980</c:v>
                </c:pt>
                <c:pt idx="20">
                  <c:v>1981</c:v>
                </c:pt>
                <c:pt idx="21">
                  <c:v>1982</c:v>
                </c:pt>
                <c:pt idx="22">
                  <c:v>1983</c:v>
                </c:pt>
                <c:pt idx="23">
                  <c:v>1984</c:v>
                </c:pt>
                <c:pt idx="24">
                  <c:v>1985</c:v>
                </c:pt>
                <c:pt idx="25">
                  <c:v>1986</c:v>
                </c:pt>
                <c:pt idx="26">
                  <c:v>1987</c:v>
                </c:pt>
                <c:pt idx="27">
                  <c:v>1988</c:v>
                </c:pt>
                <c:pt idx="28">
                  <c:v>1989</c:v>
                </c:pt>
                <c:pt idx="29">
                  <c:v>1990</c:v>
                </c:pt>
                <c:pt idx="30">
                  <c:v>1991</c:v>
                </c:pt>
                <c:pt idx="31">
                  <c:v>1992</c:v>
                </c:pt>
                <c:pt idx="32">
                  <c:v>1993</c:v>
                </c:pt>
                <c:pt idx="33">
                  <c:v>1994</c:v>
                </c:pt>
                <c:pt idx="34">
                  <c:v>1995</c:v>
                </c:pt>
                <c:pt idx="35">
                  <c:v>1996</c:v>
                </c:pt>
                <c:pt idx="36">
                  <c:v>1997</c:v>
                </c:pt>
                <c:pt idx="37">
                  <c:v>1998</c:v>
                </c:pt>
                <c:pt idx="38">
                  <c:v>1999</c:v>
                </c:pt>
                <c:pt idx="39">
                  <c:v>2000</c:v>
                </c:pt>
                <c:pt idx="40">
                  <c:v>2001</c:v>
                </c:pt>
                <c:pt idx="41">
                  <c:v>2002</c:v>
                </c:pt>
                <c:pt idx="42">
                  <c:v>2003</c:v>
                </c:pt>
                <c:pt idx="43">
                  <c:v>2004</c:v>
                </c:pt>
                <c:pt idx="44">
                  <c:v>2005</c:v>
                </c:pt>
                <c:pt idx="45">
                  <c:v>2006</c:v>
                </c:pt>
                <c:pt idx="46">
                  <c:v>2007</c:v>
                </c:pt>
                <c:pt idx="47">
                  <c:v>2008</c:v>
                </c:pt>
                <c:pt idx="48">
                  <c:v>2009</c:v>
                </c:pt>
                <c:pt idx="49">
                  <c:v>2010</c:v>
                </c:pt>
                <c:pt idx="50">
                  <c:v>2011</c:v>
                </c:pt>
              </c:numCache>
            </c:numRef>
          </c:xVal>
          <c:yVal>
            <c:numRef>
              <c:f>Sheet1!$B$2:$B$53</c:f>
              <c:numCache>
                <c:formatCode>General</c:formatCode>
                <c:ptCount val="52"/>
                <c:pt idx="0">
                  <c:v>215</c:v>
                </c:pt>
                <c:pt idx="1">
                  <c:v>210</c:v>
                </c:pt>
                <c:pt idx="2">
                  <c:v>230</c:v>
                </c:pt>
                <c:pt idx="3">
                  <c:v>235</c:v>
                </c:pt>
                <c:pt idx="4">
                  <c:v>215</c:v>
                </c:pt>
                <c:pt idx="5">
                  <c:v>210</c:v>
                </c:pt>
                <c:pt idx="6">
                  <c:v>211</c:v>
                </c:pt>
                <c:pt idx="7">
                  <c:v>215</c:v>
                </c:pt>
                <c:pt idx="8">
                  <c:v>208</c:v>
                </c:pt>
                <c:pt idx="9">
                  <c:v>201</c:v>
                </c:pt>
                <c:pt idx="10">
                  <c:v>199</c:v>
                </c:pt>
                <c:pt idx="11">
                  <c:v>195</c:v>
                </c:pt>
                <c:pt idx="12">
                  <c:v>220</c:v>
                </c:pt>
                <c:pt idx="13">
                  <c:v>245</c:v>
                </c:pt>
                <c:pt idx="14">
                  <c:v>220</c:v>
                </c:pt>
                <c:pt idx="15">
                  <c:v>185</c:v>
                </c:pt>
                <c:pt idx="16">
                  <c:v>170</c:v>
                </c:pt>
                <c:pt idx="17">
                  <c:v>155</c:v>
                </c:pt>
                <c:pt idx="18">
                  <c:v>150</c:v>
                </c:pt>
                <c:pt idx="19">
                  <c:v>152</c:v>
                </c:pt>
                <c:pt idx="20">
                  <c:v>155</c:v>
                </c:pt>
                <c:pt idx="21">
                  <c:v>135</c:v>
                </c:pt>
                <c:pt idx="22">
                  <c:v>135</c:v>
                </c:pt>
                <c:pt idx="23">
                  <c:v>140</c:v>
                </c:pt>
                <c:pt idx="24">
                  <c:v>130</c:v>
                </c:pt>
                <c:pt idx="25">
                  <c:v>110</c:v>
                </c:pt>
                <c:pt idx="26">
                  <c:v>100</c:v>
                </c:pt>
                <c:pt idx="27">
                  <c:v>115</c:v>
                </c:pt>
                <c:pt idx="28">
                  <c:v>120</c:v>
                </c:pt>
                <c:pt idx="29">
                  <c:v>105</c:v>
                </c:pt>
                <c:pt idx="30">
                  <c:v>102</c:v>
                </c:pt>
                <c:pt idx="31">
                  <c:v>101</c:v>
                </c:pt>
                <c:pt idx="32">
                  <c:v>100</c:v>
                </c:pt>
                <c:pt idx="33">
                  <c:v>104</c:v>
                </c:pt>
                <c:pt idx="34">
                  <c:v>110</c:v>
                </c:pt>
                <c:pt idx="35">
                  <c:v>120</c:v>
                </c:pt>
                <c:pt idx="36">
                  <c:v>118</c:v>
                </c:pt>
                <c:pt idx="37">
                  <c:v>110</c:v>
                </c:pt>
                <c:pt idx="38">
                  <c:v>100</c:v>
                </c:pt>
                <c:pt idx="39">
                  <c:v>95</c:v>
                </c:pt>
                <c:pt idx="40">
                  <c:v>100</c:v>
                </c:pt>
                <c:pt idx="41">
                  <c:v>101</c:v>
                </c:pt>
                <c:pt idx="42">
                  <c:v>102</c:v>
                </c:pt>
                <c:pt idx="43">
                  <c:v>105</c:v>
                </c:pt>
                <c:pt idx="44">
                  <c:v>110</c:v>
                </c:pt>
                <c:pt idx="45">
                  <c:v>120</c:v>
                </c:pt>
                <c:pt idx="46">
                  <c:v>140</c:v>
                </c:pt>
                <c:pt idx="47">
                  <c:v>160</c:v>
                </c:pt>
                <c:pt idx="48">
                  <c:v>178</c:v>
                </c:pt>
                <c:pt idx="49">
                  <c:v>220</c:v>
                </c:pt>
                <c:pt idx="50">
                  <c:v>232</c:v>
                </c:pt>
              </c:numCache>
            </c:numRef>
          </c:yVal>
          <c:smooth val="1"/>
        </c:ser>
        <c:dLbls>
          <c:showLegendKey val="0"/>
          <c:showVal val="0"/>
          <c:showCatName val="0"/>
          <c:showSerName val="0"/>
          <c:showPercent val="0"/>
          <c:showBubbleSize val="0"/>
        </c:dLbls>
        <c:axId val="70163200"/>
        <c:axId val="70163776"/>
      </c:scatterChart>
      <c:valAx>
        <c:axId val="70163200"/>
        <c:scaling>
          <c:orientation val="minMax"/>
        </c:scaling>
        <c:delete val="0"/>
        <c:axPos val="b"/>
        <c:numFmt formatCode="General" sourceLinked="1"/>
        <c:majorTickMark val="out"/>
        <c:minorTickMark val="none"/>
        <c:tickLblPos val="nextTo"/>
        <c:crossAx val="70163776"/>
        <c:crosses val="autoZero"/>
        <c:crossBetween val="midCat"/>
      </c:valAx>
      <c:valAx>
        <c:axId val="70163776"/>
        <c:scaling>
          <c:orientation val="minMax"/>
        </c:scaling>
        <c:delete val="0"/>
        <c:axPos val="l"/>
        <c:majorGridlines/>
        <c:numFmt formatCode="General" sourceLinked="1"/>
        <c:majorTickMark val="out"/>
        <c:minorTickMark val="none"/>
        <c:tickLblPos val="nextTo"/>
        <c:crossAx val="70163200"/>
        <c:crosses val="autoZero"/>
        <c:crossBetween val="midCat"/>
      </c:valAx>
    </c:plotArea>
    <c:plotVisOnly val="1"/>
    <c:dispBlanksAs val="gap"/>
    <c:showDLblsOverMax val="0"/>
  </c:chart>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8.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0" y="0"/>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6661" tIns="48331" rIns="96661" bIns="48331" numCol="1" anchor="t" anchorCtr="0" compatLnSpc="1">
            <a:prstTxWarp prst="textNoShape">
              <a:avLst/>
            </a:prstTxWarp>
          </a:bodyPr>
          <a:lstStyle>
            <a:lvl1pPr defTabSz="966788" eaLnBrk="0" hangingPunct="0">
              <a:defRPr sz="1300">
                <a:latin typeface="Times New Roman" charset="0"/>
                <a:ea typeface="ＭＳ Ｐゴシック" charset="0"/>
                <a:cs typeface="Arial" charset="0"/>
              </a:defRPr>
            </a:lvl1pPr>
          </a:lstStyle>
          <a:p>
            <a:pPr>
              <a:defRPr/>
            </a:pPr>
            <a:endParaRPr lang="en-US"/>
          </a:p>
        </p:txBody>
      </p:sp>
      <p:sp>
        <p:nvSpPr>
          <p:cNvPr id="36867" name="Rectangle 3"/>
          <p:cNvSpPr>
            <a:spLocks noGrp="1" noChangeArrowheads="1"/>
          </p:cNvSpPr>
          <p:nvPr>
            <p:ph type="dt" sz="quarter" idx="1"/>
          </p:nvPr>
        </p:nvSpPr>
        <p:spPr bwMode="auto">
          <a:xfrm>
            <a:off x="4143375" y="0"/>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6661" tIns="48331" rIns="96661" bIns="48331" numCol="1" anchor="t" anchorCtr="0" compatLnSpc="1">
            <a:prstTxWarp prst="textNoShape">
              <a:avLst/>
            </a:prstTxWarp>
          </a:bodyPr>
          <a:lstStyle>
            <a:lvl1pPr algn="r" defTabSz="966788" eaLnBrk="0" hangingPunct="0">
              <a:defRPr sz="1300"/>
            </a:lvl1pPr>
          </a:lstStyle>
          <a:p>
            <a:pPr>
              <a:defRPr/>
            </a:pPr>
            <a:fld id="{7F6CCC90-98C0-4EC7-AC09-EB7C5053852C}" type="datetimeFigureOut">
              <a:rPr lang="en-US"/>
              <a:pPr>
                <a:defRPr/>
              </a:pPr>
              <a:t>9/17/2012</a:t>
            </a:fld>
            <a:endParaRPr lang="en-US"/>
          </a:p>
        </p:txBody>
      </p:sp>
      <p:sp>
        <p:nvSpPr>
          <p:cNvPr id="36868" name="Rectangle 4"/>
          <p:cNvSpPr>
            <a:spLocks noGrp="1" noChangeArrowheads="1"/>
          </p:cNvSpPr>
          <p:nvPr>
            <p:ph type="ftr" sz="quarter" idx="2"/>
          </p:nvPr>
        </p:nvSpPr>
        <p:spPr bwMode="auto">
          <a:xfrm>
            <a:off x="0" y="9120188"/>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6661" tIns="48331" rIns="96661" bIns="48331" numCol="1" anchor="b" anchorCtr="0" compatLnSpc="1">
            <a:prstTxWarp prst="textNoShape">
              <a:avLst/>
            </a:prstTxWarp>
          </a:bodyPr>
          <a:lstStyle>
            <a:lvl1pPr defTabSz="966788" eaLnBrk="0" hangingPunct="0">
              <a:defRPr sz="1300">
                <a:latin typeface="Times New Roman" charset="0"/>
                <a:ea typeface="ＭＳ Ｐゴシック" charset="0"/>
                <a:cs typeface="Arial" charset="0"/>
              </a:defRPr>
            </a:lvl1pPr>
          </a:lstStyle>
          <a:p>
            <a:pPr>
              <a:defRPr/>
            </a:pPr>
            <a:endParaRPr lang="en-US"/>
          </a:p>
        </p:txBody>
      </p:sp>
      <p:sp>
        <p:nvSpPr>
          <p:cNvPr id="36869" name="Rectangle 5"/>
          <p:cNvSpPr>
            <a:spLocks noGrp="1" noChangeArrowheads="1"/>
          </p:cNvSpPr>
          <p:nvPr>
            <p:ph type="sldNum" sz="quarter" idx="3"/>
          </p:nvPr>
        </p:nvSpPr>
        <p:spPr bwMode="auto">
          <a:xfrm>
            <a:off x="4143375" y="9120188"/>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a:extLst>
        </p:spPr>
        <p:txBody>
          <a:bodyPr vert="horz" wrap="square" lIns="96661" tIns="48331" rIns="96661" bIns="48331" numCol="1" anchor="b" anchorCtr="0" compatLnSpc="1">
            <a:prstTxWarp prst="textNoShape">
              <a:avLst/>
            </a:prstTxWarp>
          </a:bodyPr>
          <a:lstStyle>
            <a:lvl1pPr algn="r" defTabSz="966788" eaLnBrk="0" hangingPunct="0">
              <a:defRPr sz="1300"/>
            </a:lvl1pPr>
          </a:lstStyle>
          <a:p>
            <a:pPr>
              <a:defRPr/>
            </a:pPr>
            <a:fld id="{9A4C8002-E4A5-4DDA-80D7-685E7B103B6A}" type="slidenum">
              <a:rPr lang="en-US"/>
              <a:pPr>
                <a:defRPr/>
              </a:pPr>
              <a:t>‹#›</a:t>
            </a:fld>
            <a:endParaRPr lang="en-US"/>
          </a:p>
        </p:txBody>
      </p:sp>
    </p:spTree>
    <p:extLst>
      <p:ext uri="{BB962C8B-B14F-4D97-AF65-F5344CB8AC3E}">
        <p14:creationId xmlns:p14="http://schemas.microsoft.com/office/powerpoint/2010/main" val="372054440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bwMode="auto">
          <a:xfrm>
            <a:off x="0" y="0"/>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a:extLst>
        </p:spPr>
        <p:txBody>
          <a:bodyPr vert="horz" wrap="square" lIns="96661" tIns="48331" rIns="96661" bIns="48331" numCol="1" anchor="t" anchorCtr="0" compatLnSpc="1">
            <a:prstTxWarp prst="textNoShape">
              <a:avLst/>
            </a:prstTxWarp>
          </a:bodyPr>
          <a:lstStyle>
            <a:lvl1pPr defTabSz="966788">
              <a:defRPr sz="1300">
                <a:latin typeface="Times New Roman" charset="0"/>
                <a:ea typeface="ＭＳ Ｐゴシック" charset="0"/>
                <a:cs typeface="Arial" charset="0"/>
              </a:defRPr>
            </a:lvl1pPr>
          </a:lstStyle>
          <a:p>
            <a:pPr>
              <a:defRPr/>
            </a:pPr>
            <a:endParaRPr lang="en-CA"/>
          </a:p>
        </p:txBody>
      </p:sp>
      <p:sp>
        <p:nvSpPr>
          <p:cNvPr id="3" name="Date Placeholder 2"/>
          <p:cNvSpPr>
            <a:spLocks noGrp="1"/>
          </p:cNvSpPr>
          <p:nvPr>
            <p:ph type="dt" idx="1"/>
          </p:nvPr>
        </p:nvSpPr>
        <p:spPr bwMode="auto">
          <a:xfrm>
            <a:off x="4143375" y="0"/>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a:extLst>
        </p:spPr>
        <p:txBody>
          <a:bodyPr vert="horz" wrap="square" lIns="96661" tIns="48331" rIns="96661" bIns="48331" numCol="1" anchor="t" anchorCtr="0" compatLnSpc="1">
            <a:prstTxWarp prst="textNoShape">
              <a:avLst/>
            </a:prstTxWarp>
          </a:bodyPr>
          <a:lstStyle>
            <a:lvl1pPr algn="r" defTabSz="966788">
              <a:defRPr sz="1300"/>
            </a:lvl1pPr>
          </a:lstStyle>
          <a:p>
            <a:pPr>
              <a:defRPr/>
            </a:pPr>
            <a:fld id="{ECC080A5-CC2D-494A-8933-6059346B9502}" type="datetimeFigureOut">
              <a:rPr lang="en-CA"/>
              <a:pPr>
                <a:defRPr/>
              </a:pPr>
              <a:t>17/09/2012</a:t>
            </a:fld>
            <a:endParaRPr lang="en-CA"/>
          </a:p>
        </p:txBody>
      </p:sp>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1440" tIns="45720" rIns="91440" bIns="45720" rtlCol="0" anchor="ctr"/>
          <a:lstStyle/>
          <a:p>
            <a:pPr lvl="0"/>
            <a:endParaRPr lang="en-CA" noProof="0" smtClean="0"/>
          </a:p>
        </p:txBody>
      </p:sp>
      <p:sp>
        <p:nvSpPr>
          <p:cNvPr id="5" name="Notes Placeholder 4"/>
          <p:cNvSpPr>
            <a:spLocks noGrp="1"/>
          </p:cNvSpPr>
          <p:nvPr>
            <p:ph type="body" sz="quarter" idx="3"/>
          </p:nvPr>
        </p:nvSpPr>
        <p:spPr bwMode="auto">
          <a:xfrm>
            <a:off x="731838" y="4560888"/>
            <a:ext cx="5851525" cy="431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a:extLst>
        </p:spPr>
        <p:txBody>
          <a:bodyPr vert="horz" wrap="square" lIns="96661" tIns="48331" rIns="96661" bIns="48331"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CA" noProof="0" smtClean="0"/>
          </a:p>
        </p:txBody>
      </p:sp>
      <p:sp>
        <p:nvSpPr>
          <p:cNvPr id="6" name="Footer Placeholder 5"/>
          <p:cNvSpPr>
            <a:spLocks noGrp="1"/>
          </p:cNvSpPr>
          <p:nvPr>
            <p:ph type="ftr" sz="quarter" idx="4"/>
          </p:nvPr>
        </p:nvSpPr>
        <p:spPr bwMode="auto">
          <a:xfrm>
            <a:off x="0"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a:extLst>
        </p:spPr>
        <p:txBody>
          <a:bodyPr vert="horz" wrap="square" lIns="96661" tIns="48331" rIns="96661" bIns="48331" numCol="1" anchor="b" anchorCtr="0" compatLnSpc="1">
            <a:prstTxWarp prst="textNoShape">
              <a:avLst/>
            </a:prstTxWarp>
          </a:bodyPr>
          <a:lstStyle>
            <a:lvl1pPr defTabSz="966788">
              <a:defRPr sz="1300">
                <a:latin typeface="Times New Roman" charset="0"/>
                <a:ea typeface="ＭＳ Ｐゴシック" charset="0"/>
                <a:cs typeface="Arial" charset="0"/>
              </a:defRPr>
            </a:lvl1pPr>
          </a:lstStyle>
          <a:p>
            <a:pPr>
              <a:defRPr/>
            </a:pPr>
            <a:endParaRPr lang="en-CA"/>
          </a:p>
        </p:txBody>
      </p:sp>
      <p:sp>
        <p:nvSpPr>
          <p:cNvPr id="7" name="Slide Number Placeholder 6"/>
          <p:cNvSpPr>
            <a:spLocks noGrp="1"/>
          </p:cNvSpPr>
          <p:nvPr>
            <p:ph type="sldNum" sz="quarter" idx="5"/>
          </p:nvPr>
        </p:nvSpPr>
        <p:spPr bwMode="auto">
          <a:xfrm>
            <a:off x="4143375" y="9120188"/>
            <a:ext cx="3170238"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a:extLst>
        </p:spPr>
        <p:txBody>
          <a:bodyPr vert="horz" wrap="square" lIns="96661" tIns="48331" rIns="96661" bIns="48331" numCol="1" anchor="b" anchorCtr="0" compatLnSpc="1">
            <a:prstTxWarp prst="textNoShape">
              <a:avLst/>
            </a:prstTxWarp>
          </a:bodyPr>
          <a:lstStyle>
            <a:lvl1pPr algn="r" defTabSz="966788">
              <a:defRPr sz="1300"/>
            </a:lvl1pPr>
          </a:lstStyle>
          <a:p>
            <a:pPr>
              <a:defRPr/>
            </a:pPr>
            <a:fld id="{A1E6CD76-3F29-4737-BA7F-DFB87D144065}" type="slidenum">
              <a:rPr lang="en-CA"/>
              <a:pPr>
                <a:defRPr/>
              </a:pPr>
              <a:t>‹#›</a:t>
            </a:fld>
            <a:endParaRPr lang="en-CA"/>
          </a:p>
        </p:txBody>
      </p:sp>
    </p:spTree>
    <p:extLst>
      <p:ext uri="{BB962C8B-B14F-4D97-AF65-F5344CB8AC3E}">
        <p14:creationId xmlns:p14="http://schemas.microsoft.com/office/powerpoint/2010/main" val="33083802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S PGothic" pitchFamily="34" charset="-128"/>
        <a:cs typeface="+mn-cs"/>
      </a:defRPr>
    </a:lvl1pPr>
    <a:lvl2pPr marL="457200" algn="l" rtl="0" eaLnBrk="0" fontAlgn="base" hangingPunct="0">
      <a:spcBef>
        <a:spcPct val="30000"/>
      </a:spcBef>
      <a:spcAft>
        <a:spcPct val="0"/>
      </a:spcAft>
      <a:defRPr sz="1200" kern="1200">
        <a:solidFill>
          <a:schemeClr val="tx1"/>
        </a:solidFill>
        <a:latin typeface="+mn-lt"/>
        <a:ea typeface="MS PGothic" pitchFamily="34" charset="-128"/>
        <a:cs typeface="+mn-cs"/>
      </a:defRPr>
    </a:lvl2pPr>
    <a:lvl3pPr marL="914400" algn="l" rtl="0" eaLnBrk="0" fontAlgn="base" hangingPunct="0">
      <a:spcBef>
        <a:spcPct val="30000"/>
      </a:spcBef>
      <a:spcAft>
        <a:spcPct val="0"/>
      </a:spcAft>
      <a:defRPr sz="1200" kern="1200">
        <a:solidFill>
          <a:schemeClr val="tx1"/>
        </a:solidFill>
        <a:latin typeface="+mn-lt"/>
        <a:ea typeface="MS PGothic" pitchFamily="34" charset="-128"/>
        <a:cs typeface="+mn-cs"/>
      </a:defRPr>
    </a:lvl3pPr>
    <a:lvl4pPr marL="1371600" algn="l" rtl="0" eaLnBrk="0" fontAlgn="base" hangingPunct="0">
      <a:spcBef>
        <a:spcPct val="30000"/>
      </a:spcBef>
      <a:spcAft>
        <a:spcPct val="0"/>
      </a:spcAft>
      <a:defRPr sz="1200" kern="1200">
        <a:solidFill>
          <a:schemeClr val="tx1"/>
        </a:solidFill>
        <a:latin typeface="+mn-lt"/>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mn-lt"/>
        <a:ea typeface="MS PGothic"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lvl1pPr defTabSz="966788" eaLnBrk="0" hangingPunct="0">
              <a:defRPr>
                <a:solidFill>
                  <a:schemeClr val="tx1"/>
                </a:solidFill>
                <a:latin typeface="Times New Roman" pitchFamily="18" charset="0"/>
                <a:ea typeface="MS PGothic" pitchFamily="34" charset="-128"/>
              </a:defRPr>
            </a:lvl1pPr>
            <a:lvl2pPr marL="742950" indent="-285750" defTabSz="966788" eaLnBrk="0" hangingPunct="0">
              <a:defRPr>
                <a:solidFill>
                  <a:schemeClr val="tx1"/>
                </a:solidFill>
                <a:latin typeface="Times New Roman" pitchFamily="18" charset="0"/>
                <a:ea typeface="MS PGothic" pitchFamily="34" charset="-128"/>
              </a:defRPr>
            </a:lvl2pPr>
            <a:lvl3pPr marL="1143000" indent="-228600" defTabSz="966788" eaLnBrk="0" hangingPunct="0">
              <a:defRPr>
                <a:solidFill>
                  <a:schemeClr val="tx1"/>
                </a:solidFill>
                <a:latin typeface="Times New Roman" pitchFamily="18" charset="0"/>
                <a:ea typeface="MS PGothic" pitchFamily="34" charset="-128"/>
              </a:defRPr>
            </a:lvl3pPr>
            <a:lvl4pPr marL="1600200" indent="-228600" defTabSz="966788" eaLnBrk="0" hangingPunct="0">
              <a:defRPr>
                <a:solidFill>
                  <a:schemeClr val="tx1"/>
                </a:solidFill>
                <a:latin typeface="Times New Roman" pitchFamily="18" charset="0"/>
                <a:ea typeface="MS PGothic" pitchFamily="34" charset="-128"/>
              </a:defRPr>
            </a:lvl4pPr>
            <a:lvl5pPr marL="2057400" indent="-228600" defTabSz="966788" eaLnBrk="0" hangingPunct="0">
              <a:defRPr>
                <a:solidFill>
                  <a:schemeClr val="tx1"/>
                </a:solidFill>
                <a:latin typeface="Times New Roman" pitchFamily="18" charset="0"/>
                <a:ea typeface="MS PGothic" pitchFamily="34" charset="-128"/>
              </a:defRPr>
            </a:lvl5pPr>
            <a:lvl6pPr marL="2514600" indent="-228600" defTabSz="966788" eaLnBrk="0" fontAlgn="base" hangingPunct="0">
              <a:spcBef>
                <a:spcPct val="0"/>
              </a:spcBef>
              <a:spcAft>
                <a:spcPct val="0"/>
              </a:spcAft>
              <a:defRPr>
                <a:solidFill>
                  <a:schemeClr val="tx1"/>
                </a:solidFill>
                <a:latin typeface="Times New Roman" pitchFamily="18" charset="0"/>
                <a:ea typeface="MS PGothic" pitchFamily="34" charset="-128"/>
              </a:defRPr>
            </a:lvl6pPr>
            <a:lvl7pPr marL="2971800" indent="-228600" defTabSz="966788" eaLnBrk="0" fontAlgn="base" hangingPunct="0">
              <a:spcBef>
                <a:spcPct val="0"/>
              </a:spcBef>
              <a:spcAft>
                <a:spcPct val="0"/>
              </a:spcAft>
              <a:defRPr>
                <a:solidFill>
                  <a:schemeClr val="tx1"/>
                </a:solidFill>
                <a:latin typeface="Times New Roman" pitchFamily="18" charset="0"/>
                <a:ea typeface="MS PGothic" pitchFamily="34" charset="-128"/>
              </a:defRPr>
            </a:lvl7pPr>
            <a:lvl8pPr marL="3429000" indent="-228600" defTabSz="966788" eaLnBrk="0" fontAlgn="base" hangingPunct="0">
              <a:spcBef>
                <a:spcPct val="0"/>
              </a:spcBef>
              <a:spcAft>
                <a:spcPct val="0"/>
              </a:spcAft>
              <a:defRPr>
                <a:solidFill>
                  <a:schemeClr val="tx1"/>
                </a:solidFill>
                <a:latin typeface="Times New Roman" pitchFamily="18" charset="0"/>
                <a:ea typeface="MS PGothic" pitchFamily="34" charset="-128"/>
              </a:defRPr>
            </a:lvl8pPr>
            <a:lvl9pPr marL="3886200" indent="-228600" defTabSz="966788" eaLnBrk="0" fontAlgn="base" hangingPunct="0">
              <a:spcBef>
                <a:spcPct val="0"/>
              </a:spcBef>
              <a:spcAft>
                <a:spcPct val="0"/>
              </a:spcAft>
              <a:defRPr>
                <a:solidFill>
                  <a:schemeClr val="tx1"/>
                </a:solidFill>
                <a:latin typeface="Times New Roman" pitchFamily="18" charset="0"/>
                <a:ea typeface="MS PGothic" pitchFamily="34" charset="-128"/>
              </a:defRPr>
            </a:lvl9pPr>
          </a:lstStyle>
          <a:p>
            <a:pPr eaLnBrk="1" hangingPunct="1"/>
            <a:fld id="{E3BC5AE5-E1E8-4A51-B973-F6859AD5BF32}" type="slidenum">
              <a:rPr lang="en-US" smtClean="0"/>
              <a:pPr eaLnBrk="1" hangingPunct="1"/>
              <a:t>20</a:t>
            </a:fld>
            <a:endParaRPr lang="en-US" smtClean="0"/>
          </a:p>
        </p:txBody>
      </p:sp>
      <p:sp>
        <p:nvSpPr>
          <p:cNvPr id="32771" name="Rectangle 2"/>
          <p:cNvSpPr>
            <a:spLocks noChangeArrowheads="1"/>
          </p:cNvSpPr>
          <p:nvPr/>
        </p:nvSpPr>
        <p:spPr bwMode="auto">
          <a:xfrm>
            <a:off x="4144963" y="0"/>
            <a:ext cx="3170237"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1432" tIns="45716" rIns="91432" bIns="45716" anchor="ctr"/>
          <a:lstStyle/>
          <a:p>
            <a:pPr defTabSz="966788">
              <a:defRPr/>
            </a:pPr>
            <a:endParaRPr lang="en-CA" sz="1900">
              <a:latin typeface="Times New Roman" charset="0"/>
              <a:ea typeface="ＭＳ Ｐゴシック" charset="0"/>
              <a:cs typeface="Arial" charset="0"/>
            </a:endParaRPr>
          </a:p>
        </p:txBody>
      </p:sp>
      <p:sp>
        <p:nvSpPr>
          <p:cNvPr id="32772" name="Rectangle 3"/>
          <p:cNvSpPr>
            <a:spLocks noChangeArrowheads="1"/>
          </p:cNvSpPr>
          <p:nvPr/>
        </p:nvSpPr>
        <p:spPr bwMode="auto">
          <a:xfrm>
            <a:off x="4144963" y="9121775"/>
            <a:ext cx="3170237"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5638" tIns="46980" rIns="95638" bIns="46980" anchor="b"/>
          <a:lstStyle/>
          <a:p>
            <a:pPr algn="r" defTabSz="966788" eaLnBrk="0" hangingPunct="0">
              <a:defRPr/>
            </a:pPr>
            <a:r>
              <a:rPr lang="en-US" sz="1300">
                <a:latin typeface="Times New Roman" charset="0"/>
                <a:ea typeface="ＭＳ Ｐゴシック" charset="0"/>
                <a:cs typeface="Arial" charset="0"/>
              </a:rPr>
              <a:t>64</a:t>
            </a:r>
          </a:p>
        </p:txBody>
      </p:sp>
      <p:sp>
        <p:nvSpPr>
          <p:cNvPr id="32773" name="Rectangle 4"/>
          <p:cNvSpPr>
            <a:spLocks noChangeArrowheads="1"/>
          </p:cNvSpPr>
          <p:nvPr/>
        </p:nvSpPr>
        <p:spPr bwMode="auto">
          <a:xfrm>
            <a:off x="0" y="9121775"/>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1432" tIns="45716" rIns="91432" bIns="45716" anchor="ctr"/>
          <a:lstStyle/>
          <a:p>
            <a:pPr defTabSz="966788">
              <a:defRPr/>
            </a:pPr>
            <a:endParaRPr lang="en-CA" sz="1900">
              <a:latin typeface="Times New Roman" charset="0"/>
              <a:ea typeface="ＭＳ Ｐゴシック" charset="0"/>
              <a:cs typeface="Arial" charset="0"/>
            </a:endParaRPr>
          </a:p>
        </p:txBody>
      </p:sp>
      <p:sp>
        <p:nvSpPr>
          <p:cNvPr id="32774" name="Rectangle 5"/>
          <p:cNvSpPr>
            <a:spLocks noChangeArrowheads="1"/>
          </p:cNvSpPr>
          <p:nvPr/>
        </p:nvSpPr>
        <p:spPr bwMode="auto">
          <a:xfrm>
            <a:off x="0" y="0"/>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1432" tIns="45716" rIns="91432" bIns="45716" anchor="ctr"/>
          <a:lstStyle/>
          <a:p>
            <a:pPr defTabSz="966788">
              <a:defRPr/>
            </a:pPr>
            <a:endParaRPr lang="en-CA" sz="1900">
              <a:latin typeface="Times New Roman" charset="0"/>
              <a:ea typeface="ＭＳ Ｐゴシック" charset="0"/>
              <a:cs typeface="Arial" charset="0"/>
            </a:endParaRPr>
          </a:p>
        </p:txBody>
      </p:sp>
      <p:sp>
        <p:nvSpPr>
          <p:cNvPr id="28679" name="Rectangle 6"/>
          <p:cNvSpPr>
            <a:spLocks noGrp="1" noRot="1" noChangeAspect="1" noChangeArrowheads="1" noTextEdit="1"/>
          </p:cNvSpPr>
          <p:nvPr>
            <p:ph type="sldImg"/>
          </p:nvPr>
        </p:nvSpPr>
        <p:spPr bwMode="auto">
          <a:xfrm>
            <a:off x="1266825" y="727075"/>
            <a:ext cx="4781550" cy="3586163"/>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80" name="Rectangle 7"/>
          <p:cNvSpPr>
            <a:spLocks noGrp="1" noChangeArrowheads="1"/>
          </p:cNvSpPr>
          <p:nvPr>
            <p:ph type="body" idx="1"/>
          </p:nvPr>
        </p:nvSpPr>
        <p:spPr>
          <a:xfrm>
            <a:off x="974725" y="4560888"/>
            <a:ext cx="5365750" cy="4319587"/>
          </a:xfrm>
          <a:noFill/>
          <a:extLst>
            <a:ext uri="{91240B29-F687-4F45-9708-019B960494DF}">
              <a14:hiddenLine xmlns:a14="http://schemas.microsoft.com/office/drawing/2010/main" w="12700">
                <a:solidFill>
                  <a:schemeClr val="tx1"/>
                </a:solidFill>
                <a:miter lim="800000"/>
                <a:headEnd/>
                <a:tailEnd/>
              </a14:hiddenLine>
            </a:ext>
          </a:extLst>
        </p:spPr>
        <p:txBody>
          <a:bodyPr lIns="95638" tIns="46980" rIns="95638" bIns="46980"/>
          <a:lstStyle/>
          <a:p>
            <a:pPr eaLnBrk="1" hangingPunct="1">
              <a:spcBef>
                <a:spcPct val="0"/>
              </a:spcBef>
            </a:pPr>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lvl1pPr defTabSz="966788" eaLnBrk="0" hangingPunct="0">
              <a:defRPr>
                <a:solidFill>
                  <a:schemeClr val="tx1"/>
                </a:solidFill>
                <a:latin typeface="Times New Roman" pitchFamily="18" charset="0"/>
                <a:ea typeface="MS PGothic" pitchFamily="34" charset="-128"/>
              </a:defRPr>
            </a:lvl1pPr>
            <a:lvl2pPr marL="742950" indent="-285750" defTabSz="966788" eaLnBrk="0" hangingPunct="0">
              <a:defRPr>
                <a:solidFill>
                  <a:schemeClr val="tx1"/>
                </a:solidFill>
                <a:latin typeface="Times New Roman" pitchFamily="18" charset="0"/>
                <a:ea typeface="MS PGothic" pitchFamily="34" charset="-128"/>
              </a:defRPr>
            </a:lvl2pPr>
            <a:lvl3pPr marL="1143000" indent="-228600" defTabSz="966788" eaLnBrk="0" hangingPunct="0">
              <a:defRPr>
                <a:solidFill>
                  <a:schemeClr val="tx1"/>
                </a:solidFill>
                <a:latin typeface="Times New Roman" pitchFamily="18" charset="0"/>
                <a:ea typeface="MS PGothic" pitchFamily="34" charset="-128"/>
              </a:defRPr>
            </a:lvl3pPr>
            <a:lvl4pPr marL="1600200" indent="-228600" defTabSz="966788" eaLnBrk="0" hangingPunct="0">
              <a:defRPr>
                <a:solidFill>
                  <a:schemeClr val="tx1"/>
                </a:solidFill>
                <a:latin typeface="Times New Roman" pitchFamily="18" charset="0"/>
                <a:ea typeface="MS PGothic" pitchFamily="34" charset="-128"/>
              </a:defRPr>
            </a:lvl4pPr>
            <a:lvl5pPr marL="2057400" indent="-228600" defTabSz="966788" eaLnBrk="0" hangingPunct="0">
              <a:defRPr>
                <a:solidFill>
                  <a:schemeClr val="tx1"/>
                </a:solidFill>
                <a:latin typeface="Times New Roman" pitchFamily="18" charset="0"/>
                <a:ea typeface="MS PGothic" pitchFamily="34" charset="-128"/>
              </a:defRPr>
            </a:lvl5pPr>
            <a:lvl6pPr marL="2514600" indent="-228600" defTabSz="966788" eaLnBrk="0" fontAlgn="base" hangingPunct="0">
              <a:spcBef>
                <a:spcPct val="0"/>
              </a:spcBef>
              <a:spcAft>
                <a:spcPct val="0"/>
              </a:spcAft>
              <a:defRPr>
                <a:solidFill>
                  <a:schemeClr val="tx1"/>
                </a:solidFill>
                <a:latin typeface="Times New Roman" pitchFamily="18" charset="0"/>
                <a:ea typeface="MS PGothic" pitchFamily="34" charset="-128"/>
              </a:defRPr>
            </a:lvl6pPr>
            <a:lvl7pPr marL="2971800" indent="-228600" defTabSz="966788" eaLnBrk="0" fontAlgn="base" hangingPunct="0">
              <a:spcBef>
                <a:spcPct val="0"/>
              </a:spcBef>
              <a:spcAft>
                <a:spcPct val="0"/>
              </a:spcAft>
              <a:defRPr>
                <a:solidFill>
                  <a:schemeClr val="tx1"/>
                </a:solidFill>
                <a:latin typeface="Times New Roman" pitchFamily="18" charset="0"/>
                <a:ea typeface="MS PGothic" pitchFamily="34" charset="-128"/>
              </a:defRPr>
            </a:lvl7pPr>
            <a:lvl8pPr marL="3429000" indent="-228600" defTabSz="966788" eaLnBrk="0" fontAlgn="base" hangingPunct="0">
              <a:spcBef>
                <a:spcPct val="0"/>
              </a:spcBef>
              <a:spcAft>
                <a:spcPct val="0"/>
              </a:spcAft>
              <a:defRPr>
                <a:solidFill>
                  <a:schemeClr val="tx1"/>
                </a:solidFill>
                <a:latin typeface="Times New Roman" pitchFamily="18" charset="0"/>
                <a:ea typeface="MS PGothic" pitchFamily="34" charset="-128"/>
              </a:defRPr>
            </a:lvl8pPr>
            <a:lvl9pPr marL="3886200" indent="-228600" defTabSz="966788" eaLnBrk="0" fontAlgn="base" hangingPunct="0">
              <a:spcBef>
                <a:spcPct val="0"/>
              </a:spcBef>
              <a:spcAft>
                <a:spcPct val="0"/>
              </a:spcAft>
              <a:defRPr>
                <a:solidFill>
                  <a:schemeClr val="tx1"/>
                </a:solidFill>
                <a:latin typeface="Times New Roman" pitchFamily="18" charset="0"/>
                <a:ea typeface="MS PGothic" pitchFamily="34" charset="-128"/>
              </a:defRPr>
            </a:lvl9pPr>
          </a:lstStyle>
          <a:p>
            <a:pPr eaLnBrk="1" hangingPunct="1"/>
            <a:fld id="{1FB7675C-16F6-4860-AD7F-0CA4DF53C33D}" type="slidenum">
              <a:rPr lang="en-US" smtClean="0"/>
              <a:pPr eaLnBrk="1" hangingPunct="1"/>
              <a:t>21</a:t>
            </a:fld>
            <a:endParaRPr lang="en-US" smtClean="0"/>
          </a:p>
        </p:txBody>
      </p:sp>
      <p:sp>
        <p:nvSpPr>
          <p:cNvPr id="33795" name="Rectangle 2"/>
          <p:cNvSpPr>
            <a:spLocks noChangeArrowheads="1"/>
          </p:cNvSpPr>
          <p:nvPr/>
        </p:nvSpPr>
        <p:spPr bwMode="auto">
          <a:xfrm>
            <a:off x="4144963" y="0"/>
            <a:ext cx="3170237"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1432" tIns="45716" rIns="91432" bIns="45716" anchor="ctr"/>
          <a:lstStyle/>
          <a:p>
            <a:pPr defTabSz="966788">
              <a:defRPr/>
            </a:pPr>
            <a:endParaRPr lang="en-CA" sz="1900">
              <a:latin typeface="Times New Roman" charset="0"/>
              <a:ea typeface="ＭＳ Ｐゴシック" charset="0"/>
              <a:cs typeface="Arial" charset="0"/>
            </a:endParaRPr>
          </a:p>
        </p:txBody>
      </p:sp>
      <p:sp>
        <p:nvSpPr>
          <p:cNvPr id="33796" name="Rectangle 3"/>
          <p:cNvSpPr>
            <a:spLocks noChangeArrowheads="1"/>
          </p:cNvSpPr>
          <p:nvPr/>
        </p:nvSpPr>
        <p:spPr bwMode="auto">
          <a:xfrm>
            <a:off x="4144963" y="9121775"/>
            <a:ext cx="3170237"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5638" tIns="46980" rIns="95638" bIns="46980" anchor="b"/>
          <a:lstStyle/>
          <a:p>
            <a:pPr algn="r" defTabSz="966788" eaLnBrk="0" hangingPunct="0">
              <a:defRPr/>
            </a:pPr>
            <a:r>
              <a:rPr lang="en-US" sz="1300">
                <a:latin typeface="Times New Roman" charset="0"/>
                <a:ea typeface="ＭＳ Ｐゴシック" charset="0"/>
                <a:cs typeface="Arial" charset="0"/>
              </a:rPr>
              <a:t>66</a:t>
            </a:r>
          </a:p>
        </p:txBody>
      </p:sp>
      <p:sp>
        <p:nvSpPr>
          <p:cNvPr id="33797" name="Rectangle 4"/>
          <p:cNvSpPr>
            <a:spLocks noChangeArrowheads="1"/>
          </p:cNvSpPr>
          <p:nvPr/>
        </p:nvSpPr>
        <p:spPr bwMode="auto">
          <a:xfrm>
            <a:off x="0" y="9121775"/>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1432" tIns="45716" rIns="91432" bIns="45716" anchor="ctr"/>
          <a:lstStyle/>
          <a:p>
            <a:pPr defTabSz="966788">
              <a:defRPr/>
            </a:pPr>
            <a:endParaRPr lang="en-CA" sz="1900">
              <a:latin typeface="Times New Roman" charset="0"/>
              <a:ea typeface="ＭＳ Ｐゴシック" charset="0"/>
              <a:cs typeface="Arial" charset="0"/>
            </a:endParaRPr>
          </a:p>
        </p:txBody>
      </p:sp>
      <p:sp>
        <p:nvSpPr>
          <p:cNvPr id="33798" name="Rectangle 5"/>
          <p:cNvSpPr>
            <a:spLocks noChangeArrowheads="1"/>
          </p:cNvSpPr>
          <p:nvPr/>
        </p:nvSpPr>
        <p:spPr bwMode="auto">
          <a:xfrm>
            <a:off x="0" y="0"/>
            <a:ext cx="3170238" cy="47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1432" tIns="45716" rIns="91432" bIns="45716" anchor="ctr"/>
          <a:lstStyle/>
          <a:p>
            <a:pPr defTabSz="966788">
              <a:defRPr/>
            </a:pPr>
            <a:endParaRPr lang="en-CA" sz="1900">
              <a:latin typeface="Times New Roman" charset="0"/>
              <a:ea typeface="ＭＳ Ｐゴシック" charset="0"/>
              <a:cs typeface="Arial" charset="0"/>
            </a:endParaRPr>
          </a:p>
        </p:txBody>
      </p:sp>
      <p:sp>
        <p:nvSpPr>
          <p:cNvPr id="29703" name="Rectangle 6"/>
          <p:cNvSpPr>
            <a:spLocks noGrp="1" noRot="1" noChangeAspect="1" noChangeArrowheads="1" noTextEdit="1"/>
          </p:cNvSpPr>
          <p:nvPr>
            <p:ph type="sldImg"/>
          </p:nvPr>
        </p:nvSpPr>
        <p:spPr bwMode="auto">
          <a:xfrm>
            <a:off x="1266825" y="727075"/>
            <a:ext cx="4781550" cy="3586163"/>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704" name="Rectangle 7"/>
          <p:cNvSpPr>
            <a:spLocks noGrp="1" noChangeArrowheads="1"/>
          </p:cNvSpPr>
          <p:nvPr>
            <p:ph type="body" idx="1"/>
          </p:nvPr>
        </p:nvSpPr>
        <p:spPr>
          <a:xfrm>
            <a:off x="974725" y="4560888"/>
            <a:ext cx="5365750" cy="4319587"/>
          </a:xfrm>
          <a:noFill/>
          <a:extLst>
            <a:ext uri="{91240B29-F687-4F45-9708-019B960494DF}">
              <a14:hiddenLine xmlns:a14="http://schemas.microsoft.com/office/drawing/2010/main" w="12700">
                <a:solidFill>
                  <a:schemeClr val="tx1"/>
                </a:solidFill>
                <a:miter lim="800000"/>
                <a:headEnd/>
                <a:tailEnd/>
              </a14:hiddenLine>
            </a:ext>
          </a:extLst>
        </p:spPr>
        <p:txBody>
          <a:bodyPr lIns="95638" tIns="46980" rIns="95638" bIns="46980"/>
          <a:lstStyle/>
          <a:p>
            <a:pPr eaLnBrk="1" hangingPunct="1">
              <a:spcBef>
                <a:spcPct val="0"/>
              </a:spcBef>
            </a:pPr>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6"/>
          <p:cNvSpPr>
            <a:spLocks noChangeArrowheads="1"/>
          </p:cNvSpPr>
          <p:nvPr/>
        </p:nvSpPr>
        <p:spPr bwMode="auto">
          <a:xfrm>
            <a:off x="161925" y="1447800"/>
            <a:ext cx="8820150" cy="4876800"/>
          </a:xfrm>
          <a:prstGeom prst="rect">
            <a:avLst/>
          </a:prstGeom>
          <a:solidFill>
            <a:srgbClr val="7CA72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n-CA"/>
          </a:p>
        </p:txBody>
      </p:sp>
      <p:pic>
        <p:nvPicPr>
          <p:cNvPr id="5" name="Picture 5" descr="UBC_crest&amp;na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59425" y="730250"/>
            <a:ext cx="3260725" cy="465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Rectangle 4"/>
          <p:cNvSpPr>
            <a:spLocks noGrp="1" noChangeArrowheads="1"/>
          </p:cNvSpPr>
          <p:nvPr>
            <p:ph type="ctrTitle"/>
          </p:nvPr>
        </p:nvSpPr>
        <p:spPr>
          <a:xfrm>
            <a:off x="2438400" y="2857500"/>
            <a:ext cx="4267200" cy="1143000"/>
          </a:xfrm>
        </p:spPr>
        <p:txBody>
          <a:bodyPr/>
          <a:lstStyle>
            <a:lvl1pPr>
              <a:defRPr/>
            </a:lvl1pPr>
          </a:lstStyle>
          <a:p>
            <a:r>
              <a:rPr lang="en-US" altLang="en-US" smtClean="0"/>
              <a:t>Click to edit Master title style</a:t>
            </a:r>
            <a:endParaRPr lang="en-US" altLang="en-US"/>
          </a:p>
        </p:txBody>
      </p:sp>
    </p:spTree>
    <p:extLst>
      <p:ext uri="{BB962C8B-B14F-4D97-AF65-F5344CB8AC3E}">
        <p14:creationId xmlns:p14="http://schemas.microsoft.com/office/powerpoint/2010/main" val="3806313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Tree>
    <p:extLst>
      <p:ext uri="{BB962C8B-B14F-4D97-AF65-F5344CB8AC3E}">
        <p14:creationId xmlns:p14="http://schemas.microsoft.com/office/powerpoint/2010/main" val="30660175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807075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Tree>
    <p:extLst>
      <p:ext uri="{BB962C8B-B14F-4D97-AF65-F5344CB8AC3E}">
        <p14:creationId xmlns:p14="http://schemas.microsoft.com/office/powerpoint/2010/main" val="4201890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Tree>
    <p:extLst>
      <p:ext uri="{BB962C8B-B14F-4D97-AF65-F5344CB8AC3E}">
        <p14:creationId xmlns:p14="http://schemas.microsoft.com/office/powerpoint/2010/main" val="39321277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Tree>
    <p:extLst>
      <p:ext uri="{BB962C8B-B14F-4D97-AF65-F5344CB8AC3E}">
        <p14:creationId xmlns:p14="http://schemas.microsoft.com/office/powerpoint/2010/main" val="25317248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9394678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630864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CA"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38058964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Tree>
    <p:extLst>
      <p:ext uri="{BB962C8B-B14F-4D97-AF65-F5344CB8AC3E}">
        <p14:creationId xmlns:p14="http://schemas.microsoft.com/office/powerpoint/2010/main" val="4076755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00850" y="381000"/>
            <a:ext cx="2114550" cy="5745163"/>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381000"/>
            <a:ext cx="6191250" cy="57451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Tree>
    <p:extLst>
      <p:ext uri="{BB962C8B-B14F-4D97-AF65-F5344CB8AC3E}">
        <p14:creationId xmlns:p14="http://schemas.microsoft.com/office/powerpoint/2010/main" val="11181896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a:xfrm>
            <a:off x="457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3584C82A-F10C-439A-8086-2ABFA6520433}" type="datetimeFigureOut">
              <a:rPr lang="en-CA"/>
              <a:pPr>
                <a:defRPr/>
              </a:pPr>
              <a:t>17/09/2012</a:t>
            </a:fld>
            <a:endParaRPr lang="en-CA"/>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cs typeface="+mn-cs"/>
              </a:defRPr>
            </a:lvl1pPr>
          </a:lstStyle>
          <a:p>
            <a:pPr>
              <a:defRPr/>
            </a:pPr>
            <a:endParaRPr lang="en-CA"/>
          </a:p>
        </p:txBody>
      </p:sp>
      <p:sp>
        <p:nvSpPr>
          <p:cNvPr id="6" name="Slide Number Placeholder 5"/>
          <p:cNvSpPr>
            <a:spLocks noGrp="1"/>
          </p:cNvSpPr>
          <p:nvPr>
            <p:ph type="sldNum" sz="quarter" idx="12"/>
          </p:nvPr>
        </p:nvSpPr>
        <p:spPr>
          <a:xfrm>
            <a:off x="6553200" y="6477000"/>
            <a:ext cx="1905000" cy="457200"/>
          </a:xfrm>
          <a:prstGeom prst="rect">
            <a:avLst/>
          </a:prstGeom>
        </p:spPr>
        <p:txBody>
          <a:bodyPr vert="horz" wrap="square" lIns="91440" tIns="45720" rIns="91440" bIns="45720" numCol="1" anchor="t" anchorCtr="0" compatLnSpc="1">
            <a:prstTxWarp prst="textNoShape">
              <a:avLst/>
            </a:prstTxWarp>
          </a:bodyPr>
          <a:lstStyle>
            <a:lvl1pPr>
              <a:defRPr/>
            </a:lvl1pPr>
          </a:lstStyle>
          <a:p>
            <a:pPr>
              <a:defRPr/>
            </a:pPr>
            <a:fld id="{DCF35D96-411C-44FE-878C-4F6EF040302E}" type="slidenum">
              <a:rPr lang="en-CA"/>
              <a:pPr>
                <a:defRPr/>
              </a:pPr>
              <a:t>‹#›</a:t>
            </a:fld>
            <a:endParaRPr lang="en-CA"/>
          </a:p>
        </p:txBody>
      </p:sp>
    </p:spTree>
    <p:extLst>
      <p:ext uri="{BB962C8B-B14F-4D97-AF65-F5344CB8AC3E}">
        <p14:creationId xmlns:p14="http://schemas.microsoft.com/office/powerpoint/2010/main" val="481627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2514600" y="381000"/>
            <a:ext cx="64008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Headline in Arial</a:t>
            </a:r>
          </a:p>
        </p:txBody>
      </p:sp>
      <p:sp>
        <p:nvSpPr>
          <p:cNvPr id="1028" name="Rectangle 7"/>
          <p:cNvSpPr>
            <a:spLocks noChangeArrowheads="1"/>
          </p:cNvSpPr>
          <p:nvPr/>
        </p:nvSpPr>
        <p:spPr bwMode="auto">
          <a:xfrm>
            <a:off x="2565400" y="6448425"/>
            <a:ext cx="29591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r>
              <a:rPr lang="en-US" sz="1000">
                <a:solidFill>
                  <a:schemeClr val="bg1"/>
                </a:solidFill>
                <a:latin typeface="Arial" charset="0"/>
              </a:rPr>
              <a:t>THE UNIVERSITY OF BRITISH COLUMBIA</a:t>
            </a:r>
          </a:p>
        </p:txBody>
      </p:sp>
      <p:sp>
        <p:nvSpPr>
          <p:cNvPr id="4116" name="Rectangle 20"/>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824" r:id="rId1"/>
    <p:sldLayoutId id="2147483814" r:id="rId2"/>
    <p:sldLayoutId id="2147483815" r:id="rId3"/>
    <p:sldLayoutId id="2147483816" r:id="rId4"/>
    <p:sldLayoutId id="2147483817" r:id="rId5"/>
    <p:sldLayoutId id="2147483818" r:id="rId6"/>
    <p:sldLayoutId id="2147483819" r:id="rId7"/>
    <p:sldLayoutId id="2147483820" r:id="rId8"/>
    <p:sldLayoutId id="2147483821" r:id="rId9"/>
    <p:sldLayoutId id="2147483822" r:id="rId10"/>
    <p:sldLayoutId id="2147483823" r:id="rId11"/>
    <p:sldLayoutId id="2147483825" r:id="rId12"/>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5" fill="hold" grpId="0" nodeType="clickEffect">
                                  <p:stCondLst>
                                    <p:cond delay="0"/>
                                  </p:stCondLst>
                                  <p:childTnLst>
                                    <p:set>
                                      <p:cBhvr>
                                        <p:cTn id="6" dur="1" fill="hold">
                                          <p:stCondLst>
                                            <p:cond delay="0"/>
                                          </p:stCondLst>
                                        </p:cTn>
                                        <p:tgtEl>
                                          <p:spTgt spid="4116">
                                            <p:txEl>
                                              <p:pRg st="0" end="0"/>
                                            </p:txEl>
                                          </p:spTgt>
                                        </p:tgtEl>
                                        <p:attrNameLst>
                                          <p:attrName>style.visibility</p:attrName>
                                        </p:attrNameLst>
                                      </p:cBhvr>
                                      <p:to>
                                        <p:strVal val="visible"/>
                                      </p:to>
                                    </p:set>
                                    <p:animEffect transition="in" filter="randombar(vertical)">
                                      <p:cBhvr>
                                        <p:cTn id="7" dur="500"/>
                                        <p:tgtEl>
                                          <p:spTgt spid="4116">
                                            <p:txEl>
                                              <p:pRg st="0" end="0"/>
                                            </p:txEl>
                                          </p:spTgt>
                                        </p:tgtEl>
                                      </p:cBhvr>
                                    </p:animEffect>
                                  </p:childTnLst>
                                </p:cTn>
                              </p:par>
                              <p:par>
                                <p:cTn id="8" presetID="14" presetClass="entr" presetSubtype="5" fill="hold" grpId="0" nodeType="withEffect">
                                  <p:stCondLst>
                                    <p:cond delay="0"/>
                                  </p:stCondLst>
                                  <p:childTnLst>
                                    <p:set>
                                      <p:cBhvr>
                                        <p:cTn id="9" dur="1" fill="hold">
                                          <p:stCondLst>
                                            <p:cond delay="0"/>
                                          </p:stCondLst>
                                        </p:cTn>
                                        <p:tgtEl>
                                          <p:spTgt spid="4116">
                                            <p:txEl>
                                              <p:pRg st="1" end="1"/>
                                            </p:txEl>
                                          </p:spTgt>
                                        </p:tgtEl>
                                        <p:attrNameLst>
                                          <p:attrName>style.visibility</p:attrName>
                                        </p:attrNameLst>
                                      </p:cBhvr>
                                      <p:to>
                                        <p:strVal val="visible"/>
                                      </p:to>
                                    </p:set>
                                    <p:animEffect transition="in" filter="randombar(vertical)">
                                      <p:cBhvr>
                                        <p:cTn id="10" dur="500"/>
                                        <p:tgtEl>
                                          <p:spTgt spid="4116">
                                            <p:txEl>
                                              <p:pRg st="1" end="1"/>
                                            </p:txEl>
                                          </p:spTgt>
                                        </p:tgtEl>
                                      </p:cBhvr>
                                    </p:animEffect>
                                  </p:childTnLst>
                                </p:cTn>
                              </p:par>
                              <p:par>
                                <p:cTn id="11" presetID="14" presetClass="entr" presetSubtype="5" fill="hold" grpId="0" nodeType="withEffect">
                                  <p:stCondLst>
                                    <p:cond delay="0"/>
                                  </p:stCondLst>
                                  <p:childTnLst>
                                    <p:set>
                                      <p:cBhvr>
                                        <p:cTn id="12" dur="1" fill="hold">
                                          <p:stCondLst>
                                            <p:cond delay="0"/>
                                          </p:stCondLst>
                                        </p:cTn>
                                        <p:tgtEl>
                                          <p:spTgt spid="4116">
                                            <p:txEl>
                                              <p:pRg st="2" end="2"/>
                                            </p:txEl>
                                          </p:spTgt>
                                        </p:tgtEl>
                                        <p:attrNameLst>
                                          <p:attrName>style.visibility</p:attrName>
                                        </p:attrNameLst>
                                      </p:cBhvr>
                                      <p:to>
                                        <p:strVal val="visible"/>
                                      </p:to>
                                    </p:set>
                                    <p:animEffect transition="in" filter="randombar(vertical)">
                                      <p:cBhvr>
                                        <p:cTn id="13" dur="500"/>
                                        <p:tgtEl>
                                          <p:spTgt spid="4116">
                                            <p:txEl>
                                              <p:pRg st="2" end="2"/>
                                            </p:txEl>
                                          </p:spTgt>
                                        </p:tgtEl>
                                      </p:cBhvr>
                                    </p:animEffect>
                                  </p:childTnLst>
                                </p:cTn>
                              </p:par>
                              <p:par>
                                <p:cTn id="14" presetID="14" presetClass="entr" presetSubtype="5" fill="hold" grpId="0" nodeType="withEffect">
                                  <p:stCondLst>
                                    <p:cond delay="0"/>
                                  </p:stCondLst>
                                  <p:childTnLst>
                                    <p:set>
                                      <p:cBhvr>
                                        <p:cTn id="15" dur="1" fill="hold">
                                          <p:stCondLst>
                                            <p:cond delay="0"/>
                                          </p:stCondLst>
                                        </p:cTn>
                                        <p:tgtEl>
                                          <p:spTgt spid="4116">
                                            <p:txEl>
                                              <p:pRg st="3" end="3"/>
                                            </p:txEl>
                                          </p:spTgt>
                                        </p:tgtEl>
                                        <p:attrNameLst>
                                          <p:attrName>style.visibility</p:attrName>
                                        </p:attrNameLst>
                                      </p:cBhvr>
                                      <p:to>
                                        <p:strVal val="visible"/>
                                      </p:to>
                                    </p:set>
                                    <p:animEffect transition="in" filter="randombar(vertical)">
                                      <p:cBhvr>
                                        <p:cTn id="16" dur="500"/>
                                        <p:tgtEl>
                                          <p:spTgt spid="4116">
                                            <p:txEl>
                                              <p:pRg st="3" end="3"/>
                                            </p:txEl>
                                          </p:spTgt>
                                        </p:tgtEl>
                                      </p:cBhvr>
                                    </p:animEffect>
                                  </p:childTnLst>
                                </p:cTn>
                              </p:par>
                              <p:par>
                                <p:cTn id="17" presetID="14" presetClass="entr" presetSubtype="5" fill="hold" grpId="0" nodeType="withEffect">
                                  <p:stCondLst>
                                    <p:cond delay="0"/>
                                  </p:stCondLst>
                                  <p:childTnLst>
                                    <p:set>
                                      <p:cBhvr>
                                        <p:cTn id="18" dur="1" fill="hold">
                                          <p:stCondLst>
                                            <p:cond delay="0"/>
                                          </p:stCondLst>
                                        </p:cTn>
                                        <p:tgtEl>
                                          <p:spTgt spid="4116">
                                            <p:txEl>
                                              <p:pRg st="4" end="4"/>
                                            </p:txEl>
                                          </p:spTgt>
                                        </p:tgtEl>
                                        <p:attrNameLst>
                                          <p:attrName>style.visibility</p:attrName>
                                        </p:attrNameLst>
                                      </p:cBhvr>
                                      <p:to>
                                        <p:strVal val="visible"/>
                                      </p:to>
                                    </p:set>
                                    <p:animEffect transition="in" filter="randombar(vertical)">
                                      <p:cBhvr>
                                        <p:cTn id="19" dur="500"/>
                                        <p:tgtEl>
                                          <p:spTgt spid="411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6" grpId="0" build="p" autoUpdateAnimBg="0">
        <p:tmplLst>
          <p:tmpl lvl="1">
            <p:tnLst>
              <p:par>
                <p:cTn presetID="14" presetClass="entr" presetSubtype="5" fill="hold" nodeType="clickEffect">
                  <p:stCondLst>
                    <p:cond delay="0"/>
                  </p:stCondLst>
                  <p:childTnLst>
                    <p:set>
                      <p:cBhvr>
                        <p:cTn dur="1" fill="hold">
                          <p:stCondLst>
                            <p:cond delay="0"/>
                          </p:stCondLst>
                        </p:cTn>
                        <p:tgtEl>
                          <p:spTgt spid="4116"/>
                        </p:tgtEl>
                        <p:attrNameLst>
                          <p:attrName>style.visibility</p:attrName>
                        </p:attrNameLst>
                      </p:cBhvr>
                      <p:to>
                        <p:strVal val="visible"/>
                      </p:to>
                    </p:set>
                    <p:animEffect transition="in" filter="randombar(vertical)">
                      <p:cBhvr>
                        <p:cTn dur="500"/>
                        <p:tgtEl>
                          <p:spTgt spid="4116"/>
                        </p:tgtEl>
                      </p:cBhvr>
                    </p:animEffect>
                  </p:childTnLst>
                </p:cTn>
              </p:par>
            </p:tnLst>
          </p:tmpl>
          <p:tmpl lvl="2">
            <p:tnLst>
              <p:par>
                <p:cTn presetID="14" presetClass="entr" presetSubtype="5" fill="hold" nodeType="withEffect">
                  <p:stCondLst>
                    <p:cond delay="0"/>
                  </p:stCondLst>
                  <p:childTnLst>
                    <p:set>
                      <p:cBhvr>
                        <p:cTn dur="1" fill="hold">
                          <p:stCondLst>
                            <p:cond delay="0"/>
                          </p:stCondLst>
                        </p:cTn>
                        <p:tgtEl>
                          <p:spTgt spid="4116"/>
                        </p:tgtEl>
                        <p:attrNameLst>
                          <p:attrName>style.visibility</p:attrName>
                        </p:attrNameLst>
                      </p:cBhvr>
                      <p:to>
                        <p:strVal val="visible"/>
                      </p:to>
                    </p:set>
                    <p:animEffect transition="in" filter="randombar(vertical)">
                      <p:cBhvr>
                        <p:cTn dur="500"/>
                        <p:tgtEl>
                          <p:spTgt spid="4116"/>
                        </p:tgtEl>
                      </p:cBhvr>
                    </p:animEffect>
                  </p:childTnLst>
                </p:cTn>
              </p:par>
            </p:tnLst>
          </p:tmpl>
          <p:tmpl lvl="3">
            <p:tnLst>
              <p:par>
                <p:cTn presetID="14" presetClass="entr" presetSubtype="5" fill="hold" nodeType="withEffect">
                  <p:stCondLst>
                    <p:cond delay="0"/>
                  </p:stCondLst>
                  <p:childTnLst>
                    <p:set>
                      <p:cBhvr>
                        <p:cTn dur="1" fill="hold">
                          <p:stCondLst>
                            <p:cond delay="0"/>
                          </p:stCondLst>
                        </p:cTn>
                        <p:tgtEl>
                          <p:spTgt spid="4116"/>
                        </p:tgtEl>
                        <p:attrNameLst>
                          <p:attrName>style.visibility</p:attrName>
                        </p:attrNameLst>
                      </p:cBhvr>
                      <p:to>
                        <p:strVal val="visible"/>
                      </p:to>
                    </p:set>
                    <p:animEffect transition="in" filter="randombar(vertical)">
                      <p:cBhvr>
                        <p:cTn dur="500"/>
                        <p:tgtEl>
                          <p:spTgt spid="4116"/>
                        </p:tgtEl>
                      </p:cBhvr>
                    </p:animEffect>
                  </p:childTnLst>
                </p:cTn>
              </p:par>
            </p:tnLst>
          </p:tmpl>
          <p:tmpl lvl="4">
            <p:tnLst>
              <p:par>
                <p:cTn presetID="14" presetClass="entr" presetSubtype="5" fill="hold" nodeType="withEffect">
                  <p:stCondLst>
                    <p:cond delay="0"/>
                  </p:stCondLst>
                  <p:childTnLst>
                    <p:set>
                      <p:cBhvr>
                        <p:cTn dur="1" fill="hold">
                          <p:stCondLst>
                            <p:cond delay="0"/>
                          </p:stCondLst>
                        </p:cTn>
                        <p:tgtEl>
                          <p:spTgt spid="4116"/>
                        </p:tgtEl>
                        <p:attrNameLst>
                          <p:attrName>style.visibility</p:attrName>
                        </p:attrNameLst>
                      </p:cBhvr>
                      <p:to>
                        <p:strVal val="visible"/>
                      </p:to>
                    </p:set>
                    <p:animEffect transition="in" filter="randombar(vertical)">
                      <p:cBhvr>
                        <p:cTn dur="500"/>
                        <p:tgtEl>
                          <p:spTgt spid="4116"/>
                        </p:tgtEl>
                      </p:cBhvr>
                    </p:animEffect>
                  </p:childTnLst>
                </p:cTn>
              </p:par>
            </p:tnLst>
          </p:tmpl>
          <p:tmpl lvl="5">
            <p:tnLst>
              <p:par>
                <p:cTn presetID="14" presetClass="entr" presetSubtype="5" fill="hold" nodeType="withEffect">
                  <p:stCondLst>
                    <p:cond delay="0"/>
                  </p:stCondLst>
                  <p:childTnLst>
                    <p:set>
                      <p:cBhvr>
                        <p:cTn dur="1" fill="hold">
                          <p:stCondLst>
                            <p:cond delay="0"/>
                          </p:stCondLst>
                        </p:cTn>
                        <p:tgtEl>
                          <p:spTgt spid="4116"/>
                        </p:tgtEl>
                        <p:attrNameLst>
                          <p:attrName>style.visibility</p:attrName>
                        </p:attrNameLst>
                      </p:cBhvr>
                      <p:to>
                        <p:strVal val="visible"/>
                      </p:to>
                    </p:set>
                    <p:animEffect transition="in" filter="randombar(vertical)">
                      <p:cBhvr>
                        <p:cTn dur="500"/>
                        <p:tgtEl>
                          <p:spTgt spid="4116"/>
                        </p:tgtEl>
                      </p:cBhvr>
                    </p:animEffect>
                  </p:childTnLst>
                </p:cTn>
              </p:par>
            </p:tnLst>
          </p:tmpl>
        </p:tmplLst>
      </p:bldP>
    </p:bldLst>
  </p:timing>
  <p:txStyles>
    <p:titleStyle>
      <a:lvl1pPr algn="l" rtl="0" eaLnBrk="0" fontAlgn="base" hangingPunct="0">
        <a:spcBef>
          <a:spcPct val="0"/>
        </a:spcBef>
        <a:spcAft>
          <a:spcPct val="0"/>
        </a:spcAft>
        <a:defRPr sz="3600">
          <a:solidFill>
            <a:schemeClr val="bg1"/>
          </a:solidFill>
          <a:latin typeface="+mj-lt"/>
          <a:ea typeface="MS PGothic" pitchFamily="34" charset="-128"/>
          <a:cs typeface="+mj-cs"/>
        </a:defRPr>
      </a:lvl1pPr>
      <a:lvl2pPr algn="l" rtl="0" eaLnBrk="0" fontAlgn="base" hangingPunct="0">
        <a:spcBef>
          <a:spcPct val="0"/>
        </a:spcBef>
        <a:spcAft>
          <a:spcPct val="0"/>
        </a:spcAft>
        <a:defRPr sz="3600">
          <a:solidFill>
            <a:schemeClr val="bg1"/>
          </a:solidFill>
          <a:latin typeface="Times New Roman" pitchFamily="18" charset="0"/>
          <a:ea typeface="MS PGothic" pitchFamily="34" charset="-128"/>
        </a:defRPr>
      </a:lvl2pPr>
      <a:lvl3pPr algn="l" rtl="0" eaLnBrk="0" fontAlgn="base" hangingPunct="0">
        <a:spcBef>
          <a:spcPct val="0"/>
        </a:spcBef>
        <a:spcAft>
          <a:spcPct val="0"/>
        </a:spcAft>
        <a:defRPr sz="3600">
          <a:solidFill>
            <a:schemeClr val="bg1"/>
          </a:solidFill>
          <a:latin typeface="Times New Roman" pitchFamily="18" charset="0"/>
          <a:ea typeface="MS PGothic" pitchFamily="34" charset="-128"/>
        </a:defRPr>
      </a:lvl3pPr>
      <a:lvl4pPr algn="l" rtl="0" eaLnBrk="0" fontAlgn="base" hangingPunct="0">
        <a:spcBef>
          <a:spcPct val="0"/>
        </a:spcBef>
        <a:spcAft>
          <a:spcPct val="0"/>
        </a:spcAft>
        <a:defRPr sz="3600">
          <a:solidFill>
            <a:schemeClr val="bg1"/>
          </a:solidFill>
          <a:latin typeface="Times New Roman" pitchFamily="18" charset="0"/>
          <a:ea typeface="MS PGothic" pitchFamily="34" charset="-128"/>
        </a:defRPr>
      </a:lvl4pPr>
      <a:lvl5pPr algn="l" rtl="0" eaLnBrk="0" fontAlgn="base" hangingPunct="0">
        <a:spcBef>
          <a:spcPct val="0"/>
        </a:spcBef>
        <a:spcAft>
          <a:spcPct val="0"/>
        </a:spcAft>
        <a:defRPr sz="3600">
          <a:solidFill>
            <a:schemeClr val="bg1"/>
          </a:solidFill>
          <a:latin typeface="Times New Roman" pitchFamily="18" charset="0"/>
          <a:ea typeface="MS PGothic" pitchFamily="34" charset="-128"/>
        </a:defRPr>
      </a:lvl5pPr>
      <a:lvl6pPr marL="457200" algn="l" rtl="0" eaLnBrk="1" fontAlgn="base" hangingPunct="1">
        <a:spcBef>
          <a:spcPct val="0"/>
        </a:spcBef>
        <a:spcAft>
          <a:spcPct val="0"/>
        </a:spcAft>
        <a:defRPr sz="3600">
          <a:solidFill>
            <a:schemeClr val="bg1"/>
          </a:solidFill>
          <a:latin typeface="Times New Roman" pitchFamily="18" charset="0"/>
        </a:defRPr>
      </a:lvl6pPr>
      <a:lvl7pPr marL="914400" algn="l" rtl="0" eaLnBrk="1" fontAlgn="base" hangingPunct="1">
        <a:spcBef>
          <a:spcPct val="0"/>
        </a:spcBef>
        <a:spcAft>
          <a:spcPct val="0"/>
        </a:spcAft>
        <a:defRPr sz="3600">
          <a:solidFill>
            <a:schemeClr val="bg1"/>
          </a:solidFill>
          <a:latin typeface="Times New Roman" pitchFamily="18" charset="0"/>
        </a:defRPr>
      </a:lvl7pPr>
      <a:lvl8pPr marL="1371600" algn="l" rtl="0" eaLnBrk="1" fontAlgn="base" hangingPunct="1">
        <a:spcBef>
          <a:spcPct val="0"/>
        </a:spcBef>
        <a:spcAft>
          <a:spcPct val="0"/>
        </a:spcAft>
        <a:defRPr sz="3600">
          <a:solidFill>
            <a:schemeClr val="bg1"/>
          </a:solidFill>
          <a:latin typeface="Times New Roman" pitchFamily="18" charset="0"/>
        </a:defRPr>
      </a:lvl8pPr>
      <a:lvl9pPr marL="1828800" algn="l" rtl="0" eaLnBrk="1" fontAlgn="base" hangingPunct="1">
        <a:spcBef>
          <a:spcPct val="0"/>
        </a:spcBef>
        <a:spcAft>
          <a:spcPct val="0"/>
        </a:spcAft>
        <a:defRPr sz="3600">
          <a:solidFill>
            <a:schemeClr val="bg1"/>
          </a:solidFill>
          <a:latin typeface="Times New Roman" pitchFamily="18" charset="0"/>
        </a:defRPr>
      </a:lvl9pPr>
    </p:titleStyle>
    <p:bodyStyle>
      <a:lvl1pPr marL="342900" indent="-342900" algn="l" rtl="0" eaLnBrk="0" fontAlgn="base" hangingPunct="0">
        <a:spcBef>
          <a:spcPct val="20000"/>
        </a:spcBef>
        <a:spcAft>
          <a:spcPct val="0"/>
        </a:spcAft>
        <a:defRPr sz="2400">
          <a:solidFill>
            <a:schemeClr val="tx1"/>
          </a:solidFill>
          <a:latin typeface="+mn-lt"/>
          <a:ea typeface="MS PGothic" pitchFamily="34" charset="-128"/>
          <a:cs typeface="+mn-cs"/>
        </a:defRPr>
      </a:lvl1pPr>
      <a:lvl2pPr marL="852488" indent="-628650" algn="l" rtl="0" eaLnBrk="0" fontAlgn="base" hangingPunct="0">
        <a:spcBef>
          <a:spcPct val="20000"/>
        </a:spcBef>
        <a:spcAft>
          <a:spcPct val="0"/>
        </a:spcAft>
        <a:defRPr sz="2400">
          <a:solidFill>
            <a:schemeClr val="tx1"/>
          </a:solidFill>
          <a:latin typeface="+mn-lt"/>
          <a:ea typeface="MS PGothic" pitchFamily="34" charset="-128"/>
        </a:defRPr>
      </a:lvl2pPr>
      <a:lvl3pPr marL="1195388" indent="-228600" algn="l" rtl="0" eaLnBrk="0" fontAlgn="base" hangingPunct="0">
        <a:spcBef>
          <a:spcPct val="20000"/>
        </a:spcBef>
        <a:spcAft>
          <a:spcPct val="0"/>
        </a:spcAft>
        <a:buClr>
          <a:srgbClr val="7CA72A"/>
        </a:buClr>
        <a:buChar char="&gt;"/>
        <a:defRPr sz="2400">
          <a:solidFill>
            <a:schemeClr val="tx1"/>
          </a:solidFill>
          <a:latin typeface="Arial" charset="0"/>
          <a:ea typeface="MS PGothic" pitchFamily="34" charset="-128"/>
        </a:defRPr>
      </a:lvl3pPr>
      <a:lvl4pPr marL="1600200" indent="-228600" algn="l" rtl="0" eaLnBrk="0" fontAlgn="base" hangingPunct="0">
        <a:spcBef>
          <a:spcPct val="20000"/>
        </a:spcBef>
        <a:spcAft>
          <a:spcPct val="0"/>
        </a:spcAft>
        <a:defRPr sz="2400">
          <a:solidFill>
            <a:schemeClr val="tx1"/>
          </a:solidFill>
          <a:latin typeface="Arial" charset="0"/>
          <a:ea typeface="MS PGothic" pitchFamily="34" charset="-128"/>
        </a:defRPr>
      </a:lvl4pPr>
      <a:lvl5pPr marL="2057400" indent="-228600" algn="l" rtl="0" eaLnBrk="0" fontAlgn="base" hangingPunct="0">
        <a:spcBef>
          <a:spcPct val="20000"/>
        </a:spcBef>
        <a:spcAft>
          <a:spcPct val="0"/>
        </a:spcAft>
        <a:defRPr sz="2400">
          <a:solidFill>
            <a:schemeClr val="tx1"/>
          </a:solidFill>
          <a:latin typeface="Arial" charset="0"/>
          <a:ea typeface="MS PGothic" pitchFamily="34" charset="-128"/>
        </a:defRPr>
      </a:lvl5pPr>
      <a:lvl6pPr marL="2514600" indent="-228600" algn="l" rtl="0" eaLnBrk="1" fontAlgn="base" hangingPunct="1">
        <a:spcBef>
          <a:spcPct val="20000"/>
        </a:spcBef>
        <a:spcAft>
          <a:spcPct val="0"/>
        </a:spcAft>
        <a:defRPr sz="2400">
          <a:solidFill>
            <a:schemeClr val="tx1"/>
          </a:solidFill>
          <a:latin typeface="Arial" charset="0"/>
        </a:defRPr>
      </a:lvl6pPr>
      <a:lvl7pPr marL="2971800" indent="-228600" algn="l" rtl="0" eaLnBrk="1" fontAlgn="base" hangingPunct="1">
        <a:spcBef>
          <a:spcPct val="20000"/>
        </a:spcBef>
        <a:spcAft>
          <a:spcPct val="0"/>
        </a:spcAft>
        <a:defRPr sz="2400">
          <a:solidFill>
            <a:schemeClr val="tx1"/>
          </a:solidFill>
          <a:latin typeface="Arial" charset="0"/>
        </a:defRPr>
      </a:lvl7pPr>
      <a:lvl8pPr marL="3429000" indent="-228600" algn="l" rtl="0" eaLnBrk="1" fontAlgn="base" hangingPunct="1">
        <a:spcBef>
          <a:spcPct val="20000"/>
        </a:spcBef>
        <a:spcAft>
          <a:spcPct val="0"/>
        </a:spcAft>
        <a:defRPr sz="2400">
          <a:solidFill>
            <a:schemeClr val="tx1"/>
          </a:solidFill>
          <a:latin typeface="Arial" charset="0"/>
        </a:defRPr>
      </a:lvl8pPr>
      <a:lvl9pPr marL="3886200" indent="-228600" algn="l" rtl="0" eaLnBrk="1" fontAlgn="base" hangingPunct="1">
        <a:spcBef>
          <a:spcPct val="20000"/>
        </a:spcBef>
        <a:spcAft>
          <a:spcPct val="0"/>
        </a:spcAft>
        <a:defRPr sz="24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 Id="rId4" Type="http://schemas.openxmlformats.org/officeDocument/2006/relationships/image" Target="../media/image8.w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19"/>
          <p:cNvSpPr txBox="1">
            <a:spLocks noChangeArrowheads="1"/>
          </p:cNvSpPr>
          <p:nvPr/>
        </p:nvSpPr>
        <p:spPr bwMode="auto">
          <a:xfrm>
            <a:off x="2484438" y="382588"/>
            <a:ext cx="7056437" cy="87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Times New Roman" pitchFamily="18" charset="0"/>
                <a:ea typeface="MS PGothic" pitchFamily="34" charset="-128"/>
              </a:defRPr>
            </a:lvl1pPr>
            <a:lvl2pPr marL="742950" indent="-285750" eaLnBrk="0" hangingPunct="0">
              <a:defRPr>
                <a:solidFill>
                  <a:schemeClr val="tx1"/>
                </a:solidFill>
                <a:latin typeface="Times New Roman" pitchFamily="18" charset="0"/>
                <a:ea typeface="MS PGothic" pitchFamily="34" charset="-128"/>
              </a:defRPr>
            </a:lvl2pPr>
            <a:lvl3pPr marL="1143000" indent="-228600" eaLnBrk="0" hangingPunct="0">
              <a:defRPr>
                <a:solidFill>
                  <a:schemeClr val="tx1"/>
                </a:solidFill>
                <a:latin typeface="Times New Roman" pitchFamily="18" charset="0"/>
                <a:ea typeface="MS PGothic" pitchFamily="34" charset="-128"/>
              </a:defRPr>
            </a:lvl3pPr>
            <a:lvl4pPr marL="1600200" indent="-228600" eaLnBrk="0" hangingPunct="0">
              <a:defRPr>
                <a:solidFill>
                  <a:schemeClr val="tx1"/>
                </a:solidFill>
                <a:latin typeface="Times New Roman" pitchFamily="18" charset="0"/>
                <a:ea typeface="MS PGothic" pitchFamily="34" charset="-128"/>
              </a:defRPr>
            </a:lvl4pPr>
            <a:lvl5pPr marL="2057400" indent="-228600" eaLnBrk="0" hangingPunct="0">
              <a:defRPr>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a:solidFill>
                  <a:schemeClr val="tx1"/>
                </a:solidFill>
                <a:latin typeface="Times New Roman" pitchFamily="18" charset="0"/>
                <a:ea typeface="MS PGothic" pitchFamily="34" charset="-128"/>
              </a:defRPr>
            </a:lvl9pPr>
          </a:lstStyle>
          <a:p>
            <a:pPr eaLnBrk="1" hangingPunct="1"/>
            <a:r>
              <a:rPr lang="en-US" sz="3600" dirty="0">
                <a:solidFill>
                  <a:schemeClr val="bg1"/>
                </a:solidFill>
              </a:rPr>
              <a:t>Managerial Economics</a:t>
            </a:r>
            <a:br>
              <a:rPr lang="en-US" sz="3600" dirty="0">
                <a:solidFill>
                  <a:schemeClr val="bg1"/>
                </a:solidFill>
              </a:rPr>
            </a:br>
            <a:r>
              <a:rPr lang="en-US" sz="3600" dirty="0">
                <a:solidFill>
                  <a:schemeClr val="bg1"/>
                </a:solidFill>
              </a:rPr>
              <a:t>Class </a:t>
            </a:r>
            <a:r>
              <a:rPr lang="en-US" sz="3600" dirty="0" smtClean="0">
                <a:solidFill>
                  <a:schemeClr val="bg1"/>
                </a:solidFill>
              </a:rPr>
              <a:t>5 -- Production</a:t>
            </a:r>
            <a:endParaRPr lang="en-US" sz="3600" dirty="0">
              <a:solidFill>
                <a:schemeClr val="bg1"/>
              </a:solidFill>
            </a:endParaRPr>
          </a:p>
        </p:txBody>
      </p:sp>
      <p:sp>
        <p:nvSpPr>
          <p:cNvPr id="4099" name="TextBox 4"/>
          <p:cNvSpPr txBox="1">
            <a:spLocks noChangeArrowheads="1"/>
          </p:cNvSpPr>
          <p:nvPr/>
        </p:nvSpPr>
        <p:spPr bwMode="auto">
          <a:xfrm>
            <a:off x="684213" y="1700213"/>
            <a:ext cx="7200900"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a:solidFill>
                  <a:schemeClr val="tx1"/>
                </a:solidFill>
                <a:latin typeface="Times New Roman" pitchFamily="18" charset="0"/>
                <a:ea typeface="MS PGothic" pitchFamily="34" charset="-128"/>
              </a:defRPr>
            </a:lvl1pPr>
            <a:lvl2pPr marL="742950" indent="-285750" eaLnBrk="0" hangingPunct="0">
              <a:defRPr>
                <a:solidFill>
                  <a:schemeClr val="tx1"/>
                </a:solidFill>
                <a:latin typeface="Times New Roman" pitchFamily="18" charset="0"/>
                <a:ea typeface="MS PGothic" pitchFamily="34" charset="-128"/>
              </a:defRPr>
            </a:lvl2pPr>
            <a:lvl3pPr marL="1143000" indent="-228600" eaLnBrk="0" hangingPunct="0">
              <a:defRPr>
                <a:solidFill>
                  <a:schemeClr val="tx1"/>
                </a:solidFill>
                <a:latin typeface="Times New Roman" pitchFamily="18" charset="0"/>
                <a:ea typeface="MS PGothic" pitchFamily="34" charset="-128"/>
              </a:defRPr>
            </a:lvl3pPr>
            <a:lvl4pPr marL="1600200" indent="-228600" eaLnBrk="0" hangingPunct="0">
              <a:defRPr>
                <a:solidFill>
                  <a:schemeClr val="tx1"/>
                </a:solidFill>
                <a:latin typeface="Times New Roman" pitchFamily="18" charset="0"/>
                <a:ea typeface="MS PGothic" pitchFamily="34" charset="-128"/>
              </a:defRPr>
            </a:lvl4pPr>
            <a:lvl5pPr marL="2057400" indent="-228600" eaLnBrk="0" hangingPunct="0">
              <a:defRPr>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a:solidFill>
                  <a:schemeClr val="tx1"/>
                </a:solidFill>
                <a:latin typeface="Times New Roman" pitchFamily="18" charset="0"/>
                <a:ea typeface="MS PGothic" pitchFamily="34" charset="-128"/>
              </a:defRPr>
            </a:lvl9pPr>
          </a:lstStyle>
          <a:p>
            <a:pPr marL="0" indent="0" eaLnBrk="1" hangingPunct="1"/>
            <a:r>
              <a:rPr lang="en-CA" sz="2200" dirty="0" smtClean="0"/>
              <a:t>Remember Assignment</a:t>
            </a:r>
            <a:endParaRPr lang="en-CA" sz="2200" dirty="0" smtClean="0"/>
          </a:p>
          <a:p>
            <a:pPr eaLnBrk="1" hangingPunct="1">
              <a:buFont typeface="Times New Roman" pitchFamily="18" charset="0"/>
              <a:buAutoNum type="arabicPeriod"/>
            </a:pPr>
            <a:r>
              <a:rPr lang="en-CA" sz="2200" dirty="0" smtClean="0"/>
              <a:t>Clicker </a:t>
            </a:r>
            <a:r>
              <a:rPr lang="en-CA" sz="2200" dirty="0" smtClean="0"/>
              <a:t>Questions (Review of Consumer Theory)</a:t>
            </a:r>
          </a:p>
          <a:p>
            <a:pPr eaLnBrk="1" hangingPunct="1">
              <a:buFont typeface="Times New Roman" pitchFamily="18" charset="0"/>
              <a:buAutoNum type="arabicPeriod"/>
            </a:pPr>
            <a:r>
              <a:rPr lang="en-CA" sz="2200" dirty="0" smtClean="0"/>
              <a:t>Introduction to Production</a:t>
            </a:r>
          </a:p>
          <a:p>
            <a:pPr eaLnBrk="1" hangingPunct="1">
              <a:buFont typeface="Times New Roman" pitchFamily="18" charset="0"/>
              <a:buAutoNum type="arabicPeriod"/>
            </a:pPr>
            <a:r>
              <a:rPr lang="en-CA" sz="2200" dirty="0" smtClean="0"/>
              <a:t>Short Run Production</a:t>
            </a:r>
            <a:endParaRPr lang="en-CA" sz="2200" dirty="0"/>
          </a:p>
          <a:p>
            <a:pPr eaLnBrk="1" hangingPunct="1">
              <a:buFont typeface="Times New Roman" pitchFamily="18" charset="0"/>
              <a:buAutoNum type="arabicPeriod"/>
            </a:pPr>
            <a:r>
              <a:rPr lang="en-CA" sz="2200" dirty="0"/>
              <a:t>Long Run Production</a:t>
            </a:r>
          </a:p>
          <a:p>
            <a:pPr eaLnBrk="1" hangingPunct="1">
              <a:buFont typeface="Times New Roman" pitchFamily="18" charset="0"/>
              <a:buAutoNum type="arabicPeriod"/>
            </a:pPr>
            <a:r>
              <a:rPr lang="en-CA" sz="2200" dirty="0"/>
              <a:t>Returns to Scale</a:t>
            </a:r>
          </a:p>
          <a:p>
            <a:pPr eaLnBrk="1" hangingPunct="1">
              <a:buFont typeface="Times New Roman" pitchFamily="18" charset="0"/>
              <a:buAutoNum type="arabicPeriod"/>
            </a:pPr>
            <a:r>
              <a:rPr lang="en-CA" sz="2200" dirty="0" smtClean="0"/>
              <a:t>Summary and Next Class</a:t>
            </a:r>
            <a:endParaRPr lang="en-CA" sz="22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Clicker Question 1</a:t>
            </a:r>
            <a:endParaRPr lang="en-CA" dirty="0"/>
          </a:p>
        </p:txBody>
      </p:sp>
      <p:sp>
        <p:nvSpPr>
          <p:cNvPr id="3" name="TextBox 2"/>
          <p:cNvSpPr txBox="1"/>
          <p:nvPr/>
        </p:nvSpPr>
        <p:spPr>
          <a:xfrm>
            <a:off x="390636" y="1340768"/>
            <a:ext cx="8568952" cy="3139321"/>
          </a:xfrm>
          <a:prstGeom prst="rect">
            <a:avLst/>
          </a:prstGeom>
          <a:noFill/>
        </p:spPr>
        <p:txBody>
          <a:bodyPr wrap="square" rtlCol="0">
            <a:spAutoFit/>
          </a:bodyPr>
          <a:lstStyle/>
          <a:p>
            <a:r>
              <a:rPr lang="en-US" sz="2200" dirty="0" smtClean="0"/>
              <a:t>Linda likes dancing, T, and shoes, S. Her utility function is </a:t>
            </a:r>
            <a:r>
              <a:rPr lang="en-US" sz="2200" dirty="0" smtClean="0"/>
              <a:t>U(S,D) </a:t>
            </a:r>
            <a:r>
              <a:rPr lang="en-US" sz="2200" dirty="0" smtClean="0"/>
              <a:t>= </a:t>
            </a:r>
            <a:r>
              <a:rPr lang="en-US" sz="2200" dirty="0" smtClean="0"/>
              <a:t>SD</a:t>
            </a:r>
            <a:r>
              <a:rPr lang="en-US" sz="2200" baseline="30000" dirty="0" smtClean="0"/>
              <a:t>2</a:t>
            </a:r>
            <a:r>
              <a:rPr lang="en-US" sz="2200" dirty="0" smtClean="0"/>
              <a:t> </a:t>
            </a:r>
            <a:r>
              <a:rPr lang="en-US" sz="2200" dirty="0" smtClean="0"/>
              <a:t>. The prices are 10 for dancing and 50 for shoes. Linda has an annual budget of $550 and maximizes utility.</a:t>
            </a:r>
          </a:p>
          <a:p>
            <a:endParaRPr lang="en-US" sz="2200" dirty="0"/>
          </a:p>
          <a:p>
            <a:pPr marL="457200" indent="-457200">
              <a:buFont typeface="+mj-lt"/>
              <a:buAutoNum type="alphaLcPeriod"/>
            </a:pPr>
            <a:r>
              <a:rPr lang="en-US" sz="2200" dirty="0" smtClean="0"/>
              <a:t>Shoes and dancing are perfect complements for Linda.</a:t>
            </a:r>
          </a:p>
          <a:p>
            <a:pPr marL="457200" indent="-457200">
              <a:buFont typeface="+mj-lt"/>
              <a:buAutoNum type="alphaLcPeriod"/>
            </a:pPr>
            <a:r>
              <a:rPr lang="en-US" sz="2200" dirty="0" smtClean="0"/>
              <a:t>Shoes and dancing are perfect substitutes for Linda.</a:t>
            </a:r>
          </a:p>
          <a:p>
            <a:pPr marL="457200" indent="-457200">
              <a:buFont typeface="+mj-lt"/>
              <a:buAutoNum type="alphaLcPeriod"/>
            </a:pPr>
            <a:r>
              <a:rPr lang="en-US" sz="2200" dirty="0" smtClean="0"/>
              <a:t>The marginal utilities are MU</a:t>
            </a:r>
            <a:r>
              <a:rPr lang="en-US" sz="2200" baseline="-25000" dirty="0" smtClean="0"/>
              <a:t>S</a:t>
            </a:r>
            <a:r>
              <a:rPr lang="en-US" sz="2200" dirty="0" smtClean="0"/>
              <a:t> = </a:t>
            </a:r>
            <a:r>
              <a:rPr lang="en-US" sz="2200" dirty="0" smtClean="0"/>
              <a:t>2SD </a:t>
            </a:r>
            <a:r>
              <a:rPr lang="en-US" sz="2200" dirty="0" smtClean="0"/>
              <a:t>and </a:t>
            </a:r>
            <a:r>
              <a:rPr lang="en-US" sz="2200" dirty="0" smtClean="0"/>
              <a:t>MU</a:t>
            </a:r>
            <a:r>
              <a:rPr lang="en-US" sz="2200" baseline="-25000" dirty="0"/>
              <a:t>D</a:t>
            </a:r>
            <a:r>
              <a:rPr lang="en-US" sz="2200" dirty="0" smtClean="0"/>
              <a:t> </a:t>
            </a:r>
            <a:r>
              <a:rPr lang="en-US" sz="2200" dirty="0" smtClean="0"/>
              <a:t>= </a:t>
            </a:r>
            <a:r>
              <a:rPr lang="en-US" sz="2200" dirty="0" smtClean="0"/>
              <a:t>D</a:t>
            </a:r>
            <a:r>
              <a:rPr lang="en-US" sz="2200" baseline="30000" dirty="0" smtClean="0"/>
              <a:t>2</a:t>
            </a:r>
            <a:r>
              <a:rPr lang="en-US" sz="2200" dirty="0" smtClean="0"/>
              <a:t> </a:t>
            </a:r>
            <a:r>
              <a:rPr lang="en-US" sz="2200" dirty="0" smtClean="0"/>
              <a:t>.</a:t>
            </a:r>
          </a:p>
          <a:p>
            <a:pPr marL="457200" indent="-457200">
              <a:buFont typeface="+mj-lt"/>
              <a:buAutoNum type="alphaLcPeriod"/>
            </a:pPr>
            <a:r>
              <a:rPr lang="en-US" sz="2200" dirty="0" smtClean="0"/>
              <a:t>Linda will certainly consume positive </a:t>
            </a:r>
            <a:r>
              <a:rPr lang="en-US" sz="2200" dirty="0" smtClean="0"/>
              <a:t>amounts </a:t>
            </a:r>
            <a:r>
              <a:rPr lang="en-US" sz="2200" dirty="0" smtClean="0"/>
              <a:t>of shoes and dancing.</a:t>
            </a:r>
          </a:p>
          <a:p>
            <a:pPr marL="457200" indent="-457200">
              <a:buFont typeface="+mj-lt"/>
              <a:buAutoNum type="alphaLcPeriod"/>
            </a:pPr>
            <a:r>
              <a:rPr lang="en-US" sz="2200" dirty="0" smtClean="0"/>
              <a:t>c. and d.</a:t>
            </a:r>
            <a:endParaRPr lang="en-CA" sz="2200" dirty="0" smtClean="0"/>
          </a:p>
        </p:txBody>
      </p:sp>
      <p:pic>
        <p:nvPicPr>
          <p:cNvPr id="34818" name="Picture 2" descr="http://t1.gstatic.com/images?q=tbn:ANd9GcRWzBBa5XwFJhS8GBY27qxDg8yrrXQ-pvNLvui5NUx6xrt7K0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112" y="4005064"/>
            <a:ext cx="3857328" cy="239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85348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Clicker Question 2</a:t>
            </a:r>
            <a:endParaRPr lang="en-CA" dirty="0"/>
          </a:p>
        </p:txBody>
      </p:sp>
      <p:sp>
        <p:nvSpPr>
          <p:cNvPr id="3" name="TextBox 2"/>
          <p:cNvSpPr txBox="1"/>
          <p:nvPr/>
        </p:nvSpPr>
        <p:spPr>
          <a:xfrm>
            <a:off x="323528" y="1484784"/>
            <a:ext cx="8280920" cy="3816429"/>
          </a:xfrm>
          <a:prstGeom prst="rect">
            <a:avLst/>
          </a:prstGeom>
          <a:noFill/>
        </p:spPr>
        <p:txBody>
          <a:bodyPr wrap="square" rtlCol="0">
            <a:spAutoFit/>
          </a:bodyPr>
          <a:lstStyle/>
          <a:p>
            <a:r>
              <a:rPr lang="en-US" sz="2200" dirty="0" smtClean="0"/>
              <a:t>As with Q1, Linda has utility function is </a:t>
            </a:r>
            <a:r>
              <a:rPr lang="en-US" sz="2200" dirty="0" smtClean="0"/>
              <a:t>U(S,D) </a:t>
            </a:r>
            <a:r>
              <a:rPr lang="en-US" sz="2200" dirty="0" smtClean="0"/>
              <a:t>= </a:t>
            </a:r>
            <a:r>
              <a:rPr lang="en-US" sz="2200" dirty="0" smtClean="0"/>
              <a:t>SD</a:t>
            </a:r>
            <a:r>
              <a:rPr lang="en-US" sz="2200" baseline="30000" dirty="0" smtClean="0"/>
              <a:t>2</a:t>
            </a:r>
            <a:r>
              <a:rPr lang="en-US" sz="2200" dirty="0" smtClean="0"/>
              <a:t> </a:t>
            </a:r>
            <a:r>
              <a:rPr lang="en-US" sz="2200" dirty="0" smtClean="0"/>
              <a:t>, the price of going dancing is 10, the price of a pair of shoes is 50, and Linda has  an annual budget of </a:t>
            </a:r>
            <a:r>
              <a:rPr lang="en-US" sz="2200" dirty="0" smtClean="0"/>
              <a:t>$</a:t>
            </a:r>
            <a:r>
              <a:rPr lang="en-US" sz="2200" dirty="0" smtClean="0"/>
              <a:t>60</a:t>
            </a:r>
            <a:r>
              <a:rPr lang="en-US" sz="2200" dirty="0" smtClean="0"/>
              <a:t>0 </a:t>
            </a:r>
            <a:r>
              <a:rPr lang="en-US" sz="2200" dirty="0" smtClean="0"/>
              <a:t>for shoes and dancing. She maximizes utility subject to her budget constraint.</a:t>
            </a:r>
          </a:p>
          <a:p>
            <a:endParaRPr lang="en-US" sz="2200" dirty="0"/>
          </a:p>
          <a:p>
            <a:pPr marL="457200" indent="-457200">
              <a:buAutoNum type="alphaLcPeriod"/>
            </a:pPr>
            <a:r>
              <a:rPr lang="en-US" sz="2200" dirty="0" smtClean="0"/>
              <a:t>For every 10 times Linda goes dancing she will get </a:t>
            </a:r>
            <a:r>
              <a:rPr lang="en-US" sz="2200" dirty="0" smtClean="0"/>
              <a:t>one </a:t>
            </a:r>
            <a:r>
              <a:rPr lang="en-US" sz="2200" dirty="0" smtClean="0"/>
              <a:t>new pair of shoes.</a:t>
            </a:r>
          </a:p>
          <a:p>
            <a:pPr marL="457200" indent="-457200">
              <a:buAutoNum type="alphaLcPeriod"/>
            </a:pPr>
            <a:r>
              <a:rPr lang="en-US" sz="2200" dirty="0" smtClean="0"/>
              <a:t>Linda </a:t>
            </a:r>
            <a:r>
              <a:rPr lang="en-US" sz="2200" dirty="0" smtClean="0"/>
              <a:t>will go dancing </a:t>
            </a:r>
            <a:r>
              <a:rPr lang="en-US" sz="2200" dirty="0" smtClean="0"/>
              <a:t>40 </a:t>
            </a:r>
            <a:r>
              <a:rPr lang="en-US" sz="2200" dirty="0" smtClean="0"/>
              <a:t>times during the year.</a:t>
            </a:r>
          </a:p>
          <a:p>
            <a:pPr marL="457200" indent="-457200">
              <a:buAutoNum type="alphaLcPeriod"/>
            </a:pPr>
            <a:r>
              <a:rPr lang="en-US" sz="2200" dirty="0" smtClean="0"/>
              <a:t>Dancing and shoes are both normal goods. </a:t>
            </a:r>
          </a:p>
          <a:p>
            <a:pPr marL="457200" indent="-457200">
              <a:buAutoNum type="alphaLcPeriod"/>
            </a:pPr>
            <a:r>
              <a:rPr lang="en-US" sz="2200" dirty="0" smtClean="0"/>
              <a:t>All of the above.</a:t>
            </a:r>
          </a:p>
          <a:p>
            <a:pPr marL="457200" indent="-457200">
              <a:buAutoNum type="alphaLcPeriod"/>
            </a:pPr>
            <a:r>
              <a:rPr lang="en-US" sz="2200" dirty="0" smtClean="0"/>
              <a:t>Linda will have sore feet. </a:t>
            </a:r>
            <a:endParaRPr lang="en-CA" sz="2200" dirty="0" smtClean="0"/>
          </a:p>
        </p:txBody>
      </p:sp>
      <p:pic>
        <p:nvPicPr>
          <p:cNvPr id="43012" name="Picture 4" descr="http://t3.gstatic.com/images?q=tbn:ANd9GcQ0W9utLICfYS1gsDHAPrZxtctXlp_JztmHtZPoeOsC9bgRuEqRg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70401" y="5184886"/>
            <a:ext cx="1609711" cy="1067309"/>
          </a:xfrm>
          <a:prstGeom prst="rect">
            <a:avLst/>
          </a:prstGeom>
          <a:noFill/>
          <a:extLst>
            <a:ext uri="{909E8E84-426E-40DD-AFC4-6F175D3DCCD1}">
              <a14:hiddenFill xmlns:a14="http://schemas.microsoft.com/office/drawing/2010/main">
                <a:solidFill>
                  <a:srgbClr val="FFFFFF"/>
                </a:solidFill>
              </a14:hiddenFill>
            </a:ext>
          </a:extLst>
        </p:spPr>
      </p:pic>
      <p:pic>
        <p:nvPicPr>
          <p:cNvPr id="43014" name="Picture 6" descr="http://t3.gstatic.com/images?q=tbn:ANd9GcSPrp9ckNmrlQGllDEVPXERj-PMOGO65ZOkU2qlwExZ8Ts2US0sD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4405862"/>
            <a:ext cx="2562225" cy="1790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40534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300" dirty="0"/>
              <a:t>Is the Theory of Consumer Choice accurate?</a:t>
            </a:r>
            <a:endParaRPr lang="en-US" sz="3300" dirty="0"/>
          </a:p>
        </p:txBody>
      </p:sp>
      <p:sp>
        <p:nvSpPr>
          <p:cNvPr id="3" name="TextBox 2"/>
          <p:cNvSpPr txBox="1"/>
          <p:nvPr/>
        </p:nvSpPr>
        <p:spPr>
          <a:xfrm>
            <a:off x="522315" y="1645945"/>
            <a:ext cx="8360639" cy="3778810"/>
          </a:xfrm>
          <a:prstGeom prst="rect">
            <a:avLst/>
          </a:prstGeom>
          <a:noFill/>
        </p:spPr>
        <p:txBody>
          <a:bodyPr wrap="square" lIns="84664" tIns="42332" rIns="84664" bIns="42332" rtlCol="0">
            <a:spAutoFit/>
          </a:bodyPr>
          <a:lstStyle/>
          <a:p>
            <a:r>
              <a:rPr lang="en-US" sz="2400" dirty="0" smtClean="0"/>
              <a:t>Do real choices match the “bang for the buck” principle?</a:t>
            </a:r>
          </a:p>
          <a:p>
            <a:r>
              <a:rPr lang="en-US" sz="2400" dirty="0" smtClean="0"/>
              <a:t>(Are people good consumers?)</a:t>
            </a:r>
          </a:p>
          <a:p>
            <a:endParaRPr lang="en-US" sz="2400" dirty="0"/>
          </a:p>
          <a:p>
            <a:r>
              <a:rPr lang="en-US" sz="2400" dirty="0"/>
              <a:t>Are real choices transitive?</a:t>
            </a:r>
          </a:p>
          <a:p>
            <a:endParaRPr lang="en-US" sz="2400" dirty="0"/>
          </a:p>
          <a:p>
            <a:r>
              <a:rPr lang="en-US" sz="2400" dirty="0" smtClean="0"/>
              <a:t>What explains failures to make good choices?</a:t>
            </a:r>
          </a:p>
          <a:p>
            <a:endParaRPr lang="en-US" sz="2400" dirty="0"/>
          </a:p>
          <a:p>
            <a:r>
              <a:rPr lang="en-US" sz="2400" dirty="0" smtClean="0"/>
              <a:t>Is consumption utility closely related to happiness?</a:t>
            </a:r>
          </a:p>
          <a:p>
            <a:endParaRPr lang="en-US" sz="2400" dirty="0"/>
          </a:p>
          <a:p>
            <a:r>
              <a:rPr lang="en-US" sz="2400" dirty="0" smtClean="0"/>
              <a:t>Does more income make people happier?</a:t>
            </a:r>
            <a:endParaRPr lang="en-US" sz="2400" dirty="0"/>
          </a:p>
        </p:txBody>
      </p:sp>
    </p:spTree>
    <p:extLst>
      <p:ext uri="{BB962C8B-B14F-4D97-AF65-F5344CB8AC3E}">
        <p14:creationId xmlns:p14="http://schemas.microsoft.com/office/powerpoint/2010/main" val="34551035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dirty="0" smtClean="0"/>
              <a:t>2. Introduction to Production</a:t>
            </a:r>
          </a:p>
        </p:txBody>
      </p:sp>
      <p:sp>
        <p:nvSpPr>
          <p:cNvPr id="19459" name="TextBox 1"/>
          <p:cNvSpPr txBox="1">
            <a:spLocks noChangeArrowheads="1"/>
          </p:cNvSpPr>
          <p:nvPr/>
        </p:nvSpPr>
        <p:spPr bwMode="auto">
          <a:xfrm>
            <a:off x="340296" y="1412776"/>
            <a:ext cx="8353425"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itchFamily="18" charset="0"/>
                <a:cs typeface="Arial" charset="0"/>
              </a:defRPr>
            </a:lvl1pPr>
            <a:lvl2pPr marL="742950" indent="-285750" eaLnBrk="0" hangingPunct="0">
              <a:defRPr>
                <a:solidFill>
                  <a:schemeClr val="tx1"/>
                </a:solidFill>
                <a:latin typeface="Times New Roman" pitchFamily="18" charset="0"/>
                <a:cs typeface="Arial" charset="0"/>
              </a:defRPr>
            </a:lvl2pPr>
            <a:lvl3pPr marL="1143000" indent="-228600" eaLnBrk="0" hangingPunct="0">
              <a:defRPr>
                <a:solidFill>
                  <a:schemeClr val="tx1"/>
                </a:solidFill>
                <a:latin typeface="Times New Roman" pitchFamily="18" charset="0"/>
                <a:cs typeface="Arial" charset="0"/>
              </a:defRPr>
            </a:lvl3pPr>
            <a:lvl4pPr marL="1600200" indent="-228600" eaLnBrk="0" hangingPunct="0">
              <a:defRPr>
                <a:solidFill>
                  <a:schemeClr val="tx1"/>
                </a:solidFill>
                <a:latin typeface="Times New Roman" pitchFamily="18" charset="0"/>
                <a:cs typeface="Arial" charset="0"/>
              </a:defRPr>
            </a:lvl4pPr>
            <a:lvl5pPr marL="2057400" indent="-228600" eaLnBrk="0" hangingPunct="0">
              <a:defRPr>
                <a:solidFill>
                  <a:schemeClr val="tx1"/>
                </a:solidFill>
                <a:latin typeface="Times New Roman" pitchFamily="18" charset="0"/>
                <a:cs typeface="Arial" charset="0"/>
              </a:defRPr>
            </a:lvl5pPr>
            <a:lvl6pPr marL="2514600" indent="-228600" eaLnBrk="0" fontAlgn="base" hangingPunct="0">
              <a:spcBef>
                <a:spcPct val="0"/>
              </a:spcBef>
              <a:spcAft>
                <a:spcPct val="0"/>
              </a:spcAft>
              <a:defRPr>
                <a:solidFill>
                  <a:schemeClr val="tx1"/>
                </a:solidFill>
                <a:latin typeface="Times New Roman" pitchFamily="18" charset="0"/>
                <a:cs typeface="Arial" charset="0"/>
              </a:defRPr>
            </a:lvl6pPr>
            <a:lvl7pPr marL="2971800" indent="-228600" eaLnBrk="0" fontAlgn="base" hangingPunct="0">
              <a:spcBef>
                <a:spcPct val="0"/>
              </a:spcBef>
              <a:spcAft>
                <a:spcPct val="0"/>
              </a:spcAft>
              <a:defRPr>
                <a:solidFill>
                  <a:schemeClr val="tx1"/>
                </a:solidFill>
                <a:latin typeface="Times New Roman" pitchFamily="18" charset="0"/>
                <a:cs typeface="Arial" charset="0"/>
              </a:defRPr>
            </a:lvl7pPr>
            <a:lvl8pPr marL="3429000" indent="-228600" eaLnBrk="0" fontAlgn="base" hangingPunct="0">
              <a:spcBef>
                <a:spcPct val="0"/>
              </a:spcBef>
              <a:spcAft>
                <a:spcPct val="0"/>
              </a:spcAft>
              <a:defRPr>
                <a:solidFill>
                  <a:schemeClr val="tx1"/>
                </a:solidFill>
                <a:latin typeface="Times New Roman" pitchFamily="18" charset="0"/>
                <a:cs typeface="Arial" charset="0"/>
              </a:defRPr>
            </a:lvl8pPr>
            <a:lvl9pPr marL="3886200" indent="-228600" eaLnBrk="0" fontAlgn="base" hangingPunct="0">
              <a:spcBef>
                <a:spcPct val="0"/>
              </a:spcBef>
              <a:spcAft>
                <a:spcPct val="0"/>
              </a:spcAft>
              <a:defRPr>
                <a:solidFill>
                  <a:schemeClr val="tx1"/>
                </a:solidFill>
                <a:latin typeface="Times New Roman" pitchFamily="18" charset="0"/>
                <a:cs typeface="Arial" charset="0"/>
              </a:defRPr>
            </a:lvl9pPr>
          </a:lstStyle>
          <a:p>
            <a:pPr eaLnBrk="1" hangingPunct="1"/>
            <a:r>
              <a:rPr lang="en-CA" sz="2400" dirty="0"/>
              <a:t>One important managerial decision is how to carry out production. The manager asks “What is the best way to produce our output?” </a:t>
            </a:r>
            <a:endParaRPr lang="en-CA" sz="2400" dirty="0" smtClean="0"/>
          </a:p>
          <a:p>
            <a:pPr eaLnBrk="1" hangingPunct="1"/>
            <a:endParaRPr lang="en-US" sz="2400" dirty="0"/>
          </a:p>
          <a:p>
            <a:pPr eaLnBrk="1" hangingPunct="1"/>
            <a:r>
              <a:rPr lang="en-US" sz="2400" dirty="0" smtClean="0"/>
              <a:t>Ch. 5 of the textbook starts with a discussion of licorice production. The owner, Mr. Nelson, recently installed an automated drying system – reducing his workforce from 450 to 240 workers. What are the implications for him and his workers? </a:t>
            </a:r>
            <a:endParaRPr lang="en-CA" sz="2400" dirty="0"/>
          </a:p>
        </p:txBody>
      </p:sp>
      <p:pic>
        <p:nvPicPr>
          <p:cNvPr id="39938" name="Picture 2" descr="http://t3.gstatic.com/images?q=tbn:ANd9GcRoKbBxL74YlfKqCFlBwoJA-gl2e87LUHvGln_AUhXX9d-30QEsq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4149080"/>
            <a:ext cx="2133600" cy="1733551"/>
          </a:xfrm>
          <a:prstGeom prst="rect">
            <a:avLst/>
          </a:prstGeom>
          <a:noFill/>
          <a:extLst>
            <a:ext uri="{909E8E84-426E-40DD-AFC4-6F175D3DCCD1}">
              <a14:hiddenFill xmlns:a14="http://schemas.microsoft.com/office/drawing/2010/main">
                <a:solidFill>
                  <a:srgbClr val="FFFFFF"/>
                </a:solidFill>
              </a14:hiddenFill>
            </a:ext>
          </a:extLst>
        </p:spPr>
      </p:pic>
      <p:pic>
        <p:nvPicPr>
          <p:cNvPr id="39940" name="Picture 4" descr="http://www.candyusa.com/files/images/licorice.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1960" y="3861048"/>
            <a:ext cx="2992555" cy="25078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645473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Inputs</a:t>
            </a:r>
            <a:endParaRPr lang="en-CA" dirty="0"/>
          </a:p>
        </p:txBody>
      </p:sp>
      <p:sp>
        <p:nvSpPr>
          <p:cNvPr id="3" name="TextBox 2"/>
          <p:cNvSpPr txBox="1"/>
          <p:nvPr/>
        </p:nvSpPr>
        <p:spPr>
          <a:xfrm>
            <a:off x="539552" y="1412776"/>
            <a:ext cx="7488832" cy="5262979"/>
          </a:xfrm>
          <a:prstGeom prst="rect">
            <a:avLst/>
          </a:prstGeom>
          <a:noFill/>
        </p:spPr>
        <p:txBody>
          <a:bodyPr wrap="square" rtlCol="0">
            <a:spAutoFit/>
          </a:bodyPr>
          <a:lstStyle/>
          <a:p>
            <a:pPr eaLnBrk="1" hangingPunct="1"/>
            <a:r>
              <a:rPr lang="en-CA" sz="2400" dirty="0" smtClean="0"/>
              <a:t>Output is produced using inputs such as capital, labour, land and energy. </a:t>
            </a:r>
            <a:r>
              <a:rPr lang="en-CA" sz="2400" dirty="0" smtClean="0"/>
              <a:t>We </a:t>
            </a:r>
            <a:r>
              <a:rPr lang="en-CA" sz="2400" dirty="0" smtClean="0"/>
              <a:t>will focus on just two inputs – capital and labour – so as to make it possible use diagrams for our analysis.</a:t>
            </a:r>
          </a:p>
          <a:p>
            <a:pPr eaLnBrk="1" hangingPunct="1"/>
            <a:endParaRPr lang="en-CA" sz="2400" dirty="0" smtClean="0"/>
          </a:p>
          <a:p>
            <a:pPr eaLnBrk="1" hangingPunct="1"/>
            <a:r>
              <a:rPr lang="en-CA" sz="2400" dirty="0" smtClean="0"/>
              <a:t>The </a:t>
            </a:r>
            <a:r>
              <a:rPr lang="en-CA" sz="2400" b="1" dirty="0" smtClean="0"/>
              <a:t>average product, AP </a:t>
            </a:r>
            <a:r>
              <a:rPr lang="en-CA" sz="2400" dirty="0" smtClean="0"/>
              <a:t>of labour is total output divided the labour input.</a:t>
            </a:r>
          </a:p>
          <a:p>
            <a:pPr eaLnBrk="1" hangingPunct="1"/>
            <a:endParaRPr lang="en-CA" sz="2400" dirty="0" smtClean="0"/>
          </a:p>
          <a:p>
            <a:pPr eaLnBrk="1" hangingPunct="1"/>
            <a:r>
              <a:rPr lang="en-CA" sz="2400" dirty="0" smtClean="0"/>
              <a:t>The </a:t>
            </a:r>
            <a:r>
              <a:rPr lang="en-CA" sz="2400" b="1" dirty="0" smtClean="0"/>
              <a:t>marginal product, MP </a:t>
            </a:r>
            <a:r>
              <a:rPr lang="en-CA" sz="2400" dirty="0" smtClean="0"/>
              <a:t>of labour shows the extra output arising from using more unit of labour, holding other factors (capital) constant. Using calculus the marginal product is the derivative of output with respect to labour – a rate of change. </a:t>
            </a:r>
          </a:p>
          <a:p>
            <a:endParaRPr lang="en-CA" sz="2400" dirty="0" smtClean="0"/>
          </a:p>
        </p:txBody>
      </p:sp>
    </p:spTree>
    <p:extLst>
      <p:ext uri="{BB962C8B-B14F-4D97-AF65-F5344CB8AC3E}">
        <p14:creationId xmlns:p14="http://schemas.microsoft.com/office/powerpoint/2010/main" val="1118083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US" smtClean="0"/>
              <a:t>The Production Function</a:t>
            </a:r>
          </a:p>
        </p:txBody>
      </p:sp>
      <p:sp>
        <p:nvSpPr>
          <p:cNvPr id="20483" name="Text Box 9"/>
          <p:cNvSpPr txBox="1">
            <a:spLocks noChangeArrowheads="1"/>
          </p:cNvSpPr>
          <p:nvPr/>
        </p:nvSpPr>
        <p:spPr bwMode="auto">
          <a:xfrm>
            <a:off x="457200" y="1600200"/>
            <a:ext cx="8305800"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Times New Roman" pitchFamily="18" charset="0"/>
                <a:cs typeface="Arial" charset="0"/>
              </a:defRPr>
            </a:lvl1pPr>
            <a:lvl2pPr marL="742950" indent="-285750" eaLnBrk="0" hangingPunct="0">
              <a:defRPr>
                <a:solidFill>
                  <a:schemeClr val="tx1"/>
                </a:solidFill>
                <a:latin typeface="Times New Roman" pitchFamily="18" charset="0"/>
                <a:cs typeface="Arial" charset="0"/>
              </a:defRPr>
            </a:lvl2pPr>
            <a:lvl3pPr marL="1143000" indent="-228600" eaLnBrk="0" hangingPunct="0">
              <a:defRPr>
                <a:solidFill>
                  <a:schemeClr val="tx1"/>
                </a:solidFill>
                <a:latin typeface="Times New Roman" pitchFamily="18" charset="0"/>
                <a:cs typeface="Arial" charset="0"/>
              </a:defRPr>
            </a:lvl3pPr>
            <a:lvl4pPr marL="1600200" indent="-228600" eaLnBrk="0" hangingPunct="0">
              <a:defRPr>
                <a:solidFill>
                  <a:schemeClr val="tx1"/>
                </a:solidFill>
                <a:latin typeface="Times New Roman" pitchFamily="18" charset="0"/>
                <a:cs typeface="Arial" charset="0"/>
              </a:defRPr>
            </a:lvl4pPr>
            <a:lvl5pPr marL="2057400" indent="-228600" eaLnBrk="0" hangingPunct="0">
              <a:defRPr>
                <a:solidFill>
                  <a:schemeClr val="tx1"/>
                </a:solidFill>
                <a:latin typeface="Times New Roman" pitchFamily="18" charset="0"/>
                <a:cs typeface="Arial" charset="0"/>
              </a:defRPr>
            </a:lvl5pPr>
            <a:lvl6pPr marL="2514600" indent="-228600" eaLnBrk="0" fontAlgn="base" hangingPunct="0">
              <a:spcBef>
                <a:spcPct val="0"/>
              </a:spcBef>
              <a:spcAft>
                <a:spcPct val="0"/>
              </a:spcAft>
              <a:defRPr>
                <a:solidFill>
                  <a:schemeClr val="tx1"/>
                </a:solidFill>
                <a:latin typeface="Times New Roman" pitchFamily="18" charset="0"/>
                <a:cs typeface="Arial" charset="0"/>
              </a:defRPr>
            </a:lvl6pPr>
            <a:lvl7pPr marL="2971800" indent="-228600" eaLnBrk="0" fontAlgn="base" hangingPunct="0">
              <a:spcBef>
                <a:spcPct val="0"/>
              </a:spcBef>
              <a:spcAft>
                <a:spcPct val="0"/>
              </a:spcAft>
              <a:defRPr>
                <a:solidFill>
                  <a:schemeClr val="tx1"/>
                </a:solidFill>
                <a:latin typeface="Times New Roman" pitchFamily="18" charset="0"/>
                <a:cs typeface="Arial" charset="0"/>
              </a:defRPr>
            </a:lvl7pPr>
            <a:lvl8pPr marL="3429000" indent="-228600" eaLnBrk="0" fontAlgn="base" hangingPunct="0">
              <a:spcBef>
                <a:spcPct val="0"/>
              </a:spcBef>
              <a:spcAft>
                <a:spcPct val="0"/>
              </a:spcAft>
              <a:defRPr>
                <a:solidFill>
                  <a:schemeClr val="tx1"/>
                </a:solidFill>
                <a:latin typeface="Times New Roman" pitchFamily="18" charset="0"/>
                <a:cs typeface="Arial" charset="0"/>
              </a:defRPr>
            </a:lvl8pPr>
            <a:lvl9pPr marL="3886200" indent="-228600" eaLnBrk="0" fontAlgn="base" hangingPunct="0">
              <a:spcBef>
                <a:spcPct val="0"/>
              </a:spcBef>
              <a:spcAft>
                <a:spcPct val="0"/>
              </a:spcAft>
              <a:defRPr>
                <a:solidFill>
                  <a:schemeClr val="tx1"/>
                </a:solidFill>
                <a:latin typeface="Times New Roman" pitchFamily="18" charset="0"/>
                <a:cs typeface="Arial" charset="0"/>
              </a:defRPr>
            </a:lvl9pPr>
          </a:lstStyle>
          <a:p>
            <a:pPr eaLnBrk="1" hangingPunct="1"/>
            <a:r>
              <a:rPr lang="en-US" sz="2400" dirty="0"/>
              <a:t>The production function shows the maximum output (</a:t>
            </a:r>
            <a:r>
              <a:rPr lang="en-US" sz="2400" i="1" dirty="0"/>
              <a:t>q</a:t>
            </a:r>
            <a:r>
              <a:rPr lang="en-US" sz="2400" dirty="0"/>
              <a:t>) that a firm can produce for every specified combination of inputs. </a:t>
            </a:r>
          </a:p>
          <a:p>
            <a:pPr eaLnBrk="1" hangingPunct="1"/>
            <a:endParaRPr lang="en-US" sz="2400" dirty="0"/>
          </a:p>
          <a:p>
            <a:pPr eaLnBrk="1" hangingPunct="1"/>
            <a:r>
              <a:rPr lang="en-US" sz="2400" dirty="0"/>
              <a:t>The production function shows what is technically feasible when the firm operates efficiently with current technology</a:t>
            </a:r>
            <a:r>
              <a:rPr lang="en-US" sz="2400" dirty="0" smtClean="0"/>
              <a:t>. </a:t>
            </a:r>
          </a:p>
          <a:p>
            <a:pPr eaLnBrk="1" hangingPunct="1"/>
            <a:endParaRPr lang="en-US" sz="2400" dirty="0"/>
          </a:p>
          <a:p>
            <a:pPr eaLnBrk="1" hangingPunct="1"/>
            <a:r>
              <a:rPr lang="en-US" sz="2400" dirty="0" smtClean="0"/>
              <a:t>The production function for two inputs: </a:t>
            </a:r>
            <a:r>
              <a:rPr lang="en-US" sz="2400" i="1" dirty="0" smtClean="0"/>
              <a:t>q</a:t>
            </a:r>
            <a:r>
              <a:rPr lang="en-US" sz="2400" dirty="0" smtClean="0"/>
              <a:t> = F(L,K). Output (</a:t>
            </a:r>
            <a:r>
              <a:rPr lang="en-US" sz="2400" i="1" dirty="0" smtClean="0"/>
              <a:t>q</a:t>
            </a:r>
            <a:r>
              <a:rPr lang="en-US" sz="2400" dirty="0" smtClean="0"/>
              <a:t>) is a function of capital (K) and labour (L).</a:t>
            </a:r>
            <a:endParaRPr lang="en-US" sz="2400" dirty="0"/>
          </a:p>
        </p:txBody>
      </p:sp>
    </p:spTree>
    <p:extLst>
      <p:ext uri="{BB962C8B-B14F-4D97-AF65-F5344CB8AC3E}">
        <p14:creationId xmlns:p14="http://schemas.microsoft.com/office/powerpoint/2010/main" val="14464037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dirty="0" smtClean="0"/>
              <a:t>Short and Long Run Production</a:t>
            </a:r>
          </a:p>
        </p:txBody>
      </p:sp>
      <p:sp>
        <p:nvSpPr>
          <p:cNvPr id="21507" name="Text Box 4"/>
          <p:cNvSpPr txBox="1">
            <a:spLocks noChangeArrowheads="1"/>
          </p:cNvSpPr>
          <p:nvPr/>
        </p:nvSpPr>
        <p:spPr bwMode="auto">
          <a:xfrm>
            <a:off x="304800" y="1676400"/>
            <a:ext cx="8458200"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Times New Roman" pitchFamily="18" charset="0"/>
                <a:cs typeface="Arial" charset="0"/>
              </a:defRPr>
            </a:lvl1pPr>
            <a:lvl2pPr marL="742950" indent="-285750" eaLnBrk="0" hangingPunct="0">
              <a:defRPr>
                <a:solidFill>
                  <a:schemeClr val="tx1"/>
                </a:solidFill>
                <a:latin typeface="Times New Roman" pitchFamily="18" charset="0"/>
                <a:cs typeface="Arial" charset="0"/>
              </a:defRPr>
            </a:lvl2pPr>
            <a:lvl3pPr marL="1143000" indent="-228600" eaLnBrk="0" hangingPunct="0">
              <a:defRPr>
                <a:solidFill>
                  <a:schemeClr val="tx1"/>
                </a:solidFill>
                <a:latin typeface="Times New Roman" pitchFamily="18" charset="0"/>
                <a:cs typeface="Arial" charset="0"/>
              </a:defRPr>
            </a:lvl3pPr>
            <a:lvl4pPr marL="1600200" indent="-228600" eaLnBrk="0" hangingPunct="0">
              <a:defRPr>
                <a:solidFill>
                  <a:schemeClr val="tx1"/>
                </a:solidFill>
                <a:latin typeface="Times New Roman" pitchFamily="18" charset="0"/>
                <a:cs typeface="Arial" charset="0"/>
              </a:defRPr>
            </a:lvl4pPr>
            <a:lvl5pPr marL="2057400" indent="-228600" eaLnBrk="0" hangingPunct="0">
              <a:defRPr>
                <a:solidFill>
                  <a:schemeClr val="tx1"/>
                </a:solidFill>
                <a:latin typeface="Times New Roman" pitchFamily="18" charset="0"/>
                <a:cs typeface="Arial" charset="0"/>
              </a:defRPr>
            </a:lvl5pPr>
            <a:lvl6pPr marL="2514600" indent="-228600" eaLnBrk="0" fontAlgn="base" hangingPunct="0">
              <a:spcBef>
                <a:spcPct val="0"/>
              </a:spcBef>
              <a:spcAft>
                <a:spcPct val="0"/>
              </a:spcAft>
              <a:defRPr>
                <a:solidFill>
                  <a:schemeClr val="tx1"/>
                </a:solidFill>
                <a:latin typeface="Times New Roman" pitchFamily="18" charset="0"/>
                <a:cs typeface="Arial" charset="0"/>
              </a:defRPr>
            </a:lvl6pPr>
            <a:lvl7pPr marL="2971800" indent="-228600" eaLnBrk="0" fontAlgn="base" hangingPunct="0">
              <a:spcBef>
                <a:spcPct val="0"/>
              </a:spcBef>
              <a:spcAft>
                <a:spcPct val="0"/>
              </a:spcAft>
              <a:defRPr>
                <a:solidFill>
                  <a:schemeClr val="tx1"/>
                </a:solidFill>
                <a:latin typeface="Times New Roman" pitchFamily="18" charset="0"/>
                <a:cs typeface="Arial" charset="0"/>
              </a:defRPr>
            </a:lvl7pPr>
            <a:lvl8pPr marL="3429000" indent="-228600" eaLnBrk="0" fontAlgn="base" hangingPunct="0">
              <a:spcBef>
                <a:spcPct val="0"/>
              </a:spcBef>
              <a:spcAft>
                <a:spcPct val="0"/>
              </a:spcAft>
              <a:defRPr>
                <a:solidFill>
                  <a:schemeClr val="tx1"/>
                </a:solidFill>
                <a:latin typeface="Times New Roman" pitchFamily="18" charset="0"/>
                <a:cs typeface="Arial" charset="0"/>
              </a:defRPr>
            </a:lvl8pPr>
            <a:lvl9pPr marL="3886200" indent="-228600" eaLnBrk="0" fontAlgn="base" hangingPunct="0">
              <a:spcBef>
                <a:spcPct val="0"/>
              </a:spcBef>
              <a:spcAft>
                <a:spcPct val="0"/>
              </a:spcAft>
              <a:defRPr>
                <a:solidFill>
                  <a:schemeClr val="tx1"/>
                </a:solidFill>
                <a:latin typeface="Times New Roman" pitchFamily="18" charset="0"/>
                <a:cs typeface="Arial" charset="0"/>
              </a:defRPr>
            </a:lvl9pPr>
          </a:lstStyle>
          <a:p>
            <a:pPr eaLnBrk="1" hangingPunct="1"/>
            <a:r>
              <a:rPr lang="en-US" sz="2400" b="1" dirty="0"/>
              <a:t>Short Run</a:t>
            </a:r>
          </a:p>
          <a:p>
            <a:pPr eaLnBrk="1" hangingPunct="1"/>
            <a:r>
              <a:rPr lang="en-US" sz="2400" dirty="0"/>
              <a:t>Period of time in which quantities of one or more productive inputs cannot be varied. These inputs are called fixed inputs. </a:t>
            </a:r>
            <a:endParaRPr lang="en-US" sz="2400" dirty="0" smtClean="0"/>
          </a:p>
          <a:p>
            <a:pPr eaLnBrk="1" hangingPunct="1"/>
            <a:endParaRPr lang="en-US" sz="2400" b="1" dirty="0" smtClean="0"/>
          </a:p>
          <a:p>
            <a:pPr eaLnBrk="1" hangingPunct="1"/>
            <a:r>
              <a:rPr lang="en-US" sz="2400" b="1" dirty="0" smtClean="0"/>
              <a:t>Long Run</a:t>
            </a:r>
          </a:p>
          <a:p>
            <a:pPr eaLnBrk="1" hangingPunct="1"/>
            <a:r>
              <a:rPr lang="en-US" sz="2400" dirty="0" smtClean="0"/>
              <a:t>Amount of time needed to make all production inputs variable,</a:t>
            </a:r>
          </a:p>
          <a:p>
            <a:pPr eaLnBrk="1" hangingPunct="1"/>
            <a:endParaRPr lang="en-US" sz="2400" dirty="0" smtClean="0"/>
          </a:p>
          <a:p>
            <a:pPr eaLnBrk="1" hangingPunct="1"/>
            <a:endParaRPr lang="en-US" sz="2400" dirty="0"/>
          </a:p>
          <a:p>
            <a:pPr eaLnBrk="1" hangingPunct="1"/>
            <a:r>
              <a:rPr lang="en-US" sz="2400" dirty="0" smtClean="0"/>
              <a:t>When we work with labour and capital and inputs, we normally assume that capital is fixed in the short run but flexible in the long run. Labour is flexible in both the long run and the short run.</a:t>
            </a:r>
            <a:endParaRPr lang="en-US" sz="2400" dirty="0"/>
          </a:p>
        </p:txBody>
      </p:sp>
    </p:spTree>
    <p:extLst>
      <p:ext uri="{BB962C8B-B14F-4D97-AF65-F5344CB8AC3E}">
        <p14:creationId xmlns:p14="http://schemas.microsoft.com/office/powerpoint/2010/main" val="77592482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en-US" smtClean="0"/>
              <a:t>3. Production in the Short Run</a:t>
            </a:r>
          </a:p>
        </p:txBody>
      </p:sp>
      <p:sp>
        <p:nvSpPr>
          <p:cNvPr id="22531" name="Rectangle 11"/>
          <p:cNvSpPr>
            <a:spLocks noChangeArrowheads="1"/>
          </p:cNvSpPr>
          <p:nvPr/>
        </p:nvSpPr>
        <p:spPr bwMode="auto">
          <a:xfrm>
            <a:off x="1168400" y="792163"/>
            <a:ext cx="6588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CA"/>
          </a:p>
        </p:txBody>
      </p:sp>
      <p:graphicFrame>
        <p:nvGraphicFramePr>
          <p:cNvPr id="22532" name="Object 4"/>
          <p:cNvGraphicFramePr>
            <a:graphicFrameLocks noChangeAspect="1"/>
          </p:cNvGraphicFramePr>
          <p:nvPr/>
        </p:nvGraphicFramePr>
        <p:xfrm>
          <a:off x="1168400" y="792163"/>
          <a:ext cx="152400" cy="161925"/>
        </p:xfrm>
        <a:graphic>
          <a:graphicData uri="http://schemas.openxmlformats.org/presentationml/2006/ole">
            <mc:AlternateContent xmlns:mc="http://schemas.openxmlformats.org/markup-compatibility/2006">
              <mc:Choice xmlns:v="urn:schemas-microsoft-com:vml" Requires="v">
                <p:oleObj spid="_x0000_s33805" name="Equation" r:id="rId3" imgW="152664" imgH="165353" progId="Equation.DSMT4">
                  <p:embed/>
                </p:oleObj>
              </mc:Choice>
              <mc:Fallback>
                <p:oleObj name="Equation" r:id="rId3" imgW="152664" imgH="165353"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8400" y="792163"/>
                        <a:ext cx="152400" cy="16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2533" name="Text Box 867"/>
          <p:cNvSpPr txBox="1">
            <a:spLocks noChangeArrowheads="1"/>
          </p:cNvSpPr>
          <p:nvPr/>
        </p:nvSpPr>
        <p:spPr bwMode="auto">
          <a:xfrm>
            <a:off x="304800" y="1828800"/>
            <a:ext cx="2895600" cy="246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Times New Roman" pitchFamily="18" charset="0"/>
                <a:cs typeface="Arial" charset="0"/>
              </a:defRPr>
            </a:lvl1pPr>
            <a:lvl2pPr marL="742950" indent="-285750" eaLnBrk="0" hangingPunct="0">
              <a:defRPr>
                <a:solidFill>
                  <a:schemeClr val="tx1"/>
                </a:solidFill>
                <a:latin typeface="Times New Roman" pitchFamily="18" charset="0"/>
                <a:cs typeface="Arial" charset="0"/>
              </a:defRPr>
            </a:lvl2pPr>
            <a:lvl3pPr marL="1143000" indent="-228600" eaLnBrk="0" hangingPunct="0">
              <a:defRPr>
                <a:solidFill>
                  <a:schemeClr val="tx1"/>
                </a:solidFill>
                <a:latin typeface="Times New Roman" pitchFamily="18" charset="0"/>
                <a:cs typeface="Arial" charset="0"/>
              </a:defRPr>
            </a:lvl3pPr>
            <a:lvl4pPr marL="1600200" indent="-228600" eaLnBrk="0" hangingPunct="0">
              <a:defRPr>
                <a:solidFill>
                  <a:schemeClr val="tx1"/>
                </a:solidFill>
                <a:latin typeface="Times New Roman" pitchFamily="18" charset="0"/>
                <a:cs typeface="Arial" charset="0"/>
              </a:defRPr>
            </a:lvl4pPr>
            <a:lvl5pPr marL="2057400" indent="-228600" eaLnBrk="0" hangingPunct="0">
              <a:defRPr>
                <a:solidFill>
                  <a:schemeClr val="tx1"/>
                </a:solidFill>
                <a:latin typeface="Times New Roman" pitchFamily="18" charset="0"/>
                <a:cs typeface="Arial" charset="0"/>
              </a:defRPr>
            </a:lvl5pPr>
            <a:lvl6pPr marL="2514600" indent="-228600" eaLnBrk="0" fontAlgn="base" hangingPunct="0">
              <a:spcBef>
                <a:spcPct val="0"/>
              </a:spcBef>
              <a:spcAft>
                <a:spcPct val="0"/>
              </a:spcAft>
              <a:defRPr>
                <a:solidFill>
                  <a:schemeClr val="tx1"/>
                </a:solidFill>
                <a:latin typeface="Times New Roman" pitchFamily="18" charset="0"/>
                <a:cs typeface="Arial" charset="0"/>
              </a:defRPr>
            </a:lvl6pPr>
            <a:lvl7pPr marL="2971800" indent="-228600" eaLnBrk="0" fontAlgn="base" hangingPunct="0">
              <a:spcBef>
                <a:spcPct val="0"/>
              </a:spcBef>
              <a:spcAft>
                <a:spcPct val="0"/>
              </a:spcAft>
              <a:defRPr>
                <a:solidFill>
                  <a:schemeClr val="tx1"/>
                </a:solidFill>
                <a:latin typeface="Times New Roman" pitchFamily="18" charset="0"/>
                <a:cs typeface="Arial" charset="0"/>
              </a:defRPr>
            </a:lvl7pPr>
            <a:lvl8pPr marL="3429000" indent="-228600" eaLnBrk="0" fontAlgn="base" hangingPunct="0">
              <a:spcBef>
                <a:spcPct val="0"/>
              </a:spcBef>
              <a:spcAft>
                <a:spcPct val="0"/>
              </a:spcAft>
              <a:defRPr>
                <a:solidFill>
                  <a:schemeClr val="tx1"/>
                </a:solidFill>
                <a:latin typeface="Times New Roman" pitchFamily="18" charset="0"/>
                <a:cs typeface="Arial" charset="0"/>
              </a:defRPr>
            </a:lvl8pPr>
            <a:lvl9pPr marL="3886200" indent="-228600" eaLnBrk="0" fontAlgn="base" hangingPunct="0">
              <a:spcBef>
                <a:spcPct val="0"/>
              </a:spcBef>
              <a:spcAft>
                <a:spcPct val="0"/>
              </a:spcAft>
              <a:defRPr>
                <a:solidFill>
                  <a:schemeClr val="tx1"/>
                </a:solidFill>
                <a:latin typeface="Times New Roman" pitchFamily="18" charset="0"/>
                <a:cs typeface="Arial" charset="0"/>
              </a:defRPr>
            </a:lvl9pPr>
          </a:lstStyle>
          <a:p>
            <a:pPr eaLnBrk="1" hangingPunct="1">
              <a:spcBef>
                <a:spcPct val="50000"/>
              </a:spcBef>
            </a:pPr>
            <a:r>
              <a:rPr lang="en-US" sz="2200" dirty="0"/>
              <a:t>This table shows short run production for a firm.</a:t>
            </a:r>
          </a:p>
          <a:p>
            <a:pPr eaLnBrk="1" hangingPunct="1">
              <a:spcBef>
                <a:spcPct val="50000"/>
              </a:spcBef>
            </a:pPr>
            <a:r>
              <a:rPr lang="en-US" sz="2200" dirty="0"/>
              <a:t>Capital is fixed at 8.</a:t>
            </a:r>
          </a:p>
          <a:p>
            <a:pPr eaLnBrk="1" hangingPunct="1">
              <a:spcBef>
                <a:spcPct val="50000"/>
              </a:spcBef>
            </a:pPr>
            <a:r>
              <a:rPr lang="en-US" sz="2200" dirty="0"/>
              <a:t>Output, Q varies as </a:t>
            </a:r>
            <a:r>
              <a:rPr lang="en-US" sz="2200" dirty="0" err="1"/>
              <a:t>labour</a:t>
            </a:r>
            <a:r>
              <a:rPr lang="en-US" sz="2200" dirty="0"/>
              <a:t> varies.</a:t>
            </a:r>
          </a:p>
        </p:txBody>
      </p:sp>
      <p:graphicFrame>
        <p:nvGraphicFramePr>
          <p:cNvPr id="22519" name="Group 2039"/>
          <p:cNvGraphicFramePr>
            <a:graphicFrameLocks noGrp="1"/>
          </p:cNvGraphicFramePr>
          <p:nvPr/>
        </p:nvGraphicFramePr>
        <p:xfrm>
          <a:off x="3124200" y="1268413"/>
          <a:ext cx="5791201" cy="5210180"/>
        </p:xfrm>
        <a:graphic>
          <a:graphicData uri="http://schemas.openxmlformats.org/drawingml/2006/table">
            <a:tbl>
              <a:tblPr/>
              <a:tblGrid>
                <a:gridCol w="583705"/>
                <a:gridCol w="576064"/>
                <a:gridCol w="1368152"/>
                <a:gridCol w="1584176"/>
                <a:gridCol w="1679104"/>
              </a:tblGrid>
              <a:tr h="43202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rPr>
                        <a:t>K</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227013" algn="dec"/>
                        </a:tabLst>
                      </a:pPr>
                      <a:r>
                        <a:rPr kumimoji="0" lang="en-US" sz="1800" b="0" i="0" u="none" strike="noStrike" cap="none" normalizeH="0" baseline="0" dirty="0" smtClean="0">
                          <a:ln>
                            <a:noFill/>
                          </a:ln>
                          <a:solidFill>
                            <a:schemeClr val="tx1"/>
                          </a:solidFill>
                          <a:effectLst/>
                          <a:latin typeface="Arial" charset="0"/>
                        </a:rPr>
                        <a:t>L</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946150" algn="dec"/>
                        </a:tabLst>
                      </a:pPr>
                      <a:r>
                        <a:rPr kumimoji="0" lang="en-US" sz="1800" b="0" i="0" u="none" strike="noStrike" cap="none" normalizeH="0" baseline="0" dirty="0" smtClean="0">
                          <a:ln>
                            <a:noFill/>
                          </a:ln>
                          <a:solidFill>
                            <a:schemeClr val="tx1"/>
                          </a:solidFill>
                          <a:effectLst/>
                          <a:latin typeface="Arial" charset="0"/>
                        </a:rPr>
                        <a:t>Output, Q</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MP of Labour</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sz="1800" b="0" i="0" u="none" strike="noStrike" cap="none" normalizeH="0" baseline="0" smtClean="0">
                          <a:ln>
                            <a:noFill/>
                          </a:ln>
                          <a:solidFill>
                            <a:schemeClr val="tx1"/>
                          </a:solidFill>
                          <a:effectLst/>
                          <a:latin typeface="Arial" charset="0"/>
                        </a:rPr>
                        <a:t>AP of Labour</a:t>
                      </a: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6576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Times New Roman" pitchFamily="18" charset="0"/>
                          <a:cs typeface="Times New Roman" pitchFamily="18" charset="0"/>
                        </a:rPr>
                        <a:t>8</a:t>
                      </a:r>
                      <a:endParaRPr kumimoji="0" lang="en-US" sz="1800" b="0" i="0" u="none" strike="noStrike" cap="none" normalizeH="0" baseline="0" dirty="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227013" algn="dec"/>
                        </a:tabLst>
                      </a:pPr>
                      <a:r>
                        <a:rPr kumimoji="0" lang="en-US" sz="1800" b="0" i="0" u="none" strike="noStrike" cap="none" normalizeH="0" baseline="0" dirty="0" smtClean="0">
                          <a:ln>
                            <a:noFill/>
                          </a:ln>
                          <a:solidFill>
                            <a:srgbClr val="000000"/>
                          </a:solidFill>
                          <a:effectLst/>
                          <a:latin typeface="Times New Roman" pitchFamily="18" charset="0"/>
                          <a:cs typeface="Times New Roman" pitchFamily="18" charset="0"/>
                        </a:rPr>
                        <a:t>0</a:t>
                      </a:r>
                      <a:endParaRPr kumimoji="0" lang="en-US" sz="1800" b="0" i="0" u="none" strike="noStrike" cap="none" normalizeH="0" baseline="0" dirty="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946150" algn="dec"/>
                        </a:tabLst>
                      </a:pPr>
                      <a:r>
                        <a:rPr kumimoji="0" lang="en-US" sz="1800" b="0" i="0" u="none" strike="noStrike" cap="none" normalizeH="0" baseline="0" dirty="0" smtClean="0">
                          <a:ln>
                            <a:noFill/>
                          </a:ln>
                          <a:solidFill>
                            <a:srgbClr val="000000"/>
                          </a:solidFill>
                          <a:effectLst/>
                          <a:latin typeface="Times New Roman" pitchFamily="18" charset="0"/>
                          <a:cs typeface="Times New Roman" pitchFamily="18" charset="0"/>
                        </a:rPr>
                        <a:t>0</a:t>
                      </a:r>
                      <a:endParaRPr kumimoji="0" lang="en-US" sz="1800" b="0" i="0" u="none" strike="noStrike" cap="none" normalizeH="0" baseline="0" dirty="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US" sz="1800" b="1" i="0" u="none" strike="noStrike" cap="none" normalizeH="0" baseline="0" smtClean="0">
                        <a:ln>
                          <a:noFill/>
                        </a:ln>
                        <a:solidFill>
                          <a:srgbClr val="7CA72A"/>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US" sz="1800" b="1" i="0" u="none" strike="noStrike" cap="none" normalizeH="0" baseline="0" smtClean="0">
                        <a:ln>
                          <a:noFill/>
                        </a:ln>
                        <a:solidFill>
                          <a:srgbClr val="7CA72A"/>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677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8</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227013"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1</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946150" algn="dec"/>
                        </a:tabLst>
                      </a:pPr>
                      <a:r>
                        <a:rPr kumimoji="0" lang="en-US" sz="1800" b="0" i="0" u="none" strike="noStrike" cap="none" normalizeH="0" baseline="0" dirty="0" smtClean="0">
                          <a:ln>
                            <a:noFill/>
                          </a:ln>
                          <a:solidFill>
                            <a:srgbClr val="000000"/>
                          </a:solidFill>
                          <a:effectLst/>
                          <a:latin typeface="Times New Roman" pitchFamily="18" charset="0"/>
                          <a:cs typeface="Times New Roman" pitchFamily="18" charset="0"/>
                        </a:rPr>
                        <a:t>5</a:t>
                      </a:r>
                      <a:endParaRPr kumimoji="0" lang="en-US" sz="1800" b="0" i="0" u="none" strike="noStrike" cap="none" normalizeH="0" baseline="0" dirty="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720725" algn="dec"/>
                        </a:tabLst>
                      </a:pPr>
                      <a:r>
                        <a:rPr kumimoji="0" lang="en-US" sz="1800" b="0" i="0" u="none" strike="noStrike" cap="none" normalizeH="0" baseline="0" dirty="0" smtClean="0">
                          <a:ln>
                            <a:noFill/>
                          </a:ln>
                          <a:solidFill>
                            <a:srgbClr val="000000"/>
                          </a:solidFill>
                          <a:effectLst/>
                          <a:latin typeface="Times New Roman" pitchFamily="18" charset="0"/>
                          <a:cs typeface="Times New Roman" pitchFamily="18" charset="0"/>
                        </a:rPr>
                        <a:t>5</a:t>
                      </a:r>
                      <a:endParaRPr kumimoji="0" lang="en-US" sz="1800" b="0" i="0" u="none" strike="noStrike" cap="none" normalizeH="0" baseline="0" dirty="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720725"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5</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677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8</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227013"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2</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946150"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18</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720725" algn="dec"/>
                        </a:tabLst>
                      </a:pPr>
                      <a:r>
                        <a:rPr kumimoji="0" lang="en-US" sz="1800" b="0" i="0" u="none" strike="noStrike" cap="none" normalizeH="0" baseline="0" dirty="0" smtClean="0">
                          <a:ln>
                            <a:noFill/>
                          </a:ln>
                          <a:solidFill>
                            <a:srgbClr val="000000"/>
                          </a:solidFill>
                          <a:effectLst/>
                          <a:latin typeface="Times New Roman" pitchFamily="18" charset="0"/>
                          <a:cs typeface="Times New Roman" pitchFamily="18" charset="0"/>
                        </a:rPr>
                        <a:t>13</a:t>
                      </a:r>
                      <a:endParaRPr kumimoji="0" lang="en-US" sz="1800" b="0" i="0" u="none" strike="noStrike" cap="none" normalizeH="0" baseline="0" dirty="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720725"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9</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677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8</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227013"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3</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946150"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36</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720725" algn="dec"/>
                        </a:tabLst>
                      </a:pPr>
                      <a:r>
                        <a:rPr kumimoji="0" lang="en-US" sz="1800" b="0" i="0" u="none" strike="noStrike" cap="none" normalizeH="0" baseline="0" dirty="0" smtClean="0">
                          <a:ln>
                            <a:noFill/>
                          </a:ln>
                          <a:solidFill>
                            <a:srgbClr val="000000"/>
                          </a:solidFill>
                          <a:effectLst/>
                          <a:latin typeface="Times New Roman" pitchFamily="18" charset="0"/>
                          <a:cs typeface="Times New Roman" pitchFamily="18" charset="0"/>
                        </a:rPr>
                        <a:t>18</a:t>
                      </a:r>
                      <a:endParaRPr kumimoji="0" lang="en-US" sz="1800" b="0" i="0" u="none" strike="noStrike" cap="none" normalizeH="0" baseline="0" dirty="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720725"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12</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677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8</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227013"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4</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946150"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56</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720725" algn="dec"/>
                        </a:tabLst>
                      </a:pPr>
                      <a:r>
                        <a:rPr kumimoji="0" lang="en-US" sz="1800" b="0" i="0" u="none" strike="noStrike" cap="none" normalizeH="0" baseline="0" dirty="0" smtClean="0">
                          <a:ln>
                            <a:noFill/>
                          </a:ln>
                          <a:solidFill>
                            <a:srgbClr val="000000"/>
                          </a:solidFill>
                          <a:effectLst/>
                          <a:latin typeface="Times New Roman" pitchFamily="18" charset="0"/>
                          <a:cs typeface="Times New Roman" pitchFamily="18" charset="0"/>
                        </a:rPr>
                        <a:t>20</a:t>
                      </a:r>
                      <a:endParaRPr kumimoji="0" lang="en-US" sz="1800" b="0" i="0" u="none" strike="noStrike" cap="none" normalizeH="0" baseline="0" dirty="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720725"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14</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677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8</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227013"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5</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946150"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75</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720725" algn="dec"/>
                        </a:tabLst>
                      </a:pPr>
                      <a:r>
                        <a:rPr kumimoji="0" lang="en-US" sz="1800" b="0" i="0" u="none" strike="noStrike" cap="none" normalizeH="0" baseline="0" dirty="0" smtClean="0">
                          <a:ln>
                            <a:noFill/>
                          </a:ln>
                          <a:solidFill>
                            <a:srgbClr val="000000"/>
                          </a:solidFill>
                          <a:effectLst/>
                          <a:latin typeface="Times New Roman" pitchFamily="18" charset="0"/>
                          <a:cs typeface="Times New Roman" pitchFamily="18" charset="0"/>
                        </a:rPr>
                        <a:t>19</a:t>
                      </a:r>
                      <a:endParaRPr kumimoji="0" lang="en-US" sz="1800" b="0" i="0" u="none" strike="noStrike" cap="none" normalizeH="0" baseline="0" dirty="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720725"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15</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677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8</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227013"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6</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946150"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90</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720725" algn="dec"/>
                        </a:tabLst>
                      </a:pPr>
                      <a:r>
                        <a:rPr kumimoji="0" lang="en-US" sz="1800" b="0" i="0" u="none" strike="noStrike" cap="none" normalizeH="0" baseline="0" dirty="0" smtClean="0">
                          <a:ln>
                            <a:noFill/>
                          </a:ln>
                          <a:solidFill>
                            <a:srgbClr val="000000"/>
                          </a:solidFill>
                          <a:effectLst/>
                          <a:latin typeface="Times New Roman" pitchFamily="18" charset="0"/>
                          <a:cs typeface="Times New Roman" pitchFamily="18" charset="0"/>
                        </a:rPr>
                        <a:t>15</a:t>
                      </a:r>
                      <a:endParaRPr kumimoji="0" lang="en-US" sz="1800" b="0" i="0" u="none" strike="noStrike" cap="none" normalizeH="0" baseline="0" dirty="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720725"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15</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677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8</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227013"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7</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946150"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98</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720725"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8</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720725"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14</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677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8</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227013"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8</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946150"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104</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720725"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6</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720725"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13</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677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Times New Roman" pitchFamily="18" charset="0"/>
                          <a:cs typeface="Times New Roman" pitchFamily="18" charset="0"/>
                        </a:rPr>
                        <a:t>8</a:t>
                      </a:r>
                      <a:endParaRPr kumimoji="0" lang="en-US" sz="1800" b="0" i="0" u="none" strike="noStrike" cap="none" normalizeH="0" baseline="0" dirty="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227013"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9</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946150"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108</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720725"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4</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720725" algn="dec"/>
                        </a:tabLst>
                      </a:pPr>
                      <a:r>
                        <a:rPr kumimoji="0" lang="en-US" sz="1800" b="0" i="0" u="none" strike="noStrike" cap="none" normalizeH="0" baseline="0" dirty="0" smtClean="0">
                          <a:ln>
                            <a:noFill/>
                          </a:ln>
                          <a:solidFill>
                            <a:srgbClr val="000000"/>
                          </a:solidFill>
                          <a:effectLst/>
                          <a:latin typeface="Times New Roman" pitchFamily="18" charset="0"/>
                          <a:cs typeface="Times New Roman" pitchFamily="18" charset="0"/>
                        </a:rPr>
                        <a:t>12</a:t>
                      </a:r>
                      <a:endParaRPr kumimoji="0" lang="en-US" sz="1800" b="0" i="0" u="none" strike="noStrike" cap="none" normalizeH="0" baseline="0" dirty="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677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Times New Roman" pitchFamily="18" charset="0"/>
                          <a:cs typeface="Times New Roman" pitchFamily="18" charset="0"/>
                        </a:rPr>
                        <a:t>8</a:t>
                      </a:r>
                      <a:endParaRPr kumimoji="0" lang="en-US" sz="1800" b="0" i="0" u="none" strike="noStrike" cap="none" normalizeH="0" baseline="0" dirty="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227013"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10</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946150"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110</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720725"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2</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720725" algn="dec"/>
                        </a:tabLst>
                      </a:pPr>
                      <a:r>
                        <a:rPr kumimoji="0" lang="en-US" sz="1800" b="0" i="0" u="none" strike="noStrike" cap="none" normalizeH="0" baseline="0" dirty="0" smtClean="0">
                          <a:ln>
                            <a:noFill/>
                          </a:ln>
                          <a:solidFill>
                            <a:srgbClr val="000000"/>
                          </a:solidFill>
                          <a:effectLst/>
                          <a:latin typeface="Times New Roman" pitchFamily="18" charset="0"/>
                          <a:cs typeface="Times New Roman" pitchFamily="18" charset="0"/>
                        </a:rPr>
                        <a:t>11</a:t>
                      </a:r>
                      <a:endParaRPr kumimoji="0" lang="en-US" sz="1800" b="0" i="0" u="none" strike="noStrike" cap="none" normalizeH="0" baseline="0" dirty="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677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8</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227013"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11</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946150"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110</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720725"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0</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720725"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10</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3677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8</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227013"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12</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946150"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108</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720725" algn="dec"/>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–2</a:t>
                      </a:r>
                      <a:endParaRPr kumimoji="0" lang="en-US" sz="1800" b="0" i="0" u="none" strike="noStrike" cap="none" normalizeH="0" baseline="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tab pos="720725" algn="dec"/>
                        </a:tabLst>
                      </a:pPr>
                      <a:r>
                        <a:rPr kumimoji="0" lang="en-US" sz="1800" b="0" i="0" u="none" strike="noStrike" cap="none" normalizeH="0" baseline="0" dirty="0" smtClean="0">
                          <a:ln>
                            <a:noFill/>
                          </a:ln>
                          <a:solidFill>
                            <a:srgbClr val="000000"/>
                          </a:solidFill>
                          <a:effectLst/>
                          <a:latin typeface="Times New Roman" pitchFamily="18" charset="0"/>
                          <a:cs typeface="Times New Roman" pitchFamily="18" charset="0"/>
                        </a:rPr>
                        <a:t>9</a:t>
                      </a:r>
                      <a:endParaRPr kumimoji="0" lang="en-US" sz="1800" b="0" i="0" u="none" strike="noStrike" cap="none" normalizeH="0" baseline="0" dirty="0" smtClean="0">
                        <a:ln>
                          <a:noFill/>
                        </a:ln>
                        <a:solidFill>
                          <a:schemeClr val="tx1"/>
                        </a:solidFill>
                        <a:effectLst/>
                        <a:latin typeface="Arial" charset="0"/>
                      </a:endParaRPr>
                    </a:p>
                  </a:txBody>
                  <a:tcP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2626" name="Text Box 2037"/>
          <p:cNvSpPr txBox="1">
            <a:spLocks noChangeArrowheads="1"/>
          </p:cNvSpPr>
          <p:nvPr/>
        </p:nvSpPr>
        <p:spPr bwMode="auto">
          <a:xfrm>
            <a:off x="304800" y="4876800"/>
            <a:ext cx="2819400" cy="938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Times New Roman" pitchFamily="18" charset="0"/>
                <a:cs typeface="Arial" charset="0"/>
              </a:defRPr>
            </a:lvl1pPr>
            <a:lvl2pPr marL="742950" indent="-285750" eaLnBrk="0" hangingPunct="0">
              <a:defRPr>
                <a:solidFill>
                  <a:schemeClr val="tx1"/>
                </a:solidFill>
                <a:latin typeface="Times New Roman" pitchFamily="18" charset="0"/>
                <a:cs typeface="Arial" charset="0"/>
              </a:defRPr>
            </a:lvl2pPr>
            <a:lvl3pPr marL="1143000" indent="-228600" eaLnBrk="0" hangingPunct="0">
              <a:defRPr>
                <a:solidFill>
                  <a:schemeClr val="tx1"/>
                </a:solidFill>
                <a:latin typeface="Times New Roman" pitchFamily="18" charset="0"/>
                <a:cs typeface="Arial" charset="0"/>
              </a:defRPr>
            </a:lvl3pPr>
            <a:lvl4pPr marL="1600200" indent="-228600" eaLnBrk="0" hangingPunct="0">
              <a:defRPr>
                <a:solidFill>
                  <a:schemeClr val="tx1"/>
                </a:solidFill>
                <a:latin typeface="Times New Roman" pitchFamily="18" charset="0"/>
                <a:cs typeface="Arial" charset="0"/>
              </a:defRPr>
            </a:lvl4pPr>
            <a:lvl5pPr marL="2057400" indent="-228600" eaLnBrk="0" hangingPunct="0">
              <a:defRPr>
                <a:solidFill>
                  <a:schemeClr val="tx1"/>
                </a:solidFill>
                <a:latin typeface="Times New Roman" pitchFamily="18" charset="0"/>
                <a:cs typeface="Arial" charset="0"/>
              </a:defRPr>
            </a:lvl5pPr>
            <a:lvl6pPr marL="2514600" indent="-228600" eaLnBrk="0" fontAlgn="base" hangingPunct="0">
              <a:spcBef>
                <a:spcPct val="0"/>
              </a:spcBef>
              <a:spcAft>
                <a:spcPct val="0"/>
              </a:spcAft>
              <a:defRPr>
                <a:solidFill>
                  <a:schemeClr val="tx1"/>
                </a:solidFill>
                <a:latin typeface="Times New Roman" pitchFamily="18" charset="0"/>
                <a:cs typeface="Arial" charset="0"/>
              </a:defRPr>
            </a:lvl6pPr>
            <a:lvl7pPr marL="2971800" indent="-228600" eaLnBrk="0" fontAlgn="base" hangingPunct="0">
              <a:spcBef>
                <a:spcPct val="0"/>
              </a:spcBef>
              <a:spcAft>
                <a:spcPct val="0"/>
              </a:spcAft>
              <a:defRPr>
                <a:solidFill>
                  <a:schemeClr val="tx1"/>
                </a:solidFill>
                <a:latin typeface="Times New Roman" pitchFamily="18" charset="0"/>
                <a:cs typeface="Arial" charset="0"/>
              </a:defRPr>
            </a:lvl7pPr>
            <a:lvl8pPr marL="3429000" indent="-228600" eaLnBrk="0" fontAlgn="base" hangingPunct="0">
              <a:spcBef>
                <a:spcPct val="0"/>
              </a:spcBef>
              <a:spcAft>
                <a:spcPct val="0"/>
              </a:spcAft>
              <a:defRPr>
                <a:solidFill>
                  <a:schemeClr val="tx1"/>
                </a:solidFill>
                <a:latin typeface="Times New Roman" pitchFamily="18" charset="0"/>
                <a:cs typeface="Arial" charset="0"/>
              </a:defRPr>
            </a:lvl8pPr>
            <a:lvl9pPr marL="3886200" indent="-228600" eaLnBrk="0" fontAlgn="base" hangingPunct="0">
              <a:spcBef>
                <a:spcPct val="0"/>
              </a:spcBef>
              <a:spcAft>
                <a:spcPct val="0"/>
              </a:spcAft>
              <a:defRPr>
                <a:solidFill>
                  <a:schemeClr val="tx1"/>
                </a:solidFill>
                <a:latin typeface="Times New Roman" pitchFamily="18" charset="0"/>
                <a:cs typeface="Arial" charset="0"/>
              </a:defRPr>
            </a:lvl9pPr>
          </a:lstStyle>
          <a:p>
            <a:pPr eaLnBrk="1" hangingPunct="1">
              <a:spcBef>
                <a:spcPct val="50000"/>
              </a:spcBef>
            </a:pPr>
            <a:r>
              <a:rPr lang="en-US" sz="2200"/>
              <a:t>MP = </a:t>
            </a:r>
            <a:r>
              <a:rPr lang="el-GR" sz="2200">
                <a:cs typeface="Times New Roman" pitchFamily="18" charset="0"/>
              </a:rPr>
              <a:t>Δ</a:t>
            </a:r>
            <a:r>
              <a:rPr lang="en-US" sz="2200">
                <a:cs typeface="Times New Roman" pitchFamily="18" charset="0"/>
              </a:rPr>
              <a:t>Q/</a:t>
            </a:r>
            <a:r>
              <a:rPr lang="el-GR" sz="2200">
                <a:cs typeface="Times New Roman" pitchFamily="18" charset="0"/>
              </a:rPr>
              <a:t>Δ</a:t>
            </a:r>
            <a:r>
              <a:rPr lang="en-US" sz="2200">
                <a:cs typeface="Times New Roman" pitchFamily="18" charset="0"/>
              </a:rPr>
              <a:t>L</a:t>
            </a:r>
          </a:p>
          <a:p>
            <a:pPr eaLnBrk="1" hangingPunct="1">
              <a:spcBef>
                <a:spcPct val="50000"/>
              </a:spcBef>
            </a:pPr>
            <a:r>
              <a:rPr lang="en-US" sz="2200">
                <a:cs typeface="Times New Roman" pitchFamily="18" charset="0"/>
              </a:rPr>
              <a:t>AP = Q/L</a:t>
            </a:r>
            <a:endParaRPr lang="el-GR" sz="2200">
              <a:cs typeface="Times New Roman" pitchFamily="18" charset="0"/>
            </a:endParaRPr>
          </a:p>
        </p:txBody>
      </p:sp>
    </p:spTree>
    <p:extLst>
      <p:ext uri="{BB962C8B-B14F-4D97-AF65-F5344CB8AC3E}">
        <p14:creationId xmlns:p14="http://schemas.microsoft.com/office/powerpoint/2010/main" val="6322952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Grp="1" noChangeArrowheads="1"/>
          </p:cNvSpPr>
          <p:nvPr>
            <p:ph type="title"/>
          </p:nvPr>
        </p:nvSpPr>
        <p:spPr/>
        <p:txBody>
          <a:bodyPr/>
          <a:lstStyle/>
          <a:p>
            <a:r>
              <a:rPr lang="en-US" dirty="0" smtClean="0"/>
              <a:t>Clicker Question 3:</a:t>
            </a:r>
            <a:br>
              <a:rPr lang="en-US" dirty="0" smtClean="0"/>
            </a:br>
            <a:r>
              <a:rPr lang="en-US" dirty="0" smtClean="0"/>
              <a:t>Marginal and Average Product</a:t>
            </a:r>
          </a:p>
        </p:txBody>
      </p:sp>
      <p:sp>
        <p:nvSpPr>
          <p:cNvPr id="13315" name="Text Box 5"/>
          <p:cNvSpPr txBox="1">
            <a:spLocks noChangeArrowheads="1"/>
          </p:cNvSpPr>
          <p:nvPr/>
        </p:nvSpPr>
        <p:spPr bwMode="auto">
          <a:xfrm>
            <a:off x="457200" y="1752600"/>
            <a:ext cx="8435975"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Times New Roman" pitchFamily="18" charset="0"/>
                <a:cs typeface="Arial" charset="0"/>
              </a:defRPr>
            </a:lvl1pPr>
            <a:lvl2pPr marL="742950" indent="-285750" eaLnBrk="0" hangingPunct="0">
              <a:defRPr>
                <a:solidFill>
                  <a:schemeClr val="tx1"/>
                </a:solidFill>
                <a:latin typeface="Times New Roman" pitchFamily="18" charset="0"/>
                <a:cs typeface="Arial" charset="0"/>
              </a:defRPr>
            </a:lvl2pPr>
            <a:lvl3pPr marL="1143000" indent="-228600" eaLnBrk="0" hangingPunct="0">
              <a:defRPr>
                <a:solidFill>
                  <a:schemeClr val="tx1"/>
                </a:solidFill>
                <a:latin typeface="Times New Roman" pitchFamily="18" charset="0"/>
                <a:cs typeface="Arial" charset="0"/>
              </a:defRPr>
            </a:lvl3pPr>
            <a:lvl4pPr marL="1600200" indent="-228600" eaLnBrk="0" hangingPunct="0">
              <a:defRPr>
                <a:solidFill>
                  <a:schemeClr val="tx1"/>
                </a:solidFill>
                <a:latin typeface="Times New Roman" pitchFamily="18" charset="0"/>
                <a:cs typeface="Arial" charset="0"/>
              </a:defRPr>
            </a:lvl4pPr>
            <a:lvl5pPr marL="2057400" indent="-228600" eaLnBrk="0" hangingPunct="0">
              <a:defRPr>
                <a:solidFill>
                  <a:schemeClr val="tx1"/>
                </a:solidFill>
                <a:latin typeface="Times New Roman" pitchFamily="18" charset="0"/>
                <a:cs typeface="Arial" charset="0"/>
              </a:defRPr>
            </a:lvl5pPr>
            <a:lvl6pPr marL="2514600" indent="-228600" eaLnBrk="0" fontAlgn="base" hangingPunct="0">
              <a:spcBef>
                <a:spcPct val="0"/>
              </a:spcBef>
              <a:spcAft>
                <a:spcPct val="0"/>
              </a:spcAft>
              <a:defRPr>
                <a:solidFill>
                  <a:schemeClr val="tx1"/>
                </a:solidFill>
                <a:latin typeface="Times New Roman" pitchFamily="18" charset="0"/>
                <a:cs typeface="Arial" charset="0"/>
              </a:defRPr>
            </a:lvl6pPr>
            <a:lvl7pPr marL="2971800" indent="-228600" eaLnBrk="0" fontAlgn="base" hangingPunct="0">
              <a:spcBef>
                <a:spcPct val="0"/>
              </a:spcBef>
              <a:spcAft>
                <a:spcPct val="0"/>
              </a:spcAft>
              <a:defRPr>
                <a:solidFill>
                  <a:schemeClr val="tx1"/>
                </a:solidFill>
                <a:latin typeface="Times New Roman" pitchFamily="18" charset="0"/>
                <a:cs typeface="Arial" charset="0"/>
              </a:defRPr>
            </a:lvl7pPr>
            <a:lvl8pPr marL="3429000" indent="-228600" eaLnBrk="0" fontAlgn="base" hangingPunct="0">
              <a:spcBef>
                <a:spcPct val="0"/>
              </a:spcBef>
              <a:spcAft>
                <a:spcPct val="0"/>
              </a:spcAft>
              <a:defRPr>
                <a:solidFill>
                  <a:schemeClr val="tx1"/>
                </a:solidFill>
                <a:latin typeface="Times New Roman" pitchFamily="18" charset="0"/>
                <a:cs typeface="Arial" charset="0"/>
              </a:defRPr>
            </a:lvl8pPr>
            <a:lvl9pPr marL="3886200" indent="-228600" eaLnBrk="0" fontAlgn="base" hangingPunct="0">
              <a:spcBef>
                <a:spcPct val="0"/>
              </a:spcBef>
              <a:spcAft>
                <a:spcPct val="0"/>
              </a:spcAft>
              <a:defRPr>
                <a:solidFill>
                  <a:schemeClr val="tx1"/>
                </a:solidFill>
                <a:latin typeface="Times New Roman" pitchFamily="18" charset="0"/>
                <a:cs typeface="Arial" charset="0"/>
              </a:defRPr>
            </a:lvl9pPr>
          </a:lstStyle>
          <a:p>
            <a:pPr eaLnBrk="1" hangingPunct="1">
              <a:defRPr/>
            </a:pPr>
            <a:r>
              <a:rPr lang="en-US" sz="2400" dirty="0" smtClean="0"/>
              <a:t>Marginal product (MP) and average product (AP) are related. Which of the following statements is true?</a:t>
            </a:r>
          </a:p>
          <a:p>
            <a:pPr eaLnBrk="1" hangingPunct="1">
              <a:defRPr/>
            </a:pPr>
            <a:endParaRPr lang="en-US" sz="2400" dirty="0" smtClean="0"/>
          </a:p>
          <a:p>
            <a:pPr marL="457200" indent="-457200" eaLnBrk="1" hangingPunct="1">
              <a:buFontTx/>
              <a:buAutoNum type="alphaLcPeriod"/>
              <a:defRPr/>
            </a:pPr>
            <a:r>
              <a:rPr lang="en-US" sz="2400" dirty="0" smtClean="0"/>
              <a:t>If MP &gt; AP then AP must be increasing.</a:t>
            </a:r>
          </a:p>
          <a:p>
            <a:pPr marL="457200" indent="-457200" eaLnBrk="1" hangingPunct="1">
              <a:buFontTx/>
              <a:buAutoNum type="alphaLcPeriod"/>
              <a:defRPr/>
            </a:pPr>
            <a:r>
              <a:rPr lang="en-US" sz="2400" dirty="0" smtClean="0"/>
              <a:t>When marginal product is zero, total product (output) is at its maximum.</a:t>
            </a:r>
          </a:p>
          <a:p>
            <a:pPr marL="457200" indent="-457200" eaLnBrk="1" hangingPunct="1">
              <a:buFontTx/>
              <a:buAutoNum type="alphaLcPeriod"/>
              <a:defRPr/>
            </a:pPr>
            <a:r>
              <a:rPr lang="en-US" sz="2400" dirty="0" smtClean="0"/>
              <a:t>If MP = AP, then AP is at its maximum. </a:t>
            </a:r>
          </a:p>
          <a:p>
            <a:pPr marL="457200" indent="-457200" eaLnBrk="1" hangingPunct="1">
              <a:buFontTx/>
              <a:buAutoNum type="alphaLcPeriod"/>
              <a:defRPr/>
            </a:pPr>
            <a:r>
              <a:rPr lang="en-US" sz="2400" dirty="0" smtClean="0"/>
              <a:t>All of the above.</a:t>
            </a:r>
          </a:p>
          <a:p>
            <a:pPr marL="457200" indent="-457200" eaLnBrk="1" hangingPunct="1">
              <a:buFontTx/>
              <a:buAutoNum type="alphaLcPeriod"/>
              <a:defRPr/>
            </a:pPr>
            <a:r>
              <a:rPr lang="en-US" sz="2400" dirty="0" smtClean="0"/>
              <a:t>None of the above.</a:t>
            </a:r>
          </a:p>
        </p:txBody>
      </p:sp>
    </p:spTree>
    <p:extLst>
      <p:ext uri="{BB962C8B-B14F-4D97-AF65-F5344CB8AC3E}">
        <p14:creationId xmlns:p14="http://schemas.microsoft.com/office/powerpoint/2010/main" val="37153590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en-US" smtClean="0"/>
              <a:t>The Law of Diminishing Marginal Returns</a:t>
            </a:r>
          </a:p>
        </p:txBody>
      </p:sp>
      <p:sp>
        <p:nvSpPr>
          <p:cNvPr id="25603" name="Text Box 4"/>
          <p:cNvSpPr txBox="1">
            <a:spLocks noChangeArrowheads="1"/>
          </p:cNvSpPr>
          <p:nvPr/>
        </p:nvSpPr>
        <p:spPr bwMode="auto">
          <a:xfrm>
            <a:off x="467544" y="1427018"/>
            <a:ext cx="8153400" cy="507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Times New Roman" pitchFamily="18" charset="0"/>
                <a:cs typeface="Arial" charset="0"/>
              </a:defRPr>
            </a:lvl1pPr>
            <a:lvl2pPr marL="742950" indent="-285750" eaLnBrk="0" hangingPunct="0">
              <a:defRPr>
                <a:solidFill>
                  <a:schemeClr val="tx1"/>
                </a:solidFill>
                <a:latin typeface="Times New Roman" pitchFamily="18" charset="0"/>
                <a:cs typeface="Arial" charset="0"/>
              </a:defRPr>
            </a:lvl2pPr>
            <a:lvl3pPr marL="1143000" indent="-228600" eaLnBrk="0" hangingPunct="0">
              <a:defRPr>
                <a:solidFill>
                  <a:schemeClr val="tx1"/>
                </a:solidFill>
                <a:latin typeface="Times New Roman" pitchFamily="18" charset="0"/>
                <a:cs typeface="Arial" charset="0"/>
              </a:defRPr>
            </a:lvl3pPr>
            <a:lvl4pPr marL="1600200" indent="-228600" eaLnBrk="0" hangingPunct="0">
              <a:defRPr>
                <a:solidFill>
                  <a:schemeClr val="tx1"/>
                </a:solidFill>
                <a:latin typeface="Times New Roman" pitchFamily="18" charset="0"/>
                <a:cs typeface="Arial" charset="0"/>
              </a:defRPr>
            </a:lvl4pPr>
            <a:lvl5pPr marL="2057400" indent="-228600" eaLnBrk="0" hangingPunct="0">
              <a:defRPr>
                <a:solidFill>
                  <a:schemeClr val="tx1"/>
                </a:solidFill>
                <a:latin typeface="Times New Roman" pitchFamily="18" charset="0"/>
                <a:cs typeface="Arial" charset="0"/>
              </a:defRPr>
            </a:lvl5pPr>
            <a:lvl6pPr marL="2514600" indent="-228600" eaLnBrk="0" fontAlgn="base" hangingPunct="0">
              <a:spcBef>
                <a:spcPct val="0"/>
              </a:spcBef>
              <a:spcAft>
                <a:spcPct val="0"/>
              </a:spcAft>
              <a:defRPr>
                <a:solidFill>
                  <a:schemeClr val="tx1"/>
                </a:solidFill>
                <a:latin typeface="Times New Roman" pitchFamily="18" charset="0"/>
                <a:cs typeface="Arial" charset="0"/>
              </a:defRPr>
            </a:lvl6pPr>
            <a:lvl7pPr marL="2971800" indent="-228600" eaLnBrk="0" fontAlgn="base" hangingPunct="0">
              <a:spcBef>
                <a:spcPct val="0"/>
              </a:spcBef>
              <a:spcAft>
                <a:spcPct val="0"/>
              </a:spcAft>
              <a:defRPr>
                <a:solidFill>
                  <a:schemeClr val="tx1"/>
                </a:solidFill>
                <a:latin typeface="Times New Roman" pitchFamily="18" charset="0"/>
                <a:cs typeface="Arial" charset="0"/>
              </a:defRPr>
            </a:lvl7pPr>
            <a:lvl8pPr marL="3429000" indent="-228600" eaLnBrk="0" fontAlgn="base" hangingPunct="0">
              <a:spcBef>
                <a:spcPct val="0"/>
              </a:spcBef>
              <a:spcAft>
                <a:spcPct val="0"/>
              </a:spcAft>
              <a:defRPr>
                <a:solidFill>
                  <a:schemeClr val="tx1"/>
                </a:solidFill>
                <a:latin typeface="Times New Roman" pitchFamily="18" charset="0"/>
                <a:cs typeface="Arial" charset="0"/>
              </a:defRPr>
            </a:lvl8pPr>
            <a:lvl9pPr marL="3886200" indent="-228600" eaLnBrk="0" fontAlgn="base" hangingPunct="0">
              <a:spcBef>
                <a:spcPct val="0"/>
              </a:spcBef>
              <a:spcAft>
                <a:spcPct val="0"/>
              </a:spcAft>
              <a:defRPr>
                <a:solidFill>
                  <a:schemeClr val="tx1"/>
                </a:solidFill>
                <a:latin typeface="Times New Roman" pitchFamily="18" charset="0"/>
                <a:cs typeface="Arial" charset="0"/>
              </a:defRPr>
            </a:lvl9pPr>
          </a:lstStyle>
          <a:p>
            <a:pPr eaLnBrk="1" hangingPunct="1">
              <a:spcBef>
                <a:spcPct val="50000"/>
              </a:spcBef>
            </a:pPr>
            <a:r>
              <a:rPr lang="en-US" sz="2400" dirty="0"/>
              <a:t>If a firm keeps increasing an input, holding all other inputs and technology constant, the corresponding increases in output will eventually become smaller (diminish). </a:t>
            </a:r>
            <a:endParaRPr lang="en-US" sz="2400" dirty="0" smtClean="0"/>
          </a:p>
          <a:p>
            <a:pPr eaLnBrk="1" hangingPunct="1">
              <a:spcBef>
                <a:spcPct val="50000"/>
              </a:spcBef>
            </a:pPr>
            <a:r>
              <a:rPr lang="en-US" sz="2400" dirty="0" smtClean="0"/>
              <a:t>The </a:t>
            </a:r>
            <a:r>
              <a:rPr lang="en-US" sz="2400" dirty="0"/>
              <a:t>law of diminishing marginal returns (LDMR) is reflected in the shape of the marginal product curve. After some point it declines</a:t>
            </a:r>
            <a:r>
              <a:rPr lang="en-US" sz="2400" dirty="0" smtClean="0"/>
              <a:t>.</a:t>
            </a:r>
            <a:r>
              <a:rPr lang="en-US" sz="2400" dirty="0"/>
              <a:t> </a:t>
            </a:r>
            <a:endParaRPr lang="en-US" sz="2400" dirty="0" smtClean="0"/>
          </a:p>
          <a:p>
            <a:pPr eaLnBrk="1" hangingPunct="1">
              <a:spcBef>
                <a:spcPct val="50000"/>
              </a:spcBef>
            </a:pPr>
            <a:r>
              <a:rPr lang="en-US" sz="2400" dirty="0" smtClean="0"/>
              <a:t>Based </a:t>
            </a:r>
            <a:r>
              <a:rPr lang="en-US" sz="2400" dirty="0"/>
              <a:t>on the LDMR Thomas Malthus raised concerns about hunger and starvation in the late 18</a:t>
            </a:r>
            <a:r>
              <a:rPr lang="en-US" sz="2400" baseline="30000" dirty="0"/>
              <a:t>th</a:t>
            </a:r>
            <a:r>
              <a:rPr lang="en-US" sz="2400" dirty="0"/>
              <a:t> century. If land is fixed and </a:t>
            </a:r>
            <a:r>
              <a:rPr lang="en-US" sz="2400" dirty="0" err="1"/>
              <a:t>labour</a:t>
            </a:r>
            <a:r>
              <a:rPr lang="en-US" sz="2400" dirty="0"/>
              <a:t> grows, MP should decline, leading to less food per person</a:t>
            </a:r>
            <a:r>
              <a:rPr lang="en-US" sz="2400" dirty="0" smtClean="0"/>
              <a:t>.</a:t>
            </a:r>
            <a:r>
              <a:rPr lang="en-US" sz="2400" dirty="0"/>
              <a:t> </a:t>
            </a:r>
            <a:endParaRPr lang="en-US" sz="2400" dirty="0" smtClean="0"/>
          </a:p>
          <a:p>
            <a:pPr eaLnBrk="1" hangingPunct="1">
              <a:spcBef>
                <a:spcPct val="50000"/>
              </a:spcBef>
            </a:pPr>
            <a:r>
              <a:rPr lang="en-US" sz="2400" dirty="0" smtClean="0"/>
              <a:t>The </a:t>
            </a:r>
            <a:r>
              <a:rPr lang="en-US" sz="2400" dirty="0"/>
              <a:t>primary question concerns whether the effects of diminishing returns can be offset by technological progress</a:t>
            </a:r>
            <a:r>
              <a:rPr lang="en-US" sz="2400" dirty="0" smtClean="0"/>
              <a:t>.</a:t>
            </a:r>
            <a:endParaRPr lang="en-US" sz="2400" dirty="0"/>
          </a:p>
        </p:txBody>
      </p:sp>
    </p:spTree>
    <p:extLst>
      <p:ext uri="{BB962C8B-B14F-4D97-AF65-F5344CB8AC3E}">
        <p14:creationId xmlns:p14="http://schemas.microsoft.com/office/powerpoint/2010/main" val="72782372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CA" smtClean="0"/>
              <a:t>Agricultural Yield Growth Rates (Technological Progress) </a:t>
            </a:r>
          </a:p>
        </p:txBody>
      </p:sp>
      <p:pic>
        <p:nvPicPr>
          <p:cNvPr id="7171"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1557338"/>
            <a:ext cx="7056438"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TextBox 3"/>
          <p:cNvSpPr txBox="1">
            <a:spLocks noChangeArrowheads="1"/>
          </p:cNvSpPr>
          <p:nvPr/>
        </p:nvSpPr>
        <p:spPr bwMode="auto">
          <a:xfrm>
            <a:off x="755650" y="5589588"/>
            <a:ext cx="70564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itchFamily="18" charset="0"/>
                <a:ea typeface="MS PGothic" pitchFamily="34" charset="-128"/>
              </a:defRPr>
            </a:lvl1pPr>
            <a:lvl2pPr marL="742950" indent="-285750" eaLnBrk="0" hangingPunct="0">
              <a:defRPr>
                <a:solidFill>
                  <a:schemeClr val="tx1"/>
                </a:solidFill>
                <a:latin typeface="Times New Roman" pitchFamily="18" charset="0"/>
                <a:ea typeface="MS PGothic" pitchFamily="34" charset="-128"/>
              </a:defRPr>
            </a:lvl2pPr>
            <a:lvl3pPr marL="1143000" indent="-228600" eaLnBrk="0" hangingPunct="0">
              <a:defRPr>
                <a:solidFill>
                  <a:schemeClr val="tx1"/>
                </a:solidFill>
                <a:latin typeface="Times New Roman" pitchFamily="18" charset="0"/>
                <a:ea typeface="MS PGothic" pitchFamily="34" charset="-128"/>
              </a:defRPr>
            </a:lvl3pPr>
            <a:lvl4pPr marL="1600200" indent="-228600" eaLnBrk="0" hangingPunct="0">
              <a:defRPr>
                <a:solidFill>
                  <a:schemeClr val="tx1"/>
                </a:solidFill>
                <a:latin typeface="Times New Roman" pitchFamily="18" charset="0"/>
                <a:ea typeface="MS PGothic" pitchFamily="34" charset="-128"/>
              </a:defRPr>
            </a:lvl4pPr>
            <a:lvl5pPr marL="2057400" indent="-228600" eaLnBrk="0" hangingPunct="0">
              <a:defRPr>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a:solidFill>
                  <a:schemeClr val="tx1"/>
                </a:solidFill>
                <a:latin typeface="Times New Roman" pitchFamily="18" charset="0"/>
                <a:ea typeface="MS PGothic" pitchFamily="34" charset="-128"/>
              </a:defRPr>
            </a:lvl9pPr>
          </a:lstStyle>
          <a:p>
            <a:pPr eaLnBrk="1" hangingPunct="1"/>
            <a:r>
              <a:rPr lang="en-CA" sz="2400" dirty="0"/>
              <a:t>Yield growth exceeded population growth until the last decade. (Land is approximately fixed.)</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CA" dirty="0" smtClean="0"/>
              <a:t>Clicker Question 4</a:t>
            </a:r>
          </a:p>
        </p:txBody>
      </p:sp>
      <p:sp>
        <p:nvSpPr>
          <p:cNvPr id="3" name="TextBox 2"/>
          <p:cNvSpPr txBox="1"/>
          <p:nvPr/>
        </p:nvSpPr>
        <p:spPr>
          <a:xfrm>
            <a:off x="395288" y="1844675"/>
            <a:ext cx="8353425" cy="4124206"/>
          </a:xfrm>
          <a:prstGeom prst="rect">
            <a:avLst/>
          </a:prstGeom>
          <a:noFill/>
        </p:spPr>
        <p:txBody>
          <a:bodyPr>
            <a:spAutoFit/>
          </a:bodyPr>
          <a:lstStyle/>
          <a:p>
            <a:pPr>
              <a:defRPr/>
            </a:pPr>
            <a:r>
              <a:rPr lang="en-CA" sz="2400" dirty="0">
                <a:ea typeface="+mn-ea"/>
                <a:cs typeface="Arial" charset="0"/>
              </a:rPr>
              <a:t>Assume that agricultural land is approximately fixed. Which of following statements about agricultural production is true?</a:t>
            </a:r>
          </a:p>
          <a:p>
            <a:pPr>
              <a:defRPr/>
            </a:pPr>
            <a:endParaRPr lang="en-CA" sz="2400" dirty="0">
              <a:ea typeface="+mn-ea"/>
              <a:cs typeface="Arial" charset="0"/>
            </a:endParaRPr>
          </a:p>
          <a:p>
            <a:pPr marL="457200" indent="-457200">
              <a:buFontTx/>
              <a:buAutoNum type="alphaLcParenR"/>
              <a:defRPr/>
            </a:pPr>
            <a:r>
              <a:rPr lang="en-CA" sz="2400" dirty="0">
                <a:ea typeface="+mn-ea"/>
                <a:cs typeface="Arial" charset="0"/>
              </a:rPr>
              <a:t>Technological progress in agriculture has pretty much stopped.</a:t>
            </a:r>
          </a:p>
          <a:p>
            <a:pPr marL="457200" indent="-457200">
              <a:buFontTx/>
              <a:buAutoNum type="alphaLcParenR"/>
              <a:defRPr/>
            </a:pPr>
            <a:r>
              <a:rPr lang="en-CA" sz="2400" dirty="0">
                <a:ea typeface="+mn-ea"/>
                <a:cs typeface="Arial" charset="0"/>
              </a:rPr>
              <a:t>If population growth exceeds yield growth the per capita food availability will fall.</a:t>
            </a:r>
          </a:p>
          <a:p>
            <a:pPr marL="457200" indent="-457200">
              <a:buFontTx/>
              <a:buAutoNum type="alphaLcParenR"/>
              <a:defRPr/>
            </a:pPr>
            <a:r>
              <a:rPr lang="en-CA" sz="2400" dirty="0">
                <a:ea typeface="+mn-ea"/>
                <a:cs typeface="Arial" charset="0"/>
              </a:rPr>
              <a:t>The theory of supply and demand suggests that food prices will rise if population growth exceeds yield growth.</a:t>
            </a:r>
          </a:p>
          <a:p>
            <a:pPr marL="457200" indent="-457200">
              <a:buFontTx/>
              <a:buAutoNum type="alphaLcParenR"/>
              <a:defRPr/>
            </a:pPr>
            <a:r>
              <a:rPr lang="en-CA" sz="2400" dirty="0">
                <a:ea typeface="+mn-ea"/>
                <a:cs typeface="Arial" charset="0"/>
              </a:rPr>
              <a:t>all of the above.</a:t>
            </a:r>
          </a:p>
          <a:p>
            <a:pPr marL="457200" indent="-457200">
              <a:buFontTx/>
              <a:buAutoNum type="alphaLcParenR"/>
              <a:defRPr/>
            </a:pPr>
            <a:r>
              <a:rPr lang="en-CA" sz="2400" dirty="0">
                <a:ea typeface="+mn-ea"/>
                <a:cs typeface="Arial" charset="0"/>
              </a:rPr>
              <a:t>b and c.</a:t>
            </a:r>
          </a:p>
          <a:p>
            <a:pPr marL="457200" indent="-457200">
              <a:buFontTx/>
              <a:buAutoNum type="alphaLcParenR"/>
              <a:defRPr/>
            </a:pPr>
            <a:endParaRPr lang="en-CA" sz="2200" dirty="0">
              <a:ea typeface="+mn-ea"/>
              <a:cs typeface="Arial"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CA" smtClean="0"/>
              <a:t>Real Food Prices 1961-2011</a:t>
            </a:r>
          </a:p>
        </p:txBody>
      </p:sp>
      <p:sp>
        <p:nvSpPr>
          <p:cNvPr id="1843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a:defRPr/>
            </a:pPr>
            <a:endParaRPr lang="en-CA">
              <a:latin typeface="Times New Roman" charset="0"/>
              <a:ea typeface="ＭＳ Ｐゴシック" charset="0"/>
              <a:cs typeface="Arial" charset="0"/>
            </a:endParaRPr>
          </a:p>
        </p:txBody>
      </p:sp>
      <p:graphicFrame>
        <p:nvGraphicFramePr>
          <p:cNvPr id="5" name="Chart 4"/>
          <p:cNvGraphicFramePr>
            <a:graphicFrameLocks/>
          </p:cNvGraphicFramePr>
          <p:nvPr/>
        </p:nvGraphicFramePr>
        <p:xfrm>
          <a:off x="1403648" y="2057400"/>
          <a:ext cx="7056784" cy="3603848"/>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title"/>
          </p:nvPr>
        </p:nvSpPr>
        <p:spPr/>
        <p:txBody>
          <a:bodyPr/>
          <a:lstStyle/>
          <a:p>
            <a:r>
              <a:rPr lang="en-US" dirty="0" smtClean="0"/>
              <a:t>Clicker Question 5:</a:t>
            </a:r>
            <a:br>
              <a:rPr lang="en-US" dirty="0" smtClean="0"/>
            </a:br>
            <a:endParaRPr lang="en-US" dirty="0" smtClean="0"/>
          </a:p>
        </p:txBody>
      </p:sp>
      <p:sp>
        <p:nvSpPr>
          <p:cNvPr id="5123" name="Text Box 5"/>
          <p:cNvSpPr txBox="1">
            <a:spLocks noChangeArrowheads="1"/>
          </p:cNvSpPr>
          <p:nvPr/>
        </p:nvSpPr>
        <p:spPr bwMode="auto">
          <a:xfrm>
            <a:off x="457200" y="1752600"/>
            <a:ext cx="8435975"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Times New Roman" pitchFamily="18" charset="0"/>
                <a:ea typeface="MS PGothic" pitchFamily="34" charset="-128"/>
              </a:defRPr>
            </a:lvl1pPr>
            <a:lvl2pPr marL="742950" indent="-285750" eaLnBrk="0" hangingPunct="0">
              <a:defRPr>
                <a:solidFill>
                  <a:schemeClr val="tx1"/>
                </a:solidFill>
                <a:latin typeface="Times New Roman" pitchFamily="18" charset="0"/>
                <a:ea typeface="MS PGothic" pitchFamily="34" charset="-128"/>
              </a:defRPr>
            </a:lvl2pPr>
            <a:lvl3pPr marL="1143000" indent="-228600" eaLnBrk="0" hangingPunct="0">
              <a:defRPr>
                <a:solidFill>
                  <a:schemeClr val="tx1"/>
                </a:solidFill>
                <a:latin typeface="Times New Roman" pitchFamily="18" charset="0"/>
                <a:ea typeface="MS PGothic" pitchFamily="34" charset="-128"/>
              </a:defRPr>
            </a:lvl3pPr>
            <a:lvl4pPr marL="1600200" indent="-228600" eaLnBrk="0" hangingPunct="0">
              <a:defRPr>
                <a:solidFill>
                  <a:schemeClr val="tx1"/>
                </a:solidFill>
                <a:latin typeface="Times New Roman" pitchFamily="18" charset="0"/>
                <a:ea typeface="MS PGothic" pitchFamily="34" charset="-128"/>
              </a:defRPr>
            </a:lvl4pPr>
            <a:lvl5pPr marL="2057400" indent="-228600" eaLnBrk="0" hangingPunct="0">
              <a:defRPr>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a:solidFill>
                  <a:schemeClr val="tx1"/>
                </a:solidFill>
                <a:latin typeface="Times New Roman" pitchFamily="18" charset="0"/>
                <a:ea typeface="MS PGothic" pitchFamily="34" charset="-128"/>
              </a:defRPr>
            </a:lvl9pPr>
          </a:lstStyle>
          <a:p>
            <a:pPr eaLnBrk="1" hangingPunct="1"/>
            <a:r>
              <a:rPr lang="en-US" sz="2400" dirty="0"/>
              <a:t>Which of the following statements is true. </a:t>
            </a:r>
          </a:p>
          <a:p>
            <a:pPr eaLnBrk="1" hangingPunct="1"/>
            <a:endParaRPr lang="en-US" sz="2400" dirty="0"/>
          </a:p>
          <a:p>
            <a:pPr eaLnBrk="1" hangingPunct="1">
              <a:buFontTx/>
              <a:buAutoNum type="alphaLcPeriod"/>
            </a:pPr>
            <a:r>
              <a:rPr lang="en-US" sz="2400" dirty="0"/>
              <a:t>In the short run all factors of production are flexible. </a:t>
            </a:r>
          </a:p>
          <a:p>
            <a:pPr eaLnBrk="1" hangingPunct="1">
              <a:buFontTx/>
              <a:buAutoNum type="alphaLcPeriod"/>
            </a:pPr>
            <a:r>
              <a:rPr lang="en-US" sz="2400" dirty="0"/>
              <a:t>If capital is fixed we normally expect marginal returns to labour to first rise and then fall as we increase labour. </a:t>
            </a:r>
          </a:p>
          <a:p>
            <a:pPr eaLnBrk="1" hangingPunct="1">
              <a:buFontTx/>
              <a:buAutoNum type="alphaLcPeriod"/>
            </a:pPr>
            <a:r>
              <a:rPr lang="en-US" sz="2400" dirty="0"/>
              <a:t>When we refer to </a:t>
            </a:r>
            <a:r>
              <a:rPr lang="en-US" altLang="en-US" sz="2400" dirty="0"/>
              <a:t>“</a:t>
            </a:r>
            <a:r>
              <a:rPr lang="en-US" sz="2400" dirty="0"/>
              <a:t>capital</a:t>
            </a:r>
            <a:r>
              <a:rPr lang="en-US" altLang="en-US" sz="2400" dirty="0"/>
              <a:t>”</a:t>
            </a:r>
            <a:r>
              <a:rPr lang="en-US" sz="2400" dirty="0"/>
              <a:t> as a factor of production we mean </a:t>
            </a:r>
            <a:r>
              <a:rPr lang="en-US" altLang="en-US" sz="2400" dirty="0"/>
              <a:t>“</a:t>
            </a:r>
            <a:r>
              <a:rPr lang="en-US" sz="2400" dirty="0"/>
              <a:t>money</a:t>
            </a:r>
            <a:r>
              <a:rPr lang="en-US" altLang="en-US" sz="2400" dirty="0"/>
              <a:t>”</a:t>
            </a:r>
            <a:r>
              <a:rPr lang="en-US" sz="2400" dirty="0"/>
              <a:t> (financial capital). </a:t>
            </a:r>
          </a:p>
          <a:p>
            <a:pPr eaLnBrk="1" hangingPunct="1">
              <a:buFontTx/>
              <a:buAutoNum type="alphaLcPeriod"/>
            </a:pPr>
            <a:r>
              <a:rPr lang="en-US" sz="2400" dirty="0"/>
              <a:t>All of the above.</a:t>
            </a:r>
          </a:p>
          <a:p>
            <a:pPr eaLnBrk="1" hangingPunct="1">
              <a:buFontTx/>
              <a:buAutoNum type="alphaLcPeriod"/>
            </a:pPr>
            <a:r>
              <a:rPr lang="en-US" sz="2400" dirty="0"/>
              <a:t>None of the above.</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Grp="1" noChangeArrowheads="1"/>
          </p:cNvSpPr>
          <p:nvPr>
            <p:ph type="title"/>
          </p:nvPr>
        </p:nvSpPr>
        <p:spPr/>
        <p:txBody>
          <a:bodyPr/>
          <a:lstStyle/>
          <a:p>
            <a:r>
              <a:rPr lang="en-US" dirty="0" smtClean="0"/>
              <a:t>4. Long Run Production</a:t>
            </a:r>
          </a:p>
        </p:txBody>
      </p:sp>
      <p:graphicFrame>
        <p:nvGraphicFramePr>
          <p:cNvPr id="27818" name="Group 170"/>
          <p:cNvGraphicFramePr>
            <a:graphicFrameLocks noGrp="1"/>
          </p:cNvGraphicFramePr>
          <p:nvPr/>
        </p:nvGraphicFramePr>
        <p:xfrm>
          <a:off x="762000" y="2781300"/>
          <a:ext cx="7850188" cy="2925792"/>
        </p:xfrm>
        <a:graphic>
          <a:graphicData uri="http://schemas.openxmlformats.org/drawingml/2006/table">
            <a:tbl>
              <a:tblPr/>
              <a:tblGrid>
                <a:gridCol w="2470150"/>
                <a:gridCol w="896938"/>
                <a:gridCol w="896937"/>
                <a:gridCol w="896938"/>
                <a:gridCol w="895350"/>
                <a:gridCol w="896937"/>
                <a:gridCol w="896938"/>
              </a:tblGrid>
              <a:tr h="365720">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US" sz="1800" b="1" i="0" u="none" strike="noStrike" cap="none" normalizeH="0" baseline="0" dirty="0" smtClean="0">
                        <a:ln>
                          <a:noFill/>
                        </a:ln>
                        <a:solidFill>
                          <a:srgbClr val="7CA72A"/>
                        </a:solidFill>
                        <a:effectLst/>
                        <a:latin typeface="Arial" charset="0"/>
                      </a:endParaRPr>
                    </a:p>
                  </a:txBody>
                  <a:tcPr marT="45702" marB="45702" horzOverflow="overflow">
                    <a:lnL cap="flat">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gridSpan="6">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0000"/>
                          </a:solidFill>
                          <a:effectLst/>
                          <a:latin typeface="Times New Roman" pitchFamily="18" charset="0"/>
                          <a:cs typeface="Times New Roman" pitchFamily="18" charset="0"/>
                        </a:rPr>
                        <a:t>Labor, </a:t>
                      </a:r>
                      <a:r>
                        <a:rPr kumimoji="0" lang="en-US" sz="1800" b="1" i="1" u="none" strike="noStrike" cap="none" normalizeH="0" baseline="0" smtClean="0">
                          <a:ln>
                            <a:noFill/>
                          </a:ln>
                          <a:solidFill>
                            <a:srgbClr val="000000"/>
                          </a:solidFill>
                          <a:effectLst/>
                          <a:latin typeface="Times New Roman" pitchFamily="18" charset="0"/>
                          <a:cs typeface="Times New Roman" pitchFamily="18" charset="0"/>
                        </a:rPr>
                        <a:t>L</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cap="flat">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c hMerge="1">
                  <a:txBody>
                    <a:bodyPr/>
                    <a:lstStyle/>
                    <a:p>
                      <a:endParaRPr lang="en-CA"/>
                    </a:p>
                  </a:txBody>
                  <a:tcPr/>
                </a:tc>
              </a:tr>
              <a:tr h="36572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0000"/>
                          </a:solidFill>
                          <a:effectLst/>
                          <a:latin typeface="Times New Roman" pitchFamily="18" charset="0"/>
                          <a:cs typeface="Times New Roman" pitchFamily="18" charset="0"/>
                        </a:rPr>
                        <a:t>Capital, </a:t>
                      </a:r>
                      <a:r>
                        <a:rPr kumimoji="0" lang="en-US" sz="1800" b="1" i="1" u="none" strike="noStrike" cap="none" normalizeH="0" baseline="0" smtClean="0">
                          <a:ln>
                            <a:noFill/>
                          </a:ln>
                          <a:solidFill>
                            <a:srgbClr val="000000"/>
                          </a:solidFill>
                          <a:effectLst/>
                          <a:latin typeface="Times New Roman" pitchFamily="18" charset="0"/>
                          <a:cs typeface="Times New Roman" pitchFamily="18" charset="0"/>
                        </a:rPr>
                        <a:t>K</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cap="flat">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1</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2</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3</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4</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5</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Times New Roman" pitchFamily="18" charset="0"/>
                          <a:cs typeface="Times New Roman" pitchFamily="18" charset="0"/>
                        </a:rPr>
                        <a:t>6</a:t>
                      </a:r>
                      <a:endParaRPr kumimoji="0" lang="en-US" sz="1800" b="0" i="0" u="none" strike="noStrike" cap="none" normalizeH="0" baseline="0" dirty="0" smtClean="0">
                        <a:ln>
                          <a:noFill/>
                        </a:ln>
                        <a:solidFill>
                          <a:schemeClr val="tx1"/>
                        </a:solidFill>
                        <a:effectLst/>
                        <a:latin typeface="Arial" charset="0"/>
                      </a:endParaRPr>
                    </a:p>
                  </a:txBody>
                  <a:tcPr marT="45702" marB="45702" horzOverflow="overflow">
                    <a:lnL>
                      <a:noFill/>
                    </a:lnL>
                    <a:lnR cap="flat">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572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1</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cap="flat">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10</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14</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17</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20</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22</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0000"/>
                          </a:solidFill>
                          <a:effectLst/>
                          <a:latin typeface="Times New Roman" pitchFamily="18" charset="0"/>
                          <a:cs typeface="Times New Roman" pitchFamily="18" charset="0"/>
                        </a:rPr>
                        <a:t>24</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cap="flat">
                      <a:noFill/>
                    </a:lnR>
                    <a:lnT w="12700" cap="flat" cmpd="sng" algn="ctr">
                      <a:solidFill>
                        <a:srgbClr val="000000"/>
                      </a:solidFill>
                      <a:prstDash val="solid"/>
                      <a:round/>
                      <a:headEnd type="none" w="med" len="med"/>
                      <a:tailEnd type="none" w="med" len="med"/>
                    </a:lnT>
                    <a:lnB>
                      <a:noFill/>
                    </a:lnB>
                    <a:lnTlToBr>
                      <a:noFill/>
                    </a:lnTlToBr>
                    <a:lnBlToTr>
                      <a:noFill/>
                    </a:lnBlToTr>
                    <a:noFill/>
                  </a:tcPr>
                </a:tc>
              </a:tr>
              <a:tr h="36572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2</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14</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20</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0000"/>
                          </a:solidFill>
                          <a:effectLst/>
                          <a:latin typeface="Times New Roman" pitchFamily="18" charset="0"/>
                          <a:cs typeface="Times New Roman" pitchFamily="18" charset="0"/>
                        </a:rPr>
                        <a:t>24</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28</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32</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35</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cap="flat">
                      <a:noFill/>
                    </a:lnR>
                    <a:lnT>
                      <a:noFill/>
                    </a:lnT>
                    <a:lnB>
                      <a:noFill/>
                    </a:lnB>
                    <a:lnTlToBr>
                      <a:noFill/>
                    </a:lnTlToBr>
                    <a:lnBlToTr>
                      <a:noFill/>
                    </a:lnBlToTr>
                    <a:noFill/>
                  </a:tcPr>
                </a:tc>
              </a:tr>
              <a:tr h="36572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3</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17</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0000"/>
                          </a:solidFill>
                          <a:effectLst/>
                          <a:latin typeface="Times New Roman" pitchFamily="18" charset="0"/>
                          <a:cs typeface="Times New Roman" pitchFamily="18" charset="0"/>
                        </a:rPr>
                        <a:t>24</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30</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35</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39</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42</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cap="flat">
                      <a:noFill/>
                    </a:lnR>
                    <a:lnT>
                      <a:noFill/>
                    </a:lnT>
                    <a:lnB>
                      <a:noFill/>
                    </a:lnB>
                    <a:lnTlToBr>
                      <a:noFill/>
                    </a:lnTlToBr>
                    <a:lnBlToTr>
                      <a:noFill/>
                    </a:lnBlToTr>
                    <a:noFill/>
                  </a:tcPr>
                </a:tc>
              </a:tr>
              <a:tr h="36572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4</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20</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28</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35</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40</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45</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49</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cap="flat">
                      <a:noFill/>
                    </a:lnR>
                    <a:lnT>
                      <a:noFill/>
                    </a:lnT>
                    <a:lnB>
                      <a:noFill/>
                    </a:lnB>
                    <a:lnTlToBr>
                      <a:noFill/>
                    </a:lnTlToBr>
                    <a:lnBlToTr>
                      <a:noFill/>
                    </a:lnBlToTr>
                    <a:noFill/>
                  </a:tcPr>
                </a:tc>
              </a:tr>
              <a:tr h="36572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5</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cap="flat">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22</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32</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39</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45</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50</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55</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cap="flat">
                      <a:noFill/>
                    </a:lnR>
                    <a:lnT>
                      <a:noFill/>
                    </a:lnT>
                    <a:lnB>
                      <a:noFill/>
                    </a:lnB>
                    <a:lnTlToBr>
                      <a:noFill/>
                    </a:lnTlToBr>
                    <a:lnBlToTr>
                      <a:noFill/>
                    </a:lnBlToTr>
                    <a:noFill/>
                  </a:tcPr>
                </a:tc>
              </a:tr>
              <a:tr h="36572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6</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cap="flat">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0000"/>
                          </a:solidFill>
                          <a:effectLst/>
                          <a:latin typeface="Times New Roman" pitchFamily="18" charset="0"/>
                          <a:cs typeface="Times New Roman" pitchFamily="18" charset="0"/>
                        </a:rPr>
                        <a:t>24</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35</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42</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49</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cs typeface="Times New Roman" pitchFamily="18" charset="0"/>
                        </a:rPr>
                        <a:t>55</a:t>
                      </a:r>
                      <a:endParaRPr kumimoji="0" lang="en-US" sz="1800" b="0" i="0" u="none" strike="noStrike" cap="none" normalizeH="0" baseline="0" smtClean="0">
                        <a:ln>
                          <a:noFill/>
                        </a:ln>
                        <a:solidFill>
                          <a:schemeClr val="tx1"/>
                        </a:solidFill>
                        <a:effectLst/>
                        <a:latin typeface="Arial" charset="0"/>
                      </a:endParaRPr>
                    </a:p>
                  </a:txBody>
                  <a:tcPr marT="45702" marB="45702"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rgbClr val="000000"/>
                          </a:solidFill>
                          <a:effectLst/>
                          <a:latin typeface="Times New Roman" pitchFamily="18" charset="0"/>
                          <a:cs typeface="Times New Roman" pitchFamily="18" charset="0"/>
                        </a:rPr>
                        <a:t>60</a:t>
                      </a:r>
                      <a:endParaRPr kumimoji="0" lang="en-US" sz="1800" b="0" i="0" u="none" strike="noStrike" cap="none" normalizeH="0" baseline="0" dirty="0" smtClean="0">
                        <a:ln>
                          <a:noFill/>
                        </a:ln>
                        <a:solidFill>
                          <a:schemeClr val="tx1"/>
                        </a:solidFill>
                        <a:effectLst/>
                        <a:latin typeface="Arial" charset="0"/>
                      </a:endParaRPr>
                    </a:p>
                  </a:txBody>
                  <a:tcPr marT="45702" marB="45702" horzOverflow="overflow">
                    <a:lnL>
                      <a:noFill/>
                    </a:lnL>
                    <a:lnR cap="flat">
                      <a:noFill/>
                    </a:lnR>
                    <a:lnT>
                      <a:noFill/>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9515" name="Text Box 172"/>
          <p:cNvSpPr txBox="1">
            <a:spLocks noChangeArrowheads="1"/>
          </p:cNvSpPr>
          <p:nvPr/>
        </p:nvSpPr>
        <p:spPr bwMode="auto">
          <a:xfrm>
            <a:off x="609600" y="1447800"/>
            <a:ext cx="8077200" cy="769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defRPr>
                <a:solidFill>
                  <a:schemeClr val="tx1"/>
                </a:solidFill>
                <a:latin typeface="Times New Roman" charset="0"/>
                <a:ea typeface="ＭＳ Ｐゴシック" charset="0"/>
                <a:cs typeface="Arial" charset="0"/>
              </a:defRPr>
            </a:lvl1pPr>
            <a:lvl2pPr marL="742950" indent="-285750" eaLnBrk="0" hangingPunct="0">
              <a:defRPr>
                <a:solidFill>
                  <a:schemeClr val="tx1"/>
                </a:solidFill>
                <a:latin typeface="Times New Roman" charset="0"/>
                <a:ea typeface="Arial" charset="0"/>
                <a:cs typeface="Arial" charset="0"/>
              </a:defRPr>
            </a:lvl2pPr>
            <a:lvl3pPr marL="1143000" indent="-228600" eaLnBrk="0" hangingPunct="0">
              <a:defRPr>
                <a:solidFill>
                  <a:schemeClr val="tx1"/>
                </a:solidFill>
                <a:latin typeface="Times New Roman" charset="0"/>
                <a:ea typeface="Arial" charset="0"/>
                <a:cs typeface="Arial" charset="0"/>
              </a:defRPr>
            </a:lvl3pPr>
            <a:lvl4pPr marL="1600200" indent="-228600" eaLnBrk="0" hangingPunct="0">
              <a:defRPr>
                <a:solidFill>
                  <a:schemeClr val="tx1"/>
                </a:solidFill>
                <a:latin typeface="Times New Roman" charset="0"/>
                <a:ea typeface="Arial" charset="0"/>
                <a:cs typeface="Arial" charset="0"/>
              </a:defRPr>
            </a:lvl4pPr>
            <a:lvl5pPr marL="2057400" indent="-228600" eaLnBrk="0" hangingPunct="0">
              <a:defRPr>
                <a:solidFill>
                  <a:schemeClr val="tx1"/>
                </a:solidFill>
                <a:latin typeface="Times New Roman" charset="0"/>
                <a:ea typeface="Arial" charset="0"/>
                <a:cs typeface="Arial" charset="0"/>
              </a:defRPr>
            </a:lvl5pPr>
            <a:lvl6pPr marL="2514600" indent="-228600" eaLnBrk="0" fontAlgn="base" hangingPunct="0">
              <a:spcBef>
                <a:spcPct val="0"/>
              </a:spcBef>
              <a:spcAft>
                <a:spcPct val="0"/>
              </a:spcAft>
              <a:defRPr>
                <a:solidFill>
                  <a:schemeClr val="tx1"/>
                </a:solidFill>
                <a:latin typeface="Times New Roman" charset="0"/>
                <a:ea typeface="Arial" charset="0"/>
                <a:cs typeface="Arial" charset="0"/>
              </a:defRPr>
            </a:lvl6pPr>
            <a:lvl7pPr marL="2971800" indent="-228600" eaLnBrk="0" fontAlgn="base" hangingPunct="0">
              <a:spcBef>
                <a:spcPct val="0"/>
              </a:spcBef>
              <a:spcAft>
                <a:spcPct val="0"/>
              </a:spcAft>
              <a:defRPr>
                <a:solidFill>
                  <a:schemeClr val="tx1"/>
                </a:solidFill>
                <a:latin typeface="Times New Roman" charset="0"/>
                <a:ea typeface="Arial" charset="0"/>
                <a:cs typeface="Arial" charset="0"/>
              </a:defRPr>
            </a:lvl7pPr>
            <a:lvl8pPr marL="3429000" indent="-228600" eaLnBrk="0" fontAlgn="base" hangingPunct="0">
              <a:spcBef>
                <a:spcPct val="0"/>
              </a:spcBef>
              <a:spcAft>
                <a:spcPct val="0"/>
              </a:spcAft>
              <a:defRPr>
                <a:solidFill>
                  <a:schemeClr val="tx1"/>
                </a:solidFill>
                <a:latin typeface="Times New Roman" charset="0"/>
                <a:ea typeface="Arial" charset="0"/>
                <a:cs typeface="Arial" charset="0"/>
              </a:defRPr>
            </a:lvl8pPr>
            <a:lvl9pPr marL="3886200" indent="-228600" eaLnBrk="0" fontAlgn="base" hangingPunct="0">
              <a:spcBef>
                <a:spcPct val="0"/>
              </a:spcBef>
              <a:spcAft>
                <a:spcPct val="0"/>
              </a:spcAft>
              <a:defRPr>
                <a:solidFill>
                  <a:schemeClr val="tx1"/>
                </a:solidFill>
                <a:latin typeface="Times New Roman" charset="0"/>
                <a:ea typeface="Arial" charset="0"/>
                <a:cs typeface="Arial" charset="0"/>
              </a:defRPr>
            </a:lvl9pPr>
          </a:lstStyle>
          <a:p>
            <a:pPr eaLnBrk="1" hangingPunct="1">
              <a:spcBef>
                <a:spcPct val="50000"/>
              </a:spcBef>
              <a:defRPr/>
            </a:pPr>
            <a:r>
              <a:rPr lang="en-US" sz="2200" dirty="0" smtClean="0"/>
              <a:t>In the long run, both </a:t>
            </a:r>
            <a:r>
              <a:rPr lang="en-US" sz="2200" dirty="0" err="1" smtClean="0"/>
              <a:t>labour</a:t>
            </a:r>
            <a:r>
              <a:rPr lang="en-US" sz="2200" dirty="0" smtClean="0"/>
              <a:t> and capital can be varied. The following table the output produced by various amounts of </a:t>
            </a:r>
            <a:r>
              <a:rPr lang="en-US" sz="2200" dirty="0" err="1" smtClean="0"/>
              <a:t>labour</a:t>
            </a:r>
            <a:r>
              <a:rPr lang="en-US" sz="2200" dirty="0" smtClean="0"/>
              <a:t> and capital.</a:t>
            </a:r>
          </a:p>
        </p:txBody>
      </p:sp>
      <p:sp>
        <p:nvSpPr>
          <p:cNvPr id="19516" name="Text Box 173"/>
          <p:cNvSpPr txBox="1">
            <a:spLocks noChangeArrowheads="1"/>
          </p:cNvSpPr>
          <p:nvPr/>
        </p:nvSpPr>
        <p:spPr bwMode="auto">
          <a:xfrm>
            <a:off x="762000" y="5791200"/>
            <a:ext cx="8001000" cy="430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defRPr>
                <a:solidFill>
                  <a:schemeClr val="tx1"/>
                </a:solidFill>
                <a:latin typeface="Times New Roman" charset="0"/>
                <a:ea typeface="ＭＳ Ｐゴシック" charset="0"/>
                <a:cs typeface="Arial" charset="0"/>
              </a:defRPr>
            </a:lvl1pPr>
            <a:lvl2pPr marL="742950" indent="-285750" eaLnBrk="0" hangingPunct="0">
              <a:defRPr>
                <a:solidFill>
                  <a:schemeClr val="tx1"/>
                </a:solidFill>
                <a:latin typeface="Times New Roman" charset="0"/>
                <a:ea typeface="Arial" charset="0"/>
                <a:cs typeface="Arial" charset="0"/>
              </a:defRPr>
            </a:lvl2pPr>
            <a:lvl3pPr marL="1143000" indent="-228600" eaLnBrk="0" hangingPunct="0">
              <a:defRPr>
                <a:solidFill>
                  <a:schemeClr val="tx1"/>
                </a:solidFill>
                <a:latin typeface="Times New Roman" charset="0"/>
                <a:ea typeface="Arial" charset="0"/>
                <a:cs typeface="Arial" charset="0"/>
              </a:defRPr>
            </a:lvl3pPr>
            <a:lvl4pPr marL="1600200" indent="-228600" eaLnBrk="0" hangingPunct="0">
              <a:defRPr>
                <a:solidFill>
                  <a:schemeClr val="tx1"/>
                </a:solidFill>
                <a:latin typeface="Times New Roman" charset="0"/>
                <a:ea typeface="Arial" charset="0"/>
                <a:cs typeface="Arial" charset="0"/>
              </a:defRPr>
            </a:lvl4pPr>
            <a:lvl5pPr marL="2057400" indent="-228600" eaLnBrk="0" hangingPunct="0">
              <a:defRPr>
                <a:solidFill>
                  <a:schemeClr val="tx1"/>
                </a:solidFill>
                <a:latin typeface="Times New Roman" charset="0"/>
                <a:ea typeface="Arial" charset="0"/>
                <a:cs typeface="Arial" charset="0"/>
              </a:defRPr>
            </a:lvl5pPr>
            <a:lvl6pPr marL="2514600" indent="-228600" eaLnBrk="0" fontAlgn="base" hangingPunct="0">
              <a:spcBef>
                <a:spcPct val="0"/>
              </a:spcBef>
              <a:spcAft>
                <a:spcPct val="0"/>
              </a:spcAft>
              <a:defRPr>
                <a:solidFill>
                  <a:schemeClr val="tx1"/>
                </a:solidFill>
                <a:latin typeface="Times New Roman" charset="0"/>
                <a:ea typeface="Arial" charset="0"/>
                <a:cs typeface="Arial" charset="0"/>
              </a:defRPr>
            </a:lvl6pPr>
            <a:lvl7pPr marL="2971800" indent="-228600" eaLnBrk="0" fontAlgn="base" hangingPunct="0">
              <a:spcBef>
                <a:spcPct val="0"/>
              </a:spcBef>
              <a:spcAft>
                <a:spcPct val="0"/>
              </a:spcAft>
              <a:defRPr>
                <a:solidFill>
                  <a:schemeClr val="tx1"/>
                </a:solidFill>
                <a:latin typeface="Times New Roman" charset="0"/>
                <a:ea typeface="Arial" charset="0"/>
                <a:cs typeface="Arial" charset="0"/>
              </a:defRPr>
            </a:lvl7pPr>
            <a:lvl8pPr marL="3429000" indent="-228600" eaLnBrk="0" fontAlgn="base" hangingPunct="0">
              <a:spcBef>
                <a:spcPct val="0"/>
              </a:spcBef>
              <a:spcAft>
                <a:spcPct val="0"/>
              </a:spcAft>
              <a:defRPr>
                <a:solidFill>
                  <a:schemeClr val="tx1"/>
                </a:solidFill>
                <a:latin typeface="Times New Roman" charset="0"/>
                <a:ea typeface="Arial" charset="0"/>
                <a:cs typeface="Arial" charset="0"/>
              </a:defRPr>
            </a:lvl8pPr>
            <a:lvl9pPr marL="3886200" indent="-228600" eaLnBrk="0" fontAlgn="base" hangingPunct="0">
              <a:spcBef>
                <a:spcPct val="0"/>
              </a:spcBef>
              <a:spcAft>
                <a:spcPct val="0"/>
              </a:spcAft>
              <a:defRPr>
                <a:solidFill>
                  <a:schemeClr val="tx1"/>
                </a:solidFill>
                <a:latin typeface="Times New Roman" charset="0"/>
                <a:ea typeface="Arial" charset="0"/>
                <a:cs typeface="Arial" charset="0"/>
              </a:defRPr>
            </a:lvl9pPr>
          </a:lstStyle>
          <a:p>
            <a:pPr eaLnBrk="1" hangingPunct="1">
              <a:spcBef>
                <a:spcPct val="50000"/>
              </a:spcBef>
              <a:defRPr/>
            </a:pPr>
            <a:r>
              <a:rPr lang="en-US" sz="2200" smtClean="0"/>
              <a:t>Note the various different ways of producing 24 units of output.</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Grp="1" noChangeArrowheads="1"/>
          </p:cNvSpPr>
          <p:nvPr>
            <p:ph type="title"/>
          </p:nvPr>
        </p:nvSpPr>
        <p:spPr/>
        <p:txBody>
          <a:bodyPr/>
          <a:lstStyle/>
          <a:p>
            <a:r>
              <a:rPr lang="en-US" smtClean="0"/>
              <a:t>Isoquants</a:t>
            </a:r>
          </a:p>
        </p:txBody>
      </p:sp>
      <p:pic>
        <p:nvPicPr>
          <p:cNvPr id="11267" name="Picture 5" descr="Perloff5e_06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9400" y="2362200"/>
            <a:ext cx="4086225" cy="301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4" name="Text Box 6"/>
          <p:cNvSpPr txBox="1">
            <a:spLocks noChangeArrowheads="1"/>
          </p:cNvSpPr>
          <p:nvPr/>
        </p:nvSpPr>
        <p:spPr bwMode="auto">
          <a:xfrm>
            <a:off x="304800" y="1447800"/>
            <a:ext cx="83058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defRPr>
                <a:solidFill>
                  <a:schemeClr val="tx1"/>
                </a:solidFill>
                <a:latin typeface="Times New Roman" charset="0"/>
                <a:ea typeface="ＭＳ Ｐゴシック" charset="0"/>
                <a:cs typeface="Arial" charset="0"/>
              </a:defRPr>
            </a:lvl1pPr>
            <a:lvl2pPr marL="742950" indent="-285750" eaLnBrk="0" hangingPunct="0">
              <a:defRPr>
                <a:solidFill>
                  <a:schemeClr val="tx1"/>
                </a:solidFill>
                <a:latin typeface="Times New Roman" charset="0"/>
                <a:ea typeface="Arial" charset="0"/>
                <a:cs typeface="Arial" charset="0"/>
              </a:defRPr>
            </a:lvl2pPr>
            <a:lvl3pPr marL="1143000" indent="-228600" eaLnBrk="0" hangingPunct="0">
              <a:defRPr>
                <a:solidFill>
                  <a:schemeClr val="tx1"/>
                </a:solidFill>
                <a:latin typeface="Times New Roman" charset="0"/>
                <a:ea typeface="Arial" charset="0"/>
                <a:cs typeface="Arial" charset="0"/>
              </a:defRPr>
            </a:lvl3pPr>
            <a:lvl4pPr marL="1600200" indent="-228600" eaLnBrk="0" hangingPunct="0">
              <a:defRPr>
                <a:solidFill>
                  <a:schemeClr val="tx1"/>
                </a:solidFill>
                <a:latin typeface="Times New Roman" charset="0"/>
                <a:ea typeface="Arial" charset="0"/>
                <a:cs typeface="Arial" charset="0"/>
              </a:defRPr>
            </a:lvl4pPr>
            <a:lvl5pPr marL="2057400" indent="-228600" eaLnBrk="0" hangingPunct="0">
              <a:defRPr>
                <a:solidFill>
                  <a:schemeClr val="tx1"/>
                </a:solidFill>
                <a:latin typeface="Times New Roman" charset="0"/>
                <a:ea typeface="Arial" charset="0"/>
                <a:cs typeface="Arial" charset="0"/>
              </a:defRPr>
            </a:lvl5pPr>
            <a:lvl6pPr marL="2514600" indent="-228600" eaLnBrk="0" fontAlgn="base" hangingPunct="0">
              <a:spcBef>
                <a:spcPct val="0"/>
              </a:spcBef>
              <a:spcAft>
                <a:spcPct val="0"/>
              </a:spcAft>
              <a:defRPr>
                <a:solidFill>
                  <a:schemeClr val="tx1"/>
                </a:solidFill>
                <a:latin typeface="Times New Roman" charset="0"/>
                <a:ea typeface="Arial" charset="0"/>
                <a:cs typeface="Arial" charset="0"/>
              </a:defRPr>
            </a:lvl6pPr>
            <a:lvl7pPr marL="2971800" indent="-228600" eaLnBrk="0" fontAlgn="base" hangingPunct="0">
              <a:spcBef>
                <a:spcPct val="0"/>
              </a:spcBef>
              <a:spcAft>
                <a:spcPct val="0"/>
              </a:spcAft>
              <a:defRPr>
                <a:solidFill>
                  <a:schemeClr val="tx1"/>
                </a:solidFill>
                <a:latin typeface="Times New Roman" charset="0"/>
                <a:ea typeface="Arial" charset="0"/>
                <a:cs typeface="Arial" charset="0"/>
              </a:defRPr>
            </a:lvl7pPr>
            <a:lvl8pPr marL="3429000" indent="-228600" eaLnBrk="0" fontAlgn="base" hangingPunct="0">
              <a:spcBef>
                <a:spcPct val="0"/>
              </a:spcBef>
              <a:spcAft>
                <a:spcPct val="0"/>
              </a:spcAft>
              <a:defRPr>
                <a:solidFill>
                  <a:schemeClr val="tx1"/>
                </a:solidFill>
                <a:latin typeface="Times New Roman" charset="0"/>
                <a:ea typeface="Arial" charset="0"/>
                <a:cs typeface="Arial" charset="0"/>
              </a:defRPr>
            </a:lvl8pPr>
            <a:lvl9pPr marL="3886200" indent="-228600" eaLnBrk="0" fontAlgn="base" hangingPunct="0">
              <a:spcBef>
                <a:spcPct val="0"/>
              </a:spcBef>
              <a:spcAft>
                <a:spcPct val="0"/>
              </a:spcAft>
              <a:defRPr>
                <a:solidFill>
                  <a:schemeClr val="tx1"/>
                </a:solidFill>
                <a:latin typeface="Times New Roman" charset="0"/>
                <a:ea typeface="Arial" charset="0"/>
                <a:cs typeface="Arial" charset="0"/>
              </a:defRPr>
            </a:lvl9pPr>
          </a:lstStyle>
          <a:p>
            <a:pPr eaLnBrk="1" hangingPunct="1">
              <a:spcBef>
                <a:spcPct val="50000"/>
              </a:spcBef>
              <a:defRPr/>
            </a:pPr>
            <a:r>
              <a:rPr lang="en-US" sz="2400" dirty="0" smtClean="0"/>
              <a:t>An isoquant shows all efficient combinations of </a:t>
            </a:r>
            <a:r>
              <a:rPr lang="en-US" sz="2400" dirty="0" err="1" smtClean="0"/>
              <a:t>labour</a:t>
            </a:r>
            <a:r>
              <a:rPr lang="en-US" sz="2400" dirty="0" smtClean="0"/>
              <a:t> and capital that can produce the same output.</a:t>
            </a:r>
          </a:p>
        </p:txBody>
      </p:sp>
      <p:sp>
        <p:nvSpPr>
          <p:cNvPr id="20485" name="Text Box 7"/>
          <p:cNvSpPr txBox="1">
            <a:spLocks noChangeArrowheads="1"/>
          </p:cNvSpPr>
          <p:nvPr/>
        </p:nvSpPr>
        <p:spPr bwMode="auto">
          <a:xfrm>
            <a:off x="381000" y="5486400"/>
            <a:ext cx="85344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defRPr>
                <a:solidFill>
                  <a:schemeClr val="tx1"/>
                </a:solidFill>
                <a:latin typeface="Times New Roman" charset="0"/>
                <a:ea typeface="ＭＳ Ｐゴシック" charset="0"/>
                <a:cs typeface="Arial" charset="0"/>
              </a:defRPr>
            </a:lvl1pPr>
            <a:lvl2pPr marL="742950" indent="-285750" eaLnBrk="0" hangingPunct="0">
              <a:defRPr>
                <a:solidFill>
                  <a:schemeClr val="tx1"/>
                </a:solidFill>
                <a:latin typeface="Times New Roman" charset="0"/>
                <a:ea typeface="Arial" charset="0"/>
                <a:cs typeface="Arial" charset="0"/>
              </a:defRPr>
            </a:lvl2pPr>
            <a:lvl3pPr marL="1143000" indent="-228600" eaLnBrk="0" hangingPunct="0">
              <a:defRPr>
                <a:solidFill>
                  <a:schemeClr val="tx1"/>
                </a:solidFill>
                <a:latin typeface="Times New Roman" charset="0"/>
                <a:ea typeface="Arial" charset="0"/>
                <a:cs typeface="Arial" charset="0"/>
              </a:defRPr>
            </a:lvl3pPr>
            <a:lvl4pPr marL="1600200" indent="-228600" eaLnBrk="0" hangingPunct="0">
              <a:defRPr>
                <a:solidFill>
                  <a:schemeClr val="tx1"/>
                </a:solidFill>
                <a:latin typeface="Times New Roman" charset="0"/>
                <a:ea typeface="Arial" charset="0"/>
                <a:cs typeface="Arial" charset="0"/>
              </a:defRPr>
            </a:lvl4pPr>
            <a:lvl5pPr marL="2057400" indent="-228600" eaLnBrk="0" hangingPunct="0">
              <a:defRPr>
                <a:solidFill>
                  <a:schemeClr val="tx1"/>
                </a:solidFill>
                <a:latin typeface="Times New Roman" charset="0"/>
                <a:ea typeface="Arial" charset="0"/>
                <a:cs typeface="Arial" charset="0"/>
              </a:defRPr>
            </a:lvl5pPr>
            <a:lvl6pPr marL="2514600" indent="-228600" eaLnBrk="0" fontAlgn="base" hangingPunct="0">
              <a:spcBef>
                <a:spcPct val="0"/>
              </a:spcBef>
              <a:spcAft>
                <a:spcPct val="0"/>
              </a:spcAft>
              <a:defRPr>
                <a:solidFill>
                  <a:schemeClr val="tx1"/>
                </a:solidFill>
                <a:latin typeface="Times New Roman" charset="0"/>
                <a:ea typeface="Arial" charset="0"/>
                <a:cs typeface="Arial" charset="0"/>
              </a:defRPr>
            </a:lvl6pPr>
            <a:lvl7pPr marL="2971800" indent="-228600" eaLnBrk="0" fontAlgn="base" hangingPunct="0">
              <a:spcBef>
                <a:spcPct val="0"/>
              </a:spcBef>
              <a:spcAft>
                <a:spcPct val="0"/>
              </a:spcAft>
              <a:defRPr>
                <a:solidFill>
                  <a:schemeClr val="tx1"/>
                </a:solidFill>
                <a:latin typeface="Times New Roman" charset="0"/>
                <a:ea typeface="Arial" charset="0"/>
                <a:cs typeface="Arial" charset="0"/>
              </a:defRPr>
            </a:lvl7pPr>
            <a:lvl8pPr marL="3429000" indent="-228600" eaLnBrk="0" fontAlgn="base" hangingPunct="0">
              <a:spcBef>
                <a:spcPct val="0"/>
              </a:spcBef>
              <a:spcAft>
                <a:spcPct val="0"/>
              </a:spcAft>
              <a:defRPr>
                <a:solidFill>
                  <a:schemeClr val="tx1"/>
                </a:solidFill>
                <a:latin typeface="Times New Roman" charset="0"/>
                <a:ea typeface="Arial" charset="0"/>
                <a:cs typeface="Arial" charset="0"/>
              </a:defRPr>
            </a:lvl8pPr>
            <a:lvl9pPr marL="3886200" indent="-228600" eaLnBrk="0" fontAlgn="base" hangingPunct="0">
              <a:spcBef>
                <a:spcPct val="0"/>
              </a:spcBef>
              <a:spcAft>
                <a:spcPct val="0"/>
              </a:spcAft>
              <a:defRPr>
                <a:solidFill>
                  <a:schemeClr val="tx1"/>
                </a:solidFill>
                <a:latin typeface="Times New Roman" charset="0"/>
                <a:ea typeface="Arial" charset="0"/>
                <a:cs typeface="Arial" charset="0"/>
              </a:defRPr>
            </a:lvl9pPr>
          </a:lstStyle>
          <a:p>
            <a:pPr eaLnBrk="1" hangingPunct="1">
              <a:spcBef>
                <a:spcPct val="50000"/>
              </a:spcBef>
              <a:defRPr/>
            </a:pPr>
            <a:r>
              <a:rPr lang="en-US" sz="2400" dirty="0" smtClean="0"/>
              <a:t>The various combinations of </a:t>
            </a:r>
            <a:r>
              <a:rPr lang="en-US" sz="2400" dirty="0" err="1" smtClean="0"/>
              <a:t>labour</a:t>
            </a:r>
            <a:r>
              <a:rPr lang="en-US" sz="2400" dirty="0" smtClean="0"/>
              <a:t> and capital that can produce 24 units of output are shown on the middle isoquant.</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4"/>
          <p:cNvSpPr>
            <a:spLocks noGrp="1" noChangeArrowheads="1"/>
          </p:cNvSpPr>
          <p:nvPr>
            <p:ph type="title"/>
          </p:nvPr>
        </p:nvSpPr>
        <p:spPr>
          <a:xfrm>
            <a:off x="2528989" y="404664"/>
            <a:ext cx="6400800" cy="838200"/>
          </a:xfrm>
        </p:spPr>
        <p:txBody>
          <a:bodyPr/>
          <a:lstStyle/>
          <a:p>
            <a:r>
              <a:rPr lang="en-US" smtClean="0"/>
              <a:t>Properties of Isoquants</a:t>
            </a:r>
          </a:p>
        </p:txBody>
      </p:sp>
      <p:sp>
        <p:nvSpPr>
          <p:cNvPr id="21507" name="Text Box 5"/>
          <p:cNvSpPr txBox="1">
            <a:spLocks noChangeArrowheads="1"/>
          </p:cNvSpPr>
          <p:nvPr/>
        </p:nvSpPr>
        <p:spPr bwMode="auto">
          <a:xfrm>
            <a:off x="152400" y="1524000"/>
            <a:ext cx="8991600"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defRPr>
                <a:solidFill>
                  <a:schemeClr val="tx1"/>
                </a:solidFill>
                <a:latin typeface="Times New Roman" charset="0"/>
                <a:ea typeface="ＭＳ Ｐゴシック" charset="0"/>
                <a:cs typeface="Arial" charset="0"/>
              </a:defRPr>
            </a:lvl1pPr>
            <a:lvl2pPr marL="742950" indent="-285750" eaLnBrk="0" hangingPunct="0">
              <a:defRPr>
                <a:solidFill>
                  <a:schemeClr val="tx1"/>
                </a:solidFill>
                <a:latin typeface="Times New Roman" charset="0"/>
                <a:ea typeface="Arial" charset="0"/>
                <a:cs typeface="Arial" charset="0"/>
              </a:defRPr>
            </a:lvl2pPr>
            <a:lvl3pPr marL="1143000" indent="-228600" eaLnBrk="0" hangingPunct="0">
              <a:defRPr>
                <a:solidFill>
                  <a:schemeClr val="tx1"/>
                </a:solidFill>
                <a:latin typeface="Times New Roman" charset="0"/>
                <a:ea typeface="Arial" charset="0"/>
                <a:cs typeface="Arial" charset="0"/>
              </a:defRPr>
            </a:lvl3pPr>
            <a:lvl4pPr marL="1600200" indent="-228600" eaLnBrk="0" hangingPunct="0">
              <a:defRPr>
                <a:solidFill>
                  <a:schemeClr val="tx1"/>
                </a:solidFill>
                <a:latin typeface="Times New Roman" charset="0"/>
                <a:ea typeface="Arial" charset="0"/>
                <a:cs typeface="Arial" charset="0"/>
              </a:defRPr>
            </a:lvl4pPr>
            <a:lvl5pPr marL="2057400" indent="-228600" eaLnBrk="0" hangingPunct="0">
              <a:defRPr>
                <a:solidFill>
                  <a:schemeClr val="tx1"/>
                </a:solidFill>
                <a:latin typeface="Times New Roman" charset="0"/>
                <a:ea typeface="Arial" charset="0"/>
                <a:cs typeface="Arial" charset="0"/>
              </a:defRPr>
            </a:lvl5pPr>
            <a:lvl6pPr marL="2514600" indent="-228600" eaLnBrk="0" fontAlgn="base" hangingPunct="0">
              <a:spcBef>
                <a:spcPct val="0"/>
              </a:spcBef>
              <a:spcAft>
                <a:spcPct val="0"/>
              </a:spcAft>
              <a:defRPr>
                <a:solidFill>
                  <a:schemeClr val="tx1"/>
                </a:solidFill>
                <a:latin typeface="Times New Roman" charset="0"/>
                <a:ea typeface="Arial" charset="0"/>
                <a:cs typeface="Arial" charset="0"/>
              </a:defRPr>
            </a:lvl6pPr>
            <a:lvl7pPr marL="2971800" indent="-228600" eaLnBrk="0" fontAlgn="base" hangingPunct="0">
              <a:spcBef>
                <a:spcPct val="0"/>
              </a:spcBef>
              <a:spcAft>
                <a:spcPct val="0"/>
              </a:spcAft>
              <a:defRPr>
                <a:solidFill>
                  <a:schemeClr val="tx1"/>
                </a:solidFill>
                <a:latin typeface="Times New Roman" charset="0"/>
                <a:ea typeface="Arial" charset="0"/>
                <a:cs typeface="Arial" charset="0"/>
              </a:defRPr>
            </a:lvl7pPr>
            <a:lvl8pPr marL="3429000" indent="-228600" eaLnBrk="0" fontAlgn="base" hangingPunct="0">
              <a:spcBef>
                <a:spcPct val="0"/>
              </a:spcBef>
              <a:spcAft>
                <a:spcPct val="0"/>
              </a:spcAft>
              <a:defRPr>
                <a:solidFill>
                  <a:schemeClr val="tx1"/>
                </a:solidFill>
                <a:latin typeface="Times New Roman" charset="0"/>
                <a:ea typeface="Arial" charset="0"/>
                <a:cs typeface="Arial" charset="0"/>
              </a:defRPr>
            </a:lvl8pPr>
            <a:lvl9pPr marL="3886200" indent="-228600" eaLnBrk="0" fontAlgn="base" hangingPunct="0">
              <a:spcBef>
                <a:spcPct val="0"/>
              </a:spcBef>
              <a:spcAft>
                <a:spcPct val="0"/>
              </a:spcAft>
              <a:defRPr>
                <a:solidFill>
                  <a:schemeClr val="tx1"/>
                </a:solidFill>
                <a:latin typeface="Times New Roman" charset="0"/>
                <a:ea typeface="Arial" charset="0"/>
                <a:cs typeface="Arial" charset="0"/>
              </a:defRPr>
            </a:lvl9pPr>
          </a:lstStyle>
          <a:p>
            <a:pPr eaLnBrk="1" hangingPunct="1">
              <a:spcBef>
                <a:spcPct val="50000"/>
              </a:spcBef>
              <a:defRPr/>
            </a:pPr>
            <a:r>
              <a:rPr lang="en-US" sz="2400" dirty="0" smtClean="0"/>
              <a:t>Isoquants are similar to indifference curves. An indifference curve shows different combinations of goods that yield the same utility. </a:t>
            </a:r>
            <a:endParaRPr lang="en-US" sz="2400" dirty="0" smtClean="0"/>
          </a:p>
          <a:p>
            <a:pPr eaLnBrk="1" hangingPunct="1">
              <a:spcBef>
                <a:spcPct val="50000"/>
              </a:spcBef>
              <a:defRPr/>
            </a:pPr>
            <a:r>
              <a:rPr lang="en-US" sz="2400" dirty="0" smtClean="0"/>
              <a:t>An </a:t>
            </a:r>
            <a:r>
              <a:rPr lang="en-US" sz="2400" dirty="0" smtClean="0"/>
              <a:t>isoquant shows different input combinations that yield the same output</a:t>
            </a:r>
            <a:r>
              <a:rPr lang="en-US" sz="2400" dirty="0"/>
              <a:t>. </a:t>
            </a:r>
            <a:endParaRPr lang="en-US" sz="2400" dirty="0" smtClean="0"/>
          </a:p>
          <a:p>
            <a:pPr eaLnBrk="1" hangingPunct="1">
              <a:spcBef>
                <a:spcPct val="50000"/>
              </a:spcBef>
              <a:defRPr/>
            </a:pPr>
            <a:r>
              <a:rPr lang="en-US" sz="2400" dirty="0" smtClean="0"/>
              <a:t>Isoquants </a:t>
            </a:r>
            <a:r>
              <a:rPr lang="en-US" sz="2400" dirty="0"/>
              <a:t>that are further from the origin represent higher levels of output. Isoquants slope downward, do not cross, and are usually convex. </a:t>
            </a:r>
          </a:p>
          <a:p>
            <a:pPr eaLnBrk="1" hangingPunct="1">
              <a:spcBef>
                <a:spcPct val="50000"/>
              </a:spcBef>
              <a:defRPr/>
            </a:pPr>
            <a:r>
              <a:rPr lang="en-US" sz="2400" dirty="0"/>
              <a:t>Selecting an output level determines the isoquant to be reached. The position on the isoquant </a:t>
            </a:r>
            <a:r>
              <a:rPr lang="en-US" sz="2400" dirty="0" smtClean="0"/>
              <a:t>determines </a:t>
            </a:r>
            <a:r>
              <a:rPr lang="en-US" sz="2400" dirty="0"/>
              <a:t>the capital output ratio</a:t>
            </a:r>
            <a:r>
              <a:rPr lang="en-US" sz="2400" dirty="0" smtClean="0"/>
              <a:t>.</a:t>
            </a:r>
            <a:endParaRPr lang="en-US" sz="24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Grp="1" noChangeArrowheads="1"/>
          </p:cNvSpPr>
          <p:nvPr>
            <p:ph type="title"/>
          </p:nvPr>
        </p:nvSpPr>
        <p:spPr/>
        <p:txBody>
          <a:bodyPr/>
          <a:lstStyle/>
          <a:p>
            <a:r>
              <a:rPr lang="en-US" smtClean="0"/>
              <a:t>Marginal Rate of Technical Substitution (MRTS)</a:t>
            </a:r>
          </a:p>
        </p:txBody>
      </p:sp>
      <p:sp>
        <p:nvSpPr>
          <p:cNvPr id="22531" name="Text Box 5"/>
          <p:cNvSpPr txBox="1">
            <a:spLocks noChangeArrowheads="1"/>
          </p:cNvSpPr>
          <p:nvPr/>
        </p:nvSpPr>
        <p:spPr bwMode="auto">
          <a:xfrm>
            <a:off x="152400" y="1676400"/>
            <a:ext cx="8686800"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defRPr sz="2400">
                <a:solidFill>
                  <a:schemeClr val="tx1"/>
                </a:solidFill>
                <a:latin typeface="Times New Roman" pitchFamily="18" charset="0"/>
                <a:ea typeface="MS PGothic" pitchFamily="34" charset="-128"/>
              </a:defRPr>
            </a:lvl1pPr>
            <a:lvl2pPr marL="742950" indent="-285750" eaLnBrk="0" hangingPunct="0">
              <a:defRPr sz="2400">
                <a:solidFill>
                  <a:schemeClr val="tx1"/>
                </a:solidFill>
                <a:latin typeface="Times New Roman" pitchFamily="18" charset="0"/>
                <a:ea typeface="MS PGothic" pitchFamily="34" charset="-128"/>
              </a:defRPr>
            </a:lvl2pPr>
            <a:lvl3pPr marL="1143000" indent="-228600" eaLnBrk="0" hangingPunct="0">
              <a:defRPr sz="2400">
                <a:solidFill>
                  <a:schemeClr val="tx1"/>
                </a:solidFill>
                <a:latin typeface="Times New Roman" pitchFamily="18" charset="0"/>
                <a:ea typeface="MS PGothic" pitchFamily="34" charset="-128"/>
              </a:defRPr>
            </a:lvl3pPr>
            <a:lvl4pPr marL="1600200" indent="-228600" eaLnBrk="0" hangingPunct="0">
              <a:defRPr sz="2400">
                <a:solidFill>
                  <a:schemeClr val="tx1"/>
                </a:solidFill>
                <a:latin typeface="Times New Roman" pitchFamily="18" charset="0"/>
                <a:ea typeface="MS PGothic" pitchFamily="34" charset="-128"/>
              </a:defRPr>
            </a:lvl4pPr>
            <a:lvl5pPr marL="2057400" indent="-228600" eaLnBrk="0" hangingPunct="0">
              <a:defRPr sz="2400">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spcBef>
                <a:spcPct val="50000"/>
              </a:spcBef>
              <a:defRPr/>
            </a:pPr>
            <a:r>
              <a:rPr lang="en-US" dirty="0" smtClean="0"/>
              <a:t>The slope of an isoquant is the marginal rate of technical substitution (MRTS). </a:t>
            </a:r>
            <a:endParaRPr lang="en-US" dirty="0" smtClean="0"/>
          </a:p>
          <a:p>
            <a:pPr eaLnBrk="1" hangingPunct="1">
              <a:spcBef>
                <a:spcPct val="50000"/>
              </a:spcBef>
              <a:defRPr/>
            </a:pPr>
            <a:r>
              <a:rPr lang="en-US" dirty="0" smtClean="0"/>
              <a:t>It </a:t>
            </a:r>
            <a:r>
              <a:rPr lang="en-US" dirty="0" smtClean="0"/>
              <a:t>shows how much of the good on the vertical axis (capital) is needed to replace one unit of the good on the horizontal axis (</a:t>
            </a:r>
            <a:r>
              <a:rPr lang="en-US" dirty="0" err="1" smtClean="0"/>
              <a:t>labour</a:t>
            </a:r>
            <a:r>
              <a:rPr lang="en-US" dirty="0" smtClean="0"/>
              <a:t>) to keep output constant. </a:t>
            </a:r>
            <a:endParaRPr lang="en-US" dirty="0" smtClean="0"/>
          </a:p>
          <a:p>
            <a:pPr eaLnBrk="1" hangingPunct="1">
              <a:spcBef>
                <a:spcPct val="50000"/>
              </a:spcBef>
              <a:defRPr/>
            </a:pPr>
            <a:r>
              <a:rPr lang="en-US" dirty="0" smtClean="0"/>
              <a:t>The </a:t>
            </a:r>
            <a:r>
              <a:rPr lang="en-US" dirty="0" smtClean="0"/>
              <a:t>MRTS is the slope of an isoquant</a:t>
            </a:r>
            <a:r>
              <a:rPr lang="en-US" dirty="0"/>
              <a:t>. </a:t>
            </a:r>
            <a:endParaRPr lang="en-US" dirty="0" smtClean="0"/>
          </a:p>
          <a:p>
            <a:pPr eaLnBrk="1" hangingPunct="1">
              <a:spcBef>
                <a:spcPct val="50000"/>
              </a:spcBef>
              <a:defRPr/>
            </a:pPr>
            <a:r>
              <a:rPr lang="en-US" dirty="0" smtClean="0"/>
              <a:t>If </a:t>
            </a:r>
            <a:r>
              <a:rPr lang="en-US" dirty="0"/>
              <a:t>the isoquant is convex, then the MRTS is diminishing</a:t>
            </a:r>
            <a:r>
              <a:rPr lang="en-US" dirty="0" smtClean="0"/>
              <a:t>.</a:t>
            </a:r>
            <a:r>
              <a:rPr lang="en-US" dirty="0"/>
              <a:t> </a:t>
            </a:r>
            <a:endParaRPr lang="en-US" dirty="0" smtClean="0"/>
          </a:p>
          <a:p>
            <a:pPr eaLnBrk="1" hangingPunct="1">
              <a:spcBef>
                <a:spcPct val="50000"/>
              </a:spcBef>
              <a:defRPr/>
            </a:pPr>
            <a:r>
              <a:rPr lang="en-US" dirty="0" smtClean="0"/>
              <a:t>The </a:t>
            </a:r>
            <a:r>
              <a:rPr lang="en-US" dirty="0"/>
              <a:t>next two slides show two extreme examples: perfect substitutes and perfect complements</a:t>
            </a:r>
            <a:r>
              <a:rPr lang="en-US" dirty="0" smtClean="0"/>
              <a:t>.</a:t>
            </a:r>
            <a:endParaRPr lang="en-US" dirty="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Line 3"/>
          <p:cNvSpPr>
            <a:spLocks noChangeShapeType="1"/>
          </p:cNvSpPr>
          <p:nvPr/>
        </p:nvSpPr>
        <p:spPr bwMode="auto">
          <a:xfrm>
            <a:off x="2571750" y="1725613"/>
            <a:ext cx="0" cy="3995737"/>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cs typeface="Arial" charset="0"/>
            </a:endParaRPr>
          </a:p>
        </p:txBody>
      </p:sp>
      <p:sp>
        <p:nvSpPr>
          <p:cNvPr id="23555" name="Line 4"/>
          <p:cNvSpPr>
            <a:spLocks noChangeShapeType="1"/>
          </p:cNvSpPr>
          <p:nvPr/>
        </p:nvSpPr>
        <p:spPr bwMode="auto">
          <a:xfrm>
            <a:off x="2590800" y="5702300"/>
            <a:ext cx="400685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cs typeface="Arial" charset="0"/>
            </a:endParaRPr>
          </a:p>
        </p:txBody>
      </p:sp>
      <p:sp>
        <p:nvSpPr>
          <p:cNvPr id="23556" name="Rectangle 5"/>
          <p:cNvSpPr>
            <a:spLocks noChangeArrowheads="1"/>
          </p:cNvSpPr>
          <p:nvPr/>
        </p:nvSpPr>
        <p:spPr bwMode="auto">
          <a:xfrm>
            <a:off x="7278688" y="5475288"/>
            <a:ext cx="1422400" cy="69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477" tIns="44445" rIns="90477" bIns="44445">
            <a:spAutoFit/>
          </a:bodyPr>
          <a:lstStyle/>
          <a:p>
            <a:pPr eaLnBrk="0" hangingPunct="0">
              <a:defRPr/>
            </a:pPr>
            <a:r>
              <a:rPr lang="en-US" sz="2000" b="1">
                <a:latin typeface="Arial" charset="0"/>
                <a:ea typeface="ＭＳ Ｐゴシック" charset="0"/>
                <a:cs typeface="Arial" charset="0"/>
              </a:rPr>
              <a:t>Labor</a:t>
            </a:r>
          </a:p>
          <a:p>
            <a:pPr eaLnBrk="0" hangingPunct="0">
              <a:defRPr/>
            </a:pPr>
            <a:r>
              <a:rPr lang="en-US" sz="2000" b="1">
                <a:latin typeface="Arial" charset="0"/>
                <a:ea typeface="ＭＳ Ｐゴシック" charset="0"/>
                <a:cs typeface="Arial" charset="0"/>
              </a:rPr>
              <a:t>per month</a:t>
            </a:r>
          </a:p>
        </p:txBody>
      </p:sp>
      <p:sp>
        <p:nvSpPr>
          <p:cNvPr id="23557" name="Rectangle 6"/>
          <p:cNvSpPr>
            <a:spLocks noChangeArrowheads="1"/>
          </p:cNvSpPr>
          <p:nvPr/>
        </p:nvSpPr>
        <p:spPr bwMode="auto">
          <a:xfrm>
            <a:off x="1455738" y="1587500"/>
            <a:ext cx="1027112" cy="1003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477" tIns="44445" rIns="90477" bIns="44445">
            <a:spAutoFit/>
          </a:bodyPr>
          <a:lstStyle/>
          <a:p>
            <a:pPr algn="r" eaLnBrk="0" hangingPunct="0">
              <a:defRPr/>
            </a:pPr>
            <a:r>
              <a:rPr lang="en-US" sz="2000" b="1">
                <a:latin typeface="Arial" charset="0"/>
                <a:ea typeface="ＭＳ Ｐゴシック" charset="0"/>
                <a:cs typeface="Arial" charset="0"/>
              </a:rPr>
              <a:t>Capital</a:t>
            </a:r>
          </a:p>
          <a:p>
            <a:pPr algn="r" eaLnBrk="0" hangingPunct="0">
              <a:defRPr/>
            </a:pPr>
            <a:r>
              <a:rPr lang="en-US" sz="2000" b="1">
                <a:latin typeface="Arial" charset="0"/>
                <a:ea typeface="ＭＳ Ｐゴシック" charset="0"/>
                <a:cs typeface="Arial" charset="0"/>
              </a:rPr>
              <a:t>per </a:t>
            </a:r>
          </a:p>
          <a:p>
            <a:pPr algn="r" eaLnBrk="0" hangingPunct="0">
              <a:defRPr/>
            </a:pPr>
            <a:r>
              <a:rPr lang="en-US" sz="2000" b="1">
                <a:latin typeface="Arial" charset="0"/>
                <a:ea typeface="ＭＳ Ｐゴシック" charset="0"/>
                <a:cs typeface="Arial" charset="0"/>
              </a:rPr>
              <a:t>month</a:t>
            </a:r>
          </a:p>
        </p:txBody>
      </p:sp>
      <p:grpSp>
        <p:nvGrpSpPr>
          <p:cNvPr id="14342" name="Group 7"/>
          <p:cNvGrpSpPr>
            <a:grpSpLocks/>
          </p:cNvGrpSpPr>
          <p:nvPr/>
        </p:nvGrpSpPr>
        <p:grpSpPr bwMode="auto">
          <a:xfrm>
            <a:off x="2963863" y="1741488"/>
            <a:ext cx="4013200" cy="3962400"/>
            <a:chOff x="1867" y="1097"/>
            <a:chExt cx="2528" cy="2496"/>
          </a:xfrm>
        </p:grpSpPr>
        <p:sp>
          <p:nvSpPr>
            <p:cNvPr id="23562" name="Line 8"/>
            <p:cNvSpPr>
              <a:spLocks noChangeShapeType="1"/>
            </p:cNvSpPr>
            <p:nvPr/>
          </p:nvSpPr>
          <p:spPr bwMode="auto">
            <a:xfrm>
              <a:off x="1867" y="2683"/>
              <a:ext cx="693" cy="693"/>
            </a:xfrm>
            <a:prstGeom prst="line">
              <a:avLst/>
            </a:prstGeom>
            <a:noFill/>
            <a:ln w="508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cs typeface="Arial" charset="0"/>
              </a:endParaRPr>
            </a:p>
          </p:txBody>
        </p:sp>
        <p:sp>
          <p:nvSpPr>
            <p:cNvPr id="23563" name="Line 9"/>
            <p:cNvSpPr>
              <a:spLocks noChangeShapeType="1"/>
            </p:cNvSpPr>
            <p:nvPr/>
          </p:nvSpPr>
          <p:spPr bwMode="auto">
            <a:xfrm>
              <a:off x="1867" y="1963"/>
              <a:ext cx="1461" cy="1461"/>
            </a:xfrm>
            <a:prstGeom prst="line">
              <a:avLst/>
            </a:prstGeom>
            <a:noFill/>
            <a:ln w="50800">
              <a:solidFill>
                <a:srgbClr val="FF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cs typeface="Arial" charset="0"/>
              </a:endParaRPr>
            </a:p>
          </p:txBody>
        </p:sp>
        <p:sp>
          <p:nvSpPr>
            <p:cNvPr id="23564" name="Line 10"/>
            <p:cNvSpPr>
              <a:spLocks noChangeShapeType="1"/>
            </p:cNvSpPr>
            <p:nvPr/>
          </p:nvSpPr>
          <p:spPr bwMode="auto">
            <a:xfrm>
              <a:off x="1867" y="1291"/>
              <a:ext cx="2133" cy="2133"/>
            </a:xfrm>
            <a:prstGeom prst="line">
              <a:avLst/>
            </a:prstGeom>
            <a:noFill/>
            <a:ln w="50800">
              <a:solidFill>
                <a:srgbClr val="FF99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cs typeface="Arial" charset="0"/>
              </a:endParaRPr>
            </a:p>
          </p:txBody>
        </p:sp>
        <p:sp>
          <p:nvSpPr>
            <p:cNvPr id="23565" name="Rectangle 11"/>
            <p:cNvSpPr>
              <a:spLocks noChangeArrowheads="1"/>
            </p:cNvSpPr>
            <p:nvPr/>
          </p:nvSpPr>
          <p:spPr bwMode="auto">
            <a:xfrm>
              <a:off x="2515" y="3307"/>
              <a:ext cx="334"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477" tIns="44445" rIns="90477" bIns="44445">
              <a:spAutoFit/>
            </a:bodyPr>
            <a:lstStyle/>
            <a:p>
              <a:pPr eaLnBrk="0" hangingPunct="0">
                <a:defRPr/>
              </a:pPr>
              <a:r>
                <a:rPr lang="en-US" b="1" i="1">
                  <a:latin typeface="Arial" charset="0"/>
                  <a:ea typeface="ＭＳ Ｐゴシック" charset="0"/>
                  <a:cs typeface="Arial" charset="0"/>
                </a:rPr>
                <a:t>Q</a:t>
              </a:r>
              <a:r>
                <a:rPr lang="en-US" b="1" i="1" baseline="-25000">
                  <a:latin typeface="Arial" charset="0"/>
                  <a:ea typeface="ＭＳ Ｐゴシック" charset="0"/>
                  <a:cs typeface="Arial" charset="0"/>
                </a:rPr>
                <a:t>1</a:t>
              </a:r>
            </a:p>
          </p:txBody>
        </p:sp>
        <p:sp>
          <p:nvSpPr>
            <p:cNvPr id="23566" name="Rectangle 12"/>
            <p:cNvSpPr>
              <a:spLocks noChangeArrowheads="1"/>
            </p:cNvSpPr>
            <p:nvPr/>
          </p:nvSpPr>
          <p:spPr bwMode="auto">
            <a:xfrm>
              <a:off x="3377" y="3307"/>
              <a:ext cx="334"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477" tIns="44445" rIns="90477" bIns="44445">
              <a:spAutoFit/>
            </a:bodyPr>
            <a:lstStyle/>
            <a:p>
              <a:pPr eaLnBrk="0" hangingPunct="0">
                <a:defRPr/>
              </a:pPr>
              <a:r>
                <a:rPr lang="en-US" b="1" i="1">
                  <a:latin typeface="Arial" charset="0"/>
                  <a:ea typeface="ＭＳ Ｐゴシック" charset="0"/>
                  <a:cs typeface="Arial" charset="0"/>
                </a:rPr>
                <a:t>Q</a:t>
              </a:r>
              <a:r>
                <a:rPr lang="en-US" b="1" i="1" baseline="-25000">
                  <a:latin typeface="Arial" charset="0"/>
                  <a:ea typeface="ＭＳ Ｐゴシック" charset="0"/>
                  <a:cs typeface="Arial" charset="0"/>
                </a:rPr>
                <a:t>2</a:t>
              </a:r>
            </a:p>
          </p:txBody>
        </p:sp>
        <p:sp>
          <p:nvSpPr>
            <p:cNvPr id="23567" name="Rectangle 13"/>
            <p:cNvSpPr>
              <a:spLocks noChangeArrowheads="1"/>
            </p:cNvSpPr>
            <p:nvPr/>
          </p:nvSpPr>
          <p:spPr bwMode="auto">
            <a:xfrm>
              <a:off x="4061" y="3307"/>
              <a:ext cx="334"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477" tIns="44445" rIns="90477" bIns="44445">
              <a:spAutoFit/>
            </a:bodyPr>
            <a:lstStyle/>
            <a:p>
              <a:pPr eaLnBrk="0" hangingPunct="0">
                <a:defRPr/>
              </a:pPr>
              <a:r>
                <a:rPr lang="en-US" b="1" i="1">
                  <a:latin typeface="Arial" charset="0"/>
                  <a:ea typeface="ＭＳ Ｐゴシック" charset="0"/>
                  <a:cs typeface="Arial" charset="0"/>
                </a:rPr>
                <a:t>Q</a:t>
              </a:r>
              <a:r>
                <a:rPr lang="en-US" b="1" i="1" baseline="-25000">
                  <a:latin typeface="Arial" charset="0"/>
                  <a:ea typeface="ＭＳ Ｐゴシック" charset="0"/>
                  <a:cs typeface="Arial" charset="0"/>
                </a:rPr>
                <a:t>3</a:t>
              </a:r>
            </a:p>
          </p:txBody>
        </p:sp>
        <p:sp>
          <p:nvSpPr>
            <p:cNvPr id="23568" name="Oval 14"/>
            <p:cNvSpPr>
              <a:spLocks noChangeArrowheads="1"/>
            </p:cNvSpPr>
            <p:nvPr/>
          </p:nvSpPr>
          <p:spPr bwMode="auto">
            <a:xfrm>
              <a:off x="1920" y="1344"/>
              <a:ext cx="96" cy="96"/>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CA">
                <a:latin typeface="Times New Roman" charset="0"/>
                <a:ea typeface="ＭＳ Ｐゴシック" charset="0"/>
                <a:cs typeface="Arial" charset="0"/>
              </a:endParaRPr>
            </a:p>
          </p:txBody>
        </p:sp>
        <p:sp>
          <p:nvSpPr>
            <p:cNvPr id="23569" name="Rectangle 15"/>
            <p:cNvSpPr>
              <a:spLocks noChangeArrowheads="1"/>
            </p:cNvSpPr>
            <p:nvPr/>
          </p:nvSpPr>
          <p:spPr bwMode="auto">
            <a:xfrm>
              <a:off x="1961" y="1097"/>
              <a:ext cx="242"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477" tIns="44445" rIns="90477" bIns="44445">
              <a:spAutoFit/>
            </a:bodyPr>
            <a:lstStyle/>
            <a:p>
              <a:pPr eaLnBrk="0" hangingPunct="0">
                <a:defRPr/>
              </a:pPr>
              <a:r>
                <a:rPr lang="en-US" i="1">
                  <a:latin typeface="Arial" charset="0"/>
                  <a:ea typeface="ＭＳ Ｐゴシック" charset="0"/>
                  <a:cs typeface="Arial" charset="0"/>
                </a:rPr>
                <a:t>A</a:t>
              </a:r>
            </a:p>
          </p:txBody>
        </p:sp>
        <p:sp>
          <p:nvSpPr>
            <p:cNvPr id="23570" name="Oval 16"/>
            <p:cNvSpPr>
              <a:spLocks noChangeArrowheads="1"/>
            </p:cNvSpPr>
            <p:nvPr/>
          </p:nvSpPr>
          <p:spPr bwMode="auto">
            <a:xfrm>
              <a:off x="2880" y="2304"/>
              <a:ext cx="96" cy="96"/>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CA">
                <a:latin typeface="Times New Roman" charset="0"/>
                <a:ea typeface="ＭＳ Ｐゴシック" charset="0"/>
                <a:cs typeface="Arial" charset="0"/>
              </a:endParaRPr>
            </a:p>
          </p:txBody>
        </p:sp>
        <p:sp>
          <p:nvSpPr>
            <p:cNvPr id="23571" name="Rectangle 17"/>
            <p:cNvSpPr>
              <a:spLocks noChangeArrowheads="1"/>
            </p:cNvSpPr>
            <p:nvPr/>
          </p:nvSpPr>
          <p:spPr bwMode="auto">
            <a:xfrm>
              <a:off x="2921" y="2057"/>
              <a:ext cx="242"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477" tIns="44445" rIns="90477" bIns="44445">
              <a:spAutoFit/>
            </a:bodyPr>
            <a:lstStyle/>
            <a:p>
              <a:pPr eaLnBrk="0" hangingPunct="0">
                <a:defRPr/>
              </a:pPr>
              <a:r>
                <a:rPr lang="en-US" i="1">
                  <a:latin typeface="Arial" charset="0"/>
                  <a:ea typeface="ＭＳ Ｐゴシック" charset="0"/>
                  <a:cs typeface="Arial" charset="0"/>
                </a:rPr>
                <a:t>B</a:t>
              </a:r>
            </a:p>
          </p:txBody>
        </p:sp>
        <p:sp>
          <p:nvSpPr>
            <p:cNvPr id="23572" name="Oval 18"/>
            <p:cNvSpPr>
              <a:spLocks noChangeArrowheads="1"/>
            </p:cNvSpPr>
            <p:nvPr/>
          </p:nvSpPr>
          <p:spPr bwMode="auto">
            <a:xfrm>
              <a:off x="3840" y="3264"/>
              <a:ext cx="96" cy="96"/>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CA">
                <a:latin typeface="Times New Roman" charset="0"/>
                <a:ea typeface="ＭＳ Ｐゴシック" charset="0"/>
                <a:cs typeface="Arial" charset="0"/>
              </a:endParaRPr>
            </a:p>
          </p:txBody>
        </p:sp>
        <p:sp>
          <p:nvSpPr>
            <p:cNvPr id="23573" name="Rectangle 19"/>
            <p:cNvSpPr>
              <a:spLocks noChangeArrowheads="1"/>
            </p:cNvSpPr>
            <p:nvPr/>
          </p:nvSpPr>
          <p:spPr bwMode="auto">
            <a:xfrm>
              <a:off x="3881" y="3017"/>
              <a:ext cx="253"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477" tIns="44445" rIns="90477" bIns="44445">
              <a:spAutoFit/>
            </a:bodyPr>
            <a:lstStyle/>
            <a:p>
              <a:pPr eaLnBrk="0" hangingPunct="0">
                <a:defRPr/>
              </a:pPr>
              <a:r>
                <a:rPr lang="en-US" i="1">
                  <a:latin typeface="Arial" charset="0"/>
                  <a:ea typeface="ＭＳ Ｐゴシック" charset="0"/>
                  <a:cs typeface="Arial" charset="0"/>
                </a:rPr>
                <a:t>C</a:t>
              </a:r>
            </a:p>
          </p:txBody>
        </p:sp>
      </p:grpSp>
      <p:sp>
        <p:nvSpPr>
          <p:cNvPr id="23559" name="Text Box 20"/>
          <p:cNvSpPr txBox="1">
            <a:spLocks noChangeArrowheads="1"/>
          </p:cNvSpPr>
          <p:nvPr/>
        </p:nvSpPr>
        <p:spPr bwMode="auto">
          <a:xfrm>
            <a:off x="5718175" y="1973263"/>
            <a:ext cx="2830513" cy="1474787"/>
          </a:xfrm>
          <a:prstGeom prst="rect">
            <a:avLst/>
          </a:prstGeom>
          <a:solidFill>
            <a:srgbClr val="CCCCFF"/>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1429" tIns="45714" rIns="91429" bIns="45714">
            <a:spAutoFit/>
          </a:bodyPr>
          <a:lstStyle>
            <a:lvl1pPr eaLnBrk="0" hangingPunct="0">
              <a:defRPr>
                <a:solidFill>
                  <a:schemeClr val="tx1"/>
                </a:solidFill>
                <a:latin typeface="Times New Roman" charset="0"/>
                <a:ea typeface="ＭＳ Ｐゴシック" charset="0"/>
                <a:cs typeface="Arial" charset="0"/>
              </a:defRPr>
            </a:lvl1pPr>
            <a:lvl2pPr marL="742950" indent="-285750" eaLnBrk="0" hangingPunct="0">
              <a:defRPr>
                <a:solidFill>
                  <a:schemeClr val="tx1"/>
                </a:solidFill>
                <a:latin typeface="Times New Roman" charset="0"/>
                <a:ea typeface="Arial" charset="0"/>
                <a:cs typeface="Arial" charset="0"/>
              </a:defRPr>
            </a:lvl2pPr>
            <a:lvl3pPr marL="1143000" indent="-228600" eaLnBrk="0" hangingPunct="0">
              <a:defRPr>
                <a:solidFill>
                  <a:schemeClr val="tx1"/>
                </a:solidFill>
                <a:latin typeface="Times New Roman" charset="0"/>
                <a:ea typeface="Arial" charset="0"/>
                <a:cs typeface="Arial" charset="0"/>
              </a:defRPr>
            </a:lvl3pPr>
            <a:lvl4pPr marL="1600200" indent="-228600" eaLnBrk="0" hangingPunct="0">
              <a:defRPr>
                <a:solidFill>
                  <a:schemeClr val="tx1"/>
                </a:solidFill>
                <a:latin typeface="Times New Roman" charset="0"/>
                <a:ea typeface="Arial" charset="0"/>
                <a:cs typeface="Arial" charset="0"/>
              </a:defRPr>
            </a:lvl4pPr>
            <a:lvl5pPr marL="2057400" indent="-228600" eaLnBrk="0" hangingPunct="0">
              <a:defRPr>
                <a:solidFill>
                  <a:schemeClr val="tx1"/>
                </a:solidFill>
                <a:latin typeface="Times New Roman" charset="0"/>
                <a:ea typeface="Arial" charset="0"/>
                <a:cs typeface="Arial" charset="0"/>
              </a:defRPr>
            </a:lvl5pPr>
            <a:lvl6pPr marL="2514600" indent="-228600" eaLnBrk="0" fontAlgn="base" hangingPunct="0">
              <a:spcBef>
                <a:spcPct val="0"/>
              </a:spcBef>
              <a:spcAft>
                <a:spcPct val="0"/>
              </a:spcAft>
              <a:defRPr>
                <a:solidFill>
                  <a:schemeClr val="tx1"/>
                </a:solidFill>
                <a:latin typeface="Times New Roman" charset="0"/>
                <a:ea typeface="Arial" charset="0"/>
                <a:cs typeface="Arial" charset="0"/>
              </a:defRPr>
            </a:lvl6pPr>
            <a:lvl7pPr marL="2971800" indent="-228600" eaLnBrk="0" fontAlgn="base" hangingPunct="0">
              <a:spcBef>
                <a:spcPct val="0"/>
              </a:spcBef>
              <a:spcAft>
                <a:spcPct val="0"/>
              </a:spcAft>
              <a:defRPr>
                <a:solidFill>
                  <a:schemeClr val="tx1"/>
                </a:solidFill>
                <a:latin typeface="Times New Roman" charset="0"/>
                <a:ea typeface="Arial" charset="0"/>
                <a:cs typeface="Arial" charset="0"/>
              </a:defRPr>
            </a:lvl7pPr>
            <a:lvl8pPr marL="3429000" indent="-228600" eaLnBrk="0" fontAlgn="base" hangingPunct="0">
              <a:spcBef>
                <a:spcPct val="0"/>
              </a:spcBef>
              <a:spcAft>
                <a:spcPct val="0"/>
              </a:spcAft>
              <a:defRPr>
                <a:solidFill>
                  <a:schemeClr val="tx1"/>
                </a:solidFill>
                <a:latin typeface="Times New Roman" charset="0"/>
                <a:ea typeface="Arial" charset="0"/>
                <a:cs typeface="Arial" charset="0"/>
              </a:defRPr>
            </a:lvl8pPr>
            <a:lvl9pPr marL="3886200" indent="-228600" eaLnBrk="0" fontAlgn="base" hangingPunct="0">
              <a:spcBef>
                <a:spcPct val="0"/>
              </a:spcBef>
              <a:spcAft>
                <a:spcPct val="0"/>
              </a:spcAft>
              <a:defRPr>
                <a:solidFill>
                  <a:schemeClr val="tx1"/>
                </a:solidFill>
                <a:latin typeface="Times New Roman" charset="0"/>
                <a:ea typeface="Arial" charset="0"/>
                <a:cs typeface="Arial" charset="0"/>
              </a:defRPr>
            </a:lvl9pPr>
          </a:lstStyle>
          <a:p>
            <a:pPr>
              <a:spcBef>
                <a:spcPct val="50000"/>
              </a:spcBef>
              <a:defRPr/>
            </a:pPr>
            <a:r>
              <a:rPr lang="en-US" b="1" smtClean="0">
                <a:latin typeface="Arial" charset="0"/>
              </a:rPr>
              <a:t>The same output can be reached with mostly capital or mostly labor (A or C) or with equal amount of both (B)</a:t>
            </a:r>
          </a:p>
        </p:txBody>
      </p:sp>
      <p:sp>
        <p:nvSpPr>
          <p:cNvPr id="23560" name="Text Box 21"/>
          <p:cNvSpPr txBox="1">
            <a:spLocks noChangeArrowheads="1"/>
          </p:cNvSpPr>
          <p:nvPr/>
        </p:nvSpPr>
        <p:spPr bwMode="auto">
          <a:xfrm>
            <a:off x="457200" y="6035675"/>
            <a:ext cx="5811838" cy="434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84664" tIns="42332" rIns="84664" bIns="42332">
            <a:spAutoFit/>
          </a:bodyPr>
          <a:lstStyle>
            <a:lvl1pPr eaLnBrk="0" hangingPunct="0">
              <a:defRPr>
                <a:solidFill>
                  <a:schemeClr val="tx1"/>
                </a:solidFill>
                <a:latin typeface="Times New Roman" charset="0"/>
                <a:ea typeface="ＭＳ Ｐゴシック" charset="0"/>
                <a:cs typeface="Arial" charset="0"/>
              </a:defRPr>
            </a:lvl1pPr>
            <a:lvl2pPr marL="742950" indent="-285750" eaLnBrk="0" hangingPunct="0">
              <a:defRPr>
                <a:solidFill>
                  <a:schemeClr val="tx1"/>
                </a:solidFill>
                <a:latin typeface="Times New Roman" charset="0"/>
                <a:ea typeface="Arial" charset="0"/>
                <a:cs typeface="Arial" charset="0"/>
              </a:defRPr>
            </a:lvl2pPr>
            <a:lvl3pPr marL="1143000" indent="-228600" eaLnBrk="0" hangingPunct="0">
              <a:defRPr>
                <a:solidFill>
                  <a:schemeClr val="tx1"/>
                </a:solidFill>
                <a:latin typeface="Times New Roman" charset="0"/>
                <a:ea typeface="Arial" charset="0"/>
                <a:cs typeface="Arial" charset="0"/>
              </a:defRPr>
            </a:lvl3pPr>
            <a:lvl4pPr marL="1600200" indent="-228600" eaLnBrk="0" hangingPunct="0">
              <a:defRPr>
                <a:solidFill>
                  <a:schemeClr val="tx1"/>
                </a:solidFill>
                <a:latin typeface="Times New Roman" charset="0"/>
                <a:ea typeface="Arial" charset="0"/>
                <a:cs typeface="Arial" charset="0"/>
              </a:defRPr>
            </a:lvl4pPr>
            <a:lvl5pPr marL="2057400" indent="-228600" eaLnBrk="0" hangingPunct="0">
              <a:defRPr>
                <a:solidFill>
                  <a:schemeClr val="tx1"/>
                </a:solidFill>
                <a:latin typeface="Times New Roman" charset="0"/>
                <a:ea typeface="Arial" charset="0"/>
                <a:cs typeface="Arial" charset="0"/>
              </a:defRPr>
            </a:lvl5pPr>
            <a:lvl6pPr marL="2514600" indent="-228600" eaLnBrk="0" fontAlgn="base" hangingPunct="0">
              <a:spcBef>
                <a:spcPct val="0"/>
              </a:spcBef>
              <a:spcAft>
                <a:spcPct val="0"/>
              </a:spcAft>
              <a:defRPr>
                <a:solidFill>
                  <a:schemeClr val="tx1"/>
                </a:solidFill>
                <a:latin typeface="Times New Roman" charset="0"/>
                <a:ea typeface="Arial" charset="0"/>
                <a:cs typeface="Arial" charset="0"/>
              </a:defRPr>
            </a:lvl6pPr>
            <a:lvl7pPr marL="2971800" indent="-228600" eaLnBrk="0" fontAlgn="base" hangingPunct="0">
              <a:spcBef>
                <a:spcPct val="0"/>
              </a:spcBef>
              <a:spcAft>
                <a:spcPct val="0"/>
              </a:spcAft>
              <a:defRPr>
                <a:solidFill>
                  <a:schemeClr val="tx1"/>
                </a:solidFill>
                <a:latin typeface="Times New Roman" charset="0"/>
                <a:ea typeface="Arial" charset="0"/>
                <a:cs typeface="Arial" charset="0"/>
              </a:defRPr>
            </a:lvl7pPr>
            <a:lvl8pPr marL="3429000" indent="-228600" eaLnBrk="0" fontAlgn="base" hangingPunct="0">
              <a:spcBef>
                <a:spcPct val="0"/>
              </a:spcBef>
              <a:spcAft>
                <a:spcPct val="0"/>
              </a:spcAft>
              <a:defRPr>
                <a:solidFill>
                  <a:schemeClr val="tx1"/>
                </a:solidFill>
                <a:latin typeface="Times New Roman" charset="0"/>
                <a:ea typeface="Arial" charset="0"/>
                <a:cs typeface="Arial" charset="0"/>
              </a:defRPr>
            </a:lvl8pPr>
            <a:lvl9pPr marL="3886200" indent="-228600" eaLnBrk="0" fontAlgn="base" hangingPunct="0">
              <a:spcBef>
                <a:spcPct val="0"/>
              </a:spcBef>
              <a:spcAft>
                <a:spcPct val="0"/>
              </a:spcAft>
              <a:defRPr>
                <a:solidFill>
                  <a:schemeClr val="tx1"/>
                </a:solidFill>
                <a:latin typeface="Times New Roman" charset="0"/>
                <a:ea typeface="Arial" charset="0"/>
                <a:cs typeface="Arial" charset="0"/>
              </a:defRPr>
            </a:lvl9pPr>
          </a:lstStyle>
          <a:p>
            <a:pPr eaLnBrk="1" hangingPunct="1">
              <a:spcBef>
                <a:spcPct val="50000"/>
              </a:spcBef>
              <a:defRPr/>
            </a:pPr>
            <a:r>
              <a:rPr lang="en-US" sz="2200" smtClean="0"/>
              <a:t>The MRTS is constant for this case.</a:t>
            </a:r>
          </a:p>
        </p:txBody>
      </p:sp>
      <p:sp>
        <p:nvSpPr>
          <p:cNvPr id="14345" name="Rectangle 22"/>
          <p:cNvSpPr>
            <a:spLocks noGrp="1" noChangeArrowheads="1"/>
          </p:cNvSpPr>
          <p:nvPr>
            <p:ph type="title"/>
          </p:nvPr>
        </p:nvSpPr>
        <p:spPr/>
        <p:txBody>
          <a:bodyPr/>
          <a:lstStyle/>
          <a:p>
            <a:r>
              <a:rPr lang="en-US" smtClean="0"/>
              <a:t>Perfect Substitutes</a:t>
            </a:r>
          </a:p>
        </p:txBody>
      </p:sp>
    </p:spTree>
  </p:cSld>
  <p:clrMapOvr>
    <a:masterClrMapping/>
  </p:clrMapOvr>
  <p:transition spd="med">
    <p:zoom dir="in"/>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6230938" y="5584825"/>
            <a:ext cx="8159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477" tIns="44445" rIns="90477" bIns="44445">
            <a:spAutoFit/>
          </a:bodyPr>
          <a:lstStyle/>
          <a:p>
            <a:pPr eaLnBrk="0" hangingPunct="0">
              <a:lnSpc>
                <a:spcPct val="90000"/>
              </a:lnSpc>
              <a:defRPr/>
            </a:pPr>
            <a:r>
              <a:rPr lang="en-US" b="1">
                <a:latin typeface="Arial" charset="0"/>
                <a:ea typeface="ＭＳ Ｐゴシック" charset="0"/>
                <a:cs typeface="Arial" charset="0"/>
              </a:rPr>
              <a:t>Labor</a:t>
            </a:r>
          </a:p>
        </p:txBody>
      </p:sp>
      <p:sp>
        <p:nvSpPr>
          <p:cNvPr id="24579" name="Rectangle 3"/>
          <p:cNvSpPr>
            <a:spLocks noChangeArrowheads="1"/>
          </p:cNvSpPr>
          <p:nvPr/>
        </p:nvSpPr>
        <p:spPr bwMode="auto">
          <a:xfrm>
            <a:off x="1143000" y="2209800"/>
            <a:ext cx="9429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477" tIns="44445" rIns="90477" bIns="44445">
            <a:spAutoFit/>
          </a:bodyPr>
          <a:lstStyle/>
          <a:p>
            <a:pPr algn="r" eaLnBrk="0" hangingPunct="0">
              <a:lnSpc>
                <a:spcPct val="90000"/>
              </a:lnSpc>
              <a:defRPr/>
            </a:pPr>
            <a:r>
              <a:rPr lang="en-US" b="1">
                <a:latin typeface="Arial" charset="0"/>
                <a:ea typeface="ＭＳ Ｐゴシック" charset="0"/>
                <a:cs typeface="Arial" charset="0"/>
              </a:rPr>
              <a:t>Capital</a:t>
            </a:r>
          </a:p>
        </p:txBody>
      </p:sp>
      <p:sp>
        <p:nvSpPr>
          <p:cNvPr id="24580" name="Line 4"/>
          <p:cNvSpPr>
            <a:spLocks noChangeShapeType="1"/>
          </p:cNvSpPr>
          <p:nvPr/>
        </p:nvSpPr>
        <p:spPr bwMode="auto">
          <a:xfrm>
            <a:off x="2209800" y="1968500"/>
            <a:ext cx="0" cy="3995738"/>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cs typeface="Arial" charset="0"/>
            </a:endParaRPr>
          </a:p>
        </p:txBody>
      </p:sp>
      <p:sp>
        <p:nvSpPr>
          <p:cNvPr id="24581" name="Line 5"/>
          <p:cNvSpPr>
            <a:spLocks noChangeShapeType="1"/>
          </p:cNvSpPr>
          <p:nvPr/>
        </p:nvSpPr>
        <p:spPr bwMode="auto">
          <a:xfrm>
            <a:off x="2228850" y="5964238"/>
            <a:ext cx="400685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cs typeface="Arial" charset="0"/>
            </a:endParaRPr>
          </a:p>
        </p:txBody>
      </p:sp>
      <p:grpSp>
        <p:nvGrpSpPr>
          <p:cNvPr id="15366" name="Group 6"/>
          <p:cNvGrpSpPr>
            <a:grpSpLocks/>
          </p:cNvGrpSpPr>
          <p:nvPr/>
        </p:nvGrpSpPr>
        <p:grpSpPr bwMode="auto">
          <a:xfrm>
            <a:off x="1474788" y="4846638"/>
            <a:ext cx="1857375" cy="1631950"/>
            <a:chOff x="1181" y="3008"/>
            <a:chExt cx="1170" cy="1028"/>
          </a:xfrm>
        </p:grpSpPr>
        <p:sp>
          <p:nvSpPr>
            <p:cNvPr id="24602" name="Rectangle 7"/>
            <p:cNvSpPr>
              <a:spLocks noChangeArrowheads="1"/>
            </p:cNvSpPr>
            <p:nvPr/>
          </p:nvSpPr>
          <p:spPr bwMode="auto">
            <a:xfrm>
              <a:off x="2081" y="3788"/>
              <a:ext cx="270" cy="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477" tIns="44445" rIns="90477" bIns="44445">
              <a:spAutoFit/>
            </a:bodyPr>
            <a:lstStyle/>
            <a:p>
              <a:pPr eaLnBrk="0" hangingPunct="0">
                <a:defRPr/>
              </a:pPr>
              <a:r>
                <a:rPr lang="en-US" sz="2000" b="1" i="1">
                  <a:latin typeface="Arial" charset="0"/>
                  <a:ea typeface="ＭＳ Ｐゴシック" charset="0"/>
                  <a:cs typeface="Arial" charset="0"/>
                </a:rPr>
                <a:t>L</a:t>
              </a:r>
              <a:r>
                <a:rPr lang="en-US" sz="2000" b="1" i="1" baseline="-25000">
                  <a:latin typeface="Arial" charset="0"/>
                  <a:ea typeface="ＭＳ Ｐゴシック" charset="0"/>
                  <a:cs typeface="Arial" charset="0"/>
                </a:rPr>
                <a:t>1</a:t>
              </a:r>
            </a:p>
          </p:txBody>
        </p:sp>
        <p:sp>
          <p:nvSpPr>
            <p:cNvPr id="24603" name="Line 8"/>
            <p:cNvSpPr>
              <a:spLocks noChangeShapeType="1"/>
            </p:cNvSpPr>
            <p:nvPr/>
          </p:nvSpPr>
          <p:spPr bwMode="auto">
            <a:xfrm>
              <a:off x="1640" y="3114"/>
              <a:ext cx="492" cy="9"/>
            </a:xfrm>
            <a:prstGeom prst="line">
              <a:avLst/>
            </a:prstGeom>
            <a:noFill/>
            <a:ln w="254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cs typeface="Arial" charset="0"/>
              </a:endParaRPr>
            </a:p>
          </p:txBody>
        </p:sp>
        <p:sp>
          <p:nvSpPr>
            <p:cNvPr id="24604" name="Line 9"/>
            <p:cNvSpPr>
              <a:spLocks noChangeShapeType="1"/>
            </p:cNvSpPr>
            <p:nvPr/>
          </p:nvSpPr>
          <p:spPr bwMode="auto">
            <a:xfrm>
              <a:off x="2208" y="3126"/>
              <a:ext cx="9" cy="586"/>
            </a:xfrm>
            <a:prstGeom prst="line">
              <a:avLst/>
            </a:prstGeom>
            <a:noFill/>
            <a:ln w="254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cs typeface="Arial" charset="0"/>
              </a:endParaRPr>
            </a:p>
          </p:txBody>
        </p:sp>
        <p:sp>
          <p:nvSpPr>
            <p:cNvPr id="24605" name="Rectangle 10"/>
            <p:cNvSpPr>
              <a:spLocks noChangeArrowheads="1"/>
            </p:cNvSpPr>
            <p:nvPr/>
          </p:nvSpPr>
          <p:spPr bwMode="auto">
            <a:xfrm>
              <a:off x="1181" y="3008"/>
              <a:ext cx="288" cy="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477" tIns="44445" rIns="90477" bIns="44445">
              <a:spAutoFit/>
            </a:bodyPr>
            <a:lstStyle/>
            <a:p>
              <a:pPr eaLnBrk="0" hangingPunct="0">
                <a:defRPr/>
              </a:pPr>
              <a:r>
                <a:rPr lang="en-US" sz="2000" b="1" i="1">
                  <a:latin typeface="Arial" charset="0"/>
                  <a:ea typeface="ＭＳ Ｐゴシック" charset="0"/>
                  <a:cs typeface="Arial" charset="0"/>
                </a:rPr>
                <a:t>K</a:t>
              </a:r>
              <a:r>
                <a:rPr lang="en-US" sz="2000" b="1" i="1" baseline="-25000">
                  <a:latin typeface="Arial" charset="0"/>
                  <a:ea typeface="ＭＳ Ｐゴシック" charset="0"/>
                  <a:cs typeface="Arial" charset="0"/>
                </a:rPr>
                <a:t>1</a:t>
              </a:r>
            </a:p>
          </p:txBody>
        </p:sp>
      </p:grpSp>
      <p:sp>
        <p:nvSpPr>
          <p:cNvPr id="24583" name="Line 12"/>
          <p:cNvSpPr>
            <a:spLocks noChangeShapeType="1"/>
          </p:cNvSpPr>
          <p:nvPr/>
        </p:nvSpPr>
        <p:spPr bwMode="auto">
          <a:xfrm rot="-5400000">
            <a:off x="2383632" y="4196556"/>
            <a:ext cx="1511300" cy="14287"/>
          </a:xfrm>
          <a:prstGeom prst="line">
            <a:avLst/>
          </a:prstGeom>
          <a:noFill/>
          <a:ln w="508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cs typeface="Arial" charset="0"/>
            </a:endParaRPr>
          </a:p>
        </p:txBody>
      </p:sp>
      <p:sp>
        <p:nvSpPr>
          <p:cNvPr id="24584" name="Line 13"/>
          <p:cNvSpPr>
            <a:spLocks noChangeShapeType="1"/>
          </p:cNvSpPr>
          <p:nvPr/>
        </p:nvSpPr>
        <p:spPr bwMode="auto">
          <a:xfrm>
            <a:off x="3200400" y="5029200"/>
            <a:ext cx="1652588" cy="0"/>
          </a:xfrm>
          <a:prstGeom prst="line">
            <a:avLst/>
          </a:prstGeom>
          <a:noFill/>
          <a:ln w="508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cs typeface="Arial" charset="0"/>
            </a:endParaRPr>
          </a:p>
        </p:txBody>
      </p:sp>
      <p:sp>
        <p:nvSpPr>
          <p:cNvPr id="24585" name="Oval 14"/>
          <p:cNvSpPr>
            <a:spLocks noChangeArrowheads="1"/>
          </p:cNvSpPr>
          <p:nvPr/>
        </p:nvSpPr>
        <p:spPr bwMode="auto">
          <a:xfrm>
            <a:off x="3048000" y="4953000"/>
            <a:ext cx="152400" cy="138113"/>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CA">
              <a:latin typeface="Times New Roman" charset="0"/>
              <a:ea typeface="ＭＳ Ｐゴシック" charset="0"/>
              <a:cs typeface="Arial" charset="0"/>
            </a:endParaRPr>
          </a:p>
        </p:txBody>
      </p:sp>
      <p:sp>
        <p:nvSpPr>
          <p:cNvPr id="24586" name="Rectangle 15"/>
          <p:cNvSpPr>
            <a:spLocks noChangeArrowheads="1"/>
          </p:cNvSpPr>
          <p:nvPr/>
        </p:nvSpPr>
        <p:spPr bwMode="auto">
          <a:xfrm>
            <a:off x="4892675" y="4733925"/>
            <a:ext cx="4699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477" tIns="44445" rIns="90477" bIns="44445">
            <a:spAutoFit/>
          </a:bodyPr>
          <a:lstStyle/>
          <a:p>
            <a:pPr eaLnBrk="0" hangingPunct="0">
              <a:defRPr/>
            </a:pPr>
            <a:r>
              <a:rPr lang="en-US" sz="2000" b="1" i="1">
                <a:latin typeface="Arial" charset="0"/>
                <a:ea typeface="ＭＳ Ｐゴシック" charset="0"/>
                <a:cs typeface="Arial" charset="0"/>
              </a:rPr>
              <a:t>Q</a:t>
            </a:r>
            <a:r>
              <a:rPr lang="en-US" sz="2000" b="1" i="1" baseline="-25000">
                <a:latin typeface="Arial" charset="0"/>
                <a:ea typeface="ＭＳ Ｐゴシック" charset="0"/>
                <a:cs typeface="Arial" charset="0"/>
              </a:rPr>
              <a:t>1</a:t>
            </a:r>
          </a:p>
        </p:txBody>
      </p:sp>
      <p:sp>
        <p:nvSpPr>
          <p:cNvPr id="24587" name="Rectangle 16"/>
          <p:cNvSpPr>
            <a:spLocks noChangeArrowheads="1"/>
          </p:cNvSpPr>
          <p:nvPr/>
        </p:nvSpPr>
        <p:spPr bwMode="auto">
          <a:xfrm>
            <a:off x="3121025" y="4943475"/>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477" tIns="44445" rIns="90477" bIns="44445">
            <a:spAutoFit/>
          </a:bodyPr>
          <a:lstStyle/>
          <a:p>
            <a:pPr eaLnBrk="0" hangingPunct="0">
              <a:defRPr/>
            </a:pPr>
            <a:r>
              <a:rPr lang="en-US" sz="2000" b="1" i="1">
                <a:latin typeface="Arial" charset="0"/>
                <a:ea typeface="ＭＳ Ｐゴシック" charset="0"/>
                <a:cs typeface="Arial" charset="0"/>
              </a:rPr>
              <a:t>A</a:t>
            </a:r>
          </a:p>
        </p:txBody>
      </p:sp>
      <p:sp>
        <p:nvSpPr>
          <p:cNvPr id="24588" name="Line 17"/>
          <p:cNvSpPr>
            <a:spLocks noChangeShapeType="1"/>
          </p:cNvSpPr>
          <p:nvPr/>
        </p:nvSpPr>
        <p:spPr bwMode="auto">
          <a:xfrm rot="-5400000">
            <a:off x="3900487" y="2805113"/>
            <a:ext cx="1495425" cy="0"/>
          </a:xfrm>
          <a:prstGeom prst="line">
            <a:avLst/>
          </a:prstGeom>
          <a:noFill/>
          <a:ln w="50800">
            <a:solidFill>
              <a:srgbClr val="FF99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cs typeface="Arial" charset="0"/>
            </a:endParaRPr>
          </a:p>
        </p:txBody>
      </p:sp>
      <p:sp>
        <p:nvSpPr>
          <p:cNvPr id="24589" name="Line 18"/>
          <p:cNvSpPr>
            <a:spLocks noChangeShapeType="1"/>
          </p:cNvSpPr>
          <p:nvPr/>
        </p:nvSpPr>
        <p:spPr bwMode="auto">
          <a:xfrm rot="-5400000">
            <a:off x="3217863" y="3519488"/>
            <a:ext cx="1390650" cy="0"/>
          </a:xfrm>
          <a:prstGeom prst="line">
            <a:avLst/>
          </a:prstGeom>
          <a:noFill/>
          <a:ln w="50800">
            <a:solidFill>
              <a:srgbClr val="FF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cs typeface="Arial" charset="0"/>
            </a:endParaRPr>
          </a:p>
        </p:txBody>
      </p:sp>
      <p:sp>
        <p:nvSpPr>
          <p:cNvPr id="24590" name="Line 19"/>
          <p:cNvSpPr>
            <a:spLocks noChangeShapeType="1"/>
          </p:cNvSpPr>
          <p:nvPr/>
        </p:nvSpPr>
        <p:spPr bwMode="auto">
          <a:xfrm>
            <a:off x="3971925" y="4252913"/>
            <a:ext cx="1519238" cy="0"/>
          </a:xfrm>
          <a:prstGeom prst="line">
            <a:avLst/>
          </a:prstGeom>
          <a:noFill/>
          <a:ln w="50800">
            <a:solidFill>
              <a:srgbClr val="FF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cs typeface="Arial" charset="0"/>
            </a:endParaRPr>
          </a:p>
        </p:txBody>
      </p:sp>
      <p:sp>
        <p:nvSpPr>
          <p:cNvPr id="24591" name="Line 20"/>
          <p:cNvSpPr>
            <a:spLocks noChangeShapeType="1"/>
          </p:cNvSpPr>
          <p:nvPr/>
        </p:nvSpPr>
        <p:spPr bwMode="auto">
          <a:xfrm>
            <a:off x="4572000" y="3505200"/>
            <a:ext cx="1633538" cy="0"/>
          </a:xfrm>
          <a:prstGeom prst="line">
            <a:avLst/>
          </a:prstGeom>
          <a:noFill/>
          <a:ln w="50800">
            <a:solidFill>
              <a:srgbClr val="FF99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Times New Roman" charset="0"/>
              <a:ea typeface="ＭＳ Ｐゴシック" charset="0"/>
              <a:cs typeface="Arial" charset="0"/>
            </a:endParaRPr>
          </a:p>
        </p:txBody>
      </p:sp>
      <p:sp>
        <p:nvSpPr>
          <p:cNvPr id="24592" name="Oval 21"/>
          <p:cNvSpPr>
            <a:spLocks noChangeArrowheads="1"/>
          </p:cNvSpPr>
          <p:nvPr/>
        </p:nvSpPr>
        <p:spPr bwMode="auto">
          <a:xfrm>
            <a:off x="3846513" y="4183063"/>
            <a:ext cx="152400" cy="138112"/>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CA">
              <a:latin typeface="Times New Roman" charset="0"/>
              <a:ea typeface="ＭＳ Ｐゴシック" charset="0"/>
              <a:cs typeface="Arial" charset="0"/>
            </a:endParaRPr>
          </a:p>
        </p:txBody>
      </p:sp>
      <p:sp>
        <p:nvSpPr>
          <p:cNvPr id="24593" name="Oval 22"/>
          <p:cNvSpPr>
            <a:spLocks noChangeArrowheads="1"/>
          </p:cNvSpPr>
          <p:nvPr/>
        </p:nvSpPr>
        <p:spPr bwMode="auto">
          <a:xfrm>
            <a:off x="4572000" y="3429000"/>
            <a:ext cx="152400" cy="139700"/>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a:defRPr/>
            </a:pPr>
            <a:endParaRPr lang="en-CA">
              <a:latin typeface="Times New Roman" charset="0"/>
              <a:ea typeface="ＭＳ Ｐゴシック" charset="0"/>
              <a:cs typeface="Arial" charset="0"/>
            </a:endParaRPr>
          </a:p>
        </p:txBody>
      </p:sp>
      <p:sp>
        <p:nvSpPr>
          <p:cNvPr id="24594" name="Rectangle 23"/>
          <p:cNvSpPr>
            <a:spLocks noChangeArrowheads="1"/>
          </p:cNvSpPr>
          <p:nvPr/>
        </p:nvSpPr>
        <p:spPr bwMode="auto">
          <a:xfrm>
            <a:off x="5568950" y="4014788"/>
            <a:ext cx="4699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477" tIns="44445" rIns="90477" bIns="44445">
            <a:spAutoFit/>
          </a:bodyPr>
          <a:lstStyle/>
          <a:p>
            <a:pPr eaLnBrk="0" hangingPunct="0">
              <a:defRPr/>
            </a:pPr>
            <a:r>
              <a:rPr lang="en-US" sz="2000" b="1" i="1">
                <a:latin typeface="Arial" charset="0"/>
                <a:ea typeface="ＭＳ Ｐゴシック" charset="0"/>
                <a:cs typeface="Arial" charset="0"/>
              </a:rPr>
              <a:t>Q</a:t>
            </a:r>
            <a:r>
              <a:rPr lang="en-US" sz="2000" b="1" i="1" baseline="-25000">
                <a:latin typeface="Arial" charset="0"/>
                <a:ea typeface="ＭＳ Ｐゴシック" charset="0"/>
                <a:cs typeface="Arial" charset="0"/>
              </a:rPr>
              <a:t>2</a:t>
            </a:r>
          </a:p>
        </p:txBody>
      </p:sp>
      <p:sp>
        <p:nvSpPr>
          <p:cNvPr id="24595" name="Rectangle 24"/>
          <p:cNvSpPr>
            <a:spLocks noChangeArrowheads="1"/>
          </p:cNvSpPr>
          <p:nvPr/>
        </p:nvSpPr>
        <p:spPr bwMode="auto">
          <a:xfrm>
            <a:off x="6407150" y="3405188"/>
            <a:ext cx="469900"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477" tIns="44445" rIns="90477" bIns="44445">
            <a:spAutoFit/>
          </a:bodyPr>
          <a:lstStyle/>
          <a:p>
            <a:pPr eaLnBrk="0" hangingPunct="0">
              <a:defRPr/>
            </a:pPr>
            <a:r>
              <a:rPr lang="en-US" sz="2000" b="1" i="1">
                <a:latin typeface="Arial" charset="0"/>
                <a:ea typeface="ＭＳ Ｐゴシック" charset="0"/>
                <a:cs typeface="Arial" charset="0"/>
              </a:rPr>
              <a:t>Q</a:t>
            </a:r>
            <a:r>
              <a:rPr lang="en-US" sz="2000" b="1" i="1" baseline="-25000">
                <a:latin typeface="Arial" charset="0"/>
                <a:ea typeface="ＭＳ Ｐゴシック" charset="0"/>
                <a:cs typeface="Arial" charset="0"/>
              </a:rPr>
              <a:t>3</a:t>
            </a:r>
          </a:p>
        </p:txBody>
      </p:sp>
      <p:sp>
        <p:nvSpPr>
          <p:cNvPr id="24596" name="Rectangle 25"/>
          <p:cNvSpPr>
            <a:spLocks noChangeArrowheads="1"/>
          </p:cNvSpPr>
          <p:nvPr/>
        </p:nvSpPr>
        <p:spPr bwMode="auto">
          <a:xfrm>
            <a:off x="4025900" y="4311650"/>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477" tIns="44445" rIns="90477" bIns="44445">
            <a:spAutoFit/>
          </a:bodyPr>
          <a:lstStyle/>
          <a:p>
            <a:pPr eaLnBrk="0" hangingPunct="0">
              <a:defRPr/>
            </a:pPr>
            <a:r>
              <a:rPr lang="en-US" sz="2000" b="1" i="1">
                <a:latin typeface="Arial" charset="0"/>
                <a:ea typeface="ＭＳ Ｐゴシック" charset="0"/>
                <a:cs typeface="Arial" charset="0"/>
              </a:rPr>
              <a:t>B</a:t>
            </a:r>
          </a:p>
        </p:txBody>
      </p:sp>
      <p:sp>
        <p:nvSpPr>
          <p:cNvPr id="24597" name="Rectangle 26"/>
          <p:cNvSpPr>
            <a:spLocks noChangeArrowheads="1"/>
          </p:cNvSpPr>
          <p:nvPr/>
        </p:nvSpPr>
        <p:spPr bwMode="auto">
          <a:xfrm>
            <a:off x="4572000" y="3657600"/>
            <a:ext cx="365125"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lIns="90477" tIns="44445" rIns="90477" bIns="44445">
            <a:spAutoFit/>
          </a:bodyPr>
          <a:lstStyle/>
          <a:p>
            <a:pPr eaLnBrk="0" hangingPunct="0">
              <a:defRPr/>
            </a:pPr>
            <a:r>
              <a:rPr lang="en-US" sz="2000" b="1" i="1">
                <a:latin typeface="Arial" charset="0"/>
                <a:ea typeface="ＭＳ Ｐゴシック" charset="0"/>
                <a:cs typeface="Arial" charset="0"/>
              </a:rPr>
              <a:t>C</a:t>
            </a:r>
          </a:p>
        </p:txBody>
      </p:sp>
      <p:sp>
        <p:nvSpPr>
          <p:cNvPr id="24598" name="Line 27"/>
          <p:cNvSpPr>
            <a:spLocks noChangeShapeType="1"/>
          </p:cNvSpPr>
          <p:nvPr/>
        </p:nvSpPr>
        <p:spPr bwMode="auto">
          <a:xfrm flipV="1">
            <a:off x="2209800" y="2362200"/>
            <a:ext cx="3581400" cy="3581400"/>
          </a:xfrm>
          <a:prstGeom prst="line">
            <a:avLst/>
          </a:prstGeom>
          <a:noFill/>
          <a:ln w="2857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pPr>
              <a:defRPr/>
            </a:pPr>
            <a:endParaRPr lang="en-US">
              <a:latin typeface="Times New Roman" charset="0"/>
              <a:ea typeface="ＭＳ Ｐゴシック" charset="0"/>
              <a:cs typeface="Arial" charset="0"/>
            </a:endParaRPr>
          </a:p>
        </p:txBody>
      </p:sp>
      <p:sp>
        <p:nvSpPr>
          <p:cNvPr id="24600" name="Text Box 29"/>
          <p:cNvSpPr txBox="1">
            <a:spLocks noChangeArrowheads="1"/>
          </p:cNvSpPr>
          <p:nvPr/>
        </p:nvSpPr>
        <p:spPr bwMode="auto">
          <a:xfrm>
            <a:off x="457200" y="1447800"/>
            <a:ext cx="7773988" cy="420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84664" tIns="42332" rIns="84664" bIns="42332">
            <a:spAutoFit/>
          </a:bodyPr>
          <a:lstStyle>
            <a:lvl1pPr eaLnBrk="0" hangingPunct="0">
              <a:defRPr>
                <a:solidFill>
                  <a:schemeClr val="tx1"/>
                </a:solidFill>
                <a:latin typeface="Times New Roman" charset="0"/>
                <a:ea typeface="ＭＳ Ｐゴシック" charset="0"/>
                <a:cs typeface="Arial" charset="0"/>
              </a:defRPr>
            </a:lvl1pPr>
            <a:lvl2pPr marL="742950" indent="-285750" eaLnBrk="0" hangingPunct="0">
              <a:defRPr>
                <a:solidFill>
                  <a:schemeClr val="tx1"/>
                </a:solidFill>
                <a:latin typeface="Times New Roman" charset="0"/>
                <a:ea typeface="Arial" charset="0"/>
                <a:cs typeface="Arial" charset="0"/>
              </a:defRPr>
            </a:lvl2pPr>
            <a:lvl3pPr marL="1143000" indent="-228600" eaLnBrk="0" hangingPunct="0">
              <a:defRPr>
                <a:solidFill>
                  <a:schemeClr val="tx1"/>
                </a:solidFill>
                <a:latin typeface="Times New Roman" charset="0"/>
                <a:ea typeface="Arial" charset="0"/>
                <a:cs typeface="Arial" charset="0"/>
              </a:defRPr>
            </a:lvl3pPr>
            <a:lvl4pPr marL="1600200" indent="-228600" eaLnBrk="0" hangingPunct="0">
              <a:defRPr>
                <a:solidFill>
                  <a:schemeClr val="tx1"/>
                </a:solidFill>
                <a:latin typeface="Times New Roman" charset="0"/>
                <a:ea typeface="Arial" charset="0"/>
                <a:cs typeface="Arial" charset="0"/>
              </a:defRPr>
            </a:lvl4pPr>
            <a:lvl5pPr marL="2057400" indent="-228600" eaLnBrk="0" hangingPunct="0">
              <a:defRPr>
                <a:solidFill>
                  <a:schemeClr val="tx1"/>
                </a:solidFill>
                <a:latin typeface="Times New Roman" charset="0"/>
                <a:ea typeface="Arial" charset="0"/>
                <a:cs typeface="Arial" charset="0"/>
              </a:defRPr>
            </a:lvl5pPr>
            <a:lvl6pPr marL="2514600" indent="-228600" eaLnBrk="0" fontAlgn="base" hangingPunct="0">
              <a:spcBef>
                <a:spcPct val="0"/>
              </a:spcBef>
              <a:spcAft>
                <a:spcPct val="0"/>
              </a:spcAft>
              <a:defRPr>
                <a:solidFill>
                  <a:schemeClr val="tx1"/>
                </a:solidFill>
                <a:latin typeface="Times New Roman" charset="0"/>
                <a:ea typeface="Arial" charset="0"/>
                <a:cs typeface="Arial" charset="0"/>
              </a:defRPr>
            </a:lvl6pPr>
            <a:lvl7pPr marL="2971800" indent="-228600" eaLnBrk="0" fontAlgn="base" hangingPunct="0">
              <a:spcBef>
                <a:spcPct val="0"/>
              </a:spcBef>
              <a:spcAft>
                <a:spcPct val="0"/>
              </a:spcAft>
              <a:defRPr>
                <a:solidFill>
                  <a:schemeClr val="tx1"/>
                </a:solidFill>
                <a:latin typeface="Times New Roman" charset="0"/>
                <a:ea typeface="Arial" charset="0"/>
                <a:cs typeface="Arial" charset="0"/>
              </a:defRPr>
            </a:lvl7pPr>
            <a:lvl8pPr marL="3429000" indent="-228600" eaLnBrk="0" fontAlgn="base" hangingPunct="0">
              <a:spcBef>
                <a:spcPct val="0"/>
              </a:spcBef>
              <a:spcAft>
                <a:spcPct val="0"/>
              </a:spcAft>
              <a:defRPr>
                <a:solidFill>
                  <a:schemeClr val="tx1"/>
                </a:solidFill>
                <a:latin typeface="Times New Roman" charset="0"/>
                <a:ea typeface="Arial" charset="0"/>
                <a:cs typeface="Arial" charset="0"/>
              </a:defRPr>
            </a:lvl8pPr>
            <a:lvl9pPr marL="3886200" indent="-228600" eaLnBrk="0" fontAlgn="base" hangingPunct="0">
              <a:spcBef>
                <a:spcPct val="0"/>
              </a:spcBef>
              <a:spcAft>
                <a:spcPct val="0"/>
              </a:spcAft>
              <a:defRPr>
                <a:solidFill>
                  <a:schemeClr val="tx1"/>
                </a:solidFill>
                <a:latin typeface="Times New Roman" charset="0"/>
                <a:ea typeface="Arial" charset="0"/>
                <a:cs typeface="Arial" charset="0"/>
              </a:defRPr>
            </a:lvl9pPr>
          </a:lstStyle>
          <a:p>
            <a:pPr eaLnBrk="1" hangingPunct="1">
              <a:spcBef>
                <a:spcPct val="50000"/>
              </a:spcBef>
              <a:defRPr/>
            </a:pPr>
            <a:r>
              <a:rPr lang="en-US" sz="2200" smtClean="0"/>
              <a:t>In this case, no substitution between inputs is possible. </a:t>
            </a:r>
          </a:p>
        </p:txBody>
      </p:sp>
      <p:sp>
        <p:nvSpPr>
          <p:cNvPr id="15385" name="Rectangle 30"/>
          <p:cNvSpPr>
            <a:spLocks noGrp="1" noChangeArrowheads="1"/>
          </p:cNvSpPr>
          <p:nvPr>
            <p:ph type="title"/>
          </p:nvPr>
        </p:nvSpPr>
        <p:spPr/>
        <p:txBody>
          <a:bodyPr/>
          <a:lstStyle/>
          <a:p>
            <a:r>
              <a:rPr lang="en-US" smtClean="0"/>
              <a:t>Perfect Complements</a:t>
            </a:r>
          </a:p>
        </p:txBody>
      </p:sp>
    </p:spTree>
  </p:cSld>
  <p:clrMapOvr>
    <a:masterClrMapping/>
  </p:clrMapOvr>
  <p:transition spd="med">
    <p:zoom dir="in"/>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Grp="1" noChangeArrowheads="1"/>
          </p:cNvSpPr>
          <p:nvPr>
            <p:ph type="title"/>
          </p:nvPr>
        </p:nvSpPr>
        <p:spPr/>
        <p:txBody>
          <a:bodyPr/>
          <a:lstStyle/>
          <a:p>
            <a:r>
              <a:rPr lang="en-US" smtClean="0"/>
              <a:t>A Diminishing MRTS</a:t>
            </a:r>
          </a:p>
        </p:txBody>
      </p:sp>
      <p:pic>
        <p:nvPicPr>
          <p:cNvPr id="16387" name="Picture 5" descr="F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3200" y="1905000"/>
            <a:ext cx="4724400" cy="317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4" name="Text Box 6"/>
          <p:cNvSpPr txBox="1">
            <a:spLocks noChangeArrowheads="1"/>
          </p:cNvSpPr>
          <p:nvPr/>
        </p:nvSpPr>
        <p:spPr bwMode="auto">
          <a:xfrm>
            <a:off x="457200" y="5334000"/>
            <a:ext cx="80772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lvl1pPr eaLnBrk="0" hangingPunct="0">
              <a:defRPr sz="2400">
                <a:solidFill>
                  <a:schemeClr val="tx1"/>
                </a:solidFill>
                <a:latin typeface="Times New Roman" pitchFamily="18" charset="0"/>
                <a:ea typeface="MS PGothic" pitchFamily="34" charset="-128"/>
              </a:defRPr>
            </a:lvl1pPr>
            <a:lvl2pPr marL="742950" indent="-285750" eaLnBrk="0" hangingPunct="0">
              <a:defRPr sz="2400">
                <a:solidFill>
                  <a:schemeClr val="tx1"/>
                </a:solidFill>
                <a:latin typeface="Times New Roman" pitchFamily="18" charset="0"/>
                <a:ea typeface="MS PGothic" pitchFamily="34" charset="-128"/>
              </a:defRPr>
            </a:lvl2pPr>
            <a:lvl3pPr marL="1143000" indent="-228600" eaLnBrk="0" hangingPunct="0">
              <a:defRPr sz="2400">
                <a:solidFill>
                  <a:schemeClr val="tx1"/>
                </a:solidFill>
                <a:latin typeface="Times New Roman" pitchFamily="18" charset="0"/>
                <a:ea typeface="MS PGothic" pitchFamily="34" charset="-128"/>
              </a:defRPr>
            </a:lvl3pPr>
            <a:lvl4pPr marL="1600200" indent="-228600" eaLnBrk="0" hangingPunct="0">
              <a:defRPr sz="2400">
                <a:solidFill>
                  <a:schemeClr val="tx1"/>
                </a:solidFill>
                <a:latin typeface="Times New Roman" pitchFamily="18" charset="0"/>
                <a:ea typeface="MS PGothic" pitchFamily="34" charset="-128"/>
              </a:defRPr>
            </a:lvl4pPr>
            <a:lvl5pPr marL="2057400" indent="-228600" eaLnBrk="0" hangingPunct="0">
              <a:defRPr sz="2400">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sz="2400">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sz="2400">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sz="2400">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sz="2400">
                <a:solidFill>
                  <a:schemeClr val="tx1"/>
                </a:solidFill>
                <a:latin typeface="Times New Roman" pitchFamily="18" charset="0"/>
                <a:ea typeface="MS PGothic" pitchFamily="34" charset="-128"/>
              </a:defRPr>
            </a:lvl9pPr>
          </a:lstStyle>
          <a:p>
            <a:pPr eaLnBrk="1" hangingPunct="1">
              <a:spcBef>
                <a:spcPct val="50000"/>
              </a:spcBef>
              <a:defRPr/>
            </a:pPr>
            <a:r>
              <a:rPr lang="en-US" dirty="0" smtClean="0"/>
              <a:t>In the standard case, it becomes more difficult to replace capital as the amount of capital falls. The MRTS falls – the slope of the isoquant gets flatter. See Ford Video.</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CA" dirty="0" smtClean="0"/>
              <a:t>Clicker Question 6</a:t>
            </a:r>
          </a:p>
        </p:txBody>
      </p:sp>
      <p:sp>
        <p:nvSpPr>
          <p:cNvPr id="17411" name="TextBox 2"/>
          <p:cNvSpPr txBox="1">
            <a:spLocks noChangeArrowheads="1"/>
          </p:cNvSpPr>
          <p:nvPr/>
        </p:nvSpPr>
        <p:spPr bwMode="auto">
          <a:xfrm>
            <a:off x="395288" y="1700213"/>
            <a:ext cx="8497887"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itchFamily="18" charset="0"/>
                <a:ea typeface="MS PGothic" pitchFamily="34" charset="-128"/>
              </a:defRPr>
            </a:lvl1pPr>
            <a:lvl2pPr marL="742950" indent="-285750" eaLnBrk="0" hangingPunct="0">
              <a:defRPr>
                <a:solidFill>
                  <a:schemeClr val="tx1"/>
                </a:solidFill>
                <a:latin typeface="Times New Roman" pitchFamily="18" charset="0"/>
                <a:ea typeface="MS PGothic" pitchFamily="34" charset="-128"/>
              </a:defRPr>
            </a:lvl2pPr>
            <a:lvl3pPr marL="1143000" indent="-228600" eaLnBrk="0" hangingPunct="0">
              <a:defRPr>
                <a:solidFill>
                  <a:schemeClr val="tx1"/>
                </a:solidFill>
                <a:latin typeface="Times New Roman" pitchFamily="18" charset="0"/>
                <a:ea typeface="MS PGothic" pitchFamily="34" charset="-128"/>
              </a:defRPr>
            </a:lvl3pPr>
            <a:lvl4pPr marL="1600200" indent="-228600" eaLnBrk="0" hangingPunct="0">
              <a:defRPr>
                <a:solidFill>
                  <a:schemeClr val="tx1"/>
                </a:solidFill>
                <a:latin typeface="Times New Roman" pitchFamily="18" charset="0"/>
                <a:ea typeface="MS PGothic" pitchFamily="34" charset="-128"/>
              </a:defRPr>
            </a:lvl4pPr>
            <a:lvl5pPr marL="2057400" indent="-228600" eaLnBrk="0" hangingPunct="0">
              <a:defRPr>
                <a:solidFill>
                  <a:schemeClr val="tx1"/>
                </a:solidFill>
                <a:latin typeface="Times New Roman" pitchFamily="18" charset="0"/>
                <a:ea typeface="MS PGothic" pitchFamily="34" charset="-128"/>
              </a:defRPr>
            </a:lvl5pPr>
            <a:lvl6pPr marL="2514600" indent="-228600" eaLnBrk="0" fontAlgn="base" hangingPunct="0">
              <a:spcBef>
                <a:spcPct val="0"/>
              </a:spcBef>
              <a:spcAft>
                <a:spcPct val="0"/>
              </a:spcAft>
              <a:defRPr>
                <a:solidFill>
                  <a:schemeClr val="tx1"/>
                </a:solidFill>
                <a:latin typeface="Times New Roman" pitchFamily="18" charset="0"/>
                <a:ea typeface="MS PGothic" pitchFamily="34" charset="-128"/>
              </a:defRPr>
            </a:lvl6pPr>
            <a:lvl7pPr marL="2971800" indent="-228600" eaLnBrk="0" fontAlgn="base" hangingPunct="0">
              <a:spcBef>
                <a:spcPct val="0"/>
              </a:spcBef>
              <a:spcAft>
                <a:spcPct val="0"/>
              </a:spcAft>
              <a:defRPr>
                <a:solidFill>
                  <a:schemeClr val="tx1"/>
                </a:solidFill>
                <a:latin typeface="Times New Roman" pitchFamily="18" charset="0"/>
                <a:ea typeface="MS PGothic" pitchFamily="34" charset="-128"/>
              </a:defRPr>
            </a:lvl7pPr>
            <a:lvl8pPr marL="3429000" indent="-228600" eaLnBrk="0" fontAlgn="base" hangingPunct="0">
              <a:spcBef>
                <a:spcPct val="0"/>
              </a:spcBef>
              <a:spcAft>
                <a:spcPct val="0"/>
              </a:spcAft>
              <a:defRPr>
                <a:solidFill>
                  <a:schemeClr val="tx1"/>
                </a:solidFill>
                <a:latin typeface="Times New Roman" pitchFamily="18" charset="0"/>
                <a:ea typeface="MS PGothic" pitchFamily="34" charset="-128"/>
              </a:defRPr>
            </a:lvl8pPr>
            <a:lvl9pPr marL="3886200" indent="-228600" eaLnBrk="0" fontAlgn="base" hangingPunct="0">
              <a:spcBef>
                <a:spcPct val="0"/>
              </a:spcBef>
              <a:spcAft>
                <a:spcPct val="0"/>
              </a:spcAft>
              <a:defRPr>
                <a:solidFill>
                  <a:schemeClr val="tx1"/>
                </a:solidFill>
                <a:latin typeface="Times New Roman" pitchFamily="18" charset="0"/>
                <a:ea typeface="MS PGothic" pitchFamily="34" charset="-128"/>
              </a:defRPr>
            </a:lvl9pPr>
          </a:lstStyle>
          <a:p>
            <a:pPr eaLnBrk="1" hangingPunct="1"/>
            <a:r>
              <a:rPr lang="en-CA" sz="2200" dirty="0" smtClean="0"/>
              <a:t>See Ford Video</a:t>
            </a:r>
          </a:p>
          <a:p>
            <a:pPr eaLnBrk="1" hangingPunct="1"/>
            <a:endParaRPr lang="en-CA" sz="2200" dirty="0"/>
          </a:p>
          <a:p>
            <a:pPr eaLnBrk="1" hangingPunct="1"/>
            <a:r>
              <a:rPr lang="en-CA" sz="2200" dirty="0" smtClean="0"/>
              <a:t>The </a:t>
            </a:r>
            <a:r>
              <a:rPr lang="en-CA" sz="2200" dirty="0"/>
              <a:t>Ford plant in Brazil exhibits</a:t>
            </a:r>
          </a:p>
          <a:p>
            <a:pPr eaLnBrk="1" hangingPunct="1"/>
            <a:endParaRPr lang="en-CA" sz="2200" dirty="0"/>
          </a:p>
          <a:p>
            <a:pPr eaLnBrk="1" hangingPunct="1">
              <a:buFontTx/>
              <a:buAutoNum type="alphaLcParenR"/>
            </a:pPr>
            <a:r>
              <a:rPr lang="en-CA" sz="2200" dirty="0"/>
              <a:t>a high capital labour ratio relative to US plants.</a:t>
            </a:r>
          </a:p>
          <a:p>
            <a:pPr eaLnBrk="1" hangingPunct="1">
              <a:buFontTx/>
              <a:buAutoNum type="alphaLcParenR"/>
            </a:pPr>
            <a:r>
              <a:rPr lang="en-CA" sz="2200" dirty="0"/>
              <a:t>the benefits of collective bargaining between unions and management.</a:t>
            </a:r>
          </a:p>
          <a:p>
            <a:pPr eaLnBrk="1" hangingPunct="1">
              <a:buFontTx/>
              <a:buAutoNum type="alphaLcParenR"/>
            </a:pPr>
            <a:r>
              <a:rPr lang="en-CA" sz="2200" dirty="0"/>
              <a:t>diminishing marginal returns to labour.</a:t>
            </a:r>
          </a:p>
          <a:p>
            <a:pPr eaLnBrk="1" hangingPunct="1">
              <a:buFontTx/>
              <a:buAutoNum type="alphaLcParenR"/>
            </a:pPr>
            <a:r>
              <a:rPr lang="en-CA" sz="2200" dirty="0"/>
              <a:t>perfect complementarity in production between capital and labour.</a:t>
            </a:r>
          </a:p>
          <a:p>
            <a:pPr eaLnBrk="1" hangingPunct="1">
              <a:buFontTx/>
              <a:buAutoNum type="alphaLcParenR"/>
            </a:pPr>
            <a:r>
              <a:rPr lang="en-CA" sz="2200" dirty="0"/>
              <a:t>None of the above.</a:t>
            </a:r>
          </a:p>
          <a:p>
            <a:pPr eaLnBrk="1" hangingPunct="1"/>
            <a:endParaRPr lang="en-CA" sz="22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4"/>
          <p:cNvSpPr txBox="1">
            <a:spLocks noChangeArrowheads="1"/>
          </p:cNvSpPr>
          <p:nvPr/>
        </p:nvSpPr>
        <p:spPr bwMode="auto">
          <a:xfrm>
            <a:off x="251520" y="1556792"/>
            <a:ext cx="8610600" cy="4486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84664" tIns="42332" rIns="84664" bIns="42332">
            <a:spAutoFit/>
          </a:bodyPr>
          <a:lstStyle>
            <a:lvl1pPr marL="342900" indent="-342900" eaLnBrk="0" hangingPunct="0">
              <a:defRPr>
                <a:solidFill>
                  <a:schemeClr val="tx1"/>
                </a:solidFill>
                <a:latin typeface="Times New Roman" charset="0"/>
                <a:ea typeface="ＭＳ Ｐゴシック" charset="0"/>
                <a:cs typeface="Arial" charset="0"/>
              </a:defRPr>
            </a:lvl1pPr>
            <a:lvl2pPr marL="114300" eaLnBrk="0" hangingPunct="0">
              <a:defRPr>
                <a:solidFill>
                  <a:schemeClr val="tx1"/>
                </a:solidFill>
                <a:latin typeface="Times New Roman" charset="0"/>
                <a:ea typeface="Arial" charset="0"/>
                <a:cs typeface="Arial" charset="0"/>
              </a:defRPr>
            </a:lvl2pPr>
            <a:lvl3pPr marL="1143000" indent="-228600" eaLnBrk="0" hangingPunct="0">
              <a:defRPr>
                <a:solidFill>
                  <a:schemeClr val="tx1"/>
                </a:solidFill>
                <a:latin typeface="Times New Roman" charset="0"/>
                <a:ea typeface="Arial" charset="0"/>
                <a:cs typeface="Arial" charset="0"/>
              </a:defRPr>
            </a:lvl3pPr>
            <a:lvl4pPr marL="1600200" indent="-228600" eaLnBrk="0" hangingPunct="0">
              <a:defRPr>
                <a:solidFill>
                  <a:schemeClr val="tx1"/>
                </a:solidFill>
                <a:latin typeface="Times New Roman" charset="0"/>
                <a:ea typeface="Arial" charset="0"/>
                <a:cs typeface="Arial" charset="0"/>
              </a:defRPr>
            </a:lvl4pPr>
            <a:lvl5pPr marL="2057400" indent="-228600" eaLnBrk="0" hangingPunct="0">
              <a:defRPr>
                <a:solidFill>
                  <a:schemeClr val="tx1"/>
                </a:solidFill>
                <a:latin typeface="Times New Roman" charset="0"/>
                <a:ea typeface="Arial" charset="0"/>
                <a:cs typeface="Arial" charset="0"/>
              </a:defRPr>
            </a:lvl5pPr>
            <a:lvl6pPr marL="2514600" indent="-228600" eaLnBrk="0" fontAlgn="base" hangingPunct="0">
              <a:spcBef>
                <a:spcPct val="0"/>
              </a:spcBef>
              <a:spcAft>
                <a:spcPct val="0"/>
              </a:spcAft>
              <a:defRPr>
                <a:solidFill>
                  <a:schemeClr val="tx1"/>
                </a:solidFill>
                <a:latin typeface="Times New Roman" charset="0"/>
                <a:ea typeface="Arial" charset="0"/>
                <a:cs typeface="Arial" charset="0"/>
              </a:defRPr>
            </a:lvl6pPr>
            <a:lvl7pPr marL="2971800" indent="-228600" eaLnBrk="0" fontAlgn="base" hangingPunct="0">
              <a:spcBef>
                <a:spcPct val="0"/>
              </a:spcBef>
              <a:spcAft>
                <a:spcPct val="0"/>
              </a:spcAft>
              <a:defRPr>
                <a:solidFill>
                  <a:schemeClr val="tx1"/>
                </a:solidFill>
                <a:latin typeface="Times New Roman" charset="0"/>
                <a:ea typeface="Arial" charset="0"/>
                <a:cs typeface="Arial" charset="0"/>
              </a:defRPr>
            </a:lvl7pPr>
            <a:lvl8pPr marL="3429000" indent="-228600" eaLnBrk="0" fontAlgn="base" hangingPunct="0">
              <a:spcBef>
                <a:spcPct val="0"/>
              </a:spcBef>
              <a:spcAft>
                <a:spcPct val="0"/>
              </a:spcAft>
              <a:defRPr>
                <a:solidFill>
                  <a:schemeClr val="tx1"/>
                </a:solidFill>
                <a:latin typeface="Times New Roman" charset="0"/>
                <a:ea typeface="Arial" charset="0"/>
                <a:cs typeface="Arial" charset="0"/>
              </a:defRPr>
            </a:lvl8pPr>
            <a:lvl9pPr marL="3886200" indent="-228600" eaLnBrk="0" fontAlgn="base" hangingPunct="0">
              <a:spcBef>
                <a:spcPct val="0"/>
              </a:spcBef>
              <a:spcAft>
                <a:spcPct val="0"/>
              </a:spcAft>
              <a:defRPr>
                <a:solidFill>
                  <a:schemeClr val="tx1"/>
                </a:solidFill>
                <a:latin typeface="Times New Roman" charset="0"/>
                <a:ea typeface="Arial" charset="0"/>
                <a:cs typeface="Arial" charset="0"/>
              </a:defRPr>
            </a:lvl9pPr>
          </a:lstStyle>
          <a:p>
            <a:pPr lvl="1" eaLnBrk="1" hangingPunct="1">
              <a:defRPr/>
            </a:pPr>
            <a:r>
              <a:rPr lang="en-US" sz="2400" dirty="0" smtClean="0">
                <a:ea typeface="ＭＳ Ｐゴシック" charset="0"/>
              </a:rPr>
              <a:t>Increasing returns to scale (IRS): When all inputs increase by the same proportion, output increases by a greater proportion. </a:t>
            </a:r>
          </a:p>
          <a:p>
            <a:pPr lvl="1" eaLnBrk="1" hangingPunct="1">
              <a:defRPr/>
            </a:pPr>
            <a:endParaRPr lang="en-US" sz="2400" dirty="0">
              <a:ea typeface="ＭＳ Ｐゴシック" charset="0"/>
            </a:endParaRPr>
          </a:p>
          <a:p>
            <a:pPr lvl="1" eaLnBrk="1" hangingPunct="1">
              <a:defRPr/>
            </a:pPr>
            <a:r>
              <a:rPr lang="en-US" sz="2400" dirty="0" smtClean="0">
                <a:ea typeface="ＭＳ Ｐゴシック" charset="0"/>
              </a:rPr>
              <a:t>Constant </a:t>
            </a:r>
            <a:r>
              <a:rPr lang="en-US" sz="2400" dirty="0">
                <a:ea typeface="ＭＳ Ｐゴシック" charset="0"/>
              </a:rPr>
              <a:t>returns to scale (CRS): When all inputs increase by some proportion, output increases by the same proportion. </a:t>
            </a:r>
            <a:endParaRPr lang="en-US" sz="2400" dirty="0" smtClean="0">
              <a:ea typeface="ＭＳ Ｐゴシック" charset="0"/>
            </a:endParaRPr>
          </a:p>
          <a:p>
            <a:pPr lvl="1" eaLnBrk="1" hangingPunct="1">
              <a:defRPr/>
            </a:pPr>
            <a:endParaRPr lang="en-US" sz="2400" dirty="0">
              <a:ea typeface="ＭＳ Ｐゴシック" charset="0"/>
            </a:endParaRPr>
          </a:p>
          <a:p>
            <a:pPr lvl="1" eaLnBrk="1" hangingPunct="1">
              <a:defRPr/>
            </a:pPr>
            <a:r>
              <a:rPr lang="en-US" sz="2400" dirty="0" smtClean="0">
                <a:ea typeface="ＭＳ Ｐゴシック" charset="0"/>
              </a:rPr>
              <a:t>Decreasing </a:t>
            </a:r>
            <a:r>
              <a:rPr lang="en-US" sz="2400" dirty="0">
                <a:ea typeface="ＭＳ Ｐゴシック" charset="0"/>
              </a:rPr>
              <a:t>returns to scale (DRS): When </a:t>
            </a:r>
            <a:r>
              <a:rPr lang="en-US" sz="2400" dirty="0" smtClean="0">
                <a:ea typeface="ＭＳ Ｐゴシック" charset="0"/>
              </a:rPr>
              <a:t>all inputs increase by the same proportion, output increases by a smaller proportion. </a:t>
            </a:r>
          </a:p>
          <a:p>
            <a:pPr lvl="1" eaLnBrk="1" hangingPunct="1">
              <a:defRPr/>
            </a:pPr>
            <a:endParaRPr lang="en-US" sz="2400" dirty="0">
              <a:ea typeface="ＭＳ Ｐゴシック" charset="0"/>
            </a:endParaRPr>
          </a:p>
          <a:p>
            <a:pPr lvl="1" eaLnBrk="1" hangingPunct="1">
              <a:defRPr/>
            </a:pPr>
            <a:r>
              <a:rPr lang="en-US" sz="2400" dirty="0" smtClean="0">
                <a:ea typeface="ＭＳ Ｐゴシック" charset="0"/>
              </a:rPr>
              <a:t>For example, if we double all inputs and output triples, then we have increasing returns to scale. </a:t>
            </a:r>
            <a:endParaRPr lang="en-US" sz="2400" dirty="0">
              <a:ea typeface="ＭＳ Ｐゴシック" charset="0"/>
            </a:endParaRPr>
          </a:p>
          <a:p>
            <a:pPr lvl="1" eaLnBrk="1" hangingPunct="1">
              <a:defRPr/>
            </a:pPr>
            <a:endParaRPr lang="en-US" sz="2200" dirty="0" smtClean="0">
              <a:ea typeface="ＭＳ Ｐゴシック" charset="0"/>
            </a:endParaRPr>
          </a:p>
        </p:txBody>
      </p:sp>
      <p:sp>
        <p:nvSpPr>
          <p:cNvPr id="18437" name="Rectangle 7"/>
          <p:cNvSpPr>
            <a:spLocks noGrp="1" noChangeArrowheads="1"/>
          </p:cNvSpPr>
          <p:nvPr>
            <p:ph type="title"/>
          </p:nvPr>
        </p:nvSpPr>
        <p:spPr/>
        <p:txBody>
          <a:bodyPr/>
          <a:lstStyle/>
          <a:p>
            <a:r>
              <a:rPr lang="en-US" dirty="0" smtClean="0"/>
              <a:t>5. Returns to Scale</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CA" dirty="0" smtClean="0"/>
              <a:t>Clicker Question 7</a:t>
            </a:r>
          </a:p>
        </p:txBody>
      </p:sp>
      <p:sp>
        <p:nvSpPr>
          <p:cNvPr id="3" name="TextBox 2"/>
          <p:cNvSpPr txBox="1"/>
          <p:nvPr/>
        </p:nvSpPr>
        <p:spPr>
          <a:xfrm>
            <a:off x="485775" y="1628775"/>
            <a:ext cx="8407400" cy="4154984"/>
          </a:xfrm>
          <a:prstGeom prst="rect">
            <a:avLst/>
          </a:prstGeom>
          <a:noFill/>
        </p:spPr>
        <p:txBody>
          <a:bodyPr>
            <a:spAutoFit/>
          </a:bodyPr>
          <a:lstStyle/>
          <a:p>
            <a:pPr>
              <a:defRPr/>
            </a:pPr>
            <a:r>
              <a:rPr lang="en-CA" sz="2400" dirty="0">
                <a:ea typeface="+mn-ea"/>
                <a:cs typeface="Arial" charset="0"/>
              </a:rPr>
              <a:t>Suppose that the production function is given by </a:t>
            </a:r>
            <a:r>
              <a:rPr lang="en-US" sz="2400" dirty="0">
                <a:ea typeface="+mn-ea"/>
                <a:cs typeface="Arial" charset="0"/>
              </a:rPr>
              <a:t>Q = 10K + 5L.</a:t>
            </a:r>
          </a:p>
          <a:p>
            <a:pPr>
              <a:defRPr/>
            </a:pPr>
            <a:endParaRPr lang="en-US" sz="2400" dirty="0">
              <a:ea typeface="+mn-ea"/>
              <a:cs typeface="Arial" charset="0"/>
            </a:endParaRPr>
          </a:p>
          <a:p>
            <a:pPr marL="457200" indent="-457200">
              <a:buFontTx/>
              <a:buAutoNum type="alphaLcParenR"/>
              <a:defRPr/>
            </a:pPr>
            <a:r>
              <a:rPr lang="en-US" sz="2400" dirty="0">
                <a:ea typeface="+mn-ea"/>
                <a:cs typeface="Arial" charset="0"/>
              </a:rPr>
              <a:t>This production function has increasing returns to scale everywhere.</a:t>
            </a:r>
          </a:p>
          <a:p>
            <a:pPr marL="457200" indent="-457200">
              <a:buFontTx/>
              <a:buAutoNum type="alphaLcParenR"/>
              <a:defRPr/>
            </a:pPr>
            <a:r>
              <a:rPr lang="en-US" sz="2400" dirty="0">
                <a:ea typeface="+mn-ea"/>
                <a:cs typeface="Arial" charset="0"/>
              </a:rPr>
              <a:t>This production function has constant returns to scale everywhere.</a:t>
            </a:r>
          </a:p>
          <a:p>
            <a:pPr marL="457200" indent="-457200">
              <a:buFontTx/>
              <a:buAutoNum type="alphaLcParenR"/>
              <a:defRPr/>
            </a:pPr>
            <a:r>
              <a:rPr lang="en-US" sz="2400" dirty="0">
                <a:ea typeface="+mn-ea"/>
                <a:cs typeface="Arial" charset="0"/>
              </a:rPr>
              <a:t> The production function has decreasing returns to scale everywhere. </a:t>
            </a:r>
          </a:p>
          <a:p>
            <a:pPr marL="457200" indent="-457200">
              <a:buFontTx/>
              <a:buAutoNum type="alphaLcParenR"/>
              <a:defRPr/>
            </a:pPr>
            <a:r>
              <a:rPr lang="en-US" sz="2400" dirty="0">
                <a:ea typeface="+mn-ea"/>
                <a:cs typeface="Arial" charset="0"/>
              </a:rPr>
              <a:t>The returns to scale vary depending on the amount of capital and </a:t>
            </a:r>
            <a:r>
              <a:rPr lang="en-US" sz="2400" dirty="0" err="1">
                <a:ea typeface="+mn-ea"/>
                <a:cs typeface="Arial" charset="0"/>
              </a:rPr>
              <a:t>labour</a:t>
            </a:r>
            <a:r>
              <a:rPr lang="en-US" sz="2400" dirty="0">
                <a:ea typeface="+mn-ea"/>
                <a:cs typeface="Arial" charset="0"/>
              </a:rPr>
              <a:t> used.</a:t>
            </a:r>
          </a:p>
          <a:p>
            <a:pPr marL="457200" indent="-457200">
              <a:buFontTx/>
              <a:buAutoNum type="alphaLcParenR"/>
              <a:defRPr/>
            </a:pPr>
            <a:r>
              <a:rPr lang="en-US" sz="2400" dirty="0">
                <a:ea typeface="+mn-ea"/>
                <a:cs typeface="Arial" charset="0"/>
              </a:rPr>
              <a:t>None of the above.</a:t>
            </a:r>
            <a:endParaRPr lang="en-CA" sz="2400" dirty="0">
              <a:ea typeface="+mn-ea"/>
              <a:cs typeface="Arial"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4"/>
          <p:cNvSpPr>
            <a:spLocks noGrp="1" noChangeArrowheads="1"/>
          </p:cNvSpPr>
          <p:nvPr>
            <p:ph type="title"/>
          </p:nvPr>
        </p:nvSpPr>
        <p:spPr/>
        <p:txBody>
          <a:bodyPr/>
          <a:lstStyle/>
          <a:p>
            <a:r>
              <a:rPr lang="en-US" smtClean="0"/>
              <a:t>Summary</a:t>
            </a:r>
          </a:p>
        </p:txBody>
      </p:sp>
      <p:sp>
        <p:nvSpPr>
          <p:cNvPr id="26627" name="Text Box 5"/>
          <p:cNvSpPr txBox="1">
            <a:spLocks noChangeArrowheads="1"/>
          </p:cNvSpPr>
          <p:nvPr/>
        </p:nvSpPr>
        <p:spPr bwMode="auto">
          <a:xfrm>
            <a:off x="352425" y="1628775"/>
            <a:ext cx="8382000" cy="41623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lIns="98746" tIns="49373" rIns="98746" bIns="49373">
            <a:spAutoFit/>
          </a:bodyPr>
          <a:lstStyle>
            <a:lvl1pPr marL="457200" indent="-457200" defTabSz="987425" eaLnBrk="0" hangingPunct="0">
              <a:defRPr>
                <a:solidFill>
                  <a:schemeClr val="tx1"/>
                </a:solidFill>
                <a:latin typeface="Times New Roman" charset="0"/>
                <a:ea typeface="ＭＳ Ｐゴシック" charset="0"/>
                <a:cs typeface="Arial" charset="0"/>
              </a:defRPr>
            </a:lvl1pPr>
            <a:lvl2pPr marL="742950" indent="-285750" defTabSz="987425" eaLnBrk="0" hangingPunct="0">
              <a:defRPr>
                <a:solidFill>
                  <a:schemeClr val="tx1"/>
                </a:solidFill>
                <a:latin typeface="Times New Roman" charset="0"/>
                <a:ea typeface="Arial" charset="0"/>
                <a:cs typeface="Arial" charset="0"/>
              </a:defRPr>
            </a:lvl2pPr>
            <a:lvl3pPr marL="1143000" indent="-228600" defTabSz="987425" eaLnBrk="0" hangingPunct="0">
              <a:defRPr>
                <a:solidFill>
                  <a:schemeClr val="tx1"/>
                </a:solidFill>
                <a:latin typeface="Times New Roman" charset="0"/>
                <a:ea typeface="Arial" charset="0"/>
                <a:cs typeface="Arial" charset="0"/>
              </a:defRPr>
            </a:lvl3pPr>
            <a:lvl4pPr marL="1600200" indent="-228600" defTabSz="987425" eaLnBrk="0" hangingPunct="0">
              <a:defRPr>
                <a:solidFill>
                  <a:schemeClr val="tx1"/>
                </a:solidFill>
                <a:latin typeface="Times New Roman" charset="0"/>
                <a:ea typeface="Arial" charset="0"/>
                <a:cs typeface="Arial" charset="0"/>
              </a:defRPr>
            </a:lvl4pPr>
            <a:lvl5pPr marL="2057400" indent="-228600" defTabSz="987425" eaLnBrk="0" hangingPunct="0">
              <a:defRPr>
                <a:solidFill>
                  <a:schemeClr val="tx1"/>
                </a:solidFill>
                <a:latin typeface="Times New Roman" charset="0"/>
                <a:ea typeface="Arial" charset="0"/>
                <a:cs typeface="Arial" charset="0"/>
              </a:defRPr>
            </a:lvl5pPr>
            <a:lvl6pPr marL="2514600" indent="-228600" defTabSz="987425" eaLnBrk="0" fontAlgn="base" hangingPunct="0">
              <a:spcBef>
                <a:spcPct val="0"/>
              </a:spcBef>
              <a:spcAft>
                <a:spcPct val="0"/>
              </a:spcAft>
              <a:defRPr>
                <a:solidFill>
                  <a:schemeClr val="tx1"/>
                </a:solidFill>
                <a:latin typeface="Times New Roman" charset="0"/>
                <a:ea typeface="Arial" charset="0"/>
                <a:cs typeface="Arial" charset="0"/>
              </a:defRPr>
            </a:lvl6pPr>
            <a:lvl7pPr marL="2971800" indent="-228600" defTabSz="987425" eaLnBrk="0" fontAlgn="base" hangingPunct="0">
              <a:spcBef>
                <a:spcPct val="0"/>
              </a:spcBef>
              <a:spcAft>
                <a:spcPct val="0"/>
              </a:spcAft>
              <a:defRPr>
                <a:solidFill>
                  <a:schemeClr val="tx1"/>
                </a:solidFill>
                <a:latin typeface="Times New Roman" charset="0"/>
                <a:ea typeface="Arial" charset="0"/>
                <a:cs typeface="Arial" charset="0"/>
              </a:defRPr>
            </a:lvl7pPr>
            <a:lvl8pPr marL="3429000" indent="-228600" defTabSz="987425" eaLnBrk="0" fontAlgn="base" hangingPunct="0">
              <a:spcBef>
                <a:spcPct val="0"/>
              </a:spcBef>
              <a:spcAft>
                <a:spcPct val="0"/>
              </a:spcAft>
              <a:defRPr>
                <a:solidFill>
                  <a:schemeClr val="tx1"/>
                </a:solidFill>
                <a:latin typeface="Times New Roman" charset="0"/>
                <a:ea typeface="Arial" charset="0"/>
                <a:cs typeface="Arial" charset="0"/>
              </a:defRPr>
            </a:lvl8pPr>
            <a:lvl9pPr marL="3886200" indent="-228600" defTabSz="987425" eaLnBrk="0" fontAlgn="base" hangingPunct="0">
              <a:spcBef>
                <a:spcPct val="0"/>
              </a:spcBef>
              <a:spcAft>
                <a:spcPct val="0"/>
              </a:spcAft>
              <a:defRPr>
                <a:solidFill>
                  <a:schemeClr val="tx1"/>
                </a:solidFill>
                <a:latin typeface="Times New Roman" charset="0"/>
                <a:ea typeface="Arial" charset="0"/>
                <a:cs typeface="Arial" charset="0"/>
              </a:defRPr>
            </a:lvl9pPr>
          </a:lstStyle>
          <a:p>
            <a:pPr eaLnBrk="1" hangingPunct="1">
              <a:spcBef>
                <a:spcPct val="50000"/>
              </a:spcBef>
              <a:defRPr/>
            </a:pPr>
            <a:r>
              <a:rPr lang="en-US" sz="2200" dirty="0" smtClean="0"/>
              <a:t>1. </a:t>
            </a:r>
            <a:r>
              <a:rPr lang="en-US" sz="2200" dirty="0"/>
              <a:t>One important managerial decision concerns how to produce output</a:t>
            </a:r>
          </a:p>
          <a:p>
            <a:pPr eaLnBrk="1" hangingPunct="1">
              <a:spcBef>
                <a:spcPct val="50000"/>
              </a:spcBef>
              <a:defRPr/>
            </a:pPr>
            <a:r>
              <a:rPr lang="en-US" sz="2200" dirty="0" smtClean="0"/>
              <a:t>2. </a:t>
            </a:r>
            <a:r>
              <a:rPr lang="en-US" sz="2200" dirty="0"/>
              <a:t>Diminishing Marginal Returns arise in the short run.</a:t>
            </a:r>
          </a:p>
          <a:p>
            <a:pPr eaLnBrk="1" hangingPunct="1">
              <a:spcBef>
                <a:spcPct val="50000"/>
              </a:spcBef>
              <a:defRPr/>
            </a:pPr>
            <a:r>
              <a:rPr lang="en-US" sz="2200" dirty="0" smtClean="0"/>
              <a:t>3. </a:t>
            </a:r>
            <a:r>
              <a:rPr lang="en-US" sz="2200" dirty="0"/>
              <a:t>The key long run production question concerns choosing factor </a:t>
            </a:r>
            <a:r>
              <a:rPr lang="en-US" sz="2200" dirty="0" smtClean="0"/>
              <a:t>proportions. (Licorice plant?)</a:t>
            </a:r>
            <a:endParaRPr lang="en-US" sz="2200" dirty="0"/>
          </a:p>
          <a:p>
            <a:pPr eaLnBrk="1" hangingPunct="1">
              <a:spcBef>
                <a:spcPct val="50000"/>
              </a:spcBef>
              <a:defRPr/>
            </a:pPr>
            <a:r>
              <a:rPr lang="en-US" sz="2200" dirty="0" smtClean="0"/>
              <a:t>4. </a:t>
            </a:r>
            <a:r>
              <a:rPr lang="en-US" sz="2200" dirty="0"/>
              <a:t>The concept of returns to scale is a long run concept.</a:t>
            </a:r>
          </a:p>
          <a:p>
            <a:pPr eaLnBrk="1" hangingPunct="1">
              <a:spcBef>
                <a:spcPct val="50000"/>
              </a:spcBef>
              <a:defRPr/>
            </a:pPr>
            <a:r>
              <a:rPr lang="en-US" sz="2200" dirty="0" smtClean="0"/>
              <a:t>5. </a:t>
            </a:r>
            <a:r>
              <a:rPr lang="en-US" sz="2200" dirty="0"/>
              <a:t>Technological progress and the resulting growth of productivity is the main source of improvements in standard of living</a:t>
            </a:r>
            <a:r>
              <a:rPr lang="en-US" sz="2200" dirty="0" smtClean="0"/>
              <a:t>.</a:t>
            </a:r>
          </a:p>
          <a:p>
            <a:pPr eaLnBrk="1" hangingPunct="1">
              <a:spcBef>
                <a:spcPct val="50000"/>
              </a:spcBef>
              <a:defRPr/>
            </a:pPr>
            <a:r>
              <a:rPr lang="en-US" sz="2200" dirty="0" smtClean="0"/>
              <a:t>Next class: Clicker questions related to Q. 2.3 and Q. 4.8</a:t>
            </a:r>
          </a:p>
          <a:p>
            <a:pPr eaLnBrk="1" hangingPunct="1">
              <a:spcBef>
                <a:spcPct val="50000"/>
              </a:spcBef>
              <a:defRPr/>
            </a:pPr>
            <a:r>
              <a:rPr lang="en-US" sz="2200" dirty="0" smtClean="0"/>
              <a:t>Then: Ch. 6, Sections 6.1-6.3. </a:t>
            </a:r>
            <a:endParaRPr lang="en-US" sz="2200" dirty="0"/>
          </a:p>
        </p:txBody>
      </p:sp>
    </p:spTree>
  </p:cSld>
  <p:clrMapOvr>
    <a:masterClrMapping/>
  </p:clrMapOvr>
  <p:transition>
    <p:pull dir="ru"/>
  </p:transition>
  <p:timing>
    <p:tnLst>
      <p:par>
        <p:cTn id="1" dur="indefinite" restart="never" nodeType="tmRoot"/>
      </p:par>
    </p:tnLst>
  </p:timing>
</p:sld>
</file>

<file path=ppt/theme/theme1.xml><?xml version="1.0" encoding="utf-8"?>
<a:theme xmlns:a="http://schemas.openxmlformats.org/drawingml/2006/main" name="Sauder1">
  <a:themeElements>
    <a:clrScheme name="saudertemplat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audertemplat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none" rtlCol="0">
        <a:spAutoFit/>
      </a:bodyPr>
      <a:lstStyle>
        <a:defPPr>
          <a:defRPr sz="2200" dirty="0" smtClean="0"/>
        </a:defPPr>
      </a:lstStyle>
    </a:txDef>
  </a:objectDefaults>
  <a:extraClrSchemeLst>
    <a:extraClrScheme>
      <a:clrScheme name="saudertemplat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audertemplat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audertemplat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audertemplat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auder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auder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auder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1121</TotalTime>
  <Words>1829</Words>
  <Application>Microsoft Office PowerPoint</Application>
  <PresentationFormat>On-screen Show (4:3)</PresentationFormat>
  <Paragraphs>299</Paragraphs>
  <Slides>26</Slides>
  <Notes>2</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26</vt:i4>
      </vt:variant>
    </vt:vector>
  </HeadingPairs>
  <TitlesOfParts>
    <vt:vector size="28" baseType="lpstr">
      <vt:lpstr>Sauder1</vt:lpstr>
      <vt:lpstr>Equation</vt:lpstr>
      <vt:lpstr>PowerPoint Presentation</vt:lpstr>
      <vt:lpstr>Clicker Question 1</vt:lpstr>
      <vt:lpstr>Clicker Question 2</vt:lpstr>
      <vt:lpstr>Is the Theory of Consumer Choice accurate?</vt:lpstr>
      <vt:lpstr>2. Introduction to Production</vt:lpstr>
      <vt:lpstr>Inputs</vt:lpstr>
      <vt:lpstr>The Production Function</vt:lpstr>
      <vt:lpstr>Short and Long Run Production</vt:lpstr>
      <vt:lpstr>3. Production in the Short Run</vt:lpstr>
      <vt:lpstr>Clicker Question 3: Marginal and Average Product</vt:lpstr>
      <vt:lpstr>The Law of Diminishing Marginal Returns</vt:lpstr>
      <vt:lpstr>Agricultural Yield Growth Rates (Technological Progress) </vt:lpstr>
      <vt:lpstr>Clicker Question 4</vt:lpstr>
      <vt:lpstr>Real Food Prices 1961-2011</vt:lpstr>
      <vt:lpstr>Clicker Question 5: </vt:lpstr>
      <vt:lpstr>4. Long Run Production</vt:lpstr>
      <vt:lpstr>Isoquants</vt:lpstr>
      <vt:lpstr>Properties of Isoquants</vt:lpstr>
      <vt:lpstr>Marginal Rate of Technical Substitution (MRTS)</vt:lpstr>
      <vt:lpstr>Perfect Substitutes</vt:lpstr>
      <vt:lpstr>Perfect Complements</vt:lpstr>
      <vt:lpstr>A Diminishing MRTS</vt:lpstr>
      <vt:lpstr>Clicker Question 6</vt:lpstr>
      <vt:lpstr>5. Returns to Scale</vt:lpstr>
      <vt:lpstr>Clicker Question 7</vt:lpstr>
      <vt:lpstr>Summary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JamesBrander</dc:creator>
  <cp:lastModifiedBy>James Brander</cp:lastModifiedBy>
  <cp:revision>51</cp:revision>
  <dcterms:created xsi:type="dcterms:W3CDTF">2010-09-25T04:21:56Z</dcterms:created>
  <dcterms:modified xsi:type="dcterms:W3CDTF">2012-09-17T21:45:43Z</dcterms:modified>
</cp:coreProperties>
</file>