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1" r:id="rId1"/>
  </p:sldMasterIdLst>
  <p:notesMasterIdLst>
    <p:notesMasterId r:id="rId56"/>
  </p:notesMasterIdLst>
  <p:handoutMasterIdLst>
    <p:handoutMasterId r:id="rId57"/>
  </p:handoutMasterIdLst>
  <p:sldIdLst>
    <p:sldId id="310" r:id="rId2"/>
    <p:sldId id="259" r:id="rId3"/>
    <p:sldId id="270" r:id="rId4"/>
    <p:sldId id="317" r:id="rId5"/>
    <p:sldId id="319" r:id="rId6"/>
    <p:sldId id="320" r:id="rId7"/>
    <p:sldId id="321" r:id="rId8"/>
    <p:sldId id="323" r:id="rId9"/>
    <p:sldId id="328" r:id="rId10"/>
    <p:sldId id="325" r:id="rId11"/>
    <p:sldId id="327" r:id="rId12"/>
    <p:sldId id="278" r:id="rId13"/>
    <p:sldId id="331" r:id="rId14"/>
    <p:sldId id="330" r:id="rId15"/>
    <p:sldId id="332" r:id="rId16"/>
    <p:sldId id="342" r:id="rId17"/>
    <p:sldId id="341" r:id="rId18"/>
    <p:sldId id="336" r:id="rId19"/>
    <p:sldId id="343" r:id="rId20"/>
    <p:sldId id="284" r:id="rId21"/>
    <p:sldId id="346" r:id="rId22"/>
    <p:sldId id="347" r:id="rId23"/>
    <p:sldId id="349" r:id="rId24"/>
    <p:sldId id="286" r:id="rId25"/>
    <p:sldId id="287" r:id="rId26"/>
    <p:sldId id="288" r:id="rId27"/>
    <p:sldId id="353" r:id="rId28"/>
    <p:sldId id="354" r:id="rId29"/>
    <p:sldId id="355" r:id="rId30"/>
    <p:sldId id="356" r:id="rId31"/>
    <p:sldId id="290" r:id="rId32"/>
    <p:sldId id="357" r:id="rId33"/>
    <p:sldId id="291" r:id="rId34"/>
    <p:sldId id="358" r:id="rId35"/>
    <p:sldId id="293" r:id="rId36"/>
    <p:sldId id="359" r:id="rId37"/>
    <p:sldId id="360" r:id="rId38"/>
    <p:sldId id="296" r:id="rId39"/>
    <p:sldId id="297" r:id="rId40"/>
    <p:sldId id="298" r:id="rId41"/>
    <p:sldId id="299" r:id="rId42"/>
    <p:sldId id="301" r:id="rId43"/>
    <p:sldId id="362" r:id="rId44"/>
    <p:sldId id="303" r:id="rId45"/>
    <p:sldId id="304" r:id="rId46"/>
    <p:sldId id="369" r:id="rId47"/>
    <p:sldId id="364" r:id="rId48"/>
    <p:sldId id="365" r:id="rId49"/>
    <p:sldId id="305" r:id="rId50"/>
    <p:sldId id="366" r:id="rId51"/>
    <p:sldId id="306" r:id="rId52"/>
    <p:sldId id="367" r:id="rId53"/>
    <p:sldId id="308" r:id="rId54"/>
    <p:sldId id="309" r:id="rId5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ＭＳ Ｐゴシック" charset="0"/>
        <a:cs typeface="ＭＳ Ｐゴシック" charset="0"/>
      </a:defRPr>
    </a:lvl1pPr>
    <a:lvl2pPr marL="457200" algn="l" rtl="0" fontAlgn="base">
      <a:spcBef>
        <a:spcPct val="0"/>
      </a:spcBef>
      <a:spcAft>
        <a:spcPct val="0"/>
      </a:spcAft>
      <a:defRPr kern="1200">
        <a:solidFill>
          <a:schemeClr val="tx1"/>
        </a:solidFill>
        <a:latin typeface="Arial" charset="0"/>
        <a:ea typeface="ＭＳ Ｐゴシック" charset="0"/>
        <a:cs typeface="ＭＳ Ｐゴシック" charset="0"/>
      </a:defRPr>
    </a:lvl2pPr>
    <a:lvl3pPr marL="914400" algn="l" rtl="0" fontAlgn="base">
      <a:spcBef>
        <a:spcPct val="0"/>
      </a:spcBef>
      <a:spcAft>
        <a:spcPct val="0"/>
      </a:spcAft>
      <a:defRPr kern="1200">
        <a:solidFill>
          <a:schemeClr val="tx1"/>
        </a:solidFill>
        <a:latin typeface="Arial" charset="0"/>
        <a:ea typeface="ＭＳ Ｐゴシック" charset="0"/>
        <a:cs typeface="ＭＳ Ｐゴシック" charset="0"/>
      </a:defRPr>
    </a:lvl3pPr>
    <a:lvl4pPr marL="1371600" algn="l" rtl="0" fontAlgn="base">
      <a:spcBef>
        <a:spcPct val="0"/>
      </a:spcBef>
      <a:spcAft>
        <a:spcPct val="0"/>
      </a:spcAft>
      <a:defRPr kern="1200">
        <a:solidFill>
          <a:schemeClr val="tx1"/>
        </a:solidFill>
        <a:latin typeface="Arial" charset="0"/>
        <a:ea typeface="ＭＳ Ｐゴシック" charset="0"/>
        <a:cs typeface="ＭＳ Ｐゴシック" charset="0"/>
      </a:defRPr>
    </a:lvl4pPr>
    <a:lvl5pPr marL="1828800" algn="l" rtl="0" fontAlgn="base">
      <a:spcBef>
        <a:spcPct val="0"/>
      </a:spcBef>
      <a:spcAft>
        <a:spcPct val="0"/>
      </a:spcAft>
      <a:defRPr kern="1200">
        <a:solidFill>
          <a:schemeClr val="tx1"/>
        </a:solidFill>
        <a:latin typeface="Arial" charset="0"/>
        <a:ea typeface="ＭＳ Ｐゴシック" charset="0"/>
        <a:cs typeface="ＭＳ Ｐゴシック" charset="0"/>
      </a:defRPr>
    </a:lvl5pPr>
    <a:lvl6pPr marL="2286000" algn="l" defTabSz="457200" rtl="0" eaLnBrk="1" latinLnBrk="0" hangingPunct="1">
      <a:defRPr kern="1200">
        <a:solidFill>
          <a:schemeClr val="tx1"/>
        </a:solidFill>
        <a:latin typeface="Arial" charset="0"/>
        <a:ea typeface="ＭＳ Ｐゴシック" charset="0"/>
        <a:cs typeface="ＭＳ Ｐゴシック" charset="0"/>
      </a:defRPr>
    </a:lvl6pPr>
    <a:lvl7pPr marL="2743200" algn="l" defTabSz="457200" rtl="0" eaLnBrk="1" latinLnBrk="0" hangingPunct="1">
      <a:defRPr kern="1200">
        <a:solidFill>
          <a:schemeClr val="tx1"/>
        </a:solidFill>
        <a:latin typeface="Arial" charset="0"/>
        <a:ea typeface="ＭＳ Ｐゴシック" charset="0"/>
        <a:cs typeface="ＭＳ Ｐゴシック" charset="0"/>
      </a:defRPr>
    </a:lvl7pPr>
    <a:lvl8pPr marL="3200400" algn="l" defTabSz="457200" rtl="0" eaLnBrk="1" latinLnBrk="0" hangingPunct="1">
      <a:defRPr kern="1200">
        <a:solidFill>
          <a:schemeClr val="tx1"/>
        </a:solidFill>
        <a:latin typeface="Arial" charset="0"/>
        <a:ea typeface="ＭＳ Ｐゴシック" charset="0"/>
        <a:cs typeface="ＭＳ Ｐゴシック" charset="0"/>
      </a:defRPr>
    </a:lvl8pPr>
    <a:lvl9pPr marL="3657600" algn="l" defTabSz="457200" rtl="0" eaLnBrk="1" latinLnBrk="0" hangingPunct="1">
      <a:defRPr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6" frameSlides="1"/>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9268" autoAdjust="0"/>
    <p:restoredTop sz="74119" autoAdjust="0"/>
  </p:normalViewPr>
  <p:slideViewPr>
    <p:cSldViewPr snapToGrid="0">
      <p:cViewPr varScale="1">
        <p:scale>
          <a:sx n="83" d="100"/>
          <a:sy n="83" d="100"/>
        </p:scale>
        <p:origin x="936" y="19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20" d="100"/>
        <a:sy n="2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handoutMaster" Target="handoutMasters/handout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4F2EEDE-BF51-924D-9106-7507BF751E12}" type="doc">
      <dgm:prSet loTypeId="urn:microsoft.com/office/officeart/2005/8/layout/vList2" loCatId="" qsTypeId="urn:microsoft.com/office/officeart/2005/8/quickstyle/simple4" qsCatId="simple" csTypeId="urn:microsoft.com/office/officeart/2005/8/colors/accent1_2" csCatId="accent1"/>
      <dgm:spPr/>
      <dgm:t>
        <a:bodyPr/>
        <a:lstStyle/>
        <a:p>
          <a:endParaRPr lang="en-US"/>
        </a:p>
      </dgm:t>
    </dgm:pt>
    <dgm:pt modelId="{2B54BC07-4881-AB47-856E-853E49EE3ED9}">
      <dgm:prSet/>
      <dgm:spPr/>
      <dgm:t>
        <a:bodyPr/>
        <a:lstStyle/>
        <a:p>
          <a:pPr rtl="0"/>
          <a:r>
            <a:rPr lang="en-US"/>
            <a:t>Self-concept, an understanding and evaluation of who we are, emerges gradually.</a:t>
          </a:r>
        </a:p>
      </dgm:t>
    </dgm:pt>
    <dgm:pt modelId="{BA55E684-90DA-B844-A629-D99B3294A790}" type="parTrans" cxnId="{12FC7634-87D9-8A45-B6E2-6302410FB384}">
      <dgm:prSet/>
      <dgm:spPr/>
      <dgm:t>
        <a:bodyPr/>
        <a:lstStyle/>
        <a:p>
          <a:endParaRPr lang="en-US"/>
        </a:p>
      </dgm:t>
    </dgm:pt>
    <dgm:pt modelId="{BA358DCB-DDB1-0E45-B774-514B049DAACC}" type="sibTrans" cxnId="{12FC7634-87D9-8A45-B6E2-6302410FB384}">
      <dgm:prSet/>
      <dgm:spPr/>
      <dgm:t>
        <a:bodyPr/>
        <a:lstStyle/>
        <a:p>
          <a:endParaRPr lang="en-US"/>
        </a:p>
      </dgm:t>
    </dgm:pt>
    <dgm:pt modelId="{763030F8-35F8-4141-9B55-8BDCB5132871}">
      <dgm:prSet/>
      <dgm:spPr/>
      <dgm:t>
        <a:bodyPr/>
        <a:lstStyle/>
        <a:p>
          <a:pPr rtl="0"/>
          <a:r>
            <a:rPr lang="en-US" b="1"/>
            <a:t>6 months: </a:t>
          </a:r>
          <a:r>
            <a:rPr lang="en-US"/>
            <a:t>Self-awareness begins with self recognition in mirror (Darwin)</a:t>
          </a:r>
        </a:p>
      </dgm:t>
    </dgm:pt>
    <dgm:pt modelId="{5EFAAA6C-DEBD-9E41-AF85-3476BED3A093}" type="parTrans" cxnId="{085E98DC-E0EA-5043-9DFC-59AFF27575AF}">
      <dgm:prSet/>
      <dgm:spPr/>
      <dgm:t>
        <a:bodyPr/>
        <a:lstStyle/>
        <a:p>
          <a:endParaRPr lang="en-US"/>
        </a:p>
      </dgm:t>
    </dgm:pt>
    <dgm:pt modelId="{58D34FFD-6FE3-AC4A-9C98-79880704FFC7}" type="sibTrans" cxnId="{085E98DC-E0EA-5043-9DFC-59AFF27575AF}">
      <dgm:prSet/>
      <dgm:spPr/>
      <dgm:t>
        <a:bodyPr/>
        <a:lstStyle/>
        <a:p>
          <a:endParaRPr lang="en-US"/>
        </a:p>
      </dgm:t>
    </dgm:pt>
    <dgm:pt modelId="{9DB4B03C-B7E0-B34B-A3E0-E493AE0DC175}">
      <dgm:prSet/>
      <dgm:spPr/>
      <dgm:t>
        <a:bodyPr/>
        <a:lstStyle/>
        <a:p>
          <a:pPr rtl="0"/>
          <a:r>
            <a:rPr lang="en-US" b="1"/>
            <a:t>15-18 months: </a:t>
          </a:r>
          <a:r>
            <a:rPr lang="en-US"/>
            <a:t>Schema of how face should look apparent</a:t>
          </a:r>
        </a:p>
      </dgm:t>
    </dgm:pt>
    <dgm:pt modelId="{0542E7CC-8F05-0B42-A956-81F76B77B788}" type="parTrans" cxnId="{6092D275-DC4E-C040-B862-4DF430E440BD}">
      <dgm:prSet/>
      <dgm:spPr/>
      <dgm:t>
        <a:bodyPr/>
        <a:lstStyle/>
        <a:p>
          <a:endParaRPr lang="en-US"/>
        </a:p>
      </dgm:t>
    </dgm:pt>
    <dgm:pt modelId="{C7A3C598-CA65-CF44-B5F9-E81C8193B032}" type="sibTrans" cxnId="{6092D275-DC4E-C040-B862-4DF430E440BD}">
      <dgm:prSet/>
      <dgm:spPr/>
      <dgm:t>
        <a:bodyPr/>
        <a:lstStyle/>
        <a:p>
          <a:endParaRPr lang="en-US"/>
        </a:p>
      </dgm:t>
    </dgm:pt>
    <dgm:pt modelId="{8C1C05AF-2AEA-3341-A0EB-966B31FEA3C7}">
      <dgm:prSet/>
      <dgm:spPr/>
      <dgm:t>
        <a:bodyPr/>
        <a:lstStyle/>
        <a:p>
          <a:pPr rtl="0"/>
          <a:r>
            <a:rPr lang="en-US" b="1"/>
            <a:t>School age</a:t>
          </a:r>
          <a:r>
            <a:rPr lang="en-US"/>
            <a:t>: More detailed descriptions of gender, group membership, psychological traits, and peer comparisons</a:t>
          </a:r>
        </a:p>
      </dgm:t>
    </dgm:pt>
    <dgm:pt modelId="{DFBDA0B8-F601-2F4C-8068-2D5061F63285}" type="parTrans" cxnId="{E4CE9ED1-0F71-E04E-A0F0-C71DC24C0C2A}">
      <dgm:prSet/>
      <dgm:spPr/>
      <dgm:t>
        <a:bodyPr/>
        <a:lstStyle/>
        <a:p>
          <a:endParaRPr lang="en-US"/>
        </a:p>
      </dgm:t>
    </dgm:pt>
    <dgm:pt modelId="{671E0F92-8901-9A42-BCA0-D76870391411}" type="sibTrans" cxnId="{E4CE9ED1-0F71-E04E-A0F0-C71DC24C0C2A}">
      <dgm:prSet/>
      <dgm:spPr/>
      <dgm:t>
        <a:bodyPr/>
        <a:lstStyle/>
        <a:p>
          <a:endParaRPr lang="en-US"/>
        </a:p>
      </dgm:t>
    </dgm:pt>
    <dgm:pt modelId="{53A88963-790E-1D44-B261-52DEA976510E}">
      <dgm:prSet/>
      <dgm:spPr/>
      <dgm:t>
        <a:bodyPr/>
        <a:lstStyle/>
        <a:p>
          <a:pPr rtl="0"/>
          <a:r>
            <a:rPr lang="en-US" b="1"/>
            <a:t>By 8-10 years</a:t>
          </a:r>
          <a:r>
            <a:rPr lang="en-US"/>
            <a:t>: Self-image stable by 8 to 10 years</a:t>
          </a:r>
        </a:p>
      </dgm:t>
    </dgm:pt>
    <dgm:pt modelId="{CB6364FA-D1CA-2C4F-B398-8B647A2CF5DF}" type="parTrans" cxnId="{A98C7B49-FC2C-EB43-9897-50B2F27F096A}">
      <dgm:prSet/>
      <dgm:spPr/>
      <dgm:t>
        <a:bodyPr/>
        <a:lstStyle/>
        <a:p>
          <a:endParaRPr lang="en-US"/>
        </a:p>
      </dgm:t>
    </dgm:pt>
    <dgm:pt modelId="{BCF4E521-3B66-0C4B-9C13-4E153B6DADF5}" type="sibTrans" cxnId="{A98C7B49-FC2C-EB43-9897-50B2F27F096A}">
      <dgm:prSet/>
      <dgm:spPr/>
      <dgm:t>
        <a:bodyPr/>
        <a:lstStyle/>
        <a:p>
          <a:endParaRPr lang="en-US"/>
        </a:p>
      </dgm:t>
    </dgm:pt>
    <dgm:pt modelId="{CFB147B7-57D1-0E49-A706-786729B4F435}" type="pres">
      <dgm:prSet presAssocID="{A4F2EEDE-BF51-924D-9106-7507BF751E12}" presName="linear" presStyleCnt="0">
        <dgm:presLayoutVars>
          <dgm:animLvl val="lvl"/>
          <dgm:resizeHandles val="exact"/>
        </dgm:presLayoutVars>
      </dgm:prSet>
      <dgm:spPr/>
    </dgm:pt>
    <dgm:pt modelId="{FADCA580-ECCA-334F-B07D-052785F6E769}" type="pres">
      <dgm:prSet presAssocID="{2B54BC07-4881-AB47-856E-853E49EE3ED9}" presName="parentText" presStyleLbl="node1" presStyleIdx="0" presStyleCnt="1">
        <dgm:presLayoutVars>
          <dgm:chMax val="0"/>
          <dgm:bulletEnabled val="1"/>
        </dgm:presLayoutVars>
      </dgm:prSet>
      <dgm:spPr/>
    </dgm:pt>
    <dgm:pt modelId="{D053250D-A8BE-E949-B593-1B397BB29ADE}" type="pres">
      <dgm:prSet presAssocID="{2B54BC07-4881-AB47-856E-853E49EE3ED9}" presName="childText" presStyleLbl="revTx" presStyleIdx="0" presStyleCnt="1">
        <dgm:presLayoutVars>
          <dgm:bulletEnabled val="1"/>
        </dgm:presLayoutVars>
      </dgm:prSet>
      <dgm:spPr/>
    </dgm:pt>
  </dgm:ptLst>
  <dgm:cxnLst>
    <dgm:cxn modelId="{7B70B92F-4521-C34E-9633-2D7D77625C83}" type="presOf" srcId="{763030F8-35F8-4141-9B55-8BDCB5132871}" destId="{D053250D-A8BE-E949-B593-1B397BB29ADE}" srcOrd="0" destOrd="0" presId="urn:microsoft.com/office/officeart/2005/8/layout/vList2"/>
    <dgm:cxn modelId="{12FC7634-87D9-8A45-B6E2-6302410FB384}" srcId="{A4F2EEDE-BF51-924D-9106-7507BF751E12}" destId="{2B54BC07-4881-AB47-856E-853E49EE3ED9}" srcOrd="0" destOrd="0" parTransId="{BA55E684-90DA-B844-A629-D99B3294A790}" sibTransId="{BA358DCB-DDB1-0E45-B774-514B049DAACC}"/>
    <dgm:cxn modelId="{A98C7B49-FC2C-EB43-9897-50B2F27F096A}" srcId="{2B54BC07-4881-AB47-856E-853E49EE3ED9}" destId="{53A88963-790E-1D44-B261-52DEA976510E}" srcOrd="3" destOrd="0" parTransId="{CB6364FA-D1CA-2C4F-B398-8B647A2CF5DF}" sibTransId="{BCF4E521-3B66-0C4B-9C13-4E153B6DADF5}"/>
    <dgm:cxn modelId="{DD4B246A-AC79-E940-B46B-85BE69A518DF}" type="presOf" srcId="{8C1C05AF-2AEA-3341-A0EB-966B31FEA3C7}" destId="{D053250D-A8BE-E949-B593-1B397BB29ADE}" srcOrd="0" destOrd="2" presId="urn:microsoft.com/office/officeart/2005/8/layout/vList2"/>
    <dgm:cxn modelId="{6092D275-DC4E-C040-B862-4DF430E440BD}" srcId="{2B54BC07-4881-AB47-856E-853E49EE3ED9}" destId="{9DB4B03C-B7E0-B34B-A3E0-E493AE0DC175}" srcOrd="1" destOrd="0" parTransId="{0542E7CC-8F05-0B42-A956-81F76B77B788}" sibTransId="{C7A3C598-CA65-CF44-B5F9-E81C8193B032}"/>
    <dgm:cxn modelId="{5DAAF28E-D3F2-A74E-91B3-E75D6E235E1C}" type="presOf" srcId="{9DB4B03C-B7E0-B34B-A3E0-E493AE0DC175}" destId="{D053250D-A8BE-E949-B593-1B397BB29ADE}" srcOrd="0" destOrd="1" presId="urn:microsoft.com/office/officeart/2005/8/layout/vList2"/>
    <dgm:cxn modelId="{26653EB6-D645-8F48-AB93-4B9CEF8B7DC2}" type="presOf" srcId="{A4F2EEDE-BF51-924D-9106-7507BF751E12}" destId="{CFB147B7-57D1-0E49-A706-786729B4F435}" srcOrd="0" destOrd="0" presId="urn:microsoft.com/office/officeart/2005/8/layout/vList2"/>
    <dgm:cxn modelId="{99E48DD0-08E8-F74E-A793-15EA86803FAD}" type="presOf" srcId="{2B54BC07-4881-AB47-856E-853E49EE3ED9}" destId="{FADCA580-ECCA-334F-B07D-052785F6E769}" srcOrd="0" destOrd="0" presId="urn:microsoft.com/office/officeart/2005/8/layout/vList2"/>
    <dgm:cxn modelId="{E4CE9ED1-0F71-E04E-A0F0-C71DC24C0C2A}" srcId="{2B54BC07-4881-AB47-856E-853E49EE3ED9}" destId="{8C1C05AF-2AEA-3341-A0EB-966B31FEA3C7}" srcOrd="2" destOrd="0" parTransId="{DFBDA0B8-F601-2F4C-8068-2D5061F63285}" sibTransId="{671E0F92-8901-9A42-BCA0-D76870391411}"/>
    <dgm:cxn modelId="{085E98DC-E0EA-5043-9DFC-59AFF27575AF}" srcId="{2B54BC07-4881-AB47-856E-853E49EE3ED9}" destId="{763030F8-35F8-4141-9B55-8BDCB5132871}" srcOrd="0" destOrd="0" parTransId="{5EFAAA6C-DEBD-9E41-AF85-3476BED3A093}" sibTransId="{58D34FFD-6FE3-AC4A-9C98-79880704FFC7}"/>
    <dgm:cxn modelId="{C4DE1CFA-30B6-1344-8234-EB0F3A601EA6}" type="presOf" srcId="{53A88963-790E-1D44-B261-52DEA976510E}" destId="{D053250D-A8BE-E949-B593-1B397BB29ADE}" srcOrd="0" destOrd="3" presId="urn:microsoft.com/office/officeart/2005/8/layout/vList2"/>
    <dgm:cxn modelId="{A8D7619C-59D2-9749-A2C7-C59FB744A545}" type="presParOf" srcId="{CFB147B7-57D1-0E49-A706-786729B4F435}" destId="{FADCA580-ECCA-334F-B07D-052785F6E769}" srcOrd="0" destOrd="0" presId="urn:microsoft.com/office/officeart/2005/8/layout/vList2"/>
    <dgm:cxn modelId="{3021805F-7AAD-F347-A7BF-3A9A55858374}" type="presParOf" srcId="{CFB147B7-57D1-0E49-A706-786729B4F435}" destId="{D053250D-A8BE-E949-B593-1B397BB29AD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DCA580-ECCA-334F-B07D-052785F6E769}">
      <dsp:nvSpPr>
        <dsp:cNvPr id="0" name=""/>
        <dsp:cNvSpPr/>
      </dsp:nvSpPr>
      <dsp:spPr>
        <a:xfrm>
          <a:off x="0" y="35166"/>
          <a:ext cx="8229600" cy="1632150"/>
        </a:xfrm>
        <a:prstGeom prst="roundRect">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rtl="0">
            <a:lnSpc>
              <a:spcPct val="90000"/>
            </a:lnSpc>
            <a:spcBef>
              <a:spcPct val="0"/>
            </a:spcBef>
            <a:spcAft>
              <a:spcPct val="35000"/>
            </a:spcAft>
            <a:buNone/>
          </a:pPr>
          <a:r>
            <a:rPr lang="en-US" sz="3100" kern="1200"/>
            <a:t>Self-concept, an understanding and evaluation of who we are, emerges gradually.</a:t>
          </a:r>
        </a:p>
      </dsp:txBody>
      <dsp:txXfrm>
        <a:off x="79675" y="114841"/>
        <a:ext cx="8070250" cy="1472800"/>
      </dsp:txXfrm>
    </dsp:sp>
    <dsp:sp modelId="{D053250D-A8BE-E949-B593-1B397BB29ADE}">
      <dsp:nvSpPr>
        <dsp:cNvPr id="0" name=""/>
        <dsp:cNvSpPr/>
      </dsp:nvSpPr>
      <dsp:spPr>
        <a:xfrm>
          <a:off x="0" y="1667316"/>
          <a:ext cx="8229600" cy="28234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9370" rIns="220472" bIns="39370" numCol="1" spcCol="1270" anchor="t" anchorCtr="0">
          <a:noAutofit/>
        </a:bodyPr>
        <a:lstStyle/>
        <a:p>
          <a:pPr marL="228600" lvl="1" indent="-228600" algn="l" defTabSz="1066800" rtl="0">
            <a:lnSpc>
              <a:spcPct val="90000"/>
            </a:lnSpc>
            <a:spcBef>
              <a:spcPct val="0"/>
            </a:spcBef>
            <a:spcAft>
              <a:spcPct val="20000"/>
            </a:spcAft>
            <a:buChar char="•"/>
          </a:pPr>
          <a:r>
            <a:rPr lang="en-US" sz="2400" b="1" kern="1200"/>
            <a:t>6 months: </a:t>
          </a:r>
          <a:r>
            <a:rPr lang="en-US" sz="2400" kern="1200"/>
            <a:t>Self-awareness begins with self recognition in mirror (Darwin)</a:t>
          </a:r>
        </a:p>
        <a:p>
          <a:pPr marL="228600" lvl="1" indent="-228600" algn="l" defTabSz="1066800" rtl="0">
            <a:lnSpc>
              <a:spcPct val="90000"/>
            </a:lnSpc>
            <a:spcBef>
              <a:spcPct val="0"/>
            </a:spcBef>
            <a:spcAft>
              <a:spcPct val="20000"/>
            </a:spcAft>
            <a:buChar char="•"/>
          </a:pPr>
          <a:r>
            <a:rPr lang="en-US" sz="2400" b="1" kern="1200"/>
            <a:t>15-18 months: </a:t>
          </a:r>
          <a:r>
            <a:rPr lang="en-US" sz="2400" kern="1200"/>
            <a:t>Schema of how face should look apparent</a:t>
          </a:r>
        </a:p>
        <a:p>
          <a:pPr marL="228600" lvl="1" indent="-228600" algn="l" defTabSz="1066800" rtl="0">
            <a:lnSpc>
              <a:spcPct val="90000"/>
            </a:lnSpc>
            <a:spcBef>
              <a:spcPct val="0"/>
            </a:spcBef>
            <a:spcAft>
              <a:spcPct val="20000"/>
            </a:spcAft>
            <a:buChar char="•"/>
          </a:pPr>
          <a:r>
            <a:rPr lang="en-US" sz="2400" b="1" kern="1200"/>
            <a:t>School age</a:t>
          </a:r>
          <a:r>
            <a:rPr lang="en-US" sz="2400" kern="1200"/>
            <a:t>: More detailed descriptions of gender, group membership, psychological traits, and peer comparisons</a:t>
          </a:r>
        </a:p>
        <a:p>
          <a:pPr marL="228600" lvl="1" indent="-228600" algn="l" defTabSz="1066800" rtl="0">
            <a:lnSpc>
              <a:spcPct val="90000"/>
            </a:lnSpc>
            <a:spcBef>
              <a:spcPct val="0"/>
            </a:spcBef>
            <a:spcAft>
              <a:spcPct val="20000"/>
            </a:spcAft>
            <a:buChar char="•"/>
          </a:pPr>
          <a:r>
            <a:rPr lang="en-US" sz="2400" b="1" kern="1200"/>
            <a:t>By 8-10 years</a:t>
          </a:r>
          <a:r>
            <a:rPr lang="en-US" sz="2400" kern="1200"/>
            <a:t>: Self-image stable by 8 to 10 years</a:t>
          </a:r>
        </a:p>
      </dsp:txBody>
      <dsp:txXfrm>
        <a:off x="0" y="1667316"/>
        <a:ext cx="8229600" cy="282347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BA4E5A9-E74C-2D43-B8E5-1FF82190C7FC}" type="datetimeFigureOut">
              <a:rPr lang="en-US" smtClean="0"/>
              <a:pPr/>
              <a:t>10/8/19</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C5D6EAA-AE44-FA40-8641-14618B3B50E5}" type="slidenum">
              <a:rPr lang="en-US" smtClean="0"/>
              <a:pPr/>
              <a:t>‹#›</a:t>
            </a:fld>
            <a:endParaRPr lang="en-US"/>
          </a:p>
        </p:txBody>
      </p:sp>
    </p:spTree>
    <p:extLst>
      <p:ext uri="{BB962C8B-B14F-4D97-AF65-F5344CB8AC3E}">
        <p14:creationId xmlns:p14="http://schemas.microsoft.com/office/powerpoint/2010/main" val="31757564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ea typeface="+mn-ea"/>
                <a:cs typeface="+mn-cs"/>
              </a:defRPr>
            </a:lvl1pPr>
          </a:lstStyle>
          <a:p>
            <a:pPr>
              <a:defRPr/>
            </a:pPr>
            <a:endParaRPr lang="en-US"/>
          </a:p>
        </p:txBody>
      </p:sp>
      <p:sp>
        <p:nvSpPr>
          <p:cNvPr id="6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ea typeface="+mn-ea"/>
                <a:cs typeface="+mn-cs"/>
              </a:defRPr>
            </a:lvl1pPr>
          </a:lstStyle>
          <a:p>
            <a:pPr>
              <a:defRPr/>
            </a:pPr>
            <a:endParaRPr 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xmlns="">
                <a:solidFill>
                  <a:srgbClr val="FFFFFF"/>
                </a:solidFill>
              </a14:hiddenFill>
            </a:ext>
            <a:ext uri="{FAA26D3D-D897-4be2-8F04-BA451C77F1D7}">
              <ma14:placeholderFlag xmlns:ma14="http://schemas.microsoft.com/office/mac/drawingml/2011/main" xmlns="" val="1"/>
            </a:ext>
          </a:extLst>
        </p:spPr>
      </p:sp>
      <p:sp>
        <p:nvSpPr>
          <p:cNvPr id="6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ea typeface="+mn-ea"/>
                <a:cs typeface="+mn-cs"/>
              </a:defRPr>
            </a:lvl1pPr>
          </a:lstStyle>
          <a:p>
            <a:pPr>
              <a:defRPr/>
            </a:pPr>
            <a:endParaRPr lang="en-US"/>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EFAF0C21-8D54-A846-A48B-D02ECD372672}" type="slidenum">
              <a:rPr lang="en-US"/>
              <a:pPr>
                <a:defRPr/>
              </a:pPr>
              <a:t>‹#›</a:t>
            </a:fld>
            <a:endParaRPr lang="en-US"/>
          </a:p>
        </p:txBody>
      </p:sp>
    </p:spTree>
    <p:extLst>
      <p:ext uri="{BB962C8B-B14F-4D97-AF65-F5344CB8AC3E}">
        <p14:creationId xmlns:p14="http://schemas.microsoft.com/office/powerpoint/2010/main" val="30061950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0"/>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Arial" charset="0"/>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Arial" charset="0"/>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Arial" charset="0"/>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Arial" charset="0"/>
        <a:cs typeface="Arial"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Research equipment</a:t>
            </a:r>
          </a:p>
          <a:p>
            <a:pPr lvl="1"/>
            <a:r>
              <a:rPr lang="en-US" dirty="0"/>
              <a:t>Eye-tracking machines and pacifiers wired to electronic gear</a:t>
            </a:r>
          </a:p>
          <a:p>
            <a:r>
              <a:rPr lang="en-US" b="1" dirty="0"/>
              <a:t>Habituation</a:t>
            </a:r>
          </a:p>
          <a:p>
            <a:pPr lvl="1"/>
            <a:r>
              <a:rPr lang="en-US" dirty="0"/>
              <a:t>Fetuses adapted to vibrating, honking device on mother’s abdomen</a:t>
            </a:r>
          </a:p>
          <a:p>
            <a:r>
              <a:rPr lang="en-US" b="1" dirty="0"/>
              <a:t>Preferences</a:t>
            </a:r>
          </a:p>
          <a:p>
            <a:pPr lvl="1"/>
            <a:r>
              <a:rPr lang="en-US" dirty="0"/>
              <a:t>Newborns prefer face-like images and smell of mother’s body</a:t>
            </a:r>
          </a:p>
          <a:p>
            <a:pPr lvl="1"/>
            <a:endParaRPr lang="en-US" dirty="0"/>
          </a:p>
          <a:p>
            <a:pPr lvl="1"/>
            <a:endParaRPr lang="en-US" dirty="0"/>
          </a:p>
          <a:p>
            <a:endParaRPr lang="en-US" dirty="0"/>
          </a:p>
        </p:txBody>
      </p:sp>
      <p:sp>
        <p:nvSpPr>
          <p:cNvPr id="4" name="Slide Number Placeholder 3"/>
          <p:cNvSpPr>
            <a:spLocks noGrp="1"/>
          </p:cNvSpPr>
          <p:nvPr>
            <p:ph type="sldNum" sz="quarter" idx="10"/>
          </p:nvPr>
        </p:nvSpPr>
        <p:spPr/>
        <p:txBody>
          <a:bodyPr/>
          <a:lstStyle/>
          <a:p>
            <a:pPr>
              <a:defRPr/>
            </a:pPr>
            <a:fld id="{EFAF0C21-8D54-A846-A48B-D02ECD372672}" type="slidenum">
              <a:rPr lang="en-US" smtClean="0"/>
              <a:pPr>
                <a:defRPr/>
              </a:pPr>
              <a:t>6</a:t>
            </a:fld>
            <a:endParaRPr lang="en-US"/>
          </a:p>
        </p:txBody>
      </p:sp>
    </p:spTree>
    <p:extLst>
      <p:ext uri="{BB962C8B-B14F-4D97-AF65-F5344CB8AC3E}">
        <p14:creationId xmlns:p14="http://schemas.microsoft.com/office/powerpoint/2010/main" val="24059250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b="0" i="0" u="none" strike="noStrike" kern="1200" baseline="0" dirty="0">
                <a:solidFill>
                  <a:schemeClr val="tx1"/>
                </a:solidFill>
                <a:latin typeface="Arial" charset="0"/>
                <a:ea typeface="ＭＳ Ｐゴシック" charset="0"/>
                <a:cs typeface="Arial" charset="0"/>
              </a:rPr>
              <a:t>Nature and nurture together sculpt our synapses. Brain maturation provides us with a wealth of neural connections.</a:t>
            </a:r>
          </a:p>
          <a:p>
            <a:pPr marL="171450" indent="-171450">
              <a:buFont typeface="Arial"/>
              <a:buChar char="•"/>
            </a:pPr>
            <a:r>
              <a:rPr lang="en-US" sz="1200" b="0" i="0" u="none" strike="noStrike" kern="1200" baseline="0" dirty="0">
                <a:solidFill>
                  <a:schemeClr val="tx1"/>
                </a:solidFill>
                <a:latin typeface="Arial" charset="0"/>
                <a:ea typeface="ＭＳ Ｐゴシック" charset="0"/>
                <a:cs typeface="Arial" charset="0"/>
              </a:rPr>
              <a:t>Experience—sights and smells, touches and tugs—activate and strengthen some neural pathways while others weaken from disuse.</a:t>
            </a:r>
            <a:endParaRPr lang="en-US" dirty="0"/>
          </a:p>
        </p:txBody>
      </p:sp>
      <p:sp>
        <p:nvSpPr>
          <p:cNvPr id="4" name="Slide Number Placeholder 3"/>
          <p:cNvSpPr>
            <a:spLocks noGrp="1"/>
          </p:cNvSpPr>
          <p:nvPr>
            <p:ph type="sldNum" sz="quarter" idx="10"/>
          </p:nvPr>
        </p:nvSpPr>
        <p:spPr/>
        <p:txBody>
          <a:bodyPr/>
          <a:lstStyle/>
          <a:p>
            <a:pPr>
              <a:defRPr/>
            </a:pPr>
            <a:fld id="{EFAF0C21-8D54-A846-A48B-D02ECD372672}" type="slidenum">
              <a:rPr lang="en-US" smtClean="0"/>
              <a:pPr>
                <a:defRPr/>
              </a:pPr>
              <a:t>8</a:t>
            </a:fld>
            <a:endParaRPr lang="en-US"/>
          </a:p>
        </p:txBody>
      </p:sp>
    </p:spTree>
    <p:extLst>
      <p:ext uri="{BB962C8B-B14F-4D97-AF65-F5344CB8AC3E}">
        <p14:creationId xmlns:p14="http://schemas.microsoft.com/office/powerpoint/2010/main" val="12949270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Arial" charset="0"/>
                <a:ea typeface="ＭＳ Ｐゴシック" charset="0"/>
                <a:cs typeface="Arial" charset="0"/>
              </a:rPr>
              <a:t>What the conscious mind does not know and cannot express in words, the nervous system and our two-track mind somehow remember.</a:t>
            </a:r>
            <a:endParaRPr lang="en-US" dirty="0"/>
          </a:p>
        </p:txBody>
      </p:sp>
      <p:sp>
        <p:nvSpPr>
          <p:cNvPr id="4" name="Slide Number Placeholder 3"/>
          <p:cNvSpPr>
            <a:spLocks noGrp="1"/>
          </p:cNvSpPr>
          <p:nvPr>
            <p:ph type="sldNum" sz="quarter" idx="10"/>
          </p:nvPr>
        </p:nvSpPr>
        <p:spPr/>
        <p:txBody>
          <a:bodyPr/>
          <a:lstStyle/>
          <a:p>
            <a:pPr>
              <a:defRPr/>
            </a:pPr>
            <a:fld id="{EFAF0C21-8D54-A846-A48B-D02ECD372672}" type="slidenum">
              <a:rPr lang="en-US" smtClean="0"/>
              <a:pPr>
                <a:defRPr/>
              </a:pPr>
              <a:t>9</a:t>
            </a:fld>
            <a:endParaRPr lang="en-US"/>
          </a:p>
        </p:txBody>
      </p:sp>
    </p:spTree>
    <p:extLst>
      <p:ext uri="{BB962C8B-B14F-4D97-AF65-F5344CB8AC3E}">
        <p14:creationId xmlns:p14="http://schemas.microsoft.com/office/powerpoint/2010/main" val="10280094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FAF0C21-8D54-A846-A48B-D02ECD372672}" type="slidenum">
              <a:rPr lang="en-US" smtClean="0"/>
              <a:pPr>
                <a:defRPr/>
              </a:pPr>
              <a:t>10</a:t>
            </a:fld>
            <a:endParaRPr lang="en-US"/>
          </a:p>
        </p:txBody>
      </p:sp>
    </p:spTree>
    <p:extLst>
      <p:ext uri="{BB962C8B-B14F-4D97-AF65-F5344CB8AC3E}">
        <p14:creationId xmlns:p14="http://schemas.microsoft.com/office/powerpoint/2010/main" val="15476856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Schema</a:t>
            </a:r>
          </a:p>
          <a:p>
            <a:pPr lvl="1"/>
            <a:r>
              <a:rPr lang="en-US" dirty="0"/>
              <a:t>Concept or framework that organizes and interprets information</a:t>
            </a:r>
          </a:p>
          <a:p>
            <a:r>
              <a:rPr lang="en-US" b="1" dirty="0"/>
              <a:t>Assimilation</a:t>
            </a:r>
          </a:p>
          <a:p>
            <a:pPr lvl="1"/>
            <a:r>
              <a:rPr lang="en-US" dirty="0"/>
              <a:t>Interpreting our new experiences in terms of our existing schemas</a:t>
            </a:r>
          </a:p>
          <a:p>
            <a:r>
              <a:rPr lang="en-US" b="1" dirty="0"/>
              <a:t>Accommodation</a:t>
            </a:r>
          </a:p>
          <a:p>
            <a:pPr lvl="1"/>
            <a:r>
              <a:rPr lang="en-US" dirty="0"/>
              <a:t>Adapting our current understandings (schemas) to incorporate new information</a:t>
            </a:r>
          </a:p>
          <a:p>
            <a:endParaRPr lang="en-US" dirty="0"/>
          </a:p>
        </p:txBody>
      </p:sp>
      <p:sp>
        <p:nvSpPr>
          <p:cNvPr id="4" name="Slide Number Placeholder 3"/>
          <p:cNvSpPr>
            <a:spLocks noGrp="1"/>
          </p:cNvSpPr>
          <p:nvPr>
            <p:ph type="sldNum" sz="quarter" idx="10"/>
          </p:nvPr>
        </p:nvSpPr>
        <p:spPr/>
        <p:txBody>
          <a:bodyPr/>
          <a:lstStyle/>
          <a:p>
            <a:pPr>
              <a:defRPr/>
            </a:pPr>
            <a:fld id="{EFAF0C21-8D54-A846-A48B-D02ECD372672}" type="slidenum">
              <a:rPr lang="en-US" smtClean="0"/>
              <a:pPr>
                <a:defRPr/>
              </a:pPr>
              <a:t>13</a:t>
            </a:fld>
            <a:endParaRPr lang="en-US"/>
          </a:p>
        </p:txBody>
      </p:sp>
    </p:spTree>
    <p:extLst>
      <p:ext uri="{BB962C8B-B14F-4D97-AF65-F5344CB8AC3E}">
        <p14:creationId xmlns:p14="http://schemas.microsoft.com/office/powerpoint/2010/main" val="20046937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b="0" i="0" u="none" strike="noStrike" kern="1200" baseline="0" dirty="0">
                <a:solidFill>
                  <a:schemeClr val="tx1"/>
                </a:solidFill>
                <a:latin typeface="Arial" charset="0"/>
                <a:ea typeface="ＭＳ Ｐゴシック" charset="0"/>
                <a:cs typeface="Arial" charset="0"/>
              </a:rPr>
              <a:t>Conservation</a:t>
            </a:r>
          </a:p>
          <a:p>
            <a:pPr marL="628650" lvl="1" indent="-171450">
              <a:buFont typeface="Arial"/>
              <a:buChar char="•"/>
            </a:pPr>
            <a:r>
              <a:rPr lang="en-US" sz="1200" b="0" i="0" u="none" strike="noStrike" kern="1200" baseline="0" dirty="0">
                <a:solidFill>
                  <a:schemeClr val="tx1"/>
                </a:solidFill>
                <a:latin typeface="Arial" charset="0"/>
                <a:ea typeface="ＭＳ Ｐゴシック" charset="0"/>
                <a:cs typeface="Arial" charset="0"/>
              </a:rPr>
              <a:t>Principle (which Piaget believed to be a part of concrete operational reasoning) that properties such as mass, volume, and number remain the same despite changes in shapes.</a:t>
            </a:r>
            <a:endParaRPr lang="en-US" dirty="0"/>
          </a:p>
        </p:txBody>
      </p:sp>
      <p:sp>
        <p:nvSpPr>
          <p:cNvPr id="4" name="Slide Number Placeholder 3"/>
          <p:cNvSpPr>
            <a:spLocks noGrp="1"/>
          </p:cNvSpPr>
          <p:nvPr>
            <p:ph type="sldNum" sz="quarter" idx="10"/>
          </p:nvPr>
        </p:nvSpPr>
        <p:spPr/>
        <p:txBody>
          <a:bodyPr/>
          <a:lstStyle/>
          <a:p>
            <a:pPr>
              <a:defRPr/>
            </a:pPr>
            <a:fld id="{EFAF0C21-8D54-A846-A48B-D02ECD372672}" type="slidenum">
              <a:rPr lang="en-US" smtClean="0"/>
              <a:pPr>
                <a:defRPr/>
              </a:pPr>
              <a:t>15</a:t>
            </a:fld>
            <a:endParaRPr lang="en-US"/>
          </a:p>
        </p:txBody>
      </p:sp>
    </p:spTree>
    <p:extLst>
      <p:ext uri="{BB962C8B-B14F-4D97-AF65-F5344CB8AC3E}">
        <p14:creationId xmlns:p14="http://schemas.microsoft.com/office/powerpoint/2010/main" val="672215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Figure</a:t>
            </a:r>
            <a:r>
              <a:rPr lang="en-US" baseline="0" dirty="0"/>
              <a:t> 15.9 </a:t>
            </a:r>
            <a:r>
              <a:rPr lang="en-US" sz="1200" baseline="0" dirty="0"/>
              <a:t>(I</a:t>
            </a:r>
            <a:r>
              <a:rPr lang="en-US" sz="1200" dirty="0"/>
              <a:t>nspired by Baron-Cohen</a:t>
            </a:r>
            <a:r>
              <a:rPr lang="en-US" sz="1200" baseline="0" dirty="0"/>
              <a:t> </a:t>
            </a:r>
            <a:r>
              <a:rPr lang="nl-NL" sz="1200" dirty="0"/>
              <a:t>et al., 1985.)</a:t>
            </a:r>
            <a:endParaRPr lang="en-US" sz="1200" dirty="0"/>
          </a:p>
          <a:p>
            <a:endParaRPr lang="en-US" dirty="0"/>
          </a:p>
        </p:txBody>
      </p:sp>
      <p:sp>
        <p:nvSpPr>
          <p:cNvPr id="4" name="Slide Number Placeholder 3"/>
          <p:cNvSpPr>
            <a:spLocks noGrp="1"/>
          </p:cNvSpPr>
          <p:nvPr>
            <p:ph type="sldNum" sz="quarter" idx="10"/>
          </p:nvPr>
        </p:nvSpPr>
        <p:spPr/>
        <p:txBody>
          <a:bodyPr/>
          <a:lstStyle/>
          <a:p>
            <a:pPr>
              <a:defRPr/>
            </a:pPr>
            <a:fld id="{EFAF0C21-8D54-A846-A48B-D02ECD372672}" type="slidenum">
              <a:rPr lang="en-US" smtClean="0"/>
              <a:pPr>
                <a:defRPr/>
              </a:pPr>
              <a:t>16</a:t>
            </a:fld>
            <a:endParaRPr lang="en-US"/>
          </a:p>
        </p:txBody>
      </p:sp>
    </p:spTree>
    <p:extLst>
      <p:ext uri="{BB962C8B-B14F-4D97-AF65-F5344CB8AC3E}">
        <p14:creationId xmlns:p14="http://schemas.microsoft.com/office/powerpoint/2010/main" val="31808119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PLEASE</a:t>
            </a:r>
            <a:r>
              <a:rPr lang="en-US" baseline="0" dirty="0"/>
              <a:t> INSERT FIGURE 15.8 HERE</a:t>
            </a:r>
            <a:endParaRPr lang="en-US" dirty="0"/>
          </a:p>
        </p:txBody>
      </p:sp>
      <p:sp>
        <p:nvSpPr>
          <p:cNvPr id="4" name="Slide Number Placeholder 3"/>
          <p:cNvSpPr>
            <a:spLocks noGrp="1"/>
          </p:cNvSpPr>
          <p:nvPr>
            <p:ph type="sldNum" sz="quarter" idx="10"/>
          </p:nvPr>
        </p:nvSpPr>
        <p:spPr/>
        <p:txBody>
          <a:bodyPr/>
          <a:lstStyle/>
          <a:p>
            <a:pPr>
              <a:defRPr/>
            </a:pPr>
            <a:fld id="{EFAF0C21-8D54-A846-A48B-D02ECD372672}" type="slidenum">
              <a:rPr lang="en-US" smtClean="0"/>
              <a:pPr>
                <a:defRPr/>
              </a:pPr>
              <a:t>17</a:t>
            </a:fld>
            <a:endParaRPr lang="en-US"/>
          </a:p>
        </p:txBody>
      </p:sp>
    </p:spTree>
    <p:extLst>
      <p:ext uri="{BB962C8B-B14F-4D97-AF65-F5344CB8AC3E}">
        <p14:creationId xmlns:p14="http://schemas.microsoft.com/office/powerpoint/2010/main" val="8123094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FAF0C21-8D54-A846-A48B-D02ECD372672}" type="slidenum">
              <a:rPr lang="en-US" smtClean="0"/>
              <a:pPr>
                <a:defRPr/>
              </a:pPr>
              <a:t>18</a:t>
            </a:fld>
            <a:endParaRPr lang="en-US"/>
          </a:p>
        </p:txBody>
      </p:sp>
    </p:spTree>
    <p:extLst>
      <p:ext uri="{BB962C8B-B14F-4D97-AF65-F5344CB8AC3E}">
        <p14:creationId xmlns:p14="http://schemas.microsoft.com/office/powerpoint/2010/main" val="34438771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It is useful to remember</a:t>
            </a:r>
          </a:p>
          <a:p>
            <a:pPr lvl="1"/>
            <a:r>
              <a:rPr lang="en-US" dirty="0"/>
              <a:t>Young children are incapable of adult logic.</a:t>
            </a:r>
          </a:p>
          <a:p>
            <a:pPr lvl="1"/>
            <a:r>
              <a:rPr lang="en-US" dirty="0"/>
              <a:t>Children are not passive but active learners.  </a:t>
            </a:r>
          </a:p>
          <a:p>
            <a:pPr lvl="1"/>
            <a:r>
              <a:rPr lang="en-US" dirty="0"/>
              <a:t>Child cognition flourishes when adults build on what children know, engage them in concrete demonstrations, and stimulate creative thinking.</a:t>
            </a:r>
          </a:p>
          <a:p>
            <a:pPr lvl="1"/>
            <a:r>
              <a:rPr lang="en-US" dirty="0"/>
              <a:t>Children’s cognitive immaturity is adaptive.</a:t>
            </a:r>
          </a:p>
          <a:p>
            <a:endParaRPr lang="en-US" dirty="0"/>
          </a:p>
        </p:txBody>
      </p:sp>
      <p:sp>
        <p:nvSpPr>
          <p:cNvPr id="4" name="Slide Number Placeholder 3"/>
          <p:cNvSpPr>
            <a:spLocks noGrp="1"/>
          </p:cNvSpPr>
          <p:nvPr>
            <p:ph type="sldNum" sz="quarter" idx="10"/>
          </p:nvPr>
        </p:nvSpPr>
        <p:spPr/>
        <p:txBody>
          <a:bodyPr/>
          <a:lstStyle/>
          <a:p>
            <a:pPr>
              <a:defRPr/>
            </a:pPr>
            <a:fld id="{EFAF0C21-8D54-A846-A48B-D02ECD372672}" type="slidenum">
              <a:rPr lang="en-US" smtClean="0"/>
              <a:pPr>
                <a:defRPr/>
              </a:pPr>
              <a:t>20</a:t>
            </a:fld>
            <a:endParaRPr lang="en-US"/>
          </a:p>
        </p:txBody>
      </p:sp>
    </p:spTree>
    <p:extLst>
      <p:ext uri="{BB962C8B-B14F-4D97-AF65-F5344CB8AC3E}">
        <p14:creationId xmlns:p14="http://schemas.microsoft.com/office/powerpoint/2010/main" val="2136805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a:t>ASD has differing levels of severity.</a:t>
            </a:r>
          </a:p>
          <a:p>
            <a:endParaRPr lang="en-US" dirty="0"/>
          </a:p>
        </p:txBody>
      </p:sp>
      <p:sp>
        <p:nvSpPr>
          <p:cNvPr id="4" name="Slide Number Placeholder 3"/>
          <p:cNvSpPr>
            <a:spLocks noGrp="1"/>
          </p:cNvSpPr>
          <p:nvPr>
            <p:ph type="sldNum" sz="quarter" idx="10"/>
          </p:nvPr>
        </p:nvSpPr>
        <p:spPr/>
        <p:txBody>
          <a:bodyPr/>
          <a:lstStyle/>
          <a:p>
            <a:pPr>
              <a:defRPr/>
            </a:pPr>
            <a:fld id="{EFAF0C21-8D54-A846-A48B-D02ECD372672}" type="slidenum">
              <a:rPr lang="en-US" smtClean="0"/>
              <a:pPr>
                <a:defRPr/>
              </a:pPr>
              <a:t>21</a:t>
            </a:fld>
            <a:endParaRPr lang="en-US"/>
          </a:p>
        </p:txBody>
      </p:sp>
    </p:spTree>
    <p:extLst>
      <p:ext uri="{BB962C8B-B14F-4D97-AF65-F5344CB8AC3E}">
        <p14:creationId xmlns:p14="http://schemas.microsoft.com/office/powerpoint/2010/main" val="16224397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0" i="0" u="none" strike="noStrike" kern="1200" baseline="0" dirty="0">
                <a:solidFill>
                  <a:schemeClr val="tx1"/>
                </a:solidFill>
                <a:latin typeface="Arial" charset="0"/>
                <a:ea typeface="ＭＳ Ｐゴシック" charset="0"/>
                <a:cs typeface="Arial" charset="0"/>
              </a:rPr>
              <a:t>By age 8, 1 in 68 U.S. children now gets diagnosed with ASD, though the reported rates vary by place. The increase in ASD diagnoses has been offset by a decrease in the number of children with a “cognitive disability” or “learning disability,”  suggesting a relabeling of children’s disorders.</a:t>
            </a:r>
            <a:endParaRPr lang="en-US" dirty="0"/>
          </a:p>
          <a:p>
            <a:endParaRPr lang="en-US" dirty="0"/>
          </a:p>
        </p:txBody>
      </p:sp>
      <p:sp>
        <p:nvSpPr>
          <p:cNvPr id="4" name="Slide Number Placeholder 3"/>
          <p:cNvSpPr>
            <a:spLocks noGrp="1"/>
          </p:cNvSpPr>
          <p:nvPr>
            <p:ph type="sldNum" sz="quarter" idx="10"/>
          </p:nvPr>
        </p:nvSpPr>
        <p:spPr/>
        <p:txBody>
          <a:bodyPr/>
          <a:lstStyle/>
          <a:p>
            <a:pPr>
              <a:defRPr/>
            </a:pPr>
            <a:fld id="{EFAF0C21-8D54-A846-A48B-D02ECD372672}" type="slidenum">
              <a:rPr lang="en-US" smtClean="0"/>
              <a:pPr>
                <a:defRPr/>
              </a:pPr>
              <a:t>22</a:t>
            </a:fld>
            <a:endParaRPr lang="en-US"/>
          </a:p>
        </p:txBody>
      </p:sp>
    </p:spTree>
    <p:extLst>
      <p:ext uri="{BB962C8B-B14F-4D97-AF65-F5344CB8AC3E}">
        <p14:creationId xmlns:p14="http://schemas.microsoft.com/office/powerpoint/2010/main" val="7295194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Stranger anxiety</a:t>
            </a:r>
          </a:p>
          <a:p>
            <a:pPr lvl="1"/>
            <a:r>
              <a:rPr lang="en-US" dirty="0"/>
              <a:t>Fear of strangers that infants commonly display, beginning by about 8 months of age</a:t>
            </a:r>
          </a:p>
          <a:p>
            <a:endParaRPr lang="en-US" dirty="0"/>
          </a:p>
        </p:txBody>
      </p:sp>
      <p:sp>
        <p:nvSpPr>
          <p:cNvPr id="4" name="Slide Number Placeholder 3"/>
          <p:cNvSpPr>
            <a:spLocks noGrp="1"/>
          </p:cNvSpPr>
          <p:nvPr>
            <p:ph type="sldNum" sz="quarter" idx="10"/>
          </p:nvPr>
        </p:nvSpPr>
        <p:spPr/>
        <p:txBody>
          <a:bodyPr/>
          <a:lstStyle/>
          <a:p>
            <a:pPr>
              <a:defRPr/>
            </a:pPr>
            <a:fld id="{EFAF0C21-8D54-A846-A48B-D02ECD372672}" type="slidenum">
              <a:rPr lang="en-US" smtClean="0"/>
              <a:pPr>
                <a:defRPr/>
              </a:pPr>
              <a:t>23</a:t>
            </a:fld>
            <a:endParaRPr lang="en-US"/>
          </a:p>
        </p:txBody>
      </p:sp>
    </p:spTree>
    <p:extLst>
      <p:ext uri="{BB962C8B-B14F-4D97-AF65-F5344CB8AC3E}">
        <p14:creationId xmlns:p14="http://schemas.microsoft.com/office/powerpoint/2010/main" val="40596748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Arial" charset="0"/>
                <a:ea typeface="ＭＳ Ｐゴシック" charset="0"/>
                <a:cs typeface="Arial" charset="0"/>
              </a:rPr>
              <a:t>Adult relationships seem to reflect the attachment styles of early childhood, lending support to Erik Erikson’s idea that basic trust is formed in infancy by our experiences with responsive caregivers.</a:t>
            </a:r>
            <a:endParaRPr lang="en-US" dirty="0"/>
          </a:p>
        </p:txBody>
      </p:sp>
      <p:sp>
        <p:nvSpPr>
          <p:cNvPr id="4" name="Slide Number Placeholder 3"/>
          <p:cNvSpPr>
            <a:spLocks noGrp="1"/>
          </p:cNvSpPr>
          <p:nvPr>
            <p:ph type="sldNum" sz="quarter" idx="10"/>
          </p:nvPr>
        </p:nvSpPr>
        <p:spPr/>
        <p:txBody>
          <a:bodyPr/>
          <a:lstStyle/>
          <a:p>
            <a:pPr>
              <a:defRPr/>
            </a:pPr>
            <a:fld id="{EFAF0C21-8D54-A846-A48B-D02ECD372672}" type="slidenum">
              <a:rPr lang="en-US" smtClean="0"/>
              <a:pPr>
                <a:defRPr/>
              </a:pPr>
              <a:t>25</a:t>
            </a:fld>
            <a:endParaRPr lang="en-US"/>
          </a:p>
        </p:txBody>
      </p:sp>
    </p:spTree>
    <p:extLst>
      <p:ext uri="{BB962C8B-B14F-4D97-AF65-F5344CB8AC3E}">
        <p14:creationId xmlns:p14="http://schemas.microsoft.com/office/powerpoint/2010/main" val="17220955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i="1" dirty="0"/>
              <a:t>Secure attachment</a:t>
            </a:r>
          </a:p>
          <a:p>
            <a:pPr lvl="1"/>
            <a:r>
              <a:rPr lang="en-US" dirty="0"/>
              <a:t>Shown by 60 percent of infants</a:t>
            </a:r>
          </a:p>
          <a:p>
            <a:pPr lvl="1"/>
            <a:r>
              <a:rPr lang="en-US" dirty="0"/>
              <a:t>In their mother’s presence, they play comfortably, happily exploring their new environment. When she leaves, they become upset. When she returns, they seek contact with her.</a:t>
            </a:r>
          </a:p>
          <a:p>
            <a:pPr lvl="1"/>
            <a:r>
              <a:rPr lang="en-US" dirty="0"/>
              <a:t>Sensitive, responsive mothers had infants who were securely attached.</a:t>
            </a:r>
          </a:p>
          <a:p>
            <a:pPr lvl="0"/>
            <a:r>
              <a:rPr lang="en-US" sz="2600" i="1" dirty="0"/>
              <a:t>Insecure attachment</a:t>
            </a:r>
          </a:p>
          <a:p>
            <a:pPr lvl="1"/>
            <a:r>
              <a:rPr lang="en-US" dirty="0"/>
              <a:t>Infants avoid attachment or show insecure attachment, marked by either anxiety or avoidance of trusting relationships. They are less likely to explore their mother. When she leaves, they might cry loudly and remain upset. </a:t>
            </a:r>
          </a:p>
          <a:p>
            <a:pPr lvl="0"/>
            <a:r>
              <a:rPr lang="en-US" dirty="0" err="1"/>
              <a:t>Avoidantly</a:t>
            </a:r>
            <a:r>
              <a:rPr lang="en-US" dirty="0"/>
              <a:t> attached infants seem not to notice or care about her departure and return.</a:t>
            </a:r>
          </a:p>
          <a:p>
            <a:pPr lvl="1"/>
            <a:r>
              <a:rPr lang="en-US" dirty="0"/>
              <a:t>Insensitive, unresponsive mothers often had infants who were insecurely attached</a:t>
            </a:r>
          </a:p>
          <a:p>
            <a:endParaRPr lang="en-US" dirty="0"/>
          </a:p>
        </p:txBody>
      </p:sp>
      <p:sp>
        <p:nvSpPr>
          <p:cNvPr id="4" name="Slide Number Placeholder 3"/>
          <p:cNvSpPr>
            <a:spLocks noGrp="1"/>
          </p:cNvSpPr>
          <p:nvPr>
            <p:ph type="sldNum" sz="quarter" idx="10"/>
          </p:nvPr>
        </p:nvSpPr>
        <p:spPr/>
        <p:txBody>
          <a:bodyPr/>
          <a:lstStyle/>
          <a:p>
            <a:pPr>
              <a:defRPr/>
            </a:pPr>
            <a:fld id="{EFAF0C21-8D54-A846-A48B-D02ECD372672}" type="slidenum">
              <a:rPr lang="en-US" smtClean="0"/>
              <a:pPr>
                <a:defRPr/>
              </a:pPr>
              <a:t>26</a:t>
            </a:fld>
            <a:endParaRPr lang="en-US"/>
          </a:p>
        </p:txBody>
      </p:sp>
    </p:spTree>
    <p:extLst>
      <p:ext uri="{BB962C8B-B14F-4D97-AF65-F5344CB8AC3E}">
        <p14:creationId xmlns:p14="http://schemas.microsoft.com/office/powerpoint/2010/main" val="33838485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b="0" i="0" u="none" strike="noStrike" kern="1200" baseline="0" dirty="0">
                <a:solidFill>
                  <a:schemeClr val="tx1"/>
                </a:solidFill>
                <a:latin typeface="Arial" charset="0"/>
                <a:ea typeface="ＭＳ Ｐゴシック" charset="0"/>
                <a:cs typeface="Arial" charset="0"/>
              </a:rPr>
              <a:t>Temperament</a:t>
            </a:r>
            <a:r>
              <a:rPr lang="en-US" sz="1200" b="1" i="0" u="none" strike="noStrike" kern="1200" baseline="0" dirty="0">
                <a:solidFill>
                  <a:schemeClr val="tx1"/>
                </a:solidFill>
                <a:latin typeface="Arial" charset="0"/>
                <a:ea typeface="ＭＳ Ｐゴシック" charset="0"/>
                <a:cs typeface="Arial" charset="0"/>
              </a:rPr>
              <a:t>—</a:t>
            </a:r>
            <a:r>
              <a:rPr lang="en-US" sz="1200" b="0" i="0" u="none" strike="noStrike" kern="1200" baseline="0" dirty="0">
                <a:solidFill>
                  <a:schemeClr val="tx1"/>
                </a:solidFill>
                <a:latin typeface="Arial" charset="0"/>
                <a:ea typeface="ＭＳ Ｐゴシック" charset="0"/>
                <a:cs typeface="Arial" charset="0"/>
              </a:rPr>
              <a:t>a person’s characteristic emotional reactivity and intensity; temperament is genetically influenced.</a:t>
            </a:r>
            <a:endParaRPr lang="en-US" b="0" dirty="0"/>
          </a:p>
        </p:txBody>
      </p:sp>
      <p:sp>
        <p:nvSpPr>
          <p:cNvPr id="4" name="Slide Number Placeholder 3"/>
          <p:cNvSpPr>
            <a:spLocks noGrp="1"/>
          </p:cNvSpPr>
          <p:nvPr>
            <p:ph type="sldNum" sz="quarter" idx="10"/>
          </p:nvPr>
        </p:nvSpPr>
        <p:spPr/>
        <p:txBody>
          <a:bodyPr/>
          <a:lstStyle/>
          <a:p>
            <a:pPr>
              <a:defRPr/>
            </a:pPr>
            <a:fld id="{EFAF0C21-8D54-A846-A48B-D02ECD372672}" type="slidenum">
              <a:rPr lang="en-US" smtClean="0"/>
              <a:pPr>
                <a:defRPr/>
              </a:pPr>
              <a:t>27</a:t>
            </a:fld>
            <a:endParaRPr lang="en-US"/>
          </a:p>
        </p:txBody>
      </p:sp>
    </p:spTree>
    <p:extLst>
      <p:ext uri="{BB962C8B-B14F-4D97-AF65-F5344CB8AC3E}">
        <p14:creationId xmlns:p14="http://schemas.microsoft.com/office/powerpoint/2010/main" val="25938625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Table 15.2</a:t>
            </a:r>
          </a:p>
        </p:txBody>
      </p:sp>
      <p:sp>
        <p:nvSpPr>
          <p:cNvPr id="4" name="Slide Number Placeholder 3"/>
          <p:cNvSpPr>
            <a:spLocks noGrp="1"/>
          </p:cNvSpPr>
          <p:nvPr>
            <p:ph type="sldNum" sz="quarter" idx="10"/>
          </p:nvPr>
        </p:nvSpPr>
        <p:spPr/>
        <p:txBody>
          <a:bodyPr/>
          <a:lstStyle/>
          <a:p>
            <a:pPr>
              <a:defRPr/>
            </a:pPr>
            <a:fld id="{EFAF0C21-8D54-A846-A48B-D02ECD372672}" type="slidenum">
              <a:rPr lang="en-US" smtClean="0"/>
              <a:pPr>
                <a:defRPr/>
              </a:pPr>
              <a:t>28</a:t>
            </a:fld>
            <a:endParaRPr lang="en-US"/>
          </a:p>
        </p:txBody>
      </p:sp>
    </p:spTree>
    <p:extLst>
      <p:ext uri="{BB962C8B-B14F-4D97-AF65-F5344CB8AC3E}">
        <p14:creationId xmlns:p14="http://schemas.microsoft.com/office/powerpoint/2010/main" val="39942068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FAF0C21-8D54-A846-A48B-D02ECD372672}" type="slidenum">
              <a:rPr lang="en-US" smtClean="0"/>
              <a:pPr>
                <a:defRPr/>
              </a:pPr>
              <a:t>34</a:t>
            </a:fld>
            <a:endParaRPr lang="en-US"/>
          </a:p>
        </p:txBody>
      </p:sp>
    </p:spTree>
    <p:extLst>
      <p:ext uri="{BB962C8B-B14F-4D97-AF65-F5344CB8AC3E}">
        <p14:creationId xmlns:p14="http://schemas.microsoft.com/office/powerpoint/2010/main" val="31842838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Arial" charset="0"/>
                <a:ea typeface="ＭＳ Ｐゴシック" charset="0"/>
                <a:cs typeface="Arial" charset="0"/>
              </a:rPr>
              <a:t>Lawrence Kohlberg proposed a stage theory of moral reasoning, from a </a:t>
            </a:r>
            <a:r>
              <a:rPr lang="en-US" sz="1200" b="0" i="0" u="none" strike="noStrike" kern="1200" baseline="0" dirty="0" err="1">
                <a:solidFill>
                  <a:schemeClr val="tx1"/>
                </a:solidFill>
                <a:latin typeface="Arial" charset="0"/>
                <a:ea typeface="ＭＳ Ｐゴシック" charset="0"/>
                <a:cs typeface="Arial" charset="0"/>
              </a:rPr>
              <a:t>preconventional</a:t>
            </a:r>
            <a:r>
              <a:rPr lang="en-US" sz="1200" b="0" i="0" u="none" strike="noStrike" kern="1200" baseline="0" dirty="0">
                <a:solidFill>
                  <a:schemeClr val="tx1"/>
                </a:solidFill>
                <a:latin typeface="Arial" charset="0"/>
                <a:ea typeface="ＭＳ Ｐゴシック" charset="0"/>
                <a:cs typeface="Arial" charset="0"/>
              </a:rPr>
              <a:t> morality of self-interest, to</a:t>
            </a:r>
          </a:p>
          <a:p>
            <a:r>
              <a:rPr lang="en-US" sz="1200" b="0" i="0" u="none" strike="noStrike" kern="1200" baseline="0" dirty="0">
                <a:solidFill>
                  <a:schemeClr val="tx1"/>
                </a:solidFill>
                <a:latin typeface="Arial" charset="0"/>
                <a:ea typeface="ＭＳ Ｐゴシック" charset="0"/>
                <a:cs typeface="Arial" charset="0"/>
              </a:rPr>
              <a:t>a conventional morality concerned with upholding laws and social rules, to (in some people) a </a:t>
            </a:r>
            <a:r>
              <a:rPr lang="en-US" sz="1200" b="0" i="0" u="none" strike="noStrike" kern="1200" baseline="0" dirty="0" err="1">
                <a:solidFill>
                  <a:schemeClr val="tx1"/>
                </a:solidFill>
                <a:latin typeface="Arial" charset="0"/>
                <a:ea typeface="ＭＳ Ｐゴシック" charset="0"/>
                <a:cs typeface="Arial" charset="0"/>
              </a:rPr>
              <a:t>postconventional</a:t>
            </a:r>
            <a:r>
              <a:rPr lang="en-US" sz="1200" b="0" i="0" u="none" strike="noStrike" kern="1200" baseline="0" dirty="0">
                <a:solidFill>
                  <a:schemeClr val="tx1"/>
                </a:solidFill>
                <a:latin typeface="Arial" charset="0"/>
                <a:ea typeface="ＭＳ Ｐゴシック" charset="0"/>
                <a:cs typeface="Arial" charset="0"/>
              </a:rPr>
              <a:t> morality of universal ethical principles.</a:t>
            </a:r>
            <a:endParaRPr lang="en-US" dirty="0"/>
          </a:p>
        </p:txBody>
      </p:sp>
      <p:sp>
        <p:nvSpPr>
          <p:cNvPr id="4" name="Slide Number Placeholder 3"/>
          <p:cNvSpPr>
            <a:spLocks noGrp="1"/>
          </p:cNvSpPr>
          <p:nvPr>
            <p:ph type="sldNum" sz="quarter" idx="10"/>
          </p:nvPr>
        </p:nvSpPr>
        <p:spPr/>
        <p:txBody>
          <a:bodyPr/>
          <a:lstStyle/>
          <a:p>
            <a:pPr>
              <a:defRPr/>
            </a:pPr>
            <a:fld id="{EFAF0C21-8D54-A846-A48B-D02ECD372672}" type="slidenum">
              <a:rPr lang="en-US" smtClean="0"/>
              <a:pPr>
                <a:defRPr/>
              </a:pPr>
              <a:t>35</a:t>
            </a:fld>
            <a:endParaRPr lang="en-US"/>
          </a:p>
        </p:txBody>
      </p:sp>
    </p:spTree>
    <p:extLst>
      <p:ext uri="{BB962C8B-B14F-4D97-AF65-F5344CB8AC3E}">
        <p14:creationId xmlns:p14="http://schemas.microsoft.com/office/powerpoint/2010/main" val="9107191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Table16.1</a:t>
            </a:r>
          </a:p>
        </p:txBody>
      </p:sp>
      <p:sp>
        <p:nvSpPr>
          <p:cNvPr id="4" name="Slide Number Placeholder 3"/>
          <p:cNvSpPr>
            <a:spLocks noGrp="1"/>
          </p:cNvSpPr>
          <p:nvPr>
            <p:ph type="sldNum" sz="quarter" idx="10"/>
          </p:nvPr>
        </p:nvSpPr>
        <p:spPr/>
        <p:txBody>
          <a:bodyPr/>
          <a:lstStyle/>
          <a:p>
            <a:pPr>
              <a:defRPr/>
            </a:pPr>
            <a:fld id="{EFAF0C21-8D54-A846-A48B-D02ECD372672}" type="slidenum">
              <a:rPr lang="en-US" smtClean="0"/>
              <a:pPr>
                <a:defRPr/>
              </a:pPr>
              <a:t>37</a:t>
            </a:fld>
            <a:endParaRPr lang="en-US"/>
          </a:p>
        </p:txBody>
      </p:sp>
    </p:spTree>
    <p:extLst>
      <p:ext uri="{BB962C8B-B14F-4D97-AF65-F5344CB8AC3E}">
        <p14:creationId xmlns:p14="http://schemas.microsoft.com/office/powerpoint/2010/main" val="38188746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task is to solidify a sense of self by testing and blending various roles</a:t>
            </a:r>
          </a:p>
        </p:txBody>
      </p:sp>
      <p:sp>
        <p:nvSpPr>
          <p:cNvPr id="4" name="Slide Number Placeholder 3"/>
          <p:cNvSpPr>
            <a:spLocks noGrp="1"/>
          </p:cNvSpPr>
          <p:nvPr>
            <p:ph type="sldNum" sz="quarter" idx="10"/>
          </p:nvPr>
        </p:nvSpPr>
        <p:spPr/>
        <p:txBody>
          <a:bodyPr/>
          <a:lstStyle/>
          <a:p>
            <a:pPr>
              <a:defRPr/>
            </a:pPr>
            <a:fld id="{EFAF0C21-8D54-A846-A48B-D02ECD372672}" type="slidenum">
              <a:rPr lang="en-US" smtClean="0"/>
              <a:pPr>
                <a:defRPr/>
              </a:pPr>
              <a:t>38</a:t>
            </a:fld>
            <a:endParaRPr lang="en-US"/>
          </a:p>
        </p:txBody>
      </p:sp>
    </p:spTree>
    <p:extLst>
      <p:ext uri="{BB962C8B-B14F-4D97-AF65-F5344CB8AC3E}">
        <p14:creationId xmlns:p14="http://schemas.microsoft.com/office/powerpoint/2010/main" val="28928367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dirty="0"/>
              <a:t>Early adulthood: Roughly twenties and thirties</a:t>
            </a:r>
          </a:p>
          <a:p>
            <a:pPr marL="171450" indent="-171450">
              <a:buFont typeface="Arial"/>
              <a:buChar char="•"/>
            </a:pPr>
            <a:r>
              <a:rPr lang="en-US" dirty="0"/>
              <a:t>Middle adulthood: To age 65</a:t>
            </a:r>
          </a:p>
          <a:p>
            <a:pPr marL="171450" indent="-171450">
              <a:buFont typeface="Arial"/>
              <a:buChar char="•"/>
            </a:pPr>
            <a:r>
              <a:rPr lang="en-US" dirty="0"/>
              <a:t>Late adulthood: Years after 65</a:t>
            </a:r>
          </a:p>
          <a:p>
            <a:pPr marL="171450" indent="-171450">
              <a:buFont typeface="Arial"/>
              <a:buChar char="•"/>
            </a:pPr>
            <a:r>
              <a:rPr lang="en-US" sz="1200" b="0" i="0" u="none" strike="noStrike" kern="1200" baseline="0" dirty="0">
                <a:solidFill>
                  <a:schemeClr val="tx1"/>
                </a:solidFill>
                <a:latin typeface="Arial" charset="0"/>
                <a:ea typeface="ＭＳ Ｐゴシック" charset="0"/>
                <a:cs typeface="Arial" charset="0"/>
              </a:rPr>
              <a:t>In 2008, George Blair  (93 </a:t>
            </a:r>
            <a:r>
              <a:rPr lang="en-US" sz="1200" b="0" i="0" u="none" strike="noStrike" kern="1200" baseline="0" dirty="0" err="1">
                <a:solidFill>
                  <a:schemeClr val="tx1"/>
                </a:solidFill>
                <a:latin typeface="Arial" charset="0"/>
                <a:ea typeface="ＭＳ Ｐゴシック" charset="0"/>
                <a:cs typeface="Arial" charset="0"/>
              </a:rPr>
              <a:t>yo</a:t>
            </a:r>
            <a:r>
              <a:rPr lang="en-US" sz="1200" b="0" i="0" u="none" strike="noStrike" kern="1200" baseline="0" dirty="0">
                <a:solidFill>
                  <a:schemeClr val="tx1"/>
                </a:solidFill>
                <a:latin typeface="Arial" charset="0"/>
                <a:ea typeface="ＭＳ Ｐゴシック" charset="0"/>
                <a:cs typeface="Arial" charset="0"/>
              </a:rPr>
              <a:t>) maintained his place in the record books as the world’s oldest barefoot water skier.</a:t>
            </a:r>
            <a:endParaRPr lang="en-US" dirty="0"/>
          </a:p>
        </p:txBody>
      </p:sp>
      <p:sp>
        <p:nvSpPr>
          <p:cNvPr id="4" name="Slide Number Placeholder 3"/>
          <p:cNvSpPr>
            <a:spLocks noGrp="1"/>
          </p:cNvSpPr>
          <p:nvPr>
            <p:ph type="sldNum" sz="quarter" idx="10"/>
          </p:nvPr>
        </p:nvSpPr>
        <p:spPr/>
        <p:txBody>
          <a:bodyPr/>
          <a:lstStyle/>
          <a:p>
            <a:pPr>
              <a:defRPr/>
            </a:pPr>
            <a:fld id="{EFAF0C21-8D54-A846-A48B-D02ECD372672}" type="slidenum">
              <a:rPr lang="en-US" smtClean="0"/>
              <a:pPr>
                <a:defRPr/>
              </a:pPr>
              <a:t>42</a:t>
            </a:fld>
            <a:endParaRPr lang="en-US"/>
          </a:p>
        </p:txBody>
      </p:sp>
    </p:spTree>
    <p:extLst>
      <p:ext uri="{BB962C8B-B14F-4D97-AF65-F5344CB8AC3E}">
        <p14:creationId xmlns:p14="http://schemas.microsoft.com/office/powerpoint/2010/main" val="8267207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Arial" charset="0"/>
                <a:ea typeface="ＭＳ Ｐゴシック" charset="0"/>
                <a:cs typeface="Arial" charset="0"/>
              </a:rPr>
              <a:t>Developmental researchers study age-related changes such as in memory with cross-sectional studies (comparing</a:t>
            </a:r>
          </a:p>
          <a:p>
            <a:r>
              <a:rPr lang="en-US" sz="1200" b="0" i="0" u="none" strike="noStrike" kern="1200" baseline="0" dirty="0">
                <a:solidFill>
                  <a:schemeClr val="tx1"/>
                </a:solidFill>
                <a:latin typeface="Arial" charset="0"/>
                <a:ea typeface="ＭＳ Ｐゴシック" charset="0"/>
                <a:cs typeface="Arial" charset="0"/>
              </a:rPr>
              <a:t>people of different ages) and longitudinal studies (retesting the same people over a period of years).</a:t>
            </a:r>
            <a:endParaRPr lang="en-US" dirty="0"/>
          </a:p>
        </p:txBody>
      </p:sp>
      <p:sp>
        <p:nvSpPr>
          <p:cNvPr id="4" name="Slide Number Placeholder 3"/>
          <p:cNvSpPr>
            <a:spLocks noGrp="1"/>
          </p:cNvSpPr>
          <p:nvPr>
            <p:ph type="sldNum" sz="quarter" idx="10"/>
          </p:nvPr>
        </p:nvSpPr>
        <p:spPr/>
        <p:txBody>
          <a:bodyPr/>
          <a:lstStyle/>
          <a:p>
            <a:pPr>
              <a:defRPr/>
            </a:pPr>
            <a:fld id="{EFAF0C21-8D54-A846-A48B-D02ECD372672}" type="slidenum">
              <a:rPr lang="en-US" smtClean="0"/>
              <a:pPr>
                <a:defRPr/>
              </a:pPr>
              <a:t>45</a:t>
            </a:fld>
            <a:endParaRPr lang="en-US"/>
          </a:p>
        </p:txBody>
      </p:sp>
    </p:spTree>
    <p:extLst>
      <p:ext uri="{BB962C8B-B14F-4D97-AF65-F5344CB8AC3E}">
        <p14:creationId xmlns:p14="http://schemas.microsoft.com/office/powerpoint/2010/main" val="41129165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FAF0C21-8D54-A846-A48B-D02ECD372672}" type="slidenum">
              <a:rPr lang="en-US" smtClean="0"/>
              <a:pPr>
                <a:defRPr/>
              </a:pPr>
              <a:t>48</a:t>
            </a:fld>
            <a:endParaRPr lang="en-US"/>
          </a:p>
        </p:txBody>
      </p:sp>
    </p:spTree>
    <p:extLst>
      <p:ext uri="{BB962C8B-B14F-4D97-AF65-F5344CB8AC3E}">
        <p14:creationId xmlns:p14="http://schemas.microsoft.com/office/powerpoint/2010/main" val="21905428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b="0" i="0" u="none" strike="noStrike" kern="1200" baseline="0" dirty="0">
                <a:solidFill>
                  <a:schemeClr val="tx1"/>
                </a:solidFill>
                <a:latin typeface="Arial" charset="0"/>
                <a:ea typeface="ＭＳ Ｐゴシック" charset="0"/>
                <a:cs typeface="Arial" charset="0"/>
              </a:rPr>
              <a:t>Sigmund Freud (1935) put it most simply: The healthy adult, he said, is one who can love and work.</a:t>
            </a:r>
            <a:endParaRPr lang="en-US" dirty="0"/>
          </a:p>
        </p:txBody>
      </p:sp>
      <p:sp>
        <p:nvSpPr>
          <p:cNvPr id="4" name="Slide Number Placeholder 3"/>
          <p:cNvSpPr>
            <a:spLocks noGrp="1"/>
          </p:cNvSpPr>
          <p:nvPr>
            <p:ph type="sldNum" sz="quarter" idx="10"/>
          </p:nvPr>
        </p:nvSpPr>
        <p:spPr/>
        <p:txBody>
          <a:bodyPr/>
          <a:lstStyle/>
          <a:p>
            <a:pPr>
              <a:defRPr/>
            </a:pPr>
            <a:fld id="{EFAF0C21-8D54-A846-A48B-D02ECD372672}" type="slidenum">
              <a:rPr lang="en-US" smtClean="0"/>
              <a:pPr>
                <a:defRPr/>
              </a:pPr>
              <a:t>50</a:t>
            </a:fld>
            <a:endParaRPr lang="en-US"/>
          </a:p>
        </p:txBody>
      </p:sp>
    </p:spTree>
    <p:extLst>
      <p:ext uri="{BB962C8B-B14F-4D97-AF65-F5344CB8AC3E}">
        <p14:creationId xmlns:p14="http://schemas.microsoft.com/office/powerpoint/2010/main" val="12591662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0" fontAlgn="base" latinLnBrk="0" hangingPunct="0">
              <a:lnSpc>
                <a:spcPct val="100000"/>
              </a:lnSpc>
              <a:spcBef>
                <a:spcPct val="30000"/>
              </a:spcBef>
              <a:spcAft>
                <a:spcPct val="0"/>
              </a:spcAft>
              <a:buClrTx/>
              <a:buSzTx/>
              <a:buFont typeface="Arial"/>
              <a:buChar char="•"/>
              <a:tabLst/>
              <a:defRPr/>
            </a:pPr>
            <a:r>
              <a:rPr lang="en-US" dirty="0"/>
              <a:t>People over 65 report as much happiness and satisfaction with life as younger people do.</a:t>
            </a:r>
          </a:p>
          <a:p>
            <a:endParaRPr lang="en-US" dirty="0"/>
          </a:p>
          <a:p>
            <a:endParaRPr lang="en-US" dirty="0"/>
          </a:p>
        </p:txBody>
      </p:sp>
      <p:sp>
        <p:nvSpPr>
          <p:cNvPr id="4" name="Slide Number Placeholder 3"/>
          <p:cNvSpPr>
            <a:spLocks noGrp="1"/>
          </p:cNvSpPr>
          <p:nvPr>
            <p:ph type="sldNum" sz="quarter" idx="10"/>
          </p:nvPr>
        </p:nvSpPr>
        <p:spPr/>
        <p:txBody>
          <a:bodyPr/>
          <a:lstStyle/>
          <a:p>
            <a:pPr>
              <a:defRPr/>
            </a:pPr>
            <a:fld id="{EFAF0C21-8D54-A846-A48B-D02ECD372672}" type="slidenum">
              <a:rPr lang="en-US" smtClean="0"/>
              <a:pPr>
                <a:defRPr/>
              </a:pPr>
              <a:t>53</a:t>
            </a:fld>
            <a:endParaRPr lang="en-US"/>
          </a:p>
        </p:txBody>
      </p:sp>
    </p:spTree>
    <p:extLst>
      <p:ext uri="{BB962C8B-B14F-4D97-AF65-F5344CB8AC3E}">
        <p14:creationId xmlns:p14="http://schemas.microsoft.com/office/powerpoint/2010/main" val="40842709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Arial" charset="0"/>
                <a:ea typeface="ＭＳ Ｐゴシック" charset="0"/>
                <a:cs typeface="Arial" charset="0"/>
              </a:rPr>
              <a:t>Strong expressions of emotion do not purge grief, and bereavement therapy is not significantly more effective</a:t>
            </a:r>
          </a:p>
          <a:p>
            <a:r>
              <a:rPr lang="en-US" sz="1200" b="0" i="0" u="none" strike="noStrike" kern="1200" baseline="0" dirty="0">
                <a:solidFill>
                  <a:schemeClr val="tx1"/>
                </a:solidFill>
                <a:latin typeface="Arial" charset="0"/>
                <a:ea typeface="ＭＳ Ｐゴシック" charset="0"/>
                <a:cs typeface="Arial" charset="0"/>
              </a:rPr>
              <a:t>than grieving without such aid. Erikson viewed the late-adulthood psychosocial task as developing a sense of integrity (versus despair).</a:t>
            </a:r>
            <a:endParaRPr lang="en-US" dirty="0"/>
          </a:p>
        </p:txBody>
      </p:sp>
      <p:sp>
        <p:nvSpPr>
          <p:cNvPr id="4" name="Slide Number Placeholder 3"/>
          <p:cNvSpPr>
            <a:spLocks noGrp="1"/>
          </p:cNvSpPr>
          <p:nvPr>
            <p:ph type="sldNum" sz="quarter" idx="10"/>
          </p:nvPr>
        </p:nvSpPr>
        <p:spPr/>
        <p:txBody>
          <a:bodyPr/>
          <a:lstStyle/>
          <a:p>
            <a:pPr>
              <a:defRPr/>
            </a:pPr>
            <a:fld id="{EFAF0C21-8D54-A846-A48B-D02ECD372672}" type="slidenum">
              <a:rPr lang="en-US" smtClean="0"/>
              <a:pPr>
                <a:defRPr/>
              </a:pPr>
              <a:t>54</a:t>
            </a:fld>
            <a:endParaRPr lang="en-US"/>
          </a:p>
        </p:txBody>
      </p:sp>
    </p:spTree>
    <p:extLst>
      <p:ext uri="{BB962C8B-B14F-4D97-AF65-F5344CB8AC3E}">
        <p14:creationId xmlns:p14="http://schemas.microsoft.com/office/powerpoint/2010/main" val="8305584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bg>
      <p:bgPr>
        <a:blipFill rotWithShape="1">
          <a:blip r:embed="rId2"/>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41393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8229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82491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800600" y="274638"/>
            <a:ext cx="3886200" cy="1143000"/>
          </a:xfrm>
        </p:spPr>
        <p:txBody>
          <a:bodyPr/>
          <a:lstStyle/>
          <a:p>
            <a:r>
              <a:rPr lang="en-US"/>
              <a:t>Click to edit Master title style</a:t>
            </a:r>
            <a:endParaRPr lang="en-US" dirty="0"/>
          </a:p>
        </p:txBody>
      </p:sp>
      <p:sp>
        <p:nvSpPr>
          <p:cNvPr id="3" name="Content Placeholder 2"/>
          <p:cNvSpPr>
            <a:spLocks noGrp="1"/>
          </p:cNvSpPr>
          <p:nvPr>
            <p:ph idx="1"/>
          </p:nvPr>
        </p:nvSpPr>
        <p:spPr>
          <a:xfrm>
            <a:off x="4800600" y="1600200"/>
            <a:ext cx="38862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5224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1_Title and Content">
    <p:bg>
      <p:bgPr>
        <a:blipFill rotWithShape="1">
          <a:blip r:embed="rId2"/>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16400"/>
            <a:ext cx="8229600" cy="1909763"/>
          </a:xfrm>
        </p:spPr>
        <p:txBody>
          <a:bodyPr>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Rectangle 2"/>
          <p:cNvSpPr>
            <a:spLocks noGrp="1" noChangeArrowheads="1"/>
          </p:cNvSpPr>
          <p:nvPr>
            <p:ph type="title"/>
          </p:nvPr>
        </p:nvSpPr>
        <p:spPr bwMode="auto">
          <a:xfrm>
            <a:off x="0" y="3505200"/>
            <a:ext cx="9144000" cy="546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normAutofit/>
          </a:bodyPr>
          <a:lstStyle>
            <a:lvl1pPr algn="ctr">
              <a:defRPr/>
            </a:lvl1pPr>
          </a:lstStyle>
          <a:p>
            <a:pPr lvl="0"/>
            <a:r>
              <a:rPr lang="en-US"/>
              <a:t>Click to edit Master title style</a:t>
            </a:r>
            <a:endParaRPr lang="en-US" dirty="0"/>
          </a:p>
        </p:txBody>
      </p:sp>
    </p:spTree>
    <p:extLst>
      <p:ext uri="{BB962C8B-B14F-4D97-AF65-F5344CB8AC3E}">
        <p14:creationId xmlns:p14="http://schemas.microsoft.com/office/powerpoint/2010/main" val="2760658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4114800" cy="1143000"/>
          </a:xfrm>
        </p:spPr>
        <p:txBody>
          <a:bodyPr/>
          <a:lstStyle/>
          <a:p>
            <a:r>
              <a:rPr lang="en-US"/>
              <a:t>Click to edit Master title style</a:t>
            </a:r>
          </a:p>
        </p:txBody>
      </p:sp>
      <p:sp>
        <p:nvSpPr>
          <p:cNvPr id="3" name="Content Placeholder 2"/>
          <p:cNvSpPr>
            <a:spLocks noGrp="1"/>
          </p:cNvSpPr>
          <p:nvPr>
            <p:ph idx="1"/>
          </p:nvPr>
        </p:nvSpPr>
        <p:spPr>
          <a:xfrm>
            <a:off x="457200" y="1600200"/>
            <a:ext cx="411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60658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2_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Tree>
    <p:extLst>
      <p:ext uri="{BB962C8B-B14F-4D97-AF65-F5344CB8AC3E}">
        <p14:creationId xmlns:p14="http://schemas.microsoft.com/office/powerpoint/2010/main" val="299484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3653148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838656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0"/>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normAutofit/>
          </a:bodyPr>
          <a:lstStyle/>
          <a:p>
            <a:pPr lvl="0"/>
            <a:r>
              <a:rPr lang="en-US"/>
              <a:t>Click to edit Master title style</a:t>
            </a:r>
            <a:endParaRPr lang="en-US" dirty="0"/>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Rectangle 3"/>
          <p:cNvSpPr/>
          <p:nvPr/>
        </p:nvSpPr>
        <p:spPr>
          <a:xfrm rot="16200000">
            <a:off x="-1182901" y="662202"/>
            <a:ext cx="2565857" cy="200055"/>
          </a:xfrm>
          <a:prstGeom prst="rect">
            <a:avLst/>
          </a:prstGeom>
        </p:spPr>
        <p:txBody>
          <a:bodyPr wrap="square">
            <a:spAutoFit/>
          </a:bodyPr>
          <a:lstStyle/>
          <a:p>
            <a:r>
              <a:rPr lang="en-US" sz="700" b="0" kern="1200" dirty="0" err="1">
                <a:solidFill>
                  <a:schemeClr val="bg1">
                    <a:lumMod val="65000"/>
                  </a:schemeClr>
                </a:solidFill>
                <a:latin typeface="Arial" charset="0"/>
                <a:ea typeface="ＭＳ Ｐゴシック" charset="0"/>
                <a:cs typeface="ＭＳ Ｐゴシック" charset="0"/>
              </a:rPr>
              <a:t>Macduff</a:t>
            </a:r>
            <a:r>
              <a:rPr lang="en-US" sz="700" b="0" kern="1200" dirty="0">
                <a:solidFill>
                  <a:schemeClr val="bg1">
                    <a:lumMod val="65000"/>
                  </a:schemeClr>
                </a:solidFill>
                <a:latin typeface="Arial" charset="0"/>
                <a:ea typeface="ＭＳ Ｐゴシック" charset="0"/>
                <a:cs typeface="ＭＳ Ｐゴシック" charset="0"/>
              </a:rPr>
              <a:t> Everton/The Image Bank/Getty Images</a:t>
            </a:r>
            <a:endParaRPr lang="en-US" sz="700" b="0" dirty="0">
              <a:solidFill>
                <a:schemeClr val="bg1">
                  <a:lumMod val="65000"/>
                </a:schemeClr>
              </a:solidFill>
            </a:endParaRPr>
          </a:p>
        </p:txBody>
      </p:sp>
    </p:spTree>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rtl="0" eaLnBrk="1" fontAlgn="base" hangingPunct="1">
        <a:spcBef>
          <a:spcPct val="0"/>
        </a:spcBef>
        <a:spcAft>
          <a:spcPct val="0"/>
        </a:spcAft>
        <a:defRPr sz="3200">
          <a:solidFill>
            <a:schemeClr val="accent1">
              <a:lumMod val="50000"/>
            </a:schemeClr>
          </a:solidFill>
          <a:latin typeface="+mj-lt"/>
          <a:ea typeface="Arial"/>
          <a:cs typeface="Arial"/>
        </a:defRPr>
      </a:lvl1pPr>
      <a:lvl2pPr algn="ctr" rtl="0" eaLnBrk="1" fontAlgn="base" hangingPunct="1">
        <a:spcBef>
          <a:spcPct val="0"/>
        </a:spcBef>
        <a:spcAft>
          <a:spcPct val="0"/>
        </a:spcAft>
        <a:defRPr sz="4400">
          <a:solidFill>
            <a:schemeClr val="tx2"/>
          </a:solidFill>
          <a:latin typeface="Arial" charset="0"/>
          <a:ea typeface="ＭＳ Ｐゴシック" charset="-128"/>
          <a:cs typeface="ＭＳ Ｐゴシック" charset="-128"/>
        </a:defRPr>
      </a:lvl2pPr>
      <a:lvl3pPr algn="ctr" rtl="0" eaLnBrk="1" fontAlgn="base" hangingPunct="1">
        <a:spcBef>
          <a:spcPct val="0"/>
        </a:spcBef>
        <a:spcAft>
          <a:spcPct val="0"/>
        </a:spcAft>
        <a:defRPr sz="4400">
          <a:solidFill>
            <a:schemeClr val="tx2"/>
          </a:solidFill>
          <a:latin typeface="Arial" charset="0"/>
          <a:ea typeface="ＭＳ Ｐゴシック" charset="-128"/>
          <a:cs typeface="ＭＳ Ｐゴシック" charset="-128"/>
        </a:defRPr>
      </a:lvl3pPr>
      <a:lvl4pPr algn="ctr" rtl="0" eaLnBrk="1" fontAlgn="base" hangingPunct="1">
        <a:spcBef>
          <a:spcPct val="0"/>
        </a:spcBef>
        <a:spcAft>
          <a:spcPct val="0"/>
        </a:spcAft>
        <a:defRPr sz="4400">
          <a:solidFill>
            <a:schemeClr val="tx2"/>
          </a:solidFill>
          <a:latin typeface="Arial" charset="0"/>
          <a:ea typeface="ＭＳ Ｐゴシック" charset="-128"/>
          <a:cs typeface="ＭＳ Ｐゴシック" charset="-128"/>
        </a:defRPr>
      </a:lvl4pPr>
      <a:lvl5pPr algn="ctr" rtl="0" eaLnBrk="1" fontAlgn="base" hangingPunct="1">
        <a:spcBef>
          <a:spcPct val="0"/>
        </a:spcBef>
        <a:spcAft>
          <a:spcPct val="0"/>
        </a:spcAft>
        <a:defRPr sz="4400">
          <a:solidFill>
            <a:schemeClr val="tx2"/>
          </a:solidFill>
          <a:latin typeface="Arial" charset="0"/>
          <a:ea typeface="ＭＳ Ｐゴシック" charset="-128"/>
          <a:cs typeface="ＭＳ Ｐゴシック" charset="-128"/>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ts val="0"/>
        </a:spcBef>
        <a:spcAft>
          <a:spcPts val="1200"/>
        </a:spcAft>
        <a:buClr>
          <a:schemeClr val="tx2">
            <a:lumMod val="75000"/>
          </a:schemeClr>
        </a:buClr>
        <a:buSzPct val="86000"/>
        <a:buFont typeface="Wingdings" charset="2"/>
        <a:buChar char="§"/>
        <a:defRPr sz="2800">
          <a:solidFill>
            <a:schemeClr val="tx1"/>
          </a:solidFill>
          <a:latin typeface="+mn-lt"/>
          <a:ea typeface="Arial"/>
          <a:cs typeface="Arial"/>
        </a:defRPr>
      </a:lvl1pPr>
      <a:lvl2pPr marL="742950" indent="-285750" algn="l" rtl="0" eaLnBrk="1" fontAlgn="base" hangingPunct="1">
        <a:spcBef>
          <a:spcPts val="0"/>
        </a:spcBef>
        <a:spcAft>
          <a:spcPts val="1200"/>
        </a:spcAft>
        <a:buClr>
          <a:schemeClr val="tx2">
            <a:lumMod val="75000"/>
          </a:schemeClr>
        </a:buClr>
        <a:buSzPct val="100000"/>
        <a:buFont typeface="Wingdings" charset="2"/>
        <a:buChar char="§"/>
        <a:defRPr sz="2400">
          <a:solidFill>
            <a:schemeClr val="tx1"/>
          </a:solidFill>
          <a:latin typeface="+mn-lt"/>
          <a:ea typeface="Arial"/>
        </a:defRPr>
      </a:lvl2pPr>
      <a:lvl3pPr marL="1143000" indent="-228600" algn="l" rtl="0" eaLnBrk="1" fontAlgn="base" hangingPunct="1">
        <a:spcBef>
          <a:spcPts val="0"/>
        </a:spcBef>
        <a:spcAft>
          <a:spcPts val="1200"/>
        </a:spcAft>
        <a:buClr>
          <a:schemeClr val="tx2">
            <a:lumMod val="75000"/>
          </a:schemeClr>
        </a:buClr>
        <a:buSzPct val="100000"/>
        <a:buFont typeface="Wingdings" charset="2"/>
        <a:buChar char="§"/>
        <a:defRPr sz="2000">
          <a:solidFill>
            <a:schemeClr val="tx1"/>
          </a:solidFill>
          <a:latin typeface="+mn-lt"/>
          <a:ea typeface="Arial"/>
        </a:defRPr>
      </a:lvl3pPr>
      <a:lvl4pPr marL="1600200" indent="-228600" algn="l" rtl="0" eaLnBrk="1" fontAlgn="base" hangingPunct="1">
        <a:spcBef>
          <a:spcPts val="0"/>
        </a:spcBef>
        <a:spcAft>
          <a:spcPts val="1200"/>
        </a:spcAft>
        <a:buClr>
          <a:schemeClr val="tx2">
            <a:lumMod val="75000"/>
          </a:schemeClr>
        </a:buClr>
        <a:buSzPct val="100000"/>
        <a:buFont typeface="Wingdings" charset="2"/>
        <a:buChar char="§"/>
        <a:defRPr sz="1800">
          <a:solidFill>
            <a:schemeClr val="tx1"/>
          </a:solidFill>
          <a:latin typeface="+mn-lt"/>
          <a:ea typeface="Arial"/>
        </a:defRPr>
      </a:lvl4pPr>
      <a:lvl5pPr marL="2057400" indent="-228600" algn="l" rtl="0" eaLnBrk="1" fontAlgn="base" hangingPunct="1">
        <a:spcBef>
          <a:spcPts val="0"/>
        </a:spcBef>
        <a:spcAft>
          <a:spcPts val="1200"/>
        </a:spcAft>
        <a:buClr>
          <a:schemeClr val="tx2">
            <a:lumMod val="75000"/>
          </a:schemeClr>
        </a:buClr>
        <a:buSzPct val="100000"/>
        <a:buFont typeface="Wingdings" charset="2"/>
        <a:buChar char="§"/>
        <a:defRPr sz="1800">
          <a:solidFill>
            <a:schemeClr val="tx1"/>
          </a:solidFill>
          <a:latin typeface="+mn-lt"/>
          <a:ea typeface="Arial"/>
        </a:defRPr>
      </a:lvl5pPr>
      <a:lvl6pPr marL="2514600" indent="-228600" algn="l" rtl="0" eaLnBrk="1" fontAlgn="base" hangingPunct="1">
        <a:spcBef>
          <a:spcPct val="20000"/>
        </a:spcBef>
        <a:spcAft>
          <a:spcPct val="0"/>
        </a:spcAft>
        <a:buChar char="»"/>
        <a:defRPr sz="2000">
          <a:solidFill>
            <a:schemeClr val="tx1"/>
          </a:solidFill>
          <a:latin typeface="+mn-lt"/>
          <a:ea typeface="ＭＳ Ｐゴシック" charset="-128"/>
        </a:defRPr>
      </a:lvl6pPr>
      <a:lvl7pPr marL="2971800" indent="-228600" algn="l" rtl="0" eaLnBrk="1" fontAlgn="base" hangingPunct="1">
        <a:spcBef>
          <a:spcPct val="20000"/>
        </a:spcBef>
        <a:spcAft>
          <a:spcPct val="0"/>
        </a:spcAft>
        <a:buChar char="»"/>
        <a:defRPr sz="2000">
          <a:solidFill>
            <a:schemeClr val="tx1"/>
          </a:solidFill>
          <a:latin typeface="+mn-lt"/>
          <a:ea typeface="ＭＳ Ｐゴシック" charset="-128"/>
        </a:defRPr>
      </a:lvl7pPr>
      <a:lvl8pPr marL="3429000" indent="-228600" algn="l" rtl="0" eaLnBrk="1" fontAlgn="base" hangingPunct="1">
        <a:spcBef>
          <a:spcPct val="20000"/>
        </a:spcBef>
        <a:spcAft>
          <a:spcPct val="0"/>
        </a:spcAft>
        <a:buChar char="»"/>
        <a:defRPr sz="2000">
          <a:solidFill>
            <a:schemeClr val="tx1"/>
          </a:solidFill>
          <a:latin typeface="+mn-lt"/>
          <a:ea typeface="ＭＳ Ｐゴシック" charset="-128"/>
        </a:defRPr>
      </a:lvl8pPr>
      <a:lvl9pPr marL="3886200" indent="-228600" algn="l" rtl="0" eaLnBrk="1" fontAlgn="base" hangingPunct="1">
        <a:spcBef>
          <a:spcPct val="20000"/>
        </a:spcBef>
        <a:spcAft>
          <a:spcPct val="0"/>
        </a:spcAft>
        <a:buChar char="»"/>
        <a:defRPr sz="20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9024275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Overview</a:t>
            </a:r>
          </a:p>
        </p:txBody>
      </p:sp>
      <p:sp>
        <p:nvSpPr>
          <p:cNvPr id="3" name="Text Placeholder 2"/>
          <p:cNvSpPr>
            <a:spLocks noGrp="1"/>
          </p:cNvSpPr>
          <p:nvPr>
            <p:ph type="body" sz="half" idx="1"/>
          </p:nvPr>
        </p:nvSpPr>
        <p:spPr/>
        <p:txBody>
          <a:bodyPr/>
          <a:lstStyle/>
          <a:p>
            <a:r>
              <a:rPr lang="en-US" dirty="0"/>
              <a:t>Developmental Issues, Prenatal Development, and the Newborn</a:t>
            </a:r>
          </a:p>
          <a:p>
            <a:r>
              <a:rPr lang="en-US" dirty="0"/>
              <a:t>Infancy and Childhood</a:t>
            </a:r>
          </a:p>
          <a:p>
            <a:r>
              <a:rPr lang="en-US" dirty="0"/>
              <a:t>Adolescence</a:t>
            </a:r>
          </a:p>
          <a:p>
            <a:r>
              <a:rPr lang="en-US" dirty="0"/>
              <a:t>Adulthood</a:t>
            </a:r>
          </a:p>
          <a:p>
            <a:endParaRPr lang="en-US" dirty="0"/>
          </a:p>
        </p:txBody>
      </p:sp>
    </p:spTree>
    <p:extLst>
      <p:ext uri="{BB962C8B-B14F-4D97-AF65-F5344CB8AC3E}">
        <p14:creationId xmlns:p14="http://schemas.microsoft.com/office/powerpoint/2010/main" val="29331193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Developmental Psychology’s Major Issues</a:t>
            </a:r>
          </a:p>
        </p:txBody>
      </p:sp>
      <p:sp>
        <p:nvSpPr>
          <p:cNvPr id="3" name="Text Placeholder 2"/>
          <p:cNvSpPr>
            <a:spLocks noGrp="1"/>
          </p:cNvSpPr>
          <p:nvPr>
            <p:ph type="body" sz="half" idx="1"/>
          </p:nvPr>
        </p:nvSpPr>
        <p:spPr/>
        <p:txBody>
          <a:bodyPr/>
          <a:lstStyle/>
          <a:p>
            <a:r>
              <a:rPr lang="en-US" b="1" dirty="0"/>
              <a:t>Nature and nurture</a:t>
            </a:r>
          </a:p>
          <a:p>
            <a:pPr lvl="1"/>
            <a:r>
              <a:rPr lang="en-US" dirty="0"/>
              <a:t>How is our development influenced by the interaction between our genetic inheritance and experiences?</a:t>
            </a:r>
          </a:p>
          <a:p>
            <a:r>
              <a:rPr lang="en-US" b="1" dirty="0"/>
              <a:t>Continuity and stages</a:t>
            </a:r>
          </a:p>
          <a:p>
            <a:pPr lvl="1"/>
            <a:r>
              <a:rPr lang="en-US" dirty="0"/>
              <a:t>What parts of development are gradual and continuous and what parts change abruptly?</a:t>
            </a:r>
          </a:p>
          <a:p>
            <a:r>
              <a:rPr lang="en-US" b="1" dirty="0"/>
              <a:t>Stability and change</a:t>
            </a:r>
          </a:p>
          <a:p>
            <a:pPr lvl="1"/>
            <a:r>
              <a:rPr lang="en-US" dirty="0"/>
              <a:t>Which of our traits persist and which change through life?</a:t>
            </a:r>
          </a:p>
          <a:p>
            <a:pPr marL="0" indent="0">
              <a:buNone/>
            </a:pPr>
            <a:endParaRPr lang="en-US" dirty="0"/>
          </a:p>
        </p:txBody>
      </p:sp>
    </p:spTree>
    <p:extLst>
      <p:ext uri="{BB962C8B-B14F-4D97-AF65-F5344CB8AC3E}">
        <p14:creationId xmlns:p14="http://schemas.microsoft.com/office/powerpoint/2010/main" val="20756850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Prenatal Development</a:t>
            </a:r>
          </a:p>
        </p:txBody>
      </p:sp>
      <p:sp>
        <p:nvSpPr>
          <p:cNvPr id="5" name="Text Placeholder 4"/>
          <p:cNvSpPr>
            <a:spLocks noGrp="1"/>
          </p:cNvSpPr>
          <p:nvPr>
            <p:ph type="body" sz="half" idx="1"/>
          </p:nvPr>
        </p:nvSpPr>
        <p:spPr>
          <a:xfrm>
            <a:off x="457200" y="1459110"/>
            <a:ext cx="8229600" cy="4525963"/>
          </a:xfrm>
        </p:spPr>
        <p:txBody>
          <a:bodyPr>
            <a:normAutofit fontScale="92500" lnSpcReduction="20000"/>
          </a:bodyPr>
          <a:lstStyle/>
          <a:p>
            <a:r>
              <a:rPr lang="en-US" b="1" dirty="0"/>
              <a:t>Zygote</a:t>
            </a:r>
          </a:p>
          <a:p>
            <a:pPr lvl="1"/>
            <a:r>
              <a:rPr lang="en-US" dirty="0"/>
              <a:t>The life cycle begins at conception, when one sperm cell unites with an egg to form a zygote</a:t>
            </a:r>
            <a:r>
              <a:rPr lang="en-US" sz="2600" dirty="0"/>
              <a:t>--f</a:t>
            </a:r>
            <a:r>
              <a:rPr lang="en-US" dirty="0"/>
              <a:t>ertilized egg; it enters a 2-week period of rapid cell division and develops into an embryo</a:t>
            </a:r>
          </a:p>
          <a:p>
            <a:r>
              <a:rPr lang="en-US" b="1" dirty="0"/>
              <a:t>Embryo</a:t>
            </a:r>
          </a:p>
          <a:p>
            <a:pPr lvl="1"/>
            <a:r>
              <a:rPr lang="en-US" dirty="0"/>
              <a:t>The zygote’s inner cells become the embryo, and the outer cells become the placenta--developing human organism from about 2 weeks after fertilization through the second month</a:t>
            </a:r>
          </a:p>
          <a:p>
            <a:r>
              <a:rPr lang="en-US" b="1" dirty="0"/>
              <a:t>Fetus</a:t>
            </a:r>
          </a:p>
          <a:p>
            <a:pPr lvl="1"/>
            <a:r>
              <a:rPr lang="en-US" dirty="0"/>
              <a:t>In the next 6 weeks, body organs begin to form and function, and by 9 weeks, the fetus is recognizably human.</a:t>
            </a:r>
          </a:p>
        </p:txBody>
      </p:sp>
    </p:spTree>
    <p:extLst>
      <p:ext uri="{BB962C8B-B14F-4D97-AF65-F5344CB8AC3E}">
        <p14:creationId xmlns:p14="http://schemas.microsoft.com/office/powerpoint/2010/main" val="28329513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Prenatal Development</a:t>
            </a:r>
          </a:p>
        </p:txBody>
      </p:sp>
      <p:sp>
        <p:nvSpPr>
          <p:cNvPr id="4" name="Text Placeholder 3"/>
          <p:cNvSpPr>
            <a:spLocks noGrp="1"/>
          </p:cNvSpPr>
          <p:nvPr>
            <p:ph type="body" sz="half" idx="1"/>
          </p:nvPr>
        </p:nvSpPr>
        <p:spPr/>
        <p:txBody>
          <a:bodyPr>
            <a:normAutofit/>
          </a:bodyPr>
          <a:lstStyle/>
          <a:p>
            <a:r>
              <a:rPr lang="en-US" b="1" dirty="0"/>
              <a:t>Prenatal development is not risk-free</a:t>
            </a:r>
            <a:r>
              <a:rPr lang="en-US" dirty="0"/>
              <a:t>.</a:t>
            </a:r>
          </a:p>
          <a:p>
            <a:pPr lvl="1"/>
            <a:r>
              <a:rPr lang="en-US" i="1" dirty="0"/>
              <a:t>Teratogen</a:t>
            </a:r>
          </a:p>
          <a:p>
            <a:pPr lvl="2"/>
            <a:r>
              <a:rPr lang="en-US" dirty="0"/>
              <a:t>Agent, such as a chemical or virus, that can reach the embryo or fetus during prenatal development and cause harm.</a:t>
            </a:r>
          </a:p>
          <a:p>
            <a:pPr lvl="1"/>
            <a:r>
              <a:rPr lang="en-US" i="1" dirty="0"/>
              <a:t>Fetal alcohol syndrome (FAS)</a:t>
            </a:r>
          </a:p>
          <a:p>
            <a:pPr lvl="2"/>
            <a:r>
              <a:rPr lang="en-US" dirty="0"/>
              <a:t>Physical and mental abnormalities in children caused by a pregnant woman’s heavy drinking. In severe cases, signs include a small, out-of-proportion head and abnormal facial features.</a:t>
            </a:r>
          </a:p>
        </p:txBody>
      </p:sp>
    </p:spTree>
    <p:extLst>
      <p:ext uri="{BB962C8B-B14F-4D97-AF65-F5344CB8AC3E}">
        <p14:creationId xmlns:p14="http://schemas.microsoft.com/office/powerpoint/2010/main" val="8672270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The Competent Newborn</a:t>
            </a:r>
          </a:p>
        </p:txBody>
      </p:sp>
      <p:sp>
        <p:nvSpPr>
          <p:cNvPr id="4" name="Text Placeholder 3"/>
          <p:cNvSpPr>
            <a:spLocks noGrp="1"/>
          </p:cNvSpPr>
          <p:nvPr>
            <p:ph type="body" sz="half" idx="1"/>
          </p:nvPr>
        </p:nvSpPr>
        <p:spPr/>
        <p:txBody>
          <a:bodyPr>
            <a:normAutofit lnSpcReduction="10000"/>
          </a:bodyPr>
          <a:lstStyle/>
          <a:p>
            <a:r>
              <a:rPr lang="en-US" b="1" dirty="0"/>
              <a:t>Newborn</a:t>
            </a:r>
          </a:p>
          <a:p>
            <a:pPr lvl="1"/>
            <a:r>
              <a:rPr lang="en-US" dirty="0"/>
              <a:t>Arrives with automatic reflex responses that support survival: Sucking, tonguing, swallowing, and breathing</a:t>
            </a:r>
          </a:p>
          <a:p>
            <a:pPr lvl="1"/>
            <a:r>
              <a:rPr lang="en-US" dirty="0"/>
              <a:t>Cries to elicit help and comfort</a:t>
            </a:r>
          </a:p>
          <a:p>
            <a:pPr lvl="1"/>
            <a:r>
              <a:rPr lang="en-US" dirty="0"/>
              <a:t>Searches for sights and sounds linked to other humans, especially mother</a:t>
            </a:r>
          </a:p>
          <a:p>
            <a:pPr lvl="1"/>
            <a:r>
              <a:rPr lang="en-US" dirty="0"/>
              <a:t>Smells and sees well and uses sensory equipment to learn</a:t>
            </a:r>
          </a:p>
          <a:p>
            <a:pPr lvl="1"/>
            <a:r>
              <a:rPr lang="en-US" dirty="0"/>
              <a:t>Possess a biologically rooted temperament</a:t>
            </a:r>
          </a:p>
          <a:p>
            <a:pPr lvl="1"/>
            <a:endParaRPr lang="en-US" dirty="0"/>
          </a:p>
        </p:txBody>
      </p:sp>
    </p:spTree>
    <p:extLst>
      <p:ext uri="{BB962C8B-B14F-4D97-AF65-F5344CB8AC3E}">
        <p14:creationId xmlns:p14="http://schemas.microsoft.com/office/powerpoint/2010/main" val="35142757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descr="The figure shows two drawings of the same head like shape. on eh left drawing, there are squares arranged in a pattern that simulates a face. Two squares over one square. The drawing on the right has the squares reversed, with the single square over the two parallel squares."/>
          <p:cNvPicPr>
            <a:picLocks noGrp="1" noChangeAspect="1"/>
          </p:cNvPicPr>
          <p:nvPr>
            <p:ph idx="1"/>
          </p:nvPr>
        </p:nvPicPr>
        <p:blipFill>
          <a:blip r:embed="rId2"/>
          <a:srcRect l="-97076" r="-97076"/>
          <a:stretch>
            <a:fillRect/>
          </a:stretch>
        </p:blipFill>
        <p:spPr>
          <a:xfrm>
            <a:off x="-2322218" y="45342"/>
            <a:ext cx="13869849" cy="3218641"/>
          </a:xfrm>
        </p:spPr>
      </p:pic>
      <p:sp>
        <p:nvSpPr>
          <p:cNvPr id="2" name="Title 1"/>
          <p:cNvSpPr>
            <a:spLocks noGrp="1"/>
          </p:cNvSpPr>
          <p:nvPr>
            <p:ph type="title"/>
          </p:nvPr>
        </p:nvSpPr>
        <p:spPr/>
        <p:txBody>
          <a:bodyPr>
            <a:normAutofit fontScale="90000"/>
          </a:bodyPr>
          <a:lstStyle/>
          <a:p>
            <a:r>
              <a:rPr lang="en-US" dirty="0"/>
              <a:t>NEWBORNS’ PREFERENCE FOR FACES</a:t>
            </a:r>
          </a:p>
        </p:txBody>
      </p:sp>
      <p:sp>
        <p:nvSpPr>
          <p:cNvPr id="10" name="Rectangle 9"/>
          <p:cNvSpPr/>
          <p:nvPr/>
        </p:nvSpPr>
        <p:spPr>
          <a:xfrm>
            <a:off x="658602" y="4209453"/>
            <a:ext cx="8020847" cy="1631216"/>
          </a:xfrm>
          <a:prstGeom prst="rect">
            <a:avLst/>
          </a:prstGeom>
        </p:spPr>
        <p:txBody>
          <a:bodyPr wrap="square">
            <a:spAutoFit/>
          </a:bodyPr>
          <a:lstStyle/>
          <a:p>
            <a:r>
              <a:rPr lang="en-US" sz="2000" dirty="0"/>
              <a:t>When shown these two images with the same three elements, newborns spent nearly twice as long looking at the </a:t>
            </a:r>
            <a:r>
              <a:rPr lang="en-US" sz="2000" dirty="0" err="1"/>
              <a:t>facelike</a:t>
            </a:r>
            <a:r>
              <a:rPr lang="en-US" sz="2000" dirty="0"/>
              <a:t> image on the left (Johnson &amp; Morton, 1991).</a:t>
            </a:r>
          </a:p>
          <a:p>
            <a:r>
              <a:rPr lang="en-US" sz="2000" dirty="0"/>
              <a:t>Newborns—average age just 53 minutes in one study—seem to have an inborn preference for looking toward faces (</a:t>
            </a:r>
            <a:r>
              <a:rPr lang="en-US" sz="2000" dirty="0" err="1"/>
              <a:t>Mondloch</a:t>
            </a:r>
            <a:r>
              <a:rPr lang="en-US" sz="2000" dirty="0"/>
              <a:t> </a:t>
            </a:r>
            <a:r>
              <a:rPr lang="da-DK" sz="2000" dirty="0"/>
              <a:t>et al., 1999).</a:t>
            </a:r>
            <a:endParaRPr lang="en-US" sz="2000" dirty="0"/>
          </a:p>
        </p:txBody>
      </p:sp>
    </p:spTree>
    <p:extLst>
      <p:ext uri="{BB962C8B-B14F-4D97-AF65-F5344CB8AC3E}">
        <p14:creationId xmlns:p14="http://schemas.microsoft.com/office/powerpoint/2010/main" val="23896682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Infancy and Childhood: Physical Development</a:t>
            </a:r>
          </a:p>
        </p:txBody>
      </p:sp>
      <p:sp>
        <p:nvSpPr>
          <p:cNvPr id="5" name="Text Placeholder 4"/>
          <p:cNvSpPr>
            <a:spLocks noGrp="1"/>
          </p:cNvSpPr>
          <p:nvPr>
            <p:ph type="body" sz="half" idx="1"/>
          </p:nvPr>
        </p:nvSpPr>
        <p:spPr/>
        <p:txBody>
          <a:bodyPr/>
          <a:lstStyle/>
          <a:p>
            <a:r>
              <a:rPr lang="en-US" b="1" dirty="0"/>
              <a:t>Brain cells are sculpted by heredity and experience.</a:t>
            </a:r>
          </a:p>
          <a:p>
            <a:pPr lvl="1"/>
            <a:r>
              <a:rPr lang="en-US" b="1" dirty="0"/>
              <a:t>Birth</a:t>
            </a:r>
            <a:r>
              <a:rPr lang="en-US" dirty="0"/>
              <a:t>: Neuronal growth spurt and synaptic pruning</a:t>
            </a:r>
          </a:p>
          <a:p>
            <a:pPr lvl="1"/>
            <a:r>
              <a:rPr lang="en-US" b="1" dirty="0"/>
              <a:t>3-6 months: </a:t>
            </a:r>
            <a:r>
              <a:rPr lang="en-US" dirty="0"/>
              <a:t>Rapid frontal lobe growth and continued growth into adolescence and beyond</a:t>
            </a:r>
          </a:p>
          <a:p>
            <a:pPr lvl="1"/>
            <a:r>
              <a:rPr lang="en-US" b="1" dirty="0"/>
              <a:t>Early childhood: </a:t>
            </a:r>
            <a:r>
              <a:rPr lang="en-US" dirty="0"/>
              <a:t>Critical period for some skills (i.e., language and vision)</a:t>
            </a:r>
          </a:p>
          <a:p>
            <a:pPr lvl="1"/>
            <a:r>
              <a:rPr lang="en-US" b="1" dirty="0"/>
              <a:t>Throughout life</a:t>
            </a:r>
            <a:r>
              <a:rPr lang="en-US" dirty="0"/>
              <a:t>: Learning changes brain tissue</a:t>
            </a:r>
          </a:p>
          <a:p>
            <a:pPr lvl="1"/>
            <a:endParaRPr lang="en-US" dirty="0"/>
          </a:p>
        </p:txBody>
      </p:sp>
    </p:spTree>
    <p:extLst>
      <p:ext uri="{BB962C8B-B14F-4D97-AF65-F5344CB8AC3E}">
        <p14:creationId xmlns:p14="http://schemas.microsoft.com/office/powerpoint/2010/main" val="18715881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855728" y="251122"/>
            <a:ext cx="4114800" cy="1143000"/>
          </a:xfrm>
        </p:spPr>
        <p:txBody>
          <a:bodyPr/>
          <a:lstStyle/>
          <a:p>
            <a:r>
              <a:rPr lang="en-US" dirty="0"/>
              <a:t>Physical Development</a:t>
            </a:r>
          </a:p>
        </p:txBody>
      </p:sp>
      <p:sp>
        <p:nvSpPr>
          <p:cNvPr id="4" name="Text Placeholder 3"/>
          <p:cNvSpPr>
            <a:spLocks noGrp="1"/>
          </p:cNvSpPr>
          <p:nvPr>
            <p:ph idx="1"/>
          </p:nvPr>
        </p:nvSpPr>
        <p:spPr>
          <a:xfrm>
            <a:off x="4586701" y="1623716"/>
            <a:ext cx="4383828" cy="4525963"/>
          </a:xfrm>
        </p:spPr>
        <p:txBody>
          <a:bodyPr>
            <a:normAutofit/>
          </a:bodyPr>
          <a:lstStyle/>
          <a:p>
            <a:r>
              <a:rPr lang="en-US" b="1" dirty="0"/>
              <a:t>Brain maturation and infant memory</a:t>
            </a:r>
          </a:p>
          <a:p>
            <a:pPr lvl="1"/>
            <a:r>
              <a:rPr lang="en-US" dirty="0"/>
              <a:t>Infants are capable of learning and remembering.</a:t>
            </a:r>
          </a:p>
          <a:p>
            <a:pPr lvl="1"/>
            <a:r>
              <a:rPr lang="en-US" dirty="0"/>
              <a:t>Infantile amnesia may reflect conscious memory.</a:t>
            </a:r>
          </a:p>
          <a:p>
            <a:pPr lvl="1"/>
            <a:endParaRPr lang="en-US" dirty="0"/>
          </a:p>
          <a:p>
            <a:endParaRPr lang="en-US" sz="2300" dirty="0"/>
          </a:p>
          <a:p>
            <a:pPr lvl="1"/>
            <a:endParaRPr lang="en-US" dirty="0"/>
          </a:p>
          <a:p>
            <a:pPr lvl="1"/>
            <a:endParaRPr lang="en-US" dirty="0"/>
          </a:p>
        </p:txBody>
      </p:sp>
      <p:sp>
        <p:nvSpPr>
          <p:cNvPr id="7" name="Rectangle 6"/>
          <p:cNvSpPr/>
          <p:nvPr/>
        </p:nvSpPr>
        <p:spPr>
          <a:xfrm>
            <a:off x="451320" y="4209454"/>
            <a:ext cx="3970730" cy="1938992"/>
          </a:xfrm>
          <a:prstGeom prst="rect">
            <a:avLst/>
          </a:prstGeom>
        </p:spPr>
        <p:txBody>
          <a:bodyPr wrap="square">
            <a:spAutoFit/>
          </a:bodyPr>
          <a:lstStyle/>
          <a:p>
            <a:r>
              <a:rPr lang="en-US" b="1" dirty="0"/>
              <a:t>I</a:t>
            </a:r>
            <a:r>
              <a:rPr lang="en-US" dirty="0"/>
              <a:t>NFANT AT WORK </a:t>
            </a:r>
            <a:br>
              <a:rPr lang="en-US" dirty="0"/>
            </a:br>
            <a:r>
              <a:rPr lang="en-US" sz="2000" dirty="0"/>
              <a:t>Babies only 3 months old can learn that kicking moves a mobile, and they can retain that learning for a month. (From </a:t>
            </a:r>
            <a:r>
              <a:rPr lang="nl-NL" sz="2000" dirty="0" err="1"/>
              <a:t>Rovee</a:t>
            </a:r>
            <a:r>
              <a:rPr lang="nl-NL" sz="2000" dirty="0"/>
              <a:t>-Collier, 1989, 1997.)</a:t>
            </a:r>
            <a:endParaRPr lang="en-US" sz="2000" dirty="0"/>
          </a:p>
        </p:txBody>
      </p:sp>
      <p:pic>
        <p:nvPicPr>
          <p:cNvPr id="5" name="Picture 4"/>
          <p:cNvPicPr>
            <a:picLocks noChangeAspect="1"/>
          </p:cNvPicPr>
          <p:nvPr/>
        </p:nvPicPr>
        <p:blipFill>
          <a:blip r:embed="rId3"/>
          <a:stretch>
            <a:fillRect/>
          </a:stretch>
        </p:blipFill>
        <p:spPr>
          <a:xfrm>
            <a:off x="508000" y="139700"/>
            <a:ext cx="3382151" cy="4076700"/>
          </a:xfrm>
          <a:prstGeom prst="rect">
            <a:avLst/>
          </a:prstGeom>
        </p:spPr>
      </p:pic>
      <p:sp>
        <p:nvSpPr>
          <p:cNvPr id="6" name="TextBox 5"/>
          <p:cNvSpPr txBox="1"/>
          <p:nvPr/>
        </p:nvSpPr>
        <p:spPr>
          <a:xfrm rot="16200000">
            <a:off x="2616201" y="2730500"/>
            <a:ext cx="2813591" cy="215444"/>
          </a:xfrm>
          <a:prstGeom prst="rect">
            <a:avLst/>
          </a:prstGeom>
          <a:noFill/>
        </p:spPr>
        <p:txBody>
          <a:bodyPr wrap="none" rtlCol="0">
            <a:spAutoFit/>
          </a:bodyPr>
          <a:lstStyle/>
          <a:p>
            <a:r>
              <a:rPr lang="en-US" sz="800" dirty="0" err="1"/>
              <a:t>Aurelie</a:t>
            </a:r>
            <a:r>
              <a:rPr lang="en-US" sz="800" dirty="0"/>
              <a:t> and Morgan David de </a:t>
            </a:r>
            <a:r>
              <a:rPr lang="en-US" sz="800" dirty="0" err="1"/>
              <a:t>Lossy</a:t>
            </a:r>
            <a:r>
              <a:rPr lang="en-US" sz="800" dirty="0"/>
              <a:t>/</a:t>
            </a:r>
            <a:r>
              <a:rPr lang="en-US" sz="800" dirty="0" err="1"/>
              <a:t>Cultura</a:t>
            </a:r>
            <a:r>
              <a:rPr lang="en-US" sz="800" dirty="0"/>
              <a:t>/Getty Images</a:t>
            </a:r>
          </a:p>
        </p:txBody>
      </p:sp>
    </p:spTree>
    <p:extLst>
      <p:ext uri="{BB962C8B-B14F-4D97-AF65-F5344CB8AC3E}">
        <p14:creationId xmlns:p14="http://schemas.microsoft.com/office/powerpoint/2010/main" val="425961568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dirty="0"/>
              <a:t>Infancy and Childhood: Motor Development</a:t>
            </a:r>
          </a:p>
        </p:txBody>
      </p:sp>
      <p:sp>
        <p:nvSpPr>
          <p:cNvPr id="5" name="Text Placeholder 4"/>
          <p:cNvSpPr>
            <a:spLocks noGrp="1"/>
          </p:cNvSpPr>
          <p:nvPr>
            <p:ph type="body" sz="half" idx="1"/>
          </p:nvPr>
        </p:nvSpPr>
        <p:spPr/>
        <p:txBody>
          <a:bodyPr>
            <a:normAutofit/>
          </a:bodyPr>
          <a:lstStyle/>
          <a:p>
            <a:r>
              <a:rPr lang="en-US" b="1" dirty="0"/>
              <a:t>Motor skills</a:t>
            </a:r>
          </a:p>
          <a:p>
            <a:pPr lvl="1"/>
            <a:r>
              <a:rPr lang="en-US" dirty="0"/>
              <a:t>Develop as nervous system and muscles mature</a:t>
            </a:r>
          </a:p>
          <a:p>
            <a:pPr lvl="1"/>
            <a:r>
              <a:rPr lang="en-US" dirty="0"/>
              <a:t>Are primarily universal in sequence, but not in timing</a:t>
            </a:r>
          </a:p>
          <a:p>
            <a:pPr lvl="1"/>
            <a:r>
              <a:rPr lang="en-US" dirty="0"/>
              <a:t>Are guided by genes and influenced by environment</a:t>
            </a:r>
          </a:p>
          <a:p>
            <a:pPr lvl="1"/>
            <a:r>
              <a:rPr lang="en-US" dirty="0"/>
              <a:t>Involve the same sequence throughout the world</a:t>
            </a:r>
          </a:p>
          <a:p>
            <a:pPr marL="457200" lvl="1" indent="0">
              <a:buNone/>
            </a:pPr>
            <a:endParaRPr lang="en-US" dirty="0"/>
          </a:p>
        </p:txBody>
      </p:sp>
    </p:spTree>
    <p:extLst>
      <p:ext uri="{BB962C8B-B14F-4D97-AF65-F5344CB8AC3E}">
        <p14:creationId xmlns:p14="http://schemas.microsoft.com/office/powerpoint/2010/main" val="12952142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Motor Development: Walking</a:t>
            </a:r>
          </a:p>
        </p:txBody>
      </p:sp>
      <p:sp>
        <p:nvSpPr>
          <p:cNvPr id="5" name="Text Placeholder 4"/>
          <p:cNvSpPr>
            <a:spLocks noGrp="1"/>
          </p:cNvSpPr>
          <p:nvPr>
            <p:ph type="body" sz="half" idx="1"/>
          </p:nvPr>
        </p:nvSpPr>
        <p:spPr/>
        <p:txBody>
          <a:bodyPr>
            <a:normAutofit lnSpcReduction="10000"/>
          </a:bodyPr>
          <a:lstStyle/>
          <a:p>
            <a:pPr lvl="0"/>
            <a:r>
              <a:rPr lang="en-US" b="1" dirty="0"/>
              <a:t>In U.S., 25% walk by 11 </a:t>
            </a:r>
            <a:r>
              <a:rPr lang="en-US" b="1" dirty="0" err="1"/>
              <a:t>mos</a:t>
            </a:r>
            <a:r>
              <a:rPr lang="en-US" b="1" dirty="0"/>
              <a:t>; 50% walk by 12 </a:t>
            </a:r>
            <a:r>
              <a:rPr lang="en-US" b="1" dirty="0" err="1"/>
              <a:t>mos</a:t>
            </a:r>
            <a:r>
              <a:rPr lang="en-US" b="1" dirty="0"/>
              <a:t>; 90% by 15 mos.</a:t>
            </a:r>
          </a:p>
          <a:p>
            <a:pPr lvl="0"/>
            <a:r>
              <a:rPr lang="en-US" dirty="0"/>
              <a:t>Novice walkers</a:t>
            </a:r>
          </a:p>
          <a:p>
            <a:pPr lvl="1"/>
            <a:r>
              <a:rPr lang="en-US" dirty="0"/>
              <a:t>Fell 32 times in average hour</a:t>
            </a:r>
          </a:p>
          <a:p>
            <a:pPr lvl="1"/>
            <a:r>
              <a:rPr lang="en-US" dirty="0"/>
              <a:t>Took 1500 steps per hour</a:t>
            </a:r>
          </a:p>
          <a:p>
            <a:pPr lvl="1"/>
            <a:r>
              <a:rPr lang="en-US" dirty="0"/>
              <a:t>Traveled three times distance as crawlers</a:t>
            </a:r>
          </a:p>
          <a:p>
            <a:pPr lvl="1"/>
            <a:r>
              <a:rPr lang="en-US" dirty="0"/>
              <a:t>Saw whole room</a:t>
            </a:r>
          </a:p>
          <a:p>
            <a:pPr lvl="0"/>
            <a:r>
              <a:rPr lang="en-US" b="1" dirty="0"/>
              <a:t>Back to sleep position </a:t>
            </a:r>
            <a:r>
              <a:rPr lang="en-US" dirty="0"/>
              <a:t>associated with later crawling, but not later walking</a:t>
            </a:r>
          </a:p>
          <a:p>
            <a:endParaRPr lang="en-US" dirty="0"/>
          </a:p>
          <a:p>
            <a:endParaRPr lang="en-US" dirty="0"/>
          </a:p>
        </p:txBody>
      </p:sp>
    </p:spTree>
    <p:extLst>
      <p:ext uri="{BB962C8B-B14F-4D97-AF65-F5344CB8AC3E}">
        <p14:creationId xmlns:p14="http://schemas.microsoft.com/office/powerpoint/2010/main" val="419101370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Infancy and Childhood: Cognitive Development</a:t>
            </a:r>
            <a:br>
              <a:rPr lang="en-US" dirty="0"/>
            </a:br>
            <a:endParaRPr lang="en-US" dirty="0"/>
          </a:p>
        </p:txBody>
      </p:sp>
      <p:sp>
        <p:nvSpPr>
          <p:cNvPr id="3" name="Text Placeholder 2"/>
          <p:cNvSpPr>
            <a:spLocks noGrp="1"/>
          </p:cNvSpPr>
          <p:nvPr>
            <p:ph type="body" sz="half" idx="1"/>
          </p:nvPr>
        </p:nvSpPr>
        <p:spPr/>
        <p:txBody>
          <a:bodyPr/>
          <a:lstStyle/>
          <a:p>
            <a:r>
              <a:rPr lang="en-US" b="1" dirty="0"/>
              <a:t>Piaget</a:t>
            </a:r>
          </a:p>
          <a:p>
            <a:pPr lvl="1"/>
            <a:r>
              <a:rPr lang="en-US" dirty="0"/>
              <a:t>Children are active thinkers</a:t>
            </a:r>
          </a:p>
          <a:p>
            <a:pPr lvl="1"/>
            <a:r>
              <a:rPr lang="en-US" dirty="0"/>
              <a:t>Minds develops through series of universal, irreversible stages from simple reflexes to adult abstract reasoning</a:t>
            </a:r>
          </a:p>
          <a:p>
            <a:pPr lvl="1"/>
            <a:r>
              <a:rPr lang="en-US" dirty="0"/>
              <a:t>Children’s maturing brains build schemas which are used and adjusted through assimilation and accommodation</a:t>
            </a:r>
          </a:p>
          <a:p>
            <a:pPr marL="457200" lvl="1" indent="0">
              <a:buNone/>
            </a:pPr>
            <a:endParaRPr lang="en-US" dirty="0"/>
          </a:p>
        </p:txBody>
      </p:sp>
    </p:spTree>
    <p:extLst>
      <p:ext uri="{BB962C8B-B14F-4D97-AF65-F5344CB8AC3E}">
        <p14:creationId xmlns:p14="http://schemas.microsoft.com/office/powerpoint/2010/main" val="2936696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Piaget’s Theory and Current Thinking</a:t>
            </a:r>
          </a:p>
        </p:txBody>
      </p:sp>
      <p:sp>
        <p:nvSpPr>
          <p:cNvPr id="3" name="Text Placeholder 2"/>
          <p:cNvSpPr>
            <a:spLocks noGrp="1"/>
          </p:cNvSpPr>
          <p:nvPr>
            <p:ph type="body" sz="half" idx="1"/>
          </p:nvPr>
        </p:nvSpPr>
        <p:spPr/>
        <p:txBody>
          <a:bodyPr/>
          <a:lstStyle/>
          <a:p>
            <a:r>
              <a:rPr lang="en-US" b="1" dirty="0"/>
              <a:t>Sensorimotor stage (birth to nearly 2 years)</a:t>
            </a:r>
          </a:p>
          <a:p>
            <a:pPr marL="800100" lvl="1" indent="-342900">
              <a:buFont typeface="Arial"/>
              <a:buChar char="•"/>
            </a:pPr>
            <a:r>
              <a:rPr lang="en-US" dirty="0"/>
              <a:t>Tools for thinking and reasoning change with development</a:t>
            </a:r>
          </a:p>
          <a:p>
            <a:pPr marL="1257300" lvl="2" indent="-342900">
              <a:buFont typeface="Arial"/>
              <a:buChar char="•"/>
            </a:pPr>
            <a:r>
              <a:rPr lang="en-US" dirty="0"/>
              <a:t>Adaptation</a:t>
            </a:r>
          </a:p>
          <a:p>
            <a:pPr marL="1257300" lvl="2" indent="-342900">
              <a:buFont typeface="Arial"/>
              <a:buChar char="•"/>
            </a:pPr>
            <a:r>
              <a:rPr lang="en-US" dirty="0"/>
              <a:t>Assimilation </a:t>
            </a:r>
          </a:p>
          <a:p>
            <a:pPr marL="1257300" lvl="2" indent="-342900">
              <a:buFont typeface="Arial"/>
              <a:buChar char="•"/>
            </a:pPr>
            <a:r>
              <a:rPr lang="en-US" dirty="0"/>
              <a:t>Accommodation</a:t>
            </a:r>
          </a:p>
          <a:p>
            <a:pPr marL="857250" lvl="1" indent="-342900">
              <a:buFont typeface="Arial"/>
              <a:buChar char="•"/>
            </a:pPr>
            <a:r>
              <a:rPr lang="en-US" dirty="0"/>
              <a:t>Object permanence</a:t>
            </a:r>
            <a:endParaRPr lang="en-US" b="1" dirty="0"/>
          </a:p>
          <a:p>
            <a:pPr marL="1257300" lvl="2" indent="-342900">
              <a:buFont typeface="Arial"/>
              <a:buChar char="•"/>
            </a:pPr>
            <a:r>
              <a:rPr lang="en-US" dirty="0"/>
              <a:t>Awareness that things continue to exist even when not perceived</a:t>
            </a:r>
          </a:p>
        </p:txBody>
      </p:sp>
    </p:spTree>
    <p:extLst>
      <p:ext uri="{BB962C8B-B14F-4D97-AF65-F5344CB8AC3E}">
        <p14:creationId xmlns:p14="http://schemas.microsoft.com/office/powerpoint/2010/main" val="395388824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a:t>SCALE ERRORS</a:t>
            </a:r>
          </a:p>
        </p:txBody>
      </p:sp>
      <p:sp>
        <p:nvSpPr>
          <p:cNvPr id="7" name="Rectangle 6"/>
          <p:cNvSpPr/>
          <p:nvPr/>
        </p:nvSpPr>
        <p:spPr>
          <a:xfrm>
            <a:off x="463625" y="4213589"/>
            <a:ext cx="8403996" cy="1631216"/>
          </a:xfrm>
          <a:prstGeom prst="rect">
            <a:avLst/>
          </a:prstGeom>
        </p:spPr>
        <p:txBody>
          <a:bodyPr wrap="square">
            <a:spAutoFit/>
          </a:bodyPr>
          <a:lstStyle/>
          <a:p>
            <a:r>
              <a:rPr lang="en-US" sz="2000" dirty="0"/>
              <a:t>Children age 18 to 30 months may fail to take the size of an object into</a:t>
            </a:r>
          </a:p>
          <a:p>
            <a:r>
              <a:rPr lang="en-US" sz="2000" dirty="0"/>
              <a:t>account when trying to perform impossible actions with it. At left, a 21-month-old attempts to slide down a miniature slide. At right, a 24-month-</a:t>
            </a:r>
          </a:p>
          <a:p>
            <a:r>
              <a:rPr lang="en-US" sz="2000" dirty="0"/>
              <a:t>old opens the door to a miniature car and tries to step inside (</a:t>
            </a:r>
            <a:r>
              <a:rPr lang="en-US" sz="2000" dirty="0" err="1"/>
              <a:t>DeLoache</a:t>
            </a:r>
            <a:r>
              <a:rPr lang="en-US" sz="2000" dirty="0"/>
              <a:t> et al., 2004).</a:t>
            </a:r>
          </a:p>
        </p:txBody>
      </p:sp>
      <p:pic>
        <p:nvPicPr>
          <p:cNvPr id="2" name="Picture 1" descr="The figure shows two photos. At left, a 21-month-old attempts to slide down a miniature slide. At right, a 24-month-old opens the door to a miniature car and tries to step inside."/>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1700" y="0"/>
            <a:ext cx="7493000" cy="3558088"/>
          </a:xfrm>
          <a:prstGeom prst="rect">
            <a:avLst/>
          </a:prstGeom>
        </p:spPr>
      </p:pic>
    </p:spTree>
    <p:extLst>
      <p:ext uri="{BB962C8B-B14F-4D97-AF65-F5344CB8AC3E}">
        <p14:creationId xmlns:p14="http://schemas.microsoft.com/office/powerpoint/2010/main" val="35284848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Piaget’s Theory and Current Thinking</a:t>
            </a:r>
          </a:p>
        </p:txBody>
      </p:sp>
      <p:sp>
        <p:nvSpPr>
          <p:cNvPr id="5" name="Text Placeholder 4"/>
          <p:cNvSpPr>
            <a:spLocks noGrp="1"/>
          </p:cNvSpPr>
          <p:nvPr>
            <p:ph type="body" sz="half" idx="1"/>
          </p:nvPr>
        </p:nvSpPr>
        <p:spPr/>
        <p:txBody>
          <a:bodyPr/>
          <a:lstStyle/>
          <a:p>
            <a:r>
              <a:rPr lang="en-US" b="1" dirty="0"/>
              <a:t>Preoperational stage (about 2 to 7 years)</a:t>
            </a:r>
          </a:p>
          <a:p>
            <a:pPr lvl="1"/>
            <a:r>
              <a:rPr lang="en-US" dirty="0"/>
              <a:t>Child learns to use language but cannot yet perform the mental operations of concrete logic</a:t>
            </a:r>
          </a:p>
          <a:p>
            <a:pPr lvl="1"/>
            <a:r>
              <a:rPr lang="en-US" dirty="0"/>
              <a:t>Conservation</a:t>
            </a:r>
          </a:p>
          <a:p>
            <a:pPr lvl="1"/>
            <a:r>
              <a:rPr lang="en-US" dirty="0"/>
              <a:t>Egocentrism/curse of knowledge</a:t>
            </a:r>
          </a:p>
          <a:p>
            <a:pPr lvl="1"/>
            <a:endParaRPr lang="en-US" dirty="0"/>
          </a:p>
          <a:p>
            <a:endParaRPr lang="en-US" b="1" dirty="0"/>
          </a:p>
        </p:txBody>
      </p:sp>
    </p:spTree>
    <p:extLst>
      <p:ext uri="{BB962C8B-B14F-4D97-AF65-F5344CB8AC3E}">
        <p14:creationId xmlns:p14="http://schemas.microsoft.com/office/powerpoint/2010/main" val="20406556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Piaget’s Theory and Current Thinking</a:t>
            </a:r>
          </a:p>
        </p:txBody>
      </p:sp>
      <p:sp>
        <p:nvSpPr>
          <p:cNvPr id="3" name="Text Placeholder 2"/>
          <p:cNvSpPr>
            <a:spLocks noGrp="1"/>
          </p:cNvSpPr>
          <p:nvPr>
            <p:ph type="body" sz="half" idx="1"/>
          </p:nvPr>
        </p:nvSpPr>
        <p:spPr/>
        <p:txBody>
          <a:bodyPr>
            <a:normAutofit/>
          </a:bodyPr>
          <a:lstStyle/>
          <a:p>
            <a:r>
              <a:rPr lang="en-US" b="1" dirty="0"/>
              <a:t>Theory of mind</a:t>
            </a:r>
          </a:p>
          <a:p>
            <a:pPr lvl="1"/>
            <a:r>
              <a:rPr lang="en-US" dirty="0"/>
              <a:t>Involves ability to read mental state of others</a:t>
            </a:r>
          </a:p>
          <a:p>
            <a:pPr lvl="1"/>
            <a:r>
              <a:rPr lang="en-US" dirty="0"/>
              <a:t>Between 3½ and 4½, children worldwide use theory of mind to realize others may hold false beliefs</a:t>
            </a:r>
          </a:p>
          <a:p>
            <a:pPr lvl="1"/>
            <a:r>
              <a:rPr lang="en-US" dirty="0"/>
              <a:t>By 4 to 5, children anticipate false beliefs of friends</a:t>
            </a:r>
          </a:p>
          <a:p>
            <a:endParaRPr lang="en-US" dirty="0"/>
          </a:p>
        </p:txBody>
      </p:sp>
    </p:spTree>
    <p:extLst>
      <p:ext uri="{BB962C8B-B14F-4D97-AF65-F5344CB8AC3E}">
        <p14:creationId xmlns:p14="http://schemas.microsoft.com/office/powerpoint/2010/main" val="3820738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dirty="0"/>
              <a:t>PIAGET’S TEST OF CONSERVATION</a:t>
            </a:r>
          </a:p>
        </p:txBody>
      </p:sp>
      <p:sp>
        <p:nvSpPr>
          <p:cNvPr id="5" name="Rectangle 4"/>
          <p:cNvSpPr/>
          <p:nvPr/>
        </p:nvSpPr>
        <p:spPr>
          <a:xfrm>
            <a:off x="752688" y="4111431"/>
            <a:ext cx="7409287" cy="1631216"/>
          </a:xfrm>
          <a:prstGeom prst="rect">
            <a:avLst/>
          </a:prstGeom>
        </p:spPr>
        <p:txBody>
          <a:bodyPr wrap="square">
            <a:spAutoFit/>
          </a:bodyPr>
          <a:lstStyle/>
          <a:p>
            <a:r>
              <a:rPr lang="en-US" sz="2000" dirty="0"/>
              <a:t>This preoperational child does not yet understand the principle of conservation. When the milk is poured into a tall, narrow glass, it suddenly seems like “more” than when it was in the shorter, wider glass. In another year or so, she will understand that the amount stays the same even though it looks different.</a:t>
            </a:r>
          </a:p>
        </p:txBody>
      </p:sp>
      <p:pic>
        <p:nvPicPr>
          <p:cNvPr id="4" name="Picture 3" descr="The figure shows a series of three photos of a young child and two glasses of milk. This preoperational child does not yet understand the principle of conservation. When the milk is poured into a tall, narrow glass, it suddenly seems like “more” than when it was in the shorter, wider glass. In another year or so, she will understand that the amount stays the same even though it looks different.&#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2100" y="808282"/>
            <a:ext cx="8572500" cy="1941893"/>
          </a:xfrm>
          <a:prstGeom prst="rect">
            <a:avLst/>
          </a:prstGeom>
        </p:spPr>
      </p:pic>
    </p:spTree>
    <p:extLst>
      <p:ext uri="{BB962C8B-B14F-4D97-AF65-F5344CB8AC3E}">
        <p14:creationId xmlns:p14="http://schemas.microsoft.com/office/powerpoint/2010/main" val="12891059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Piaget’s Theory and Current Thinking</a:t>
            </a:r>
          </a:p>
        </p:txBody>
      </p:sp>
      <p:sp>
        <p:nvSpPr>
          <p:cNvPr id="5" name="Text Placeholder 4"/>
          <p:cNvSpPr>
            <a:spLocks noGrp="1"/>
          </p:cNvSpPr>
          <p:nvPr>
            <p:ph type="body" sz="half" idx="1"/>
          </p:nvPr>
        </p:nvSpPr>
        <p:spPr/>
        <p:txBody>
          <a:bodyPr>
            <a:normAutofit lnSpcReduction="10000"/>
          </a:bodyPr>
          <a:lstStyle/>
          <a:p>
            <a:r>
              <a:rPr lang="en-US" b="1" dirty="0"/>
              <a:t>Concrete operational (7 to 11 years)</a:t>
            </a:r>
          </a:p>
          <a:p>
            <a:pPr lvl="1"/>
            <a:r>
              <a:rPr lang="en-US" kern="1200" dirty="0">
                <a:latin typeface="Arial" charset="0"/>
                <a:ea typeface="ＭＳ Ｐゴシック" charset="0"/>
                <a:cs typeface="Arial" charset="0"/>
              </a:rPr>
              <a:t>Children gain the mental operations that enable them to think logically about concrete events.</a:t>
            </a:r>
            <a:endParaRPr lang="en-US" dirty="0"/>
          </a:p>
          <a:p>
            <a:pPr lvl="1"/>
            <a:r>
              <a:rPr lang="en-US" dirty="0"/>
              <a:t>They begin to understanding change in form before change in quantity and become able to understand simple math and conservation.</a:t>
            </a:r>
          </a:p>
          <a:p>
            <a:r>
              <a:rPr lang="en-US" b="1" dirty="0"/>
              <a:t>Formal operational (12 through adulthood)</a:t>
            </a:r>
          </a:p>
          <a:p>
            <a:pPr lvl="1"/>
            <a:r>
              <a:rPr lang="en-US" dirty="0"/>
              <a:t>Children are no longer limited to concrete reasoning based on actual experience.</a:t>
            </a:r>
          </a:p>
          <a:p>
            <a:pPr lvl="1"/>
            <a:r>
              <a:rPr lang="en-US" dirty="0"/>
              <a:t>They are able to think abstractly.</a:t>
            </a:r>
          </a:p>
          <a:p>
            <a:endParaRPr lang="en-US" dirty="0"/>
          </a:p>
        </p:txBody>
      </p:sp>
    </p:spTree>
    <p:extLst>
      <p:ext uri="{BB962C8B-B14F-4D97-AF65-F5344CB8AC3E}">
        <p14:creationId xmlns:p14="http://schemas.microsoft.com/office/powerpoint/2010/main" val="283187858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 Alternative Viewpoint: </a:t>
            </a:r>
            <a:r>
              <a:rPr lang="en-US" dirty="0" err="1"/>
              <a:t>Vygotsky</a:t>
            </a:r>
            <a:r>
              <a:rPr lang="en-US" dirty="0"/>
              <a:t> and the Social Child</a:t>
            </a:r>
          </a:p>
        </p:txBody>
      </p:sp>
      <p:sp>
        <p:nvSpPr>
          <p:cNvPr id="3" name="Text Placeholder 2"/>
          <p:cNvSpPr>
            <a:spLocks noGrp="1"/>
          </p:cNvSpPr>
          <p:nvPr>
            <p:ph type="body" sz="half" idx="1"/>
          </p:nvPr>
        </p:nvSpPr>
        <p:spPr/>
        <p:txBody>
          <a:bodyPr/>
          <a:lstStyle/>
          <a:p>
            <a:r>
              <a:rPr lang="en-US" dirty="0"/>
              <a:t>Children’s minds grow through interaction with the physical environment.</a:t>
            </a:r>
          </a:p>
          <a:p>
            <a:r>
              <a:rPr lang="en-US" dirty="0"/>
              <a:t>By age 7, children are able to think and solve problems with words.</a:t>
            </a:r>
          </a:p>
          <a:p>
            <a:r>
              <a:rPr lang="en-US" dirty="0"/>
              <a:t>Parents and others provide a temporary scaffold to facilitate a child’s higher level of thinking.</a:t>
            </a:r>
          </a:p>
          <a:p>
            <a:r>
              <a:rPr lang="en-US" dirty="0"/>
              <a:t>The language of the child’s culture in internalized, inner speech is used.</a:t>
            </a:r>
          </a:p>
        </p:txBody>
      </p:sp>
    </p:spTree>
    <p:extLst>
      <p:ext uri="{BB962C8B-B14F-4D97-AF65-F5344CB8AC3E}">
        <p14:creationId xmlns:p14="http://schemas.microsoft.com/office/powerpoint/2010/main" val="30064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Reflecting on Piaget’s Theory</a:t>
            </a:r>
          </a:p>
        </p:txBody>
      </p:sp>
      <p:sp>
        <p:nvSpPr>
          <p:cNvPr id="3" name="Text Placeholder 2"/>
          <p:cNvSpPr>
            <a:spLocks noGrp="1"/>
          </p:cNvSpPr>
          <p:nvPr>
            <p:ph type="body" sz="half" idx="1"/>
          </p:nvPr>
        </p:nvSpPr>
        <p:spPr/>
        <p:txBody>
          <a:bodyPr>
            <a:normAutofit fontScale="92500"/>
          </a:bodyPr>
          <a:lstStyle/>
          <a:p>
            <a:r>
              <a:rPr lang="en-US" dirty="0"/>
              <a:t>Piaget identified significant cognitive milestones and stimulated global interest in cognitive development.</a:t>
            </a:r>
          </a:p>
          <a:p>
            <a:r>
              <a:rPr lang="en-US" dirty="0"/>
              <a:t>Research findings suggest that the sequence of cognitive milestones unfold basically as Piaget proposed.</a:t>
            </a:r>
          </a:p>
          <a:p>
            <a:r>
              <a:rPr lang="en-US" dirty="0"/>
              <a:t>Development is more continuous than Piaget theorized.</a:t>
            </a:r>
          </a:p>
          <a:p>
            <a:r>
              <a:rPr lang="en-US" dirty="0"/>
              <a:t>Children may be more competent than Piaget’s theory revealed.</a:t>
            </a:r>
          </a:p>
          <a:p>
            <a:pPr marL="0" indent="0">
              <a:buNone/>
            </a:pPr>
            <a:endParaRPr lang="en-US" dirty="0"/>
          </a:p>
        </p:txBody>
      </p:sp>
    </p:spTree>
    <p:extLst>
      <p:ext uri="{BB962C8B-B14F-4D97-AF65-F5344CB8AC3E}">
        <p14:creationId xmlns:p14="http://schemas.microsoft.com/office/powerpoint/2010/main" val="624449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Autism Spectrum Disorder (ASD)</a:t>
            </a:r>
          </a:p>
        </p:txBody>
      </p:sp>
      <p:sp>
        <p:nvSpPr>
          <p:cNvPr id="3" name="Text Placeholder 2"/>
          <p:cNvSpPr>
            <a:spLocks noGrp="1"/>
          </p:cNvSpPr>
          <p:nvPr>
            <p:ph type="body" sz="half" idx="1"/>
          </p:nvPr>
        </p:nvSpPr>
        <p:spPr/>
        <p:txBody>
          <a:bodyPr/>
          <a:lstStyle/>
          <a:p>
            <a:r>
              <a:rPr lang="en-US" b="1" dirty="0"/>
              <a:t>Children with ASD have impaired theory of mind, social deficiencies, and repetitive behaviors.</a:t>
            </a:r>
          </a:p>
          <a:p>
            <a:pPr lvl="1"/>
            <a:r>
              <a:rPr lang="en-US" dirty="0"/>
              <a:t>Reading faces and social signals is challenging for those with ASD.</a:t>
            </a:r>
          </a:p>
          <a:p>
            <a:pPr lvl="1"/>
            <a:r>
              <a:rPr lang="en-US" dirty="0"/>
              <a:t>Underlying cause of ASD is attributed to poor communication among brain regions that facilitate theory of mind skills and genetic influences</a:t>
            </a:r>
          </a:p>
        </p:txBody>
      </p:sp>
    </p:spTree>
    <p:extLst>
      <p:ext uri="{BB962C8B-B14F-4D97-AF65-F5344CB8AC3E}">
        <p14:creationId xmlns:p14="http://schemas.microsoft.com/office/powerpoint/2010/main" val="4254946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Autism Spectrum Disorder (ASD)</a:t>
            </a:r>
          </a:p>
        </p:txBody>
      </p:sp>
      <p:sp>
        <p:nvSpPr>
          <p:cNvPr id="3" name="Text Placeholder 2"/>
          <p:cNvSpPr>
            <a:spLocks noGrp="1"/>
          </p:cNvSpPr>
          <p:nvPr>
            <p:ph type="body" sz="half" idx="1"/>
          </p:nvPr>
        </p:nvSpPr>
        <p:spPr/>
        <p:txBody>
          <a:bodyPr/>
          <a:lstStyle/>
          <a:p>
            <a:r>
              <a:rPr lang="en-US" b="1" dirty="0"/>
              <a:t>Prevalence of ASD</a:t>
            </a:r>
          </a:p>
          <a:p>
            <a:pPr lvl="1"/>
            <a:r>
              <a:rPr lang="en-US" dirty="0"/>
              <a:t>Four boys for every girl</a:t>
            </a:r>
          </a:p>
          <a:p>
            <a:pPr lvl="1"/>
            <a:r>
              <a:rPr lang="en-US" dirty="0"/>
              <a:t>Higher when prenatal testosterone/extreme male brain exists</a:t>
            </a:r>
          </a:p>
          <a:p>
            <a:pPr lvl="1"/>
            <a:r>
              <a:rPr lang="en-US" dirty="0"/>
              <a:t>Higher among elite math students and progeny of engineers and MIT graduates</a:t>
            </a:r>
          </a:p>
          <a:p>
            <a:pPr lvl="1"/>
            <a:r>
              <a:rPr lang="en-US" dirty="0"/>
              <a:t>Higher when identical co-twin has ASD; younger ASD sibling heightens risk</a:t>
            </a:r>
          </a:p>
          <a:p>
            <a:pPr lvl="1"/>
            <a:endParaRPr lang="en-US" dirty="0"/>
          </a:p>
        </p:txBody>
      </p:sp>
    </p:spTree>
    <p:extLst>
      <p:ext uri="{BB962C8B-B14F-4D97-AF65-F5344CB8AC3E}">
        <p14:creationId xmlns:p14="http://schemas.microsoft.com/office/powerpoint/2010/main" val="22265348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Social Development</a:t>
            </a:r>
          </a:p>
        </p:txBody>
      </p:sp>
      <p:sp>
        <p:nvSpPr>
          <p:cNvPr id="3" name="Text Placeholder 2"/>
          <p:cNvSpPr>
            <a:spLocks noGrp="1"/>
          </p:cNvSpPr>
          <p:nvPr>
            <p:ph type="body" sz="half" idx="1"/>
          </p:nvPr>
        </p:nvSpPr>
        <p:spPr/>
        <p:txBody>
          <a:bodyPr>
            <a:normAutofit lnSpcReduction="10000"/>
          </a:bodyPr>
          <a:lstStyle/>
          <a:p>
            <a:r>
              <a:rPr lang="en-US" b="1" dirty="0"/>
              <a:t>Infant attachment</a:t>
            </a:r>
          </a:p>
          <a:p>
            <a:pPr lvl="1"/>
            <a:r>
              <a:rPr lang="en-US" dirty="0"/>
              <a:t>Emotional tie with another person; shown in young children by their seeking closeness to the caregiver, and showing distress on separation</a:t>
            </a:r>
          </a:p>
          <a:p>
            <a:pPr lvl="1"/>
            <a:r>
              <a:rPr lang="en-US" dirty="0"/>
              <a:t>At about 8 months, soon after object permanence develops, children separated from their caregivers display </a:t>
            </a:r>
            <a:r>
              <a:rPr lang="en-US" b="1" dirty="0"/>
              <a:t>stranger anxiety.</a:t>
            </a:r>
          </a:p>
          <a:p>
            <a:pPr lvl="1"/>
            <a:r>
              <a:rPr lang="en-US" dirty="0"/>
              <a:t>Infants form attachments not simply because parents gratify biological needs but, more importantly, because they are comfortable, familiar, and responsive.</a:t>
            </a:r>
          </a:p>
        </p:txBody>
      </p:sp>
    </p:spTree>
    <p:extLst>
      <p:ext uri="{BB962C8B-B14F-4D97-AF65-F5344CB8AC3E}">
        <p14:creationId xmlns:p14="http://schemas.microsoft.com/office/powerpoint/2010/main" val="15236995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Social Development</a:t>
            </a:r>
          </a:p>
        </p:txBody>
      </p:sp>
      <p:sp>
        <p:nvSpPr>
          <p:cNvPr id="3" name="Text Placeholder 2"/>
          <p:cNvSpPr>
            <a:spLocks noGrp="1"/>
          </p:cNvSpPr>
          <p:nvPr>
            <p:ph type="body" sz="half" idx="1"/>
          </p:nvPr>
        </p:nvSpPr>
        <p:spPr/>
        <p:txBody>
          <a:bodyPr>
            <a:normAutofit/>
          </a:bodyPr>
          <a:lstStyle/>
          <a:p>
            <a:pPr>
              <a:buFont typeface="Arial"/>
              <a:buChar char="•"/>
            </a:pPr>
            <a:r>
              <a:rPr lang="en-US" b="1" dirty="0"/>
              <a:t>Another key to attachment is familiarity.</a:t>
            </a:r>
          </a:p>
          <a:p>
            <a:pPr lvl="1"/>
            <a:r>
              <a:rPr lang="en-US" b="1" dirty="0"/>
              <a:t>Critical period</a:t>
            </a:r>
            <a:r>
              <a:rPr lang="en-US" dirty="0"/>
              <a:t>: Optimal period early in the life of an organism when exposure to certain stimuli or experiences produces normal development</a:t>
            </a:r>
          </a:p>
          <a:p>
            <a:pPr lvl="1"/>
            <a:r>
              <a:rPr lang="en-US" b="1" dirty="0"/>
              <a:t>Imprinting</a:t>
            </a:r>
            <a:r>
              <a:rPr lang="en-US" dirty="0"/>
              <a:t>: Process by which certain animals form strong attachments during early life (</a:t>
            </a:r>
            <a:r>
              <a:rPr lang="en-US" dirty="0" err="1"/>
              <a:t>Lozenz</a:t>
            </a:r>
            <a:r>
              <a:rPr lang="en-US" dirty="0"/>
              <a:t>, 1937)</a:t>
            </a:r>
          </a:p>
        </p:txBody>
      </p:sp>
    </p:spTree>
    <p:extLst>
      <p:ext uri="{BB962C8B-B14F-4D97-AF65-F5344CB8AC3E}">
        <p14:creationId xmlns:p14="http://schemas.microsoft.com/office/powerpoint/2010/main" val="16668568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Social Development</a:t>
            </a:r>
          </a:p>
        </p:txBody>
      </p:sp>
      <p:sp>
        <p:nvSpPr>
          <p:cNvPr id="3" name="Text Placeholder 2"/>
          <p:cNvSpPr>
            <a:spLocks noGrp="1"/>
          </p:cNvSpPr>
          <p:nvPr>
            <p:ph type="body" sz="half" idx="1"/>
          </p:nvPr>
        </p:nvSpPr>
        <p:spPr/>
        <p:txBody>
          <a:bodyPr>
            <a:normAutofit/>
          </a:bodyPr>
          <a:lstStyle/>
          <a:p>
            <a:r>
              <a:rPr lang="en-US" dirty="0"/>
              <a:t>Studying attachment</a:t>
            </a:r>
          </a:p>
          <a:p>
            <a:pPr lvl="1"/>
            <a:r>
              <a:rPr lang="en-US" b="1" dirty="0"/>
              <a:t>Strange situation </a:t>
            </a:r>
            <a:r>
              <a:rPr lang="en-US" dirty="0"/>
              <a:t>experiments show that some children are securely attached and others are insecurely attached</a:t>
            </a:r>
          </a:p>
          <a:p>
            <a:pPr lvl="1"/>
            <a:r>
              <a:rPr lang="en-US" dirty="0"/>
              <a:t>Infants’ differing attachment styles reflect both their </a:t>
            </a:r>
            <a:r>
              <a:rPr lang="en-US" b="1" dirty="0"/>
              <a:t>individual temperament </a:t>
            </a:r>
            <a:r>
              <a:rPr lang="en-US" dirty="0"/>
              <a:t>and the </a:t>
            </a:r>
            <a:r>
              <a:rPr lang="en-US" b="1" dirty="0"/>
              <a:t>responsiveness</a:t>
            </a:r>
            <a:r>
              <a:rPr lang="en-US" dirty="0"/>
              <a:t> of their parents and child-care providers</a:t>
            </a:r>
          </a:p>
          <a:p>
            <a:pPr lvl="1"/>
            <a:r>
              <a:rPr lang="en-US" dirty="0"/>
              <a:t>Early attachment has impact on later adult relationships and comfort with affection and intimacy</a:t>
            </a:r>
          </a:p>
          <a:p>
            <a:pPr lvl="1"/>
            <a:endParaRPr lang="en-US" dirty="0"/>
          </a:p>
          <a:p>
            <a:pPr marL="457200" lvl="1" indent="0">
              <a:buNone/>
            </a:pPr>
            <a:endParaRPr lang="en-US" i="1" dirty="0"/>
          </a:p>
          <a:p>
            <a:pPr marL="0" indent="0">
              <a:buNone/>
            </a:pPr>
            <a:endParaRPr lang="en-US" dirty="0"/>
          </a:p>
        </p:txBody>
      </p:sp>
    </p:spTree>
    <p:extLst>
      <p:ext uri="{BB962C8B-B14F-4D97-AF65-F5344CB8AC3E}">
        <p14:creationId xmlns:p14="http://schemas.microsoft.com/office/powerpoint/2010/main" val="7390610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Social Development</a:t>
            </a:r>
          </a:p>
        </p:txBody>
      </p:sp>
      <p:sp>
        <p:nvSpPr>
          <p:cNvPr id="3" name="Text Placeholder 2"/>
          <p:cNvSpPr>
            <a:spLocks noGrp="1"/>
          </p:cNvSpPr>
          <p:nvPr>
            <p:ph type="body" sz="half" idx="1"/>
          </p:nvPr>
        </p:nvSpPr>
        <p:spPr/>
        <p:txBody>
          <a:bodyPr/>
          <a:lstStyle/>
          <a:p>
            <a:r>
              <a:rPr lang="en-US" b="1" dirty="0"/>
              <a:t>Attachment differences as measured by strange situation: Ainsworth (1979)</a:t>
            </a:r>
          </a:p>
          <a:p>
            <a:pPr lvl="1"/>
            <a:r>
              <a:rPr lang="en-US" dirty="0"/>
              <a:t>Secure attachment</a:t>
            </a:r>
          </a:p>
          <a:p>
            <a:pPr lvl="1"/>
            <a:r>
              <a:rPr lang="en-US" dirty="0"/>
              <a:t>Insecure attachment</a:t>
            </a:r>
          </a:p>
        </p:txBody>
      </p:sp>
    </p:spTree>
    <p:extLst>
      <p:ext uri="{BB962C8B-B14F-4D97-AF65-F5344CB8AC3E}">
        <p14:creationId xmlns:p14="http://schemas.microsoft.com/office/powerpoint/2010/main" val="366983239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Social Development</a:t>
            </a:r>
          </a:p>
        </p:txBody>
      </p:sp>
      <p:sp>
        <p:nvSpPr>
          <p:cNvPr id="3" name="Text Placeholder 2"/>
          <p:cNvSpPr>
            <a:spLocks noGrp="1"/>
          </p:cNvSpPr>
          <p:nvPr>
            <p:ph idx="1"/>
          </p:nvPr>
        </p:nvSpPr>
        <p:spPr/>
        <p:txBody>
          <a:bodyPr>
            <a:normAutofit fontScale="85000" lnSpcReduction="10000"/>
          </a:bodyPr>
          <a:lstStyle/>
          <a:p>
            <a:r>
              <a:rPr lang="en-US" b="1" dirty="0"/>
              <a:t>Temperament and attachment</a:t>
            </a:r>
          </a:p>
          <a:p>
            <a:pPr lvl="1"/>
            <a:r>
              <a:rPr lang="en-US" i="1" dirty="0"/>
              <a:t>Difficult</a:t>
            </a:r>
            <a:r>
              <a:rPr lang="en-US" dirty="0"/>
              <a:t>: Irritable, intense, and unpredictable.</a:t>
            </a:r>
          </a:p>
          <a:p>
            <a:pPr lvl="1"/>
            <a:r>
              <a:rPr lang="en-US" i="1" dirty="0"/>
              <a:t>Easy: </a:t>
            </a:r>
            <a:r>
              <a:rPr lang="en-US" dirty="0"/>
              <a:t>Cheerful, relaxed, and feeding and sleeping on predictable schedules</a:t>
            </a:r>
          </a:p>
          <a:p>
            <a:r>
              <a:rPr lang="en-US" b="1" dirty="0"/>
              <a:t>Parenting programs</a:t>
            </a:r>
          </a:p>
          <a:p>
            <a:pPr lvl="1"/>
            <a:r>
              <a:rPr lang="en-US" dirty="0"/>
              <a:t>Some programs can increase parental sensitivity and infant attachment security</a:t>
            </a:r>
          </a:p>
          <a:p>
            <a:pPr marL="457200" lvl="1" indent="0">
              <a:buNone/>
            </a:pPr>
            <a:endParaRPr lang="en-US" dirty="0"/>
          </a:p>
        </p:txBody>
      </p:sp>
      <p:sp>
        <p:nvSpPr>
          <p:cNvPr id="5" name="Rectangle 4"/>
          <p:cNvSpPr/>
          <p:nvPr/>
        </p:nvSpPr>
        <p:spPr>
          <a:xfrm>
            <a:off x="423354" y="3933978"/>
            <a:ext cx="3968941" cy="2062103"/>
          </a:xfrm>
          <a:prstGeom prst="rect">
            <a:avLst/>
          </a:prstGeom>
          <a:solidFill>
            <a:schemeClr val="accent2"/>
          </a:solidFill>
          <a:ln>
            <a:solidFill>
              <a:schemeClr val="accent2"/>
            </a:solidFill>
          </a:ln>
        </p:spPr>
        <p:txBody>
          <a:bodyPr wrap="square">
            <a:spAutoFit/>
          </a:bodyPr>
          <a:lstStyle/>
          <a:p>
            <a:r>
              <a:rPr lang="en-US" sz="1600" dirty="0"/>
              <a:t>FULL TIME DAD Financial analyst Walter Cranford, shown here with his baby twins, is one of a growing number of stay-at-home dads. Cranford says the experience has made him appreciate how difficult the work can be: “Sometimes at work you can just unplug, but with this you’ve got to be going all the time.”</a:t>
            </a:r>
          </a:p>
        </p:txBody>
      </p:sp>
      <p:pic>
        <p:nvPicPr>
          <p:cNvPr id="6" name="Picture 5"/>
          <p:cNvPicPr>
            <a:picLocks noChangeAspect="1"/>
          </p:cNvPicPr>
          <p:nvPr/>
        </p:nvPicPr>
        <p:blipFill rotWithShape="1">
          <a:blip r:embed="rId3"/>
          <a:srcRect l="20202" r="11748"/>
          <a:stretch/>
        </p:blipFill>
        <p:spPr>
          <a:xfrm>
            <a:off x="444500" y="175220"/>
            <a:ext cx="3683000" cy="3596680"/>
          </a:xfrm>
          <a:prstGeom prst="rect">
            <a:avLst/>
          </a:prstGeom>
        </p:spPr>
      </p:pic>
      <p:sp>
        <p:nvSpPr>
          <p:cNvPr id="7" name="Rectangle 6"/>
          <p:cNvSpPr/>
          <p:nvPr/>
        </p:nvSpPr>
        <p:spPr>
          <a:xfrm rot="16200000">
            <a:off x="3533790" y="2927578"/>
            <a:ext cx="1441420" cy="215444"/>
          </a:xfrm>
          <a:prstGeom prst="rect">
            <a:avLst/>
          </a:prstGeom>
        </p:spPr>
        <p:txBody>
          <a:bodyPr wrap="none">
            <a:spAutoFit/>
          </a:bodyPr>
          <a:lstStyle/>
          <a:p>
            <a:r>
              <a:rPr lang="en-US" sz="800" dirty="0"/>
              <a:t>d85/ZUMA Press/</a:t>
            </a:r>
            <a:r>
              <a:rPr lang="en-US" sz="800" dirty="0" err="1"/>
              <a:t>Newscom</a:t>
            </a:r>
            <a:endParaRPr lang="en-US" sz="800" dirty="0"/>
          </a:p>
        </p:txBody>
      </p:sp>
    </p:spTree>
    <p:extLst>
      <p:ext uri="{BB962C8B-B14F-4D97-AF65-F5344CB8AC3E}">
        <p14:creationId xmlns:p14="http://schemas.microsoft.com/office/powerpoint/2010/main" val="4001456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Dual Parenting Facts</a:t>
            </a:r>
          </a:p>
        </p:txBody>
      </p:sp>
      <p:graphicFrame>
        <p:nvGraphicFramePr>
          <p:cNvPr id="3" name="Table 2"/>
          <p:cNvGraphicFramePr>
            <a:graphicFrameLocks noGrp="1"/>
          </p:cNvGraphicFramePr>
          <p:nvPr>
            <p:extLst>
              <p:ext uri="{D42A27DB-BD31-4B8C-83A1-F6EECF244321}">
                <p14:modId xmlns:p14="http://schemas.microsoft.com/office/powerpoint/2010/main" val="254412581"/>
              </p:ext>
            </p:extLst>
          </p:nvPr>
        </p:nvGraphicFramePr>
        <p:xfrm>
          <a:off x="254000" y="1384300"/>
          <a:ext cx="8559800" cy="4834724"/>
        </p:xfrm>
        <a:graphic>
          <a:graphicData uri="http://schemas.openxmlformats.org/drawingml/2006/table">
            <a:tbl>
              <a:tblPr firstRow="1" bandRow="1">
                <a:tableStyleId>{775DCB02-9BB8-47FD-8907-85C794F793BA}</a:tableStyleId>
              </a:tblPr>
              <a:tblGrid>
                <a:gridCol w="4673600">
                  <a:extLst>
                    <a:ext uri="{9D8B030D-6E8A-4147-A177-3AD203B41FA5}">
                      <a16:colId xmlns:a16="http://schemas.microsoft.com/office/drawing/2014/main" val="20000"/>
                    </a:ext>
                  </a:extLst>
                </a:gridCol>
                <a:gridCol w="3886200">
                  <a:extLst>
                    <a:ext uri="{9D8B030D-6E8A-4147-A177-3AD203B41FA5}">
                      <a16:colId xmlns:a16="http://schemas.microsoft.com/office/drawing/2014/main" val="20001"/>
                    </a:ext>
                  </a:extLst>
                </a:gridCol>
              </a:tblGrid>
              <a:tr h="355600">
                <a:tc>
                  <a:txBody>
                    <a:bodyPr/>
                    <a:lstStyle/>
                    <a:p>
                      <a:r>
                        <a:rPr lang="en-US" sz="1600" dirty="0">
                          <a:latin typeface="+mn-lt"/>
                        </a:rPr>
                        <a:t>Some hard facts about declining father care:</a:t>
                      </a:r>
                    </a:p>
                  </a:txBody>
                  <a:tcPr anchor="ctr"/>
                </a:tc>
                <a:tc>
                  <a:txBody>
                    <a:bodyPr/>
                    <a:lstStyle/>
                    <a:p>
                      <a:r>
                        <a:rPr lang="en-US" sz="1600" dirty="0">
                          <a:latin typeface="+mn-lt"/>
                        </a:rPr>
                        <a:t>Some encouraging findings:</a:t>
                      </a:r>
                    </a:p>
                  </a:txBody>
                  <a:tcPr anchor="ctr"/>
                </a:tc>
                <a:extLst>
                  <a:ext uri="{0D108BD9-81ED-4DB2-BD59-A6C34878D82A}">
                    <a16:rowId xmlns:a16="http://schemas.microsoft.com/office/drawing/2014/main" val="10000"/>
                  </a:ext>
                </a:extLst>
              </a:tr>
              <a:tr h="1039964">
                <a:tc>
                  <a:txBody>
                    <a:bodyPr/>
                    <a:lstStyle/>
                    <a:p>
                      <a:pPr algn="l" fontAlgn="b"/>
                      <a:r>
                        <a:rPr lang="en-US" sz="1400" b="0" i="1" u="none" strike="noStrike" dirty="0">
                          <a:solidFill>
                            <a:srgbClr val="000000"/>
                          </a:solidFill>
                          <a:effectLst/>
                          <a:latin typeface="+mn-lt"/>
                        </a:rPr>
                        <a:t>Increased father separation</a:t>
                      </a:r>
                      <a:r>
                        <a:rPr lang="en-US" sz="1400" b="0" i="0" u="none" strike="noStrike" dirty="0">
                          <a:solidFill>
                            <a:srgbClr val="000000"/>
                          </a:solidFill>
                          <a:effectLst/>
                          <a:latin typeface="+mn-lt"/>
                        </a:rPr>
                        <a:t>. From 1960 to 2010, the number of children in the United States living apart from their fathers more than doubled (Livingston &amp; Parker, 2011).</a:t>
                      </a:r>
                    </a:p>
                  </a:txBody>
                  <a:tcPr marR="12700" marT="12700" marB="0" anchor="ctr"/>
                </a:tc>
                <a:tc>
                  <a:txBody>
                    <a:bodyPr/>
                    <a:lstStyle/>
                    <a:p>
                      <a:pPr algn="l" fontAlgn="b"/>
                      <a:r>
                        <a:rPr lang="en-US" sz="1400" b="0" i="1" u="none" strike="noStrike" dirty="0">
                          <a:solidFill>
                            <a:srgbClr val="000000"/>
                          </a:solidFill>
                          <a:effectLst/>
                          <a:latin typeface="+mn-lt"/>
                        </a:rPr>
                        <a:t>Active dads are caregiving more.</a:t>
                      </a:r>
                      <a:r>
                        <a:rPr lang="en-US" sz="1400" b="0" i="0" u="none" strike="noStrike" dirty="0">
                          <a:solidFill>
                            <a:srgbClr val="000000"/>
                          </a:solidFill>
                          <a:effectLst/>
                          <a:latin typeface="+mn-lt"/>
                        </a:rPr>
                        <a:t> Today’s co-parenting fathers are more engaged, with a doubling in the weekly hours spent with their children, compared with 1965 fathers (Livingston &amp; Parker, 2011).</a:t>
                      </a:r>
                    </a:p>
                  </a:txBody>
                  <a:tcPr marR="12700" marT="12700" marB="0" anchor="ctr"/>
                </a:tc>
                <a:extLst>
                  <a:ext uri="{0D108BD9-81ED-4DB2-BD59-A6C34878D82A}">
                    <a16:rowId xmlns:a16="http://schemas.microsoft.com/office/drawing/2014/main" val="10001"/>
                  </a:ext>
                </a:extLst>
              </a:tr>
              <a:tr h="1039964">
                <a:tc>
                  <a:txBody>
                    <a:bodyPr/>
                    <a:lstStyle/>
                    <a:p>
                      <a:pPr algn="l" fontAlgn="ctr"/>
                      <a:r>
                        <a:rPr lang="en-US" sz="1400" b="0" i="1" u="none" strike="noStrike" dirty="0">
                          <a:solidFill>
                            <a:srgbClr val="000000"/>
                          </a:solidFill>
                          <a:effectLst/>
                          <a:latin typeface="+mn-lt"/>
                        </a:rPr>
                        <a:t>Increased father absence. </a:t>
                      </a:r>
                      <a:r>
                        <a:rPr lang="en-US" sz="1400" b="0" i="0" u="none" strike="noStrike" dirty="0">
                          <a:solidFill>
                            <a:srgbClr val="000000"/>
                          </a:solidFill>
                          <a:effectLst/>
                          <a:latin typeface="+mn-lt"/>
                        </a:rPr>
                        <a:t>Only one in five absent fathers say they visit their children more than once a week, and 27 percent say they have not seen their children in the last year (Livingston &amp; Parker, 2011).</a:t>
                      </a:r>
                    </a:p>
                  </a:txBody>
                  <a:tcPr marR="12700" marT="12700" marB="0" anchor="ctr"/>
                </a:tc>
                <a:tc>
                  <a:txBody>
                    <a:bodyPr/>
                    <a:lstStyle/>
                    <a:p>
                      <a:pPr algn="l" fontAlgn="ctr"/>
                      <a:r>
                        <a:rPr lang="en-US" sz="1400" b="0" i="1" u="none" strike="noStrike" dirty="0">
                          <a:solidFill>
                            <a:srgbClr val="000000"/>
                          </a:solidFill>
                          <a:effectLst/>
                          <a:latin typeface="+mn-lt"/>
                        </a:rPr>
                        <a:t>Couples that share housework and child care are happier in their relationships and less divorce prone</a:t>
                      </a:r>
                      <a:r>
                        <a:rPr lang="en-US" sz="1400" b="0" i="0" u="none" strike="noStrike" dirty="0">
                          <a:solidFill>
                            <a:srgbClr val="000000"/>
                          </a:solidFill>
                          <a:effectLst/>
                          <a:latin typeface="+mn-lt"/>
                        </a:rPr>
                        <a:t> (Wilcox &amp; Marquardt, 2011).</a:t>
                      </a:r>
                    </a:p>
                  </a:txBody>
                  <a:tcPr marR="12700" marT="12700" marB="0" anchor="ctr"/>
                </a:tc>
                <a:extLst>
                  <a:ext uri="{0D108BD9-81ED-4DB2-BD59-A6C34878D82A}">
                    <a16:rowId xmlns:a16="http://schemas.microsoft.com/office/drawing/2014/main" val="10002"/>
                  </a:ext>
                </a:extLst>
              </a:tr>
              <a:tr h="1039964">
                <a:tc>
                  <a:txBody>
                    <a:bodyPr/>
                    <a:lstStyle/>
                    <a:p>
                      <a:pPr algn="l" fontAlgn="ctr"/>
                      <a:r>
                        <a:rPr lang="en-US" sz="1400" b="0" i="1" u="none" strike="noStrike" dirty="0" err="1">
                          <a:solidFill>
                            <a:srgbClr val="000000"/>
                          </a:solidFill>
                          <a:effectLst/>
                          <a:latin typeface="+mn-lt"/>
                        </a:rPr>
                        <a:t>Nonmarital</a:t>
                      </a:r>
                      <a:r>
                        <a:rPr lang="en-US" sz="1400" b="0" i="1" u="none" strike="noStrike" dirty="0">
                          <a:solidFill>
                            <a:srgbClr val="000000"/>
                          </a:solidFill>
                          <a:effectLst/>
                          <a:latin typeface="+mn-lt"/>
                        </a:rPr>
                        <a:t> births predict father separation.</a:t>
                      </a:r>
                      <a:r>
                        <a:rPr lang="en-US" sz="1400" b="0" i="0" u="none" strike="noStrike" dirty="0">
                          <a:solidFill>
                            <a:srgbClr val="000000"/>
                          </a:solidFill>
                          <a:effectLst/>
                          <a:latin typeface="+mn-lt"/>
                        </a:rPr>
                        <a:t> Increased father absence accompanies increased </a:t>
                      </a:r>
                      <a:r>
                        <a:rPr lang="en-US" sz="1400" b="0" i="0" u="none" strike="noStrike" dirty="0" err="1">
                          <a:solidFill>
                            <a:srgbClr val="000000"/>
                          </a:solidFill>
                          <a:effectLst/>
                          <a:latin typeface="+mn-lt"/>
                        </a:rPr>
                        <a:t>nonmarital</a:t>
                      </a:r>
                      <a:r>
                        <a:rPr lang="en-US" sz="1400" b="0" i="0" u="none" strike="noStrike" dirty="0">
                          <a:solidFill>
                            <a:srgbClr val="000000"/>
                          </a:solidFill>
                          <a:effectLst/>
                          <a:latin typeface="+mn-lt"/>
                        </a:rPr>
                        <a:t> births. Even among couples cohabiting when a first child is born, the 39 percent odds of their relationship ending during the child’s first years are triple the 13 percent odds of parental breakup among those who are married when their first baby is born (</a:t>
                      </a:r>
                      <a:r>
                        <a:rPr lang="en-US" sz="1400" b="0" i="0" u="none" strike="noStrike" dirty="0" err="1">
                          <a:solidFill>
                            <a:srgbClr val="000000"/>
                          </a:solidFill>
                          <a:effectLst/>
                          <a:latin typeface="+mn-lt"/>
                        </a:rPr>
                        <a:t>Hymowitz</a:t>
                      </a:r>
                      <a:r>
                        <a:rPr lang="en-US" sz="1400" b="0" i="0" u="none" strike="noStrike" dirty="0">
                          <a:solidFill>
                            <a:srgbClr val="000000"/>
                          </a:solidFill>
                          <a:effectLst/>
                          <a:latin typeface="+mn-lt"/>
                        </a:rPr>
                        <a:t> et al., 2013).</a:t>
                      </a:r>
                    </a:p>
                  </a:txBody>
                  <a:tcPr marR="12700" marT="12700" marB="0" anchor="ctr"/>
                </a:tc>
                <a:tc>
                  <a:txBody>
                    <a:bodyPr/>
                    <a:lstStyle/>
                    <a:p>
                      <a:pPr algn="l" fontAlgn="ctr"/>
                      <a:r>
                        <a:rPr lang="en-US" sz="1400" b="0" i="1" u="none" strike="noStrike" dirty="0">
                          <a:solidFill>
                            <a:srgbClr val="000000"/>
                          </a:solidFill>
                          <a:effectLst/>
                          <a:latin typeface="+mn-lt"/>
                        </a:rPr>
                        <a:t>Dual parenting supports children, regardless of parent gender. </a:t>
                      </a:r>
                      <a:r>
                        <a:rPr lang="en-US" sz="1400" b="0" i="0" u="none" strike="noStrike" dirty="0">
                          <a:solidFill>
                            <a:srgbClr val="000000"/>
                          </a:solidFill>
                          <a:effectLst/>
                          <a:latin typeface="+mn-lt"/>
                        </a:rPr>
                        <a:t>The American Academy of Pediatrics (2013) reports that what matters is competent, secure, nurturing parents, regardless of their gender and sexual orientation. The American Sociological Association (2013) concurs: Decades of research confirm that parental stability and resources matter. “Whether a child is raised by same-sex or opposite-sex parents has no bearing on a child’s well-being.”</a:t>
                      </a:r>
                    </a:p>
                  </a:txBody>
                  <a:tcPr marR="12700" marT="1270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8361434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Social Development</a:t>
            </a:r>
          </a:p>
        </p:txBody>
      </p:sp>
      <p:sp>
        <p:nvSpPr>
          <p:cNvPr id="3" name="Text Placeholder 2"/>
          <p:cNvSpPr>
            <a:spLocks noGrp="1"/>
          </p:cNvSpPr>
          <p:nvPr>
            <p:ph type="body" sz="half" idx="1"/>
          </p:nvPr>
        </p:nvSpPr>
        <p:spPr/>
        <p:txBody>
          <a:bodyPr>
            <a:normAutofit/>
          </a:bodyPr>
          <a:lstStyle/>
          <a:p>
            <a:pPr>
              <a:buFont typeface="Arial"/>
              <a:buChar char="•"/>
            </a:pPr>
            <a:r>
              <a:rPr lang="en-US" b="1" dirty="0"/>
              <a:t>Deprivation of attachment</a:t>
            </a:r>
          </a:p>
          <a:p>
            <a:pPr lvl="1"/>
            <a:r>
              <a:rPr lang="en-US" dirty="0"/>
              <a:t>Most children growing up in adversity or experiencing abuse are resilient, but those who are severely neglected by their parents, or otherwise prevented from forming attachments at an early age, may be at risk for attachment problems</a:t>
            </a:r>
          </a:p>
          <a:p>
            <a:pPr lvl="1">
              <a:buFont typeface="Arial"/>
              <a:buChar char="•"/>
            </a:pPr>
            <a:r>
              <a:rPr lang="en-US" dirty="0"/>
              <a:t>Without a sharp break from an abusive past, children do not readily recover.</a:t>
            </a:r>
          </a:p>
          <a:p>
            <a:pPr marL="457200" lvl="1" indent="0">
              <a:buNone/>
            </a:pPr>
            <a:endParaRPr lang="en-US" dirty="0"/>
          </a:p>
        </p:txBody>
      </p:sp>
    </p:spTree>
    <p:extLst>
      <p:ext uri="{BB962C8B-B14F-4D97-AF65-F5344CB8AC3E}">
        <p14:creationId xmlns:p14="http://schemas.microsoft.com/office/powerpoint/2010/main" val="10553779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a:t>THE DEPRIVATION OF ATTACHMENT</a:t>
            </a:r>
          </a:p>
        </p:txBody>
      </p:sp>
      <p:sp>
        <p:nvSpPr>
          <p:cNvPr id="7" name="Rectangle 6"/>
          <p:cNvSpPr/>
          <p:nvPr/>
        </p:nvSpPr>
        <p:spPr>
          <a:xfrm>
            <a:off x="546831" y="4234507"/>
            <a:ext cx="8273747" cy="1631216"/>
          </a:xfrm>
          <a:prstGeom prst="rect">
            <a:avLst/>
          </a:prstGeom>
        </p:spPr>
        <p:txBody>
          <a:bodyPr wrap="square">
            <a:spAutoFit/>
          </a:bodyPr>
          <a:lstStyle/>
          <a:p>
            <a:r>
              <a:rPr lang="en-US" sz="2000" dirty="0"/>
              <a:t>In this 1980s Romanian orphanage, the 250 children between ages 1 and 5 outnumbered caregivers 15 to 1. When such children were tested after Romania’s dictator was assassinated, they had lower intelligence scores and double the 20 percent rate of anxiety symptoms found in children assigned to quality foster care settings (Nelson et al., 2009).</a:t>
            </a:r>
          </a:p>
        </p:txBody>
      </p:sp>
      <p:pic>
        <p:nvPicPr>
          <p:cNvPr id="3" name="Picture 2"/>
          <p:cNvPicPr>
            <a:picLocks noChangeAspect="1"/>
          </p:cNvPicPr>
          <p:nvPr/>
        </p:nvPicPr>
        <p:blipFill>
          <a:blip r:embed="rId2"/>
          <a:stretch>
            <a:fillRect/>
          </a:stretch>
        </p:blipFill>
        <p:spPr>
          <a:xfrm>
            <a:off x="1676400" y="0"/>
            <a:ext cx="5499100" cy="3518687"/>
          </a:xfrm>
          <a:prstGeom prst="rect">
            <a:avLst/>
          </a:prstGeom>
        </p:spPr>
      </p:pic>
      <p:sp>
        <p:nvSpPr>
          <p:cNvPr id="5" name="Rectangle 4"/>
          <p:cNvSpPr/>
          <p:nvPr/>
        </p:nvSpPr>
        <p:spPr>
          <a:xfrm rot="16200000">
            <a:off x="6453551" y="2559277"/>
            <a:ext cx="1697901" cy="215444"/>
          </a:xfrm>
          <a:prstGeom prst="rect">
            <a:avLst/>
          </a:prstGeom>
        </p:spPr>
        <p:txBody>
          <a:bodyPr wrap="none">
            <a:spAutoFit/>
          </a:bodyPr>
          <a:lstStyle/>
          <a:p>
            <a:r>
              <a:rPr lang="en-US" sz="800" dirty="0"/>
              <a:t>Mike Carroll </a:t>
            </a:r>
            <a:r>
              <a:rPr lang="en-US" sz="800" dirty="0" err="1"/>
              <a:t>mike@carrollmj.com</a:t>
            </a:r>
            <a:endParaRPr lang="en-US" sz="800" dirty="0"/>
          </a:p>
        </p:txBody>
      </p:sp>
    </p:spTree>
    <p:extLst>
      <p:ext uri="{BB962C8B-B14F-4D97-AF65-F5344CB8AC3E}">
        <p14:creationId xmlns:p14="http://schemas.microsoft.com/office/powerpoint/2010/main" val="37445118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Self-Concept</a:t>
            </a:r>
          </a:p>
        </p:txBody>
      </p:sp>
      <p:graphicFrame>
        <p:nvGraphicFramePr>
          <p:cNvPr id="5" name="Diagram 4"/>
          <p:cNvGraphicFramePr/>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7023942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Parenting Styles</a:t>
            </a:r>
          </a:p>
        </p:txBody>
      </p:sp>
      <p:sp>
        <p:nvSpPr>
          <p:cNvPr id="3" name="Text Placeholder 2"/>
          <p:cNvSpPr>
            <a:spLocks noGrp="1"/>
          </p:cNvSpPr>
          <p:nvPr>
            <p:ph type="body" sz="half" idx="1"/>
          </p:nvPr>
        </p:nvSpPr>
        <p:spPr/>
        <p:txBody>
          <a:bodyPr/>
          <a:lstStyle/>
          <a:p>
            <a:r>
              <a:rPr lang="en-US" b="1" dirty="0"/>
              <a:t>Parenting styles reflect varying degrees of control (</a:t>
            </a:r>
            <a:r>
              <a:rPr lang="en-US" b="1" dirty="0" err="1"/>
              <a:t>Baumrind</a:t>
            </a:r>
            <a:r>
              <a:rPr lang="en-US" b="1" dirty="0"/>
              <a:t>)</a:t>
            </a:r>
          </a:p>
          <a:p>
            <a:pPr lvl="1"/>
            <a:r>
              <a:rPr lang="en-US" b="1" dirty="0"/>
              <a:t>Authoritative</a:t>
            </a:r>
            <a:r>
              <a:rPr lang="en-US" dirty="0"/>
              <a:t> parents tend to have children with the highest self-esteem, self-reliance, and social competence.</a:t>
            </a:r>
          </a:p>
          <a:p>
            <a:pPr lvl="1"/>
            <a:r>
              <a:rPr lang="en-US" b="1" dirty="0"/>
              <a:t>Permissive</a:t>
            </a:r>
            <a:r>
              <a:rPr lang="en-US" dirty="0"/>
              <a:t> parents tend to have children who are more aggressive and immature.</a:t>
            </a:r>
          </a:p>
          <a:p>
            <a:pPr lvl="1"/>
            <a:r>
              <a:rPr lang="en-US" b="1" dirty="0"/>
              <a:t>Authoritarian</a:t>
            </a:r>
            <a:r>
              <a:rPr lang="en-US" dirty="0"/>
              <a:t> parents tend to have children with less social skills and self-esteem.</a:t>
            </a:r>
          </a:p>
          <a:p>
            <a:pPr marL="0" indent="0">
              <a:buNone/>
            </a:pPr>
            <a:endParaRPr lang="en-US" dirty="0"/>
          </a:p>
        </p:txBody>
      </p:sp>
    </p:spTree>
    <p:extLst>
      <p:ext uri="{BB962C8B-B14F-4D97-AF65-F5344CB8AC3E}">
        <p14:creationId xmlns:p14="http://schemas.microsoft.com/office/powerpoint/2010/main" val="696186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Parenting Styles</a:t>
            </a:r>
          </a:p>
        </p:txBody>
      </p:sp>
      <p:sp>
        <p:nvSpPr>
          <p:cNvPr id="3" name="Text Placeholder 2"/>
          <p:cNvSpPr>
            <a:spLocks noGrp="1"/>
          </p:cNvSpPr>
          <p:nvPr>
            <p:ph type="body" sz="half" idx="1"/>
          </p:nvPr>
        </p:nvSpPr>
        <p:spPr/>
        <p:txBody>
          <a:bodyPr/>
          <a:lstStyle/>
          <a:p>
            <a:r>
              <a:rPr lang="en-US" b="1" dirty="0"/>
              <a:t>Culture</a:t>
            </a:r>
          </a:p>
          <a:p>
            <a:pPr lvl="1"/>
            <a:r>
              <a:rPr lang="en-US" dirty="0"/>
              <a:t>Cultural values vary from place to place and from one time to another within the same place.</a:t>
            </a:r>
          </a:p>
          <a:p>
            <a:pPr lvl="1"/>
            <a:r>
              <a:rPr lang="en-US" dirty="0"/>
              <a:t>Children have survived and flourished throughout history under various child-rearing systems.</a:t>
            </a:r>
          </a:p>
          <a:p>
            <a:pPr lvl="1"/>
            <a:r>
              <a:rPr lang="en-US" dirty="0"/>
              <a:t>Diversity in child rearing should be a reminder that no single culture has the only way to raise children successfully.</a:t>
            </a:r>
          </a:p>
        </p:txBody>
      </p:sp>
    </p:spTree>
    <p:extLst>
      <p:ext uri="{BB962C8B-B14F-4D97-AF65-F5344CB8AC3E}">
        <p14:creationId xmlns:p14="http://schemas.microsoft.com/office/powerpoint/2010/main" val="16297467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Adolescence: Physical Development</a:t>
            </a:r>
          </a:p>
        </p:txBody>
      </p:sp>
      <p:sp>
        <p:nvSpPr>
          <p:cNvPr id="3" name="Text Placeholder 2"/>
          <p:cNvSpPr>
            <a:spLocks noGrp="1"/>
          </p:cNvSpPr>
          <p:nvPr>
            <p:ph type="body" sz="half" idx="1"/>
          </p:nvPr>
        </p:nvSpPr>
        <p:spPr/>
        <p:txBody>
          <a:bodyPr>
            <a:normAutofit lnSpcReduction="10000"/>
          </a:bodyPr>
          <a:lstStyle/>
          <a:p>
            <a:r>
              <a:rPr lang="en-US" b="1" dirty="0"/>
              <a:t>Adolescence is the transition from puberty to social independence.</a:t>
            </a:r>
          </a:p>
          <a:p>
            <a:pPr lvl="1"/>
            <a:r>
              <a:rPr lang="en-US" b="1" dirty="0"/>
              <a:t>Early maturing boys</a:t>
            </a:r>
            <a:r>
              <a:rPr lang="en-US" dirty="0"/>
              <a:t>: More popular, self-assured, and independent; more at risk for alcohol use, delinquency, and premature sexual activity.</a:t>
            </a:r>
          </a:p>
          <a:p>
            <a:pPr lvl="1"/>
            <a:r>
              <a:rPr lang="en-US" dirty="0"/>
              <a:t> </a:t>
            </a:r>
            <a:r>
              <a:rPr lang="en-US" b="1" dirty="0"/>
              <a:t>Early maturing girls: </a:t>
            </a:r>
            <a:r>
              <a:rPr lang="en-US" dirty="0"/>
              <a:t>Mismatch between physical and emotional maturity may encourage search for older teens; teasing or sexual harassment may occur.</a:t>
            </a:r>
          </a:p>
          <a:p>
            <a:pPr lvl="1"/>
            <a:r>
              <a:rPr lang="en-US" b="1" dirty="0"/>
              <a:t>Teens</a:t>
            </a:r>
            <a:r>
              <a:rPr lang="en-US" dirty="0"/>
              <a:t>: Frontal lobe development and synaptic pruning occur and may produce irrational and risky behaviors.</a:t>
            </a:r>
          </a:p>
          <a:p>
            <a:pPr marL="0" indent="0">
              <a:buNone/>
            </a:pPr>
            <a:endParaRPr lang="en-US" dirty="0"/>
          </a:p>
        </p:txBody>
      </p:sp>
    </p:spTree>
    <p:extLst>
      <p:ext uri="{BB962C8B-B14F-4D97-AF65-F5344CB8AC3E}">
        <p14:creationId xmlns:p14="http://schemas.microsoft.com/office/powerpoint/2010/main" val="5260143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Adolescence: Cognitive Development</a:t>
            </a:r>
          </a:p>
        </p:txBody>
      </p:sp>
      <p:sp>
        <p:nvSpPr>
          <p:cNvPr id="3" name="Text Placeholder 2"/>
          <p:cNvSpPr>
            <a:spLocks noGrp="1"/>
          </p:cNvSpPr>
          <p:nvPr>
            <p:ph type="body" sz="half" idx="1"/>
          </p:nvPr>
        </p:nvSpPr>
        <p:spPr/>
        <p:txBody>
          <a:bodyPr/>
          <a:lstStyle/>
          <a:p>
            <a:r>
              <a:rPr lang="en-US" b="1" dirty="0"/>
              <a:t>Developing reasoning power: Piaget</a:t>
            </a:r>
          </a:p>
          <a:p>
            <a:pPr lvl="1"/>
            <a:r>
              <a:rPr lang="en-US" dirty="0"/>
              <a:t>Develop new abstract thinking tools (formal operations)</a:t>
            </a:r>
          </a:p>
          <a:p>
            <a:pPr lvl="1"/>
            <a:r>
              <a:rPr lang="en-US" dirty="0"/>
              <a:t>Reason logically and develop moral judgment</a:t>
            </a:r>
          </a:p>
          <a:p>
            <a:r>
              <a:rPr lang="en-US" b="1" dirty="0"/>
              <a:t>Developing moral reasoning: Kohlberg</a:t>
            </a:r>
          </a:p>
          <a:p>
            <a:pPr lvl="1"/>
            <a:r>
              <a:rPr lang="en-US" dirty="0"/>
              <a:t>Use moral reasoning that develops in universal sequence to guide moral actions</a:t>
            </a:r>
          </a:p>
          <a:p>
            <a:pPr marL="0" indent="0">
              <a:buNone/>
            </a:pPr>
            <a:endParaRPr lang="en-US" dirty="0"/>
          </a:p>
        </p:txBody>
      </p:sp>
    </p:spTree>
    <p:extLst>
      <p:ext uri="{BB962C8B-B14F-4D97-AF65-F5344CB8AC3E}">
        <p14:creationId xmlns:p14="http://schemas.microsoft.com/office/powerpoint/2010/main" val="1008252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Adolescence: Cognitive Development</a:t>
            </a:r>
          </a:p>
        </p:txBody>
      </p:sp>
      <p:sp>
        <p:nvSpPr>
          <p:cNvPr id="3" name="Text Placeholder 2"/>
          <p:cNvSpPr>
            <a:spLocks noGrp="1"/>
          </p:cNvSpPr>
          <p:nvPr>
            <p:ph type="body" sz="half" idx="1"/>
          </p:nvPr>
        </p:nvSpPr>
        <p:spPr/>
        <p:txBody>
          <a:bodyPr/>
          <a:lstStyle/>
          <a:p>
            <a:r>
              <a:rPr lang="en-US" b="1" dirty="0"/>
              <a:t>Moral intuition</a:t>
            </a:r>
          </a:p>
          <a:p>
            <a:pPr lvl="1"/>
            <a:r>
              <a:rPr lang="en-US" i="1" dirty="0" err="1"/>
              <a:t>Haidt</a:t>
            </a:r>
            <a:r>
              <a:rPr lang="en-US" dirty="0"/>
              <a:t>: much of morality rooted in moral intuitions that are made quickly and automatically</a:t>
            </a:r>
          </a:p>
          <a:p>
            <a:pPr lvl="1"/>
            <a:r>
              <a:rPr lang="en-US" i="1" dirty="0"/>
              <a:t>Greene</a:t>
            </a:r>
            <a:r>
              <a:rPr lang="en-US" dirty="0"/>
              <a:t>: Moral cognition is often automatic but can be overridden.</a:t>
            </a:r>
          </a:p>
          <a:p>
            <a:r>
              <a:rPr lang="en-US" b="1" dirty="0"/>
              <a:t>Moral action</a:t>
            </a:r>
          </a:p>
          <a:p>
            <a:pPr lvl="1"/>
            <a:r>
              <a:rPr lang="en-US" dirty="0"/>
              <a:t>Moral action feeds moral attitudes.</a:t>
            </a:r>
          </a:p>
          <a:p>
            <a:pPr lvl="1"/>
            <a:r>
              <a:rPr lang="en-US" i="1" dirty="0" err="1"/>
              <a:t>Mischel</a:t>
            </a:r>
            <a:r>
              <a:rPr lang="en-US" dirty="0"/>
              <a:t>: ability to delay gratification linked to more positive outcomes in adulthood  </a:t>
            </a:r>
          </a:p>
          <a:p>
            <a:pPr marL="0" indent="0">
              <a:buNone/>
            </a:pPr>
            <a:endParaRPr lang="en-US" dirty="0"/>
          </a:p>
        </p:txBody>
      </p:sp>
    </p:spTree>
    <p:extLst>
      <p:ext uri="{BB962C8B-B14F-4D97-AF65-F5344CB8AC3E}">
        <p14:creationId xmlns:p14="http://schemas.microsoft.com/office/powerpoint/2010/main" val="39663195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Kohlberg’s Levels of Moral Thinking</a:t>
            </a:r>
          </a:p>
        </p:txBody>
      </p:sp>
      <p:graphicFrame>
        <p:nvGraphicFramePr>
          <p:cNvPr id="4" name="Table 3"/>
          <p:cNvGraphicFramePr>
            <a:graphicFrameLocks noGrp="1"/>
          </p:cNvGraphicFramePr>
          <p:nvPr>
            <p:extLst>
              <p:ext uri="{D42A27DB-BD31-4B8C-83A1-F6EECF244321}">
                <p14:modId xmlns:p14="http://schemas.microsoft.com/office/powerpoint/2010/main" val="2226662608"/>
              </p:ext>
            </p:extLst>
          </p:nvPr>
        </p:nvGraphicFramePr>
        <p:xfrm>
          <a:off x="558801" y="1397000"/>
          <a:ext cx="8166099" cy="4003749"/>
        </p:xfrm>
        <a:graphic>
          <a:graphicData uri="http://schemas.openxmlformats.org/drawingml/2006/table">
            <a:tbl>
              <a:tblPr firstRow="1" bandRow="1">
                <a:tableStyleId>{775DCB02-9BB8-47FD-8907-85C794F793BA}</a:tableStyleId>
              </a:tblPr>
              <a:tblGrid>
                <a:gridCol w="2882899">
                  <a:extLst>
                    <a:ext uri="{9D8B030D-6E8A-4147-A177-3AD203B41FA5}">
                      <a16:colId xmlns:a16="http://schemas.microsoft.com/office/drawing/2014/main" val="20000"/>
                    </a:ext>
                  </a:extLst>
                </a:gridCol>
                <a:gridCol w="2561167">
                  <a:extLst>
                    <a:ext uri="{9D8B030D-6E8A-4147-A177-3AD203B41FA5}">
                      <a16:colId xmlns:a16="http://schemas.microsoft.com/office/drawing/2014/main" val="20001"/>
                    </a:ext>
                  </a:extLst>
                </a:gridCol>
                <a:gridCol w="2722033">
                  <a:extLst>
                    <a:ext uri="{9D8B030D-6E8A-4147-A177-3AD203B41FA5}">
                      <a16:colId xmlns:a16="http://schemas.microsoft.com/office/drawing/2014/main" val="20002"/>
                    </a:ext>
                  </a:extLst>
                </a:gridCol>
              </a:tblGrid>
              <a:tr h="368300">
                <a:tc>
                  <a:txBody>
                    <a:bodyPr/>
                    <a:lstStyle/>
                    <a:p>
                      <a:r>
                        <a:rPr lang="en-US" sz="1800" dirty="0">
                          <a:solidFill>
                            <a:srgbClr val="000000"/>
                          </a:solidFill>
                          <a:latin typeface="+mn-lt"/>
                        </a:rPr>
                        <a:t>Level (approximate age)</a:t>
                      </a:r>
                    </a:p>
                  </a:txBody>
                  <a:tcPr anchor="ctr"/>
                </a:tc>
                <a:tc>
                  <a:txBody>
                    <a:bodyPr/>
                    <a:lstStyle/>
                    <a:p>
                      <a:r>
                        <a:rPr lang="en-US" sz="1800" dirty="0">
                          <a:solidFill>
                            <a:srgbClr val="000000"/>
                          </a:solidFill>
                          <a:latin typeface="+mn-lt"/>
                        </a:rPr>
                        <a:t>Focus</a:t>
                      </a:r>
                    </a:p>
                  </a:txBody>
                  <a:tcPr anchor="ctr"/>
                </a:tc>
                <a:tc>
                  <a:txBody>
                    <a:bodyPr/>
                    <a:lstStyle/>
                    <a:p>
                      <a:r>
                        <a:rPr lang="en-US" sz="1800" dirty="0">
                          <a:solidFill>
                            <a:srgbClr val="000000"/>
                          </a:solidFill>
                          <a:latin typeface="+mn-lt"/>
                        </a:rPr>
                        <a:t>Example</a:t>
                      </a:r>
                    </a:p>
                  </a:txBody>
                  <a:tcPr anchor="ctr"/>
                </a:tc>
                <a:extLst>
                  <a:ext uri="{0D108BD9-81ED-4DB2-BD59-A6C34878D82A}">
                    <a16:rowId xmlns:a16="http://schemas.microsoft.com/office/drawing/2014/main" val="10000"/>
                  </a:ext>
                </a:extLst>
              </a:tr>
              <a:tr h="1101651">
                <a:tc>
                  <a:txBody>
                    <a:bodyPr/>
                    <a:lstStyle/>
                    <a:p>
                      <a:r>
                        <a:rPr lang="en-US" sz="1800" b="0" i="1" u="none" strike="noStrike" kern="1200" baseline="0" dirty="0" err="1">
                          <a:solidFill>
                            <a:srgbClr val="000000"/>
                          </a:solidFill>
                          <a:latin typeface="+mn-lt"/>
                          <a:ea typeface="+mn-ea"/>
                          <a:cs typeface="+mn-cs"/>
                        </a:rPr>
                        <a:t>Preconventional</a:t>
                      </a:r>
                      <a:r>
                        <a:rPr lang="en-US" sz="1800" b="0" i="1" u="none" strike="noStrike" kern="1200" baseline="0" dirty="0">
                          <a:solidFill>
                            <a:srgbClr val="000000"/>
                          </a:solidFill>
                          <a:latin typeface="+mn-lt"/>
                          <a:ea typeface="+mn-ea"/>
                          <a:cs typeface="+mn-cs"/>
                        </a:rPr>
                        <a:t> morality</a:t>
                      </a:r>
                      <a:r>
                        <a:rPr lang="en-US" sz="1800" b="0" i="0" u="none" strike="noStrike" kern="1200" baseline="0" dirty="0">
                          <a:solidFill>
                            <a:srgbClr val="000000"/>
                          </a:solidFill>
                          <a:latin typeface="+mn-lt"/>
                          <a:ea typeface="+mn-ea"/>
                          <a:cs typeface="+mn-cs"/>
                        </a:rPr>
                        <a:t> (before age 9)</a:t>
                      </a:r>
                      <a:endParaRPr lang="en-US" sz="1800" dirty="0">
                        <a:solidFill>
                          <a:srgbClr val="000000"/>
                        </a:solidFill>
                        <a:latin typeface="+mn-lt"/>
                      </a:endParaRPr>
                    </a:p>
                  </a:txBody>
                  <a:tcPr anchor="ctr"/>
                </a:tc>
                <a:tc>
                  <a:txBody>
                    <a:bodyPr/>
                    <a:lstStyle/>
                    <a:p>
                      <a:pPr algn="l" fontAlgn="ctr"/>
                      <a:r>
                        <a:rPr lang="en-US" sz="1800" b="0" i="0" u="none" strike="noStrike" dirty="0">
                          <a:solidFill>
                            <a:srgbClr val="000000"/>
                          </a:solidFill>
                          <a:effectLst/>
                          <a:latin typeface="+mn-lt"/>
                        </a:rPr>
                        <a:t>Self-interest; obey rules to avoid punishment or gain concrete rewards</a:t>
                      </a:r>
                    </a:p>
                  </a:txBody>
                  <a:tcPr marR="12700" marT="12700" marB="0" anchor="ctr"/>
                </a:tc>
                <a:tc>
                  <a:txBody>
                    <a:bodyPr/>
                    <a:lstStyle/>
                    <a:p>
                      <a:pPr algn="l" fontAlgn="ctr"/>
                      <a:r>
                        <a:rPr lang="en-US" sz="1800" b="0" i="0" u="none" strike="noStrike" dirty="0">
                          <a:solidFill>
                            <a:srgbClr val="000000"/>
                          </a:solidFill>
                          <a:effectLst/>
                          <a:latin typeface="+mn-lt"/>
                        </a:rPr>
                        <a:t>“If you save your dying wife, you’ll be a hero.”</a:t>
                      </a:r>
                    </a:p>
                  </a:txBody>
                  <a:tcPr marR="12700" marT="12700" marB="0" anchor="ctr"/>
                </a:tc>
                <a:extLst>
                  <a:ext uri="{0D108BD9-81ED-4DB2-BD59-A6C34878D82A}">
                    <a16:rowId xmlns:a16="http://schemas.microsoft.com/office/drawing/2014/main" val="10001"/>
                  </a:ext>
                </a:extLst>
              </a:tr>
              <a:tr h="1101651">
                <a:tc>
                  <a:txBody>
                    <a:bodyPr/>
                    <a:lstStyle/>
                    <a:p>
                      <a:r>
                        <a:rPr lang="en-US" sz="1800" b="0" i="1" u="none" strike="noStrike" kern="1200" baseline="0" dirty="0">
                          <a:solidFill>
                            <a:srgbClr val="000000"/>
                          </a:solidFill>
                          <a:latin typeface="+mn-lt"/>
                          <a:ea typeface="+mn-ea"/>
                          <a:cs typeface="+mn-cs"/>
                        </a:rPr>
                        <a:t>Conventional morality</a:t>
                      </a:r>
                      <a:r>
                        <a:rPr lang="en-US" sz="1800" b="0" i="0" u="none" strike="noStrike" kern="1200" baseline="0" dirty="0">
                          <a:solidFill>
                            <a:srgbClr val="000000"/>
                          </a:solidFill>
                          <a:latin typeface="+mn-lt"/>
                          <a:ea typeface="+mn-ea"/>
                          <a:cs typeface="+mn-cs"/>
                        </a:rPr>
                        <a:t> (early adolescence)</a:t>
                      </a:r>
                      <a:endParaRPr lang="en-US" sz="1800" dirty="0">
                        <a:solidFill>
                          <a:srgbClr val="000000"/>
                        </a:solidFill>
                        <a:latin typeface="+mn-lt"/>
                      </a:endParaRPr>
                    </a:p>
                  </a:txBody>
                  <a:tcPr anchor="ctr"/>
                </a:tc>
                <a:tc>
                  <a:txBody>
                    <a:bodyPr/>
                    <a:lstStyle/>
                    <a:p>
                      <a:pPr algn="l" fontAlgn="ctr"/>
                      <a:r>
                        <a:rPr lang="en-US" sz="1800" b="0" i="0" u="none" strike="noStrike" dirty="0">
                          <a:solidFill>
                            <a:srgbClr val="000000"/>
                          </a:solidFill>
                          <a:effectLst/>
                          <a:latin typeface="+mn-lt"/>
                        </a:rPr>
                        <a:t>Uphold laws and rules to gain social approval or maintain social order</a:t>
                      </a:r>
                    </a:p>
                  </a:txBody>
                  <a:tcPr marR="12700" marT="12700" marB="0" anchor="ctr"/>
                </a:tc>
                <a:tc>
                  <a:txBody>
                    <a:bodyPr/>
                    <a:lstStyle/>
                    <a:p>
                      <a:pPr algn="l" fontAlgn="ctr"/>
                      <a:r>
                        <a:rPr lang="en-US" sz="1800" b="0" i="0" u="none" strike="noStrike" dirty="0">
                          <a:solidFill>
                            <a:srgbClr val="000000"/>
                          </a:solidFill>
                          <a:effectLst/>
                          <a:latin typeface="+mn-lt"/>
                        </a:rPr>
                        <a:t>“If you steal the drug for her, everyone will think you’re a criminal.”</a:t>
                      </a:r>
                    </a:p>
                  </a:txBody>
                  <a:tcPr marR="12700" marT="12700" marB="0" anchor="ctr"/>
                </a:tc>
                <a:extLst>
                  <a:ext uri="{0D108BD9-81ED-4DB2-BD59-A6C34878D82A}">
                    <a16:rowId xmlns:a16="http://schemas.microsoft.com/office/drawing/2014/main" val="10002"/>
                  </a:ext>
                </a:extLst>
              </a:tr>
              <a:tr h="1432147">
                <a:tc>
                  <a:txBody>
                    <a:bodyPr/>
                    <a:lstStyle/>
                    <a:p>
                      <a:r>
                        <a:rPr lang="en-US" sz="1800" b="0" i="1" u="none" strike="noStrike" kern="1200" baseline="0" dirty="0" err="1">
                          <a:solidFill>
                            <a:srgbClr val="000000"/>
                          </a:solidFill>
                          <a:latin typeface="+mn-lt"/>
                          <a:ea typeface="+mn-ea"/>
                          <a:cs typeface="+mn-cs"/>
                        </a:rPr>
                        <a:t>Postconventional</a:t>
                      </a:r>
                      <a:r>
                        <a:rPr lang="en-US" sz="1800" b="0" i="1" u="none" strike="noStrike" kern="1200" baseline="0" dirty="0">
                          <a:solidFill>
                            <a:srgbClr val="000000"/>
                          </a:solidFill>
                          <a:latin typeface="+mn-lt"/>
                          <a:ea typeface="+mn-ea"/>
                          <a:cs typeface="+mn-cs"/>
                        </a:rPr>
                        <a:t> morality </a:t>
                      </a:r>
                      <a:r>
                        <a:rPr lang="en-US" sz="1800" b="0" i="0" u="none" strike="noStrike" kern="1200" baseline="0" dirty="0">
                          <a:solidFill>
                            <a:srgbClr val="000000"/>
                          </a:solidFill>
                          <a:latin typeface="+mn-lt"/>
                          <a:ea typeface="+mn-ea"/>
                          <a:cs typeface="+mn-cs"/>
                        </a:rPr>
                        <a:t>(adolescence and beyond)</a:t>
                      </a:r>
                      <a:endParaRPr lang="en-US" sz="1800" dirty="0">
                        <a:solidFill>
                          <a:srgbClr val="000000"/>
                        </a:solidFill>
                        <a:latin typeface="+mn-lt"/>
                      </a:endParaRPr>
                    </a:p>
                  </a:txBody>
                  <a:tcPr anchor="ctr"/>
                </a:tc>
                <a:tc>
                  <a:txBody>
                    <a:bodyPr/>
                    <a:lstStyle/>
                    <a:p>
                      <a:pPr algn="l" fontAlgn="ctr"/>
                      <a:r>
                        <a:rPr lang="en-US" sz="1800" b="0" i="0" u="none" strike="noStrike" dirty="0">
                          <a:solidFill>
                            <a:srgbClr val="000000"/>
                          </a:solidFill>
                          <a:effectLst/>
                          <a:latin typeface="+mn-lt"/>
                        </a:rPr>
                        <a:t>Actions reflect belief in basic rights and self-defined ethical principles</a:t>
                      </a:r>
                    </a:p>
                  </a:txBody>
                  <a:tcPr marR="12700" marT="12700" marB="0" anchor="ctr"/>
                </a:tc>
                <a:tc>
                  <a:txBody>
                    <a:bodyPr/>
                    <a:lstStyle/>
                    <a:p>
                      <a:pPr algn="l" fontAlgn="ctr"/>
                      <a:r>
                        <a:rPr lang="en-US" sz="1800" b="0" i="0" u="none" strike="noStrike" dirty="0">
                          <a:solidFill>
                            <a:srgbClr val="000000"/>
                          </a:solidFill>
                          <a:effectLst/>
                          <a:latin typeface="+mn-lt"/>
                        </a:rPr>
                        <a:t>“People have a right to live.”</a:t>
                      </a:r>
                    </a:p>
                  </a:txBody>
                  <a:tcPr marR="12700" marT="1270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0517998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Adolescence: Social Development</a:t>
            </a:r>
          </a:p>
        </p:txBody>
      </p:sp>
      <p:sp>
        <p:nvSpPr>
          <p:cNvPr id="3" name="Text Placeholder 2"/>
          <p:cNvSpPr>
            <a:spLocks noGrp="1"/>
          </p:cNvSpPr>
          <p:nvPr>
            <p:ph type="body" sz="half" idx="1"/>
          </p:nvPr>
        </p:nvSpPr>
        <p:spPr/>
        <p:txBody>
          <a:bodyPr/>
          <a:lstStyle/>
          <a:p>
            <a:r>
              <a:rPr lang="en-US" dirty="0"/>
              <a:t>Adolescence struggle involves identity versus role confusion-continuing into adulthood.</a:t>
            </a:r>
          </a:p>
          <a:p>
            <a:r>
              <a:rPr lang="en-US" dirty="0"/>
              <a:t>Social identity involves the “we” aspect of self-concept that comes from group memberships.</a:t>
            </a:r>
          </a:p>
          <a:p>
            <a:r>
              <a:rPr lang="en-US" dirty="0"/>
              <a:t>Healthy identity formation is followed by a capacity to build close relationships.</a:t>
            </a:r>
          </a:p>
        </p:txBody>
      </p:sp>
    </p:spTree>
    <p:extLst>
      <p:ext uri="{BB962C8B-B14F-4D97-AF65-F5344CB8AC3E}">
        <p14:creationId xmlns:p14="http://schemas.microsoft.com/office/powerpoint/2010/main" val="19581546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Adolescence: Parent and Peer Relationships</a:t>
            </a:r>
          </a:p>
        </p:txBody>
      </p:sp>
      <p:sp>
        <p:nvSpPr>
          <p:cNvPr id="3" name="Text Placeholder 2"/>
          <p:cNvSpPr>
            <a:spLocks noGrp="1"/>
          </p:cNvSpPr>
          <p:nvPr>
            <p:ph type="body" sz="half" idx="1"/>
          </p:nvPr>
        </p:nvSpPr>
        <p:spPr/>
        <p:txBody>
          <a:bodyPr>
            <a:normAutofit fontScale="92500"/>
          </a:bodyPr>
          <a:lstStyle/>
          <a:p>
            <a:r>
              <a:rPr lang="en-US" sz="2600" b="1" dirty="0"/>
              <a:t>People seek to fit in and are influenced by their groups, especially during childhood and teen years. Influence of parents and peers is complementary.</a:t>
            </a:r>
          </a:p>
          <a:p>
            <a:r>
              <a:rPr lang="en-US" b="1" dirty="0"/>
              <a:t>Parents</a:t>
            </a:r>
          </a:p>
          <a:p>
            <a:pPr lvl="1"/>
            <a:r>
              <a:rPr lang="en-US" dirty="0"/>
              <a:t>Parent-child arguments increase but most adolescents report liking their parents. Argument content often gender-related.</a:t>
            </a:r>
          </a:p>
          <a:p>
            <a:r>
              <a:rPr lang="en-US" b="1" dirty="0"/>
              <a:t>Peers</a:t>
            </a:r>
          </a:p>
          <a:p>
            <a:pPr lvl="1"/>
            <a:r>
              <a:rPr lang="en-US" dirty="0"/>
              <a:t>Peers influence behavior, social networking is often extensive, and exclusion can be painful or worse.</a:t>
            </a:r>
            <a:endParaRPr lang="en-US" b="1" dirty="0"/>
          </a:p>
        </p:txBody>
      </p:sp>
    </p:spTree>
    <p:extLst>
      <p:ext uri="{BB962C8B-B14F-4D97-AF65-F5344CB8AC3E}">
        <p14:creationId xmlns:p14="http://schemas.microsoft.com/office/powerpoint/2010/main" val="28499757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Adolescence: Parent and Peer Relationships</a:t>
            </a:r>
            <a:br>
              <a:rPr lang="en-US" dirty="0"/>
            </a:br>
            <a:endParaRPr lang="en-US" dirty="0"/>
          </a:p>
        </p:txBody>
      </p:sp>
      <p:sp>
        <p:nvSpPr>
          <p:cNvPr id="5" name="Content Placeholder 4"/>
          <p:cNvSpPr>
            <a:spLocks noGrp="1"/>
          </p:cNvSpPr>
          <p:nvPr>
            <p:ph sz="half" idx="1"/>
          </p:nvPr>
        </p:nvSpPr>
        <p:spPr/>
        <p:txBody>
          <a:bodyPr>
            <a:normAutofit lnSpcReduction="10000"/>
          </a:bodyPr>
          <a:lstStyle/>
          <a:p>
            <a:pPr marL="0" indent="0">
              <a:buNone/>
            </a:pPr>
            <a:r>
              <a:rPr lang="en-US" b="1" dirty="0"/>
              <a:t>Parents</a:t>
            </a:r>
          </a:p>
          <a:p>
            <a:r>
              <a:rPr lang="en-US" dirty="0"/>
              <a:t>Are more important when it comes to education, discipline, charitableness, responsibility, orderliness, and ways of interacting with authority figures</a:t>
            </a:r>
          </a:p>
          <a:p>
            <a:endParaRPr lang="en-US" dirty="0"/>
          </a:p>
        </p:txBody>
      </p:sp>
      <p:sp>
        <p:nvSpPr>
          <p:cNvPr id="6" name="Content Placeholder 5"/>
          <p:cNvSpPr>
            <a:spLocks noGrp="1"/>
          </p:cNvSpPr>
          <p:nvPr>
            <p:ph sz="half" idx="2"/>
          </p:nvPr>
        </p:nvSpPr>
        <p:spPr/>
        <p:txBody>
          <a:bodyPr>
            <a:normAutofit lnSpcReduction="10000"/>
          </a:bodyPr>
          <a:lstStyle/>
          <a:p>
            <a:pPr marL="0" indent="0">
              <a:buNone/>
            </a:pPr>
            <a:r>
              <a:rPr lang="en-US" b="1" dirty="0"/>
              <a:t>Peers</a:t>
            </a:r>
          </a:p>
          <a:p>
            <a:r>
              <a:rPr lang="en-US" dirty="0"/>
              <a:t>Are more important for learning cooperation, for finding the road to popularity, for inventing styles of interaction among people of the same age</a:t>
            </a:r>
          </a:p>
          <a:p>
            <a:endParaRPr lang="en-US" dirty="0"/>
          </a:p>
        </p:txBody>
      </p:sp>
    </p:spTree>
    <p:extLst>
      <p:ext uri="{BB962C8B-B14F-4D97-AF65-F5344CB8AC3E}">
        <p14:creationId xmlns:p14="http://schemas.microsoft.com/office/powerpoint/2010/main" val="14549425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Happens Next?</a:t>
            </a:r>
          </a:p>
        </p:txBody>
      </p:sp>
      <p:sp>
        <p:nvSpPr>
          <p:cNvPr id="3" name="Text Placeholder 2"/>
          <p:cNvSpPr>
            <a:spLocks noGrp="1"/>
          </p:cNvSpPr>
          <p:nvPr>
            <p:ph type="body" sz="half" idx="1"/>
          </p:nvPr>
        </p:nvSpPr>
        <p:spPr/>
        <p:txBody>
          <a:bodyPr/>
          <a:lstStyle/>
          <a:p>
            <a:r>
              <a:rPr lang="en-US" b="1" dirty="0"/>
              <a:t>Emerging adulthood</a:t>
            </a:r>
          </a:p>
          <a:p>
            <a:pPr lvl="1"/>
            <a:r>
              <a:rPr lang="en-US" dirty="0"/>
              <a:t>Includes the time from 18 to mid-twenties in a not-yet-settled phase of life</a:t>
            </a:r>
          </a:p>
          <a:p>
            <a:pPr lvl="1"/>
            <a:r>
              <a:rPr lang="en-US" dirty="0"/>
              <a:t>Characterized by not yet assuming adult responsibilities and independences and feelings of being “in between”</a:t>
            </a:r>
          </a:p>
          <a:p>
            <a:pPr lvl="1"/>
            <a:r>
              <a:rPr lang="en-US" dirty="0"/>
              <a:t>May involve living with and still being emotionally dependent on parents</a:t>
            </a:r>
          </a:p>
          <a:p>
            <a:pPr lvl="1"/>
            <a:r>
              <a:rPr lang="en-US" dirty="0"/>
              <a:t>Found mostly in today’s Western cultures</a:t>
            </a:r>
          </a:p>
        </p:txBody>
      </p:sp>
    </p:spTree>
    <p:extLst>
      <p:ext uri="{BB962C8B-B14F-4D97-AF65-F5344CB8AC3E}">
        <p14:creationId xmlns:p14="http://schemas.microsoft.com/office/powerpoint/2010/main" val="14549425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Adulthood</a:t>
            </a:r>
          </a:p>
        </p:txBody>
      </p:sp>
      <p:sp>
        <p:nvSpPr>
          <p:cNvPr id="3" name="Text Placeholder 2"/>
          <p:cNvSpPr>
            <a:spLocks noGrp="1"/>
          </p:cNvSpPr>
          <p:nvPr>
            <p:ph type="body" sz="half" idx="1"/>
          </p:nvPr>
        </p:nvSpPr>
        <p:spPr/>
        <p:txBody>
          <a:bodyPr>
            <a:normAutofit fontScale="92500" lnSpcReduction="10000"/>
          </a:bodyPr>
          <a:lstStyle/>
          <a:p>
            <a:r>
              <a:rPr lang="en-US" b="1" dirty="0"/>
              <a:t>What do you think? What</a:t>
            </a:r>
            <a:br>
              <a:rPr lang="en-US" b="1" dirty="0"/>
            </a:br>
            <a:r>
              <a:rPr lang="en-US" b="1" dirty="0"/>
              <a:t>age range would you put in</a:t>
            </a:r>
            <a:br>
              <a:rPr lang="en-US" b="1" dirty="0"/>
            </a:br>
            <a:r>
              <a:rPr lang="en-US" b="1" dirty="0"/>
              <a:t>each blank?</a:t>
            </a:r>
          </a:p>
          <a:p>
            <a:r>
              <a:rPr lang="en-US" dirty="0"/>
              <a:t>Early adulthood: ________</a:t>
            </a:r>
          </a:p>
          <a:p>
            <a:r>
              <a:rPr lang="en-US" dirty="0"/>
              <a:t>Middle adulthood: ________</a:t>
            </a:r>
          </a:p>
          <a:p>
            <a:r>
              <a:rPr lang="en-US" dirty="0"/>
              <a:t>Late adulthood: ________</a:t>
            </a:r>
          </a:p>
          <a:p>
            <a:endParaRPr lang="en-US" dirty="0"/>
          </a:p>
          <a:p>
            <a:r>
              <a:rPr lang="en-US" dirty="0"/>
              <a:t>Remember, though, that within each of these stages, people vary widely in physical, psychological, and social development.</a:t>
            </a:r>
          </a:p>
        </p:txBody>
      </p:sp>
      <p:sp>
        <p:nvSpPr>
          <p:cNvPr id="6" name="Rectangle 5"/>
          <p:cNvSpPr/>
          <p:nvPr/>
        </p:nvSpPr>
        <p:spPr>
          <a:xfrm rot="16200000">
            <a:off x="8278112" y="3524478"/>
            <a:ext cx="1096775" cy="215444"/>
          </a:xfrm>
          <a:prstGeom prst="rect">
            <a:avLst/>
          </a:prstGeom>
        </p:spPr>
        <p:txBody>
          <a:bodyPr wrap="none">
            <a:spAutoFit/>
          </a:bodyPr>
          <a:lstStyle/>
          <a:p>
            <a:r>
              <a:rPr lang="en-US" sz="800" dirty="0"/>
              <a:t>Rick Doyle/CORBIS</a:t>
            </a:r>
          </a:p>
        </p:txBody>
      </p:sp>
      <p:pic>
        <p:nvPicPr>
          <p:cNvPr id="7" name="Picture 6"/>
          <p:cNvPicPr>
            <a:picLocks noChangeAspect="1"/>
          </p:cNvPicPr>
          <p:nvPr/>
        </p:nvPicPr>
        <p:blipFill>
          <a:blip r:embed="rId3"/>
          <a:stretch>
            <a:fillRect/>
          </a:stretch>
        </p:blipFill>
        <p:spPr>
          <a:xfrm>
            <a:off x="5931114" y="342900"/>
            <a:ext cx="2793785" cy="3797300"/>
          </a:xfrm>
          <a:prstGeom prst="rect">
            <a:avLst/>
          </a:prstGeom>
        </p:spPr>
      </p:pic>
    </p:spTree>
    <p:extLst>
      <p:ext uri="{BB962C8B-B14F-4D97-AF65-F5344CB8AC3E}">
        <p14:creationId xmlns:p14="http://schemas.microsoft.com/office/powerpoint/2010/main" val="13457940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Adulthood: Physical Development</a:t>
            </a:r>
          </a:p>
        </p:txBody>
      </p:sp>
      <p:sp>
        <p:nvSpPr>
          <p:cNvPr id="3" name="Text Placeholder 2"/>
          <p:cNvSpPr>
            <a:spLocks noGrp="1"/>
          </p:cNvSpPr>
          <p:nvPr>
            <p:ph type="body" sz="half" idx="1"/>
          </p:nvPr>
        </p:nvSpPr>
        <p:spPr/>
        <p:txBody>
          <a:bodyPr>
            <a:normAutofit lnSpcReduction="10000"/>
          </a:bodyPr>
          <a:lstStyle/>
          <a:p>
            <a:r>
              <a:rPr lang="en-US" b="1" dirty="0"/>
              <a:t>Early adulthood</a:t>
            </a:r>
          </a:p>
          <a:p>
            <a:pPr lvl="1"/>
            <a:r>
              <a:rPr lang="en-US" dirty="0"/>
              <a:t>Muscular strength, reaction time, sensory keenness and cardiac output peak in mid-twenties.</a:t>
            </a:r>
          </a:p>
          <a:p>
            <a:r>
              <a:rPr lang="en-US" b="1" dirty="0"/>
              <a:t>Middle adulthood</a:t>
            </a:r>
          </a:p>
          <a:p>
            <a:pPr lvl="1"/>
            <a:r>
              <a:rPr lang="en-US" dirty="0"/>
              <a:t>Physical vigor more closely linked to health and exercise than age</a:t>
            </a:r>
          </a:p>
          <a:p>
            <a:pPr lvl="1"/>
            <a:r>
              <a:rPr lang="en-US" dirty="0"/>
              <a:t>Physical decline is gradual; gradual decline in fertility</a:t>
            </a:r>
          </a:p>
          <a:p>
            <a:pPr lvl="1"/>
            <a:r>
              <a:rPr lang="en-US" dirty="0"/>
              <a:t>Female: menopause; Male: gradual decline in sperm count, testosterone level, erection and ejaculation speed</a:t>
            </a:r>
          </a:p>
        </p:txBody>
      </p:sp>
    </p:spTree>
    <p:extLst>
      <p:ext uri="{BB962C8B-B14F-4D97-AF65-F5344CB8AC3E}">
        <p14:creationId xmlns:p14="http://schemas.microsoft.com/office/powerpoint/2010/main" val="32845111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Adulthood: Physical Development </a:t>
            </a:r>
          </a:p>
        </p:txBody>
      </p:sp>
      <p:sp>
        <p:nvSpPr>
          <p:cNvPr id="3" name="Text Placeholder 2"/>
          <p:cNvSpPr>
            <a:spLocks noGrp="1"/>
          </p:cNvSpPr>
          <p:nvPr>
            <p:ph type="body" sz="half" idx="1"/>
          </p:nvPr>
        </p:nvSpPr>
        <p:spPr/>
        <p:txBody>
          <a:bodyPr>
            <a:normAutofit fontScale="92500" lnSpcReduction="10000"/>
          </a:bodyPr>
          <a:lstStyle/>
          <a:p>
            <a:r>
              <a:rPr lang="en-US" b="1" dirty="0"/>
              <a:t>Late adulthood</a:t>
            </a:r>
          </a:p>
          <a:p>
            <a:pPr lvl="1"/>
            <a:r>
              <a:rPr lang="en-US" dirty="0"/>
              <a:t>Life expectancy worldwide increased from 46.5 to 70 years; telomeres tips shorten</a:t>
            </a:r>
          </a:p>
          <a:p>
            <a:pPr lvl="1"/>
            <a:r>
              <a:rPr lang="en-US" dirty="0"/>
              <a:t>Visual sharpness, distance perception, and stamina diminish; pupils shrink and become less transparent</a:t>
            </a:r>
          </a:p>
          <a:p>
            <a:pPr lvl="1"/>
            <a:r>
              <a:rPr lang="en-US" dirty="0"/>
              <a:t>Immune system weakens and susceptibility to life-threatening disease increases</a:t>
            </a:r>
          </a:p>
          <a:p>
            <a:pPr lvl="1"/>
            <a:r>
              <a:rPr lang="en-US" dirty="0"/>
              <a:t>Neural processing lag occurs; brain regions related to memory begin to atrophy; speech slows</a:t>
            </a:r>
          </a:p>
          <a:p>
            <a:pPr lvl="1"/>
            <a:r>
              <a:rPr lang="en-US" dirty="0"/>
              <a:t>Exercise slows aging and stimulates brain cell development and neural connections</a:t>
            </a:r>
          </a:p>
          <a:p>
            <a:pPr lvl="1"/>
            <a:endParaRPr lang="en-US" i="1" dirty="0"/>
          </a:p>
        </p:txBody>
      </p:sp>
    </p:spTree>
    <p:extLst>
      <p:ext uri="{BB962C8B-B14F-4D97-AF65-F5344CB8AC3E}">
        <p14:creationId xmlns:p14="http://schemas.microsoft.com/office/powerpoint/2010/main" val="1976855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Adulthood: Aging and Memory</a:t>
            </a:r>
          </a:p>
        </p:txBody>
      </p:sp>
      <p:sp>
        <p:nvSpPr>
          <p:cNvPr id="3" name="Text Placeholder 2"/>
          <p:cNvSpPr>
            <a:spLocks noGrp="1"/>
          </p:cNvSpPr>
          <p:nvPr>
            <p:ph type="body" sz="half" idx="1"/>
          </p:nvPr>
        </p:nvSpPr>
        <p:spPr/>
        <p:txBody>
          <a:bodyPr/>
          <a:lstStyle/>
          <a:p>
            <a:r>
              <a:rPr lang="en-US" b="1" dirty="0"/>
              <a:t>Early adulthood </a:t>
            </a:r>
            <a:r>
              <a:rPr lang="en-US" dirty="0"/>
              <a:t>is</a:t>
            </a:r>
            <a:r>
              <a:rPr lang="en-US" b="1" dirty="0"/>
              <a:t> </a:t>
            </a:r>
            <a:r>
              <a:rPr lang="en-US" dirty="0"/>
              <a:t>peak time for some learning and memory.</a:t>
            </a:r>
          </a:p>
          <a:p>
            <a:r>
              <a:rPr lang="en-US" b="1" dirty="0"/>
              <a:t>Middle adulthood </a:t>
            </a:r>
            <a:r>
              <a:rPr lang="en-US" dirty="0"/>
              <a:t>shows greater decline in ability to recall rather than recognize memory.</a:t>
            </a:r>
          </a:p>
          <a:p>
            <a:r>
              <a:rPr lang="en-US" b="1" dirty="0"/>
              <a:t>Late adulthood </a:t>
            </a:r>
            <a:r>
              <a:rPr lang="en-US" dirty="0"/>
              <a:t>is characterized by better retention of meaningful than meaningless information, longer word production time.</a:t>
            </a:r>
          </a:p>
          <a:p>
            <a:r>
              <a:rPr lang="en-US" b="1" dirty="0"/>
              <a:t>End of life</a:t>
            </a:r>
            <a:r>
              <a:rPr lang="en-US" i="1" dirty="0"/>
              <a:t> </a:t>
            </a:r>
            <a:r>
              <a:rPr lang="en-US" dirty="0"/>
              <a:t>is characterized by terminal decline; typically occurs during last four years of life</a:t>
            </a:r>
          </a:p>
        </p:txBody>
      </p:sp>
    </p:spTree>
    <p:extLst>
      <p:ext uri="{BB962C8B-B14F-4D97-AF65-F5344CB8AC3E}">
        <p14:creationId xmlns:p14="http://schemas.microsoft.com/office/powerpoint/2010/main" val="1168341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Neurocognitive disorders (NCD) and Alzheimer’s disease</a:t>
            </a:r>
            <a:br>
              <a:rPr lang="en-US" dirty="0"/>
            </a:br>
            <a:r>
              <a:rPr lang="en-US" dirty="0"/>
              <a:t> </a:t>
            </a:r>
            <a:br>
              <a:rPr lang="en-US" dirty="0"/>
            </a:br>
            <a:endParaRPr lang="en-US" dirty="0"/>
          </a:p>
        </p:txBody>
      </p:sp>
      <p:sp>
        <p:nvSpPr>
          <p:cNvPr id="3" name="Text Placeholder 2"/>
          <p:cNvSpPr>
            <a:spLocks noGrp="1"/>
          </p:cNvSpPr>
          <p:nvPr>
            <p:ph type="body" sz="half" idx="1"/>
          </p:nvPr>
        </p:nvSpPr>
        <p:spPr/>
        <p:txBody>
          <a:bodyPr>
            <a:normAutofit fontScale="92500" lnSpcReduction="20000"/>
          </a:bodyPr>
          <a:lstStyle/>
          <a:p>
            <a:r>
              <a:rPr lang="en-US" b="1" dirty="0"/>
              <a:t>Neurocognitive disorders (NCDs)</a:t>
            </a:r>
          </a:p>
          <a:p>
            <a:pPr lvl="1"/>
            <a:r>
              <a:rPr lang="en-US" dirty="0"/>
              <a:t>Acquired (not lifelong) disorders marked by cognitive deficits</a:t>
            </a:r>
          </a:p>
          <a:p>
            <a:pPr lvl="1"/>
            <a:r>
              <a:rPr lang="en-US" dirty="0"/>
              <a:t>Often related to Alzheimer’s disease, brain injury or disease, or substance abuse</a:t>
            </a:r>
          </a:p>
          <a:p>
            <a:pPr lvl="1"/>
            <a:r>
              <a:rPr lang="en-US" dirty="0"/>
              <a:t>Results in the erosion of mental abilities that is not typical of normal aging</a:t>
            </a:r>
          </a:p>
          <a:p>
            <a:r>
              <a:rPr lang="en-US" b="1" dirty="0"/>
              <a:t>Alzheimer’s disease</a:t>
            </a:r>
          </a:p>
          <a:p>
            <a:pPr lvl="1"/>
            <a:r>
              <a:rPr lang="en-US" dirty="0"/>
              <a:t>Marked by neural plaques, often with an onset after age 80</a:t>
            </a:r>
          </a:p>
          <a:p>
            <a:pPr lvl="1"/>
            <a:r>
              <a:rPr lang="en-US" dirty="0"/>
              <a:t>Entails a progressive decline in memory and other cognitive abilities</a:t>
            </a:r>
          </a:p>
          <a:p>
            <a:pPr>
              <a:buFont typeface="Arial"/>
              <a:buChar char="•"/>
            </a:pPr>
            <a:endParaRPr lang="en-US" dirty="0"/>
          </a:p>
          <a:p>
            <a:pPr lvl="1">
              <a:buFont typeface="Arial"/>
              <a:buChar char="•"/>
            </a:pPr>
            <a:endParaRPr lang="en-US" dirty="0"/>
          </a:p>
        </p:txBody>
      </p:sp>
    </p:spTree>
    <p:extLst>
      <p:ext uri="{BB962C8B-B14F-4D97-AF65-F5344CB8AC3E}">
        <p14:creationId xmlns:p14="http://schemas.microsoft.com/office/powerpoint/2010/main" val="32056661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Neurocognitive disorders (NCD) and Alzheimer’s disease</a:t>
            </a:r>
            <a:br>
              <a:rPr lang="en-US" dirty="0"/>
            </a:br>
            <a:r>
              <a:rPr lang="en-US" dirty="0"/>
              <a:t> </a:t>
            </a:r>
            <a:br>
              <a:rPr lang="en-US" dirty="0"/>
            </a:br>
            <a:endParaRPr lang="en-US" dirty="0"/>
          </a:p>
        </p:txBody>
      </p:sp>
      <p:sp>
        <p:nvSpPr>
          <p:cNvPr id="3" name="Text Placeholder 2"/>
          <p:cNvSpPr>
            <a:spLocks noGrp="1"/>
          </p:cNvSpPr>
          <p:nvPr>
            <p:ph type="body" sz="half" idx="1"/>
          </p:nvPr>
        </p:nvSpPr>
        <p:spPr/>
        <p:txBody>
          <a:bodyPr>
            <a:normAutofit fontScale="92500" lnSpcReduction="10000"/>
          </a:bodyPr>
          <a:lstStyle/>
          <a:p>
            <a:pPr>
              <a:buFont typeface="Arial"/>
              <a:buChar char="•"/>
            </a:pPr>
            <a:r>
              <a:rPr lang="en-US" b="1" dirty="0"/>
              <a:t>Disease progression</a:t>
            </a:r>
          </a:p>
          <a:p>
            <a:pPr lvl="1">
              <a:buFont typeface="Arial"/>
              <a:buChar char="•"/>
            </a:pPr>
            <a:r>
              <a:rPr lang="en-US" dirty="0"/>
              <a:t>Memory, then reasoning, deteriorates. As the disease continues to run its course: Emotional flatness, disorientation and </a:t>
            </a:r>
            <a:r>
              <a:rPr lang="en-US" dirty="0" err="1"/>
              <a:t>disinhibition</a:t>
            </a:r>
            <a:r>
              <a:rPr lang="en-US" dirty="0"/>
              <a:t>, incontinence, and mental vacancy occurs</a:t>
            </a:r>
          </a:p>
          <a:p>
            <a:pPr>
              <a:buFont typeface="Arial"/>
              <a:buChar char="•"/>
            </a:pPr>
            <a:r>
              <a:rPr lang="en-US" b="1" dirty="0"/>
              <a:t>Neural involvement</a:t>
            </a:r>
          </a:p>
          <a:p>
            <a:pPr lvl="1">
              <a:buFont typeface="Arial"/>
              <a:buChar char="•"/>
            </a:pPr>
            <a:r>
              <a:rPr lang="en-US" dirty="0"/>
              <a:t>Loss of brain cells and deterioration of acetylcholine-producing neurons; protein fragments that accumulate as plaque</a:t>
            </a:r>
          </a:p>
          <a:p>
            <a:pPr lvl="1">
              <a:buFont typeface="Arial"/>
              <a:buChar char="•"/>
            </a:pPr>
            <a:r>
              <a:rPr lang="en-US" dirty="0"/>
              <a:t>Degeneration of critical brain cells and activity in Alzheimer’s related brain area</a:t>
            </a:r>
          </a:p>
          <a:p>
            <a:pPr>
              <a:buFont typeface="Arial"/>
              <a:buChar char="•"/>
            </a:pPr>
            <a:endParaRPr lang="en-US" dirty="0"/>
          </a:p>
          <a:p>
            <a:pPr>
              <a:buFont typeface="Arial"/>
              <a:buChar char="•"/>
            </a:pPr>
            <a:endParaRPr lang="en-US" dirty="0"/>
          </a:p>
          <a:p>
            <a:pPr lvl="1">
              <a:buFont typeface="Arial"/>
              <a:buChar char="•"/>
            </a:pPr>
            <a:endParaRPr lang="en-US" dirty="0"/>
          </a:p>
        </p:txBody>
      </p:sp>
    </p:spTree>
    <p:extLst>
      <p:ext uri="{BB962C8B-B14F-4D97-AF65-F5344CB8AC3E}">
        <p14:creationId xmlns:p14="http://schemas.microsoft.com/office/powerpoint/2010/main" val="10400677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US" sz="2800" dirty="0"/>
              <a:t>PREDICTING ALZHEIMER’S DISEASE</a:t>
            </a:r>
          </a:p>
        </p:txBody>
      </p:sp>
      <p:sp>
        <p:nvSpPr>
          <p:cNvPr id="5" name="Content Placeholder 4"/>
          <p:cNvSpPr>
            <a:spLocks noGrp="1"/>
          </p:cNvSpPr>
          <p:nvPr>
            <p:ph idx="1"/>
          </p:nvPr>
        </p:nvSpPr>
        <p:spPr/>
        <p:txBody>
          <a:bodyPr>
            <a:normAutofit fontScale="77500" lnSpcReduction="20000"/>
          </a:bodyPr>
          <a:lstStyle/>
          <a:p>
            <a:pPr marL="0" indent="0">
              <a:buNone/>
            </a:pPr>
            <a:r>
              <a:rPr lang="en-US" dirty="0"/>
              <a:t>During a memory test, MRI scans of the brains of people at risk for Alzheimer’s (top) revealed more intense activity  (yellow, followed by orange and red)  when compared with normal brains (bottom). </a:t>
            </a:r>
            <a:br>
              <a:rPr lang="en-US" dirty="0"/>
            </a:br>
            <a:br>
              <a:rPr lang="en-US" dirty="0"/>
            </a:br>
            <a:r>
              <a:rPr lang="en-US" dirty="0"/>
              <a:t>As brain scans and genetic tests make it possible to identify those likely to suffer Alzheimer’s, would you want to be tested? </a:t>
            </a:r>
          </a:p>
          <a:p>
            <a:pPr marL="0" indent="0">
              <a:buNone/>
            </a:pPr>
            <a:r>
              <a:rPr lang="en-US" dirty="0"/>
              <a:t>At what age?</a:t>
            </a:r>
          </a:p>
        </p:txBody>
      </p:sp>
      <p:pic>
        <p:nvPicPr>
          <p:cNvPr id="2" name="Picture 1" descr="The figure shows two M R I scans of human brains. The top scan shows that during a memory test, MRI scans of the brains of people at risk for Alzheimer’s revealed more intense activity. The bottom scan shows a normal brain.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7675" y="190500"/>
            <a:ext cx="3947002" cy="5969000"/>
          </a:xfrm>
          <a:prstGeom prst="rect">
            <a:avLst/>
          </a:prstGeom>
        </p:spPr>
      </p:pic>
    </p:spTree>
    <p:extLst>
      <p:ext uri="{BB962C8B-B14F-4D97-AF65-F5344CB8AC3E}">
        <p14:creationId xmlns:p14="http://schemas.microsoft.com/office/powerpoint/2010/main" val="20582096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Adulthood: Ages and Stages</a:t>
            </a:r>
          </a:p>
        </p:txBody>
      </p:sp>
      <p:sp>
        <p:nvSpPr>
          <p:cNvPr id="3" name="Text Placeholder 2"/>
          <p:cNvSpPr>
            <a:spLocks noGrp="1"/>
          </p:cNvSpPr>
          <p:nvPr>
            <p:ph type="body" sz="half" idx="1"/>
          </p:nvPr>
        </p:nvSpPr>
        <p:spPr/>
        <p:txBody>
          <a:bodyPr>
            <a:normAutofit lnSpcReduction="10000"/>
          </a:bodyPr>
          <a:lstStyle/>
          <a:p>
            <a:pPr>
              <a:buFont typeface="Arial"/>
              <a:buChar char="•"/>
            </a:pPr>
            <a:r>
              <a:rPr lang="en-US" b="1" dirty="0"/>
              <a:t>Transitions</a:t>
            </a:r>
          </a:p>
          <a:p>
            <a:pPr lvl="1">
              <a:buFont typeface="Arial"/>
              <a:buChar char="•"/>
            </a:pPr>
            <a:r>
              <a:rPr lang="en-US" dirty="0"/>
              <a:t>Midlife transition occurs in early forties</a:t>
            </a:r>
          </a:p>
          <a:p>
            <a:pPr lvl="1">
              <a:buFont typeface="Arial"/>
              <a:buChar char="•"/>
            </a:pPr>
            <a:r>
              <a:rPr lang="en-US" dirty="0"/>
              <a:t>Social clock varies from era to era and culture to culture</a:t>
            </a:r>
          </a:p>
          <a:p>
            <a:pPr lvl="1">
              <a:buFont typeface="Arial"/>
              <a:buChar char="•"/>
            </a:pPr>
            <a:r>
              <a:rPr lang="en-US" dirty="0"/>
              <a:t>Change events have lasting impact</a:t>
            </a:r>
          </a:p>
          <a:p>
            <a:pPr>
              <a:buFont typeface="Arial"/>
              <a:buChar char="•"/>
            </a:pPr>
            <a:r>
              <a:rPr lang="en-US" b="1" dirty="0"/>
              <a:t>Commitments</a:t>
            </a:r>
          </a:p>
          <a:p>
            <a:pPr lvl="1">
              <a:buFont typeface="Arial"/>
              <a:buChar char="•"/>
            </a:pPr>
            <a:r>
              <a:rPr lang="en-US" dirty="0"/>
              <a:t>Intimacy (forming close relationships)</a:t>
            </a:r>
          </a:p>
          <a:p>
            <a:pPr lvl="1">
              <a:buFont typeface="Arial"/>
              <a:buChar char="•"/>
            </a:pPr>
            <a:r>
              <a:rPr lang="en-US" dirty="0" err="1"/>
              <a:t>Generativity</a:t>
            </a:r>
            <a:r>
              <a:rPr lang="en-US" dirty="0"/>
              <a:t> (being productive and supporting future generations)</a:t>
            </a:r>
          </a:p>
          <a:p>
            <a:pPr marL="457200" lvl="1" indent="0">
              <a:buNone/>
            </a:pPr>
            <a:endParaRPr lang="en-US" dirty="0"/>
          </a:p>
        </p:txBody>
      </p:sp>
    </p:spTree>
    <p:extLst>
      <p:ext uri="{BB962C8B-B14F-4D97-AF65-F5344CB8AC3E}">
        <p14:creationId xmlns:p14="http://schemas.microsoft.com/office/powerpoint/2010/main" val="2195142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Adulthood: Social Development</a:t>
            </a:r>
          </a:p>
        </p:txBody>
      </p:sp>
      <p:sp>
        <p:nvSpPr>
          <p:cNvPr id="3" name="Text Placeholder 2"/>
          <p:cNvSpPr>
            <a:spLocks noGrp="1"/>
          </p:cNvSpPr>
          <p:nvPr>
            <p:ph type="body" sz="half" idx="1"/>
          </p:nvPr>
        </p:nvSpPr>
        <p:spPr/>
        <p:txBody>
          <a:bodyPr/>
          <a:lstStyle/>
          <a:p>
            <a:r>
              <a:rPr lang="en-US" b="1" dirty="0"/>
              <a:t>Adulthood’s commitments: Love</a:t>
            </a:r>
          </a:p>
          <a:p>
            <a:pPr lvl="1"/>
            <a:r>
              <a:rPr lang="en-US" dirty="0"/>
              <a:t>Pair-bonding</a:t>
            </a:r>
          </a:p>
          <a:p>
            <a:pPr lvl="1"/>
            <a:r>
              <a:rPr lang="en-US" dirty="0"/>
              <a:t>Romantic attraction and chance encounters</a:t>
            </a:r>
          </a:p>
          <a:p>
            <a:pPr lvl="1"/>
            <a:r>
              <a:rPr lang="en-US" dirty="0"/>
              <a:t>Proximity</a:t>
            </a:r>
          </a:p>
        </p:txBody>
      </p:sp>
    </p:spTree>
    <p:extLst>
      <p:ext uri="{BB962C8B-B14F-4D97-AF65-F5344CB8AC3E}">
        <p14:creationId xmlns:p14="http://schemas.microsoft.com/office/powerpoint/2010/main" val="4675285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Adulthood Commitments</a:t>
            </a:r>
          </a:p>
        </p:txBody>
      </p:sp>
      <p:sp>
        <p:nvSpPr>
          <p:cNvPr id="3" name="Text Placeholder 2"/>
          <p:cNvSpPr>
            <a:spLocks noGrp="1"/>
          </p:cNvSpPr>
          <p:nvPr>
            <p:ph type="body" sz="half" idx="1"/>
          </p:nvPr>
        </p:nvSpPr>
        <p:spPr/>
        <p:txBody>
          <a:bodyPr/>
          <a:lstStyle/>
          <a:p>
            <a:r>
              <a:rPr lang="en-US" b="1" dirty="0"/>
              <a:t>Marriage</a:t>
            </a:r>
          </a:p>
          <a:p>
            <a:pPr lvl="1"/>
            <a:r>
              <a:rPr lang="en-US" sz="2000" dirty="0"/>
              <a:t>Satisfaction related to shared interests and values, mutual emotional and material support, and self-disclosure</a:t>
            </a:r>
          </a:p>
          <a:p>
            <a:pPr lvl="1"/>
            <a:r>
              <a:rPr lang="en-US" sz="2000" dirty="0"/>
              <a:t>Marriage </a:t>
            </a:r>
            <a:r>
              <a:rPr lang="en-US" sz="2000"/>
              <a:t>is predictive </a:t>
            </a:r>
            <a:r>
              <a:rPr lang="en-US" sz="2000" dirty="0"/>
              <a:t>of happiness, sexual satisfaction, income and mental health.</a:t>
            </a:r>
          </a:p>
          <a:p>
            <a:r>
              <a:rPr lang="en-US" b="1" dirty="0"/>
              <a:t>Divorce</a:t>
            </a:r>
          </a:p>
          <a:p>
            <a:pPr lvl="1"/>
            <a:r>
              <a:rPr lang="en-US" sz="2000" dirty="0"/>
              <a:t>Divorce rates related to women’s increased ability to support themselves and their higher expectations for a mate</a:t>
            </a:r>
          </a:p>
          <a:p>
            <a:pPr lvl="1"/>
            <a:r>
              <a:rPr lang="en-US" sz="2000" dirty="0"/>
              <a:t>Trial marriage related to higher divorce rates</a:t>
            </a:r>
          </a:p>
        </p:txBody>
      </p:sp>
    </p:spTree>
    <p:extLst>
      <p:ext uri="{BB962C8B-B14F-4D97-AF65-F5344CB8AC3E}">
        <p14:creationId xmlns:p14="http://schemas.microsoft.com/office/powerpoint/2010/main" val="11853801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Adulthood: Social Development</a:t>
            </a:r>
          </a:p>
        </p:txBody>
      </p:sp>
      <p:sp>
        <p:nvSpPr>
          <p:cNvPr id="5" name="Text Placeholder 4"/>
          <p:cNvSpPr>
            <a:spLocks noGrp="1"/>
          </p:cNvSpPr>
          <p:nvPr>
            <p:ph type="body" sz="half" idx="1"/>
          </p:nvPr>
        </p:nvSpPr>
        <p:spPr/>
        <p:txBody>
          <a:bodyPr>
            <a:normAutofit/>
          </a:bodyPr>
          <a:lstStyle/>
          <a:p>
            <a:r>
              <a:rPr lang="en-US" b="1" dirty="0"/>
              <a:t>Adult’s commitments: Work</a:t>
            </a:r>
          </a:p>
          <a:p>
            <a:pPr lvl="1"/>
            <a:r>
              <a:rPr lang="en-US" dirty="0"/>
              <a:t>Work provides a sense of competence, accomplishment, and self-definition for many adults.</a:t>
            </a:r>
          </a:p>
          <a:p>
            <a:pPr marL="457200" lvl="1" indent="0">
              <a:buNone/>
            </a:pPr>
            <a:endParaRPr lang="en-US" dirty="0"/>
          </a:p>
        </p:txBody>
      </p:sp>
    </p:spTree>
    <p:extLst>
      <p:ext uri="{BB962C8B-B14F-4D97-AF65-F5344CB8AC3E}">
        <p14:creationId xmlns:p14="http://schemas.microsoft.com/office/powerpoint/2010/main" val="37438071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Well-Being Across the Life Span</a:t>
            </a:r>
            <a:br>
              <a:rPr lang="en-US" dirty="0"/>
            </a:br>
            <a:endParaRPr lang="en-US" dirty="0"/>
          </a:p>
        </p:txBody>
      </p:sp>
      <p:sp>
        <p:nvSpPr>
          <p:cNvPr id="3" name="Text Placeholder 2"/>
          <p:cNvSpPr>
            <a:spLocks noGrp="1"/>
          </p:cNvSpPr>
          <p:nvPr>
            <p:ph type="body" sz="half" idx="1"/>
          </p:nvPr>
        </p:nvSpPr>
        <p:spPr/>
        <p:txBody>
          <a:bodyPr>
            <a:normAutofit/>
          </a:bodyPr>
          <a:lstStyle/>
          <a:p>
            <a:r>
              <a:rPr lang="en-US" dirty="0"/>
              <a:t>Positive feelings grow after midlife and negative feelings decline.</a:t>
            </a:r>
          </a:p>
          <a:p>
            <a:r>
              <a:rPr lang="en-US" dirty="0"/>
              <a:t>Older adults report less anger, stress, and worry and have fewer social relationship problems.</a:t>
            </a:r>
          </a:p>
          <a:p>
            <a:r>
              <a:rPr lang="en-US" dirty="0"/>
              <a:t>Brain-wave reactions to negative images diminish with age.</a:t>
            </a:r>
          </a:p>
          <a:p>
            <a:r>
              <a:rPr lang="en-US" dirty="0"/>
              <a:t>At all ages, people are happiest when they are not alone.</a:t>
            </a:r>
          </a:p>
          <a:p>
            <a:pPr>
              <a:buFont typeface="Arial"/>
              <a:buChar char="•"/>
            </a:pPr>
            <a:endParaRPr lang="en-US" dirty="0"/>
          </a:p>
        </p:txBody>
      </p:sp>
    </p:spTree>
    <p:extLst>
      <p:ext uri="{BB962C8B-B14F-4D97-AF65-F5344CB8AC3E}">
        <p14:creationId xmlns:p14="http://schemas.microsoft.com/office/powerpoint/2010/main" val="30640881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Death and Dying</a:t>
            </a:r>
            <a:br>
              <a:rPr lang="en-US" dirty="0"/>
            </a:br>
            <a:endParaRPr lang="en-US" dirty="0"/>
          </a:p>
        </p:txBody>
      </p:sp>
      <p:sp>
        <p:nvSpPr>
          <p:cNvPr id="3" name="Text Placeholder 2"/>
          <p:cNvSpPr>
            <a:spLocks noGrp="1"/>
          </p:cNvSpPr>
          <p:nvPr>
            <p:ph type="body" sz="half" idx="1"/>
          </p:nvPr>
        </p:nvSpPr>
        <p:spPr/>
        <p:txBody>
          <a:bodyPr>
            <a:noAutofit/>
          </a:bodyPr>
          <a:lstStyle/>
          <a:p>
            <a:r>
              <a:rPr lang="en-US" sz="2400" b="1" dirty="0"/>
              <a:t>Grief</a:t>
            </a:r>
          </a:p>
          <a:p>
            <a:pPr lvl="1"/>
            <a:r>
              <a:rPr lang="en-US" sz="2000" dirty="0"/>
              <a:t>Grief is severe when loved one’s death comes suddenly and before expected time.</a:t>
            </a:r>
          </a:p>
          <a:p>
            <a:pPr lvl="1"/>
            <a:r>
              <a:rPr lang="en-US" sz="2000" dirty="0"/>
              <a:t>Grief reactions vary by culture and individuals within cultures</a:t>
            </a:r>
          </a:p>
          <a:p>
            <a:r>
              <a:rPr lang="en-US" sz="2400" b="1" dirty="0"/>
              <a:t>Unconfirmed beliefs</a:t>
            </a:r>
          </a:p>
          <a:p>
            <a:pPr lvl="1"/>
            <a:r>
              <a:rPr lang="en-US" sz="2000" dirty="0"/>
              <a:t>Immediately expressed grief is not necessarily purged faster.</a:t>
            </a:r>
          </a:p>
          <a:p>
            <a:pPr lvl="1"/>
            <a:r>
              <a:rPr lang="en-US" sz="2000" dirty="0"/>
              <a:t>Adjustment time with or without grief counseling are about equally effective.</a:t>
            </a:r>
          </a:p>
          <a:p>
            <a:pPr lvl="1"/>
            <a:r>
              <a:rPr lang="en-US" sz="2000" dirty="0"/>
              <a:t>Terminally ill and grief-stricken people do not go through identical stages.</a:t>
            </a:r>
          </a:p>
        </p:txBody>
      </p:sp>
    </p:spTree>
    <p:extLst>
      <p:ext uri="{BB962C8B-B14F-4D97-AF65-F5344CB8AC3E}">
        <p14:creationId xmlns:p14="http://schemas.microsoft.com/office/powerpoint/2010/main" val="17986716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theme/theme1.xml><?xml version="1.0" encoding="utf-8"?>
<a:theme xmlns:a="http://schemas.openxmlformats.org/drawingml/2006/main" name="Myers11e_00_Prologue">
  <a:themeElements>
    <a:clrScheme name="Custom 23">
      <a:dk1>
        <a:sysClr val="windowText" lastClr="000000"/>
      </a:dk1>
      <a:lt1>
        <a:sysClr val="window" lastClr="FFFFFF"/>
      </a:lt1>
      <a:dk2>
        <a:srgbClr val="775F55"/>
      </a:dk2>
      <a:lt2>
        <a:srgbClr val="EBDDC3"/>
      </a:lt2>
      <a:accent1>
        <a:srgbClr val="94B6D2"/>
      </a:accent1>
      <a:accent2>
        <a:srgbClr val="DD5758"/>
      </a:accent2>
      <a:accent3>
        <a:srgbClr val="A5AB81"/>
      </a:accent3>
      <a:accent4>
        <a:srgbClr val="D8B25C"/>
      </a:accent4>
      <a:accent5>
        <a:srgbClr val="7BA79D"/>
      </a:accent5>
      <a:accent6>
        <a:srgbClr val="968C8C"/>
      </a:accent6>
      <a:hlink>
        <a:srgbClr val="F7B615"/>
      </a:hlink>
      <a:folHlink>
        <a:srgbClr val="704404"/>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Myers11e_00_Prologue.thmx</Template>
  <TotalTime>20453</TotalTime>
  <Words>3871</Words>
  <Application>Microsoft Macintosh PowerPoint</Application>
  <PresentationFormat>On-screen Show (4:3)</PresentationFormat>
  <Paragraphs>392</Paragraphs>
  <Slides>54</Slides>
  <Notes>27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54</vt:i4>
      </vt:variant>
    </vt:vector>
  </HeadingPairs>
  <TitlesOfParts>
    <vt:vector size="58" baseType="lpstr">
      <vt:lpstr>ＭＳ Ｐゴシック</vt:lpstr>
      <vt:lpstr>Arial</vt:lpstr>
      <vt:lpstr>Wingdings</vt:lpstr>
      <vt:lpstr>Myers11e_00_Prologue</vt:lpstr>
      <vt:lpstr>PowerPoint Presentation</vt:lpstr>
      <vt:lpstr>Chapter Overview</vt:lpstr>
      <vt:lpstr>Developmental Psychology’s Major Issues</vt:lpstr>
      <vt:lpstr>Prenatal Development</vt:lpstr>
      <vt:lpstr>Prenatal Development</vt:lpstr>
      <vt:lpstr>The Competent Newborn</vt:lpstr>
      <vt:lpstr>NEWBORNS’ PREFERENCE FOR FACES</vt:lpstr>
      <vt:lpstr>Infancy and Childhood: Physical Development</vt:lpstr>
      <vt:lpstr>Physical Development</vt:lpstr>
      <vt:lpstr>Infancy and Childhood: Motor Development</vt:lpstr>
      <vt:lpstr>Motor Development: Walking</vt:lpstr>
      <vt:lpstr> Infancy and Childhood: Cognitive Development </vt:lpstr>
      <vt:lpstr>Piaget’s Theory and Current Thinking</vt:lpstr>
      <vt:lpstr>SCALE ERRORS</vt:lpstr>
      <vt:lpstr>Piaget’s Theory and Current Thinking</vt:lpstr>
      <vt:lpstr>Piaget’s Theory and Current Thinking</vt:lpstr>
      <vt:lpstr>PIAGET’S TEST OF CONSERVATION</vt:lpstr>
      <vt:lpstr>Piaget’s Theory and Current Thinking</vt:lpstr>
      <vt:lpstr>An Alternative Viewpoint: Vygotsky and the Social Child</vt:lpstr>
      <vt:lpstr>Reflecting on Piaget’s Theory</vt:lpstr>
      <vt:lpstr>Autism Spectrum Disorder (ASD)</vt:lpstr>
      <vt:lpstr>Autism Spectrum Disorder (ASD)</vt:lpstr>
      <vt:lpstr>Social Development</vt:lpstr>
      <vt:lpstr>Social Development</vt:lpstr>
      <vt:lpstr>Social Development</vt:lpstr>
      <vt:lpstr>Social Development</vt:lpstr>
      <vt:lpstr>Social Development</vt:lpstr>
      <vt:lpstr>Dual Parenting Facts</vt:lpstr>
      <vt:lpstr>Social Development</vt:lpstr>
      <vt:lpstr>THE DEPRIVATION OF ATTACHMENT</vt:lpstr>
      <vt:lpstr>Self-Concept</vt:lpstr>
      <vt:lpstr>Parenting Styles</vt:lpstr>
      <vt:lpstr>Parenting Styles</vt:lpstr>
      <vt:lpstr>Adolescence: Physical Development</vt:lpstr>
      <vt:lpstr>Adolescence: Cognitive Development</vt:lpstr>
      <vt:lpstr>Adolescence: Cognitive Development</vt:lpstr>
      <vt:lpstr>Kohlberg’s Levels of Moral Thinking</vt:lpstr>
      <vt:lpstr>Adolescence: Social Development</vt:lpstr>
      <vt:lpstr>Adolescence: Parent and Peer Relationships</vt:lpstr>
      <vt:lpstr> Adolescence: Parent and Peer Relationships </vt:lpstr>
      <vt:lpstr>What Happens Next?</vt:lpstr>
      <vt:lpstr>Adulthood</vt:lpstr>
      <vt:lpstr>Adulthood: Physical Development</vt:lpstr>
      <vt:lpstr>Adulthood: Physical Development </vt:lpstr>
      <vt:lpstr>Adulthood: Aging and Memory</vt:lpstr>
      <vt:lpstr> Neurocognitive disorders (NCD) and Alzheimer’s disease   </vt:lpstr>
      <vt:lpstr> Neurocognitive disorders (NCD) and Alzheimer’s disease   </vt:lpstr>
      <vt:lpstr>PREDICTING ALZHEIMER’S DISEASE</vt:lpstr>
      <vt:lpstr>Adulthood: Ages and Stages</vt:lpstr>
      <vt:lpstr>Adulthood: Social Development</vt:lpstr>
      <vt:lpstr>Adulthood Commitments</vt:lpstr>
      <vt:lpstr>Adulthood: Social Development</vt:lpstr>
      <vt:lpstr> Well-Being Across the Life Span </vt:lpstr>
      <vt:lpstr>Death and Dying </vt:lpstr>
    </vt:vector>
  </TitlesOfParts>
  <Company>HBPUB</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EXPLORING PSYCHOLOGY (7th Edition in Modules)  David Myers</dc:title>
  <dc:creator>HBPUB</dc:creator>
  <cp:lastModifiedBy>Mackenzie McAllister</cp:lastModifiedBy>
  <cp:revision>483</cp:revision>
  <cp:lastPrinted>2013-11-06T13:13:10Z</cp:lastPrinted>
  <dcterms:created xsi:type="dcterms:W3CDTF">2011-02-17T05:38:47Z</dcterms:created>
  <dcterms:modified xsi:type="dcterms:W3CDTF">2019-10-16T23:02:17Z</dcterms:modified>
</cp:coreProperties>
</file>