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2" r:id="rId1"/>
  </p:sldMasterIdLst>
  <p:notesMasterIdLst>
    <p:notesMasterId r:id="rId27"/>
  </p:notesMasterIdLst>
  <p:handoutMasterIdLst>
    <p:handoutMasterId r:id="rId28"/>
  </p:handoutMasterIdLst>
  <p:sldIdLst>
    <p:sldId id="257" r:id="rId2"/>
    <p:sldId id="260" r:id="rId3"/>
    <p:sldId id="261" r:id="rId4"/>
    <p:sldId id="262" r:id="rId5"/>
    <p:sldId id="263" r:id="rId6"/>
    <p:sldId id="292" r:id="rId7"/>
    <p:sldId id="265" r:id="rId8"/>
    <p:sldId id="293" r:id="rId9"/>
    <p:sldId id="267" r:id="rId10"/>
    <p:sldId id="268" r:id="rId11"/>
    <p:sldId id="291" r:id="rId12"/>
    <p:sldId id="270" r:id="rId13"/>
    <p:sldId id="271" r:id="rId14"/>
    <p:sldId id="294" r:id="rId15"/>
    <p:sldId id="274" r:id="rId16"/>
    <p:sldId id="278" r:id="rId17"/>
    <p:sldId id="279" r:id="rId18"/>
    <p:sldId id="295" r:id="rId19"/>
    <p:sldId id="296" r:id="rId20"/>
    <p:sldId id="297" r:id="rId21"/>
    <p:sldId id="298" r:id="rId22"/>
    <p:sldId id="299" r:id="rId23"/>
    <p:sldId id="300" r:id="rId24"/>
    <p:sldId id="275" r:id="rId25"/>
    <p:sldId id="301" r:id="rId26"/>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orient="horz" pos="945">
          <p15:clr>
            <a:srgbClr val="A4A3A4"/>
          </p15:clr>
        </p15:guide>
        <p15:guide id="3" orient="horz" pos="3888">
          <p15:clr>
            <a:srgbClr val="A4A3A4"/>
          </p15:clr>
        </p15:guide>
        <p15:guide id="4" orient="horz" pos="192">
          <p15:clr>
            <a:srgbClr val="A4A3A4"/>
          </p15:clr>
        </p15:guide>
        <p15:guide id="5" orient="horz" pos="1072">
          <p15:clr>
            <a:srgbClr val="A4A3A4"/>
          </p15:clr>
        </p15:guide>
        <p15:guide id="6" pos="3839">
          <p15:clr>
            <a:srgbClr val="A4A3A4"/>
          </p15:clr>
        </p15:guide>
        <p15:guide id="7" pos="704">
          <p15:clr>
            <a:srgbClr val="A4A3A4"/>
          </p15:clr>
        </p15:guide>
        <p15:guide id="8" pos="7102">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BDBED569-4797-4DF1-A0F4-6AAB3CD982D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5946" autoAdjust="0"/>
  </p:normalViewPr>
  <p:slideViewPr>
    <p:cSldViewPr showGuides="1">
      <p:cViewPr varScale="1">
        <p:scale>
          <a:sx n="79" d="100"/>
          <a:sy n="79" d="100"/>
        </p:scale>
        <p:origin x="-128" y="-232"/>
      </p:cViewPr>
      <p:guideLst>
        <p:guide orient="horz" pos="2160"/>
        <p:guide orient="horz" pos="945"/>
        <p:guide orient="horz" pos="3888"/>
        <p:guide orient="horz" pos="192"/>
        <p:guide orient="horz" pos="1072"/>
        <p:guide pos="3839"/>
        <p:guide pos="704"/>
        <p:guide pos="7102"/>
      </p:guideLst>
    </p:cSldViewPr>
  </p:slideViewPr>
  <p:outlineViewPr>
    <p:cViewPr>
      <p:scale>
        <a:sx n="33" d="100"/>
        <a:sy n="33" d="100"/>
      </p:scale>
      <p:origin x="0" y="-2886"/>
    </p:cViewPr>
  </p:outlineViewPr>
  <p:notesTextViewPr>
    <p:cViewPr>
      <p:scale>
        <a:sx n="3" d="2"/>
        <a:sy n="3" d="2"/>
      </p:scale>
      <p:origin x="0" y="0"/>
    </p:cViewPr>
  </p:notesTextViewPr>
  <p:notesViewPr>
    <p:cSldViewPr>
      <p:cViewPr varScale="1">
        <p:scale>
          <a:sx n="79" d="100"/>
          <a:sy n="79" d="100"/>
        </p:scale>
        <p:origin x="164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notesMaster" Target="notesMasters/notesMaster1.xml"/><Relationship Id="rId28" Type="http://schemas.openxmlformats.org/officeDocument/2006/relationships/handoutMaster" Target="handoutMasters/handoutMaster1.xml"/><Relationship Id="rId2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esProps" Target="presProps.xml"/><Relationship Id="rId31" Type="http://schemas.openxmlformats.org/officeDocument/2006/relationships/viewProps" Target="viewProps.xml"/><Relationship Id="rId32" Type="http://schemas.openxmlformats.org/officeDocument/2006/relationships/theme" Target="theme/theme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19-09-04</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19-09-04</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796F01-7154-41E0-B48B-A6921757531A}" type="slidenum">
              <a:rPr lang="en-US" smtClean="0"/>
              <a:pPr/>
              <a:t>1</a:t>
            </a:fld>
            <a:endParaRPr lang="en-US"/>
          </a:p>
        </p:txBody>
      </p:sp>
    </p:spTree>
    <p:extLst>
      <p:ext uri="{BB962C8B-B14F-4D97-AF65-F5344CB8AC3E}">
        <p14:creationId xmlns:p14="http://schemas.microsoft.com/office/powerpoint/2010/main" val="16077057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3.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4" name="Group 13"/>
          <p:cNvGrpSpPr/>
          <p:nvPr/>
        </p:nvGrpSpPr>
        <p:grpSpPr>
          <a:xfrm>
            <a:off x="0" y="0"/>
            <a:ext cx="12190572" cy="6858000"/>
            <a:chOff x="0" y="0"/>
            <a:chExt cx="12190572" cy="6858000"/>
          </a:xfrm>
        </p:grpSpPr>
        <p:sp>
          <p:nvSpPr>
            <p:cNvPr id="13" name="Rectangle 12"/>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grpSp>
          <p:nvGrpSpPr>
            <p:cNvPr id="12" name="Group 11"/>
            <p:cNvGrpSpPr/>
            <p:nvPr/>
          </p:nvGrpSpPr>
          <p:grpSpPr>
            <a:xfrm>
              <a:off x="0" y="0"/>
              <a:ext cx="4742741" cy="6858000"/>
              <a:chOff x="0" y="0"/>
              <a:chExt cx="4742741" cy="6858000"/>
            </a:xfrm>
          </p:grpSpPr>
          <p:pic>
            <p:nvPicPr>
              <p:cNvPr id="9" name="Picture 8" descr="Stacked book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91594" cy="6858000"/>
              </a:xfrm>
              <a:prstGeom prst="rect">
                <a:avLst/>
              </a:prstGeom>
            </p:spPr>
          </p:pic>
          <p:sp>
            <p:nvSpPr>
              <p:cNvPr id="10" name="Rectangle 9"/>
              <p:cNvSpPr/>
              <p:nvPr/>
            </p:nvSpPr>
            <p:spPr>
              <a:xfrm>
                <a:off x="4605581" y="0"/>
                <a:ext cx="13716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Title 1"/>
          <p:cNvSpPr>
            <a:spLocks noGrp="1"/>
          </p:cNvSpPr>
          <p:nvPr>
            <p:ph type="ctrTitle"/>
          </p:nvPr>
        </p:nvSpPr>
        <p:spPr>
          <a:xfrm>
            <a:off x="4879346" y="1498601"/>
            <a:ext cx="7008574" cy="3298825"/>
          </a:xfrm>
        </p:spPr>
        <p:txBody>
          <a:bodyPr>
            <a:normAutofit/>
          </a:bodyPr>
          <a:lstStyle>
            <a:lvl1pPr algn="l">
              <a:lnSpc>
                <a:spcPct val="90000"/>
              </a:lnSpc>
              <a:defRPr sz="5400" b="0" cap="none" spc="0" baseline="0">
                <a:ln w="0"/>
                <a:solidFill>
                  <a:schemeClr val="tx2"/>
                </a:solidFill>
                <a:effectLst/>
              </a:defRPr>
            </a:lvl1pPr>
          </a:lstStyle>
          <a:p>
            <a:r>
              <a:rPr lang="en-US" smtClean="0"/>
              <a:t>Click to edit Master title style</a:t>
            </a:r>
            <a:endParaRPr dirty="0"/>
          </a:p>
        </p:txBody>
      </p:sp>
      <p:sp>
        <p:nvSpPr>
          <p:cNvPr id="3" name="Subtitle 2"/>
          <p:cNvSpPr>
            <a:spLocks noGrp="1"/>
          </p:cNvSpPr>
          <p:nvPr>
            <p:ph type="subTitle" idx="1"/>
          </p:nvPr>
        </p:nvSpPr>
        <p:spPr>
          <a:xfrm>
            <a:off x="4879346" y="4927600"/>
            <a:ext cx="7008574" cy="1244600"/>
          </a:xfrm>
        </p:spPr>
        <p:txBody>
          <a:bodyPr>
            <a:normAutofit/>
          </a:bodyPr>
          <a:lstStyle>
            <a:lvl1pPr marL="0" indent="0" algn="l">
              <a:spcBef>
                <a:spcPts val="0"/>
              </a:spcBef>
              <a:buNone/>
              <a:defRPr sz="2800" b="0" cap="none" spc="0">
                <a:ln w="0"/>
                <a:solidFill>
                  <a:schemeClr val="accent2">
                    <a:lumMod val="50000"/>
                  </a:schemeClr>
                </a:solidFill>
                <a:effectLst/>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smtClean="0"/>
              <a:t>Click to edit Master subtitle style</a:t>
            </a:r>
            <a:endParaRPr dirty="0"/>
          </a:p>
        </p:txBody>
      </p:sp>
      <p:sp>
        <p:nvSpPr>
          <p:cNvPr id="5" name="Date Placeholder 4"/>
          <p:cNvSpPr>
            <a:spLocks noGrp="1"/>
          </p:cNvSpPr>
          <p:nvPr>
            <p:ph type="dt" sz="half" idx="10"/>
          </p:nvPr>
        </p:nvSpPr>
        <p:spPr/>
        <p:txBody>
          <a:bodyPr/>
          <a:lstStyle/>
          <a:p>
            <a:fld id="{5706A09E-12D5-4B1D-B8BB-C300B1DDD423}" type="datetime1">
              <a:rPr lang="en-US" smtClean="0"/>
              <a:t>19-09-04</a:t>
            </a:fld>
            <a:endParaRPr lang="en-US"/>
          </a:p>
        </p:txBody>
      </p:sp>
      <p:sp>
        <p:nvSpPr>
          <p:cNvPr id="7" name="Footer Placeholder 6"/>
          <p:cNvSpPr>
            <a:spLocks noGrp="1"/>
          </p:cNvSpPr>
          <p:nvPr>
            <p:ph type="ftr" sz="quarter" idx="11"/>
          </p:nvPr>
        </p:nvSpPr>
        <p:spPr/>
        <p:txBody>
          <a:bodyPr/>
          <a:lstStyle/>
          <a:p>
            <a:r>
              <a:rPr lang="en-US" dirty="0"/>
              <a:t>Add a footer</a:t>
            </a:r>
          </a:p>
        </p:txBody>
      </p:sp>
      <p:sp>
        <p:nvSpPr>
          <p:cNvPr id="11" name="Slide Number Placeholder 10"/>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33220121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15A9377B-053C-438C-8A98-92C419A6701C}" type="datetime1">
              <a:rPr lang="en-US" smtClean="0"/>
              <a:t>19-09-04</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DA60BA0E-20D0-4E7C-B286-26C960A6788F}" type="slidenum">
              <a:rPr lang="en-US" smtClean="0"/>
              <a:t>‹#›</a:t>
            </a:fld>
            <a:endParaRPr lang="en-US"/>
          </a:p>
        </p:txBody>
      </p:sp>
    </p:spTree>
    <p:extLst>
      <p:ext uri="{BB962C8B-B14F-4D97-AF65-F5344CB8AC3E}">
        <p14:creationId xmlns:p14="http://schemas.microsoft.com/office/powerpoint/2010/main" val="2865359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2" name="Group 11"/>
          <p:cNvGrpSpPr/>
          <p:nvPr/>
        </p:nvGrpSpPr>
        <p:grpSpPr>
          <a:xfrm>
            <a:off x="1620" y="0"/>
            <a:ext cx="12188952" cy="6858000"/>
            <a:chOff x="1620" y="0"/>
            <a:chExt cx="12188952" cy="6858000"/>
          </a:xfrm>
        </p:grpSpPr>
        <p:sp>
          <p:nvSpPr>
            <p:cNvPr id="4" name="Rectangle 3"/>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8818" y="0"/>
              <a:ext cx="4591594" cy="6858000"/>
            </a:xfrm>
            <a:prstGeom prst="rect">
              <a:avLst/>
            </a:prstGeom>
          </p:spPr>
        </p:pic>
        <p:sp>
          <p:nvSpPr>
            <p:cNvPr id="11" name="Rectangle 10"/>
            <p:cNvSpPr/>
            <p:nvPr/>
          </p:nvSpPr>
          <p:spPr>
            <a:xfrm>
              <a:off x="7481252" y="0"/>
              <a:ext cx="13716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a:solidFill>
                  <a:schemeClr val="tx2"/>
                </a:solidFill>
              </a:endParaRPr>
            </a:p>
          </p:txBody>
        </p:sp>
      </p:grpSp>
      <p:pic>
        <p:nvPicPr>
          <p:cNvPr id="5" name="Picture 4" descr="Stacked book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8818" y="0"/>
            <a:ext cx="4591594" cy="6858000"/>
          </a:xfrm>
          <a:prstGeom prst="rect">
            <a:avLst/>
          </a:prstGeom>
        </p:spPr>
      </p:pic>
      <p:sp>
        <p:nvSpPr>
          <p:cNvPr id="7" name="Title 1"/>
          <p:cNvSpPr>
            <a:spLocks noGrp="1"/>
          </p:cNvSpPr>
          <p:nvPr>
            <p:ph type="ctrTitle"/>
          </p:nvPr>
        </p:nvSpPr>
        <p:spPr>
          <a:xfrm>
            <a:off x="237149" y="1498601"/>
            <a:ext cx="7008574" cy="3298825"/>
          </a:xfrm>
        </p:spPr>
        <p:txBody>
          <a:bodyPr>
            <a:normAutofit/>
          </a:bodyPr>
          <a:lstStyle>
            <a:lvl1pPr algn="l">
              <a:lnSpc>
                <a:spcPct val="90000"/>
              </a:lnSpc>
              <a:defRPr sz="5400" b="0" cap="none" spc="0" baseline="0">
                <a:ln w="0"/>
                <a:solidFill>
                  <a:schemeClr val="tx2"/>
                </a:solidFill>
                <a:effectLst/>
              </a:defRPr>
            </a:lvl1pPr>
          </a:lstStyle>
          <a:p>
            <a:r>
              <a:rPr lang="en-US" smtClean="0"/>
              <a:t>Click to edit Master title style</a:t>
            </a:r>
            <a:endParaRPr dirty="0"/>
          </a:p>
        </p:txBody>
      </p:sp>
      <p:sp>
        <p:nvSpPr>
          <p:cNvPr id="8" name="Subtitle 2"/>
          <p:cNvSpPr>
            <a:spLocks noGrp="1"/>
          </p:cNvSpPr>
          <p:nvPr>
            <p:ph type="subTitle" idx="1"/>
          </p:nvPr>
        </p:nvSpPr>
        <p:spPr>
          <a:xfrm>
            <a:off x="237149" y="4927600"/>
            <a:ext cx="7008574" cy="1244600"/>
          </a:xfrm>
        </p:spPr>
        <p:txBody>
          <a:bodyPr>
            <a:normAutofit/>
          </a:bodyPr>
          <a:lstStyle>
            <a:lvl1pPr marL="0" indent="0" algn="l">
              <a:spcBef>
                <a:spcPts val="0"/>
              </a:spcBef>
              <a:buNone/>
              <a:defRPr sz="2800" b="0" cap="none" spc="0">
                <a:ln w="0"/>
                <a:solidFill>
                  <a:schemeClr val="accent2">
                    <a:lumMod val="50000"/>
                  </a:schemeClr>
                </a:solidFill>
                <a:effectLst/>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smtClean="0"/>
              <a:t>Click to edit Master subtitle style</a:t>
            </a:r>
            <a:endParaRPr dirty="0"/>
          </a:p>
        </p:txBody>
      </p:sp>
      <p:sp>
        <p:nvSpPr>
          <p:cNvPr id="2" name="Date Placeholder 1"/>
          <p:cNvSpPr>
            <a:spLocks noGrp="1"/>
          </p:cNvSpPr>
          <p:nvPr>
            <p:ph type="dt" sz="half" idx="10"/>
          </p:nvPr>
        </p:nvSpPr>
        <p:spPr/>
        <p:txBody>
          <a:bodyPr/>
          <a:lstStyle/>
          <a:p>
            <a:fld id="{B07CEF46-0123-4A75-9835-49DC49D53DE2}" type="datetime1">
              <a:rPr lang="en-US" smtClean="0"/>
              <a:t>19-09-04</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EB37DED6-D4C7-42EE-AB49-D2E39E64FDE4}" type="slidenum">
              <a:rPr lang="en-US" smtClean="0"/>
              <a:pPr/>
              <a:t>‹#›</a:t>
            </a:fld>
            <a:endParaRPr lang="en-US"/>
          </a:p>
        </p:txBody>
      </p:sp>
    </p:spTree>
    <p:extLst>
      <p:ext uri="{BB962C8B-B14F-4D97-AF65-F5344CB8AC3E}">
        <p14:creationId xmlns:p14="http://schemas.microsoft.com/office/powerpoint/2010/main" val="30525827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hasCustomPrompt="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buFont typeface="Century Gothic" panose="020B0502020202020204" pitchFamily="34" charset="0"/>
              <a:buChar char="–"/>
              <a:defRPr sz="1800"/>
            </a:lvl7pPr>
            <a:lvl8pPr marL="2860675" indent="-285750">
              <a:defRPr sz="1800"/>
            </a:lvl8pPr>
            <a:lvl9pPr marL="3151188" indent="-285750">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8"/>
            <a:endParaRPr dirty="0"/>
          </a:p>
        </p:txBody>
      </p:sp>
      <p:sp>
        <p:nvSpPr>
          <p:cNvPr id="4" name="Content Placeholder 3"/>
          <p:cNvSpPr>
            <a:spLocks noGrp="1"/>
          </p:cNvSpPr>
          <p:nvPr>
            <p:ph sz="half" idx="2" hasCustomPrompt="1"/>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defRPr sz="1800"/>
            </a:lvl7pPr>
            <a:lvl8pPr marL="2860675" indent="-285750">
              <a:defRPr sz="1800"/>
            </a:lvl8pPr>
            <a:lvl9pPr marL="3151188" indent="-285750">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5" name="Date Placeholder 4"/>
          <p:cNvSpPr>
            <a:spLocks noGrp="1"/>
          </p:cNvSpPr>
          <p:nvPr>
            <p:ph type="dt" sz="half" idx="10"/>
          </p:nvPr>
        </p:nvSpPr>
        <p:spPr/>
        <p:txBody>
          <a:bodyPr/>
          <a:lstStyle/>
          <a:p>
            <a:fld id="{62A6378D-18AE-47D1-B10A-42F623B40082}" type="datetime1">
              <a:rPr lang="en-US" smtClean="0"/>
              <a:t>19-09-04</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2025045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4" name="Content Placeholder 3"/>
          <p:cNvSpPr>
            <a:spLocks noGrp="1"/>
          </p:cNvSpPr>
          <p:nvPr>
            <p:ph sz="half" idx="2" hasCustomPrompt="1"/>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defRPr sz="1800"/>
            </a:lvl7pPr>
            <a:lvl8pPr marL="2860675" indent="-285750">
              <a:defRPr sz="1800"/>
            </a:lvl8pPr>
            <a:lvl9pPr marL="3151188" indent="-285750">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6" name="Content Placeholder 5"/>
          <p:cNvSpPr>
            <a:spLocks noGrp="1"/>
          </p:cNvSpPr>
          <p:nvPr>
            <p:ph sz="quarter" idx="4" hasCustomPrompt="1"/>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defRPr sz="1800"/>
            </a:lvl7pPr>
            <a:lvl8pPr marL="2860675" indent="-285750">
              <a:defRPr sz="1800"/>
            </a:lvl8pPr>
            <a:lvl9pPr marL="3151188" indent="-285750">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7" name="Date Placeholder 6"/>
          <p:cNvSpPr>
            <a:spLocks noGrp="1"/>
          </p:cNvSpPr>
          <p:nvPr>
            <p:ph type="dt" sz="half" idx="10"/>
          </p:nvPr>
        </p:nvSpPr>
        <p:spPr/>
        <p:txBody>
          <a:bodyPr/>
          <a:lstStyle/>
          <a:p>
            <a:fld id="{321F6AE8-D704-41F6-B16A-5547B5672AC1}" type="datetime1">
              <a:rPr lang="en-US" smtClean="0"/>
              <a:t>19-09-04</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920072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58AB9538-6F63-4C0B-916D-ED3F4E0A1B28}" type="datetime1">
              <a:rPr lang="en-US" smtClean="0"/>
              <a:t>19-09-04</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2304845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8F15BF-7116-4A9E-8022-5A2DC937F971}" type="datetime1">
              <a:rPr lang="en-US" smtClean="0"/>
              <a:t>19-09-04</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219507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455612" y="1701800"/>
            <a:ext cx="3351927" cy="2844800"/>
          </a:xfrm>
        </p:spPr>
        <p:txBody>
          <a:bodyPr anchor="b">
            <a:normAutofit/>
          </a:bodyPr>
          <a:lstStyle>
            <a:lvl1pPr algn="l">
              <a:defRPr sz="2000" b="1">
                <a:effectLst/>
              </a:defRPr>
            </a:lvl1pPr>
          </a:lstStyle>
          <a:p>
            <a:r>
              <a:rPr lang="en-US" smtClean="0"/>
              <a:t>Click to edit Master title style</a:t>
            </a:r>
            <a:endParaRPr dirty="0"/>
          </a:p>
        </p:txBody>
      </p:sp>
      <p:sp>
        <p:nvSpPr>
          <p:cNvPr id="3" name="Content Placeholder 2"/>
          <p:cNvSpPr>
            <a:spLocks noGrp="1"/>
          </p:cNvSpPr>
          <p:nvPr>
            <p:ph idx="1" hasCustomPrompt="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marL="2418976" indent="-285750">
              <a:buFont typeface="Century Gothic" panose="020B0502020202020204" pitchFamily="34" charset="0"/>
              <a:buChar cha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4" name="Text Placeholder 3"/>
          <p:cNvSpPr>
            <a:spLocks noGrp="1"/>
          </p:cNvSpPr>
          <p:nvPr>
            <p:ph type="body" sz="half" idx="2"/>
          </p:nvPr>
        </p:nvSpPr>
        <p:spPr>
          <a:xfrm>
            <a:off x="455612"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B8DC91-5A3B-40CE-8C1D-279A8EF6E008}" type="datetime1">
              <a:rPr lang="en-US" smtClean="0"/>
              <a:t>19-09-04</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2DFBB78A-01B4-41F2-96B0-677A4A282832}" type="slidenum">
              <a:rPr lang="en-US" smtClean="0"/>
              <a:t>‹#›</a:t>
            </a:fld>
            <a:endParaRPr lang="en-US"/>
          </a:p>
        </p:txBody>
      </p:sp>
    </p:spTree>
    <p:extLst>
      <p:ext uri="{BB962C8B-B14F-4D97-AF65-F5344CB8AC3E}">
        <p14:creationId xmlns:p14="http://schemas.microsoft.com/office/powerpoint/2010/main" val="789110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effectLst/>
              </a:defRPr>
            </a:lvl1pPr>
          </a:lstStyle>
          <a:p>
            <a:r>
              <a:rPr lang="en-US" smtClean="0"/>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smtClean="0"/>
              <a:t>Drag picture to placeholder or click icon to add</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B7C20A-B94A-4E20-B4B2-88A7825AE904}" type="datetime1">
              <a:rPr lang="en-US" smtClean="0"/>
              <a:t>19-09-04</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2DFBB78A-01B4-41F2-96B0-677A4A282832}" type="slidenum">
              <a:rPr lang="en-US" smtClean="0"/>
              <a:t>‹#›</a:t>
            </a:fld>
            <a:endParaRPr lang="en-US"/>
          </a:p>
        </p:txBody>
      </p:sp>
    </p:spTree>
    <p:extLst>
      <p:ext uri="{BB962C8B-B14F-4D97-AF65-F5344CB8AC3E}">
        <p14:creationId xmlns:p14="http://schemas.microsoft.com/office/powerpoint/2010/main" val="3521372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hasCustomPrompt="1"/>
          </p:nvPr>
        </p:nvSpPr>
        <p:spPr/>
        <p:txBody>
          <a:bodyPr vert="eaVert"/>
          <a:lstStyle>
            <a:lvl5pPr>
              <a:defRPr/>
            </a:lvl5pPr>
            <a:lvl6pPr marL="2418976" indent="-285750">
              <a:buFont typeface="Century Gothic" panose="020B0502020202020204" pitchFamily="34" charset="0"/>
              <a:buChar cha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4" name="Date Placeholder 3"/>
          <p:cNvSpPr>
            <a:spLocks noGrp="1"/>
          </p:cNvSpPr>
          <p:nvPr>
            <p:ph type="dt" sz="half" idx="10"/>
          </p:nvPr>
        </p:nvSpPr>
        <p:spPr/>
        <p:txBody>
          <a:bodyPr/>
          <a:lstStyle/>
          <a:p>
            <a:fld id="{D91CA53D-4C84-40AA-983E-A1E818A7FEFC}" type="datetime1">
              <a:rPr lang="en-US" smtClean="0"/>
              <a:t>19-09-04</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591C5AD9-787D-40FA-8A4D-16A055B9AF81}" type="slidenum">
              <a:rPr lang="en-US" smtClean="0"/>
              <a:t>‹#›</a:t>
            </a:fld>
            <a:endParaRPr lang="en-US"/>
          </a:p>
        </p:txBody>
      </p:sp>
    </p:spTree>
    <p:extLst>
      <p:ext uri="{BB962C8B-B14F-4D97-AF65-F5344CB8AC3E}">
        <p14:creationId xmlns:p14="http://schemas.microsoft.com/office/powerpoint/2010/main" val="1817619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smtClean="0"/>
              <a:t>Click to edit Master title style</a:t>
            </a:r>
            <a:endParaRPr/>
          </a:p>
        </p:txBody>
      </p:sp>
      <p:sp>
        <p:nvSpPr>
          <p:cNvPr id="3" name="Vertical Text Placeholder 2"/>
          <p:cNvSpPr>
            <a:spLocks noGrp="1"/>
          </p:cNvSpPr>
          <p:nvPr>
            <p:ph type="body" orient="vert" idx="1" hasCustomPrompt="1"/>
          </p:nvPr>
        </p:nvSpPr>
        <p:spPr>
          <a:xfrm>
            <a:off x="1117309" y="274638"/>
            <a:ext cx="8532178" cy="5897561"/>
          </a:xfrm>
        </p:spPr>
        <p:txBody>
          <a:bodyPr vert="eaVert"/>
          <a:lstStyle>
            <a:lvl5pPr>
              <a:defRPr/>
            </a:lvl5pPr>
            <a:lvl6pPr marL="2418976" indent="-285750">
              <a:buFont typeface="Century Gothic" panose="020B0502020202020204" pitchFamily="34" charset="0"/>
              <a:buChar cha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4" name="Date Placeholder 3"/>
          <p:cNvSpPr>
            <a:spLocks noGrp="1"/>
          </p:cNvSpPr>
          <p:nvPr>
            <p:ph type="dt" sz="half" idx="10"/>
          </p:nvPr>
        </p:nvSpPr>
        <p:spPr/>
        <p:txBody>
          <a:bodyPr/>
          <a:lstStyle/>
          <a:p>
            <a:fld id="{C8E2FCEE-AE66-4EAB-9C04-97F8A56A6354}" type="datetime1">
              <a:rPr lang="en-US" smtClean="0"/>
              <a:t>19-09-04</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591C5AD9-787D-40FA-8A4D-16A055B9AF81}" type="slidenum">
              <a:rPr lang="en-US" smtClean="0"/>
              <a:t>‹#›</a:t>
            </a:fld>
            <a:endParaRPr lang="en-US"/>
          </a:p>
        </p:txBody>
      </p:sp>
    </p:spTree>
    <p:extLst>
      <p:ext uri="{BB962C8B-B14F-4D97-AF65-F5344CB8AC3E}">
        <p14:creationId xmlns:p14="http://schemas.microsoft.com/office/powerpoint/2010/main" val="3723691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grpSp>
        <p:nvGrpSpPr>
          <p:cNvPr id="7" name="Group 6"/>
          <p:cNvGrpSpPr/>
          <p:nvPr/>
        </p:nvGrpSpPr>
        <p:grpSpPr>
          <a:xfrm>
            <a:off x="1620" y="0"/>
            <a:ext cx="12188952" cy="6858000"/>
            <a:chOff x="1620" y="0"/>
            <a:chExt cx="12188952" cy="6858000"/>
          </a:xfrm>
        </p:grpSpPr>
        <p:sp>
          <p:nvSpPr>
            <p:cNvPr id="10" name="Rectangle 9"/>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8" name="Rectangle 7"/>
            <p:cNvSpPr/>
            <p:nvPr/>
          </p:nvSpPr>
          <p:spPr>
            <a:xfrm>
              <a:off x="304721" y="0"/>
              <a:ext cx="11579384" cy="6858000"/>
            </a:xfrm>
            <a:prstGeom prst="rect">
              <a:avLst/>
            </a:prstGeom>
            <a:solidFill>
              <a:schemeClr val="accent1">
                <a:lumMod val="20000"/>
                <a:lumOff val="8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gr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smtClean="0"/>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a:solidFill>
                  <a:schemeClr val="tx2">
                    <a:lumMod val="50000"/>
                  </a:schemeClr>
                </a:solidFill>
              </a:defRPr>
            </a:lvl1pPr>
          </a:lstStyle>
          <a:p>
            <a:fld id="{859468AF-EFCF-4AAD-ACF4-3BA83EC4AF4E}" type="datetime1">
              <a:rPr lang="en-US" smtClean="0"/>
              <a:pPr/>
              <a:t>19-09-04</a:t>
            </a:fld>
            <a:endParaRPr lang="en-US" dirty="0"/>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a:solidFill>
                  <a:schemeClr val="tx2">
                    <a:lumMod val="50000"/>
                  </a:schemeClr>
                </a:solidFill>
              </a:defRPr>
            </a:lvl1pPr>
          </a:lstStyle>
          <a:p>
            <a:r>
              <a:rPr lang="en-US"/>
              <a:t>Add a footer</a:t>
            </a:r>
            <a:endParaRPr lang="en-US" dirty="0"/>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a:solidFill>
                  <a:schemeClr val="tx2">
                    <a:lumMod val="50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2060187724"/>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1218987" rtl="0" eaLnBrk="1" latinLnBrk="0" hangingPunct="1">
        <a:lnSpc>
          <a:spcPct val="85000"/>
        </a:lnSpc>
        <a:spcBef>
          <a:spcPct val="0"/>
        </a:spcBef>
        <a:buNone/>
        <a:tabLst/>
        <a:defRPr sz="4400" b="0" kern="1200" cap="none" baseline="0">
          <a:solidFill>
            <a:schemeClr val="accent2">
              <a:lumMod val="50000"/>
            </a:schemeClr>
          </a:solidFill>
          <a:effectLst/>
          <a:latin typeface="+mj-lt"/>
          <a:ea typeface="+mj-ea"/>
          <a:cs typeface="+mj-cs"/>
        </a:defRPr>
      </a:lvl1pPr>
    </p:titleStyle>
    <p:bodyStyle>
      <a:lvl1pPr marL="304747" indent="-304747" algn="l" defTabSz="1218987" rtl="0" eaLnBrk="1" latinLnBrk="0" hangingPunct="1">
        <a:lnSpc>
          <a:spcPct val="95000"/>
        </a:lnSpc>
        <a:spcBef>
          <a:spcPts val="1866"/>
        </a:spcBef>
        <a:buClr>
          <a:schemeClr val="accent6">
            <a:lumMod val="50000"/>
          </a:schemeClr>
        </a:buClr>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Clr>
          <a:schemeClr val="accent6">
            <a:lumMod val="50000"/>
          </a:schemeClr>
        </a:buClr>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Clr>
          <a:schemeClr val="accent6">
            <a:lumMod val="50000"/>
          </a:schemeClr>
        </a:buClr>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Clr>
          <a:schemeClr val="accent6">
            <a:lumMod val="50000"/>
          </a:schemeClr>
        </a:buClr>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Clr>
          <a:schemeClr val="accent6">
            <a:lumMod val="50000"/>
          </a:schemeClr>
        </a:buClr>
        <a:buSzPct val="100000"/>
        <a:buFont typeface="Century Gothic" pitchFamily="34" charset="0"/>
        <a:buChar char="–"/>
        <a:defRPr sz="1800" kern="1200">
          <a:solidFill>
            <a:schemeClr val="tx1"/>
          </a:solidFill>
          <a:latin typeface="+mn-lt"/>
          <a:ea typeface="+mn-ea"/>
          <a:cs typeface="+mn-cs"/>
        </a:defRPr>
      </a:lvl5pPr>
      <a:lvl6pPr marL="2133226" indent="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None/>
        <a:defRPr sz="1800" kern="1200">
          <a:solidFill>
            <a:schemeClr val="tx2">
              <a:lumMod val="50000"/>
            </a:schemeClr>
          </a:solidFill>
          <a:latin typeface="+mn-lt"/>
          <a:ea typeface="+mn-ea"/>
          <a:cs typeface="+mn-cs"/>
        </a:defRPr>
      </a:lvl6pPr>
      <a:lvl7pPr marL="2845622" indent="-28575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Char char="–"/>
        <a:defRPr sz="1800" kern="1200">
          <a:solidFill>
            <a:schemeClr val="tx2">
              <a:lumMod val="50000"/>
            </a:schemeClr>
          </a:solidFill>
          <a:latin typeface="+mn-lt"/>
          <a:ea typeface="+mn-ea"/>
          <a:cs typeface="+mn-cs"/>
        </a:defRPr>
      </a:lvl7pPr>
      <a:lvl8pPr marL="3272267" indent="-28575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Char char="–"/>
        <a:defRPr sz="1800" kern="1200">
          <a:solidFill>
            <a:schemeClr val="tx2">
              <a:lumMod val="50000"/>
            </a:schemeClr>
          </a:solidFill>
          <a:latin typeface="+mn-lt"/>
          <a:ea typeface="+mn-ea"/>
          <a:cs typeface="+mn-cs"/>
        </a:defRPr>
      </a:lvl8pPr>
      <a:lvl9pPr marL="3759862" indent="-28575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Char char="–"/>
        <a:defRPr sz="1800" kern="1200">
          <a:solidFill>
            <a:schemeClr val="tx2">
              <a:lumMod val="50000"/>
            </a:schemeClr>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wc1TrKIzAJM"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8qb-h0sXkH4" TargetMode="External"/><Relationship Id="rId4" Type="http://schemas.openxmlformats.org/officeDocument/2006/relationships/hyperlink" Target="https://www.youtube.com/watch?v=4GR2AU8T9RI" TargetMode="External"/><Relationship Id="rId1" Type="http://schemas.openxmlformats.org/officeDocument/2006/relationships/slideLayout" Target="../slideLayouts/slideLayout2.xml"/><Relationship Id="rId2" Type="http://schemas.openxmlformats.org/officeDocument/2006/relationships/hyperlink" Target="https://www.youtube.com/watch?v=NKEhdsnKKHs"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I47Y6VHc3M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Writing </a:t>
            </a:r>
            <a:endParaRPr lang="en-US" dirty="0"/>
          </a:p>
        </p:txBody>
      </p:sp>
      <p:sp>
        <p:nvSpPr>
          <p:cNvPr id="5" name="Subtitle 4"/>
          <p:cNvSpPr>
            <a:spLocks noGrp="1"/>
          </p:cNvSpPr>
          <p:nvPr>
            <p:ph type="subTitle" idx="1"/>
          </p:nvPr>
        </p:nvSpPr>
        <p:spPr/>
        <p:txBody>
          <a:bodyPr/>
          <a:lstStyle/>
          <a:p>
            <a:r>
              <a:rPr lang="en-US" dirty="0" smtClean="0"/>
              <a:t>Nov 12, 2018 </a:t>
            </a:r>
            <a:endParaRPr lang="en-US" dirty="0"/>
          </a:p>
        </p:txBody>
      </p:sp>
    </p:spTree>
    <p:extLst>
      <p:ext uri="{BB962C8B-B14F-4D97-AF65-F5344CB8AC3E}">
        <p14:creationId xmlns:p14="http://schemas.microsoft.com/office/powerpoint/2010/main" val="168988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Grammar: Pronoun Reference </a:t>
            </a:r>
            <a:endParaRPr lang="en-US" dirty="0"/>
          </a:p>
        </p:txBody>
      </p:sp>
      <p:sp>
        <p:nvSpPr>
          <p:cNvPr id="3" name="Content Placeholder 2"/>
          <p:cNvSpPr>
            <a:spLocks noGrp="1"/>
          </p:cNvSpPr>
          <p:nvPr>
            <p:ph idx="1"/>
          </p:nvPr>
        </p:nvSpPr>
        <p:spPr/>
        <p:txBody>
          <a:bodyPr/>
          <a:lstStyle/>
          <a:p>
            <a:r>
              <a:rPr lang="en-US" dirty="0" smtClean="0"/>
              <a:t>A pronoun replaces a noun</a:t>
            </a:r>
          </a:p>
          <a:p>
            <a:r>
              <a:rPr lang="en-US" dirty="0" smtClean="0"/>
              <a:t>Which means that </a:t>
            </a:r>
            <a:r>
              <a:rPr lang="mr-IN" dirty="0" smtClean="0"/>
              <a:t>–</a:t>
            </a:r>
            <a:r>
              <a:rPr lang="en-US" dirty="0" smtClean="0"/>
              <a:t> a pronoun must ALWAYS refer to a specific noun in the same sentence. </a:t>
            </a:r>
          </a:p>
          <a:p>
            <a:r>
              <a:rPr lang="en-US" dirty="0" smtClean="0"/>
              <a:t>The noun to which the pronoun refers is called an antecedent. </a:t>
            </a:r>
          </a:p>
          <a:p>
            <a:r>
              <a:rPr lang="en-US" dirty="0" smtClean="0"/>
              <a:t>If the pronoun doesn’t clearly refer to the antecedent, then your writing becomes ambiguous. </a:t>
            </a:r>
          </a:p>
          <a:p>
            <a:r>
              <a:rPr lang="en-US" dirty="0" smtClean="0"/>
              <a:t>Ambiguity can be effective in certain types of writing, but NOT in academic writing.</a:t>
            </a:r>
            <a:endParaRPr lang="en-US" dirty="0"/>
          </a:p>
        </p:txBody>
      </p:sp>
    </p:spTree>
    <p:extLst>
      <p:ext uri="{BB962C8B-B14F-4D97-AF65-F5344CB8AC3E}">
        <p14:creationId xmlns:p14="http://schemas.microsoft.com/office/powerpoint/2010/main" val="603293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Pronoun Reference </a:t>
            </a:r>
            <a:endParaRPr lang="en-US" dirty="0"/>
          </a:p>
        </p:txBody>
      </p:sp>
      <p:sp>
        <p:nvSpPr>
          <p:cNvPr id="3" name="Content Placeholder 2"/>
          <p:cNvSpPr>
            <a:spLocks noGrp="1"/>
          </p:cNvSpPr>
          <p:nvPr>
            <p:ph idx="1"/>
          </p:nvPr>
        </p:nvSpPr>
        <p:spPr/>
        <p:txBody>
          <a:bodyPr/>
          <a:lstStyle/>
          <a:p>
            <a:r>
              <a:rPr lang="en-US" dirty="0" smtClean="0"/>
              <a:t>Pronouns must agree in gender (ex: Heather named </a:t>
            </a:r>
            <a:r>
              <a:rPr lang="en-US" dirty="0" smtClean="0">
                <a:solidFill>
                  <a:srgbClr val="00B050"/>
                </a:solidFill>
              </a:rPr>
              <a:t>her</a:t>
            </a:r>
            <a:r>
              <a:rPr lang="en-US" dirty="0" smtClean="0"/>
              <a:t> cat Simon / Nancy named </a:t>
            </a:r>
            <a:r>
              <a:rPr lang="en-US" dirty="0" smtClean="0">
                <a:solidFill>
                  <a:srgbClr val="00B050"/>
                </a:solidFill>
              </a:rPr>
              <a:t>him</a:t>
            </a:r>
            <a:r>
              <a:rPr lang="en-US" dirty="0" smtClean="0"/>
              <a:t> Simon).</a:t>
            </a:r>
          </a:p>
          <a:p>
            <a:r>
              <a:rPr lang="en-US" dirty="0" smtClean="0"/>
              <a:t>Although it is technically correct to use the gender neutral “him”, it is quickly becoming inappropriate. </a:t>
            </a:r>
          </a:p>
          <a:p>
            <a:r>
              <a:rPr lang="en-US" dirty="0" smtClean="0"/>
              <a:t>“Because women’s role in society has changed [in the last 20+ years], and continue to change today, our language must reflect the change. Adhering to a tradition that has its roots in the oppression of women preserves that oppression” (Landmarks, 207).  </a:t>
            </a:r>
          </a:p>
          <a:p>
            <a:r>
              <a:rPr lang="en-US" dirty="0" smtClean="0"/>
              <a:t>Suggestion: use him/her </a:t>
            </a:r>
          </a:p>
          <a:p>
            <a:endParaRPr lang="en-US" dirty="0"/>
          </a:p>
        </p:txBody>
      </p:sp>
    </p:spTree>
    <p:extLst>
      <p:ext uri="{BB962C8B-B14F-4D97-AF65-F5344CB8AC3E}">
        <p14:creationId xmlns:p14="http://schemas.microsoft.com/office/powerpoint/2010/main" val="1627192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Pronoun Reference </a:t>
            </a:r>
            <a:endParaRPr lang="en-US" dirty="0"/>
          </a:p>
        </p:txBody>
      </p:sp>
      <p:sp>
        <p:nvSpPr>
          <p:cNvPr id="3" name="Content Placeholder 2"/>
          <p:cNvSpPr>
            <a:spLocks noGrp="1"/>
          </p:cNvSpPr>
          <p:nvPr>
            <p:ph idx="1"/>
          </p:nvPr>
        </p:nvSpPr>
        <p:spPr/>
        <p:txBody>
          <a:bodyPr/>
          <a:lstStyle/>
          <a:p>
            <a:r>
              <a:rPr lang="en-US" dirty="0" smtClean="0"/>
              <a:t>Ex: the reader makes up his/her mind</a:t>
            </a:r>
          </a:p>
          <a:p>
            <a:r>
              <a:rPr lang="en-US" dirty="0" smtClean="0"/>
              <a:t>Ex: readers make up their minds. </a:t>
            </a:r>
          </a:p>
          <a:p>
            <a:r>
              <a:rPr lang="en-US" dirty="0" smtClean="0"/>
              <a:t>In the second example, the plural, gender neutral pronoun ‘they’ refers to the plural, gender neutral noun ‘readers’. </a:t>
            </a:r>
          </a:p>
          <a:p>
            <a:r>
              <a:rPr lang="en-US" dirty="0" smtClean="0"/>
              <a:t>Important to note: THEY is a plural pronoun and must have a plural noun (although this topic is under much debate at the moment and will likely change in the next few years). </a:t>
            </a:r>
          </a:p>
          <a:p>
            <a:endParaRPr lang="en-US" dirty="0" smtClean="0"/>
          </a:p>
          <a:p>
            <a:endParaRPr lang="en-US" dirty="0" smtClean="0"/>
          </a:p>
        </p:txBody>
      </p:sp>
    </p:spTree>
    <p:extLst>
      <p:ext uri="{BB962C8B-B14F-4D97-AF65-F5344CB8AC3E}">
        <p14:creationId xmlns:p14="http://schemas.microsoft.com/office/powerpoint/2010/main" val="397904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Pronoun Reference </a:t>
            </a:r>
            <a:endParaRPr lang="en-US" dirty="0"/>
          </a:p>
        </p:txBody>
      </p:sp>
      <p:sp>
        <p:nvSpPr>
          <p:cNvPr id="3" name="Content Placeholder 2"/>
          <p:cNvSpPr>
            <a:spLocks noGrp="1"/>
          </p:cNvSpPr>
          <p:nvPr>
            <p:ph idx="1"/>
          </p:nvPr>
        </p:nvSpPr>
        <p:spPr/>
        <p:txBody>
          <a:bodyPr>
            <a:normAutofit/>
          </a:bodyPr>
          <a:lstStyle/>
          <a:p>
            <a:r>
              <a:rPr lang="en-US" dirty="0" smtClean="0"/>
              <a:t>When a collective noun is considered a unit, the pronoun that stands for it is singular: </a:t>
            </a:r>
          </a:p>
          <a:p>
            <a:pPr lvl="1"/>
            <a:r>
              <a:rPr lang="en-US" dirty="0" smtClean="0"/>
              <a:t>The jury has reaches its decision </a:t>
            </a:r>
          </a:p>
          <a:p>
            <a:pPr lvl="1"/>
            <a:r>
              <a:rPr lang="en-US" dirty="0" smtClean="0"/>
              <a:t>Compared to: The jury have expressed their differences of opinion. (we are looking at the jurors as individuals)</a:t>
            </a:r>
          </a:p>
          <a:p>
            <a:r>
              <a:rPr lang="en-US" dirty="0" smtClean="0"/>
              <a:t>Pronouns must agree in NUMBER: </a:t>
            </a:r>
          </a:p>
          <a:p>
            <a:pPr lvl="1"/>
            <a:r>
              <a:rPr lang="en-US" dirty="0" smtClean="0"/>
              <a:t>Chloe is one of those students </a:t>
            </a:r>
            <a:r>
              <a:rPr lang="en-US" b="1" dirty="0" smtClean="0"/>
              <a:t>who</a:t>
            </a:r>
            <a:r>
              <a:rPr lang="en-US" dirty="0" smtClean="0"/>
              <a:t> skip </a:t>
            </a:r>
            <a:r>
              <a:rPr lang="en-US" b="1" dirty="0" smtClean="0"/>
              <a:t>their</a:t>
            </a:r>
            <a:r>
              <a:rPr lang="en-US" dirty="0" smtClean="0"/>
              <a:t> classes regularly. (who and their refers to students). </a:t>
            </a:r>
            <a:endParaRPr lang="en-US" dirty="0"/>
          </a:p>
        </p:txBody>
      </p:sp>
    </p:spTree>
    <p:extLst>
      <p:ext uri="{BB962C8B-B14F-4D97-AF65-F5344CB8AC3E}">
        <p14:creationId xmlns:p14="http://schemas.microsoft.com/office/powerpoint/2010/main" val="977229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Pronoun Reference </a:t>
            </a:r>
            <a:endParaRPr lang="en-US" dirty="0"/>
          </a:p>
        </p:txBody>
      </p:sp>
      <p:sp>
        <p:nvSpPr>
          <p:cNvPr id="3" name="Content Placeholder 2"/>
          <p:cNvSpPr>
            <a:spLocks noGrp="1"/>
          </p:cNvSpPr>
          <p:nvPr>
            <p:ph idx="1"/>
          </p:nvPr>
        </p:nvSpPr>
        <p:spPr/>
        <p:txBody>
          <a:bodyPr/>
          <a:lstStyle/>
          <a:p>
            <a:r>
              <a:rPr lang="en-US" dirty="0"/>
              <a:t>Indefinite pronouns always take singular verbs</a:t>
            </a:r>
          </a:p>
          <a:p>
            <a:pPr lvl="1"/>
            <a:r>
              <a:rPr lang="en-US" dirty="0"/>
              <a:t>Anyone, anybody, someone, somebody, everyone, everybody, each, either, neither, nobody, no one. </a:t>
            </a:r>
          </a:p>
          <a:p>
            <a:pPr lvl="1"/>
            <a:r>
              <a:rPr lang="en-US" dirty="0"/>
              <a:t>Ex: Nobody wore his or her bathing suit. </a:t>
            </a:r>
          </a:p>
          <a:p>
            <a:r>
              <a:rPr lang="en-US" dirty="0" smtClean="0"/>
              <a:t>Personal pronouns in essay writing: </a:t>
            </a:r>
          </a:p>
          <a:p>
            <a:pPr lvl="1"/>
            <a:r>
              <a:rPr lang="en-US" dirty="0" smtClean="0"/>
              <a:t>Avoid “I” or “in my opinion” only when a personal perspective might make your point seem weak or merely a matter of personal idiosyncrasy. </a:t>
            </a:r>
          </a:p>
        </p:txBody>
      </p:sp>
    </p:spTree>
    <p:extLst>
      <p:ext uri="{BB962C8B-B14F-4D97-AF65-F5344CB8AC3E}">
        <p14:creationId xmlns:p14="http://schemas.microsoft.com/office/powerpoint/2010/main" val="148554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Pronoun Reference</a:t>
            </a:r>
            <a:endParaRPr lang="en-US" dirty="0"/>
          </a:p>
        </p:txBody>
      </p:sp>
      <p:sp>
        <p:nvSpPr>
          <p:cNvPr id="3" name="Content Placeholder 2"/>
          <p:cNvSpPr>
            <a:spLocks noGrp="1"/>
          </p:cNvSpPr>
          <p:nvPr>
            <p:ph idx="1"/>
          </p:nvPr>
        </p:nvSpPr>
        <p:spPr/>
        <p:txBody>
          <a:bodyPr>
            <a:normAutofit/>
          </a:bodyPr>
          <a:lstStyle/>
          <a:p>
            <a:r>
              <a:rPr lang="en-US" dirty="0" smtClean="0"/>
              <a:t>Avoid broad pronoun reference (very important in essay writing) </a:t>
            </a:r>
          </a:p>
          <a:p>
            <a:pPr lvl="1"/>
            <a:r>
              <a:rPr lang="en-US" dirty="0" smtClean="0"/>
              <a:t>When you see these words in your essay, it should be a red flag, especially if one of these words begins your sentence: This, which, that, it.</a:t>
            </a:r>
          </a:p>
          <a:p>
            <a:pPr lvl="1"/>
            <a:r>
              <a:rPr lang="en-US" dirty="0" smtClean="0"/>
              <a:t>Pronouns MUST refer to an antecedent NOT an idea. </a:t>
            </a:r>
          </a:p>
          <a:p>
            <a:pPr lvl="1"/>
            <a:r>
              <a:rPr lang="en-US" dirty="0" smtClean="0"/>
              <a:t>Ex: </a:t>
            </a:r>
            <a:r>
              <a:rPr lang="en-US" dirty="0" smtClean="0">
                <a:solidFill>
                  <a:srgbClr val="FF0000"/>
                </a:solidFill>
              </a:rPr>
              <a:t>Using vague pronouns makes reading difficult. This should not be accepted. </a:t>
            </a:r>
            <a:r>
              <a:rPr lang="en-US" dirty="0" smtClean="0"/>
              <a:t>/ </a:t>
            </a:r>
            <a:r>
              <a:rPr lang="en-US" dirty="0" smtClean="0">
                <a:solidFill>
                  <a:srgbClr val="00B050"/>
                </a:solidFill>
              </a:rPr>
              <a:t>Using vague pronouns makes reading difficult. This practice should not be accepted. </a:t>
            </a:r>
          </a:p>
          <a:p>
            <a:pPr lvl="1"/>
            <a:r>
              <a:rPr lang="en-US" dirty="0" smtClean="0"/>
              <a:t>Ex: </a:t>
            </a:r>
            <a:r>
              <a:rPr lang="en-US" dirty="0" smtClean="0">
                <a:solidFill>
                  <a:srgbClr val="FF0000"/>
                </a:solidFill>
              </a:rPr>
              <a:t>Dexter stays up all night watching </a:t>
            </a:r>
            <a:r>
              <a:rPr lang="en-US" dirty="0" err="1" smtClean="0">
                <a:solidFill>
                  <a:srgbClr val="FF0000"/>
                </a:solidFill>
              </a:rPr>
              <a:t>tv</a:t>
            </a:r>
            <a:r>
              <a:rPr lang="en-US" dirty="0" smtClean="0">
                <a:solidFill>
                  <a:srgbClr val="FF0000"/>
                </a:solidFill>
              </a:rPr>
              <a:t>, which is why he falls asleep so often on the job. </a:t>
            </a:r>
            <a:r>
              <a:rPr lang="en-US" dirty="0" smtClean="0"/>
              <a:t>/ </a:t>
            </a:r>
            <a:r>
              <a:rPr lang="en-US" dirty="0" smtClean="0">
                <a:solidFill>
                  <a:srgbClr val="00B050"/>
                </a:solidFill>
              </a:rPr>
              <a:t>Dexter stays up all night watching </a:t>
            </a:r>
            <a:r>
              <a:rPr lang="en-US" dirty="0" err="1" smtClean="0">
                <a:solidFill>
                  <a:srgbClr val="00B050"/>
                </a:solidFill>
              </a:rPr>
              <a:t>tv</a:t>
            </a:r>
            <a:r>
              <a:rPr lang="en-US" dirty="0" smtClean="0">
                <a:solidFill>
                  <a:srgbClr val="00B050"/>
                </a:solidFill>
              </a:rPr>
              <a:t>, a habit which causes him to fall asleep on the job so often</a:t>
            </a:r>
            <a:r>
              <a:rPr lang="en-US" dirty="0" smtClean="0"/>
              <a:t>. </a:t>
            </a:r>
          </a:p>
          <a:p>
            <a:pPr lvl="1"/>
            <a:endParaRPr lang="en-US" dirty="0"/>
          </a:p>
        </p:txBody>
      </p:sp>
    </p:spTree>
    <p:extLst>
      <p:ext uri="{BB962C8B-B14F-4D97-AF65-F5344CB8AC3E}">
        <p14:creationId xmlns:p14="http://schemas.microsoft.com/office/powerpoint/2010/main" val="311167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Modifiers: Examples!</a:t>
            </a:r>
            <a:endParaRPr lang="en-US" dirty="0"/>
          </a:p>
        </p:txBody>
      </p:sp>
      <p:sp>
        <p:nvSpPr>
          <p:cNvPr id="3" name="Content Placeholder 2"/>
          <p:cNvSpPr>
            <a:spLocks noGrp="1"/>
          </p:cNvSpPr>
          <p:nvPr>
            <p:ph idx="1"/>
          </p:nvPr>
        </p:nvSpPr>
        <p:spPr/>
        <p:txBody>
          <a:bodyPr/>
          <a:lstStyle/>
          <a:p>
            <a:r>
              <a:rPr lang="en-US" dirty="0" smtClean="0"/>
              <a:t>Leaving Starbucks, the foamy latte fell and exploded all over the sidewalk. </a:t>
            </a:r>
          </a:p>
          <a:p>
            <a:r>
              <a:rPr lang="en-US" dirty="0" smtClean="0"/>
              <a:t>Irresponsibly texting and driving, the young moose was struck down and killed. </a:t>
            </a:r>
          </a:p>
          <a:p>
            <a:r>
              <a:rPr lang="en-US" dirty="0" smtClean="0"/>
              <a:t>The kind father handed out cucumber sandwiches to all the kids in brown bags.</a:t>
            </a:r>
          </a:p>
          <a:p>
            <a:r>
              <a:rPr lang="en-US" dirty="0" smtClean="0"/>
              <a:t>I saw a dead skunk driving on the highway.</a:t>
            </a:r>
          </a:p>
          <a:p>
            <a:r>
              <a:rPr lang="en-US" dirty="0" smtClean="0"/>
              <a:t>She wore a yellow sunhat on her head, which was clearly too big.</a:t>
            </a:r>
            <a:endParaRPr lang="en-US" dirty="0"/>
          </a:p>
        </p:txBody>
      </p:sp>
    </p:spTree>
    <p:extLst>
      <p:ext uri="{BB962C8B-B14F-4D97-AF65-F5344CB8AC3E}">
        <p14:creationId xmlns:p14="http://schemas.microsoft.com/office/powerpoint/2010/main" val="497324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Modifiers</a:t>
            </a:r>
            <a:endParaRPr lang="en-US" dirty="0"/>
          </a:p>
        </p:txBody>
      </p:sp>
      <p:sp>
        <p:nvSpPr>
          <p:cNvPr id="3" name="Content Placeholder 2"/>
          <p:cNvSpPr>
            <a:spLocks noGrp="1"/>
          </p:cNvSpPr>
          <p:nvPr>
            <p:ph idx="1"/>
          </p:nvPr>
        </p:nvSpPr>
        <p:spPr/>
        <p:txBody>
          <a:bodyPr>
            <a:normAutofit lnSpcReduction="10000"/>
          </a:bodyPr>
          <a:lstStyle/>
          <a:p>
            <a:r>
              <a:rPr lang="en-US" dirty="0" smtClean="0"/>
              <a:t>Modifiers are descriptive words or phrases. </a:t>
            </a:r>
          </a:p>
          <a:p>
            <a:r>
              <a:rPr lang="en-US" dirty="0" smtClean="0"/>
              <a:t>Modifiers should describe clearly and unambiguously. </a:t>
            </a:r>
          </a:p>
          <a:p>
            <a:r>
              <a:rPr lang="en-US" dirty="0" smtClean="0"/>
              <a:t>In order to be clear, the modifier must be as close as possible to the thing it is modifying or describing. </a:t>
            </a:r>
          </a:p>
          <a:p>
            <a:r>
              <a:rPr lang="en-US" dirty="0" smtClean="0"/>
              <a:t>Watch for the modifiers: only, just, nearly, almost, and hardly. </a:t>
            </a:r>
          </a:p>
          <a:p>
            <a:pPr lvl="1"/>
            <a:r>
              <a:rPr lang="en-US" dirty="0" smtClean="0"/>
              <a:t>Ex: Only Gilbert brought a case of beer. (no one else brought one)</a:t>
            </a:r>
          </a:p>
          <a:p>
            <a:pPr lvl="1"/>
            <a:r>
              <a:rPr lang="en-US" dirty="0" smtClean="0"/>
              <a:t>Ex: Gilbert brought only a case of beer. (Gilbert didn’t bring anything else)</a:t>
            </a:r>
          </a:p>
          <a:p>
            <a:pPr lvl="1"/>
            <a:r>
              <a:rPr lang="en-US" dirty="0" smtClean="0"/>
              <a:t>Ex: Gilbert only brought a case of beer. (he didn’t do anything else)</a:t>
            </a:r>
          </a:p>
          <a:p>
            <a:pPr lvl="1"/>
            <a:r>
              <a:rPr lang="en-US" dirty="0" smtClean="0"/>
              <a:t>Ex: Gilbert brought a case of beer only. (he didn’t bring a case of anything else)</a:t>
            </a:r>
          </a:p>
        </p:txBody>
      </p:sp>
    </p:spTree>
    <p:extLst>
      <p:ext uri="{BB962C8B-B14F-4D97-AF65-F5344CB8AC3E}">
        <p14:creationId xmlns:p14="http://schemas.microsoft.com/office/powerpoint/2010/main" val="86213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Dangling Modifiers</a:t>
            </a:r>
            <a:endParaRPr lang="en-US" dirty="0"/>
          </a:p>
        </p:txBody>
      </p:sp>
      <p:sp>
        <p:nvSpPr>
          <p:cNvPr id="3" name="Content Placeholder 2"/>
          <p:cNvSpPr>
            <a:spLocks noGrp="1"/>
          </p:cNvSpPr>
          <p:nvPr>
            <p:ph idx="1"/>
          </p:nvPr>
        </p:nvSpPr>
        <p:spPr/>
        <p:txBody>
          <a:bodyPr/>
          <a:lstStyle/>
          <a:p>
            <a:r>
              <a:rPr lang="en-US" dirty="0" smtClean="0"/>
              <a:t>A modifier dangles when what it is meant to describe is accidentally left out of the sentence:</a:t>
            </a:r>
          </a:p>
          <a:p>
            <a:pPr lvl="1"/>
            <a:r>
              <a:rPr lang="en-US" dirty="0" smtClean="0">
                <a:solidFill>
                  <a:srgbClr val="FF0000"/>
                </a:solidFill>
              </a:rPr>
              <a:t>After vacuuming the living room rug, the cat tracked mud all over it. (who vacuumed the rug?)</a:t>
            </a:r>
          </a:p>
          <a:p>
            <a:pPr lvl="1"/>
            <a:r>
              <a:rPr lang="en-US" dirty="0" smtClean="0">
                <a:solidFill>
                  <a:srgbClr val="00B050"/>
                </a:solidFill>
              </a:rPr>
              <a:t>After I vacuumed the living room, the cat</a:t>
            </a:r>
            <a:r>
              <a:rPr lang="mr-IN" dirty="0" smtClean="0">
                <a:solidFill>
                  <a:srgbClr val="00B050"/>
                </a:solidFill>
              </a:rPr>
              <a:t>…</a:t>
            </a:r>
            <a:endParaRPr lang="en-US" dirty="0" smtClean="0">
              <a:solidFill>
                <a:srgbClr val="00B050"/>
              </a:solidFill>
            </a:endParaRPr>
          </a:p>
          <a:p>
            <a:pPr lvl="1"/>
            <a:r>
              <a:rPr lang="en-US" dirty="0" smtClean="0">
                <a:solidFill>
                  <a:srgbClr val="FF0000"/>
                </a:solidFill>
              </a:rPr>
              <a:t>To get a high-paying job, education is essential. (there’s no subject here)</a:t>
            </a:r>
          </a:p>
          <a:p>
            <a:pPr lvl="1"/>
            <a:r>
              <a:rPr lang="en-US" dirty="0" smtClean="0">
                <a:solidFill>
                  <a:srgbClr val="00B050"/>
                </a:solidFill>
              </a:rPr>
              <a:t>To get a high-paying job, you need education.</a:t>
            </a:r>
          </a:p>
          <a:p>
            <a:r>
              <a:rPr lang="en-US" dirty="0" smtClean="0"/>
              <a:t>Ambiguous: </a:t>
            </a:r>
          </a:p>
          <a:p>
            <a:pPr lvl="1"/>
            <a:r>
              <a:rPr lang="en-US" dirty="0" smtClean="0"/>
              <a:t>Unclear: The suspect confessed that he had served time later. </a:t>
            </a:r>
          </a:p>
          <a:p>
            <a:pPr lvl="1"/>
            <a:r>
              <a:rPr lang="en-US" dirty="0" smtClean="0"/>
              <a:t>Clear: </a:t>
            </a:r>
            <a:r>
              <a:rPr lang="en-US" dirty="0" smtClean="0">
                <a:solidFill>
                  <a:srgbClr val="00B050"/>
                </a:solidFill>
              </a:rPr>
              <a:t>The suspect confessed later that he had served time. </a:t>
            </a:r>
          </a:p>
        </p:txBody>
      </p:sp>
    </p:spTree>
    <p:extLst>
      <p:ext uri="{BB962C8B-B14F-4D97-AF65-F5344CB8AC3E}">
        <p14:creationId xmlns:p14="http://schemas.microsoft.com/office/powerpoint/2010/main" val="1692158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Rhetorical Appeals (or </a:t>
            </a:r>
            <a:r>
              <a:rPr lang="en-US" i="1" dirty="0" smtClean="0"/>
              <a:t>the art of persuasion</a:t>
            </a:r>
            <a:r>
              <a:rPr lang="en-US" dirty="0" smtClean="0"/>
              <a:t>): Aristotle’s Rhetoric</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Ethos: </a:t>
            </a:r>
          </a:p>
          <a:p>
            <a:pPr lvl="1" fontAlgn="base"/>
            <a:r>
              <a:rPr lang="en-US" dirty="0"/>
              <a:t>The use of ethos is called an "ethical appeal." </a:t>
            </a:r>
            <a:endParaRPr lang="en-US" dirty="0" smtClean="0"/>
          </a:p>
          <a:p>
            <a:pPr lvl="1" fontAlgn="base"/>
            <a:r>
              <a:rPr lang="en-US" dirty="0" smtClean="0"/>
              <a:t>Note </a:t>
            </a:r>
            <a:r>
              <a:rPr lang="en-US" dirty="0"/>
              <a:t>that this is very different from our usual understanding of the word "ethical." </a:t>
            </a:r>
            <a:endParaRPr lang="en-US" dirty="0" smtClean="0"/>
          </a:p>
          <a:p>
            <a:pPr lvl="1" fontAlgn="base"/>
            <a:r>
              <a:rPr lang="en-US" dirty="0" smtClean="0"/>
              <a:t>"</a:t>
            </a:r>
            <a:r>
              <a:rPr lang="en-US" dirty="0"/>
              <a:t>Ethos" is used to describe the audience's </a:t>
            </a:r>
            <a:r>
              <a:rPr lang="en-US" b="1" dirty="0"/>
              <a:t>perception</a:t>
            </a:r>
            <a:r>
              <a:rPr lang="en-US" dirty="0"/>
              <a:t> of </a:t>
            </a:r>
            <a:r>
              <a:rPr lang="en-US" dirty="0" smtClean="0"/>
              <a:t>the writer/author’s credibility </a:t>
            </a:r>
            <a:r>
              <a:rPr lang="en-US" dirty="0"/>
              <a:t>or authority. </a:t>
            </a:r>
            <a:endParaRPr lang="en-US" dirty="0" smtClean="0"/>
          </a:p>
          <a:p>
            <a:pPr lvl="1" fontAlgn="base"/>
            <a:r>
              <a:rPr lang="en-US" dirty="0" smtClean="0"/>
              <a:t>The </a:t>
            </a:r>
            <a:r>
              <a:rPr lang="en-US" dirty="0"/>
              <a:t>audience asks themselves, "What does this person know about this topic?" and "Why should I trust this person?" </a:t>
            </a:r>
            <a:endParaRPr lang="en-US" dirty="0" smtClean="0"/>
          </a:p>
          <a:p>
            <a:pPr fontAlgn="base"/>
            <a:r>
              <a:rPr lang="en-US" dirty="0" smtClean="0"/>
              <a:t>There are two kinds of ethos: </a:t>
            </a:r>
          </a:p>
          <a:p>
            <a:pPr lvl="1" fontAlgn="base"/>
            <a:r>
              <a:rPr lang="en-US" i="1" dirty="0" smtClean="0"/>
              <a:t>extrinsic</a:t>
            </a:r>
            <a:r>
              <a:rPr lang="en-US" dirty="0"/>
              <a:t> (the character, expertise, education, and experience of the </a:t>
            </a:r>
            <a:r>
              <a:rPr lang="en-US" dirty="0" smtClean="0"/>
              <a:t>writer)</a:t>
            </a:r>
            <a:endParaRPr lang="en-US" dirty="0"/>
          </a:p>
          <a:p>
            <a:pPr lvl="1" fontAlgn="base"/>
            <a:r>
              <a:rPr lang="en-US" i="1" dirty="0" smtClean="0"/>
              <a:t>intrinsic</a:t>
            </a:r>
            <a:r>
              <a:rPr lang="en-US" dirty="0"/>
              <a:t> (how the </a:t>
            </a:r>
            <a:r>
              <a:rPr lang="en-US" dirty="0" smtClean="0"/>
              <a:t>author writes </a:t>
            </a:r>
            <a:r>
              <a:rPr lang="en-US" dirty="0"/>
              <a:t>or speaks</a:t>
            </a:r>
            <a:r>
              <a:rPr lang="en-US" dirty="0" smtClean="0"/>
              <a:t>)</a:t>
            </a:r>
          </a:p>
          <a:p>
            <a:pPr lvl="1" fontAlgn="base"/>
            <a:r>
              <a:rPr lang="en-US" dirty="0" smtClean="0"/>
              <a:t>How might you create ethos in an essay?</a:t>
            </a:r>
            <a:endParaRPr lang="en-US" dirty="0"/>
          </a:p>
          <a:p>
            <a:endParaRPr lang="en-US" dirty="0"/>
          </a:p>
        </p:txBody>
      </p:sp>
    </p:spTree>
    <p:extLst>
      <p:ext uri="{BB962C8B-B14F-4D97-AF65-F5344CB8AC3E}">
        <p14:creationId xmlns:p14="http://schemas.microsoft.com/office/powerpoint/2010/main" val="486236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Rhetorical Appeals</a:t>
            </a:r>
            <a:endParaRPr lang="en-US" dirty="0"/>
          </a:p>
        </p:txBody>
      </p:sp>
      <p:sp>
        <p:nvSpPr>
          <p:cNvPr id="3" name="Content Placeholder 2"/>
          <p:cNvSpPr>
            <a:spLocks noGrp="1"/>
          </p:cNvSpPr>
          <p:nvPr>
            <p:ph idx="1"/>
          </p:nvPr>
        </p:nvSpPr>
        <p:spPr/>
        <p:txBody>
          <a:bodyPr>
            <a:normAutofit/>
          </a:bodyPr>
          <a:lstStyle/>
          <a:p>
            <a:r>
              <a:rPr lang="en-US" dirty="0" smtClean="0"/>
              <a:t>Pathos</a:t>
            </a:r>
          </a:p>
          <a:p>
            <a:pPr lvl="1"/>
            <a:r>
              <a:rPr lang="en-US" dirty="0"/>
              <a:t>"Pathos" is </a:t>
            </a:r>
            <a:r>
              <a:rPr lang="en-US" dirty="0" smtClean="0"/>
              <a:t>when we try to appeal to the audience’s emotions (</a:t>
            </a:r>
            <a:r>
              <a:rPr lang="en-US" dirty="0" err="1" smtClean="0"/>
              <a:t>ie</a:t>
            </a:r>
            <a:r>
              <a:rPr lang="en-US" dirty="0" smtClean="0"/>
              <a:t>: connect with them). </a:t>
            </a:r>
          </a:p>
          <a:p>
            <a:pPr lvl="1"/>
            <a:r>
              <a:rPr lang="en-US" dirty="0" smtClean="0"/>
              <a:t>As a speaker/writer, you want to connect with your audience emotionally. </a:t>
            </a:r>
          </a:p>
          <a:p>
            <a:pPr lvl="1"/>
            <a:r>
              <a:rPr lang="en-US" dirty="0" smtClean="0"/>
              <a:t>For example, a politician may say that she/he comes from a </a:t>
            </a:r>
            <a:r>
              <a:rPr lang="en-US" dirty="0" err="1" smtClean="0"/>
              <a:t>bluecollar</a:t>
            </a:r>
            <a:r>
              <a:rPr lang="en-US" dirty="0" smtClean="0"/>
              <a:t>, beer drinking, small town in order to appeal to a specific audience. </a:t>
            </a:r>
          </a:p>
          <a:p>
            <a:pPr lvl="1"/>
            <a:r>
              <a:rPr lang="en-US" dirty="0" smtClean="0"/>
              <a:t>Politicians will also often say: My fellow Canadians, My friends, etc. Or, I am of the people, for the people, etc. </a:t>
            </a:r>
          </a:p>
          <a:p>
            <a:pPr lvl="1"/>
            <a:r>
              <a:rPr lang="en-US" dirty="0" smtClean="0"/>
              <a:t>"</a:t>
            </a:r>
            <a:r>
              <a:rPr lang="en-US" dirty="0"/>
              <a:t>Pathos" most often refers to an attempt to engage an audience's emotions. </a:t>
            </a:r>
            <a:endParaRPr lang="en-US" dirty="0" smtClean="0"/>
          </a:p>
          <a:p>
            <a:pPr lvl="1"/>
            <a:r>
              <a:rPr lang="en-US" dirty="0" smtClean="0"/>
              <a:t>When might it be useful to use pathos in an essay? </a:t>
            </a:r>
            <a:endParaRPr lang="en-US" dirty="0"/>
          </a:p>
        </p:txBody>
      </p:sp>
    </p:spTree>
    <p:extLst>
      <p:ext uri="{BB962C8B-B14F-4D97-AF65-F5344CB8AC3E}">
        <p14:creationId xmlns:p14="http://schemas.microsoft.com/office/powerpoint/2010/main" val="1803229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Rhetorical Appeals</a:t>
            </a:r>
            <a:endParaRPr lang="en-US" dirty="0"/>
          </a:p>
        </p:txBody>
      </p:sp>
      <p:sp>
        <p:nvSpPr>
          <p:cNvPr id="3" name="Content Placeholder 2"/>
          <p:cNvSpPr>
            <a:spLocks noGrp="1"/>
          </p:cNvSpPr>
          <p:nvPr>
            <p:ph idx="1"/>
          </p:nvPr>
        </p:nvSpPr>
        <p:spPr/>
        <p:txBody>
          <a:bodyPr>
            <a:normAutofit fontScale="92500"/>
          </a:bodyPr>
          <a:lstStyle/>
          <a:p>
            <a:r>
              <a:rPr lang="en-US" dirty="0" smtClean="0"/>
              <a:t>Logos</a:t>
            </a:r>
          </a:p>
          <a:p>
            <a:pPr lvl="1"/>
            <a:r>
              <a:rPr lang="en-US" dirty="0" smtClean="0"/>
              <a:t>Is a logical appeal, the use of logic to persuade the audience.</a:t>
            </a:r>
          </a:p>
          <a:p>
            <a:pPr lvl="1"/>
            <a:r>
              <a:rPr lang="en-US" dirty="0" smtClean="0"/>
              <a:t>A </a:t>
            </a:r>
            <a:r>
              <a:rPr lang="en-US" dirty="0"/>
              <a:t>statement does not have to be considered logical to be a logical appeal. </a:t>
            </a:r>
            <a:endParaRPr lang="en-US" dirty="0" smtClean="0"/>
          </a:p>
          <a:p>
            <a:pPr lvl="1"/>
            <a:r>
              <a:rPr lang="en-US" dirty="0" smtClean="0"/>
              <a:t>As a reader, </a:t>
            </a:r>
            <a:r>
              <a:rPr lang="en-US" dirty="0"/>
              <a:t>you can recognize that </a:t>
            </a:r>
            <a:r>
              <a:rPr lang="en-US" dirty="0" smtClean="0"/>
              <a:t>the writer </a:t>
            </a:r>
            <a:r>
              <a:rPr lang="en-US" dirty="0"/>
              <a:t>is </a:t>
            </a:r>
            <a:r>
              <a:rPr lang="en-US" i="1" dirty="0"/>
              <a:t>attempting</a:t>
            </a:r>
            <a:r>
              <a:rPr lang="en-US" dirty="0"/>
              <a:t> to use logos to persuade the audience, but that recognition doesn't mean the </a:t>
            </a:r>
            <a:r>
              <a:rPr lang="en-US" dirty="0" smtClean="0"/>
              <a:t>writer </a:t>
            </a:r>
            <a:r>
              <a:rPr lang="en-US" dirty="0"/>
              <a:t>is succeeding. </a:t>
            </a:r>
            <a:endParaRPr lang="en-US" dirty="0" smtClean="0"/>
          </a:p>
          <a:p>
            <a:pPr lvl="1"/>
            <a:r>
              <a:rPr lang="en-US" dirty="0" smtClean="0"/>
              <a:t>We </a:t>
            </a:r>
            <a:r>
              <a:rPr lang="en-US" dirty="0"/>
              <a:t>use the term logos to describe what kind of rhetorical appeal is being made, not to evaluate whether or not an appeal makes sense to us (as observers) or to the audience being addressed. </a:t>
            </a:r>
            <a:endParaRPr lang="en-US" dirty="0" smtClean="0"/>
          </a:p>
          <a:p>
            <a:pPr lvl="1"/>
            <a:r>
              <a:rPr lang="en-US" dirty="0" smtClean="0"/>
              <a:t>If </a:t>
            </a:r>
            <a:r>
              <a:rPr lang="en-US" dirty="0"/>
              <a:t>an statement attempts to persuade the audience by making a reasonable claim and offering proof in support of that claim (rather than by trying to make them feel certain emotions, or by making them perceive the speaker as credible), then that statement is a logical argument.</a:t>
            </a:r>
            <a:endParaRPr lang="en-US" dirty="0" smtClean="0"/>
          </a:p>
        </p:txBody>
      </p:sp>
    </p:spTree>
    <p:extLst>
      <p:ext uri="{BB962C8B-B14F-4D97-AF65-F5344CB8AC3E}">
        <p14:creationId xmlns:p14="http://schemas.microsoft.com/office/powerpoint/2010/main" val="841533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Appeal example </a:t>
            </a:r>
            <a:endParaRPr lang="en-US" dirty="0"/>
          </a:p>
        </p:txBody>
      </p:sp>
      <p:sp>
        <p:nvSpPr>
          <p:cNvPr id="3" name="Content Placeholder 2"/>
          <p:cNvSpPr>
            <a:spLocks noGrp="1"/>
          </p:cNvSpPr>
          <p:nvPr>
            <p:ph idx="1"/>
          </p:nvPr>
        </p:nvSpPr>
        <p:spPr/>
        <p:txBody>
          <a:bodyPr/>
          <a:lstStyle/>
          <a:p>
            <a:r>
              <a:rPr lang="en-US" dirty="0" smtClean="0"/>
              <a:t>1. Pathos: he uses descriptive language of innocent people dying in order to make us see these people as real, so that we can imagine our families as these victims. </a:t>
            </a:r>
          </a:p>
          <a:p>
            <a:r>
              <a:rPr lang="en-US" dirty="0" smtClean="0"/>
              <a:t>2. Logos: he draws logical conclusions and provides clear examples</a:t>
            </a:r>
          </a:p>
          <a:p>
            <a:r>
              <a:rPr lang="en-US" dirty="0" smtClean="0"/>
              <a:t>3. Ethos: he states his title and shows his credibility</a:t>
            </a:r>
          </a:p>
          <a:p>
            <a:r>
              <a:rPr lang="en-US" dirty="0">
                <a:hlinkClick r:id="rId2"/>
              </a:rPr>
              <a:t>https://</a:t>
            </a:r>
            <a:r>
              <a:rPr lang="en-US" dirty="0" smtClean="0">
                <a:hlinkClick r:id="rId2"/>
              </a:rPr>
              <a:t>www.youtube.com/watch?v=wc1TrKIzAJM</a:t>
            </a:r>
            <a:endParaRPr lang="en-US" dirty="0" smtClean="0"/>
          </a:p>
          <a:p>
            <a:endParaRPr lang="en-US" dirty="0"/>
          </a:p>
        </p:txBody>
      </p:sp>
    </p:spTree>
    <p:extLst>
      <p:ext uri="{BB962C8B-B14F-4D97-AF65-F5344CB8AC3E}">
        <p14:creationId xmlns:p14="http://schemas.microsoft.com/office/powerpoint/2010/main" val="217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King: Letters From Birmingham Jail</a:t>
            </a:r>
            <a:endParaRPr lang="en-US" dirty="0"/>
          </a:p>
        </p:txBody>
      </p:sp>
      <p:sp>
        <p:nvSpPr>
          <p:cNvPr id="3" name="Content Placeholder 2"/>
          <p:cNvSpPr>
            <a:spLocks noGrp="1"/>
          </p:cNvSpPr>
          <p:nvPr>
            <p:ph idx="1"/>
          </p:nvPr>
        </p:nvSpPr>
        <p:spPr/>
        <p:txBody>
          <a:bodyPr>
            <a:normAutofit/>
          </a:bodyPr>
          <a:lstStyle/>
          <a:p>
            <a:r>
              <a:rPr lang="en-US" dirty="0" smtClean="0"/>
              <a:t>Letter is in response to Alabama Clergymen who were condemning protests in Birmingham, for which King was arrested</a:t>
            </a:r>
          </a:p>
          <a:p>
            <a:r>
              <a:rPr lang="en-US" dirty="0" smtClean="0"/>
              <a:t>Important to remember: </a:t>
            </a:r>
          </a:p>
          <a:p>
            <a:pPr lvl="1"/>
            <a:r>
              <a:rPr lang="en-US" dirty="0" smtClean="0"/>
              <a:t>The clergymen were basically telling King to be quiet, be patient, and wait for change.</a:t>
            </a:r>
          </a:p>
          <a:p>
            <a:pPr lvl="1"/>
            <a:r>
              <a:rPr lang="en-US" dirty="0" smtClean="0"/>
              <a:t>King is furious, disappointed and upset.</a:t>
            </a:r>
          </a:p>
          <a:p>
            <a:pPr lvl="1"/>
            <a:r>
              <a:rPr lang="en-US" dirty="0" smtClean="0"/>
              <a:t>King is in jail when he writes this letter.</a:t>
            </a:r>
          </a:p>
          <a:p>
            <a:endParaRPr lang="en-US" dirty="0" smtClean="0"/>
          </a:p>
        </p:txBody>
      </p:sp>
    </p:spTree>
    <p:extLst>
      <p:ext uri="{BB962C8B-B14F-4D97-AF65-F5344CB8AC3E}">
        <p14:creationId xmlns:p14="http://schemas.microsoft.com/office/powerpoint/2010/main" val="290052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King</a:t>
            </a:r>
            <a:endParaRPr lang="en-US" dirty="0"/>
          </a:p>
        </p:txBody>
      </p:sp>
      <p:sp>
        <p:nvSpPr>
          <p:cNvPr id="3" name="Content Placeholder 2"/>
          <p:cNvSpPr>
            <a:spLocks noGrp="1"/>
          </p:cNvSpPr>
          <p:nvPr>
            <p:ph idx="1"/>
          </p:nvPr>
        </p:nvSpPr>
        <p:spPr/>
        <p:txBody>
          <a:bodyPr>
            <a:normAutofit/>
          </a:bodyPr>
          <a:lstStyle/>
          <a:p>
            <a:r>
              <a:rPr lang="en-US" sz="2000" dirty="0" smtClean="0"/>
              <a:t>He opens with ethos: </a:t>
            </a:r>
          </a:p>
          <a:p>
            <a:pPr lvl="1"/>
            <a:r>
              <a:rPr lang="en-US" dirty="0" smtClean="0"/>
              <a:t>”My Dear Fellow Clergymen”</a:t>
            </a:r>
          </a:p>
          <a:p>
            <a:pPr lvl="1"/>
            <a:r>
              <a:rPr lang="en-US" dirty="0" smtClean="0"/>
              <a:t>“While confined here in the Birmingham City Jail”</a:t>
            </a:r>
          </a:p>
          <a:p>
            <a:pPr lvl="1"/>
            <a:r>
              <a:rPr lang="en-US" dirty="0" smtClean="0"/>
              <a:t>He basically says, I’m a very busy man, and I am taking time out of my day to address you</a:t>
            </a:r>
          </a:p>
          <a:p>
            <a:pPr lvl="1"/>
            <a:r>
              <a:rPr lang="en-US" dirty="0" smtClean="0"/>
              <a:t>“You are men of genuine good will”</a:t>
            </a:r>
          </a:p>
          <a:p>
            <a:pPr lvl="1"/>
            <a:r>
              <a:rPr lang="en-US" dirty="0" smtClean="0"/>
              <a:t>“Your criticisms are sincerely set forth”</a:t>
            </a:r>
          </a:p>
          <a:p>
            <a:pPr lvl="1"/>
            <a:endParaRPr lang="en-US" dirty="0" smtClean="0"/>
          </a:p>
          <a:p>
            <a:pPr lvl="1"/>
            <a:r>
              <a:rPr lang="en-US" b="1" dirty="0" smtClean="0"/>
              <a:t>What does King accomplish in his opening paragraph?</a:t>
            </a:r>
            <a:endParaRPr lang="en-US" b="1" dirty="0"/>
          </a:p>
        </p:txBody>
      </p:sp>
    </p:spTree>
    <p:extLst>
      <p:ext uri="{BB962C8B-B14F-4D97-AF65-F5344CB8AC3E}">
        <p14:creationId xmlns:p14="http://schemas.microsoft.com/office/powerpoint/2010/main" val="1502788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King</a:t>
            </a:r>
            <a:endParaRPr lang="en-US" dirty="0"/>
          </a:p>
        </p:txBody>
      </p:sp>
      <p:sp>
        <p:nvSpPr>
          <p:cNvPr id="3" name="Content Placeholder 2"/>
          <p:cNvSpPr>
            <a:spLocks noGrp="1"/>
          </p:cNvSpPr>
          <p:nvPr>
            <p:ph idx="1"/>
          </p:nvPr>
        </p:nvSpPr>
        <p:spPr/>
        <p:txBody>
          <a:bodyPr>
            <a:normAutofit fontScale="92500" lnSpcReduction="20000"/>
          </a:bodyPr>
          <a:lstStyle/>
          <a:p>
            <a:r>
              <a:rPr lang="en-US" sz="2000" dirty="0" smtClean="0"/>
              <a:t>Ethos: “president of the Southern Christian Leadership Conference.” </a:t>
            </a:r>
          </a:p>
          <a:p>
            <a:r>
              <a:rPr lang="en-US" sz="2000" dirty="0" smtClean="0"/>
              <a:t>The clergymen basically ask why he’s there. He answers directly: I was invited. </a:t>
            </a:r>
          </a:p>
          <a:p>
            <a:r>
              <a:rPr lang="en-US" sz="2000" dirty="0" smtClean="0"/>
              <a:t>Throughout, he uses religious and biblical examples to APPEAL to his direct audience (the clergymen).</a:t>
            </a:r>
          </a:p>
          <a:p>
            <a:r>
              <a:rPr lang="en-US" sz="2000" dirty="0" smtClean="0"/>
              <a:t>“Anyone who lives inside the United States can never be considered an outsider anywhere within its bounds.” Effect of this statement? </a:t>
            </a:r>
          </a:p>
          <a:p>
            <a:r>
              <a:rPr lang="en-US" sz="2000" dirty="0" smtClean="0"/>
              <a:t>Paragraph 6 &amp;7: logos </a:t>
            </a:r>
            <a:r>
              <a:rPr lang="mr-IN" sz="2000" dirty="0" smtClean="0"/>
              <a:t>–</a:t>
            </a:r>
            <a:r>
              <a:rPr lang="en-US" sz="2000" dirty="0" smtClean="0"/>
              <a:t> he builds a logical case</a:t>
            </a:r>
          </a:p>
          <a:p>
            <a:r>
              <a:rPr lang="en-US" sz="2000" dirty="0" smtClean="0"/>
              <a:t>10: “I have earnestly opposed violent tension</a:t>
            </a:r>
            <a:r>
              <a:rPr lang="mr-IN" sz="2000" dirty="0" smtClean="0"/>
              <a:t>…</a:t>
            </a:r>
            <a:r>
              <a:rPr lang="en-CA" sz="2000" dirty="0" smtClean="0"/>
              <a:t>Just as Socrates felt that it was necessary to create tension in the mind so that individuals could rise from the bondage of myths and half-truths to the unfettered realms of the creative analysis and objective appraisal, so must we see the need for nonviolent </a:t>
            </a:r>
            <a:r>
              <a:rPr lang="en-CA" sz="2000" dirty="0" err="1" smtClean="0"/>
              <a:t>gadlifes</a:t>
            </a:r>
            <a:r>
              <a:rPr lang="en-CA" sz="2000" dirty="0" smtClean="0"/>
              <a:t> to create the kind of tension in society that will help men rise from the dark depths of prejudice and racism to the majestic heights of understanding and brotherhood.” What does he do here? </a:t>
            </a:r>
            <a:endParaRPr lang="en-US" sz="2000" dirty="0" smtClean="0"/>
          </a:p>
          <a:p>
            <a:endParaRPr lang="en-US" sz="2000" dirty="0" smtClean="0"/>
          </a:p>
        </p:txBody>
      </p:sp>
    </p:spTree>
    <p:extLst>
      <p:ext uri="{BB962C8B-B14F-4D97-AF65-F5344CB8AC3E}">
        <p14:creationId xmlns:p14="http://schemas.microsoft.com/office/powerpoint/2010/main" val="1076029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King </a:t>
            </a:r>
            <a:endParaRPr lang="en-US" dirty="0"/>
          </a:p>
        </p:txBody>
      </p:sp>
      <p:sp>
        <p:nvSpPr>
          <p:cNvPr id="3" name="Content Placeholder 2"/>
          <p:cNvSpPr>
            <a:spLocks noGrp="1"/>
          </p:cNvSpPr>
          <p:nvPr>
            <p:ph idx="1"/>
          </p:nvPr>
        </p:nvSpPr>
        <p:spPr/>
        <p:txBody>
          <a:bodyPr/>
          <a:lstStyle/>
          <a:p>
            <a:r>
              <a:rPr lang="en-US" dirty="0" smtClean="0"/>
              <a:t>Paragraph 13: pay attention to his tone. He’s furious, yet he is intelligent, composed and articulate. </a:t>
            </a:r>
          </a:p>
          <a:p>
            <a:r>
              <a:rPr lang="en-US" dirty="0" smtClean="0"/>
              <a:t>He understands that his audience (white clergymen) see him (or black protestors in general) in a stereotypical way, and so he isn’t feeding into that stereotype. He is meeting them at their level (and far surpassing them). </a:t>
            </a:r>
          </a:p>
          <a:p>
            <a:r>
              <a:rPr lang="en-US" dirty="0" smtClean="0"/>
              <a:t>”We have waited for more than 340 years for our constitutional God-given rights.” What type of appeal is this, do you think?</a:t>
            </a:r>
            <a:endParaRPr lang="en-US" dirty="0"/>
          </a:p>
        </p:txBody>
      </p:sp>
    </p:spTree>
    <p:extLst>
      <p:ext uri="{BB962C8B-B14F-4D97-AF65-F5344CB8AC3E}">
        <p14:creationId xmlns:p14="http://schemas.microsoft.com/office/powerpoint/2010/main" val="1712075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King: The appeal / effect here?</a:t>
            </a:r>
            <a:endParaRPr lang="en-US" dirty="0"/>
          </a:p>
        </p:txBody>
      </p:sp>
      <p:sp>
        <p:nvSpPr>
          <p:cNvPr id="3" name="Content Placeholder 2"/>
          <p:cNvSpPr>
            <a:spLocks noGrp="1"/>
          </p:cNvSpPr>
          <p:nvPr>
            <p:ph idx="1"/>
          </p:nvPr>
        </p:nvSpPr>
        <p:spPr/>
        <p:txBody>
          <a:bodyPr/>
          <a:lstStyle/>
          <a:p>
            <a:r>
              <a:rPr lang="en-US" dirty="0" smtClean="0"/>
              <a:t>14: “But when you have seen vicious mobs lynch your mothers and fathers at will and drown your sisters and brothers at whim; when you have seen hate-filled policemen curse, kick and even kill your black brothers and sisters; when you see the vast majority of your twenty million Negro brothers smothering in an airtight cage of poverty in the midst of an affluent society; when you suddenly find your tongue twisted and your speech stammering as you seek to explain to your six-year-old daughter why she can’t go to the public amusement park that has just been advertised on television, and see tears welling up in her eyes</a:t>
            </a:r>
            <a:r>
              <a:rPr lang="mr-IN" dirty="0" smtClean="0"/>
              <a:t>…</a:t>
            </a:r>
            <a:r>
              <a:rPr lang="en-CA" dirty="0" smtClean="0"/>
              <a:t>and see ominous clouds of inferiority beginning to form in her little mental sky</a:t>
            </a:r>
            <a:r>
              <a:rPr lang="mr-IN" dirty="0" smtClean="0"/>
              <a:t>…</a:t>
            </a:r>
            <a:r>
              <a:rPr lang="en-CA" dirty="0" smtClean="0"/>
              <a:t>” </a:t>
            </a:r>
            <a:endParaRPr lang="en-US" dirty="0"/>
          </a:p>
        </p:txBody>
      </p:sp>
    </p:spTree>
    <p:extLst>
      <p:ext uri="{BB962C8B-B14F-4D97-AF65-F5344CB8AC3E}">
        <p14:creationId xmlns:p14="http://schemas.microsoft.com/office/powerpoint/2010/main" val="1139086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King </a:t>
            </a:r>
            <a:endParaRPr lang="en-US" dirty="0"/>
          </a:p>
        </p:txBody>
      </p:sp>
      <p:sp>
        <p:nvSpPr>
          <p:cNvPr id="3" name="Content Placeholder 2"/>
          <p:cNvSpPr>
            <a:spLocks noGrp="1"/>
          </p:cNvSpPr>
          <p:nvPr>
            <p:ph idx="1"/>
          </p:nvPr>
        </p:nvSpPr>
        <p:spPr/>
        <p:txBody>
          <a:bodyPr/>
          <a:lstStyle/>
          <a:p>
            <a:r>
              <a:rPr lang="en-US" dirty="0" err="1" smtClean="0"/>
              <a:t>Pg</a:t>
            </a:r>
            <a:r>
              <a:rPr lang="en-US" dirty="0" smtClean="0"/>
              <a:t> 104-105: talking about laws (just vs unjust laws) and building a logical case for the protests</a:t>
            </a:r>
          </a:p>
          <a:p>
            <a:r>
              <a:rPr lang="en-US" dirty="0" smtClean="0"/>
              <a:t>“Oppressed people cannot remain oppressed forever” (108). </a:t>
            </a:r>
          </a:p>
          <a:p>
            <a:r>
              <a:rPr lang="en-US" dirty="0" smtClean="0"/>
              <a:t>Repetition of the words disappointment, which then changes to hope.</a:t>
            </a:r>
          </a:p>
          <a:p>
            <a:r>
              <a:rPr lang="en-US" dirty="0" smtClean="0"/>
              <a:t>NB: disappointment is a very carefully chosen word. If he were to say what he was really feeling, then he wouldn’t be appealing to his audience.</a:t>
            </a:r>
            <a:endParaRPr lang="en-US" dirty="0"/>
          </a:p>
        </p:txBody>
      </p:sp>
    </p:spTree>
    <p:extLst>
      <p:ext uri="{BB962C8B-B14F-4D97-AF65-F5344CB8AC3E}">
        <p14:creationId xmlns:p14="http://schemas.microsoft.com/office/powerpoint/2010/main" val="233485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King</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“But the judgement of God is upon the church as never before.” (42) He is positioning himself as a man of God as well. </a:t>
            </a:r>
          </a:p>
          <a:p>
            <a:r>
              <a:rPr lang="en-US" dirty="0" smtClean="0"/>
              <a:t>“I doubt that you would have so warmly commended the police force if you had seen its dogs sinking their teeth into unarmed, nonviolent Negroes. I doubt that you would so quickly commend the policemen if you were to observe their ugly and inhumane treatment of Negroes here in the city jail; if you were to watch them push and curse old Negro women and young Negro girls; if you were to see them slap and kick old Negro men and young boys</a:t>
            </a:r>
            <a:r>
              <a:rPr lang="mr-IN" dirty="0" smtClean="0"/>
              <a:t>…</a:t>
            </a:r>
            <a:r>
              <a:rPr lang="en-CA" dirty="0" smtClean="0"/>
              <a:t>” (111-112). </a:t>
            </a:r>
          </a:p>
          <a:p>
            <a:r>
              <a:rPr lang="en-US" dirty="0"/>
              <a:t>Ethos (quoting others):</a:t>
            </a:r>
          </a:p>
          <a:p>
            <a:pPr lvl="1"/>
            <a:r>
              <a:rPr lang="en-US" dirty="0"/>
              <a:t>“</a:t>
            </a:r>
            <a:r>
              <a:rPr lang="mr-IN" dirty="0"/>
              <a:t>…</a:t>
            </a:r>
            <a:r>
              <a:rPr lang="en-CA" dirty="0"/>
              <a:t>they have used the moral means of nonviolence to maintain the immoral end of racial injustice. As T.S. Eliot has said: “The last temptation is the greatest treason: To do the right deed for the wrong reason.” (112). </a:t>
            </a:r>
            <a:endParaRPr lang="en-US" dirty="0"/>
          </a:p>
          <a:p>
            <a:endParaRPr lang="en-US" dirty="0"/>
          </a:p>
        </p:txBody>
      </p:sp>
    </p:spTree>
    <p:extLst>
      <p:ext uri="{BB962C8B-B14F-4D97-AF65-F5344CB8AC3E}">
        <p14:creationId xmlns:p14="http://schemas.microsoft.com/office/powerpoint/2010/main" val="1366365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King </a:t>
            </a:r>
            <a:endParaRPr lang="en-US" dirty="0"/>
          </a:p>
        </p:txBody>
      </p:sp>
      <p:sp>
        <p:nvSpPr>
          <p:cNvPr id="3" name="Content Placeholder 2"/>
          <p:cNvSpPr>
            <a:spLocks noGrp="1"/>
          </p:cNvSpPr>
          <p:nvPr>
            <p:ph idx="1"/>
          </p:nvPr>
        </p:nvSpPr>
        <p:spPr/>
        <p:txBody>
          <a:bodyPr/>
          <a:lstStyle/>
          <a:p>
            <a:r>
              <a:rPr lang="en-US" dirty="0" smtClean="0"/>
              <a:t>He expresses himself clearly</a:t>
            </a:r>
          </a:p>
          <a:p>
            <a:r>
              <a:rPr lang="en-US" dirty="0" smtClean="0"/>
              <a:t>He builds an argument based on facts</a:t>
            </a:r>
          </a:p>
          <a:p>
            <a:r>
              <a:rPr lang="en-US" dirty="0" smtClean="0"/>
              <a:t>He appeals to the clergymen’s religious background and to their emotional selves (they are human, after all)</a:t>
            </a:r>
          </a:p>
          <a:p>
            <a:r>
              <a:rPr lang="en-US" dirty="0" smtClean="0"/>
              <a:t>He never outright criticizes them </a:t>
            </a:r>
          </a:p>
          <a:p>
            <a:r>
              <a:rPr lang="en-US" dirty="0" smtClean="0"/>
              <a:t>He avoids logical fallacies</a:t>
            </a:r>
          </a:p>
          <a:p>
            <a:r>
              <a:rPr lang="en-US" dirty="0" smtClean="0"/>
              <a:t>If only arguments today were so well stated</a:t>
            </a:r>
          </a:p>
          <a:p>
            <a:r>
              <a:rPr lang="en-US" dirty="0" smtClean="0"/>
              <a:t>Even his signature is an ethical appeal</a:t>
            </a:r>
          </a:p>
          <a:p>
            <a:endParaRPr lang="en-US" dirty="0"/>
          </a:p>
        </p:txBody>
      </p:sp>
    </p:spTree>
    <p:extLst>
      <p:ext uri="{BB962C8B-B14F-4D97-AF65-F5344CB8AC3E}">
        <p14:creationId xmlns:p14="http://schemas.microsoft.com/office/powerpoint/2010/main" val="1596804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Logical Fallacies </a:t>
            </a:r>
            <a:endParaRPr lang="en-US" dirty="0"/>
          </a:p>
        </p:txBody>
      </p:sp>
      <p:sp>
        <p:nvSpPr>
          <p:cNvPr id="3" name="Content Placeholder 2"/>
          <p:cNvSpPr>
            <a:spLocks noGrp="1"/>
          </p:cNvSpPr>
          <p:nvPr>
            <p:ph idx="1"/>
          </p:nvPr>
        </p:nvSpPr>
        <p:spPr/>
        <p:txBody>
          <a:bodyPr/>
          <a:lstStyle/>
          <a:p>
            <a:r>
              <a:rPr lang="en-CA" u="sng" dirty="0">
                <a:hlinkClick r:id="rId2"/>
              </a:rPr>
              <a:t>https://www.youtube.com/watch?v=NKEhdsnKKHs</a:t>
            </a:r>
            <a:r>
              <a:rPr lang="en-CA" dirty="0"/>
              <a:t> (philosophy intro)</a:t>
            </a:r>
            <a:endParaRPr lang="en-US" dirty="0"/>
          </a:p>
          <a:p>
            <a:r>
              <a:rPr lang="en-CA" u="sng" dirty="0">
                <a:hlinkClick r:id="rId3"/>
              </a:rPr>
              <a:t>https://www.youtube.com/watch?v=8qb-h0sXkH4</a:t>
            </a:r>
            <a:r>
              <a:rPr lang="en-CA" dirty="0"/>
              <a:t>  (some fallacies) </a:t>
            </a:r>
            <a:endParaRPr lang="en-US" dirty="0"/>
          </a:p>
          <a:p>
            <a:r>
              <a:rPr lang="en-CA" u="sng" dirty="0">
                <a:hlinkClick r:id="rId4"/>
              </a:rPr>
              <a:t>https://www.youtube.com/watch?v=4GR2AU8T9RI</a:t>
            </a:r>
            <a:r>
              <a:rPr lang="en-CA" dirty="0"/>
              <a:t> (two wrongs)</a:t>
            </a:r>
            <a:endParaRPr lang="en-US" dirty="0"/>
          </a:p>
          <a:p>
            <a:endParaRPr lang="en-US" dirty="0"/>
          </a:p>
        </p:txBody>
      </p:sp>
    </p:spTree>
    <p:extLst>
      <p:ext uri="{BB962C8B-B14F-4D97-AF65-F5344CB8AC3E}">
        <p14:creationId xmlns:p14="http://schemas.microsoft.com/office/powerpoint/2010/main" val="1792742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Logical Fallacies (for the exam)</a:t>
            </a:r>
            <a:endParaRPr lang="en-US" dirty="0"/>
          </a:p>
        </p:txBody>
      </p:sp>
      <p:sp>
        <p:nvSpPr>
          <p:cNvPr id="3" name="Content Placeholder 2"/>
          <p:cNvSpPr>
            <a:spLocks noGrp="1"/>
          </p:cNvSpPr>
          <p:nvPr>
            <p:ph idx="1"/>
          </p:nvPr>
        </p:nvSpPr>
        <p:spPr/>
        <p:txBody>
          <a:bodyPr>
            <a:normAutofit/>
          </a:bodyPr>
          <a:lstStyle/>
          <a:p>
            <a:r>
              <a:rPr lang="en-CA" dirty="0"/>
              <a:t>Straw man </a:t>
            </a:r>
            <a:r>
              <a:rPr lang="en-CA" dirty="0" smtClean="0"/>
              <a:t>fallacy</a:t>
            </a:r>
            <a:endParaRPr lang="en-US" dirty="0"/>
          </a:p>
          <a:p>
            <a:r>
              <a:rPr lang="en-CA" dirty="0"/>
              <a:t>Ad hominem  </a:t>
            </a:r>
            <a:endParaRPr lang="en-US" dirty="0"/>
          </a:p>
          <a:p>
            <a:r>
              <a:rPr lang="en-CA" dirty="0"/>
              <a:t>Black and white </a:t>
            </a:r>
            <a:r>
              <a:rPr lang="en-CA" dirty="0" smtClean="0"/>
              <a:t>fallacy</a:t>
            </a:r>
            <a:r>
              <a:rPr lang="en-CA" dirty="0"/>
              <a:t> </a:t>
            </a:r>
            <a:endParaRPr lang="en-US" dirty="0"/>
          </a:p>
          <a:p>
            <a:r>
              <a:rPr lang="en-CA" dirty="0"/>
              <a:t>The authority fallacy </a:t>
            </a:r>
            <a:endParaRPr lang="en-US" dirty="0"/>
          </a:p>
          <a:p>
            <a:r>
              <a:rPr lang="en-CA" dirty="0"/>
              <a:t>No True Scotsman fallacy</a:t>
            </a:r>
            <a:endParaRPr lang="en-US" dirty="0"/>
          </a:p>
          <a:p>
            <a:r>
              <a:rPr lang="en-US" dirty="0" smtClean="0"/>
              <a:t>Two wrongs fallacy </a:t>
            </a:r>
            <a:endParaRPr lang="en-US" dirty="0"/>
          </a:p>
        </p:txBody>
      </p:sp>
    </p:spTree>
    <p:extLst>
      <p:ext uri="{BB962C8B-B14F-4D97-AF65-F5344CB8AC3E}">
        <p14:creationId xmlns:p14="http://schemas.microsoft.com/office/powerpoint/2010/main" val="1393093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Martin Luther King Jr</a:t>
            </a:r>
            <a:endParaRPr lang="en-US" dirty="0"/>
          </a:p>
        </p:txBody>
      </p:sp>
      <p:sp>
        <p:nvSpPr>
          <p:cNvPr id="3" name="Content Placeholder 2"/>
          <p:cNvSpPr>
            <a:spLocks noGrp="1"/>
          </p:cNvSpPr>
          <p:nvPr>
            <p:ph idx="1"/>
          </p:nvPr>
        </p:nvSpPr>
        <p:spPr/>
        <p:txBody>
          <a:bodyPr/>
          <a:lstStyle/>
          <a:p>
            <a:pPr marL="342900" lvl="1" indent="-342900" defTabSz="914400">
              <a:lnSpc>
                <a:spcPct val="100000"/>
              </a:lnSpc>
              <a:spcBef>
                <a:spcPts val="0"/>
              </a:spcBef>
              <a:buClrTx/>
              <a:buSzTx/>
            </a:pPr>
            <a:r>
              <a:rPr lang="en-US" dirty="0"/>
              <a:t>I Had a Dream: </a:t>
            </a:r>
            <a:r>
              <a:rPr lang="en-CA" u="sng" dirty="0">
                <a:hlinkClick r:id="rId2"/>
              </a:rPr>
              <a:t>https://www.youtube.com/watch?v=I47Y6VHc3Ms</a:t>
            </a:r>
            <a:r>
              <a:rPr lang="en-CA" dirty="0"/>
              <a:t> </a:t>
            </a:r>
            <a:endParaRPr lang="en-US" dirty="0"/>
          </a:p>
          <a:p>
            <a:pPr marL="342900" lvl="1" indent="-342900" defTabSz="914400">
              <a:lnSpc>
                <a:spcPct val="100000"/>
              </a:lnSpc>
              <a:spcBef>
                <a:spcPts val="0"/>
              </a:spcBef>
              <a:buClrTx/>
              <a:buSzTx/>
            </a:pPr>
            <a:endParaRPr lang="en-US" dirty="0"/>
          </a:p>
          <a:p>
            <a:pPr marL="342900" lvl="1" indent="-342900" defTabSz="914400">
              <a:lnSpc>
                <a:spcPct val="100000"/>
              </a:lnSpc>
              <a:spcBef>
                <a:spcPts val="0"/>
              </a:spcBef>
              <a:buClrTx/>
              <a:buSzTx/>
            </a:pPr>
            <a:r>
              <a:rPr lang="en-US" dirty="0"/>
              <a:t>As an example of rhetorical appeal</a:t>
            </a:r>
          </a:p>
          <a:p>
            <a:endParaRPr lang="en-US" dirty="0"/>
          </a:p>
        </p:txBody>
      </p:sp>
    </p:spTree>
    <p:extLst>
      <p:ext uri="{BB962C8B-B14F-4D97-AF65-F5344CB8AC3E}">
        <p14:creationId xmlns:p14="http://schemas.microsoft.com/office/powerpoint/2010/main" val="2101838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lass open house presentatio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spDef>
      <a:spPr>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5000"/>
          </a:lnSpc>
          <a:defRPr/>
        </a:defPPr>
      </a:lstStyle>
    </a:txDef>
  </a:objectDefaults>
  <a:extraClrSchemeLst/>
  <a:extLst>
    <a:ext uri="{05A4C25C-085E-4340-85A3-A5531E510DB2}">
      <thm15:themeFamily xmlns="" xmlns:thm15="http://schemas.microsoft.com/office/thememl/2012/main" name="Classroom open house presentation.potx" id="{AB7D8AB0-4323-4322-AB21-8CB398DB9E96}" vid="{5BFEA1FF-C39F-48A2-B239-4B55565FC3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Classroom open house presentation</Template>
  <TotalTime>37842</TotalTime>
  <Words>2147</Words>
  <Application>Microsoft Macintosh PowerPoint</Application>
  <PresentationFormat>Custom</PresentationFormat>
  <Paragraphs>152</Paragraphs>
  <Slides>25</Slides>
  <Notes>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Class open house presentation</vt:lpstr>
      <vt:lpstr>Writing </vt:lpstr>
      <vt:lpstr>Grammar: Pronoun Reference </vt:lpstr>
      <vt:lpstr>Pronoun Reference </vt:lpstr>
      <vt:lpstr>Pronoun Reference </vt:lpstr>
      <vt:lpstr>Pronoun Reference </vt:lpstr>
      <vt:lpstr>Pronoun Reference </vt:lpstr>
      <vt:lpstr>Pronoun Reference</vt:lpstr>
      <vt:lpstr>Modifiers: Examples!</vt:lpstr>
      <vt:lpstr>Modifiers</vt:lpstr>
      <vt:lpstr>Dangling Modifiers</vt:lpstr>
      <vt:lpstr>Rhetorical Appeals (or the art of persuasion): Aristotle’s Rhetoric</vt:lpstr>
      <vt:lpstr>Rhetorical Appeals</vt:lpstr>
      <vt:lpstr>Rhetorical Appeals</vt:lpstr>
      <vt:lpstr>Appeal example </vt:lpstr>
      <vt:lpstr>King: Letters From Birmingham Jail</vt:lpstr>
      <vt:lpstr>King</vt:lpstr>
      <vt:lpstr>King</vt:lpstr>
      <vt:lpstr>King </vt:lpstr>
      <vt:lpstr>King: The appeal / effect here?</vt:lpstr>
      <vt:lpstr>King </vt:lpstr>
      <vt:lpstr>King</vt:lpstr>
      <vt:lpstr>King </vt:lpstr>
      <vt:lpstr>Logical Fallacies </vt:lpstr>
      <vt:lpstr>Logical Fallacies (for the exam)</vt:lpstr>
      <vt:lpstr>Martin Luther King Jr</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Essay Writing </dc:title>
  <dc:creator>Lindsay Foran</dc:creator>
  <cp:lastModifiedBy>Emma Vaillancourt</cp:lastModifiedBy>
  <cp:revision>67</cp:revision>
  <dcterms:created xsi:type="dcterms:W3CDTF">2018-09-04T15:19:10Z</dcterms:created>
  <dcterms:modified xsi:type="dcterms:W3CDTF">2019-09-04T18:56:05Z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74062800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