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sldIdLst>
    <p:sldId id="256" r:id="rId2"/>
    <p:sldId id="302" r:id="rId3"/>
    <p:sldId id="294" r:id="rId4"/>
    <p:sldId id="296" r:id="rId5"/>
    <p:sldId id="297" r:id="rId6"/>
    <p:sldId id="298" r:id="rId7"/>
    <p:sldId id="299" r:id="rId8"/>
    <p:sldId id="307" r:id="rId9"/>
    <p:sldId id="308" r:id="rId10"/>
    <p:sldId id="300" r:id="rId11"/>
    <p:sldId id="301" r:id="rId12"/>
    <p:sldId id="306" r:id="rId13"/>
    <p:sldId id="303" r:id="rId14"/>
    <p:sldId id="322" r:id="rId15"/>
    <p:sldId id="309" r:id="rId16"/>
    <p:sldId id="310" r:id="rId17"/>
    <p:sldId id="311" r:id="rId18"/>
    <p:sldId id="312" r:id="rId19"/>
    <p:sldId id="305" r:id="rId20"/>
    <p:sldId id="313" r:id="rId21"/>
    <p:sldId id="314" r:id="rId22"/>
    <p:sldId id="315" r:id="rId23"/>
    <p:sldId id="316" r:id="rId24"/>
    <p:sldId id="317" r:id="rId25"/>
    <p:sldId id="318" r:id="rId26"/>
    <p:sldId id="319" r:id="rId27"/>
    <p:sldId id="320" r:id="rId28"/>
    <p:sldId id="321" r:id="rId2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7132" autoAdjust="0"/>
    <p:restoredTop sz="94624" autoAdjust="0"/>
  </p:normalViewPr>
  <p:slideViewPr>
    <p:cSldViewPr>
      <p:cViewPr>
        <p:scale>
          <a:sx n="66" d="100"/>
          <a:sy n="66" d="100"/>
        </p:scale>
        <p:origin x="-1956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94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F6B16-0779-4E1B-9DC8-CEF95A345797}" type="datetimeFigureOut">
              <a:rPr lang="fr-CA" smtClean="0"/>
              <a:pPr/>
              <a:t>2011-09-21</a:t>
            </a:fld>
            <a:endParaRPr lang="fr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EFC24-0A24-4EEA-A90C-69C7507CF86C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593293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1196-3E2E-431A-93FE-9AC6AF434125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353091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BBD8D-32FA-4DA7-89E2-0F551D477F85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16370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A9CDF-CC62-48EC-9610-8BEB11AE3E41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43027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117C-610A-4AA8-B9CD-C12E754B5389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6217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49F1-7333-4C25-80CC-7D4EC6C8CF3E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276622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62E7A-2741-4C88-922C-E046E297763C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202563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7107-F7C3-4465-AF7C-41B2FA21EC2B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97599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92A9-FFB1-4326-87CD-BBBCE39968F8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098919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4FAC-4C1C-44EE-BD6B-09A714FA8066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312689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1F07E-F197-465E-BC23-6153D4AADA99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741777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9BF92-906D-43C3-B346-3BF9A8D54657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407051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3CF23-20EE-4060-823C-E9A3B32C88EF}" type="datetime1">
              <a:rPr lang="fr-CA" smtClean="0"/>
              <a:pPr/>
              <a:t>2011-09-21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578396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>
            <a:normAutofit/>
          </a:bodyPr>
          <a:lstStyle/>
          <a:p>
            <a:r>
              <a:rPr lang="en-CA" sz="5400" dirty="0" smtClean="0">
                <a:latin typeface="Copperplate Gothic Bold" pitchFamily="34" charset="0"/>
              </a:rPr>
              <a:t>ADM1300~W3</a:t>
            </a:r>
            <a:endParaRPr lang="fr-CA" sz="5400" dirty="0">
              <a:latin typeface="Copperplate Gothic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400800" cy="2952328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>
                <a:latin typeface="Copperplate Gothic Light" pitchFamily="34" charset="0"/>
              </a:rPr>
              <a:t>.I.B.M.~.T.S.M.</a:t>
            </a:r>
          </a:p>
          <a:p>
            <a:r>
              <a:rPr lang="en-CA" sz="3800" dirty="0" smtClean="0">
                <a:latin typeface="Copperplate Gothic Bold" pitchFamily="34" charset="0"/>
              </a:rPr>
              <a:t>JFA</a:t>
            </a:r>
          </a:p>
          <a:p>
            <a:r>
              <a:rPr lang="en-CA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Thanks to the much appreciate collaboration of </a:t>
            </a:r>
          </a:p>
          <a:p>
            <a:r>
              <a:rPr lang="en-CA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Prof. Matt Archibald and Prof. David </a:t>
            </a:r>
            <a:r>
              <a:rPr lang="en-CA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Delcorde</a:t>
            </a:r>
            <a:endParaRPr lang="en-CA" sz="1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  <a:p>
            <a:endParaRPr lang="en-CA" dirty="0" smtClean="0">
              <a:latin typeface="Copperplate Gothic Light" pitchFamily="34" charset="0"/>
            </a:endParaRPr>
          </a:p>
          <a:p>
            <a:r>
              <a:rPr lang="en-CA" dirty="0" smtClean="0">
                <a:latin typeface="Copperplate Gothic Light" pitchFamily="34" charset="0"/>
              </a:rPr>
              <a:t>F’2011</a:t>
            </a:r>
            <a:endParaRPr lang="fr-CA" dirty="0">
              <a:latin typeface="Copperplate Gothic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979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alpha val="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CA" dirty="0" smtClean="0">
                <a:latin typeface="Copperplate Gothic Bold" pitchFamily="34" charset="0"/>
              </a:rPr>
              <a:t>Today’s Agenda</a:t>
            </a:r>
            <a:endParaRPr lang="fr-CA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61662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UcPeriod"/>
            </a:pPr>
            <a:r>
              <a:rPr lang="en-CA" sz="2600" dirty="0" smtClean="0">
                <a:latin typeface="Copperplate Gothic Light" pitchFamily="34" charset="0"/>
              </a:rPr>
              <a:t>Chapter 1: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Copperplate Gothic Light" pitchFamily="34" charset="0"/>
              </a:rPr>
              <a:t>The Rational Decision-Making Process;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Copperplate Gothic Light" pitchFamily="34" charset="0"/>
              </a:rPr>
              <a:t>The Importance of Strategic Management;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Copperplate Gothic Light" pitchFamily="34" charset="0"/>
              </a:rPr>
              <a:t>Corporate Culture;</a:t>
            </a:r>
            <a:endParaRPr lang="en-CA" sz="2000" dirty="0" smtClean="0"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r>
              <a:rPr lang="en-CA" sz="2600" dirty="0" smtClean="0">
                <a:latin typeface="Copperplate Gothic Light" pitchFamily="34" charset="0"/>
              </a:rPr>
              <a:t>Chapter 2: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Copperplate Gothic Light" pitchFamily="34" charset="0"/>
              </a:rPr>
              <a:t>Three critical challenge ~</a:t>
            </a:r>
            <a:r>
              <a:rPr lang="en-CA" sz="1800" dirty="0" smtClean="0">
                <a:latin typeface="Copperplate Gothic Light" pitchFamily="34" charset="0"/>
              </a:rPr>
              <a:t>Pages 48+49</a:t>
            </a:r>
          </a:p>
          <a:p>
            <a:pPr marL="914400" lvl="1" indent="-514350">
              <a:buFont typeface="Copperplate Gothic Light" pitchFamily="34" charset="0"/>
              <a:buChar char="×"/>
            </a:pPr>
            <a:r>
              <a:rPr lang="en-CA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Light" pitchFamily="34" charset="0"/>
              </a:rPr>
              <a:t>What is management? ~</a:t>
            </a:r>
            <a:r>
              <a:rPr lang="en-CA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Light" pitchFamily="34" charset="0"/>
              </a:rPr>
              <a:t>Pages 50+51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Copperplate Gothic Light" pitchFamily="34" charset="0"/>
              </a:rPr>
              <a:t>Managerial Roles by </a:t>
            </a:r>
            <a:r>
              <a:rPr lang="en-CA" sz="2400" dirty="0" err="1" smtClean="0">
                <a:latin typeface="Copperplate Gothic Light" pitchFamily="34" charset="0"/>
              </a:rPr>
              <a:t>Mintzberg</a:t>
            </a:r>
            <a:r>
              <a:rPr lang="en-CA" sz="2400" dirty="0" smtClean="0">
                <a:latin typeface="Copperplate Gothic Light" pitchFamily="34" charset="0"/>
              </a:rPr>
              <a:t> ~</a:t>
            </a:r>
            <a:r>
              <a:rPr lang="en-CA" sz="1800" dirty="0" smtClean="0">
                <a:latin typeface="Copperplate Gothic Light" pitchFamily="34" charset="0"/>
              </a:rPr>
              <a:t>Pages 67 to 70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Copperplate Gothic Light" pitchFamily="34" charset="0"/>
              </a:rPr>
              <a:t>Tip of the week:  </a:t>
            </a:r>
          </a:p>
          <a:p>
            <a:pPr marL="514350" indent="-514350">
              <a:buFont typeface="+mj-lt"/>
              <a:buAutoNum type="alphaUcPeriod"/>
            </a:pPr>
            <a:r>
              <a:rPr lang="en-CA" sz="2600" dirty="0" smtClean="0">
                <a:latin typeface="Copperplate Gothic Light" pitchFamily="34" charset="0"/>
              </a:rPr>
              <a:t>Be well prepared for the W4 and W5 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CA" sz="1800" dirty="0" smtClean="0">
                <a:latin typeface="Copperplate Gothic Light" pitchFamily="34" charset="0"/>
              </a:rPr>
              <a:t>Chapter 3: Entrepreneurship, Small business and New venture creation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CA" sz="1800" dirty="0" smtClean="0">
                <a:latin typeface="Copperplate Gothic Light" pitchFamily="34" charset="0"/>
              </a:rPr>
              <a:t>Chapter 4: Assessing external environments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CA" sz="1800" dirty="0" smtClean="0">
                <a:latin typeface="Copperplate Gothic Light" pitchFamily="34" charset="0"/>
              </a:rPr>
              <a:t>Chapters 5 and 6: Ethics, social responsibility and diversity.</a:t>
            </a:r>
            <a:endParaRPr lang="fr-CA" sz="1800" dirty="0"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18731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Bold" pitchFamily="34" charset="0"/>
              </a:rPr>
              <a:t>The Rational Decision Making Process</a:t>
            </a:r>
            <a:endParaRPr lang="fr-CA" sz="28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b="1" dirty="0" smtClean="0">
                <a:latin typeface="Garamond" pitchFamily="18" charset="0"/>
              </a:rPr>
              <a:t>The sparkle </a:t>
            </a:r>
            <a:r>
              <a:rPr lang="en-CA" dirty="0" smtClean="0">
                <a:latin typeface="Garamond" pitchFamily="18" charset="0"/>
              </a:rPr>
              <a:t>: Recognizing that a solution is necessary.</a:t>
            </a:r>
          </a:p>
          <a:p>
            <a:pPr lvl="1"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The stimulus for a decision maybe either a </a:t>
            </a:r>
            <a:r>
              <a:rPr lang="en-CA" b="1" dirty="0" smtClean="0">
                <a:latin typeface="Garamond" pitchFamily="18" charset="0"/>
              </a:rPr>
              <a:t>problem </a:t>
            </a:r>
            <a:r>
              <a:rPr lang="en-CA" dirty="0" smtClean="0">
                <a:latin typeface="Garamond" pitchFamily="18" charset="0"/>
              </a:rPr>
              <a:t>or </a:t>
            </a:r>
            <a:r>
              <a:rPr lang="en-CA" dirty="0" smtClean="0">
                <a:latin typeface="Garamond" pitchFamily="18" charset="0"/>
              </a:rPr>
              <a:t>an </a:t>
            </a:r>
            <a:r>
              <a:rPr lang="en-CA" b="1" dirty="0" smtClean="0">
                <a:latin typeface="Garamond" pitchFamily="18" charset="0"/>
              </a:rPr>
              <a:t>opportunity</a:t>
            </a:r>
            <a:r>
              <a:rPr lang="en-CA" dirty="0" smtClean="0">
                <a:latin typeface="Garamond" pitchFamily="18" charset="0"/>
              </a:rPr>
              <a:t>.</a:t>
            </a:r>
            <a:endParaRPr lang="en-CA" dirty="0">
              <a:latin typeface="Garamond" pitchFamily="18" charset="0"/>
            </a:endParaRPr>
          </a:p>
          <a:p>
            <a:r>
              <a:rPr lang="en-CA" b="1" dirty="0" smtClean="0">
                <a:latin typeface="Garamond" pitchFamily="18" charset="0"/>
              </a:rPr>
              <a:t>Problem </a:t>
            </a:r>
            <a:r>
              <a:rPr lang="en-CA" b="1" dirty="0" smtClean="0">
                <a:latin typeface="Garamond" pitchFamily="18" charset="0"/>
              </a:rPr>
              <a:t>decision</a:t>
            </a:r>
            <a:r>
              <a:rPr lang="en-CA" dirty="0" smtClean="0">
                <a:latin typeface="Garamond" pitchFamily="18" charset="0"/>
              </a:rPr>
              <a:t>: A decision that is necessary when </a:t>
            </a:r>
            <a:r>
              <a:rPr lang="en-CA" dirty="0" smtClean="0">
                <a:latin typeface="Garamond" pitchFamily="18" charset="0"/>
              </a:rPr>
              <a:t>actual </a:t>
            </a:r>
            <a:r>
              <a:rPr lang="en-CA" dirty="0" smtClean="0">
                <a:latin typeface="Garamond" pitchFamily="18" charset="0"/>
              </a:rPr>
              <a:t>results do not conform to those expected.</a:t>
            </a:r>
          </a:p>
          <a:p>
            <a:r>
              <a:rPr lang="en-CA" b="1" dirty="0" smtClean="0">
                <a:latin typeface="Garamond" pitchFamily="18" charset="0"/>
              </a:rPr>
              <a:t>Opportunity </a:t>
            </a:r>
            <a:r>
              <a:rPr lang="en-CA" b="1" dirty="0" smtClean="0">
                <a:latin typeface="Garamond" pitchFamily="18" charset="0"/>
              </a:rPr>
              <a:t>decision</a:t>
            </a:r>
            <a:r>
              <a:rPr lang="en-CA" dirty="0" smtClean="0">
                <a:latin typeface="Garamond" pitchFamily="18" charset="0"/>
              </a:rPr>
              <a:t>: Taking new initiatives or doing a current activity more efficiently even no problem exists.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0096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 smtClean="0">
                <a:latin typeface="Copperplate Gothic Light" pitchFamily="34" charset="0"/>
              </a:rPr>
              <a:t>The Rational Decision </a:t>
            </a:r>
            <a:r>
              <a:rPr lang="en-CA" sz="2800" dirty="0">
                <a:latin typeface="Copperplate Gothic Light" pitchFamily="34" charset="0"/>
              </a:rPr>
              <a:t>M</a:t>
            </a:r>
            <a:r>
              <a:rPr lang="en-CA" sz="2800" dirty="0" smtClean="0">
                <a:latin typeface="Copperplate Gothic Light" pitchFamily="34" charset="0"/>
              </a:rPr>
              <a:t>aking </a:t>
            </a:r>
            <a:r>
              <a:rPr lang="en-CA" sz="2800" dirty="0">
                <a:latin typeface="Copperplate Gothic Light" pitchFamily="34" charset="0"/>
              </a:rPr>
              <a:t>P</a:t>
            </a:r>
            <a:r>
              <a:rPr lang="en-CA" sz="2800" dirty="0" smtClean="0">
                <a:latin typeface="Copperplate Gothic Light" pitchFamily="34" charset="0"/>
              </a:rPr>
              <a:t>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b="1" u="sng" dirty="0" smtClean="0">
                <a:latin typeface="Garamond" pitchFamily="18" charset="0"/>
              </a:rPr>
              <a:t>Step 1 </a:t>
            </a:r>
            <a:r>
              <a:rPr lang="en-CA" b="1" dirty="0" smtClean="0">
                <a:latin typeface="Garamond" pitchFamily="18" charset="0"/>
              </a:rPr>
              <a:t>: </a:t>
            </a:r>
            <a:r>
              <a:rPr lang="en-CA" dirty="0" smtClean="0">
                <a:latin typeface="Garamond" pitchFamily="18" charset="0"/>
              </a:rPr>
              <a:t>Recognizing </a:t>
            </a:r>
            <a:r>
              <a:rPr lang="en-CA" dirty="0" smtClean="0">
                <a:latin typeface="Garamond" pitchFamily="18" charset="0"/>
              </a:rPr>
              <a:t>and </a:t>
            </a:r>
            <a:r>
              <a:rPr lang="en-CA" dirty="0" smtClean="0">
                <a:latin typeface="Garamond" pitchFamily="18" charset="0"/>
              </a:rPr>
              <a:t>defining </a:t>
            </a:r>
            <a:r>
              <a:rPr lang="en-CA" dirty="0" smtClean="0">
                <a:latin typeface="Garamond" pitchFamily="18" charset="0"/>
              </a:rPr>
              <a:t>the decision situation.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Stimulus +/-</a:t>
            </a:r>
          </a:p>
          <a:p>
            <a:pPr marL="0" indent="0">
              <a:buNone/>
            </a:pPr>
            <a:r>
              <a:rPr lang="en-CA" b="1" u="sng" dirty="0" smtClean="0">
                <a:latin typeface="Garamond" pitchFamily="18" charset="0"/>
              </a:rPr>
              <a:t>Step 2 </a:t>
            </a:r>
            <a:r>
              <a:rPr lang="en-CA" b="1" dirty="0" smtClean="0">
                <a:latin typeface="Garamond" pitchFamily="18" charset="0"/>
              </a:rPr>
              <a:t>: </a:t>
            </a:r>
            <a:r>
              <a:rPr lang="en-CA" dirty="0" smtClean="0">
                <a:latin typeface="Garamond" pitchFamily="18" charset="0"/>
              </a:rPr>
              <a:t>Identifying </a:t>
            </a:r>
            <a:r>
              <a:rPr lang="en-CA" dirty="0" smtClean="0">
                <a:latin typeface="Garamond" pitchFamily="18" charset="0"/>
              </a:rPr>
              <a:t>alternatives.</a:t>
            </a:r>
            <a:endParaRPr lang="en-CA" dirty="0" smtClean="0">
              <a:latin typeface="Garamond" pitchFamily="18" charset="0"/>
            </a:endParaRP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Obvious and creative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more important the decision, the more alternatives should be generated.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Factors such as legal restrictions, moral and ethical norms and available technology can limit alternatives.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fr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085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b="1" u="sng" dirty="0" smtClean="0">
                <a:latin typeface="Garamond" pitchFamily="18" charset="0"/>
              </a:rPr>
              <a:t>Step 3</a:t>
            </a:r>
            <a:r>
              <a:rPr lang="en-CA" b="1" dirty="0" smtClean="0">
                <a:latin typeface="Garamond" pitchFamily="18" charset="0"/>
              </a:rPr>
              <a:t> : </a:t>
            </a:r>
            <a:r>
              <a:rPr lang="en-CA" dirty="0" smtClean="0">
                <a:latin typeface="Garamond" pitchFamily="18" charset="0"/>
              </a:rPr>
              <a:t>Evaluating alternatives</a:t>
            </a:r>
            <a:endParaRPr lang="en-CA" dirty="0" smtClean="0">
              <a:latin typeface="Garamond" pitchFamily="18" charset="0"/>
            </a:endParaRP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Feasibility, satisfactoriness and consequences</a:t>
            </a:r>
          </a:p>
          <a:p>
            <a:pPr marL="0" indent="0">
              <a:buNone/>
            </a:pPr>
            <a:r>
              <a:rPr lang="en-CA" b="1" u="sng" dirty="0" smtClean="0">
                <a:latin typeface="Garamond" pitchFamily="18" charset="0"/>
              </a:rPr>
              <a:t>Step 4</a:t>
            </a:r>
            <a:r>
              <a:rPr lang="en-CA" b="1" dirty="0" smtClean="0">
                <a:latin typeface="Garamond" pitchFamily="18" charset="0"/>
              </a:rPr>
              <a:t> : </a:t>
            </a:r>
            <a:r>
              <a:rPr lang="en-CA" dirty="0" smtClean="0">
                <a:latin typeface="Garamond" pitchFamily="18" charset="0"/>
              </a:rPr>
              <a:t>Selecting the best alternative</a:t>
            </a:r>
            <a:endParaRPr lang="en-CA" dirty="0" smtClean="0">
              <a:latin typeface="Garamond" pitchFamily="18" charset="0"/>
            </a:endParaRP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Choose the alternative that best fits the managers solution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It is the real crux of decision making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Decision makers should also remember that finding multiple acceptable alternatives maybe possible, so selecting just one alternative and rejecting all others might not be a good decision.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12315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b="1" u="sng" dirty="0" smtClean="0">
                <a:latin typeface="Garamond" pitchFamily="18" charset="0"/>
              </a:rPr>
              <a:t>Step 5 </a:t>
            </a:r>
            <a:r>
              <a:rPr lang="en-CA" b="1" dirty="0" smtClean="0">
                <a:latin typeface="Garamond" pitchFamily="18" charset="0"/>
              </a:rPr>
              <a:t>: </a:t>
            </a:r>
            <a:r>
              <a:rPr lang="en-CA" dirty="0" smtClean="0">
                <a:latin typeface="Garamond" pitchFamily="18" charset="0"/>
              </a:rPr>
              <a:t>Implementing the chosen alternative</a:t>
            </a:r>
            <a:endParaRPr lang="en-CA" dirty="0" smtClean="0">
              <a:latin typeface="Garamond" pitchFamily="18" charset="0"/>
            </a:endParaRP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chosen alternative is implemented into the organizational system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One of the key things that managers must deal with during implementation is employee resistance to change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reason for such resistance include insecurity, inconvenience and fear of the unknown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Unanticipated consequences are still possible  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53130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b="1" u="sng" dirty="0" smtClean="0">
                <a:latin typeface="Garamond" pitchFamily="18" charset="0"/>
              </a:rPr>
              <a:t>Step 6 </a:t>
            </a:r>
            <a:r>
              <a:rPr lang="en-CA" b="1" dirty="0" smtClean="0">
                <a:latin typeface="Garamond" pitchFamily="18" charset="0"/>
              </a:rPr>
              <a:t>: </a:t>
            </a:r>
            <a:r>
              <a:rPr lang="en-CA" dirty="0" smtClean="0">
                <a:latin typeface="Garamond" pitchFamily="18" charset="0"/>
              </a:rPr>
              <a:t>Following up and </a:t>
            </a:r>
            <a:r>
              <a:rPr lang="en-CA" dirty="0" smtClean="0">
                <a:latin typeface="Garamond" pitchFamily="18" charset="0"/>
              </a:rPr>
              <a:t>evaluating the results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decision making process requires managers to :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1- </a:t>
            </a:r>
            <a:r>
              <a:rPr lang="en-CA" dirty="0" smtClean="0">
                <a:latin typeface="Garamond" pitchFamily="18" charset="0"/>
              </a:rPr>
              <a:t>Evaluate the effectiveness of their decision</a:t>
            </a:r>
            <a:endParaRPr lang="en-CA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2- </a:t>
            </a:r>
            <a:r>
              <a:rPr lang="en-CA" dirty="0" smtClean="0">
                <a:latin typeface="Garamond" pitchFamily="18" charset="0"/>
              </a:rPr>
              <a:t>Make sure that the chosen alternative has served its original purpose</a:t>
            </a:r>
            <a:endParaRPr lang="en-CA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3- </a:t>
            </a:r>
            <a:r>
              <a:rPr lang="en-CA" dirty="0" smtClean="0">
                <a:latin typeface="Garamond" pitchFamily="18" charset="0"/>
              </a:rPr>
              <a:t>Adopt an alternative that had previously been </a:t>
            </a:r>
            <a:r>
              <a:rPr lang="en-CA" dirty="0" smtClean="0">
                <a:latin typeface="Garamond" pitchFamily="18" charset="0"/>
              </a:rPr>
              <a:t>discarded</a:t>
            </a:r>
            <a:endParaRPr lang="en-CA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4- Recognize that the situation was not correctly defined to begin with and start the process all over again.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50394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376772" y="2737126"/>
            <a:ext cx="6624736" cy="1368152"/>
          </a:xfrm>
        </p:spPr>
        <p:txBody>
          <a:bodyPr>
            <a:noAutofit/>
          </a:bodyPr>
          <a:lstStyle/>
          <a:p>
            <a:r>
              <a:rPr lang="en-CA" sz="3200" dirty="0" smtClean="0">
                <a:latin typeface="Copperplate Gothic Bold" pitchFamily="34" charset="0"/>
              </a:rPr>
              <a:t>Factors</a:t>
            </a:r>
            <a:r>
              <a:rPr lang="en-CA" sz="2800" dirty="0" smtClean="0">
                <a:latin typeface="Copperplate Gothic Bold" pitchFamily="34" charset="0"/>
              </a:rPr>
              <a:t> that inhibit accurate </a:t>
            </a:r>
            <a:r>
              <a:rPr lang="en-CA" sz="3200" dirty="0" smtClean="0">
                <a:latin typeface="Copperplate Gothic Bold" pitchFamily="34" charset="0"/>
              </a:rPr>
              <a:t>problem identification </a:t>
            </a:r>
            <a:r>
              <a:rPr lang="en-CA" sz="2800" dirty="0" smtClean="0">
                <a:latin typeface="Copperplate Gothic Bold" pitchFamily="34" charset="0"/>
              </a:rPr>
              <a:t>and </a:t>
            </a:r>
            <a:r>
              <a:rPr lang="en-CA" sz="3200" dirty="0" smtClean="0">
                <a:latin typeface="Copperplate Gothic Bold" pitchFamily="34" charset="0"/>
              </a:rPr>
              <a:t>analysis</a:t>
            </a:r>
            <a:endParaRPr lang="fr-CA" sz="3200" dirty="0">
              <a:latin typeface="Copperplate Gothic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8</a:t>
            </a:fld>
            <a:endParaRPr lang="fr-C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0"/>
            <a:ext cx="6768752" cy="6842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50440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600" dirty="0" smtClean="0">
                <a:latin typeface="Copperplate Gothic Bold" pitchFamily="34" charset="0"/>
              </a:rPr>
              <a:t>Influences </a:t>
            </a:r>
            <a:r>
              <a:rPr lang="en-CA" sz="3200" dirty="0" smtClean="0">
                <a:latin typeface="Copperplate Gothic Bold" pitchFamily="34" charset="0"/>
              </a:rPr>
              <a:t>on the </a:t>
            </a:r>
            <a:br>
              <a:rPr lang="en-CA" sz="3200" dirty="0" smtClean="0">
                <a:latin typeface="Copperplate Gothic Bold" pitchFamily="34" charset="0"/>
              </a:rPr>
            </a:br>
            <a:r>
              <a:rPr lang="en-CA" sz="3200" dirty="0" smtClean="0">
                <a:latin typeface="Copperplate Gothic Bold" pitchFamily="34" charset="0"/>
              </a:rPr>
              <a:t>Decision-Making Process</a:t>
            </a:r>
            <a:endParaRPr lang="fr-CA" sz="3200" dirty="0">
              <a:latin typeface="Copperplate Gothic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9</a:t>
            </a:fld>
            <a:endParaRPr lang="fr-C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1360"/>
            <a:ext cx="8106362" cy="489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74571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Copperplate Gothic Bold" pitchFamily="34" charset="0"/>
              </a:rPr>
              <a:t>The Behavioural Aspects </a:t>
            </a:r>
            <a:br>
              <a:rPr lang="en-CA" sz="3200" dirty="0" smtClean="0">
                <a:latin typeface="Copperplate Gothic Bold" pitchFamily="34" charset="0"/>
              </a:rPr>
            </a:br>
            <a:r>
              <a:rPr lang="en-CA" sz="3200" dirty="0" smtClean="0">
                <a:latin typeface="Copperplate Gothic Bold" pitchFamily="34" charset="0"/>
              </a:rPr>
              <a:t>of Decision Making</a:t>
            </a:r>
            <a:endParaRPr lang="fr-CA" sz="32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496944" cy="4896544"/>
          </a:xfrm>
        </p:spPr>
        <p:txBody>
          <a:bodyPr>
            <a:normAutofit/>
          </a:bodyPr>
          <a:lstStyle/>
          <a:p>
            <a:r>
              <a:rPr lang="en-CA" dirty="0" smtClean="0">
                <a:latin typeface="Garamond" pitchFamily="18" charset="0"/>
              </a:rPr>
              <a:t>Non-logical </a:t>
            </a:r>
            <a:r>
              <a:rPr lang="en-CA" dirty="0" smtClean="0">
                <a:latin typeface="Garamond" pitchFamily="18" charset="0"/>
              </a:rPr>
              <a:t>and </a:t>
            </a:r>
            <a:r>
              <a:rPr lang="en-CA" dirty="0" smtClean="0">
                <a:latin typeface="Garamond" pitchFamily="18" charset="0"/>
              </a:rPr>
              <a:t>emotional factors </a:t>
            </a:r>
            <a:r>
              <a:rPr lang="en-CA" dirty="0" smtClean="0">
                <a:latin typeface="Garamond" pitchFamily="18" charset="0"/>
              </a:rPr>
              <a:t>often influence managerial decision making.</a:t>
            </a:r>
          </a:p>
          <a:p>
            <a:pPr marL="514350" indent="-514350">
              <a:buFont typeface="+mj-lt"/>
              <a:buAutoNum type="arabicPeriod"/>
            </a:pPr>
            <a:r>
              <a:rPr lang="en-CA" b="1" dirty="0" smtClean="0">
                <a:latin typeface="Garamond" pitchFamily="18" charset="0"/>
              </a:rPr>
              <a:t>Organizational politics</a:t>
            </a:r>
            <a:r>
              <a:rPr lang="en-CA" b="1" dirty="0" smtClean="0">
                <a:latin typeface="Garamond" pitchFamily="18" charset="0"/>
              </a:rPr>
              <a:t>: </a:t>
            </a:r>
            <a:r>
              <a:rPr lang="en-CA" dirty="0" smtClean="0">
                <a:latin typeface="Garamond" pitchFamily="18" charset="0"/>
              </a:rPr>
              <a:t>The action that people take as they try to get what they want (</a:t>
            </a:r>
            <a:r>
              <a:rPr lang="en-CA" dirty="0" smtClean="0">
                <a:latin typeface="Garamond" pitchFamily="18" charset="0"/>
              </a:rPr>
              <a:t>Organizational </a:t>
            </a:r>
            <a:r>
              <a:rPr lang="en-CA" dirty="0" smtClean="0">
                <a:latin typeface="Garamond" pitchFamily="18" charset="0"/>
              </a:rPr>
              <a:t>power and personal power)</a:t>
            </a:r>
          </a:p>
          <a:p>
            <a:pPr marL="514350" indent="-514350">
              <a:buFont typeface="+mj-lt"/>
              <a:buAutoNum type="arabicPeriod"/>
            </a:pPr>
            <a:r>
              <a:rPr lang="en-CA" b="1" dirty="0" smtClean="0">
                <a:latin typeface="Garamond" pitchFamily="18" charset="0"/>
              </a:rPr>
              <a:t>Intuition</a:t>
            </a:r>
            <a:r>
              <a:rPr lang="en-CA" b="1" dirty="0" smtClean="0">
                <a:latin typeface="Garamond" pitchFamily="18" charset="0"/>
              </a:rPr>
              <a:t>: </a:t>
            </a:r>
            <a:r>
              <a:rPr lang="en-CA" dirty="0" smtClean="0">
                <a:latin typeface="Garamond" pitchFamily="18" charset="0"/>
              </a:rPr>
              <a:t>An “inner sense” or “hunch” usually based on years of experience and practice in making decisions in similar situations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61613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dirty="0">
                <a:solidFill>
                  <a:prstClr val="black"/>
                </a:solidFill>
                <a:latin typeface="Copperplate Gothic Light" pitchFamily="34" charset="0"/>
              </a:rPr>
              <a:t>The Behavioural Aspects of Decision Making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3. </a:t>
            </a:r>
            <a:r>
              <a:rPr lang="en-CA" b="1" dirty="0" smtClean="0">
                <a:latin typeface="Garamond" pitchFamily="18" charset="0"/>
              </a:rPr>
              <a:t>Escalation of commitment: </a:t>
            </a:r>
            <a:r>
              <a:rPr lang="en-CA" dirty="0" smtClean="0">
                <a:latin typeface="Garamond" pitchFamily="18" charset="0"/>
              </a:rPr>
              <a:t>When </a:t>
            </a:r>
            <a:r>
              <a:rPr lang="en-CA" dirty="0" smtClean="0">
                <a:latin typeface="Garamond" pitchFamily="18" charset="0"/>
              </a:rPr>
              <a:t>a manager makes a decision and then remains committed to its implementation in spite of clear evidence that it was a bad decision.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4. </a:t>
            </a:r>
            <a:r>
              <a:rPr lang="en-CA" b="1" dirty="0" smtClean="0">
                <a:latin typeface="Garamond" pitchFamily="18" charset="0"/>
              </a:rPr>
              <a:t>Risk propensity</a:t>
            </a:r>
            <a:r>
              <a:rPr lang="en-CA" b="1" dirty="0" smtClean="0">
                <a:latin typeface="Garamond" pitchFamily="18" charset="0"/>
              </a:rPr>
              <a:t>: </a:t>
            </a:r>
            <a:r>
              <a:rPr lang="en-CA" dirty="0" smtClean="0">
                <a:latin typeface="Garamond" pitchFamily="18" charset="0"/>
              </a:rPr>
              <a:t>How much a manager is willing to gamble when making decisions. (Take risk?)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93327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b="1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9580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b="1" dirty="0" smtClean="0">
                <a:latin typeface="Garamond" pitchFamily="18" charset="0"/>
              </a:rPr>
              <a:t>What is Strategic </a:t>
            </a:r>
            <a:r>
              <a:rPr lang="en-CA" b="1" dirty="0" smtClean="0">
                <a:latin typeface="Garamond" pitchFamily="18" charset="0"/>
              </a:rPr>
              <a:t>Management? </a:t>
            </a:r>
            <a:r>
              <a:rPr lang="en-CA" dirty="0" smtClean="0">
                <a:latin typeface="Garamond" pitchFamily="18" charset="0"/>
              </a:rPr>
              <a:t>The process of aligning the organization with its external environment.</a:t>
            </a:r>
            <a:endParaRPr lang="en-CA" b="1" dirty="0" smtClean="0">
              <a:latin typeface="Garamond" pitchFamily="18" charset="0"/>
            </a:endParaRPr>
          </a:p>
          <a:p>
            <a:pPr marL="0" indent="0">
              <a:buNone/>
            </a:pPr>
            <a:endParaRPr lang="en-CA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External </a:t>
            </a:r>
            <a:r>
              <a:rPr lang="en-CA" dirty="0" smtClean="0">
                <a:latin typeface="Garamond" pitchFamily="18" charset="0"/>
              </a:rPr>
              <a:t>Environment 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12</a:t>
            </a:fld>
            <a:endParaRPr lang="fr-CA"/>
          </a:p>
        </p:txBody>
      </p:sp>
      <p:pic>
        <p:nvPicPr>
          <p:cNvPr id="1026" name="Picture 2" descr="C:\Users\BCVJ\Downloads\ADM1300\How to.Images\ex02-0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37753"/>
            <a:ext cx="3528393" cy="358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688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en-CA" sz="3200" b="1" dirty="0" smtClean="0">
                <a:solidFill>
                  <a:prstClr val="black"/>
                </a:solidFill>
                <a:latin typeface="Copperplate Gothic Light" pitchFamily="34" charset="0"/>
              </a:rPr>
              <a:t>The Strategic Goals</a:t>
            </a:r>
            <a:endParaRPr lang="fr-CA" sz="3200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4726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sz="2800" b="1" dirty="0" smtClean="0">
                <a:latin typeface="Garamond" pitchFamily="18" charset="0"/>
              </a:rPr>
              <a:t>The starting point in effective management is setting strategic goals… </a:t>
            </a:r>
          </a:p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Strategic Management </a:t>
            </a:r>
            <a:r>
              <a:rPr lang="en-CA" b="1" dirty="0" smtClean="0">
                <a:latin typeface="Garamond" pitchFamily="18" charset="0"/>
              </a:rPr>
              <a:t>Goals</a:t>
            </a:r>
            <a:r>
              <a:rPr lang="en-CA" dirty="0" smtClean="0">
                <a:latin typeface="Garamond" pitchFamily="18" charset="0"/>
              </a:rPr>
              <a:t> are the overall objectives that a business wants to achieve.</a:t>
            </a:r>
          </a:p>
          <a:p>
            <a:pPr lvl="1">
              <a:buFont typeface="Wingdings" pitchFamily="2" charset="2"/>
              <a:buChar char="Ø"/>
            </a:pPr>
            <a:r>
              <a:rPr lang="en-CA" i="1" dirty="0" smtClean="0">
                <a:latin typeface="Garamond" pitchFamily="18" charset="0"/>
              </a:rPr>
              <a:t>What it intends to do is the 1</a:t>
            </a:r>
            <a:r>
              <a:rPr lang="en-CA" i="1" baseline="30000" dirty="0" smtClean="0">
                <a:latin typeface="Garamond" pitchFamily="18" charset="0"/>
              </a:rPr>
              <a:t>st</a:t>
            </a:r>
            <a:r>
              <a:rPr lang="en-CA" i="1" dirty="0" smtClean="0">
                <a:latin typeface="Garamond" pitchFamily="18" charset="0"/>
              </a:rPr>
              <a:t> step of an organization.</a:t>
            </a:r>
          </a:p>
          <a:p>
            <a:pPr lvl="1">
              <a:buFont typeface="Wingdings" pitchFamily="2" charset="2"/>
              <a:buChar char="Ø"/>
            </a:pPr>
            <a:r>
              <a:rPr lang="en-CA" i="1" dirty="0" smtClean="0">
                <a:latin typeface="Garamond" pitchFamily="18" charset="0"/>
              </a:rPr>
              <a:t>Maybe the organization needs a strategy to achieve its goals…</a:t>
            </a:r>
          </a:p>
          <a:p>
            <a:pPr lvl="1">
              <a:buFont typeface="Wingdings" pitchFamily="2" charset="2"/>
              <a:buChar char="Ø"/>
            </a:pPr>
            <a:endParaRPr lang="en-CA" sz="1500" i="1" dirty="0" smtClean="0">
              <a:latin typeface="Garamond" pitchFamily="18" charset="0"/>
            </a:endParaRPr>
          </a:p>
          <a:p>
            <a:pPr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Strategy</a:t>
            </a:r>
            <a:r>
              <a:rPr lang="en-CA" dirty="0">
                <a:latin typeface="Garamond" pitchFamily="18" charset="0"/>
              </a:rPr>
              <a:t>: is the broad set of organizational </a:t>
            </a:r>
            <a:r>
              <a:rPr lang="en-CA" b="1" dirty="0">
                <a:latin typeface="Garamond" pitchFamily="18" charset="0"/>
              </a:rPr>
              <a:t>plans</a:t>
            </a:r>
            <a:r>
              <a:rPr lang="en-CA" dirty="0">
                <a:latin typeface="Garamond" pitchFamily="18" charset="0"/>
              </a:rPr>
              <a:t> for implementing the decisions made for achieving organizational </a:t>
            </a:r>
            <a:r>
              <a:rPr lang="en-CA" b="1" dirty="0" smtClean="0">
                <a:latin typeface="Garamond" pitchFamily="18" charset="0"/>
              </a:rPr>
              <a:t>goals.</a:t>
            </a:r>
            <a:endParaRPr lang="en-CA" dirty="0" smtClean="0">
              <a:latin typeface="Garamond" pitchFamily="18" charset="0"/>
            </a:endParaRPr>
          </a:p>
          <a:p>
            <a:pPr lvl="1">
              <a:buFont typeface="Wingdings" pitchFamily="2" charset="2"/>
              <a:buChar char="v"/>
            </a:pPr>
            <a:r>
              <a:rPr lang="en-CA" i="1" dirty="0" smtClean="0">
                <a:latin typeface="Garamond" pitchFamily="18" charset="0"/>
              </a:rPr>
              <a:t>See </a:t>
            </a:r>
            <a:r>
              <a:rPr lang="en-CA" i="1" dirty="0">
                <a:latin typeface="Garamond" pitchFamily="18" charset="0"/>
              </a:rPr>
              <a:t>“The purposes of goal setting” on page 29 (Textbook</a:t>
            </a:r>
            <a:r>
              <a:rPr lang="en-CA" i="1" dirty="0" smtClean="0">
                <a:latin typeface="Garamond" pitchFamily="18" charset="0"/>
              </a:rPr>
              <a:t>) and complete the next slide by briefly explaining each of those purposes.</a:t>
            </a:r>
            <a:endParaRPr lang="en-CA" i="1" dirty="0">
              <a:latin typeface="Garamond" pitchFamily="18" charset="0"/>
            </a:endParaRPr>
          </a:p>
          <a:p>
            <a:pPr marL="0" indent="0">
              <a:buNone/>
            </a:pP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13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xmlns="" val="3080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424936" cy="53900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sz="2800" b="1" u="sng" dirty="0" smtClean="0">
                <a:latin typeface="Garamond" pitchFamily="18" charset="0"/>
              </a:rPr>
              <a:t>The four main purposes in organizational </a:t>
            </a:r>
            <a:r>
              <a:rPr lang="en-CA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goal setting</a:t>
            </a:r>
            <a:endParaRPr lang="en-CA" sz="2800" b="1" u="sng" dirty="0" smtClean="0">
              <a:latin typeface="Garamond" pitchFamily="18" charset="0"/>
            </a:endParaRPr>
          </a:p>
          <a:p>
            <a:pPr marL="0" indent="0">
              <a:buNone/>
            </a:pPr>
            <a:endParaRPr lang="en-CA" sz="1600" b="1" dirty="0" smtClean="0">
              <a:latin typeface="Garamond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CA" sz="2800" dirty="0" smtClean="0">
                <a:latin typeface="Garamond" pitchFamily="18" charset="0"/>
              </a:rPr>
              <a:t>Provides </a:t>
            </a:r>
            <a:r>
              <a:rPr lang="en-CA" sz="2800" b="1" dirty="0" smtClean="0">
                <a:latin typeface="Garamond" pitchFamily="18" charset="0"/>
              </a:rPr>
              <a:t>direction, guidance and motivation </a:t>
            </a:r>
            <a:r>
              <a:rPr lang="en-CA" sz="2800" dirty="0" smtClean="0">
                <a:latin typeface="Garamond" pitchFamily="18" charset="0"/>
              </a:rPr>
              <a:t>for all managers.</a:t>
            </a: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>
                <a:latin typeface="Garamond" pitchFamily="18" charset="0"/>
              </a:rPr>
              <a:t>Helps firms </a:t>
            </a:r>
            <a:r>
              <a:rPr lang="en-CA" sz="2800" b="1" dirty="0" smtClean="0">
                <a:latin typeface="Garamond" pitchFamily="18" charset="0"/>
              </a:rPr>
              <a:t>allocate resources.</a:t>
            </a: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>
                <a:latin typeface="Garamond" pitchFamily="18" charset="0"/>
              </a:rPr>
              <a:t>Helps to </a:t>
            </a:r>
            <a:r>
              <a:rPr lang="en-CA" sz="2800" b="1" dirty="0" smtClean="0">
                <a:latin typeface="Garamond" pitchFamily="18" charset="0"/>
              </a:rPr>
              <a:t>define corporate culture.</a:t>
            </a: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>
                <a:latin typeface="Garamond" pitchFamily="18" charset="0"/>
              </a:rPr>
              <a:t>Helps managers </a:t>
            </a:r>
            <a:r>
              <a:rPr lang="en-CA" sz="2800" b="1" dirty="0" smtClean="0">
                <a:latin typeface="Garamond" pitchFamily="18" charset="0"/>
              </a:rPr>
              <a:t>assess performance.</a:t>
            </a:r>
            <a:endParaRPr lang="fr-CA" sz="2800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19769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424936" cy="54620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Kind of </a:t>
            </a:r>
            <a:r>
              <a:rPr lang="en-C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Goals</a:t>
            </a:r>
            <a:endParaRPr lang="en-CA" b="1" u="sng" dirty="0" smtClean="0">
              <a:latin typeface="Garamond" pitchFamily="18" charset="0"/>
            </a:endParaRPr>
          </a:p>
          <a:p>
            <a:pPr marL="0" indent="0">
              <a:buNone/>
            </a:pPr>
            <a:endParaRPr lang="en-CA" sz="16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b="1" dirty="0" smtClean="0">
                <a:latin typeface="Garamond" pitchFamily="18" charset="0"/>
              </a:rPr>
              <a:t>The Mission Statement</a:t>
            </a:r>
            <a:r>
              <a:rPr lang="en-CA" dirty="0" smtClean="0">
                <a:latin typeface="Garamond" pitchFamily="18" charset="0"/>
              </a:rPr>
              <a:t>: </a:t>
            </a:r>
            <a:r>
              <a:rPr lang="en-CA" dirty="0" smtClean="0">
                <a:latin typeface="Garamond" pitchFamily="18" charset="0"/>
              </a:rPr>
              <a:t>An organization’s statement of how it will achieve its purpose in the environment in which it conducts its business.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Regardless of a company’s purpose and mission, every firm needs to set </a:t>
            </a:r>
            <a:r>
              <a:rPr lang="en-CA" b="1" dirty="0" smtClean="0">
                <a:latin typeface="Garamond" pitchFamily="18" charset="0"/>
              </a:rPr>
              <a:t>long-term</a:t>
            </a:r>
            <a:r>
              <a:rPr lang="en-CA" dirty="0" smtClean="0">
                <a:latin typeface="Garamond" pitchFamily="18" charset="0"/>
              </a:rPr>
              <a:t> (5y or more into the future), </a:t>
            </a:r>
            <a:r>
              <a:rPr lang="en-CA" b="1" dirty="0" smtClean="0">
                <a:latin typeface="Garamond" pitchFamily="18" charset="0"/>
              </a:rPr>
              <a:t>intermediate</a:t>
            </a:r>
            <a:r>
              <a:rPr lang="en-CA" dirty="0" smtClean="0">
                <a:latin typeface="Garamond" pitchFamily="18" charset="0"/>
              </a:rPr>
              <a:t> (1 to 5y) and </a:t>
            </a:r>
            <a:r>
              <a:rPr lang="en-CA" b="1" dirty="0" smtClean="0">
                <a:latin typeface="Garamond" pitchFamily="18" charset="0"/>
              </a:rPr>
              <a:t>short-term</a:t>
            </a:r>
            <a:r>
              <a:rPr lang="en-CA" dirty="0" smtClean="0">
                <a:latin typeface="Garamond" pitchFamily="18" charset="0"/>
              </a:rPr>
              <a:t> goals (less than one year).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07273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892480" cy="54620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The SMART Goals</a:t>
            </a:r>
          </a:p>
          <a:p>
            <a:pPr marL="0" indent="0">
              <a:buNone/>
            </a:pPr>
            <a:endParaRPr lang="en-CA" sz="16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</a:t>
            </a:r>
            <a:r>
              <a:rPr lang="en-CA" sz="4800" b="1" dirty="0" smtClean="0">
                <a:latin typeface="Garamond" pitchFamily="18" charset="0"/>
              </a:rPr>
              <a:t>pecific</a:t>
            </a:r>
            <a:endParaRPr lang="en-CA" sz="48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</a:t>
            </a: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Measurable</a:t>
            </a:r>
            <a:endParaRPr lang="en-CA" sz="48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	Achievable</a:t>
            </a:r>
            <a:endParaRPr lang="en-CA" sz="48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		Relevant</a:t>
            </a:r>
            <a:endParaRPr lang="en-CA" sz="48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			</a:t>
            </a: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Time-framed</a:t>
            </a:r>
            <a:endParaRPr lang="en-CA" sz="4800" dirty="0" smtClean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36761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424936" cy="567809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Steps 1, </a:t>
            </a:r>
            <a:r>
              <a:rPr lang="en-CA" b="1" u="sng" dirty="0" smtClean="0">
                <a:latin typeface="Garamond" pitchFamily="18" charset="0"/>
              </a:rPr>
              <a:t>2</a:t>
            </a:r>
            <a:r>
              <a:rPr lang="en-CA" b="1" u="sng" dirty="0" smtClean="0">
                <a:latin typeface="Garamond" pitchFamily="18" charset="0"/>
              </a:rPr>
              <a:t> </a:t>
            </a:r>
            <a:r>
              <a:rPr lang="en-CA" b="1" u="sng" dirty="0" smtClean="0">
                <a:latin typeface="Garamond" pitchFamily="18" charset="0"/>
              </a:rPr>
              <a:t>and 3</a:t>
            </a:r>
          </a:p>
          <a:p>
            <a:pPr marL="0" indent="0">
              <a:buNone/>
            </a:pPr>
            <a:endParaRPr lang="en-CA" sz="3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b="1" dirty="0" smtClean="0">
                <a:latin typeface="Garamond" pitchFamily="18" charset="0"/>
              </a:rPr>
              <a:t>The Strategy formulation</a:t>
            </a:r>
            <a:r>
              <a:rPr lang="en-CA" dirty="0" smtClean="0">
                <a:latin typeface="Garamond" pitchFamily="18" charset="0"/>
              </a:rPr>
              <a:t> involves three basic steps: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Setting strategic (smart) goals: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dirty="0" smtClean="0">
                <a:latin typeface="Garamond" pitchFamily="18" charset="0"/>
              </a:rPr>
              <a:t>What are the kinds of goals?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Analyzing the organization and its environment: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dirty="0" smtClean="0">
                <a:latin typeface="Garamond" pitchFamily="18" charset="0"/>
              </a:rPr>
              <a:t>See SWOT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Matching the organization and its environment.</a:t>
            </a:r>
          </a:p>
          <a:p>
            <a:pPr marL="914400" lvl="1" indent="-514350">
              <a:buFont typeface="+mj-lt"/>
              <a:buAutoNum type="arabicPeriod"/>
            </a:pPr>
            <a:endParaRPr lang="en-CA" sz="1400" dirty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SWOT </a:t>
            </a:r>
            <a:r>
              <a:rPr lang="en-CA" sz="2400" dirty="0" smtClean="0">
                <a:latin typeface="Garamond" pitchFamily="18" charset="0"/>
              </a:rPr>
              <a:t>analysis is the identification and analysis of organizational STRENGTHS AND WEAKNESSES and environmental OPPORTUNITIES AND THREATS as part of strategy formulation.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70808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424936" cy="59046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Steps 1, two and 3</a:t>
            </a:r>
          </a:p>
          <a:p>
            <a:pPr marL="0" indent="0">
              <a:buNone/>
            </a:pPr>
            <a:endParaRPr lang="en-CA" sz="3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1600" b="1" dirty="0" smtClean="0">
                <a:latin typeface="Garamond" pitchFamily="18" charset="0"/>
              </a:rPr>
              <a:t>The Strategy formulation</a:t>
            </a:r>
            <a:r>
              <a:rPr lang="en-CA" sz="1600" dirty="0" smtClean="0">
                <a:latin typeface="Garamond" pitchFamily="18" charset="0"/>
              </a:rPr>
              <a:t> involves three basic steps: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sz="1400" dirty="0" smtClean="0">
                <a:latin typeface="Garamond" pitchFamily="18" charset="0"/>
              </a:rPr>
              <a:t>Setting strategic (smart) goals: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sz="1200" dirty="0" smtClean="0">
                <a:latin typeface="Garamond" pitchFamily="18" charset="0"/>
              </a:rPr>
              <a:t>What are the kinds of goals?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sz="1400" dirty="0" smtClean="0">
                <a:latin typeface="Garamond" pitchFamily="18" charset="0"/>
              </a:rPr>
              <a:t>Analyzing the organization and its environment: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sz="1200" dirty="0" smtClean="0">
                <a:latin typeface="Garamond" pitchFamily="18" charset="0"/>
              </a:rPr>
              <a:t>See SWOT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Matching the organization and its environment.</a:t>
            </a:r>
          </a:p>
          <a:p>
            <a:pPr marL="914400" lvl="1" indent="-514350">
              <a:buFont typeface="+mj-lt"/>
              <a:buAutoNum type="arabicPeriod"/>
            </a:pPr>
            <a:endParaRPr lang="en-CA" sz="1400" dirty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This is the heart of strategy formulation;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(...) Matching environmental THREATS and OPPORTUNITIES with corporate STRENGTHS and WEAKNESSES</a:t>
            </a:r>
            <a:r>
              <a:rPr lang="en-CA" sz="2400" dirty="0" smtClean="0">
                <a:latin typeface="Garamond" pitchFamily="18" charset="0"/>
              </a:rPr>
              <a:t>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Garamond" pitchFamily="18" charset="0"/>
              </a:rPr>
              <a:t>This process may determine whether a firm typically takes risks or behaves more conservatively.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2400" dirty="0" smtClean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23230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540760" y="2769576"/>
            <a:ext cx="6736688" cy="1440160"/>
          </a:xfrm>
        </p:spPr>
        <p:txBody>
          <a:bodyPr>
            <a:noAutofit/>
          </a:bodyPr>
          <a:lstStyle/>
          <a:p>
            <a:r>
              <a:rPr lang="en-CA" sz="3600" b="1" dirty="0" smtClean="0">
                <a:solidFill>
                  <a:prstClr val="black"/>
                </a:solidFill>
                <a:latin typeface="Copperplate Gothic Light" pitchFamily="34" charset="0"/>
              </a:rPr>
              <a:t>Strategic Management Process</a:t>
            </a:r>
            <a:endParaRPr lang="fr-CA" sz="3600" b="1" dirty="0"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19</a:t>
            </a:fld>
            <a:endParaRPr lang="fr-CA"/>
          </a:p>
        </p:txBody>
      </p:sp>
      <p:pic>
        <p:nvPicPr>
          <p:cNvPr id="4098" name="Picture 2" descr="C:\Users\BCVJ\Downloads\ADM1300\How to.Images\ex07-0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5732"/>
            <a:ext cx="5997319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131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Bold" pitchFamily="34" charset="0"/>
              </a:rPr>
              <a:t>Levels of Strategies</a:t>
            </a:r>
            <a:endParaRPr lang="fr-CA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What is a </a:t>
            </a:r>
            <a:r>
              <a:rPr lang="en-CA" b="1" dirty="0" smtClean="0">
                <a:latin typeface="Garamond" pitchFamily="18" charset="0"/>
              </a:rPr>
              <a:t>corporate-level strategy</a:t>
            </a:r>
            <a:r>
              <a:rPr lang="en-CA" dirty="0" smtClean="0">
                <a:latin typeface="Garamond" pitchFamily="18" charset="0"/>
              </a:rPr>
              <a:t>: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Identifies the various businesses that a company will be in and how these businesses will relate to each other.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What is a </a:t>
            </a:r>
            <a:r>
              <a:rPr lang="en-CA" b="1" dirty="0" smtClean="0">
                <a:latin typeface="Garamond" pitchFamily="18" charset="0"/>
              </a:rPr>
              <a:t>business-level strategy</a:t>
            </a:r>
            <a:r>
              <a:rPr lang="en-CA" dirty="0" smtClean="0">
                <a:latin typeface="Garamond" pitchFamily="18" charset="0"/>
              </a:rPr>
              <a:t>: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Identifies the ways a business will complete in its chosen line of products and/or services.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What is a </a:t>
            </a:r>
            <a:r>
              <a:rPr lang="en-CA" b="1" dirty="0" smtClean="0">
                <a:latin typeface="Garamond" pitchFamily="18" charset="0"/>
              </a:rPr>
              <a:t>functional strategy</a:t>
            </a:r>
            <a:r>
              <a:rPr lang="en-CA" dirty="0" smtClean="0">
                <a:latin typeface="Garamond" pitchFamily="18" charset="0"/>
              </a:rPr>
              <a:t>: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Identify the basic courses of action that each department in the firm will pursue so that it contributes to the attainment of the business’s overall goals.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2533085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435280" cy="554461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Corporate-level strategy could be</a:t>
            </a:r>
            <a:r>
              <a:rPr lang="en-CA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Concentration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 which involves focusing the company on one product or product line.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Growth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strategy. All or which focus on internal activities that will result in growth (Market penetration, product development and geographic expansion).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Integration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 which focus on external activities that will result in growth (horizontal and vertical integration</a:t>
            </a:r>
            <a:r>
              <a:rPr lang="en-CA" dirty="0" smtClean="0">
                <a:latin typeface="Garamond" pitchFamily="18" charset="0"/>
              </a:rPr>
              <a:t>) or competitors vs. </a:t>
            </a:r>
            <a:r>
              <a:rPr lang="en-CA" dirty="0" smtClean="0">
                <a:latin typeface="Garamond" pitchFamily="18" charset="0"/>
              </a:rPr>
              <a:t>i</a:t>
            </a:r>
            <a:r>
              <a:rPr lang="en-CA" dirty="0" smtClean="0">
                <a:latin typeface="Garamond" pitchFamily="18" charset="0"/>
              </a:rPr>
              <a:t>nputs and/or channels.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872814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Corporate-level strategy could be</a:t>
            </a:r>
            <a:r>
              <a:rPr lang="en-CA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Diversification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 means expanding into related or unrelated products or market segments</a:t>
            </a:r>
            <a:endParaRPr lang="en-CA" dirty="0" smtClean="0">
              <a:latin typeface="Garamond" pitchFamily="18" charset="0"/>
            </a:endParaRPr>
          </a:p>
          <a:p>
            <a:pPr marL="1314450" lvl="2" indent="-514350">
              <a:buFont typeface="Courier New" pitchFamily="49" charset="0"/>
              <a:buChar char="o"/>
            </a:pPr>
            <a:r>
              <a:rPr lang="en-CA" b="1" dirty="0" smtClean="0">
                <a:latin typeface="Garamond" pitchFamily="18" charset="0"/>
              </a:rPr>
              <a:t>Related diversification</a:t>
            </a:r>
            <a:r>
              <a:rPr lang="en-CA" b="1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… means adding new, but related, products or services to an existing business.</a:t>
            </a:r>
          </a:p>
          <a:p>
            <a:pPr marL="1314450" lvl="2" indent="-514350">
              <a:buFont typeface="Courier New" pitchFamily="49" charset="0"/>
              <a:buChar char="o"/>
            </a:pPr>
            <a:r>
              <a:rPr lang="en-CA" b="1" dirty="0" smtClean="0">
                <a:latin typeface="Garamond" pitchFamily="18" charset="0"/>
              </a:rPr>
              <a:t>Conglomerate diversification</a:t>
            </a:r>
            <a:r>
              <a:rPr lang="en-CA" dirty="0" smtClean="0">
                <a:latin typeface="Garamond" pitchFamily="18" charset="0"/>
              </a:rPr>
              <a:t>… </a:t>
            </a:r>
            <a:r>
              <a:rPr lang="en-CA" dirty="0" smtClean="0">
                <a:latin typeface="Garamond" pitchFamily="18" charset="0"/>
              </a:rPr>
              <a:t>means diversifying into products or markets that are not related to the firm’s present business.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investment reduction </a:t>
            </a:r>
            <a:r>
              <a:rPr lang="en-CA" dirty="0" smtClean="0">
                <a:latin typeface="Garamond" pitchFamily="18" charset="0"/>
              </a:rPr>
              <a:t>strategy </a:t>
            </a:r>
            <a:r>
              <a:rPr lang="en-CA" dirty="0" smtClean="0">
                <a:latin typeface="Garamond" pitchFamily="18" charset="0"/>
              </a:rPr>
              <a:t>means reducing the company’s investment in one or more of its lines of business.</a:t>
            </a:r>
          </a:p>
          <a:p>
            <a:pPr marL="1314450" lvl="2" indent="-514350">
              <a:buFont typeface="Courier New" pitchFamily="49" charset="0"/>
              <a:buChar char="o"/>
            </a:pPr>
            <a:r>
              <a:rPr lang="en-CA" b="1" dirty="0" smtClean="0">
                <a:latin typeface="Garamond" pitchFamily="18" charset="0"/>
              </a:rPr>
              <a:t>Retrenchment</a:t>
            </a:r>
            <a:r>
              <a:rPr lang="en-CA" dirty="0" smtClean="0">
                <a:latin typeface="Garamond" pitchFamily="18" charset="0"/>
              </a:rPr>
              <a:t>… </a:t>
            </a:r>
            <a:r>
              <a:rPr lang="en-CA" dirty="0" smtClean="0">
                <a:latin typeface="Garamond" pitchFamily="18" charset="0"/>
              </a:rPr>
              <a:t>which means the reduction of activity or operations.</a:t>
            </a:r>
          </a:p>
          <a:p>
            <a:pPr marL="1314450" lvl="2" indent="-514350">
              <a:buFont typeface="Courier New" pitchFamily="49" charset="0"/>
              <a:buChar char="o"/>
            </a:pPr>
            <a:r>
              <a:rPr lang="en-CA" b="1" dirty="0" smtClean="0">
                <a:latin typeface="Garamond" pitchFamily="18" charset="0"/>
              </a:rPr>
              <a:t>Divestment</a:t>
            </a:r>
            <a:r>
              <a:rPr lang="en-CA" dirty="0" smtClean="0">
                <a:latin typeface="Garamond" pitchFamily="18" charset="0"/>
              </a:rPr>
              <a:t>… </a:t>
            </a:r>
            <a:r>
              <a:rPr lang="en-CA" dirty="0" smtClean="0">
                <a:latin typeface="Garamond" pitchFamily="18" charset="0"/>
              </a:rPr>
              <a:t>involves selling or liquidating one or more of a firm’s business.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7829468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sz="2400" b="1" dirty="0" smtClean="0">
                <a:latin typeface="Garamond" pitchFamily="18" charset="0"/>
              </a:rPr>
              <a:t>Business-level (competitive) </a:t>
            </a:r>
            <a:r>
              <a:rPr lang="en-CA" sz="2400" b="1" dirty="0" smtClean="0">
                <a:latin typeface="Garamond" pitchFamily="18" charset="0"/>
              </a:rPr>
              <a:t>strategies are</a:t>
            </a:r>
            <a:r>
              <a:rPr lang="en-CA" sz="2400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C</a:t>
            </a:r>
            <a:r>
              <a:rPr lang="en-CA" b="1" dirty="0" smtClean="0">
                <a:latin typeface="Garamond" pitchFamily="18" charset="0"/>
              </a:rPr>
              <a:t>ost</a:t>
            </a:r>
            <a:r>
              <a:rPr lang="en-CA" b="1" dirty="0" smtClean="0">
                <a:latin typeface="Garamond" pitchFamily="18" charset="0"/>
              </a:rPr>
              <a:t> </a:t>
            </a:r>
            <a:r>
              <a:rPr lang="en-CA" b="1" dirty="0" smtClean="0">
                <a:latin typeface="Garamond" pitchFamily="18" charset="0"/>
              </a:rPr>
              <a:t>leadership</a:t>
            </a:r>
            <a:r>
              <a:rPr lang="en-CA" dirty="0" smtClean="0">
                <a:latin typeface="Garamond" pitchFamily="18" charset="0"/>
              </a:rPr>
              <a:t> strategy which means becoming the low-cost leader in an industry.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Differentiation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 occurs when a firm tries to be unique in its industry along some dimension that is valued by buyer.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Focus </a:t>
            </a:r>
            <a:r>
              <a:rPr lang="en-CA" dirty="0" smtClean="0">
                <a:latin typeface="Garamond" pitchFamily="18" charset="0"/>
              </a:rPr>
              <a:t>strategy </a:t>
            </a:r>
            <a:r>
              <a:rPr lang="en-CA" dirty="0" smtClean="0">
                <a:latin typeface="Garamond" pitchFamily="18" charset="0"/>
              </a:rPr>
              <a:t>means selecting a market segment and serving the customers in that market niche better than competitors.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2001955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b="1" dirty="0" smtClean="0">
                <a:latin typeface="Garamond" pitchFamily="18" charset="0"/>
              </a:rPr>
              <a:t>Functional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b="1" dirty="0" smtClean="0">
                <a:latin typeface="Garamond" pitchFamily="18" charset="0"/>
              </a:rPr>
              <a:t>strategies </a:t>
            </a:r>
            <a:r>
              <a:rPr lang="en-CA" b="1" dirty="0" smtClean="0">
                <a:latin typeface="Garamond" pitchFamily="18" charset="0"/>
              </a:rPr>
              <a:t>are</a:t>
            </a:r>
            <a:r>
              <a:rPr lang="en-CA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When the Business-level Strategies are translated into supporting functional strategies (see Areas on management, chapter 1).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functional strategy is the basic course of action that each department (Areas) follows so that the business accomplishes its overall goals.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5658790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b="1" dirty="0" smtClean="0">
                <a:latin typeface="Copperplate Gothic Bold" pitchFamily="34" charset="0"/>
              </a:rPr>
              <a:t>The Corporate Culture</a:t>
            </a:r>
            <a:endParaRPr lang="fr-CA" b="1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</a:t>
            </a:r>
            <a:r>
              <a:rPr lang="en-CA" sz="2400" dirty="0" smtClean="0">
                <a:latin typeface="Garamond" pitchFamily="18" charset="0"/>
              </a:rPr>
              <a:t>A </a:t>
            </a:r>
            <a:r>
              <a:rPr lang="en-CA" sz="2400" b="1" dirty="0" smtClean="0">
                <a:latin typeface="Garamond" pitchFamily="18" charset="0"/>
              </a:rPr>
              <a:t>Corporate Culture is essential. This is the </a:t>
            </a:r>
            <a:r>
              <a:rPr lang="en-CA" sz="2400" b="1" dirty="0" smtClean="0">
                <a:latin typeface="Garamond" pitchFamily="18" charset="0"/>
              </a:rPr>
              <a:t>personality </a:t>
            </a:r>
            <a:r>
              <a:rPr lang="en-CA" sz="2400" b="1" dirty="0" smtClean="0">
                <a:latin typeface="Garamond" pitchFamily="18" charset="0"/>
              </a:rPr>
              <a:t>or the </a:t>
            </a:r>
            <a:r>
              <a:rPr lang="en-CA" sz="2400" b="1" dirty="0" smtClean="0">
                <a:latin typeface="Garamond" pitchFamily="18" charset="0"/>
              </a:rPr>
              <a:t>identity</a:t>
            </a:r>
            <a:r>
              <a:rPr lang="en-CA" sz="2400" b="1" dirty="0" smtClean="0">
                <a:latin typeface="Garamond" pitchFamily="18" charset="0"/>
              </a:rPr>
              <a:t> </a:t>
            </a:r>
            <a:r>
              <a:rPr lang="en-CA" sz="2400" b="1" dirty="0" smtClean="0">
                <a:latin typeface="Garamond" pitchFamily="18" charset="0"/>
              </a:rPr>
              <a:t>of a company</a:t>
            </a:r>
            <a:r>
              <a:rPr lang="en-CA" sz="2400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corporate culture represents the shared experiences, stories, beliefs, norms and ethical stance that characterize an organization.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strong corporate culture guides everyone to work toward the same goals and helps newcomers learn accepted behaviours.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The Corporate Culture is shaped by four forces which are fundamental: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7627120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b="1" dirty="0" smtClean="0">
                <a:latin typeface="Copperplate Gothic Light" pitchFamily="34" charset="0"/>
              </a:rPr>
              <a:t>The Corporate Culture</a:t>
            </a:r>
            <a:endParaRPr lang="fr-CA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>
                <a:latin typeface="Garamond" pitchFamily="18" charset="0"/>
              </a:rPr>
              <a:t>The Corporate Culture is shaped by four forces which are fundamental </a:t>
            </a:r>
            <a:r>
              <a:rPr lang="en-CA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+mj-lt"/>
              <a:buAutoNum type="arabicPeriod"/>
            </a:pPr>
            <a:endParaRPr lang="en-CA" sz="600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The </a:t>
            </a:r>
            <a:r>
              <a:rPr lang="en-CA" sz="3200" b="1" dirty="0" smtClean="0">
                <a:latin typeface="Garamond" pitchFamily="18" charset="0"/>
              </a:rPr>
              <a:t>values held by top management </a:t>
            </a:r>
            <a:r>
              <a:rPr lang="en-CA" dirty="0" smtClean="0">
                <a:latin typeface="Garamond" pitchFamily="18" charset="0"/>
              </a:rPr>
              <a:t>help </a:t>
            </a:r>
            <a:r>
              <a:rPr lang="en-CA" dirty="0" smtClean="0">
                <a:latin typeface="Garamond" pitchFamily="18" charset="0"/>
              </a:rPr>
              <a:t>set the tone of the organization and influence its business goals and strategies;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 The </a:t>
            </a:r>
            <a:r>
              <a:rPr lang="en-CA" sz="3200" b="1" dirty="0" smtClean="0">
                <a:latin typeface="Garamond" pitchFamily="18" charset="0"/>
              </a:rPr>
              <a:t>firm’s history </a:t>
            </a:r>
            <a:r>
              <a:rPr lang="en-CA" dirty="0" smtClean="0">
                <a:latin typeface="Garamond" pitchFamily="18" charset="0"/>
              </a:rPr>
              <a:t>also </a:t>
            </a:r>
            <a:r>
              <a:rPr lang="en-CA" dirty="0" smtClean="0">
                <a:latin typeface="Garamond" pitchFamily="18" charset="0"/>
              </a:rPr>
              <a:t>helps shape its culture;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sz="3200" dirty="0">
                <a:latin typeface="Garamond" pitchFamily="18" charset="0"/>
              </a:rPr>
              <a:t> </a:t>
            </a:r>
            <a:r>
              <a:rPr lang="en-CA" sz="3200" b="1" dirty="0" smtClean="0">
                <a:latin typeface="Garamond" pitchFamily="18" charset="0"/>
              </a:rPr>
              <a:t>Stories and legends </a:t>
            </a:r>
            <a:r>
              <a:rPr lang="en-CA" dirty="0" smtClean="0">
                <a:latin typeface="Garamond" pitchFamily="18" charset="0"/>
              </a:rPr>
              <a:t>are </a:t>
            </a:r>
            <a:r>
              <a:rPr lang="en-CA" dirty="0" smtClean="0">
                <a:latin typeface="Garamond" pitchFamily="18" charset="0"/>
              </a:rPr>
              <a:t>also important;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 A strong </a:t>
            </a:r>
            <a:r>
              <a:rPr lang="en-CA" sz="3200" b="1" dirty="0" smtClean="0">
                <a:latin typeface="Garamond" pitchFamily="18" charset="0"/>
              </a:rPr>
              <a:t>behavioural norms </a:t>
            </a:r>
            <a:r>
              <a:rPr lang="en-CA" dirty="0" smtClean="0">
                <a:latin typeface="Garamond" pitchFamily="18" charset="0"/>
              </a:rPr>
              <a:t>help </a:t>
            </a:r>
            <a:r>
              <a:rPr lang="en-CA" dirty="0" smtClean="0">
                <a:latin typeface="Garamond" pitchFamily="18" charset="0"/>
              </a:rPr>
              <a:t>define an sustain corporate cultures.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0806671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b="1" dirty="0" smtClean="0">
                <a:latin typeface="Copperplate Gothic Light" pitchFamily="34" charset="0"/>
              </a:rPr>
              <a:t>The Corporate Culture</a:t>
            </a:r>
            <a:endParaRPr lang="fr-CA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Communicating the culture :</a:t>
            </a:r>
          </a:p>
          <a:p>
            <a:pPr marL="914400" lvl="1" indent="-514350">
              <a:buFont typeface="+mj-lt"/>
              <a:buAutoNum type="arabicPeriod"/>
            </a:pPr>
            <a:endParaRPr lang="en-CA" sz="600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Managers </a:t>
            </a:r>
            <a:r>
              <a:rPr lang="en-CA" dirty="0" smtClean="0">
                <a:latin typeface="Garamond" pitchFamily="18" charset="0"/>
              </a:rPr>
              <a:t>themselves must have a clear understanding of the culture;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They must transmit the culture to others in the organization, specially to the </a:t>
            </a:r>
            <a:r>
              <a:rPr lang="en-CA" dirty="0" smtClean="0">
                <a:latin typeface="Garamond" pitchFamily="18" charset="0"/>
              </a:rPr>
              <a:t>newcomers.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 clear and meaningful statement of the organization’s mission is also a valuable communication tool;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Managers </a:t>
            </a:r>
            <a:r>
              <a:rPr lang="en-CA" dirty="0" smtClean="0">
                <a:latin typeface="Garamond" pitchFamily="18" charset="0"/>
              </a:rPr>
              <a:t>can maintain the culture by rewarding and promoting those who understand it and work toward maintaining it.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5126141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alpha val="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CA" dirty="0" smtClean="0">
                <a:latin typeface="Copperplate Gothic Bold" pitchFamily="34" charset="0"/>
              </a:rPr>
              <a:t>Today’s Agenda</a:t>
            </a:r>
            <a:endParaRPr lang="fr-CA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61662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UcPeriod"/>
            </a:pPr>
            <a:r>
              <a:rPr lang="en-CA" sz="2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Light" pitchFamily="34" charset="0"/>
              </a:rPr>
              <a:t>Chapter 1:</a:t>
            </a:r>
          </a:p>
          <a:p>
            <a:pPr marL="914400" lvl="1" indent="-514350">
              <a:buFont typeface="Copperplate Gothic Light" pitchFamily="34" charset="0"/>
              <a:buChar char="×"/>
            </a:pPr>
            <a:r>
              <a:rPr lang="en-CA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Light" pitchFamily="34" charset="0"/>
              </a:rPr>
              <a:t>The Rational Decision-Making Process;</a:t>
            </a:r>
          </a:p>
          <a:p>
            <a:pPr marL="914400" lvl="1" indent="-514350">
              <a:buFont typeface="Copperplate Gothic Light" pitchFamily="34" charset="0"/>
              <a:buChar char="×"/>
            </a:pPr>
            <a:r>
              <a:rPr lang="en-CA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Light" pitchFamily="34" charset="0"/>
              </a:rPr>
              <a:t>The Importance of Strategic Management;</a:t>
            </a:r>
          </a:p>
          <a:p>
            <a:pPr marL="914400" lvl="1" indent="-514350">
              <a:buFont typeface="Copperplate Gothic Light" pitchFamily="34" charset="0"/>
              <a:buChar char="×"/>
            </a:pPr>
            <a:r>
              <a:rPr lang="en-CA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Light" pitchFamily="34" charset="0"/>
              </a:rPr>
              <a:t>Corporate Culture;</a:t>
            </a:r>
            <a:endParaRPr lang="en-CA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r>
              <a:rPr lang="en-CA" sz="2600" dirty="0" smtClean="0">
                <a:latin typeface="Copperplate Gothic Light" pitchFamily="34" charset="0"/>
              </a:rPr>
              <a:t>Chapter 2: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Copperplate Gothic Light" pitchFamily="34" charset="0"/>
              </a:rPr>
              <a:t>Three critical challenge ~</a:t>
            </a:r>
            <a:r>
              <a:rPr lang="en-CA" sz="1800" dirty="0" smtClean="0">
                <a:latin typeface="Copperplate Gothic Light" pitchFamily="34" charset="0"/>
              </a:rPr>
              <a:t>Pages 48+49</a:t>
            </a:r>
          </a:p>
          <a:p>
            <a:pPr marL="914400" lvl="1" indent="-514350">
              <a:buFont typeface="Copperplate Gothic Light" pitchFamily="34" charset="0"/>
              <a:buChar char="×"/>
            </a:pPr>
            <a:r>
              <a:rPr lang="en-CA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Light" pitchFamily="34" charset="0"/>
              </a:rPr>
              <a:t>What is management? ~</a:t>
            </a:r>
            <a:r>
              <a:rPr lang="en-CA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Light" pitchFamily="34" charset="0"/>
              </a:rPr>
              <a:t>Pages 50+51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Copperplate Gothic Light" pitchFamily="34" charset="0"/>
              </a:rPr>
              <a:t>Managerial Roles by </a:t>
            </a:r>
            <a:r>
              <a:rPr lang="en-CA" sz="2400" dirty="0" err="1" smtClean="0">
                <a:latin typeface="Copperplate Gothic Light" pitchFamily="34" charset="0"/>
              </a:rPr>
              <a:t>Mintzberg</a:t>
            </a:r>
            <a:r>
              <a:rPr lang="en-CA" sz="2400" dirty="0" smtClean="0">
                <a:latin typeface="Copperplate Gothic Light" pitchFamily="34" charset="0"/>
              </a:rPr>
              <a:t> ~</a:t>
            </a:r>
            <a:r>
              <a:rPr lang="en-CA" sz="1800" dirty="0" smtClean="0">
                <a:latin typeface="Copperplate Gothic Light" pitchFamily="34" charset="0"/>
              </a:rPr>
              <a:t>Pages 67 to 70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Copperplate Gothic Light" pitchFamily="34" charset="0"/>
              </a:rPr>
              <a:t>Tip of the week:  </a:t>
            </a:r>
          </a:p>
          <a:p>
            <a:pPr marL="514350" indent="-514350">
              <a:buFont typeface="+mj-lt"/>
              <a:buAutoNum type="alphaUcPeriod"/>
            </a:pPr>
            <a:r>
              <a:rPr lang="en-CA" sz="2600" dirty="0" smtClean="0">
                <a:latin typeface="Copperplate Gothic Light" pitchFamily="34" charset="0"/>
              </a:rPr>
              <a:t>Be well prepared for the W4 and W5 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CA" sz="1800" dirty="0" smtClean="0">
                <a:latin typeface="Copperplate Gothic Light" pitchFamily="34" charset="0"/>
              </a:rPr>
              <a:t>Chapter 3: Entrepreneurship, Small business and New venture creation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CA" sz="1800" dirty="0" smtClean="0">
                <a:latin typeface="Copperplate Gothic Light" pitchFamily="34" charset="0"/>
              </a:rPr>
              <a:t>Chapter 4: Assessing external environments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CA" sz="1800" dirty="0" smtClean="0">
                <a:latin typeface="Copperplate Gothic Light" pitchFamily="34" charset="0"/>
              </a:rPr>
              <a:t>Chapters 5 and 6: Ethics, social responsibility and diversity.</a:t>
            </a:r>
            <a:endParaRPr lang="fr-CA" sz="1800" dirty="0"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18203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</TotalTime>
  <Words>1644</Words>
  <Application>Microsoft Office PowerPoint</Application>
  <PresentationFormat>On-screen Show (4:3)</PresentationFormat>
  <Paragraphs>211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ADM1300~W3</vt:lpstr>
      <vt:lpstr>Today’s Agenda</vt:lpstr>
      <vt:lpstr>The Rational Decision Making Process</vt:lpstr>
      <vt:lpstr>The Rational Decision Making Process</vt:lpstr>
      <vt:lpstr>The Rational Decision Making Process</vt:lpstr>
      <vt:lpstr>The Rational Decision Making Process</vt:lpstr>
      <vt:lpstr>The Rational Decision Making Process</vt:lpstr>
      <vt:lpstr>Factors that inhibit accurate problem identification and analysis</vt:lpstr>
      <vt:lpstr>Influences on the  Decision-Making Process</vt:lpstr>
      <vt:lpstr>The Behavioural Aspects  of Decision Making</vt:lpstr>
      <vt:lpstr>The Behavioural Aspects of Decision Making</vt:lpstr>
      <vt:lpstr>The Strategic Management</vt:lpstr>
      <vt:lpstr>The Strategic Goals</vt:lpstr>
      <vt:lpstr>The Strategic Management</vt:lpstr>
      <vt:lpstr>The Strategic Management</vt:lpstr>
      <vt:lpstr>The Strategic Management</vt:lpstr>
      <vt:lpstr>The Strategic Management</vt:lpstr>
      <vt:lpstr>The Strategic Management</vt:lpstr>
      <vt:lpstr>Strategic Management Process</vt:lpstr>
      <vt:lpstr>Levels of Strategies</vt:lpstr>
      <vt:lpstr>Levels of Strategies</vt:lpstr>
      <vt:lpstr>Levels of Strategies</vt:lpstr>
      <vt:lpstr>Levels of Strategies</vt:lpstr>
      <vt:lpstr>Levels of Strategies</vt:lpstr>
      <vt:lpstr>The Corporate Culture</vt:lpstr>
      <vt:lpstr>The Corporate Culture</vt:lpstr>
      <vt:lpstr>The Corporate Culture</vt:lpstr>
      <vt:lpstr>Today’s Agenda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ADM1300~W2</dc:title>
  <dc:creator>.:.</dc:creator>
  <cp:lastModifiedBy>Patrick</cp:lastModifiedBy>
  <cp:revision>103</cp:revision>
  <dcterms:created xsi:type="dcterms:W3CDTF">2011-09-13T16:26:29Z</dcterms:created>
  <dcterms:modified xsi:type="dcterms:W3CDTF">2011-09-21T15:10:05Z</dcterms:modified>
</cp:coreProperties>
</file>