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73" r:id="rId5"/>
    <p:sldMasterId id="2147483685" r:id="rId6"/>
  </p:sldMasterIdLst>
  <p:notesMasterIdLst>
    <p:notesMasterId r:id="rId42"/>
  </p:notesMasterIdLst>
  <p:sldIdLst>
    <p:sldId id="357" r:id="rId7"/>
    <p:sldId id="321" r:id="rId8"/>
    <p:sldId id="358" r:id="rId9"/>
    <p:sldId id="323" r:id="rId10"/>
    <p:sldId id="324" r:id="rId11"/>
    <p:sldId id="325" r:id="rId12"/>
    <p:sldId id="326" r:id="rId13"/>
    <p:sldId id="327" r:id="rId14"/>
    <p:sldId id="328" r:id="rId15"/>
    <p:sldId id="329" r:id="rId16"/>
    <p:sldId id="330" r:id="rId17"/>
    <p:sldId id="331" r:id="rId18"/>
    <p:sldId id="332" r:id="rId19"/>
    <p:sldId id="333" r:id="rId20"/>
    <p:sldId id="334" r:id="rId21"/>
    <p:sldId id="335" r:id="rId22"/>
    <p:sldId id="336" r:id="rId23"/>
    <p:sldId id="337" r:id="rId24"/>
    <p:sldId id="338" r:id="rId25"/>
    <p:sldId id="339" r:id="rId26"/>
    <p:sldId id="359" r:id="rId27"/>
    <p:sldId id="341" r:id="rId28"/>
    <p:sldId id="342" r:id="rId29"/>
    <p:sldId id="360" r:id="rId30"/>
    <p:sldId id="361" r:id="rId31"/>
    <p:sldId id="344" r:id="rId32"/>
    <p:sldId id="345" r:id="rId33"/>
    <p:sldId id="346" r:id="rId34"/>
    <p:sldId id="349" r:id="rId35"/>
    <p:sldId id="350" r:id="rId36"/>
    <p:sldId id="351" r:id="rId37"/>
    <p:sldId id="352" r:id="rId38"/>
    <p:sldId id="353" r:id="rId39"/>
    <p:sldId id="354" r:id="rId40"/>
    <p:sldId id="355" r:id="rId41"/>
  </p:sldIdLst>
  <p:sldSz cx="9144000" cy="6858000" type="screen4x3"/>
  <p:notesSz cx="6858000" cy="9144000"/>
  <p:defaultTextStyle>
    <a:defPPr>
      <a:defRPr lang="en-CA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BA68"/>
    <a:srgbClr val="DDDDDD"/>
    <a:srgbClr val="EAEAEA"/>
    <a:srgbClr val="C0C0C0"/>
    <a:srgbClr val="5F5F5F"/>
    <a:srgbClr val="969696"/>
    <a:srgbClr val="3C605F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88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presProps" Target="presProps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tableStyles" Target="tableStyles.xml"/><Relationship Id="rId20" Type="http://schemas.openxmlformats.org/officeDocument/2006/relationships/slide" Target="slides/slide14.xml"/><Relationship Id="rId41" Type="http://schemas.openxmlformats.org/officeDocument/2006/relationships/slide" Target="slides/slide3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29B2BC-FEE0-4437-95EB-CED2F398454A}" type="datetimeFigureOut">
              <a:rPr lang="en-US" smtClean="0"/>
              <a:pPr/>
              <a:t>9/23/2018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A0FC20-A60B-4838-B05E-520678DA261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736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93738"/>
            <a:ext cx="4570412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662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6098" y="4343704"/>
            <a:ext cx="5485805" cy="4113892"/>
          </a:xfrm>
          <a:noFill/>
          <a:ln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862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C30234-5A84-46C0-AE0A-AF3CF906C9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E394D7-B3C0-40F6-80C6-7C81BA2196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7A4DF8-C88E-430E-B6A5-D885B19470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9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9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BA2781-2F30-4CF2-BB98-A81C5454C7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B53B09-D4C4-4BA6-9202-B5284D3E60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BD526A-D2D5-4AEA-8BAB-554B33C962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66B24E-A8DD-4048-9B8F-55A7AFA607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E973DD-B025-499E-AADF-DB3E264102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84B652-F8A4-4C3C-A61D-35BB939252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A2F263-1971-42C7-B2A1-86BD905BCE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5813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F4C114-446E-4299-AC75-2703524844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ADCE30-0EAB-4C41-B891-A38D086AF7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C9CF07-D857-46E3-8007-4F1354884D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647B0B-DB8A-4462-A219-11324C5678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9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9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BC4A8D-9076-495F-A0E2-9D388575E5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8E5A7A-D853-4BEC-B48C-D4922EBDD8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C0E878-1855-42B5-AFDE-9BD0089494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BFF63A-49F4-4DC4-917E-1827E4BAD2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8760E8-DDB5-49BB-B99F-EB1D26A37E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B19AE7-3C43-46B9-B76F-2F0677C495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F48068-AC6A-4AE0-A259-FCA8A8499C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5813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3A0961-026C-4DED-9090-B7928C1A17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8013" cy="11382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title text format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91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outline text format</a:t>
            </a:r>
          </a:p>
          <a:p>
            <a:pPr lvl="1"/>
            <a:r>
              <a:rPr lang="en-GB"/>
              <a:t>Second Outline Level</a:t>
            </a:r>
          </a:p>
          <a:p>
            <a:pPr lvl="2"/>
            <a:r>
              <a:rPr lang="en-GB"/>
              <a:t>Third Outline Level</a:t>
            </a:r>
          </a:p>
          <a:p>
            <a:pPr lvl="3"/>
            <a:r>
              <a:rPr lang="en-GB"/>
              <a:t>Fourth Outline Level</a:t>
            </a:r>
          </a:p>
          <a:p>
            <a:pPr lvl="4"/>
            <a:r>
              <a:rPr lang="en-GB"/>
              <a:t>Fifth Outline Level</a:t>
            </a:r>
          </a:p>
          <a:p>
            <a:pPr lvl="4"/>
            <a:r>
              <a:rPr lang="en-GB"/>
              <a:t>Sixth Outline Level</a:t>
            </a:r>
          </a:p>
          <a:p>
            <a:pPr lvl="4"/>
            <a:r>
              <a:rPr lang="en-GB"/>
              <a:t>Seventh Outline Level</a:t>
            </a: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2013" cy="4556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ea typeface="DejaVu Sans" charset="0"/>
                <a:cs typeface="DejaVu Sans" charset="0"/>
              </a:defRPr>
            </a:lvl1pPr>
          </a:lstStyle>
          <a:p>
            <a:pPr>
              <a:defRPr/>
            </a:pPr>
            <a:fld id="{B09559FA-0A66-472C-870E-18DAC683A4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228600" cy="2286000"/>
          </a:xfrm>
          <a:prstGeom prst="rect">
            <a:avLst/>
          </a:prstGeom>
          <a:solidFill>
            <a:srgbClr val="666600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31" name="Line 7"/>
          <p:cNvSpPr>
            <a:spLocks noChangeShapeType="1"/>
          </p:cNvSpPr>
          <p:nvPr/>
        </p:nvSpPr>
        <p:spPr bwMode="auto">
          <a:xfrm>
            <a:off x="457200" y="1447800"/>
            <a:ext cx="8077200" cy="1588"/>
          </a:xfrm>
          <a:prstGeom prst="line">
            <a:avLst/>
          </a:prstGeom>
          <a:noFill/>
          <a:ln w="19080" cap="sq">
            <a:solidFill>
              <a:srgbClr val="999900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2286000"/>
            <a:ext cx="228600" cy="2286000"/>
          </a:xfrm>
          <a:prstGeom prst="rect">
            <a:avLst/>
          </a:prstGeom>
          <a:solidFill>
            <a:srgbClr val="CCCC66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4572000"/>
            <a:ext cx="228600" cy="2286000"/>
          </a:xfrm>
          <a:prstGeom prst="rect">
            <a:avLst/>
          </a:prstGeom>
          <a:solidFill>
            <a:srgbClr val="999900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5pPr>
      <a:lvl6pPr marL="25146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6pPr>
      <a:lvl7pPr marL="29718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7pPr>
      <a:lvl8pPr marL="34290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8pPr>
      <a:lvl9pPr marL="38862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9pPr>
    </p:titleStyle>
    <p:bodyStyle>
      <a:lvl1pPr marL="342900" indent="-34290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4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20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"/>
          <p:cNvGrpSpPr>
            <a:grpSpLocks/>
          </p:cNvGrpSpPr>
          <p:nvPr/>
        </p:nvGrpSpPr>
        <p:grpSpPr bwMode="auto">
          <a:xfrm>
            <a:off x="228600" y="2889250"/>
            <a:ext cx="8609013" cy="200025"/>
            <a:chOff x="144" y="1820"/>
            <a:chExt cx="5423" cy="126"/>
          </a:xfrm>
        </p:grpSpPr>
        <p:sp>
          <p:nvSpPr>
            <p:cNvPr id="2" name="Rectangle 2"/>
            <p:cNvSpPr>
              <a:spLocks noChangeArrowheads="1"/>
            </p:cNvSpPr>
            <p:nvPr/>
          </p:nvSpPr>
          <p:spPr bwMode="auto">
            <a:xfrm>
              <a:off x="144" y="1820"/>
              <a:ext cx="1807" cy="126"/>
            </a:xfrm>
            <a:prstGeom prst="rect">
              <a:avLst/>
            </a:prstGeom>
            <a:solidFill>
              <a:srgbClr val="666600"/>
            </a:solidFill>
            <a:ln w="9525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" name="Rectangle 3"/>
            <p:cNvSpPr>
              <a:spLocks noChangeArrowheads="1"/>
            </p:cNvSpPr>
            <p:nvPr/>
          </p:nvSpPr>
          <p:spPr bwMode="auto">
            <a:xfrm>
              <a:off x="1952" y="1820"/>
              <a:ext cx="1807" cy="126"/>
            </a:xfrm>
            <a:prstGeom prst="rect">
              <a:avLst/>
            </a:prstGeom>
            <a:solidFill>
              <a:srgbClr val="99CC00"/>
            </a:solidFill>
            <a:ln w="9525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" name="Rectangle 4"/>
            <p:cNvSpPr>
              <a:spLocks noChangeArrowheads="1"/>
            </p:cNvSpPr>
            <p:nvPr/>
          </p:nvSpPr>
          <p:spPr bwMode="auto">
            <a:xfrm>
              <a:off x="3760" y="1820"/>
              <a:ext cx="1807" cy="126"/>
            </a:xfrm>
            <a:prstGeom prst="rect">
              <a:avLst/>
            </a:prstGeom>
            <a:solidFill>
              <a:srgbClr val="999900"/>
            </a:solidFill>
            <a:ln w="9525" cap="flat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205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8013" cy="11382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title text format</a:t>
            </a:r>
          </a:p>
        </p:txBody>
      </p:sp>
      <p:sp>
        <p:nvSpPr>
          <p:cNvPr id="205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91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outline text format</a:t>
            </a:r>
          </a:p>
          <a:p>
            <a:pPr lvl="1"/>
            <a:r>
              <a:rPr lang="en-GB"/>
              <a:t>Second Outline Level</a:t>
            </a:r>
          </a:p>
          <a:p>
            <a:pPr lvl="2"/>
            <a:r>
              <a:rPr lang="en-GB"/>
              <a:t>Third Outline Level</a:t>
            </a:r>
          </a:p>
          <a:p>
            <a:pPr lvl="3"/>
            <a:r>
              <a:rPr lang="en-GB"/>
              <a:t>Fourth Outline Level</a:t>
            </a:r>
          </a:p>
          <a:p>
            <a:pPr lvl="4"/>
            <a:r>
              <a:rPr lang="en-GB"/>
              <a:t>Fifth Outline Level</a:t>
            </a:r>
          </a:p>
          <a:p>
            <a:pPr lvl="4"/>
            <a:r>
              <a:rPr lang="en-GB"/>
              <a:t>Sixth Outline Level</a:t>
            </a:r>
          </a:p>
          <a:p>
            <a:pPr lvl="4"/>
            <a:r>
              <a:rPr lang="en-GB"/>
              <a:t>Seventh Outline Level</a:t>
            </a: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2013" cy="4556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SzPct val="45000"/>
              <a:buFont typeface="Wingdings" charset="2"/>
              <a:buNone/>
              <a:defRPr sz="1000" smtClean="0">
                <a:solidFill>
                  <a:srgbClr val="000000"/>
                </a:solidFill>
                <a:latin typeface="Times New Roman" pitchFamily="16" charset="0"/>
                <a:ea typeface="DejaVu Sans" charset="0"/>
                <a:cs typeface="DejaVu Sans" charset="0"/>
              </a:defRPr>
            </a:lvl1pPr>
          </a:lstStyle>
          <a:p>
            <a:pPr>
              <a:defRPr/>
            </a:pPr>
            <a:fld id="{227D416B-21F2-4E1B-844F-F9B0A6BB54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5pPr>
      <a:lvl6pPr marL="25146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6pPr>
      <a:lvl7pPr marL="29718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7pPr>
      <a:lvl8pPr marL="34290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8pPr>
      <a:lvl9pPr marL="38862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999900"/>
          </a:solidFill>
          <a:latin typeface="Garamond" pitchFamily="16" charset="0"/>
          <a:ea typeface="Noto Sans CJK SC Regular" charset="0"/>
          <a:cs typeface="Noto Sans CJK SC Regular" charset="0"/>
        </a:defRPr>
      </a:lvl9pPr>
    </p:titleStyle>
    <p:bodyStyle>
      <a:lvl1pPr marL="342900" indent="-34290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4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20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685800" y="911225"/>
            <a:ext cx="7772400" cy="1654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 algn="ctr" eaLnBrk="1" hangingPunct="1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5800" dirty="0">
                <a:solidFill>
                  <a:srgbClr val="999900"/>
                </a:solidFill>
                <a:latin typeface="Garamond" pitchFamily="16" charset="0"/>
              </a:rPr>
              <a:t>Backup</a:t>
            </a:r>
          </a:p>
        </p:txBody>
      </p:sp>
      <p:sp>
        <p:nvSpPr>
          <p:cNvPr id="3075" name="Text Box 2"/>
          <p:cNvSpPr txBox="1">
            <a:spLocks noChangeArrowheads="1"/>
          </p:cNvSpPr>
          <p:nvPr/>
        </p:nvSpPr>
        <p:spPr bwMode="auto">
          <a:xfrm>
            <a:off x="1371600" y="3270250"/>
            <a:ext cx="6400800" cy="2209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ctr" eaLnBrk="1" hangingPunct="1">
              <a:spcBef>
                <a:spcPts val="750"/>
              </a:spcBef>
              <a:buClrTx/>
              <a:buSzPct val="75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3000" dirty="0">
                <a:solidFill>
                  <a:srgbClr val="000000"/>
                </a:solidFill>
              </a:rPr>
              <a:t>CST8101 – Computer Essentials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Computer Essentials – Backup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Why Back Up?</a:t>
            </a:r>
          </a:p>
          <a:p>
            <a:r>
              <a:rPr lang="en-US" dirty="0"/>
              <a:t>What to Back Up?</a:t>
            </a:r>
          </a:p>
          <a:p>
            <a:r>
              <a:rPr lang="en-US" dirty="0"/>
              <a:t>Different types of Backups</a:t>
            </a:r>
          </a:p>
          <a:p>
            <a:r>
              <a:rPr lang="en-US" dirty="0"/>
              <a:t>How to Back Up?</a:t>
            </a:r>
          </a:p>
          <a:p>
            <a:r>
              <a:rPr lang="en-US" dirty="0"/>
              <a:t>Where to Back Up?</a:t>
            </a:r>
          </a:p>
          <a:p>
            <a:r>
              <a:rPr lang="en-US" dirty="0"/>
              <a:t>Now What? – Recovery</a:t>
            </a:r>
          </a:p>
          <a:p>
            <a:r>
              <a:rPr lang="en-US" dirty="0"/>
              <a:t>Other Options</a:t>
            </a: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864943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Why Backup?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Hardware is replaceable and gets </a:t>
            </a:r>
            <a:r>
              <a:rPr lang="en-US" dirty="0">
                <a:solidFill>
                  <a:srgbClr val="FF0000"/>
                </a:solidFill>
              </a:rPr>
              <a:t>cheaper</a:t>
            </a:r>
            <a:r>
              <a:rPr lang="en-US" dirty="0"/>
              <a:t> every year</a:t>
            </a:r>
          </a:p>
          <a:p>
            <a:r>
              <a:rPr lang="en-US" dirty="0"/>
              <a:t>You can easily buy a new computer or hard drive</a:t>
            </a:r>
          </a:p>
          <a:p>
            <a:endParaRPr lang="en-US" dirty="0"/>
          </a:p>
          <a:p>
            <a:r>
              <a:rPr lang="en-US" dirty="0"/>
              <a:t>Data is often irreplaceable and gets </a:t>
            </a:r>
            <a:r>
              <a:rPr lang="en-US" dirty="0">
                <a:solidFill>
                  <a:srgbClr val="FF0000"/>
                </a:solidFill>
              </a:rPr>
              <a:t>more</a:t>
            </a:r>
            <a:r>
              <a:rPr lang="en-US" dirty="0"/>
              <a:t> valuable every year.</a:t>
            </a:r>
          </a:p>
          <a:p>
            <a:r>
              <a:rPr lang="en-US" dirty="0"/>
              <a:t>Data is the most important part of the computer</a:t>
            </a:r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38788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What to back up?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r>
              <a:rPr lang="en-US" dirty="0"/>
              <a:t>Data on a computer is kept in some form of storage.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/>
              <a:t>What kind of storage? It depends on the computer.</a:t>
            </a:r>
          </a:p>
          <a:p>
            <a:pPr lvl="1"/>
            <a:r>
              <a:rPr lang="en-US" dirty="0"/>
              <a:t>HDD, SSD, RAID array, USB, Optical etc.</a:t>
            </a:r>
          </a:p>
        </p:txBody>
      </p:sp>
    </p:spTree>
    <p:extLst>
      <p:ext uri="{BB962C8B-B14F-4D97-AF65-F5344CB8AC3E}">
        <p14:creationId xmlns:p14="http://schemas.microsoft.com/office/powerpoint/2010/main" val="28802723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Storage devices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Primary storage:</a:t>
            </a:r>
          </a:p>
          <a:p>
            <a:pPr lvl="1"/>
            <a:r>
              <a:rPr lang="en-US" dirty="0"/>
              <a:t>Memory (Volatile) </a:t>
            </a:r>
          </a:p>
          <a:p>
            <a:endParaRPr lang="en-US" dirty="0"/>
          </a:p>
          <a:p>
            <a:r>
              <a:rPr lang="en-US" dirty="0"/>
              <a:t> Secondary storage</a:t>
            </a:r>
          </a:p>
          <a:p>
            <a:pPr lvl="1"/>
            <a:r>
              <a:rPr lang="en-US" dirty="0"/>
              <a:t>Hard drives (magnetic)</a:t>
            </a:r>
          </a:p>
          <a:p>
            <a:pPr lvl="1"/>
            <a:r>
              <a:rPr lang="en-US" dirty="0"/>
              <a:t>CD, DVD: Optical </a:t>
            </a:r>
          </a:p>
          <a:p>
            <a:pPr lvl="1"/>
            <a:endParaRPr lang="en-US" dirty="0"/>
          </a:p>
          <a:p>
            <a:r>
              <a:rPr lang="en-US" dirty="0"/>
              <a:t>Tertiary storage</a:t>
            </a:r>
          </a:p>
          <a:p>
            <a:pPr lvl="1"/>
            <a:r>
              <a:rPr lang="en-US" dirty="0"/>
              <a:t>Big multimedia storage</a:t>
            </a:r>
          </a:p>
          <a:p>
            <a:pPr lvl="2"/>
            <a:r>
              <a:rPr lang="en-US" dirty="0"/>
              <a:t>Robotic (Archival use)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sz="4000" dirty="0"/>
              <a:t>Type of storage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5056" y="1600200"/>
            <a:ext cx="3173887" cy="4525963"/>
          </a:xfrm>
        </p:spPr>
      </p:pic>
      <p:sp>
        <p:nvSpPr>
          <p:cNvPr id="7" name="TextBox 6"/>
          <p:cNvSpPr txBox="1"/>
          <p:nvPr/>
        </p:nvSpPr>
        <p:spPr>
          <a:xfrm>
            <a:off x="5148064" y="6585467"/>
            <a:ext cx="3600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100" dirty="0"/>
              <a:t>Source: http://en.wikipedia.org/wiki/Computer_data_storage</a:t>
            </a:r>
          </a:p>
        </p:txBody>
      </p:sp>
      <p:sp>
        <p:nvSpPr>
          <p:cNvPr id="5" name="Oval 4"/>
          <p:cNvSpPr/>
          <p:nvPr/>
        </p:nvSpPr>
        <p:spPr bwMode="auto">
          <a:xfrm>
            <a:off x="1547664" y="2132856"/>
            <a:ext cx="1656184" cy="648072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charset="0"/>
              </a:rPr>
              <a:t>Level 1</a:t>
            </a:r>
          </a:p>
        </p:txBody>
      </p:sp>
      <p:sp>
        <p:nvSpPr>
          <p:cNvPr id="8" name="Oval 7"/>
          <p:cNvSpPr/>
          <p:nvPr/>
        </p:nvSpPr>
        <p:spPr bwMode="auto">
          <a:xfrm>
            <a:off x="7057659" y="2081717"/>
            <a:ext cx="1656184" cy="504056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charset="0"/>
              </a:rPr>
              <a:t>Level 2</a:t>
            </a:r>
          </a:p>
        </p:txBody>
      </p:sp>
      <p:cxnSp>
        <p:nvCxnSpPr>
          <p:cNvPr id="10" name="Straight Arrow Connector 9"/>
          <p:cNvCxnSpPr/>
          <p:nvPr/>
        </p:nvCxnSpPr>
        <p:spPr bwMode="auto">
          <a:xfrm flipH="1" flipV="1">
            <a:off x="6409587" y="2240868"/>
            <a:ext cx="648072" cy="72008"/>
          </a:xfrm>
          <a:prstGeom prst="straightConnector1">
            <a:avLst/>
          </a:prstGeom>
          <a:ln>
            <a:headEnd type="none" w="med" len="med"/>
            <a:tailEnd type="arrow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5" idx="6"/>
          </p:cNvCxnSpPr>
          <p:nvPr/>
        </p:nvCxnSpPr>
        <p:spPr bwMode="auto">
          <a:xfrm flipV="1">
            <a:off x="3203848" y="2420888"/>
            <a:ext cx="1008112" cy="36004"/>
          </a:xfrm>
          <a:prstGeom prst="straightConnector1">
            <a:avLst/>
          </a:prstGeom>
          <a:ln>
            <a:headEnd type="none" w="med" len="med"/>
            <a:tailEnd type="arrow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195736" y="1556792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CPU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19200" y="3717032"/>
            <a:ext cx="1696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Internal HD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236296" y="1412776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RAM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840251" y="3713405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CD-DVD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5149437"/>
            <a:ext cx="1849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External HD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29400" y="5149436"/>
            <a:ext cx="20913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Cloud Storage</a:t>
            </a:r>
          </a:p>
        </p:txBody>
      </p:sp>
    </p:spTree>
    <p:extLst>
      <p:ext uri="{BB962C8B-B14F-4D97-AF65-F5344CB8AC3E}">
        <p14:creationId xmlns:p14="http://schemas.microsoft.com/office/powerpoint/2010/main" val="40012447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 dirty="0"/>
              <a:t>Computer Memory Hierarchy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52600"/>
            <a:ext cx="6091471" cy="4525963"/>
          </a:xfrm>
        </p:spPr>
      </p:pic>
      <p:sp>
        <p:nvSpPr>
          <p:cNvPr id="7" name="TextBox 6"/>
          <p:cNvSpPr txBox="1"/>
          <p:nvPr/>
        </p:nvSpPr>
        <p:spPr>
          <a:xfrm>
            <a:off x="5181600" y="6596390"/>
            <a:ext cx="3600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100" dirty="0"/>
              <a:t>Source: http://en.wikipedia.org/wiki/Computer_data_storage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91000" y="2057400"/>
            <a:ext cx="901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size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638800" y="2286000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Speed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0" y="274320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705600" y="3424535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086600" y="3933056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315200" y="4581128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543800" y="518160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772400" y="5715000"/>
            <a:ext cx="395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1937714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Returning to Why Backup Data?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So, why backup data?</a:t>
            </a:r>
          </a:p>
          <a:p>
            <a:pPr lvl="1"/>
            <a:r>
              <a:rPr lang="en-US" dirty="0"/>
              <a:t>The world is not perfect</a:t>
            </a:r>
          </a:p>
          <a:p>
            <a:pPr lvl="1"/>
            <a:r>
              <a:rPr lang="en-US" dirty="0"/>
              <a:t>Hardware is not perfect</a:t>
            </a:r>
          </a:p>
          <a:p>
            <a:pPr lvl="1"/>
            <a:r>
              <a:rPr lang="en-US" dirty="0"/>
              <a:t>Humans are not perfect</a:t>
            </a:r>
          </a:p>
          <a:p>
            <a:pPr lvl="1"/>
            <a:endParaRPr lang="en-US" dirty="0"/>
          </a:p>
          <a:p>
            <a:r>
              <a:rPr lang="en-US" dirty="0"/>
              <a:t>But also, things change</a:t>
            </a:r>
          </a:p>
          <a:p>
            <a:pPr lvl="1"/>
            <a:r>
              <a:rPr lang="en-US" dirty="0">
                <a:solidFill>
                  <a:srgbClr val="FF0000"/>
                </a:solidFill>
              </a:rPr>
              <a:t>Comparing present to past</a:t>
            </a:r>
          </a:p>
        </p:txBody>
      </p:sp>
    </p:spTree>
    <p:extLst>
      <p:ext uri="{BB962C8B-B14F-4D97-AF65-F5344CB8AC3E}">
        <p14:creationId xmlns:p14="http://schemas.microsoft.com/office/powerpoint/2010/main" val="3237934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 dirty="0"/>
              <a:t>Disaster type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Data loss can stem from many events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Natural Disasters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Unnatural Disasters</a:t>
            </a:r>
          </a:p>
          <a:p>
            <a:pPr lvl="2"/>
            <a:r>
              <a:rPr lang="en-US" dirty="0"/>
              <a:t>What does this mean?</a:t>
            </a:r>
          </a:p>
        </p:txBody>
      </p:sp>
    </p:spTree>
    <p:extLst>
      <p:ext uri="{BB962C8B-B14F-4D97-AF65-F5344CB8AC3E}">
        <p14:creationId xmlns:p14="http://schemas.microsoft.com/office/powerpoint/2010/main" val="32697542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 dirty="0"/>
              <a:t>Natural Disasters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endParaRPr lang="en-US" dirty="0"/>
          </a:p>
          <a:p>
            <a:pPr marL="0" indent="0">
              <a:buNone/>
            </a:pPr>
            <a:r>
              <a:rPr lang="en-US" dirty="0"/>
              <a:t>Natural Disasters</a:t>
            </a:r>
          </a:p>
          <a:p>
            <a:pPr lvl="1"/>
            <a:r>
              <a:rPr lang="en-US" dirty="0">
                <a:solidFill>
                  <a:srgbClr val="FF0000"/>
                </a:solidFill>
              </a:rPr>
              <a:t>Power failure</a:t>
            </a:r>
          </a:p>
          <a:p>
            <a:pPr lvl="1"/>
            <a:r>
              <a:rPr lang="en-US" dirty="0"/>
              <a:t>Flood</a:t>
            </a:r>
          </a:p>
          <a:p>
            <a:pPr lvl="1"/>
            <a:r>
              <a:rPr lang="en-US" dirty="0"/>
              <a:t>Fire</a:t>
            </a:r>
          </a:p>
          <a:p>
            <a:pPr lvl="1"/>
            <a:r>
              <a:rPr lang="en-US" dirty="0"/>
              <a:t>Earthquake</a:t>
            </a:r>
          </a:p>
          <a:p>
            <a:pPr lvl="1"/>
            <a:r>
              <a:rPr lang="en-US" dirty="0"/>
              <a:t>Tornado</a:t>
            </a:r>
          </a:p>
          <a:p>
            <a:pPr marL="457200" lvl="1" indent="0">
              <a:buNone/>
            </a:pPr>
            <a:endParaRPr lang="en-US" dirty="0"/>
          </a:p>
          <a:p>
            <a:pPr lvl="1"/>
            <a:r>
              <a:rPr lang="en-US" dirty="0"/>
              <a:t>And all the structural things that break when a natural disaster happens.</a:t>
            </a:r>
          </a:p>
        </p:txBody>
      </p:sp>
    </p:spTree>
    <p:extLst>
      <p:ext uri="{BB962C8B-B14F-4D97-AF65-F5344CB8AC3E}">
        <p14:creationId xmlns:p14="http://schemas.microsoft.com/office/powerpoint/2010/main" val="3001279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 dirty="0"/>
              <a:t>Unnatural Disasters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/>
          </a:p>
          <a:p>
            <a:r>
              <a:rPr lang="en-US" dirty="0"/>
              <a:t>Come in two basic categories:</a:t>
            </a:r>
          </a:p>
          <a:p>
            <a:endParaRPr lang="en-US" dirty="0"/>
          </a:p>
          <a:p>
            <a:pPr lvl="1"/>
            <a:r>
              <a:rPr lang="en-US" dirty="0"/>
              <a:t>Accidental</a:t>
            </a:r>
          </a:p>
          <a:p>
            <a:pPr lvl="1"/>
            <a:r>
              <a:rPr lang="en-US" dirty="0"/>
              <a:t>Intentional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3314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7381875" cy="760512"/>
          </a:xfrm>
        </p:spPr>
        <p:txBody>
          <a:bodyPr>
            <a:normAutofit fontScale="90000"/>
          </a:bodyPr>
          <a:lstStyle/>
          <a:p>
            <a:br>
              <a:rPr lang="en-US" sz="4000" dirty="0"/>
            </a:br>
            <a:r>
              <a:rPr lang="en-US" sz="4000" dirty="0"/>
              <a:t>Unnatural disasters - Accidental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pPr lvl="1"/>
            <a:r>
              <a:rPr lang="en-US" dirty="0"/>
              <a:t>Power supply issues!</a:t>
            </a:r>
          </a:p>
          <a:p>
            <a:pPr lvl="1"/>
            <a:r>
              <a:rPr lang="en-US" dirty="0"/>
              <a:t>My hard drive is dead!</a:t>
            </a:r>
          </a:p>
          <a:p>
            <a:pPr lvl="1"/>
            <a:r>
              <a:rPr lang="en-US" dirty="0"/>
              <a:t>I dropped my computer!</a:t>
            </a:r>
          </a:p>
          <a:p>
            <a:pPr lvl="1"/>
            <a:r>
              <a:rPr lang="en-US" dirty="0"/>
              <a:t>I overwrote my assignment!</a:t>
            </a:r>
          </a:p>
          <a:p>
            <a:pPr lvl="1"/>
            <a:r>
              <a:rPr lang="en-US" dirty="0"/>
              <a:t>I deleted my picture / Pictures folder</a:t>
            </a:r>
          </a:p>
          <a:p>
            <a:pPr lvl="1"/>
            <a:r>
              <a:rPr lang="en-US" dirty="0"/>
              <a:t>My significant other installed ____ and overwrote the entire hard drive!</a:t>
            </a:r>
          </a:p>
        </p:txBody>
      </p:sp>
    </p:spTree>
    <p:extLst>
      <p:ext uri="{BB962C8B-B14F-4D97-AF65-F5344CB8AC3E}">
        <p14:creationId xmlns:p14="http://schemas.microsoft.com/office/powerpoint/2010/main" val="3830284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7502227" cy="1066800"/>
          </a:xfrm>
        </p:spPr>
        <p:txBody>
          <a:bodyPr>
            <a:normAutofit fontScale="90000"/>
          </a:bodyPr>
          <a:lstStyle/>
          <a:p>
            <a:br>
              <a:rPr lang="en-US" sz="4000" dirty="0"/>
            </a:br>
            <a:r>
              <a:rPr lang="en-US" sz="4000" dirty="0"/>
              <a:t>Unnatural disasters - Intentional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Virus or other malware</a:t>
            </a:r>
          </a:p>
          <a:p>
            <a:r>
              <a:rPr lang="en-US" dirty="0"/>
              <a:t>My computer/account was hacked!</a:t>
            </a:r>
          </a:p>
          <a:p>
            <a:r>
              <a:rPr lang="en-US" dirty="0"/>
              <a:t>Someone stole/vandalized my laptop!</a:t>
            </a:r>
          </a:p>
          <a:p>
            <a:r>
              <a:rPr lang="en-US" dirty="0"/>
              <a:t>Someone wanted revenge!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3086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dirty="0"/>
              <a:t>So why back up?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9144000" cy="5257800"/>
          </a:xfrm>
        </p:spPr>
        <p:txBody>
          <a:bodyPr>
            <a:normAutofit/>
          </a:bodyPr>
          <a:lstStyle/>
          <a:p>
            <a:endParaRPr lang="en-US" sz="2400" dirty="0"/>
          </a:p>
          <a:p>
            <a:pPr algn="ctr">
              <a:buNone/>
            </a:pPr>
            <a:r>
              <a:rPr lang="en-US" sz="8800" dirty="0">
                <a:solidFill>
                  <a:srgbClr val="FF0000"/>
                </a:solidFill>
              </a:rPr>
              <a:t>Data is important!!!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280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sz="4000" dirty="0">
                <a:solidFill>
                  <a:srgbClr val="FF0000"/>
                </a:solidFill>
              </a:rPr>
            </a:br>
            <a:r>
              <a:rPr lang="en-US" sz="4000" dirty="0"/>
              <a:t>What should I back up?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Mostly it’s the data you care about.</a:t>
            </a:r>
          </a:p>
          <a:p>
            <a:r>
              <a:rPr lang="en-US" dirty="0"/>
              <a:t>Anything that can be easily reinstalled is usually not worth backing up</a:t>
            </a:r>
          </a:p>
          <a:p>
            <a:r>
              <a:rPr lang="en-US" dirty="0"/>
              <a:t>Remember to include software settings and configurations when you make a backup plan.</a:t>
            </a:r>
          </a:p>
          <a:p>
            <a:r>
              <a:rPr lang="en-US" dirty="0"/>
              <a:t>The windows “</a:t>
            </a:r>
            <a:r>
              <a:rPr lang="en-US" dirty="0">
                <a:solidFill>
                  <a:srgbClr val="FF0000"/>
                </a:solidFill>
              </a:rPr>
              <a:t>Registry</a:t>
            </a:r>
            <a:r>
              <a:rPr lang="en-US" dirty="0"/>
              <a:t>” is a good example.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60459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What should I back up?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458200" cy="5029200"/>
          </a:xfrm>
        </p:spPr>
        <p:txBody>
          <a:bodyPr/>
          <a:lstStyle/>
          <a:p>
            <a:r>
              <a:rPr lang="en-US" sz="2800" dirty="0"/>
              <a:t>On a Windows computer, you normally want to backup the folder “</a:t>
            </a:r>
            <a:r>
              <a:rPr lang="en-US" sz="2800" dirty="0">
                <a:solidFill>
                  <a:srgbClr val="00B050"/>
                </a:solidFill>
              </a:rPr>
              <a:t>Documents</a:t>
            </a:r>
            <a:r>
              <a:rPr lang="en-US" sz="2800" dirty="0"/>
              <a:t>” and anything on “</a:t>
            </a:r>
            <a:r>
              <a:rPr lang="en-US" sz="2800" dirty="0">
                <a:solidFill>
                  <a:srgbClr val="00B050"/>
                </a:solidFill>
              </a:rPr>
              <a:t>Desktop</a:t>
            </a:r>
            <a:r>
              <a:rPr lang="en-US" sz="2800" dirty="0"/>
              <a:t>”</a:t>
            </a:r>
          </a:p>
          <a:p>
            <a:r>
              <a:rPr lang="en-US" sz="2800" dirty="0"/>
              <a:t>Other </a:t>
            </a:r>
            <a:r>
              <a:rPr lang="en-US" sz="2800" dirty="0" err="1"/>
              <a:t>OS’es</a:t>
            </a:r>
            <a:r>
              <a:rPr lang="en-US" sz="2800" dirty="0"/>
              <a:t>, have a similar place</a:t>
            </a:r>
          </a:p>
          <a:p>
            <a:r>
              <a:rPr lang="en-US" sz="2800" dirty="0"/>
              <a:t>Don’t forget about other directories or folders on your computer such as: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Pictures, Music, etc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Data on other hard drives </a:t>
            </a:r>
            <a:r>
              <a:rPr lang="en-US" dirty="0"/>
              <a:t>(D:, etc)</a:t>
            </a:r>
          </a:p>
          <a:p>
            <a:pPr lvl="1"/>
            <a:r>
              <a:rPr lang="en-US" dirty="0"/>
              <a:t>Data stored in non-standard places</a:t>
            </a:r>
          </a:p>
          <a:p>
            <a:pPr lvl="2"/>
            <a:r>
              <a:rPr lang="en-US" dirty="0"/>
              <a:t>Some software will create other folders on your hard drive to store application specific stuff.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68123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solidFill>
                  <a:srgbClr val="00B050"/>
                </a:solidFill>
              </a:rPr>
              <a:t>How do I back up my data?</a:t>
            </a:r>
            <a:endParaRPr lang="en-CA" sz="40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447800"/>
            <a:ext cx="7391400" cy="4724400"/>
          </a:xfrm>
        </p:spPr>
        <p:txBody>
          <a:bodyPr/>
          <a:lstStyle/>
          <a:p>
            <a:r>
              <a:rPr lang="en-US" dirty="0"/>
              <a:t>Many </a:t>
            </a:r>
            <a:r>
              <a:rPr lang="en-US" dirty="0" err="1"/>
              <a:t>OS’es</a:t>
            </a:r>
            <a:r>
              <a:rPr lang="en-US" dirty="0"/>
              <a:t> have some built-in software.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2514600"/>
            <a:ext cx="7596336" cy="412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3565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How do I back up my data?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Automatically!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If you are using the built-in, bundled or some other backup software, just follow the instructions.</a:t>
            </a:r>
          </a:p>
          <a:p>
            <a:endParaRPr lang="en-US" dirty="0"/>
          </a:p>
          <a:p>
            <a:r>
              <a:rPr lang="en-US" dirty="0"/>
              <a:t>Set &amp; forget</a:t>
            </a:r>
          </a:p>
        </p:txBody>
      </p:sp>
    </p:spTree>
    <p:extLst>
      <p:ext uri="{BB962C8B-B14F-4D97-AF65-F5344CB8AC3E}">
        <p14:creationId xmlns:p14="http://schemas.microsoft.com/office/powerpoint/2010/main" val="7411634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How do I back up my data?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Other methods generally involve copying the individual files yourself.</a:t>
            </a:r>
          </a:p>
          <a:p>
            <a:endParaRPr lang="en-US" dirty="0"/>
          </a:p>
          <a:p>
            <a:r>
              <a:rPr lang="en-US" dirty="0"/>
              <a:t>Sometimes you will create an “archive” or “zip” of a number of files first.</a:t>
            </a:r>
          </a:p>
        </p:txBody>
      </p:sp>
    </p:spTree>
    <p:extLst>
      <p:ext uri="{BB962C8B-B14F-4D97-AF65-F5344CB8AC3E}">
        <p14:creationId xmlns:p14="http://schemas.microsoft.com/office/powerpoint/2010/main" val="27731085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How do I back up my data?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19200"/>
            <a:ext cx="7668344" cy="5257800"/>
          </a:xfrm>
        </p:spPr>
        <p:txBody>
          <a:bodyPr/>
          <a:lstStyle/>
          <a:p>
            <a:endParaRPr lang="en-US" dirty="0"/>
          </a:p>
          <a:p>
            <a:r>
              <a:rPr lang="en-US" dirty="0"/>
              <a:t>“</a:t>
            </a:r>
            <a:r>
              <a:rPr lang="en-US" dirty="0">
                <a:solidFill>
                  <a:srgbClr val="FF0000"/>
                </a:solidFill>
              </a:rPr>
              <a:t>Proper</a:t>
            </a:r>
            <a:r>
              <a:rPr lang="en-US" dirty="0"/>
              <a:t>” backups involve making multiple backups on a schedule.</a:t>
            </a:r>
          </a:p>
          <a:p>
            <a:endParaRPr lang="en-US" dirty="0"/>
          </a:p>
          <a:p>
            <a:r>
              <a:rPr lang="en-US" dirty="0"/>
              <a:t>“</a:t>
            </a:r>
            <a:r>
              <a:rPr lang="en-US" dirty="0">
                <a:solidFill>
                  <a:srgbClr val="FF0000"/>
                </a:solidFill>
              </a:rPr>
              <a:t>Proper”</a:t>
            </a:r>
            <a:r>
              <a:rPr lang="en-US" dirty="0"/>
              <a:t> backups are automatic.</a:t>
            </a:r>
          </a:p>
          <a:p>
            <a:endParaRPr lang="en-US" dirty="0"/>
          </a:p>
          <a:p>
            <a:r>
              <a:rPr lang="en-US" dirty="0"/>
              <a:t>“</a:t>
            </a:r>
            <a:r>
              <a:rPr lang="en-US" dirty="0">
                <a:solidFill>
                  <a:srgbClr val="FF0000"/>
                </a:solidFill>
              </a:rPr>
              <a:t>Proper</a:t>
            </a:r>
            <a:r>
              <a:rPr lang="en-US" dirty="0"/>
              <a:t>” backups are not all in one place. (</a:t>
            </a:r>
            <a:r>
              <a:rPr lang="en-US" dirty="0" err="1"/>
              <a:t>ie</a:t>
            </a:r>
            <a:r>
              <a:rPr lang="en-US" dirty="0"/>
              <a:t>. not same place as data)</a:t>
            </a:r>
          </a:p>
        </p:txBody>
      </p:sp>
    </p:spTree>
    <p:extLst>
      <p:ext uri="{BB962C8B-B14F-4D97-AF65-F5344CB8AC3E}">
        <p14:creationId xmlns:p14="http://schemas.microsoft.com/office/powerpoint/2010/main" val="38835014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solidFill>
                  <a:srgbClr val="85BA68"/>
                </a:solidFill>
              </a:rPr>
              <a:t>Different types of Backups</a:t>
            </a:r>
            <a:endParaRPr lang="en-CA" sz="4000" dirty="0">
              <a:solidFill>
                <a:srgbClr val="85BA68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1295400"/>
            <a:ext cx="7512496" cy="5257800"/>
          </a:xfrm>
        </p:spPr>
        <p:txBody>
          <a:bodyPr/>
          <a:lstStyle/>
          <a:p>
            <a:pPr>
              <a:buNone/>
            </a:pPr>
            <a:endParaRPr lang="en-US" dirty="0"/>
          </a:p>
          <a:p>
            <a:r>
              <a:rPr lang="en-US" dirty="0"/>
              <a:t>Backups can be:</a:t>
            </a:r>
          </a:p>
          <a:p>
            <a:pPr lvl="1"/>
            <a:r>
              <a:rPr lang="en-US" dirty="0"/>
              <a:t>Images</a:t>
            </a:r>
          </a:p>
          <a:p>
            <a:pPr lvl="1"/>
            <a:r>
              <a:rPr lang="en-US" dirty="0"/>
              <a:t>Full</a:t>
            </a:r>
          </a:p>
          <a:p>
            <a:pPr lvl="1"/>
            <a:r>
              <a:rPr lang="en-US" dirty="0"/>
              <a:t>Incremental or Differential</a:t>
            </a:r>
          </a:p>
          <a:p>
            <a:pPr lvl="1"/>
            <a:r>
              <a:rPr lang="en-US" dirty="0"/>
              <a:t>Unstructured or “one-off”</a:t>
            </a:r>
          </a:p>
        </p:txBody>
      </p:sp>
    </p:spTree>
    <p:extLst>
      <p:ext uri="{BB962C8B-B14F-4D97-AF65-F5344CB8AC3E}">
        <p14:creationId xmlns:p14="http://schemas.microsoft.com/office/powerpoint/2010/main" val="302935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Image backup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Image backup</a:t>
            </a:r>
          </a:p>
          <a:p>
            <a:pPr lvl="1"/>
            <a:r>
              <a:rPr lang="en-US" dirty="0"/>
              <a:t>An image backup is a full backup of the entire structure of the hard drive. </a:t>
            </a:r>
            <a:r>
              <a:rPr lang="en-US" dirty="0">
                <a:solidFill>
                  <a:srgbClr val="FF0000"/>
                </a:solidFill>
              </a:rPr>
              <a:t>Norton Ghost, Paragon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Often used to replicate software, settings and data.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Usually depends on source media and target media being similar.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3600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 dirty="0"/>
              <a:t>Full backup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Full</a:t>
            </a:r>
          </a:p>
          <a:p>
            <a:pPr lvl="1"/>
            <a:r>
              <a:rPr lang="en-US" dirty="0"/>
              <a:t>A full backup is a complete byte copy of the target data</a:t>
            </a:r>
          </a:p>
          <a:p>
            <a:pPr lvl="2"/>
            <a:r>
              <a:rPr lang="en-US" dirty="0"/>
              <a:t>To clarify, this is a document-oriented copy, not a bit-oriented backup.  Every byte of every document is copied.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A full backup:</a:t>
            </a:r>
          </a:p>
          <a:p>
            <a:pPr lvl="2"/>
            <a:r>
              <a:rPr lang="en-US" dirty="0"/>
              <a:t>does not depend on any other backup</a:t>
            </a:r>
          </a:p>
          <a:p>
            <a:pPr lvl="2"/>
            <a:r>
              <a:rPr lang="en-US" dirty="0"/>
              <a:t>does not depend on target restore media</a:t>
            </a:r>
          </a:p>
        </p:txBody>
      </p:sp>
    </p:spTree>
    <p:extLst>
      <p:ext uri="{BB962C8B-B14F-4D97-AF65-F5344CB8AC3E}">
        <p14:creationId xmlns:p14="http://schemas.microsoft.com/office/powerpoint/2010/main" val="36754469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E26CFA6-EDA2-47AF-AE02-B0CCE2AE7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727" y="762000"/>
            <a:ext cx="8229600" cy="4572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Incremental Backup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896AB89-2B91-4369-8AB7-A14D32F763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533400"/>
            <a:ext cx="8579296" cy="6324600"/>
          </a:xfrm>
          <a:noFill/>
          <a:ln w="38100">
            <a:noFill/>
          </a:ln>
        </p:spPr>
        <p:txBody>
          <a:bodyPr/>
          <a:lstStyle/>
          <a:p>
            <a:pPr eaLnBrk="1" hangingPunct="1">
              <a:buNone/>
            </a:pPr>
            <a:endParaRPr lang="en-US" sz="1800" dirty="0"/>
          </a:p>
          <a:p>
            <a:pPr eaLnBrk="1" hangingPunct="1">
              <a:buNone/>
            </a:pPr>
            <a:endParaRPr lang="en-US" sz="1800" dirty="0"/>
          </a:p>
          <a:p>
            <a:pPr eaLnBrk="1" hangingPunct="1">
              <a:buNone/>
            </a:pPr>
            <a:endParaRPr lang="en-US" sz="1800" dirty="0"/>
          </a:p>
          <a:p>
            <a:pPr eaLnBrk="1" hangingPunct="1">
              <a:buNone/>
            </a:pPr>
            <a:r>
              <a:rPr lang="en-US" sz="1800" dirty="0"/>
              <a:t>Mon		Tues	      	Wed		      Thurs 	            Fri.</a:t>
            </a:r>
          </a:p>
          <a:p>
            <a:pPr eaLnBrk="1" hangingPunct="1">
              <a:buNone/>
            </a:pPr>
            <a:r>
              <a:rPr lang="en-US" sz="1800" dirty="0"/>
              <a:t>Full (50)    </a:t>
            </a:r>
            <a:r>
              <a:rPr lang="en-US" sz="1800" dirty="0">
                <a:solidFill>
                  <a:srgbClr val="00B050"/>
                </a:solidFill>
              </a:rPr>
              <a:t>N</a:t>
            </a:r>
            <a:r>
              <a:rPr lang="en-US" sz="1800" dirty="0"/>
              <a:t>+</a:t>
            </a:r>
            <a:r>
              <a:rPr lang="en-US" sz="1800" dirty="0">
                <a:solidFill>
                  <a:srgbClr val="FF0000"/>
                </a:solidFill>
              </a:rPr>
              <a:t>C</a:t>
            </a:r>
            <a:r>
              <a:rPr lang="en-US" sz="1800" dirty="0"/>
              <a:t>(20)</a:t>
            </a:r>
            <a:r>
              <a:rPr lang="en-US" sz="1800" dirty="0">
                <a:solidFill>
                  <a:srgbClr val="00B0F0"/>
                </a:solidFill>
              </a:rPr>
              <a:t>		</a:t>
            </a:r>
            <a:r>
              <a:rPr lang="en-US" sz="1800" dirty="0">
                <a:solidFill>
                  <a:srgbClr val="00B050"/>
                </a:solidFill>
              </a:rPr>
              <a:t>N</a:t>
            </a:r>
            <a:r>
              <a:rPr lang="en-US" sz="1800" dirty="0"/>
              <a:t>+</a:t>
            </a:r>
            <a:r>
              <a:rPr lang="en-US" sz="1800" dirty="0">
                <a:solidFill>
                  <a:srgbClr val="FF0000"/>
                </a:solidFill>
              </a:rPr>
              <a:t>C</a:t>
            </a:r>
            <a:r>
              <a:rPr lang="en-US" sz="1800" dirty="0"/>
              <a:t>(18)</a:t>
            </a:r>
            <a:r>
              <a:rPr lang="en-US" sz="1800" dirty="0">
                <a:solidFill>
                  <a:srgbClr val="00B0F0"/>
                </a:solidFill>
              </a:rPr>
              <a:t>		</a:t>
            </a:r>
            <a:r>
              <a:rPr lang="en-US" sz="1800" dirty="0">
                <a:solidFill>
                  <a:srgbClr val="00B050"/>
                </a:solidFill>
              </a:rPr>
              <a:t>N</a:t>
            </a:r>
            <a:r>
              <a:rPr lang="en-US" sz="1800" dirty="0"/>
              <a:t>+</a:t>
            </a:r>
            <a:r>
              <a:rPr lang="en-US" sz="1800" dirty="0">
                <a:solidFill>
                  <a:srgbClr val="FF0000"/>
                </a:solidFill>
              </a:rPr>
              <a:t>C</a:t>
            </a:r>
            <a:r>
              <a:rPr lang="en-US" sz="1800" dirty="0"/>
              <a:t>(16)	   </a:t>
            </a:r>
            <a:r>
              <a:rPr lang="en-US" sz="1800" dirty="0">
                <a:solidFill>
                  <a:srgbClr val="00B050"/>
                </a:solidFill>
              </a:rPr>
              <a:t>N</a:t>
            </a:r>
            <a:r>
              <a:rPr lang="en-US" sz="1800" dirty="0"/>
              <a:t>+</a:t>
            </a:r>
            <a:r>
              <a:rPr lang="en-US" sz="1800" dirty="0">
                <a:solidFill>
                  <a:srgbClr val="FF0000"/>
                </a:solidFill>
              </a:rPr>
              <a:t>C</a:t>
            </a:r>
            <a:r>
              <a:rPr lang="en-US" sz="1800" dirty="0"/>
              <a:t>(27)</a:t>
            </a:r>
            <a:r>
              <a:rPr lang="en-US" sz="1800" dirty="0">
                <a:solidFill>
                  <a:srgbClr val="00B0F0"/>
                </a:solidFill>
              </a:rPr>
              <a:t>	</a:t>
            </a:r>
          </a:p>
          <a:p>
            <a:pPr eaLnBrk="1" hangingPunct="1">
              <a:buNone/>
            </a:pPr>
            <a:r>
              <a:rPr lang="en-US" sz="1800" dirty="0">
                <a:solidFill>
                  <a:srgbClr val="FFFF00"/>
                </a:solidFill>
              </a:rPr>
              <a:t>Daily BU	</a:t>
            </a:r>
            <a:r>
              <a:rPr lang="en-US" sz="1800" dirty="0">
                <a:solidFill>
                  <a:srgbClr val="00B050"/>
                </a:solidFill>
              </a:rPr>
              <a:t>5</a:t>
            </a:r>
            <a:r>
              <a:rPr lang="en-US" sz="1800" dirty="0"/>
              <a:t>+</a:t>
            </a:r>
            <a:r>
              <a:rPr lang="en-US" sz="1800" dirty="0">
                <a:solidFill>
                  <a:srgbClr val="FF0000"/>
                </a:solidFill>
              </a:rPr>
              <a:t>15		         </a:t>
            </a:r>
            <a:r>
              <a:rPr lang="en-US" sz="1800" dirty="0">
                <a:solidFill>
                  <a:srgbClr val="00B050"/>
                </a:solidFill>
              </a:rPr>
              <a:t>8</a:t>
            </a:r>
            <a:r>
              <a:rPr lang="en-US" sz="1800" dirty="0"/>
              <a:t>+</a:t>
            </a:r>
            <a:r>
              <a:rPr lang="en-US" sz="1800" dirty="0">
                <a:solidFill>
                  <a:srgbClr val="FF0000"/>
                </a:solidFill>
              </a:rPr>
              <a:t>10		</a:t>
            </a:r>
            <a:r>
              <a:rPr lang="en-US" sz="1800" dirty="0">
                <a:solidFill>
                  <a:srgbClr val="00B050"/>
                </a:solidFill>
              </a:rPr>
              <a:t>10</a:t>
            </a:r>
            <a:r>
              <a:rPr lang="en-US" sz="1800" dirty="0"/>
              <a:t>+</a:t>
            </a:r>
            <a:r>
              <a:rPr lang="en-US" sz="1800" dirty="0">
                <a:solidFill>
                  <a:srgbClr val="FF0000"/>
                </a:solidFill>
              </a:rPr>
              <a:t>6</a:t>
            </a:r>
            <a:r>
              <a:rPr lang="en-US" sz="1800" dirty="0">
                <a:solidFill>
                  <a:srgbClr val="00B050"/>
                </a:solidFill>
              </a:rPr>
              <a:t>	          15</a:t>
            </a:r>
            <a:r>
              <a:rPr lang="en-US" sz="1800" dirty="0"/>
              <a:t>+</a:t>
            </a:r>
            <a:r>
              <a:rPr lang="en-US" sz="1800" dirty="0">
                <a:solidFill>
                  <a:srgbClr val="FF0000"/>
                </a:solidFill>
              </a:rPr>
              <a:t>12</a:t>
            </a:r>
            <a:endParaRPr lang="en-US" sz="1800" dirty="0">
              <a:solidFill>
                <a:srgbClr val="00B0F0"/>
              </a:solidFill>
            </a:endParaRPr>
          </a:p>
          <a:p>
            <a:pPr lvl="4" eaLnBrk="1" hangingPunct="1">
              <a:buFont typeface="Arial" charset="0"/>
              <a:buNone/>
            </a:pPr>
            <a:r>
              <a:rPr lang="en-US" dirty="0">
                <a:solidFill>
                  <a:srgbClr val="00B0F0"/>
                </a:solidFill>
              </a:rPr>
              <a:t>		</a:t>
            </a:r>
          </a:p>
          <a:p>
            <a:pPr eaLnBrk="1" hangingPunct="1">
              <a:buFont typeface="Arial" charset="0"/>
              <a:buNone/>
            </a:pPr>
            <a:r>
              <a:rPr lang="en-US" sz="2500" dirty="0"/>
              <a:t>  Advantage: </a:t>
            </a:r>
          </a:p>
          <a:p>
            <a:pPr eaLnBrk="1" hangingPunct="1">
              <a:buFont typeface="Arial" charset="0"/>
              <a:buNone/>
            </a:pPr>
            <a:r>
              <a:rPr lang="en-US" sz="2500" dirty="0"/>
              <a:t>		Faster daily back up(Tues, Wed, Thurs, Fri)</a:t>
            </a:r>
          </a:p>
          <a:p>
            <a:pPr eaLnBrk="1" hangingPunct="1">
              <a:buFont typeface="Arial" charset="0"/>
              <a:buNone/>
            </a:pPr>
            <a:r>
              <a:rPr lang="en-US" sz="2500" dirty="0"/>
              <a:t>   Disadvantage: </a:t>
            </a:r>
            <a:r>
              <a:rPr lang="en-US" sz="2500" dirty="0">
                <a:solidFill>
                  <a:srgbClr val="FF0000"/>
                </a:solidFill>
              </a:rPr>
              <a:t>longer to restore</a:t>
            </a:r>
          </a:p>
          <a:p>
            <a:pPr eaLnBrk="1" hangingPunct="1">
              <a:buFont typeface="Arial" charset="0"/>
              <a:buNone/>
            </a:pPr>
            <a:r>
              <a:rPr lang="en-US" dirty="0">
                <a:solidFill>
                  <a:srgbClr val="FF0000"/>
                </a:solidFill>
              </a:rPr>
              <a:t>			</a:t>
            </a:r>
            <a:r>
              <a:rPr lang="en-US" sz="2400" dirty="0">
                <a:solidFill>
                  <a:srgbClr val="FF0000"/>
                </a:solidFill>
              </a:rPr>
              <a:t>C</a:t>
            </a:r>
            <a:r>
              <a:rPr lang="en-US" sz="2400" dirty="0"/>
              <a:t>= Changed file	</a:t>
            </a:r>
            <a:r>
              <a:rPr lang="en-US" sz="2400" dirty="0">
                <a:solidFill>
                  <a:srgbClr val="00B050"/>
                </a:solidFill>
              </a:rPr>
              <a:t>N</a:t>
            </a:r>
            <a:r>
              <a:rPr lang="en-US" sz="2400" dirty="0"/>
              <a:t>= New file</a:t>
            </a:r>
            <a:endParaRPr lang="en-US" sz="2400" dirty="0">
              <a:solidFill>
                <a:srgbClr val="FF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53288DD-CE7F-4454-A932-EA6151D0E4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5105400"/>
            <a:ext cx="6264696" cy="145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6387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BDB1FDC-BA88-4178-9672-30F27C6C46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5114" y="785018"/>
            <a:ext cx="8229600" cy="411163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dirty="0"/>
              <a:t>Differential Backup (cumulative)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0798B17-ED61-45E7-ACAE-01E17DC966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90600"/>
            <a:ext cx="8663963" cy="5462736"/>
          </a:xfrm>
        </p:spPr>
        <p:txBody>
          <a:bodyPr/>
          <a:lstStyle/>
          <a:p>
            <a:pPr eaLnBrk="1" hangingPunct="1">
              <a:buNone/>
            </a:pPr>
            <a:endParaRPr lang="en-US" sz="1600" dirty="0"/>
          </a:p>
          <a:p>
            <a:pPr eaLnBrk="1" hangingPunct="1">
              <a:buNone/>
            </a:pPr>
            <a:endParaRPr lang="en-US" sz="1600" dirty="0"/>
          </a:p>
          <a:p>
            <a:pPr eaLnBrk="1" hangingPunct="1">
              <a:buNone/>
            </a:pPr>
            <a:r>
              <a:rPr lang="en-US" sz="1600" dirty="0"/>
              <a:t>Mon	                      Tues		        Wed		       Thurs		       Fri.</a:t>
            </a:r>
          </a:p>
          <a:p>
            <a:pPr eaLnBrk="1" hangingPunct="1">
              <a:buNone/>
            </a:pPr>
            <a:r>
              <a:rPr lang="en-US" sz="1600" dirty="0"/>
              <a:t>Full (50)	             </a:t>
            </a:r>
            <a:r>
              <a:rPr lang="en-US" sz="1600" dirty="0">
                <a:solidFill>
                  <a:srgbClr val="00B050"/>
                </a:solidFill>
              </a:rPr>
              <a:t>N</a:t>
            </a:r>
            <a:r>
              <a:rPr lang="en-US" sz="1600" dirty="0"/>
              <a:t>+</a:t>
            </a:r>
            <a:r>
              <a:rPr lang="en-US" sz="1600" dirty="0">
                <a:solidFill>
                  <a:srgbClr val="FF0000"/>
                </a:solidFill>
              </a:rPr>
              <a:t>C</a:t>
            </a:r>
            <a:r>
              <a:rPr lang="en-US" sz="1600" dirty="0"/>
              <a:t>(20)</a:t>
            </a:r>
            <a:r>
              <a:rPr lang="en-US" sz="1600" dirty="0">
                <a:solidFill>
                  <a:srgbClr val="00B0F0"/>
                </a:solidFill>
              </a:rPr>
              <a:t>		</a:t>
            </a:r>
            <a:r>
              <a:rPr lang="en-US" sz="1600" dirty="0">
                <a:solidFill>
                  <a:srgbClr val="00B050"/>
                </a:solidFill>
              </a:rPr>
              <a:t>N</a:t>
            </a:r>
            <a:r>
              <a:rPr lang="en-US" sz="1600" dirty="0"/>
              <a:t>+</a:t>
            </a:r>
            <a:r>
              <a:rPr lang="en-US" sz="1600" dirty="0">
                <a:solidFill>
                  <a:srgbClr val="FF0000"/>
                </a:solidFill>
              </a:rPr>
              <a:t>C</a:t>
            </a:r>
            <a:r>
              <a:rPr lang="en-US" sz="1600" dirty="0"/>
              <a:t>(28)</a:t>
            </a:r>
            <a:r>
              <a:rPr lang="en-US" sz="1600" dirty="0">
                <a:solidFill>
                  <a:srgbClr val="00B0F0"/>
                </a:solidFill>
              </a:rPr>
              <a:t>		</a:t>
            </a:r>
            <a:r>
              <a:rPr lang="en-US" sz="1600" dirty="0">
                <a:solidFill>
                  <a:srgbClr val="00B050"/>
                </a:solidFill>
              </a:rPr>
              <a:t>N</a:t>
            </a:r>
            <a:r>
              <a:rPr lang="en-US" sz="1600" dirty="0"/>
              <a:t>+</a:t>
            </a:r>
            <a:r>
              <a:rPr lang="en-US" sz="1600" dirty="0">
                <a:solidFill>
                  <a:srgbClr val="FF0000"/>
                </a:solidFill>
              </a:rPr>
              <a:t>C</a:t>
            </a:r>
            <a:r>
              <a:rPr lang="en-US" sz="1600" dirty="0"/>
              <a:t>(30)		</a:t>
            </a:r>
            <a:r>
              <a:rPr lang="en-US" sz="1600" dirty="0">
                <a:solidFill>
                  <a:srgbClr val="00B050"/>
                </a:solidFill>
              </a:rPr>
              <a:t>N</a:t>
            </a:r>
            <a:r>
              <a:rPr lang="en-US" sz="1600" dirty="0"/>
              <a:t>+</a:t>
            </a:r>
            <a:r>
              <a:rPr lang="en-US" sz="1600" dirty="0">
                <a:solidFill>
                  <a:srgbClr val="FF0000"/>
                </a:solidFill>
              </a:rPr>
              <a:t>C</a:t>
            </a:r>
            <a:r>
              <a:rPr lang="en-US" sz="1600" dirty="0"/>
              <a:t>(35)</a:t>
            </a:r>
            <a:r>
              <a:rPr lang="en-US" sz="1600" dirty="0">
                <a:solidFill>
                  <a:srgbClr val="00B0F0"/>
                </a:solidFill>
              </a:rPr>
              <a:t>	                       </a:t>
            </a:r>
            <a:r>
              <a:rPr lang="en-US" sz="1600" dirty="0">
                <a:solidFill>
                  <a:srgbClr val="00B050"/>
                </a:solidFill>
              </a:rPr>
              <a:t>5</a:t>
            </a:r>
            <a:r>
              <a:rPr lang="en-US" sz="1600" dirty="0"/>
              <a:t>+</a:t>
            </a:r>
            <a:r>
              <a:rPr lang="en-US" sz="1600" dirty="0">
                <a:solidFill>
                  <a:srgbClr val="FF0000"/>
                </a:solidFill>
              </a:rPr>
              <a:t>15	        	</a:t>
            </a:r>
            <a:r>
              <a:rPr lang="en-US" sz="1600" dirty="0">
                <a:solidFill>
                  <a:srgbClr val="7030A0"/>
                </a:solidFill>
              </a:rPr>
              <a:t>5</a:t>
            </a:r>
            <a:r>
              <a:rPr lang="en-US" sz="1600" dirty="0">
                <a:solidFill>
                  <a:srgbClr val="00B050"/>
                </a:solidFill>
              </a:rPr>
              <a:t>+8</a:t>
            </a:r>
            <a:r>
              <a:rPr lang="en-US" sz="1600" dirty="0"/>
              <a:t>+</a:t>
            </a:r>
            <a:r>
              <a:rPr lang="en-US" sz="1600" dirty="0">
                <a:solidFill>
                  <a:srgbClr val="FF0000"/>
                </a:solidFill>
              </a:rPr>
              <a:t>15		   </a:t>
            </a:r>
            <a:r>
              <a:rPr lang="en-US" sz="1600" dirty="0">
                <a:solidFill>
                  <a:srgbClr val="7030A0"/>
                </a:solidFill>
              </a:rPr>
              <a:t>5+8+</a:t>
            </a:r>
            <a:r>
              <a:rPr lang="en-US" sz="1600" dirty="0">
                <a:solidFill>
                  <a:srgbClr val="00B050"/>
                </a:solidFill>
              </a:rPr>
              <a:t>2+</a:t>
            </a:r>
            <a:r>
              <a:rPr lang="en-US" sz="1600" dirty="0">
                <a:solidFill>
                  <a:srgbClr val="FF0000"/>
                </a:solidFill>
              </a:rPr>
              <a:t>15        </a:t>
            </a:r>
            <a:r>
              <a:rPr lang="en-US" sz="1600" dirty="0">
                <a:solidFill>
                  <a:srgbClr val="7030A0"/>
                </a:solidFill>
              </a:rPr>
              <a:t>5+8+ 2+</a:t>
            </a:r>
            <a:r>
              <a:rPr lang="en-US" sz="1600" dirty="0">
                <a:solidFill>
                  <a:srgbClr val="00B050"/>
                </a:solidFill>
              </a:rPr>
              <a:t>5+</a:t>
            </a:r>
            <a:r>
              <a:rPr lang="en-US" sz="1600" dirty="0">
                <a:solidFill>
                  <a:srgbClr val="FF0000"/>
                </a:solidFill>
              </a:rPr>
              <a:t>15</a:t>
            </a:r>
            <a:endParaRPr lang="en-US" sz="2800" dirty="0"/>
          </a:p>
          <a:p>
            <a:pPr marL="119063" lvl="4" indent="0" eaLnBrk="1" hangingPunct="1">
              <a:buFont typeface="Arial" charset="0"/>
              <a:buNone/>
            </a:pPr>
            <a:r>
              <a:rPr lang="en-US" sz="2800" dirty="0"/>
              <a:t>Advantage:</a:t>
            </a:r>
          </a:p>
          <a:p>
            <a:pPr marL="119063" lvl="4" indent="0" eaLnBrk="1" hangingPunct="1">
              <a:buFont typeface="Arial" charset="0"/>
              <a:buNone/>
            </a:pPr>
            <a:r>
              <a:rPr lang="en-US" sz="2800" dirty="0"/>
              <a:t>	 Faster to restore </a:t>
            </a:r>
            <a:r>
              <a:rPr lang="en-US" sz="2400" dirty="0"/>
              <a:t>(Monday + Friday)</a:t>
            </a:r>
          </a:p>
          <a:p>
            <a:pPr marL="119063" lvl="4" indent="0" eaLnBrk="1" hangingPunct="1">
              <a:buFont typeface="Arial" charset="0"/>
              <a:buNone/>
            </a:pPr>
            <a:r>
              <a:rPr lang="en-US" sz="2800" dirty="0"/>
              <a:t>Disadvantage: </a:t>
            </a:r>
            <a:r>
              <a:rPr lang="en-US" sz="2800" dirty="0">
                <a:solidFill>
                  <a:srgbClr val="FF0000"/>
                </a:solidFill>
              </a:rPr>
              <a:t>Longer daily  back up</a:t>
            </a:r>
          </a:p>
          <a:p>
            <a:pPr lvl="4" algn="ctr" eaLnBrk="1" hangingPunct="1">
              <a:buFont typeface="Arial" charset="0"/>
              <a:buNone/>
            </a:pPr>
            <a:r>
              <a:rPr lang="en-US" dirty="0">
                <a:solidFill>
                  <a:srgbClr val="00B050"/>
                </a:solidFill>
              </a:rPr>
              <a:t>		</a:t>
            </a:r>
          </a:p>
          <a:p>
            <a:pPr algn="ctr" eaLnBrk="1" hangingPunct="1"/>
            <a:r>
              <a:rPr lang="en-US" sz="2400" dirty="0">
                <a:solidFill>
                  <a:srgbClr val="FF0000"/>
                </a:solidFill>
              </a:rPr>
              <a:t>C</a:t>
            </a:r>
            <a:r>
              <a:rPr lang="en-US" sz="2400" dirty="0"/>
              <a:t>= Changed	</a:t>
            </a:r>
            <a:r>
              <a:rPr lang="en-US" sz="2400" dirty="0">
                <a:solidFill>
                  <a:srgbClr val="00B050"/>
                </a:solidFill>
              </a:rPr>
              <a:t>N</a:t>
            </a:r>
            <a:r>
              <a:rPr lang="en-US" sz="2400" dirty="0"/>
              <a:t>= New	</a:t>
            </a:r>
            <a:r>
              <a:rPr lang="en-US" sz="2400" dirty="0">
                <a:solidFill>
                  <a:srgbClr val="00B0F0"/>
                </a:solidFill>
              </a:rPr>
              <a:t>Un</a:t>
            </a:r>
            <a:r>
              <a:rPr lang="en-US" sz="2400" dirty="0"/>
              <a:t>=unchanged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2751C15-1858-4FEA-8B81-E131D9FCE6FA}"/>
              </a:ext>
            </a:extLst>
          </p:cNvPr>
          <p:cNvSpPr txBox="1"/>
          <p:nvPr/>
        </p:nvSpPr>
        <p:spPr>
          <a:xfrm>
            <a:off x="7703840" y="2564904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cumulative</a:t>
            </a:r>
            <a:r>
              <a:rPr lang="en-US" dirty="0"/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E819843-49C8-436E-85F3-19426F0555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736" y="4797152"/>
            <a:ext cx="6120679" cy="165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4514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Incremental or Differential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600200"/>
            <a:ext cx="8748464" cy="5257800"/>
          </a:xfrm>
        </p:spPr>
        <p:txBody>
          <a:bodyPr/>
          <a:lstStyle/>
          <a:p>
            <a:pPr lvl="1"/>
            <a:r>
              <a:rPr lang="en-US" dirty="0"/>
              <a:t>Incremental</a:t>
            </a:r>
          </a:p>
          <a:p>
            <a:pPr lvl="2"/>
            <a:r>
              <a:rPr lang="en-US" dirty="0"/>
              <a:t>Only backs up new or changed files since the </a:t>
            </a:r>
            <a:r>
              <a:rPr lang="en-US" dirty="0">
                <a:solidFill>
                  <a:srgbClr val="FF0000"/>
                </a:solidFill>
              </a:rPr>
              <a:t>last backup</a:t>
            </a:r>
          </a:p>
          <a:p>
            <a:pPr lvl="2"/>
            <a:r>
              <a:rPr lang="en-US" dirty="0">
                <a:solidFill>
                  <a:srgbClr val="FF0000"/>
                </a:solidFill>
              </a:rPr>
              <a:t>Slow </a:t>
            </a:r>
            <a:r>
              <a:rPr lang="en-US" dirty="0"/>
              <a:t>to restore data (full + </a:t>
            </a:r>
            <a:r>
              <a:rPr lang="en-US" dirty="0">
                <a:solidFill>
                  <a:srgbClr val="FF0000"/>
                </a:solidFill>
              </a:rPr>
              <a:t>all</a:t>
            </a:r>
            <a:r>
              <a:rPr lang="en-US" dirty="0"/>
              <a:t> incremental backups)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Differential</a:t>
            </a:r>
          </a:p>
          <a:p>
            <a:pPr lvl="2"/>
            <a:r>
              <a:rPr lang="en-US" dirty="0"/>
              <a:t>Backs up all new or changed files since </a:t>
            </a:r>
            <a:r>
              <a:rPr lang="en-US" dirty="0">
                <a:solidFill>
                  <a:schemeClr val="tx1"/>
                </a:solidFill>
              </a:rPr>
              <a:t>last</a:t>
            </a:r>
            <a:r>
              <a:rPr lang="en-US" dirty="0">
                <a:solidFill>
                  <a:srgbClr val="FF0000"/>
                </a:solidFill>
              </a:rPr>
              <a:t> full </a:t>
            </a:r>
            <a:r>
              <a:rPr lang="en-US" dirty="0"/>
              <a:t>backup </a:t>
            </a:r>
          </a:p>
          <a:p>
            <a:pPr lvl="2"/>
            <a:r>
              <a:rPr lang="en-US" dirty="0">
                <a:solidFill>
                  <a:srgbClr val="FF0000"/>
                </a:solidFill>
              </a:rPr>
              <a:t>Quick </a:t>
            </a:r>
            <a:r>
              <a:rPr lang="en-US" dirty="0">
                <a:solidFill>
                  <a:schemeClr val="tx1"/>
                </a:solidFill>
              </a:rPr>
              <a:t>to restore </a:t>
            </a:r>
            <a:r>
              <a:rPr lang="en-US" dirty="0"/>
              <a:t>data (</a:t>
            </a:r>
            <a:r>
              <a:rPr lang="en-US" dirty="0">
                <a:solidFill>
                  <a:schemeClr val="tx1"/>
                </a:solidFill>
              </a:rPr>
              <a:t>full </a:t>
            </a:r>
            <a:r>
              <a:rPr lang="en-US" dirty="0"/>
              <a:t>+ </a:t>
            </a:r>
            <a:r>
              <a:rPr lang="en-US" dirty="0">
                <a:solidFill>
                  <a:srgbClr val="FF0000"/>
                </a:solidFill>
              </a:rPr>
              <a:t>last</a:t>
            </a:r>
            <a:r>
              <a:rPr lang="en-US" dirty="0"/>
              <a:t> differential only)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71651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62000"/>
            <a:ext cx="8228013" cy="788987"/>
          </a:xfrm>
        </p:spPr>
        <p:txBody>
          <a:bodyPr>
            <a:normAutofit fontScale="90000"/>
          </a:bodyPr>
          <a:lstStyle/>
          <a:p>
            <a:br>
              <a:rPr lang="en-US" sz="4000" dirty="0"/>
            </a:br>
            <a:r>
              <a:rPr lang="en-US" sz="4000" dirty="0"/>
              <a:t>Incremental or Differential?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None/>
            </a:pPr>
            <a:endParaRPr lang="en-US" dirty="0"/>
          </a:p>
          <a:p>
            <a:r>
              <a:rPr lang="en-US" dirty="0"/>
              <a:t>Incremental backups </a:t>
            </a:r>
          </a:p>
          <a:p>
            <a:pPr lvl="1"/>
            <a:r>
              <a:rPr lang="en-US" dirty="0"/>
              <a:t>Take </a:t>
            </a:r>
            <a:r>
              <a:rPr lang="en-US" dirty="0">
                <a:solidFill>
                  <a:srgbClr val="00B050"/>
                </a:solidFill>
              </a:rPr>
              <a:t>less time </a:t>
            </a:r>
            <a:r>
              <a:rPr lang="en-US" dirty="0"/>
              <a:t>to do each </a:t>
            </a:r>
            <a:r>
              <a:rPr lang="en-US" dirty="0">
                <a:solidFill>
                  <a:srgbClr val="00B050"/>
                </a:solidFill>
              </a:rPr>
              <a:t>backup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Take </a:t>
            </a:r>
            <a:r>
              <a:rPr lang="en-US" dirty="0">
                <a:solidFill>
                  <a:srgbClr val="FF0000"/>
                </a:solidFill>
              </a:rPr>
              <a:t>longer</a:t>
            </a:r>
            <a:r>
              <a:rPr lang="en-US" dirty="0"/>
              <a:t> to </a:t>
            </a:r>
            <a:r>
              <a:rPr lang="en-US" dirty="0">
                <a:solidFill>
                  <a:srgbClr val="FF0000"/>
                </a:solidFill>
              </a:rPr>
              <a:t>restore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Require </a:t>
            </a:r>
            <a:r>
              <a:rPr lang="en-US" dirty="0">
                <a:solidFill>
                  <a:srgbClr val="FF0000"/>
                </a:solidFill>
              </a:rPr>
              <a:t>all</a:t>
            </a:r>
            <a:r>
              <a:rPr lang="en-US" dirty="0"/>
              <a:t> the incremental backups (since the last full backup), and the last full backup, </a:t>
            </a:r>
            <a:br>
              <a:rPr lang="en-US" dirty="0"/>
            </a:br>
            <a:r>
              <a:rPr lang="en-US" dirty="0"/>
              <a:t>to fully restore your data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76662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sz="4000" dirty="0"/>
            </a:br>
            <a:r>
              <a:rPr lang="en-US" sz="4000" dirty="0"/>
              <a:t>Incremental or Differential?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None/>
            </a:pPr>
            <a:endParaRPr lang="en-US" dirty="0"/>
          </a:p>
          <a:p>
            <a:r>
              <a:rPr lang="en-US" dirty="0"/>
              <a:t>Differential backups</a:t>
            </a:r>
          </a:p>
          <a:p>
            <a:pPr lvl="1"/>
            <a:r>
              <a:rPr lang="en-US" dirty="0"/>
              <a:t>Take </a:t>
            </a:r>
            <a:r>
              <a:rPr lang="en-US" dirty="0">
                <a:solidFill>
                  <a:srgbClr val="FF0000"/>
                </a:solidFill>
              </a:rPr>
              <a:t>more time </a:t>
            </a:r>
            <a:r>
              <a:rPr lang="en-US" dirty="0"/>
              <a:t>to do each </a:t>
            </a:r>
            <a:r>
              <a:rPr lang="en-US" dirty="0">
                <a:solidFill>
                  <a:srgbClr val="FF0000"/>
                </a:solidFill>
              </a:rPr>
              <a:t>backup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Take </a:t>
            </a:r>
            <a:r>
              <a:rPr lang="en-US" dirty="0">
                <a:solidFill>
                  <a:srgbClr val="00B050"/>
                </a:solidFill>
              </a:rPr>
              <a:t>less time </a:t>
            </a:r>
            <a:r>
              <a:rPr lang="en-US" dirty="0"/>
              <a:t>to </a:t>
            </a:r>
            <a:r>
              <a:rPr lang="en-US" dirty="0">
                <a:solidFill>
                  <a:srgbClr val="00B050"/>
                </a:solidFill>
              </a:rPr>
              <a:t>restore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Require </a:t>
            </a:r>
            <a:r>
              <a:rPr lang="en-US" dirty="0">
                <a:solidFill>
                  <a:srgbClr val="00B050"/>
                </a:solidFill>
              </a:rPr>
              <a:t>only</a:t>
            </a:r>
            <a:r>
              <a:rPr lang="en-US" dirty="0"/>
              <a:t> the last differential backup, </a:t>
            </a:r>
            <a:br>
              <a:rPr lang="en-US" dirty="0"/>
            </a:br>
            <a:r>
              <a:rPr lang="en-US" dirty="0"/>
              <a:t>and the full backup, to fully restore your data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76662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Different types of Backups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Incremental or Differential schedule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374745"/>
            <a:ext cx="5598418" cy="415804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07904" y="6550222"/>
            <a:ext cx="54028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Image source: http://www.storagecraft.com/blog/tag/desktop-backup/</a:t>
            </a:r>
          </a:p>
        </p:txBody>
      </p:sp>
    </p:spTree>
    <p:extLst>
      <p:ext uri="{BB962C8B-B14F-4D97-AF65-F5344CB8AC3E}">
        <p14:creationId xmlns:p14="http://schemas.microsoft.com/office/powerpoint/2010/main" val="21005367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81000"/>
            <a:ext cx="7790259" cy="1066800"/>
          </a:xfrm>
        </p:spPr>
        <p:txBody>
          <a:bodyPr>
            <a:normAutofit/>
          </a:bodyPr>
          <a:lstStyle/>
          <a:p>
            <a:r>
              <a:rPr lang="en-US" sz="4000" dirty="0"/>
              <a:t>Unstructured or “one-off” backup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/>
              <a:t>Never automatic.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The target storage will change depending on circumstance.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Usually used for one file or one folder.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522219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sz="4000" dirty="0"/>
            </a:br>
            <a:r>
              <a:rPr lang="en-US" sz="4000" dirty="0"/>
              <a:t>So, where do I back it up?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If you are using a backup application, the software will usually allow you to specify a backup location.</a:t>
            </a:r>
          </a:p>
          <a:p>
            <a:endParaRPr lang="en-US" dirty="0"/>
          </a:p>
          <a:p>
            <a:r>
              <a:rPr lang="en-US" dirty="0"/>
              <a:t>What are some places you would want to keep your backed up data?</a:t>
            </a:r>
          </a:p>
        </p:txBody>
      </p:sp>
    </p:spTree>
    <p:extLst>
      <p:ext uri="{BB962C8B-B14F-4D97-AF65-F5344CB8AC3E}">
        <p14:creationId xmlns:p14="http://schemas.microsoft.com/office/powerpoint/2010/main" val="27140565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So, where do I back it up?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76400"/>
            <a:ext cx="7668344" cy="4876800"/>
          </a:xfrm>
        </p:spPr>
        <p:txBody>
          <a:bodyPr/>
          <a:lstStyle/>
          <a:p>
            <a:r>
              <a:rPr lang="en-US" dirty="0"/>
              <a:t>Some places to keep a backup:</a:t>
            </a:r>
          </a:p>
          <a:p>
            <a:pPr lvl="1"/>
            <a:r>
              <a:rPr lang="en-US" dirty="0"/>
              <a:t>External or removable hard drive</a:t>
            </a:r>
          </a:p>
          <a:p>
            <a:pPr lvl="1"/>
            <a:r>
              <a:rPr lang="en-US" dirty="0"/>
              <a:t>USB flash drive</a:t>
            </a:r>
          </a:p>
          <a:p>
            <a:pPr lvl="1"/>
            <a:r>
              <a:rPr lang="en-US" dirty="0"/>
              <a:t>CD/DVD</a:t>
            </a:r>
          </a:p>
          <a:p>
            <a:pPr lvl="1"/>
            <a:r>
              <a:rPr lang="en-US" dirty="0"/>
              <a:t>Another computer (or server)</a:t>
            </a:r>
          </a:p>
          <a:p>
            <a:pPr lvl="1"/>
            <a:r>
              <a:rPr lang="en-US" dirty="0"/>
              <a:t>Email (Yes, I often email myself data!)</a:t>
            </a:r>
          </a:p>
          <a:p>
            <a:pPr lvl="1"/>
            <a:r>
              <a:rPr lang="en-US" dirty="0"/>
              <a:t>In the “cloud”</a:t>
            </a:r>
          </a:p>
          <a:p>
            <a:pPr lvl="1"/>
            <a:r>
              <a:rPr lang="en-US" dirty="0"/>
              <a:t>Drop box, SkyDrive </a:t>
            </a:r>
          </a:p>
          <a:p>
            <a:pPr lvl="1"/>
            <a:r>
              <a:rPr lang="en-US" dirty="0"/>
              <a:t>Tape files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739461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So, where do I back it up?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It’s generally best to keep important data backups in more than one place.</a:t>
            </a:r>
          </a:p>
          <a:p>
            <a:endParaRPr lang="en-US" dirty="0"/>
          </a:p>
          <a:p>
            <a:r>
              <a:rPr lang="en-US" dirty="0"/>
              <a:t>It’s generally best to have multiple versions of data backups.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7159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81000"/>
            <a:ext cx="7440488" cy="1066800"/>
          </a:xfrm>
        </p:spPr>
        <p:txBody>
          <a:bodyPr/>
          <a:lstStyle/>
          <a:p>
            <a:r>
              <a:rPr lang="en-US" sz="3200" dirty="0"/>
              <a:t>So I have a backup, how do I restore?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Usually with the program you used to back up your data.</a:t>
            </a:r>
            <a:endParaRPr lang="en-US" sz="2200" dirty="0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If your backup format/file structure is not proprietary, you can generally restore data using a different tool than was used to create the backup.</a:t>
            </a:r>
          </a:p>
          <a:p>
            <a:endParaRPr lang="en-US" dirty="0"/>
          </a:p>
          <a:p>
            <a:r>
              <a:rPr lang="en-US" dirty="0"/>
              <a:t>You can also restore to a different computer or different OS </a:t>
            </a:r>
            <a:r>
              <a:rPr lang="en-US" sz="2600" dirty="0"/>
              <a:t>(sometimes)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185934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Backup &amp; Recovery – Other Options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r>
              <a:rPr lang="en-US" dirty="0"/>
              <a:t>Microsoft Windows Vista and 7 have a “System Restore” feature.</a:t>
            </a:r>
          </a:p>
          <a:p>
            <a:endParaRPr lang="en-US" dirty="0"/>
          </a:p>
          <a:p>
            <a:r>
              <a:rPr lang="en-US" dirty="0"/>
              <a:t>You can use this to restore your computer software and settings to an earlier point in time.  User data is not backed up or restored.</a:t>
            </a:r>
          </a:p>
        </p:txBody>
      </p:sp>
    </p:spTree>
    <p:extLst>
      <p:ext uri="{BB962C8B-B14F-4D97-AF65-F5344CB8AC3E}">
        <p14:creationId xmlns:p14="http://schemas.microsoft.com/office/powerpoint/2010/main" val="2988868299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Garamond"/>
        <a:ea typeface="Noto Sans CJK SC Regular"/>
        <a:cs typeface="Noto Sans CJK SC Regular"/>
      </a:majorFont>
      <a:minorFont>
        <a:latin typeface="Verdana"/>
        <a:ea typeface="Noto Sans CJK SC Regular"/>
        <a:cs typeface="Noto Sans CJK SC Regula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itchFamily="3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itchFamily="32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Garamond"/>
        <a:ea typeface="Noto Sans CJK SC Regular"/>
        <a:cs typeface="Noto Sans CJK SC Regular"/>
      </a:majorFont>
      <a:minorFont>
        <a:latin typeface="Verdana"/>
        <a:ea typeface="Noto Sans CJK SC Regular"/>
        <a:cs typeface="Noto Sans CJK SC Regula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itchFamily="3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Verdana" pitchFamily="32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LongProperties xmlns="http://schemas.microsoft.com/office/2006/metadata/longProperties"/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OOFile" ma:contentTypeID="0x0101006025706CF4CD034688BEBAE97A2E701D020200C3831ACA17D8814887A164412888521E" ma:contentTypeVersion="7" ma:contentTypeDescription="Create a new document." ma:contentTypeScope="" ma:versionID="ed1fea5d08807278759d338940aa9e8f">
  <xsd:schema xmlns:xsd="http://www.w3.org/2001/XMLSchema" xmlns:xs="http://www.w3.org/2001/XMLSchema" xmlns:p="http://schemas.microsoft.com/office/2006/metadata/properties" xmlns:ns2="145c5697-5eb5-440b-b2f1-a8273fb59250" targetNamespace="http://schemas.microsoft.com/office/2006/metadata/properties" ma:root="true" ma:fieldsID="174e4b03d57b3d621fa064bbab783e99" ns2:_="">
    <xsd:import namespace="145c5697-5eb5-440b-b2f1-a8273fb59250"/>
    <xsd:element name="properties">
      <xsd:complexType>
        <xsd:sequence>
          <xsd:element name="documentManagement">
            <xsd:complexType>
              <xsd:all>
                <xsd:element ref="ns2:AssetId" minOccurs="0"/>
                <xsd:element ref="ns2:AuthoringAssetId" minOccurs="0"/>
                <xsd:element ref="ns2:AssetType" minOccurs="0"/>
                <xsd:element ref="ns2:Markets" minOccurs="0"/>
                <xsd:element ref="ns2:NumericAssetId" minOccurs="0"/>
                <xsd:element ref="ns2:AppVe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45c5697-5eb5-440b-b2f1-a8273fb59250" elementFormDefault="qualified">
    <xsd:import namespace="http://schemas.microsoft.com/office/2006/documentManagement/types"/>
    <xsd:import namespace="http://schemas.microsoft.com/office/infopath/2007/PartnerControls"/>
    <xsd:element name="AssetId" ma:index="8" nillable="true" ma:displayName="AssetId" ma:indexed="true" ma:internalName="AssetId" ma:readOnly="false">
      <xsd:simpleType>
        <xsd:restriction base="dms:Text"/>
      </xsd:simpleType>
    </xsd:element>
    <xsd:element name="AuthoringAssetId" ma:index="9" nillable="true" ma:displayName="AuthoringAssetId" ma:indexed="true" ma:internalName="AuthoringAssetId" ma:readOnly="false">
      <xsd:simpleType>
        <xsd:restriction base="dms:Text"/>
      </xsd:simpleType>
    </xsd:element>
    <xsd:element name="AssetType" ma:index="10" nillable="true" ma:displayName="AssetType" ma:internalName="AssetType" ma:readOnly="false">
      <xsd:simpleType>
        <xsd:restriction base="dms:Text"/>
      </xsd:simpleType>
    </xsd:element>
    <xsd:element name="Markets" ma:index="11" nillable="true" ma:displayName="Markets" ma:internalName="Markets" ma:readOnly="false">
      <xsd:simpleType>
        <xsd:restriction base="dms:Text"/>
      </xsd:simpleType>
    </xsd:element>
    <xsd:element name="NumericAssetId" ma:index="12" nillable="true" ma:displayName="NumericAssetId" ma:indexed="true" ma:internalName="NumericAssetId" ma:readOnly="false">
      <xsd:simpleType>
        <xsd:restriction base="dms:Unknown"/>
      </xsd:simpleType>
    </xsd:element>
    <xsd:element name="AppVer" ma:index="13" nillable="true" ma:displayName="AppVer" ma:internalName="AppVer" ma:readOnly="fals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NumericAssetId xmlns="145c5697-5eb5-440b-b2f1-a8273fb59250" xsi:nil="true"/>
    <AssetType xmlns="145c5697-5eb5-440b-b2f1-a8273fb59250">TP</AssetType>
    <Markets xmlns="145c5697-5eb5-440b-b2f1-a8273fb59250" xsi:nil="true"/>
    <AppVer xmlns="145c5697-5eb5-440b-b2f1-a8273fb59250" xsi:nil="true"/>
    <AuthoringAssetId xmlns="145c5697-5eb5-440b-b2f1-a8273fb59250">TP001140834</AuthoringAssetId>
    <AssetId xmlns="145c5697-5eb5-440b-b2f1-a8273fb59250">TS001140834</AssetId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BF2A6AB-AC98-476D-BA11-D342CBB34D83}">
  <ds:schemaRefs>
    <ds:schemaRef ds:uri="http://schemas.microsoft.com/office/2006/metadata/longProperties"/>
  </ds:schemaRefs>
</ds:datastoreItem>
</file>

<file path=customXml/itemProps2.xml><?xml version="1.0" encoding="utf-8"?>
<ds:datastoreItem xmlns:ds="http://schemas.openxmlformats.org/officeDocument/2006/customXml" ds:itemID="{F0BD3EA4-D486-45A0-A054-8DD152C61AA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45c5697-5eb5-440b-b2f1-a8273fb5925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94650393-FD73-433E-BDD4-3BDF371C58E0}">
  <ds:schemaRefs>
    <ds:schemaRef ds:uri="http://purl.org/dc/dcmitype/"/>
    <ds:schemaRef ds:uri="145c5697-5eb5-440b-b2f1-a8273fb59250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schemas.microsoft.com/office/2006/metadata/properties"/>
    <ds:schemaRef ds:uri="http://www.w3.org/XML/1998/namespace"/>
  </ds:schemaRefs>
</ds:datastoreItem>
</file>

<file path=customXml/itemProps4.xml><?xml version="1.0" encoding="utf-8"?>
<ds:datastoreItem xmlns:ds="http://schemas.openxmlformats.org/officeDocument/2006/customXml" ds:itemID="{311BC9D0-F1DB-4A5B-B4DA-BB68255504A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2104</TotalTime>
  <Words>1144</Words>
  <Application>Microsoft Office PowerPoint</Application>
  <PresentationFormat>On-screen Show (4:3)</PresentationFormat>
  <Paragraphs>238</Paragraphs>
  <Slides>35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35</vt:i4>
      </vt:variant>
    </vt:vector>
  </HeadingPairs>
  <TitlesOfParts>
    <vt:vector size="45" baseType="lpstr">
      <vt:lpstr>Arial</vt:lpstr>
      <vt:lpstr>Calibri</vt:lpstr>
      <vt:lpstr>DejaVu Sans</vt:lpstr>
      <vt:lpstr>Garamond</vt:lpstr>
      <vt:lpstr>Noto Sans CJK SC Regular</vt:lpstr>
      <vt:lpstr>Times New Roman</vt:lpstr>
      <vt:lpstr>Verdana</vt:lpstr>
      <vt:lpstr>Wingdings</vt:lpstr>
      <vt:lpstr>1_Office Theme</vt:lpstr>
      <vt:lpstr>2_Office Theme</vt:lpstr>
      <vt:lpstr>PowerPoint Presentation</vt:lpstr>
      <vt:lpstr>Computer Essentials – Backup</vt:lpstr>
      <vt:lpstr>Why Backup?</vt:lpstr>
      <vt:lpstr>What to back up?</vt:lpstr>
      <vt:lpstr>Storage devices</vt:lpstr>
      <vt:lpstr>Type of storage</vt:lpstr>
      <vt:lpstr>Computer Memory Hierarchy</vt:lpstr>
      <vt:lpstr>Returning to Why Backup Data?</vt:lpstr>
      <vt:lpstr>Disaster type</vt:lpstr>
      <vt:lpstr>Natural Disasters</vt:lpstr>
      <vt:lpstr>Unnatural Disasters</vt:lpstr>
      <vt:lpstr> Unnatural disasters - Accidental</vt:lpstr>
      <vt:lpstr> Unnatural disasters - Intentional</vt:lpstr>
      <vt:lpstr>So why back up?</vt:lpstr>
      <vt:lpstr> What should I back up?</vt:lpstr>
      <vt:lpstr>What should I back up?</vt:lpstr>
      <vt:lpstr>How do I back up my data?</vt:lpstr>
      <vt:lpstr>How do I back up my data?</vt:lpstr>
      <vt:lpstr>How do I back up my data?</vt:lpstr>
      <vt:lpstr>How do I back up my data?</vt:lpstr>
      <vt:lpstr>Different types of Backups</vt:lpstr>
      <vt:lpstr>Image backup</vt:lpstr>
      <vt:lpstr>Full backup</vt:lpstr>
      <vt:lpstr>Incremental Backup </vt:lpstr>
      <vt:lpstr>Differential Backup (cumulative)</vt:lpstr>
      <vt:lpstr>Incremental or Differential</vt:lpstr>
      <vt:lpstr> Incremental or Differential?</vt:lpstr>
      <vt:lpstr> Incremental or Differential?</vt:lpstr>
      <vt:lpstr>Different types of Backups</vt:lpstr>
      <vt:lpstr>Unstructured or “one-off” backup</vt:lpstr>
      <vt:lpstr> So, where do I back it up?</vt:lpstr>
      <vt:lpstr>So, where do I back it up?</vt:lpstr>
      <vt:lpstr>So, where do I back it up?</vt:lpstr>
      <vt:lpstr>So I have a backup, how do I restore?</vt:lpstr>
      <vt:lpstr>Backup &amp; Recovery – Other Options</vt:lpstr>
    </vt:vector>
  </TitlesOfParts>
  <Company>Algonquin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Student</dc:creator>
  <cp:lastModifiedBy>Dr.laith kadhim</cp:lastModifiedBy>
  <cp:revision>128</cp:revision>
  <dcterms:created xsi:type="dcterms:W3CDTF">2011-09-18T19:06:23Z</dcterms:created>
  <dcterms:modified xsi:type="dcterms:W3CDTF">2018-09-24T01:16:23Z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arkets">
    <vt:lpwstr/>
  </property>
  <property fmtid="{D5CDD505-2E9C-101B-9397-08002B2CF9AE}" pid="3" name="AssetType">
    <vt:lpwstr>TP</vt:lpwstr>
  </property>
  <property fmtid="{D5CDD505-2E9C-101B-9397-08002B2CF9AE}" pid="4" name="BugNumber">
    <vt:lpwstr>492018L</vt:lpwstr>
  </property>
  <property fmtid="{D5CDD505-2E9C-101B-9397-08002B2CF9AE}" pid="5" name="TPInstallLocation">
    <vt:lpwstr>{Document Themes}</vt:lpwstr>
  </property>
  <property fmtid="{D5CDD505-2E9C-101B-9397-08002B2CF9AE}" pid="6" name="PrimaryImageGen">
    <vt:lpwstr>1</vt:lpwstr>
  </property>
  <property fmtid="{D5CDD505-2E9C-101B-9397-08002B2CF9AE}" pid="7" name="display_urn:schemas-microsoft-com:office:office#APAuthor">
    <vt:lpwstr>REDMOND\cynvey</vt:lpwstr>
  </property>
  <property fmtid="{D5CDD505-2E9C-101B-9397-08002B2CF9AE}" pid="8" name="APAuthor">
    <vt:lpwstr>191</vt:lpwstr>
  </property>
  <property fmtid="{D5CDD505-2E9C-101B-9397-08002B2CF9AE}" pid="9" name="Milestone">
    <vt:lpwstr>Continuous</vt:lpwstr>
  </property>
  <property fmtid="{D5CDD505-2E9C-101B-9397-08002B2CF9AE}" pid="10" name="TPAppVersion">
    <vt:lpwstr>11</vt:lpwstr>
  </property>
  <property fmtid="{D5CDD505-2E9C-101B-9397-08002B2CF9AE}" pid="11" name="TPCommandLine">
    <vt:lpwstr>{PP} {FilePath}</vt:lpwstr>
  </property>
  <property fmtid="{D5CDD505-2E9C-101B-9397-08002B2CF9AE}" pid="12" name="AssetId">
    <vt:lpwstr>TS001140834</vt:lpwstr>
  </property>
  <property fmtid="{D5CDD505-2E9C-101B-9397-08002B2CF9AE}" pid="13" name="IsSearchable">
    <vt:lpwstr>0</vt:lpwstr>
  </property>
  <property fmtid="{D5CDD505-2E9C-101B-9397-08002B2CF9AE}" pid="14" name="NumericId">
    <vt:lpwstr>-1.00000000000000</vt:lpwstr>
  </property>
  <property fmtid="{D5CDD505-2E9C-101B-9397-08002B2CF9AE}" pid="15" name="PublishTargets">
    <vt:lpwstr>OfficeOnline</vt:lpwstr>
  </property>
  <property fmtid="{D5CDD505-2E9C-101B-9397-08002B2CF9AE}" pid="16" name="TPLaunchHelpLinkType">
    <vt:lpwstr>Template</vt:lpwstr>
  </property>
  <property fmtid="{D5CDD505-2E9C-101B-9397-08002B2CF9AE}" pid="17" name="TPFriendlyName">
    <vt:lpwstr>Bits and bytes design template</vt:lpwstr>
  </property>
  <property fmtid="{D5CDD505-2E9C-101B-9397-08002B2CF9AE}" pid="18" name="display_urn:schemas-microsoft-com:office:office#APEditor">
    <vt:lpwstr>REDMOND\v-luannv</vt:lpwstr>
  </property>
  <property fmtid="{D5CDD505-2E9C-101B-9397-08002B2CF9AE}" pid="19" name="APEditor">
    <vt:lpwstr>92</vt:lpwstr>
  </property>
  <property fmtid="{D5CDD505-2E9C-101B-9397-08002B2CF9AE}" pid="20" name="Provider">
    <vt:lpwstr>EY001142237</vt:lpwstr>
  </property>
  <property fmtid="{D5CDD505-2E9C-101B-9397-08002B2CF9AE}" pid="21" name="SourceTitle">
    <vt:lpwstr>Bits and bytes design template</vt:lpwstr>
  </property>
  <property fmtid="{D5CDD505-2E9C-101B-9397-08002B2CF9AE}" pid="22" name="TPApplication">
    <vt:lpwstr>PowerPoint</vt:lpwstr>
  </property>
  <property fmtid="{D5CDD505-2E9C-101B-9397-08002B2CF9AE}" pid="23" name="TPLaunchHelpLink">
    <vt:lpwstr/>
  </property>
  <property fmtid="{D5CDD505-2E9C-101B-9397-08002B2CF9AE}" pid="24" name="OpenTemplate">
    <vt:lpwstr>1</vt:lpwstr>
  </property>
  <property fmtid="{D5CDD505-2E9C-101B-9397-08002B2CF9AE}" pid="25" name="UACurrentWords">
    <vt:lpwstr>0</vt:lpwstr>
  </property>
  <property fmtid="{D5CDD505-2E9C-101B-9397-08002B2CF9AE}" pid="26" name="UALocRecommendation">
    <vt:lpwstr>Localize</vt:lpwstr>
  </property>
  <property fmtid="{D5CDD505-2E9C-101B-9397-08002B2CF9AE}" pid="27" name="Applications">
    <vt:lpwstr>65;#Microsoft Office PowerPoint 2007;#67;#PowerPoint - Design Templt 12;#79;#Template 12;#64;#PowerPoint 2003;#66;#PowerPoint - Design Templt 2003</vt:lpwstr>
  </property>
  <property fmtid="{D5CDD505-2E9C-101B-9397-08002B2CF9AE}" pid="28" name="TemplateStatus">
    <vt:lpwstr>Complete</vt:lpwstr>
  </property>
  <property fmtid="{D5CDD505-2E9C-101B-9397-08002B2CF9AE}" pid="29" name="ContentTypeId">
    <vt:lpwstr>0x0101006025706CF4CD034688BEBAE97A2E701D020200C3831ACA17D8814887A164412888521E</vt:lpwstr>
  </property>
  <property fmtid="{D5CDD505-2E9C-101B-9397-08002B2CF9AE}" pid="30" name="IsDeleted">
    <vt:lpwstr>0</vt:lpwstr>
  </property>
  <property fmtid="{D5CDD505-2E9C-101B-9397-08002B2CF9AE}" pid="31" name="ShowIn">
    <vt:lpwstr>Show everywhere</vt:lpwstr>
  </property>
  <property fmtid="{D5CDD505-2E9C-101B-9397-08002B2CF9AE}" pid="32" name="UANotes">
    <vt:lpwstr>Text is visible in high contrast mode, but graphics are not. </vt:lpwstr>
  </property>
  <property fmtid="{D5CDD505-2E9C-101B-9397-08002B2CF9AE}" pid="33" name="PublishStatusLookup">
    <vt:lpwstr>260497</vt:lpwstr>
  </property>
  <property fmtid="{D5CDD505-2E9C-101B-9397-08002B2CF9AE}" pid="34" name="TPClientViewer">
    <vt:lpwstr>Microsoft Office PowerPoint</vt:lpwstr>
  </property>
  <property fmtid="{D5CDD505-2E9C-101B-9397-08002B2CF9AE}" pid="35" name="TPComponent">
    <vt:lpwstr>PPTFiles</vt:lpwstr>
  </property>
  <property fmtid="{D5CDD505-2E9C-101B-9397-08002B2CF9AE}" pid="36" name="TPNamespace">
    <vt:lpwstr>POWERPNT</vt:lpwstr>
  </property>
  <property fmtid="{D5CDD505-2E9C-101B-9397-08002B2CF9AE}" pid="37" name="APTrustLevel">
    <vt:lpwstr>1.00000000000000</vt:lpwstr>
  </property>
  <property fmtid="{D5CDD505-2E9C-101B-9397-08002B2CF9AE}" pid="38" name="TrustLevel">
    <vt:lpwstr>Microsoft Managed Content</vt:lpwstr>
  </property>
  <property fmtid="{D5CDD505-2E9C-101B-9397-08002B2CF9AE}" pid="39" name="Content Type">
    <vt:lpwstr>OOFile</vt:lpwstr>
  </property>
  <property fmtid="{D5CDD505-2E9C-101B-9397-08002B2CF9AE}" pid="40" name="AuthoringAssetId">
    <vt:lpwstr>TP001140834</vt:lpwstr>
  </property>
  <property fmtid="{D5CDD505-2E9C-101B-9397-08002B2CF9AE}" pid="41" name="NumericAssetId">
    <vt:lpwstr/>
  </property>
  <property fmtid="{D5CDD505-2E9C-101B-9397-08002B2CF9AE}" pid="42" name="AppVer">
    <vt:lpwstr/>
  </property>
</Properties>
</file>