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</p:sldMasterIdLst>
  <p:notesMasterIdLst>
    <p:notesMasterId r:id="rId19"/>
  </p:notesMasterIdLst>
  <p:sldIdLst>
    <p:sldId id="256" r:id="rId4"/>
    <p:sldId id="272" r:id="rId5"/>
    <p:sldId id="270" r:id="rId6"/>
    <p:sldId id="281" r:id="rId7"/>
    <p:sldId id="283" r:id="rId8"/>
    <p:sldId id="282" r:id="rId9"/>
    <p:sldId id="269" r:id="rId10"/>
    <p:sldId id="286" r:id="rId11"/>
    <p:sldId id="289" r:id="rId12"/>
    <p:sldId id="288" r:id="rId13"/>
    <p:sldId id="290" r:id="rId14"/>
    <p:sldId id="292" r:id="rId15"/>
    <p:sldId id="382" r:id="rId16"/>
    <p:sldId id="384" r:id="rId17"/>
    <p:sldId id="268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6018"/>
  </p:normalViewPr>
  <p:slideViewPr>
    <p:cSldViewPr>
      <p:cViewPr varScale="1">
        <p:scale>
          <a:sx n="113" d="100"/>
          <a:sy n="113" d="100"/>
        </p:scale>
        <p:origin x="1600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78EBA-CDA5-42C7-8FB2-510A0400BF62}" type="datetimeFigureOut">
              <a:rPr lang="en-CA" smtClean="0"/>
              <a:t>2020-03-08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126A7D-1D6C-4227-892E-6172AF59490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0611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producer want to increase the price of goods bigger then the wages of the </a:t>
            </a:r>
            <a:r>
              <a:rPr lang="en-US" dirty="0" err="1"/>
              <a:t>labour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126A7D-1D6C-4227-892E-6172AF59490D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8769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Tax reduction is a indirect effect of increasing the GDP due to the increment of consumption.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126A7D-1D6C-4227-892E-6172AF59490D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8696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47A4-EDC8-4565-9ED6-212D7E1069EA}" type="datetime1">
              <a:rPr lang="en-CA" smtClean="0"/>
              <a:t>2020-03-08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2022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160-5991-4A76-93E6-D0CE2576CA75}" type="datetime1">
              <a:rPr lang="en-CA" smtClean="0"/>
              <a:t>2020-03-08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5307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B764-F823-46A8-889C-CB5A906FD8DC}" type="datetime1">
              <a:rPr lang="en-CA" smtClean="0"/>
              <a:t>2020-03-08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8714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5750F-2965-40F2-BFDC-E04237414405}" type="datetime1">
              <a:rPr lang="en-CA" smtClean="0"/>
              <a:t>2020-03-08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5093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105F-04C6-429F-A6B6-E44035B53289}" type="datetime1">
              <a:rPr lang="en-CA" smtClean="0"/>
              <a:t>2020-03-08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7441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7DD3A-1B83-48F7-8D33-11AEA65B4B39}" type="datetime1">
              <a:rPr lang="en-CA" smtClean="0"/>
              <a:t>2020-03-08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4881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BBAEE-DCFB-47B3-A341-9EBBCED57F3B}" type="datetime1">
              <a:rPr lang="en-CA" smtClean="0"/>
              <a:t>2020-03-08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9941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D6A-1751-4048-8DB0-FF3F9C093EEF}" type="datetime1">
              <a:rPr lang="en-CA" smtClean="0"/>
              <a:t>2020-03-08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0886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78485-C438-4549-A7C5-E8847CE4EBC1}" type="datetime1">
              <a:rPr lang="en-CA" smtClean="0"/>
              <a:t>2020-03-08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7784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1AC7-8394-48FF-BFE3-433E4ABB5F53}" type="datetime1">
              <a:rPr lang="en-CA" smtClean="0"/>
              <a:t>2020-03-08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9743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21B15-4A99-47F0-907E-235ABBCF254C}" type="datetime1">
              <a:rPr lang="en-CA" smtClean="0"/>
              <a:t>2020-03-08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7844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2194C-B558-4490-8E16-CE58DF7CE776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5071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B4F9E-77DA-488C-8A4F-4953EC18C190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410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4B72-DEE2-4273-AD05-6DA0F61A436A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635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D1C7E-FEA7-4E4E-9874-CE4D4BA0901E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805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3109-AFA8-4522-9B8B-E89E201E851A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862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B9D6-363E-4BB9-ABA7-6A606CAFFA2C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2083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3518E-C195-4DC5-8392-D1E7E044DD04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0648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AAD5-2E77-4B40-B9CD-507F28198652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5122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92E1C-E891-4307-99A3-908033F846B8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4692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24728-AA58-4179-A09B-9A0CB74ED5B3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7994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69C07-516C-414B-A61D-FCD59918C682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7243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gradFill flip="none" rotWithShape="1">
          <a:gsLst>
            <a:gs pos="0">
              <a:srgbClr val="C6C6C6"/>
            </a:gs>
            <a:gs pos="16000">
              <a:schemeClr val="bg1">
                <a:lumMod val="85000"/>
              </a:schemeClr>
            </a:gs>
            <a:gs pos="33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88967"/>
            <a:ext cx="9144000" cy="801633"/>
          </a:xfrm>
        </p:spPr>
        <p:txBody>
          <a:bodyPr>
            <a:normAutofit/>
          </a:bodyPr>
          <a:lstStyle>
            <a:lvl1pPr marL="0" algn="l">
              <a:defRPr sz="4000" b="1">
                <a:solidFill>
                  <a:srgbClr val="425124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Rectangle 1"/>
          <p:cNvSpPr>
            <a:spLocks noChangeArrowheads="1"/>
          </p:cNvSpPr>
          <p:nvPr userDrawn="1"/>
        </p:nvSpPr>
        <p:spPr bwMode="auto">
          <a:xfrm>
            <a:off x="161925" y="6477000"/>
            <a:ext cx="8839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FF9933"/>
              </a:buClr>
              <a:buFont typeface="Wingdings" charset="2"/>
              <a:buChar char="Ø"/>
              <a:defRPr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FF9933"/>
              </a:buClr>
              <a:buFont typeface="Wingdings" charset="2"/>
              <a:buChar char="Ø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FF9933"/>
              </a:buClr>
              <a:buFont typeface="Wingdings" charset="2"/>
              <a:buChar char="Ø"/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IN" altLang="en-US" sz="1000" dirty="0">
                <a:solidFill>
                  <a:srgbClr val="3D223B"/>
                </a:solidFill>
                <a:latin typeface="Times New Roman" charset="0"/>
                <a:cs typeface="Times New Roman" charset="0"/>
              </a:rPr>
              <a:t>Copyright © 2017 McGraw-Hill Education Limited.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219075" y="932688"/>
            <a:ext cx="8724900" cy="57912"/>
          </a:xfrm>
          <a:prstGeom prst="rect">
            <a:avLst/>
          </a:prstGeom>
          <a:solidFill>
            <a:srgbClr val="D3D3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457200" y="2133600"/>
            <a:ext cx="4572000" cy="4572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3200" b="1" baseline="0">
                <a:solidFill>
                  <a:srgbClr val="3D223B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/>
            </a:lvl3pPr>
            <a:lvl4pPr marL="1371600" indent="0">
              <a:buNone/>
              <a:defRPr baseline="0"/>
            </a:lvl4pPr>
          </a:lstStyle>
          <a:p>
            <a:pPr lvl="0"/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457200" y="4191000"/>
            <a:ext cx="3962400" cy="72346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i="1">
                <a:solidFill>
                  <a:srgbClr val="3D223B"/>
                </a:solidFill>
              </a:defRPr>
            </a:lvl1pPr>
          </a:lstStyle>
          <a:p>
            <a:pPr lvl="0"/>
            <a:endParaRPr lang="en-CA" dirty="0"/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457200" y="4914900"/>
            <a:ext cx="3962400" cy="953648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 b="1" i="0">
                <a:solidFill>
                  <a:srgbClr val="3D223B"/>
                </a:solidFill>
              </a:defRPr>
            </a:lvl1pPr>
          </a:lstStyle>
          <a:p>
            <a:pPr lvl="0"/>
            <a:endParaRPr lang="en-CA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3"/>
          </p:nvPr>
        </p:nvSpPr>
        <p:spPr>
          <a:xfrm>
            <a:off x="457200" y="2602346"/>
            <a:ext cx="4572000" cy="826654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rgbClr val="3D223B"/>
                </a:solidFill>
              </a:defRPr>
            </a:lvl1pPr>
          </a:lstStyle>
          <a:p>
            <a:pPr lvl="0"/>
            <a:endParaRPr lang="en-CA" dirty="0"/>
          </a:p>
        </p:txBody>
      </p:sp>
      <p:sp>
        <p:nvSpPr>
          <p:cNvPr id="18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228599" y="1073760"/>
            <a:ext cx="4724401" cy="573671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800" b="1" i="1" baseline="0">
                <a:solidFill>
                  <a:srgbClr val="425124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/>
            </a:lvl3pPr>
            <a:lvl4pPr marL="1371600" indent="0">
              <a:buNone/>
              <a:defRPr baseline="0"/>
            </a:lvl4pPr>
          </a:lstStyle>
          <a:p>
            <a:pPr lvl="0"/>
            <a:endParaRPr lang="en-US" dirty="0"/>
          </a:p>
        </p:txBody>
      </p:sp>
      <p:pic>
        <p:nvPicPr>
          <p:cNvPr id="12" name="Picture 11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00" y="1393825"/>
            <a:ext cx="3573145" cy="4679950"/>
          </a:xfrm>
          <a:prstGeom prst="rect">
            <a:avLst/>
          </a:prstGeom>
          <a:ln w="12700">
            <a:solidFill>
              <a:srgbClr val="3D223B"/>
            </a:solidFill>
          </a:ln>
        </p:spPr>
      </p:pic>
    </p:spTree>
    <p:extLst>
      <p:ext uri="{BB962C8B-B14F-4D97-AF65-F5344CB8AC3E}">
        <p14:creationId xmlns:p14="http://schemas.microsoft.com/office/powerpoint/2010/main" val="35392257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52400"/>
            <a:ext cx="8229600" cy="563562"/>
          </a:xfrm>
        </p:spPr>
        <p:txBody>
          <a:bodyPr>
            <a:noAutofit/>
          </a:bodyPr>
          <a:lstStyle>
            <a:lvl1pPr>
              <a:defRPr sz="3600" baseline="0">
                <a:solidFill>
                  <a:srgbClr val="425124"/>
                </a:solidFill>
                <a:latin typeface="+mn-lt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108" y="1066800"/>
            <a:ext cx="8229600" cy="4906963"/>
          </a:xfrm>
        </p:spPr>
        <p:txBody>
          <a:bodyPr/>
          <a:lstStyle>
            <a:lvl1pPr>
              <a:defRPr sz="2800">
                <a:solidFill>
                  <a:srgbClr val="3D223B"/>
                </a:solidFill>
                <a:latin typeface="Calibri Light" pitchFamily="34" charset="0"/>
              </a:defRPr>
            </a:lvl1pPr>
            <a:lvl2pPr>
              <a:defRPr sz="2400">
                <a:solidFill>
                  <a:srgbClr val="3D223B"/>
                </a:solidFill>
                <a:latin typeface="Calibri Light" pitchFamily="34" charset="0"/>
              </a:defRPr>
            </a:lvl2pPr>
            <a:lvl3pPr>
              <a:defRPr sz="2000">
                <a:solidFill>
                  <a:srgbClr val="3D223B"/>
                </a:solidFill>
                <a:latin typeface="Calibri Light" pitchFamily="34" charset="0"/>
              </a:defRPr>
            </a:lvl3pPr>
            <a:lvl4pPr>
              <a:defRPr>
                <a:solidFill>
                  <a:srgbClr val="3D223B"/>
                </a:solidFill>
                <a:latin typeface="Calibri Light" pitchFamily="34" charset="0"/>
              </a:defRPr>
            </a:lvl4pPr>
            <a:lvl5pPr>
              <a:defRPr>
                <a:solidFill>
                  <a:srgbClr val="3D223B"/>
                </a:solidFill>
                <a:latin typeface="Calibri Light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2"/>
          <p:cNvSpPr txBox="1">
            <a:spLocks noGrp="1"/>
          </p:cNvSpPr>
          <p:nvPr userDrawn="1"/>
        </p:nvSpPr>
        <p:spPr bwMode="auto">
          <a:xfrm>
            <a:off x="8555160" y="6538119"/>
            <a:ext cx="441325" cy="27463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defRPr/>
            </a:pPr>
            <a:r>
              <a:rPr lang="en-US" altLang="zh-CN" sz="1000" b="1" dirty="0">
                <a:solidFill>
                  <a:srgbClr val="3D223B"/>
                </a:solidFill>
                <a:latin typeface="Times New Roman" charset="0"/>
                <a:ea typeface="宋体" charset="-122"/>
              </a:rPr>
              <a:t>2-</a:t>
            </a:r>
            <a:fld id="{451DBA47-D638-4758-BB63-B9BD378BEACE}" type="slidenum">
              <a:rPr lang="en-US" altLang="zh-CN" sz="1000" b="1" smtClean="0">
                <a:solidFill>
                  <a:srgbClr val="3D223B"/>
                </a:solidFill>
                <a:latin typeface="Times New Roman" charset="0"/>
                <a:ea typeface="宋体" charset="-122"/>
              </a:rPr>
              <a:pPr algn="r" eaLnBrk="1" hangingPunct="1">
                <a:defRPr/>
              </a:pPr>
              <a:t>‹#›</a:t>
            </a:fld>
            <a:endParaRPr lang="en-US" altLang="zh-CN" sz="1000" b="1" dirty="0">
              <a:solidFill>
                <a:srgbClr val="3D223B"/>
              </a:solidFill>
              <a:latin typeface="Times New Roman" charset="0"/>
              <a:ea typeface="宋体" charset="-122"/>
            </a:endParaRPr>
          </a:p>
        </p:txBody>
      </p:sp>
      <p:sp>
        <p:nvSpPr>
          <p:cNvPr id="11" name="Slide Number Placeholder 2"/>
          <p:cNvSpPr txBox="1">
            <a:spLocks noGrp="1"/>
          </p:cNvSpPr>
          <p:nvPr userDrawn="1"/>
        </p:nvSpPr>
        <p:spPr bwMode="auto">
          <a:xfrm>
            <a:off x="181707" y="6400800"/>
            <a:ext cx="4267200" cy="274636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l" eaLnBrk="1" hangingPunct="1">
              <a:defRPr/>
            </a:pPr>
            <a:r>
              <a:rPr lang="en-IN" altLang="en-US" sz="1000" dirty="0">
                <a:solidFill>
                  <a:srgbClr val="3D223B"/>
                </a:solidFill>
                <a:latin typeface="Times New Roman" charset="0"/>
                <a:cs typeface="Times New Roman" charset="0"/>
              </a:rPr>
              <a:t>Copyright © 2017 McGraw-Hill Education Limited. </a:t>
            </a:r>
            <a:endParaRPr lang="en-US" altLang="zh-CN" sz="1000" b="1" dirty="0">
              <a:solidFill>
                <a:srgbClr val="3D223B"/>
              </a:solidFill>
              <a:latin typeface="Times New Roman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74340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2"/>
          <p:cNvSpPr txBox="1">
            <a:spLocks noGrp="1"/>
          </p:cNvSpPr>
          <p:nvPr userDrawn="1"/>
        </p:nvSpPr>
        <p:spPr bwMode="auto">
          <a:xfrm>
            <a:off x="6797675" y="6507163"/>
            <a:ext cx="2193925" cy="35083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defRPr/>
            </a:pPr>
            <a:r>
              <a:rPr lang="en-US" altLang="zh-CN" sz="1000" dirty="0">
                <a:latin typeface="Times New Roman" charset="0"/>
                <a:ea typeface="宋体" charset="-122"/>
              </a:rPr>
              <a:t>2-</a:t>
            </a:r>
            <a:fld id="{451DBA47-D638-4758-BB63-B9BD378BEACE}" type="slidenum">
              <a:rPr lang="en-US" altLang="zh-CN" sz="1000" smtClean="0">
                <a:latin typeface="Times New Roman" charset="0"/>
                <a:ea typeface="宋体" charset="-122"/>
              </a:rPr>
              <a:pPr algn="r" eaLnBrk="1" hangingPunct="1">
                <a:defRPr/>
              </a:pPr>
              <a:t>‹#›</a:t>
            </a:fld>
            <a:endParaRPr lang="en-US" altLang="zh-CN" sz="1000" dirty="0">
              <a:latin typeface="Times New Roman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19622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  <a:prstGeom prst="rect">
            <a:avLst/>
          </a:prstGeom>
        </p:spPr>
        <p:txBody>
          <a:bodyPr/>
          <a:lstStyle>
            <a:lvl1pPr>
              <a:defRPr>
                <a:latin typeface="Calibri Light" pitchFamily="34" charset="0"/>
              </a:defRPr>
            </a:lvl1pPr>
            <a:lvl2pPr>
              <a:defRPr>
                <a:latin typeface="Calibri Light" pitchFamily="34" charset="0"/>
              </a:defRPr>
            </a:lvl2pPr>
            <a:lvl3pPr>
              <a:defRPr>
                <a:latin typeface="Calibri Light" pitchFamily="34" charset="0"/>
              </a:defRPr>
            </a:lvl3pPr>
            <a:lvl4pPr>
              <a:defRPr>
                <a:latin typeface="Calibri Light" pitchFamily="34" charset="0"/>
              </a:defRPr>
            </a:lvl4pPr>
            <a:lvl5pPr>
              <a:defRPr>
                <a:latin typeface="Calibri Light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76200"/>
            <a:ext cx="8915400" cy="76200"/>
          </a:xfrm>
          <a:prstGeom prst="rect">
            <a:avLst/>
          </a:prstGeom>
          <a:solidFill>
            <a:srgbClr val="D3D3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 rot="5400000">
            <a:off x="8534398" y="419101"/>
            <a:ext cx="762001" cy="76199"/>
          </a:xfrm>
          <a:prstGeom prst="rect">
            <a:avLst/>
          </a:prstGeom>
          <a:solidFill>
            <a:srgbClr val="D3D3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9D0505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2"/>
          <p:cNvSpPr txBox="1">
            <a:spLocks noGrp="1"/>
          </p:cNvSpPr>
          <p:nvPr userDrawn="1"/>
        </p:nvSpPr>
        <p:spPr bwMode="auto">
          <a:xfrm>
            <a:off x="6797675" y="6507163"/>
            <a:ext cx="2193925" cy="35083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defRPr/>
            </a:pPr>
            <a:r>
              <a:rPr lang="en-US" altLang="zh-CN" sz="1000" dirty="0">
                <a:latin typeface="Times New Roman" charset="0"/>
                <a:ea typeface="宋体" charset="-122"/>
              </a:rPr>
              <a:t>2-</a:t>
            </a:r>
            <a:fld id="{451DBA47-D638-4758-BB63-B9BD378BEACE}" type="slidenum">
              <a:rPr lang="en-US" altLang="zh-CN" sz="1000" smtClean="0">
                <a:latin typeface="Times New Roman" charset="0"/>
                <a:ea typeface="宋体" charset="-122"/>
              </a:rPr>
              <a:pPr algn="r" eaLnBrk="1" hangingPunct="1">
                <a:defRPr/>
              </a:pPr>
              <a:t>‹#›</a:t>
            </a:fld>
            <a:endParaRPr lang="en-US" altLang="zh-CN" sz="1000" dirty="0">
              <a:latin typeface="Times New Roman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17345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2"/>
          <p:cNvSpPr txBox="1">
            <a:spLocks noGrp="1"/>
          </p:cNvSpPr>
          <p:nvPr userDrawn="1"/>
        </p:nvSpPr>
        <p:spPr bwMode="auto">
          <a:xfrm>
            <a:off x="6797675" y="6507163"/>
            <a:ext cx="2193925" cy="35083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defRPr/>
            </a:pPr>
            <a:r>
              <a:rPr lang="en-US" altLang="zh-CN" sz="1000" dirty="0">
                <a:latin typeface="Times New Roman" charset="0"/>
                <a:ea typeface="宋体" charset="-122"/>
              </a:rPr>
              <a:t>3-</a:t>
            </a:r>
            <a:fld id="{451DBA47-D638-4758-BB63-B9BD378BEACE}" type="slidenum">
              <a:rPr lang="en-US" altLang="zh-CN" sz="1000" smtClean="0">
                <a:latin typeface="Times New Roman" charset="0"/>
                <a:ea typeface="宋体" charset="-122"/>
              </a:rPr>
              <a:pPr algn="r" eaLnBrk="1" hangingPunct="1">
                <a:defRPr/>
              </a:pPr>
              <a:t>‹#›</a:t>
            </a:fld>
            <a:endParaRPr lang="en-US" altLang="zh-CN" sz="1000" dirty="0">
              <a:latin typeface="Times New Roman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95798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2"/>
          <p:cNvSpPr txBox="1">
            <a:spLocks noGrp="1"/>
          </p:cNvSpPr>
          <p:nvPr userDrawn="1"/>
        </p:nvSpPr>
        <p:spPr bwMode="auto">
          <a:xfrm>
            <a:off x="6797675" y="6507163"/>
            <a:ext cx="2193925" cy="35083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defRPr/>
            </a:pPr>
            <a:r>
              <a:rPr lang="en-US" altLang="zh-CN" sz="1000" dirty="0">
                <a:latin typeface="Times New Roman" charset="0"/>
                <a:ea typeface="宋体" charset="-122"/>
              </a:rPr>
              <a:t>3-</a:t>
            </a:r>
            <a:fld id="{451DBA47-D638-4758-BB63-B9BD378BEACE}" type="slidenum">
              <a:rPr lang="en-US" altLang="zh-CN" sz="1000" smtClean="0">
                <a:latin typeface="Times New Roman" charset="0"/>
                <a:ea typeface="宋体" charset="-122"/>
              </a:rPr>
              <a:pPr algn="r" eaLnBrk="1" hangingPunct="1">
                <a:defRPr/>
              </a:pPr>
              <a:t>‹#›</a:t>
            </a:fld>
            <a:endParaRPr lang="en-US" altLang="zh-CN" sz="1000" dirty="0">
              <a:latin typeface="Times New Roman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6753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A59E6-B217-42ED-9A39-E2483785E828}" type="datetime1">
              <a:rPr lang="en-CA" smtClean="0"/>
              <a:t>2020-03-08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4AC2C-4992-405F-BBC7-B3DAD0351E8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0730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FA1FC-6B06-4A9E-9514-B55A72ED4477}" type="datetime1">
              <a:rPr lang="en-CA" smtClean="0">
                <a:solidFill>
                  <a:prstClr val="black">
                    <a:tint val="75000"/>
                  </a:prstClr>
                </a:solidFill>
              </a:rPr>
              <a:t>2020-03-08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237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5246" y="30957"/>
            <a:ext cx="82296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55323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Calibr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 Light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Calibri Light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Calibri Light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libri Light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libri Light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130425"/>
            <a:ext cx="7846640" cy="2594719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CA" dirty="0"/>
              <a:t> Second Mid-Term Exam Review</a:t>
            </a:r>
            <a:br>
              <a:rPr lang="en-CA" dirty="0"/>
            </a:br>
            <a:r>
              <a:rPr lang="en-CA" dirty="0"/>
              <a:t>ECO 1102</a:t>
            </a:r>
            <a:br>
              <a:rPr lang="en-CA" dirty="0"/>
            </a:br>
            <a:r>
              <a:rPr lang="en-CA" b="1" dirty="0">
                <a:latin typeface="Monotype Corsiva" panose="03010101010201010101" pitchFamily="66" charset="0"/>
              </a:rPr>
              <a:t>Key Topics</a:t>
            </a:r>
            <a:br>
              <a:rPr lang="en-CA" b="1" dirty="0"/>
            </a:br>
            <a:r>
              <a:rPr lang="en-CA" sz="2700" b="1" u="sng" dirty="0"/>
              <a:t>40 Multiple-Choice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1</a:t>
            </a:fld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0B2F74-E712-480D-AA56-C35A5B1F2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620688"/>
            <a:ext cx="2280102" cy="16460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8FA552-1852-4C0F-B9BC-2C5F83CA57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4797151"/>
            <a:ext cx="3276600" cy="190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660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97DC6-9AD1-468F-AC9F-7904FA60B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AEA7F-BF5F-4368-AF41-C9A71A770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/>
              <a:t>The Labour Market</a:t>
            </a:r>
          </a:p>
          <a:p>
            <a:pPr lvl="1"/>
            <a:r>
              <a:rPr lang="en-CA" dirty="0"/>
              <a:t>Definitions</a:t>
            </a:r>
          </a:p>
          <a:p>
            <a:pPr lvl="2"/>
            <a:r>
              <a:rPr lang="en-CA" dirty="0"/>
              <a:t>Working-age population; labour force; discouraged workers</a:t>
            </a:r>
          </a:p>
          <a:p>
            <a:pPr lvl="2"/>
            <a:r>
              <a:rPr lang="en-CA" dirty="0"/>
              <a:t>Employed, unemployed, underemployed</a:t>
            </a:r>
          </a:p>
          <a:p>
            <a:pPr lvl="2"/>
            <a:r>
              <a:rPr lang="en-CA" dirty="0">
                <a:highlight>
                  <a:srgbClr val="FF00FF"/>
                </a:highlight>
              </a:rPr>
              <a:t>Key metrics</a:t>
            </a:r>
          </a:p>
          <a:p>
            <a:pPr lvl="3"/>
            <a:r>
              <a:rPr lang="en-CA" dirty="0"/>
              <a:t>Unemployment, participation, employment rates</a:t>
            </a:r>
          </a:p>
          <a:p>
            <a:pPr lvl="2"/>
            <a:r>
              <a:rPr lang="en-CA" dirty="0"/>
              <a:t>Relationship: </a:t>
            </a:r>
            <a:r>
              <a:rPr lang="en-CA" dirty="0">
                <a:highlight>
                  <a:srgbClr val="FF00FF"/>
                </a:highlight>
              </a:rPr>
              <a:t>economic cycles </a:t>
            </a:r>
            <a:r>
              <a:rPr lang="en-CA" dirty="0"/>
              <a:t>and key metrics</a:t>
            </a:r>
          </a:p>
          <a:p>
            <a:pPr lvl="2"/>
            <a:r>
              <a:rPr lang="en-CA" dirty="0"/>
              <a:t>Labour markets</a:t>
            </a:r>
          </a:p>
          <a:p>
            <a:pPr lvl="3"/>
            <a:r>
              <a:rPr lang="en-CA" dirty="0"/>
              <a:t>Supply and demand</a:t>
            </a:r>
          </a:p>
          <a:p>
            <a:pPr lvl="3"/>
            <a:r>
              <a:rPr lang="en-CA" dirty="0"/>
              <a:t>Equilibrium and disequilibrium</a:t>
            </a:r>
          </a:p>
          <a:p>
            <a:pPr lvl="2"/>
            <a:r>
              <a:rPr lang="en-CA" dirty="0"/>
              <a:t>Types of unemployment</a:t>
            </a:r>
          </a:p>
          <a:p>
            <a:pPr lvl="3"/>
            <a:r>
              <a:rPr lang="en-CA" dirty="0"/>
              <a:t>Natural (components?); structural; frictional; seasonal; cyclical</a:t>
            </a:r>
          </a:p>
          <a:p>
            <a:pPr lvl="3"/>
            <a:r>
              <a:rPr lang="en-CA" dirty="0">
                <a:highlight>
                  <a:srgbClr val="FF00FF"/>
                </a:highlight>
              </a:rPr>
              <a:t>Duration of spells </a:t>
            </a:r>
            <a:r>
              <a:rPr lang="en-CA" dirty="0"/>
              <a:t>(short/long term)</a:t>
            </a:r>
          </a:p>
          <a:p>
            <a:pPr lvl="3"/>
            <a:r>
              <a:rPr lang="en-CA" dirty="0"/>
              <a:t>Public policies to mitigate unemployment categories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B3FE85-59CF-4FBD-AADA-6A27F3D83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1463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A9A7-099A-4594-96DB-3C4FD4CB0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FE29B-E74C-4A7C-B50F-34071D31D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Aggregate Supply and Demand Model</a:t>
            </a:r>
          </a:p>
          <a:p>
            <a:pPr lvl="1"/>
            <a:r>
              <a:rPr lang="en-CA" dirty="0"/>
              <a:t>Definitions of AD, SRAS and LRAS</a:t>
            </a:r>
          </a:p>
          <a:p>
            <a:pPr lvl="2"/>
            <a:r>
              <a:rPr lang="en-CA" dirty="0"/>
              <a:t>Factors underpinning slopes</a:t>
            </a:r>
          </a:p>
          <a:p>
            <a:pPr lvl="2"/>
            <a:r>
              <a:rPr lang="en-CA" dirty="0"/>
              <a:t>Determinants of shifts</a:t>
            </a:r>
          </a:p>
          <a:p>
            <a:pPr lvl="3"/>
            <a:r>
              <a:rPr lang="en-CA" dirty="0">
                <a:highlight>
                  <a:srgbClr val="FF00FF"/>
                </a:highlight>
              </a:rPr>
              <a:t>Differences in the determinants of shifts 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CA" dirty="0"/>
              <a:t>SRAS and LRAS </a:t>
            </a:r>
          </a:p>
          <a:p>
            <a:pPr lvl="2"/>
            <a:r>
              <a:rPr lang="en-CA" dirty="0"/>
              <a:t>Equilibrium</a:t>
            </a:r>
          </a:p>
          <a:p>
            <a:pPr lvl="1"/>
            <a:r>
              <a:rPr lang="en-CA" dirty="0"/>
              <a:t>Graphs and short- and long-term equilibrium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1D1EBD-4130-4195-B6DE-A27283FD4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5724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5727D-6DC0-4586-BDC2-2E6014FBE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6354F-064B-400F-8384-1E03BED09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/>
              <a:t>Fiscal Policy</a:t>
            </a:r>
          </a:p>
          <a:p>
            <a:pPr lvl="1"/>
            <a:r>
              <a:rPr lang="en-CA" dirty="0"/>
              <a:t>Discretionary policy and automatic stabilizers</a:t>
            </a:r>
          </a:p>
          <a:p>
            <a:pPr lvl="2"/>
            <a:r>
              <a:rPr lang="en-CA" dirty="0"/>
              <a:t>Definitions</a:t>
            </a:r>
          </a:p>
          <a:p>
            <a:pPr lvl="2"/>
            <a:r>
              <a:rPr lang="en-CA" dirty="0"/>
              <a:t>Instruments of </a:t>
            </a:r>
          </a:p>
          <a:p>
            <a:pPr lvl="3"/>
            <a:r>
              <a:rPr lang="en-CA" dirty="0"/>
              <a:t>Expansionary and contractionary policies</a:t>
            </a:r>
          </a:p>
          <a:p>
            <a:pPr lvl="1"/>
            <a:r>
              <a:rPr lang="en-CA" dirty="0"/>
              <a:t>Multipliers (closed economy)</a:t>
            </a:r>
          </a:p>
          <a:p>
            <a:pPr lvl="2"/>
            <a:r>
              <a:rPr lang="en-CA" dirty="0"/>
              <a:t>Marginal propensity to consume (MPC)</a:t>
            </a:r>
          </a:p>
          <a:p>
            <a:pPr lvl="3"/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C/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endParaRPr lang="en-CA" dirty="0"/>
          </a:p>
          <a:p>
            <a:pPr lvl="2"/>
            <a:r>
              <a:rPr lang="en-CA" dirty="0"/>
              <a:t>Marginal propensity to save (MPS)</a:t>
            </a:r>
          </a:p>
          <a:p>
            <a:pPr lvl="3"/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S/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endParaRPr lang="en-CA" dirty="0"/>
          </a:p>
          <a:p>
            <a:pPr lvl="2"/>
            <a:r>
              <a:rPr lang="en-CA" dirty="0"/>
              <a:t>Government expenditure and tax multipliers</a:t>
            </a:r>
          </a:p>
          <a:p>
            <a:pPr lvl="3"/>
            <a:r>
              <a:rPr lang="en-CA" dirty="0"/>
              <a:t>Bridging GDP gaps: Examples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1C6D2B-07EE-4C5A-B971-9A724D98E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369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A8E0-20F5-4030-B4D5-25D3A2C70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C790A-B8E9-477B-A65A-AB024C4EFC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Fiscal policies (mixed + closed economy)</a:t>
            </a:r>
          </a:p>
          <a:p>
            <a:pPr lvl="1"/>
            <a:r>
              <a:rPr lang="en-CA" dirty="0"/>
              <a:t>Example 1</a:t>
            </a:r>
          </a:p>
          <a:p>
            <a:pPr lvl="2"/>
            <a:r>
              <a:rPr lang="en-CA" dirty="0"/>
              <a:t>MPC=0.8</a:t>
            </a:r>
          </a:p>
          <a:p>
            <a:pPr lvl="2"/>
            <a:r>
              <a:rPr lang="en-CA" dirty="0"/>
              <a:t>Recessionary gap= $10B</a:t>
            </a:r>
          </a:p>
          <a:p>
            <a:pPr lvl="3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ΔG to bridge</a:t>
            </a:r>
            <a:r>
              <a:rPr lang="en-CA" dirty="0"/>
              <a:t> gap? </a:t>
            </a:r>
          </a:p>
          <a:p>
            <a:pPr lvl="3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ΔT to bridge</a:t>
            </a:r>
            <a:r>
              <a:rPr lang="en-CA" dirty="0"/>
              <a:t> gap?</a:t>
            </a:r>
          </a:p>
          <a:p>
            <a:pPr lvl="1"/>
            <a:r>
              <a:rPr lang="en-CA" dirty="0"/>
              <a:t>Example 2</a:t>
            </a:r>
          </a:p>
          <a:p>
            <a:pPr lvl="2"/>
            <a:r>
              <a:rPr lang="en-CA" dirty="0"/>
              <a:t>MPC=0.5</a:t>
            </a:r>
          </a:p>
          <a:p>
            <a:pPr lvl="2"/>
            <a:r>
              <a:rPr lang="en-CA" dirty="0"/>
              <a:t>Inflationary gap= $20B</a:t>
            </a:r>
          </a:p>
          <a:p>
            <a:pPr lvl="3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ΔG to bridge</a:t>
            </a:r>
            <a:r>
              <a:rPr lang="en-CA" dirty="0"/>
              <a:t> gap?</a:t>
            </a:r>
          </a:p>
          <a:p>
            <a:pPr lvl="3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ΔT to bridge</a:t>
            </a:r>
            <a:r>
              <a:rPr lang="en-CA" dirty="0"/>
              <a:t> gap?</a:t>
            </a:r>
          </a:p>
          <a:p>
            <a:pPr lvl="3"/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EB1195-9F18-4CF3-AE82-862413042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4285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97DC6-9AD1-468F-AC9F-7904FA60B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AEA7F-BF5F-4368-AF41-C9A71A770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Financial markets</a:t>
            </a:r>
          </a:p>
          <a:p>
            <a:pPr marL="914400" lvl="1" indent="-457200">
              <a:spcAft>
                <a:spcPts val="1200"/>
              </a:spcAft>
              <a:buFont typeface="+mj-lt"/>
              <a:buAutoNum type="arabicPeriod"/>
            </a:pPr>
            <a:r>
              <a:rPr lang="en-CA" sz="4300" dirty="0"/>
              <a:t>Definitions and main functions</a:t>
            </a:r>
          </a:p>
          <a:p>
            <a:pPr marL="1314450" lvl="2" indent="-457200">
              <a:spcAft>
                <a:spcPts val="1200"/>
              </a:spcAft>
            </a:pPr>
            <a:r>
              <a:rPr lang="en-US" sz="4300" dirty="0"/>
              <a:t>Match buyers and sellers</a:t>
            </a:r>
          </a:p>
          <a:p>
            <a:pPr marL="1314450" lvl="2" indent="-457200">
              <a:spcAft>
                <a:spcPts val="1200"/>
              </a:spcAft>
            </a:pPr>
            <a:r>
              <a:rPr lang="en-US" sz="4300" dirty="0"/>
              <a:t>Provide liquidity</a:t>
            </a:r>
          </a:p>
          <a:p>
            <a:pPr marL="1314450" lvl="2" indent="-457200">
              <a:spcAft>
                <a:spcPts val="1200"/>
              </a:spcAft>
            </a:pPr>
            <a:r>
              <a:rPr lang="en-US" sz="4300" dirty="0"/>
              <a:t>Diversify risk</a:t>
            </a:r>
            <a:endParaRPr lang="en-CA" sz="43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Loanable funds market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Movements along and shifts in the supply of and demand for loanable funds.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The key players in a financial system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Banks and other intermediaries; savers; entrepreneurs and businesses; speculators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Types of risk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Macroeconomic (systemic)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Idiosyncratic (market specific)</a:t>
            </a:r>
          </a:p>
          <a:p>
            <a:pPr lvl="2">
              <a:spcBef>
                <a:spcPts val="0"/>
              </a:spcBef>
              <a:spcAft>
                <a:spcPts val="1200"/>
              </a:spcAft>
            </a:pPr>
            <a:r>
              <a:rPr lang="en-CA" sz="4300" dirty="0"/>
              <a:t>How risk is measured: standard deviation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B3FE85-59CF-4FBD-AADA-6A27F3D83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857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97DC6-9AD1-468F-AC9F-7904FA60B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AEA7F-BF5F-4368-AF41-C9A71A770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Approaches to the selection of financial assets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Fundamental analysis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Technical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Dart throwing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Trade-off between risk and return in financial assets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Predicting returns? [efficient market hypothesis]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 Arguments for and against.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Arbitrage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taking advantage of market inefficiencies to earn a profit.</a:t>
            </a:r>
            <a:endParaRPr lang="en-CA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Relationship between savings and investment (closed economy)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Private economy (I=private savings)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CA" dirty="0"/>
              <a:t>Mixed economy (I=Private + public savings)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B3FE85-59CF-4FBD-AADA-6A27F3D83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5471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5A11F-9129-4EED-BEA8-8FD7FC21D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Injections and Leakages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95085-6AAD-4262-BD90-9B712F830F5D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CA" b="1" u="sng" dirty="0"/>
              <a:t>Private and closed economy  (G=T=X=M=$0)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CA" dirty="0"/>
              <a:t>Y=C+I  (Y=GDP) and Y=C+S  (S=Savings)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CA" dirty="0"/>
              <a:t>C+I=C+S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CA" b="1" dirty="0">
                <a:latin typeface="Arial Black" panose="020B0A04020102020204" pitchFamily="34" charset="0"/>
              </a:rPr>
              <a:t>I=S</a:t>
            </a:r>
            <a:r>
              <a:rPr lang="en-CA" b="1" dirty="0"/>
              <a:t> where S=private savings (households and businesses)</a:t>
            </a:r>
          </a:p>
          <a:p>
            <a:r>
              <a:rPr lang="en-CA" b="1" u="sng" dirty="0"/>
              <a:t>Public and closed economy  (X=M=$0)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CA" dirty="0"/>
              <a:t>Y=C+I+G  and Y=C+S+T 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CA" dirty="0"/>
              <a:t>C+I+G=C+S+T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CA" b="1" dirty="0">
                <a:latin typeface="Arial Black" panose="020B0A04020102020204" pitchFamily="34" charset="0"/>
              </a:rPr>
              <a:t>I+G=S+T 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Private savings (S)=Y-C-T; public savings =T-G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National savings=private+public savings=Y-C-T+T-G=</a:t>
            </a:r>
            <a:r>
              <a:rPr lang="en-CA" b="1" dirty="0">
                <a:latin typeface="Arial Black" panose="020B0A04020102020204" pitchFamily="34" charset="0"/>
                <a:cs typeface="Arial" panose="020B0604020202020204" pitchFamily="34" charset="0"/>
              </a:rPr>
              <a:t>Y-C-G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CA" b="1" dirty="0">
                <a:latin typeface="Arial Black" panose="020B0A04020102020204" pitchFamily="34" charset="0"/>
                <a:cs typeface="Arial" panose="020B0604020202020204" pitchFamily="34" charset="0"/>
              </a:rPr>
              <a:t>Investment (I) =National savings (Y-C-G)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03068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29A72-A3B5-40CD-AC5B-9A8E79B8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C5AE0-960C-4BE2-BFF4-0199B176F2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en-CA" sz="2600" b="1" dirty="0"/>
              <a:t>Speedy Country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Closed borders.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GDP=$20B.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T=$4B.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Transfers to persons=$3B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C=$15B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I=$2B. </a:t>
            </a:r>
          </a:p>
          <a:p>
            <a:r>
              <a:rPr lang="en-CA" sz="2600" b="1" dirty="0"/>
              <a:t>Find </a:t>
            </a:r>
            <a:r>
              <a:rPr lang="en-CA" sz="2600" b="1" dirty="0" err="1"/>
              <a:t>Speedy’s</a:t>
            </a:r>
            <a:r>
              <a:rPr lang="en-CA" sz="2600" b="1" dirty="0"/>
              <a:t> 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Private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Public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National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Government expenditures.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1C660F-85D5-4F21-B310-ABC578E5A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672780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29A72-A3B5-40CD-AC5B-9A8E79B8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C5AE0-960C-4BE2-BFF4-0199B176F2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en-CA" sz="2600" b="1" dirty="0"/>
              <a:t>Speedy Country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Closed borders.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GDP=$20B.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T=$4B.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Transfers to persons=$3B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C=$15B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I=$2B. </a:t>
            </a:r>
          </a:p>
          <a:p>
            <a:r>
              <a:rPr lang="en-CA" sz="2600" b="1" dirty="0"/>
              <a:t>Find </a:t>
            </a:r>
            <a:r>
              <a:rPr lang="en-CA" sz="2600" b="1" dirty="0" err="1"/>
              <a:t>Speedy’s</a:t>
            </a:r>
            <a:r>
              <a:rPr lang="en-CA" sz="2600" b="1" dirty="0"/>
              <a:t> 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Private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Public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National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Government expenditures.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1C660F-85D5-4F21-B310-ABC578E5A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en-CA" b="1" dirty="0"/>
              <a:t>From Y=C+I+G</a:t>
            </a:r>
          </a:p>
          <a:p>
            <a:r>
              <a:rPr lang="en-CA" b="1" dirty="0"/>
              <a:t>20B=15B+2B+G</a:t>
            </a:r>
          </a:p>
          <a:p>
            <a:r>
              <a:rPr lang="en-CA" sz="2400" b="1" dirty="0"/>
              <a:t>G=20-15-2=$3B</a:t>
            </a:r>
          </a:p>
          <a:p>
            <a:r>
              <a:rPr lang="en-CA" sz="2400" b="1" dirty="0"/>
              <a:t>National saving=Y-C-G</a:t>
            </a:r>
          </a:p>
          <a:p>
            <a:pPr marL="0" indent="0">
              <a:buNone/>
            </a:pPr>
            <a:r>
              <a:rPr lang="en-CA" sz="2400" b="1" dirty="0"/>
              <a:t>      = 20-15-3=$2B</a:t>
            </a:r>
          </a:p>
          <a:p>
            <a:r>
              <a:rPr lang="en-CA" sz="2400" b="1" dirty="0"/>
              <a:t>Private saving=Y-C-</a:t>
            </a:r>
            <a:r>
              <a:rPr lang="en-CA" sz="2400" b="1" dirty="0" err="1"/>
              <a:t>T</a:t>
            </a:r>
            <a:r>
              <a:rPr lang="en-CA" sz="2400" b="1" baseline="-25000" dirty="0" err="1"/>
              <a:t>net</a:t>
            </a:r>
            <a:r>
              <a:rPr lang="en-CA" sz="2400" b="1" dirty="0"/>
              <a:t>=20-15-1 =$4B</a:t>
            </a:r>
          </a:p>
          <a:p>
            <a:r>
              <a:rPr lang="en-CA" sz="2400" b="1" dirty="0"/>
              <a:t>Public savings</a:t>
            </a:r>
          </a:p>
          <a:p>
            <a:pPr marL="0" indent="0">
              <a:buNone/>
            </a:pPr>
            <a:r>
              <a:rPr lang="en-CA" sz="2400" b="1" dirty="0"/>
              <a:t>=Taxes Net of Transfers-G</a:t>
            </a:r>
          </a:p>
          <a:p>
            <a:pPr marL="0" indent="0">
              <a:buNone/>
            </a:pPr>
            <a:r>
              <a:rPr lang="en-CA" sz="2400" b="1" dirty="0"/>
              <a:t>=(4-3)-3=1-3=-$2B (public dissaving)</a:t>
            </a:r>
          </a:p>
          <a:p>
            <a:pPr marL="0" indent="0">
              <a:buNone/>
            </a:pPr>
            <a:r>
              <a:rPr lang="en-CA" sz="2400" b="1" dirty="0"/>
              <a:t>Answers: </a:t>
            </a:r>
          </a:p>
          <a:p>
            <a:r>
              <a:rPr lang="en-CA" sz="2400" b="1" dirty="0"/>
              <a:t>Public saving=-$2B</a:t>
            </a:r>
          </a:p>
          <a:p>
            <a:r>
              <a:rPr lang="en-CA" sz="2400" b="1" dirty="0"/>
              <a:t>Private saving= $4B</a:t>
            </a:r>
          </a:p>
          <a:p>
            <a:r>
              <a:rPr lang="en-CA" sz="2400" b="1" dirty="0"/>
              <a:t>National saving=-2B+4B=$2B</a:t>
            </a:r>
          </a:p>
          <a:p>
            <a:r>
              <a:rPr lang="en-CA" sz="2400" b="1" dirty="0"/>
              <a:t>I=S=$2</a:t>
            </a:r>
            <a:r>
              <a:rPr lang="en-CA" sz="2400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111997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29A72-A3B5-40CD-AC5B-9A8E79B8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C5AE0-960C-4BE2-BFF4-0199B176F2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en-CA" sz="2600" b="1" dirty="0" err="1"/>
              <a:t>TipTop</a:t>
            </a:r>
            <a:r>
              <a:rPr lang="en-CA" sz="2600" b="1" dirty="0"/>
              <a:t> Country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Closed borders.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GDP=$700B.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T=$210B.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Transfers to persons=$0B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Budget Surplus=$60B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600" b="1" dirty="0"/>
              <a:t>I=$100B. </a:t>
            </a:r>
          </a:p>
          <a:p>
            <a:r>
              <a:rPr lang="en-CA" sz="2600" b="1" dirty="0"/>
              <a:t>Find </a:t>
            </a:r>
            <a:r>
              <a:rPr lang="en-CA" sz="2600" b="1" dirty="0" err="1"/>
              <a:t>TipTop’s</a:t>
            </a:r>
            <a:r>
              <a:rPr lang="en-CA" sz="2600" b="1" dirty="0"/>
              <a:t> 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Private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Public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National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Consumption (C)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600" b="1" dirty="0"/>
              <a:t>Government expenditures.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1C660F-85D5-4F21-B310-ABC578E5A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2585704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29A72-A3B5-40CD-AC5B-9A8E79B8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C5AE0-960C-4BE2-BFF4-0199B176F2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 fontScale="62500" lnSpcReduction="20000"/>
          </a:bodyPr>
          <a:lstStyle/>
          <a:p>
            <a:r>
              <a:rPr lang="en-CA" sz="2900" b="1" dirty="0" err="1">
                <a:latin typeface="Bodoni MT Black" panose="02070A03080606020203" pitchFamily="18" charset="0"/>
              </a:rPr>
              <a:t>TipTop</a:t>
            </a:r>
            <a:r>
              <a:rPr lang="en-CA" sz="2900" b="1" dirty="0">
                <a:latin typeface="Bodoni MT Black" panose="02070A03080606020203" pitchFamily="18" charset="0"/>
              </a:rPr>
              <a:t> Country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900" b="1" dirty="0">
                <a:latin typeface="Bodoni MT Black" panose="02070A03080606020203" pitchFamily="18" charset="0"/>
              </a:rPr>
              <a:t>Closed borders.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900" b="1" dirty="0">
                <a:latin typeface="Bodoni MT Black" panose="02070A03080606020203" pitchFamily="18" charset="0"/>
              </a:rPr>
              <a:t>GDP=$700B.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900" b="1" dirty="0">
                <a:latin typeface="Bodoni MT Black" panose="02070A03080606020203" pitchFamily="18" charset="0"/>
              </a:rPr>
              <a:t>T=$210B.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900" b="1" dirty="0">
                <a:latin typeface="Bodoni MT Black" panose="02070A03080606020203" pitchFamily="18" charset="0"/>
              </a:rPr>
              <a:t>Transfers to persons=$0B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900" b="1" dirty="0">
                <a:latin typeface="Bodoni MT Black" panose="02070A03080606020203" pitchFamily="18" charset="0"/>
              </a:rPr>
              <a:t>Budget Surplus=$60B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CA" sz="2900" b="1" dirty="0">
                <a:latin typeface="Bodoni MT Black" panose="02070A03080606020203" pitchFamily="18" charset="0"/>
              </a:rPr>
              <a:t>I=$100B. </a:t>
            </a:r>
          </a:p>
          <a:p>
            <a:r>
              <a:rPr lang="en-CA" sz="2900" b="1" dirty="0">
                <a:latin typeface="Bodoni MT Black" panose="02070A03080606020203" pitchFamily="18" charset="0"/>
              </a:rPr>
              <a:t>Find </a:t>
            </a:r>
            <a:r>
              <a:rPr lang="en-CA" sz="2900" b="1" dirty="0" err="1">
                <a:latin typeface="Bodoni MT Black" panose="02070A03080606020203" pitchFamily="18" charset="0"/>
              </a:rPr>
              <a:t>TipTop’s</a:t>
            </a:r>
            <a:r>
              <a:rPr lang="en-CA" sz="2900" b="1" dirty="0">
                <a:latin typeface="Bodoni MT Black" panose="02070A03080606020203" pitchFamily="18" charset="0"/>
              </a:rPr>
              <a:t> 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900" b="1" dirty="0">
                <a:latin typeface="Bodoni MT Black" panose="02070A03080606020203" pitchFamily="18" charset="0"/>
              </a:rPr>
              <a:t>Private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900" b="1" dirty="0">
                <a:latin typeface="Bodoni MT Black" panose="02070A03080606020203" pitchFamily="18" charset="0"/>
              </a:rPr>
              <a:t>Public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900" b="1" dirty="0">
                <a:latin typeface="Bodoni MT Black" panose="02070A03080606020203" pitchFamily="18" charset="0"/>
              </a:rPr>
              <a:t>National savings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900" b="1" dirty="0">
                <a:latin typeface="Bodoni MT Black" panose="02070A03080606020203" pitchFamily="18" charset="0"/>
              </a:rPr>
              <a:t>Consumption (C)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CA" sz="2900" b="1" dirty="0">
                <a:latin typeface="Bodoni MT Black" panose="02070A03080606020203" pitchFamily="18" charset="0"/>
              </a:rPr>
              <a:t>Government expenditures.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1C660F-85D5-4F21-B310-ABC578E5A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noFill/>
          <a:ln>
            <a:solidFill>
              <a:schemeClr val="tx1"/>
            </a:solidFill>
          </a:ln>
        </p:spPr>
        <p:txBody>
          <a:bodyPr>
            <a:normAutofit fontScale="62500" lnSpcReduction="20000"/>
          </a:bodyPr>
          <a:lstStyle/>
          <a:p>
            <a:r>
              <a:rPr lang="en-CA" sz="2400" b="1" u="sng" dirty="0">
                <a:solidFill>
                  <a:srgbClr val="FF0000"/>
                </a:solidFill>
                <a:latin typeface="Abadi Extra Light" panose="020B0604020202020204" pitchFamily="34" charset="0"/>
              </a:rPr>
              <a:t>Budget Surplus</a:t>
            </a:r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=T-G=60B 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G=210B-60B=150B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From Y=C+I+G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700B=C+100B+150B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C=700B-100B-150B=450B</a:t>
            </a:r>
          </a:p>
          <a:p>
            <a:r>
              <a:rPr lang="en-CA" sz="2400" b="1" u="sng" dirty="0">
                <a:solidFill>
                  <a:srgbClr val="FF0000"/>
                </a:solidFill>
                <a:latin typeface="Abadi Extra Light" panose="020B0604020202020204" pitchFamily="34" charset="0"/>
              </a:rPr>
              <a:t>National saving</a:t>
            </a:r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=Y-C-G</a:t>
            </a:r>
          </a:p>
          <a:p>
            <a:pPr marL="0" indent="0">
              <a:buNone/>
            </a:pPr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      = 700-450-150B=$100B</a:t>
            </a:r>
          </a:p>
          <a:p>
            <a:r>
              <a:rPr lang="en-CA" sz="2400" b="1" u="sng" dirty="0">
                <a:solidFill>
                  <a:srgbClr val="FF0000"/>
                </a:solidFill>
                <a:latin typeface="Abadi Extra Light" panose="020B0604020202020204" pitchFamily="34" charset="0"/>
              </a:rPr>
              <a:t>Private saving</a:t>
            </a:r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=Y-C-</a:t>
            </a:r>
            <a:r>
              <a:rPr lang="en-CA" sz="2400" b="1" dirty="0" err="1">
                <a:solidFill>
                  <a:srgbClr val="FF0000"/>
                </a:solidFill>
                <a:latin typeface="Abadi Extra Light" panose="020B0604020202020204" pitchFamily="34" charset="0"/>
              </a:rPr>
              <a:t>T</a:t>
            </a:r>
            <a:r>
              <a:rPr lang="en-CA" sz="2400" b="1" baseline="-25000" dirty="0" err="1">
                <a:solidFill>
                  <a:srgbClr val="FF0000"/>
                </a:solidFill>
                <a:latin typeface="Abadi Extra Light" panose="020B0604020202020204" pitchFamily="34" charset="0"/>
              </a:rPr>
              <a:t>net</a:t>
            </a:r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=700B-450B-210B =$40B</a:t>
            </a:r>
          </a:p>
          <a:p>
            <a:r>
              <a:rPr lang="en-CA" sz="2400" b="1" u="sng" dirty="0">
                <a:solidFill>
                  <a:srgbClr val="FF0000"/>
                </a:solidFill>
                <a:latin typeface="Abadi Extra Light" panose="020B0604020202020204" pitchFamily="34" charset="0"/>
              </a:rPr>
              <a:t>Public savings</a:t>
            </a:r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=T-G=210B-150B=60B</a:t>
            </a:r>
          </a:p>
          <a:p>
            <a:pPr marL="0" indent="0">
              <a:buNone/>
            </a:pPr>
            <a:endParaRPr lang="en-CA" sz="2400" b="1" dirty="0">
              <a:solidFill>
                <a:srgbClr val="FF0000"/>
              </a:solidFill>
              <a:latin typeface="Abadi Extra Light" panose="020B0604020202020204" pitchFamily="34" charset="0"/>
            </a:endParaRPr>
          </a:p>
          <a:p>
            <a:pPr marL="0" indent="0">
              <a:buNone/>
            </a:pPr>
            <a:r>
              <a:rPr lang="en-CA" sz="2400" b="1" u="sng" dirty="0">
                <a:solidFill>
                  <a:srgbClr val="FF0000"/>
                </a:solidFill>
                <a:latin typeface="Abadi Extra Light" panose="020B0604020202020204" pitchFamily="34" charset="0"/>
              </a:rPr>
              <a:t>Answers</a:t>
            </a:r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: 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G=150B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C=450B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Public saving=60B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Private saving= 40B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National saving=60B+40B=100B</a:t>
            </a:r>
          </a:p>
          <a:p>
            <a:r>
              <a:rPr lang="en-CA" sz="2400" b="1" dirty="0">
                <a:solidFill>
                  <a:srgbClr val="FF0000"/>
                </a:solidFill>
                <a:latin typeface="Abadi Extra Light" panose="020B0604020202020204" pitchFamily="34" charset="0"/>
              </a:rPr>
              <a:t>I=S=100B</a:t>
            </a:r>
          </a:p>
          <a:p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3814228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CF2DDE7-4160-4B74-99DF-87952194B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85C011-0C51-4AC8-B8DA-08554866718A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CA" sz="2400" dirty="0"/>
              <a:t>Closed economy: GDP=10,000; C=6,500; T=2,000. 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400" dirty="0"/>
              <a:t>What are Government expenditures (G) for national savings to equal $1,000?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400" dirty="0"/>
              <a:t>Would the government have a budget deficit or surplus?</a:t>
            </a:r>
          </a:p>
          <a:p>
            <a:pPr marL="0" indent="0">
              <a:buNone/>
            </a:pPr>
            <a:endParaRPr lang="en-CA" sz="2400" dirty="0"/>
          </a:p>
          <a:p>
            <a:pPr>
              <a:buClr>
                <a:schemeClr val="accent2"/>
              </a:buClr>
            </a:pPr>
            <a:r>
              <a:rPr lang="en-CA" sz="2400" b="1" dirty="0">
                <a:solidFill>
                  <a:srgbClr val="FF0000"/>
                </a:solidFill>
              </a:rPr>
              <a:t>National savings=Y-C-G=10000-6500-G=1000;</a:t>
            </a:r>
          </a:p>
          <a:p>
            <a:pPr>
              <a:buClr>
                <a:schemeClr val="accent2"/>
              </a:buClr>
            </a:pPr>
            <a:r>
              <a:rPr lang="en-CA" sz="2400" b="1" dirty="0">
                <a:solidFill>
                  <a:srgbClr val="FF0000"/>
                </a:solidFill>
              </a:rPr>
              <a:t>Solve for G; G=10000-6500-1000=2500;</a:t>
            </a:r>
          </a:p>
          <a:p>
            <a:pPr>
              <a:buClr>
                <a:schemeClr val="accent2"/>
              </a:buClr>
            </a:pPr>
            <a:r>
              <a:rPr lang="en-CA" sz="2400" b="1" dirty="0">
                <a:solidFill>
                  <a:srgbClr val="FF0000"/>
                </a:solidFill>
              </a:rPr>
              <a:t>Since G(=2500) &gt; T(=2000) </a:t>
            </a:r>
            <a:r>
              <a:rPr lang="en-CA" sz="2400" b="1" dirty="0">
                <a:solidFill>
                  <a:srgbClr val="FF0000"/>
                </a:solidFill>
                <a:sym typeface="Wingdings" panose="05000000000000000000" pitchFamily="2" charset="2"/>
              </a:rPr>
              <a:t> Budget </a:t>
            </a:r>
            <a:r>
              <a:rPr lang="en-CA" sz="2400" b="1" dirty="0">
                <a:solidFill>
                  <a:srgbClr val="FF0000"/>
                </a:solidFill>
              </a:rPr>
              <a:t>Deficit</a:t>
            </a:r>
            <a:endParaRPr lang="en-CA" b="1" dirty="0">
              <a:solidFill>
                <a:srgbClr val="FF0000"/>
              </a:solidFill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832951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29A72-A3B5-40CD-AC5B-9A8E79B8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Second Mid-Term Exam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C5AE0-960C-4BE2-BFF4-0199B176F2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38736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1600" dirty="0"/>
              <a:t>Soho Country </a:t>
            </a:r>
          </a:p>
          <a:p>
            <a:r>
              <a:rPr lang="en-CA" sz="2000" dirty="0"/>
              <a:t>Closed borders. </a:t>
            </a:r>
          </a:p>
          <a:p>
            <a:r>
              <a:rPr lang="en-CA" sz="2000" dirty="0"/>
              <a:t>GDP=$20B. </a:t>
            </a:r>
          </a:p>
          <a:p>
            <a:r>
              <a:rPr lang="en-CA" sz="2000" dirty="0"/>
              <a:t>Taxes=$4B</a:t>
            </a:r>
          </a:p>
          <a:p>
            <a:r>
              <a:rPr lang="en-CA" sz="2000" dirty="0"/>
              <a:t>Transfer payments=$3B </a:t>
            </a:r>
          </a:p>
          <a:p>
            <a:r>
              <a:rPr lang="en-CA" sz="2000" dirty="0"/>
              <a:t>C=$15B and I=$2B. </a:t>
            </a:r>
          </a:p>
          <a:p>
            <a:r>
              <a:rPr lang="en-CA" sz="1600" dirty="0"/>
              <a:t>Find Soho’s public saving and its government expenditures.</a:t>
            </a:r>
          </a:p>
          <a:p>
            <a:pPr marL="0" indent="0">
              <a:buNone/>
            </a:pPr>
            <a:r>
              <a:rPr lang="en-CA" sz="1600" dirty="0"/>
              <a:t>a. -$2 billion and $3 billion</a:t>
            </a:r>
          </a:p>
          <a:p>
            <a:pPr marL="0" indent="0">
              <a:buNone/>
            </a:pPr>
            <a:r>
              <a:rPr lang="en-CA" sz="1600" dirty="0"/>
              <a:t>b. $1 billion and $3 billion</a:t>
            </a:r>
          </a:p>
          <a:p>
            <a:pPr marL="0" indent="0">
              <a:buNone/>
            </a:pPr>
            <a:r>
              <a:rPr lang="en-CA" sz="1600" dirty="0"/>
              <a:t>c. -$1 billion and $4 billion</a:t>
            </a:r>
          </a:p>
          <a:p>
            <a:pPr marL="0" indent="0">
              <a:buNone/>
            </a:pPr>
            <a:r>
              <a:rPr lang="en-CA" sz="1600" dirty="0"/>
              <a:t>d. Not enough information to answer the question</a:t>
            </a:r>
          </a:p>
          <a:p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1C660F-85D5-4F21-B310-ABC578E5A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11960" y="1600200"/>
            <a:ext cx="447484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From Y=C+I+G</a:t>
            </a:r>
          </a:p>
          <a:p>
            <a:r>
              <a:rPr lang="en-CA" b="1" dirty="0">
                <a:solidFill>
                  <a:srgbClr val="FF0000"/>
                </a:solidFill>
              </a:rPr>
              <a:t>20B=15B+2B+G</a:t>
            </a:r>
          </a:p>
          <a:p>
            <a:r>
              <a:rPr lang="en-CA" sz="2400" b="1" dirty="0">
                <a:solidFill>
                  <a:srgbClr val="FF0000"/>
                </a:solidFill>
              </a:rPr>
              <a:t>G=20-15-2=3B</a:t>
            </a:r>
          </a:p>
          <a:p>
            <a:r>
              <a:rPr lang="en-CA" sz="2400" b="1" dirty="0">
                <a:solidFill>
                  <a:srgbClr val="FF0000"/>
                </a:solidFill>
              </a:rPr>
              <a:t>Public dissaving=Net Taxes-G</a:t>
            </a:r>
          </a:p>
          <a:p>
            <a:pPr marL="0" indent="0">
              <a:buNone/>
            </a:pPr>
            <a:r>
              <a:rPr lang="en-CA" sz="2400" b="1" dirty="0">
                <a:solidFill>
                  <a:srgbClr val="FF0000"/>
                </a:solidFill>
              </a:rPr>
              <a:t>	=(4-3)-3=-2B</a:t>
            </a:r>
          </a:p>
        </p:txBody>
      </p:sp>
    </p:spTree>
    <p:extLst>
      <p:ext uri="{BB962C8B-B14F-4D97-AF65-F5344CB8AC3E}">
        <p14:creationId xmlns:p14="http://schemas.microsoft.com/office/powerpoint/2010/main" val="8141512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130425"/>
            <a:ext cx="7846640" cy="2594719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CA" dirty="0"/>
              <a:t> Second Mid-Term Exam Review</a:t>
            </a:r>
            <a:br>
              <a:rPr lang="en-CA" dirty="0"/>
            </a:br>
            <a:r>
              <a:rPr lang="en-CA" dirty="0"/>
              <a:t>ECO 1102</a:t>
            </a:r>
            <a:br>
              <a:rPr lang="en-CA" dirty="0"/>
            </a:br>
            <a:r>
              <a:rPr lang="en-CA" b="1" dirty="0">
                <a:latin typeface="Monotype Corsiva" panose="03010101010201010101" pitchFamily="66" charset="0"/>
              </a:rPr>
              <a:t>Key Topics</a:t>
            </a:r>
            <a:br>
              <a:rPr lang="en-CA" b="1" dirty="0"/>
            </a:br>
            <a:r>
              <a:rPr lang="en-CA" sz="2700" b="1" u="sng" dirty="0"/>
              <a:t>40 Multiple-Choice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4AC2C-4992-405F-BBC7-B3DAD0351E87}" type="slidenum">
              <a:rPr lang="en-CA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49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hapter 3 - Gilpin - With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1089</Words>
  <Application>Microsoft Macintosh PowerPoint</Application>
  <PresentationFormat>On-screen Show (4:3)</PresentationFormat>
  <Paragraphs>212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Abadi Extra Light</vt:lpstr>
      <vt:lpstr>Arial</vt:lpstr>
      <vt:lpstr>Arial Black</vt:lpstr>
      <vt:lpstr>Bodoni MT Black</vt:lpstr>
      <vt:lpstr>Calibri</vt:lpstr>
      <vt:lpstr>Calibri Light</vt:lpstr>
      <vt:lpstr>Monotype Corsiva</vt:lpstr>
      <vt:lpstr>Times New Roman</vt:lpstr>
      <vt:lpstr>Wingdings</vt:lpstr>
      <vt:lpstr>Office Theme</vt:lpstr>
      <vt:lpstr>2_Office Theme</vt:lpstr>
      <vt:lpstr>Chapter 3 - Gilpin - With Template</vt:lpstr>
      <vt:lpstr> Second Mid-Term Exam Review ECO 1102 Key Topics 40 Multiple-Choice Questions</vt:lpstr>
      <vt:lpstr>Second Mid-Term Exam Topics</vt:lpstr>
      <vt:lpstr>Second Mid-Term Exam Topics</vt:lpstr>
      <vt:lpstr>Second Mid-Term Exam Topics</vt:lpstr>
      <vt:lpstr>Second Mid-Term Exam Topics</vt:lpstr>
      <vt:lpstr>Second Mid-Term Exam Topics</vt:lpstr>
      <vt:lpstr>Second Mid-Term Exam Topics</vt:lpstr>
      <vt:lpstr>Injections and Leakages</vt:lpstr>
      <vt:lpstr>Second Mid-Term Exam Topics</vt:lpstr>
      <vt:lpstr>Second Mid-Term Exam Topics</vt:lpstr>
      <vt:lpstr>Second Mid-Term Exam Topics</vt:lpstr>
      <vt:lpstr>Second Mid-Term Exam Topics</vt:lpstr>
      <vt:lpstr>Second Mid-Term Exam Topics</vt:lpstr>
      <vt:lpstr>Second Mid-Term Exam Topics</vt:lpstr>
      <vt:lpstr> Second Mid-Term Exam Review ECO 1102 Key Topics 40 Multiple-Choice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 1192 Final Exam Overview</dc:title>
  <dc:creator>Clod</dc:creator>
  <cp:lastModifiedBy>Microsoft Office User</cp:lastModifiedBy>
  <cp:revision>82</cp:revision>
  <dcterms:created xsi:type="dcterms:W3CDTF">2014-04-03T14:13:57Z</dcterms:created>
  <dcterms:modified xsi:type="dcterms:W3CDTF">2020-03-09T13:11:27Z</dcterms:modified>
</cp:coreProperties>
</file>