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725" r:id="rId2"/>
    <p:sldMasterId id="2147483869" r:id="rId3"/>
  </p:sldMasterIdLst>
  <p:notesMasterIdLst>
    <p:notesMasterId r:id="rId35"/>
  </p:notesMasterIdLst>
  <p:handoutMasterIdLst>
    <p:handoutMasterId r:id="rId36"/>
  </p:handoutMasterIdLst>
  <p:sldIdLst>
    <p:sldId id="277" r:id="rId4"/>
    <p:sldId id="278" r:id="rId5"/>
    <p:sldId id="257" r:id="rId6"/>
    <p:sldId id="289" r:id="rId7"/>
    <p:sldId id="283" r:id="rId8"/>
    <p:sldId id="259" r:id="rId9"/>
    <p:sldId id="260" r:id="rId10"/>
    <p:sldId id="305" r:id="rId11"/>
    <p:sldId id="261" r:id="rId12"/>
    <p:sldId id="264" r:id="rId13"/>
    <p:sldId id="268" r:id="rId14"/>
    <p:sldId id="290" r:id="rId15"/>
    <p:sldId id="284" r:id="rId16"/>
    <p:sldId id="292" r:id="rId17"/>
    <p:sldId id="267" r:id="rId18"/>
    <p:sldId id="265" r:id="rId19"/>
    <p:sldId id="291" r:id="rId20"/>
    <p:sldId id="293" r:id="rId21"/>
    <p:sldId id="306" r:id="rId22"/>
    <p:sldId id="269" r:id="rId23"/>
    <p:sldId id="270" r:id="rId24"/>
    <p:sldId id="271" r:id="rId25"/>
    <p:sldId id="303" r:id="rId26"/>
    <p:sldId id="304" r:id="rId27"/>
    <p:sldId id="312" r:id="rId28"/>
    <p:sldId id="313" r:id="rId29"/>
    <p:sldId id="307" r:id="rId30"/>
    <p:sldId id="310" r:id="rId31"/>
    <p:sldId id="308" r:id="rId32"/>
    <p:sldId id="309" r:id="rId33"/>
    <p:sldId id="311" r:id="rId34"/>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544">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E4FA"/>
    <a:srgbClr val="92D8F8"/>
    <a:srgbClr val="0ECEE8"/>
    <a:srgbClr val="00CBD0"/>
    <a:srgbClr val="33CC33"/>
    <a:srgbClr val="790015"/>
    <a:srgbClr val="F6BF69"/>
    <a:srgbClr val="E3B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0305" autoAdjust="0"/>
  </p:normalViewPr>
  <p:slideViewPr>
    <p:cSldViewPr>
      <p:cViewPr varScale="1">
        <p:scale>
          <a:sx n="84" d="100"/>
          <a:sy n="84" d="100"/>
        </p:scale>
        <p:origin x="1428" y="90"/>
      </p:cViewPr>
      <p:guideLst>
        <p:guide orient="horz" pos="2544"/>
        <p:guide pos="2880"/>
      </p:guideLst>
    </p:cSldViewPr>
  </p:slideViewPr>
  <p:outlineViewPr>
    <p:cViewPr>
      <p:scale>
        <a:sx n="33" d="100"/>
        <a:sy n="33" d="100"/>
      </p:scale>
      <p:origin x="48" y="11658"/>
    </p:cViewPr>
  </p:outlineViewPr>
  <p:notesTextViewPr>
    <p:cViewPr>
      <p:scale>
        <a:sx n="100" d="100"/>
        <a:sy n="100" d="100"/>
      </p:scale>
      <p:origin x="0" y="0"/>
    </p:cViewPr>
  </p:notesTextViewPr>
  <p:sorterViewPr>
    <p:cViewPr>
      <p:scale>
        <a:sx n="66" d="100"/>
        <a:sy n="66" d="100"/>
      </p:scale>
      <p:origin x="0" y="390"/>
    </p:cViewPr>
  </p:sorterViewPr>
  <p:notesViewPr>
    <p:cSldViewPr>
      <p:cViewPr>
        <p:scale>
          <a:sx n="100" d="100"/>
          <a:sy n="100" d="100"/>
        </p:scale>
        <p:origin x="-2112" y="119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rial" charset="0"/>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anose="02020603050405020304" pitchFamily="18" charset="0"/>
              </a:defRPr>
            </a:lvl1pPr>
          </a:lstStyle>
          <a:p>
            <a:pPr>
              <a:defRPr/>
            </a:pPr>
            <a:fld id="{F01F4769-31EC-450D-AEDC-2A7BA6894AA3}" type="slidenum">
              <a:rPr lang="en-US" altLang="en-US"/>
              <a:pPr>
                <a:defRPr/>
              </a:pPr>
              <a:t>‹#›</a:t>
            </a:fld>
            <a:endParaRPr lang="en-US" altLang="en-US"/>
          </a:p>
        </p:txBody>
      </p:sp>
    </p:spTree>
    <p:extLst>
      <p:ext uri="{BB962C8B-B14F-4D97-AF65-F5344CB8AC3E}">
        <p14:creationId xmlns:p14="http://schemas.microsoft.com/office/powerpoint/2010/main" val="32668507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rial" charset="0"/>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rial" charset="0"/>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anose="02020603050405020304" pitchFamily="18" charset="0"/>
              </a:defRPr>
            </a:lvl1pPr>
          </a:lstStyle>
          <a:p>
            <a:pPr>
              <a:defRPr/>
            </a:pPr>
            <a:fld id="{988E2B99-87E5-4091-A689-CA7A13D09E0E}" type="slidenum">
              <a:rPr lang="en-US" altLang="en-US"/>
              <a:pPr>
                <a:defRPr/>
              </a:pPr>
              <a:t>‹#›</a:t>
            </a:fld>
            <a:endParaRPr lang="en-US" altLang="en-US"/>
          </a:p>
        </p:txBody>
      </p:sp>
    </p:spTree>
    <p:extLst>
      <p:ext uri="{BB962C8B-B14F-4D97-AF65-F5344CB8AC3E}">
        <p14:creationId xmlns:p14="http://schemas.microsoft.com/office/powerpoint/2010/main" val="42789796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F917DD9-0EC9-480E-A649-E96942BBE727}" type="slidenum">
              <a:rPr lang="en-US" altLang="en-US" smtClean="0"/>
              <a:pPr>
                <a:spcBef>
                  <a:spcPct val="0"/>
                </a:spcBef>
              </a:pPr>
              <a:t>1</a:t>
            </a:fld>
            <a:endParaRPr lang="en-US" altLang="en-US" smtClean="0"/>
          </a:p>
        </p:txBody>
      </p:sp>
      <p:sp>
        <p:nvSpPr>
          <p:cNvPr id="30723" name="Rectangle 2050"/>
          <p:cNvSpPr>
            <a:spLocks noGrp="1" noRot="1" noChangeAspect="1" noChangeArrowheads="1" noTextEdit="1"/>
          </p:cNvSpPr>
          <p:nvPr>
            <p:ph type="sldImg"/>
          </p:nvPr>
        </p:nvSpPr>
        <p:spPr>
          <a:xfrm>
            <a:off x="1150938" y="692150"/>
            <a:ext cx="4556125" cy="3416300"/>
          </a:xfrm>
          <a:ln/>
        </p:spPr>
      </p:sp>
      <p:sp>
        <p:nvSpPr>
          <p:cNvPr id="30724"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Chapter Two: Managing the Organizational Environment</a:t>
            </a:r>
          </a:p>
        </p:txBody>
      </p:sp>
    </p:spTree>
    <p:extLst>
      <p:ext uri="{BB962C8B-B14F-4D97-AF65-F5344CB8AC3E}">
        <p14:creationId xmlns:p14="http://schemas.microsoft.com/office/powerpoint/2010/main" val="3298316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43129F5-64CE-43BB-BE15-6076E9AB1DC4}" type="slidenum">
              <a:rPr lang="en-US" altLang="en-US" smtClean="0"/>
              <a:pPr>
                <a:spcBef>
                  <a:spcPct val="0"/>
                </a:spcBef>
              </a:pPr>
              <a:t>2</a:t>
            </a:fld>
            <a:endParaRPr lang="en-US" altLang="en-US" smtClean="0"/>
          </a:p>
        </p:txBody>
      </p:sp>
      <p:sp>
        <p:nvSpPr>
          <p:cNvPr id="32771" name="Rectangle 2"/>
          <p:cNvSpPr>
            <a:spLocks noGrp="1" noRot="1" noChangeAspect="1" noChangeArrowheads="1" noTextEdit="1"/>
          </p:cNvSpPr>
          <p:nvPr>
            <p:ph type="sldImg"/>
          </p:nvPr>
        </p:nvSpPr>
        <p:spPr>
          <a:xfrm>
            <a:off x="1150938" y="692150"/>
            <a:ext cx="4556125" cy="3416300"/>
          </a:xfrm>
          <a:ln/>
        </p:spPr>
      </p:sp>
      <p:sp>
        <p:nvSpPr>
          <p:cNvPr id="327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smtClean="0"/>
          </a:p>
        </p:txBody>
      </p:sp>
    </p:spTree>
    <p:extLst>
      <p:ext uri="{BB962C8B-B14F-4D97-AF65-F5344CB8AC3E}">
        <p14:creationId xmlns:p14="http://schemas.microsoft.com/office/powerpoint/2010/main" val="2806245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9B746D0-9C90-4E56-9353-FA25C865C44F}" type="slidenum">
              <a:rPr lang="en-US" altLang="en-US" smtClean="0"/>
              <a:pPr>
                <a:spcBef>
                  <a:spcPct val="0"/>
                </a:spcBef>
              </a:pPr>
              <a:t>3</a:t>
            </a:fld>
            <a:endParaRPr lang="en-US" altLang="en-US" smtClean="0"/>
          </a:p>
        </p:txBody>
      </p:sp>
      <p:sp>
        <p:nvSpPr>
          <p:cNvPr id="34819" name="Rectangle 2"/>
          <p:cNvSpPr>
            <a:spLocks noGrp="1" noRot="1" noChangeAspect="1" noChangeArrowheads="1" noTextEdit="1"/>
          </p:cNvSpPr>
          <p:nvPr>
            <p:ph type="sldImg"/>
          </p:nvPr>
        </p:nvSpPr>
        <p:spPr>
          <a:xfrm>
            <a:off x="1150938" y="692150"/>
            <a:ext cx="4556125" cy="3416300"/>
          </a:xfrm>
          <a:ln cap="flat"/>
        </p:spPr>
      </p:sp>
      <p:sp>
        <p:nvSpPr>
          <p:cNvPr id="3482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a:t>
            </a:r>
            <a:r>
              <a:rPr lang="en-CA" altLang="en-US" i="1" smtClean="0"/>
              <a:t>Explain why the ability to perceive, interpret, and respond appropriately to the organizational environment is crucial for managerial success</a:t>
            </a:r>
            <a:r>
              <a:rPr lang="en-CA" altLang="en-US" smtClean="0"/>
              <a:t>. </a:t>
            </a:r>
            <a:endParaRPr lang="en-US" altLang="en-US" smtClean="0">
              <a:cs typeface="Times New Roman" panose="02020603050405020304" pitchFamily="18" charset="0"/>
            </a:endParaRPr>
          </a:p>
          <a:p>
            <a:endParaRPr lang="en-US" altLang="en-US" smtClean="0">
              <a:cs typeface="Times New Roman" panose="02020603050405020304" pitchFamily="18" charset="0"/>
            </a:endParaRPr>
          </a:p>
          <a:p>
            <a:r>
              <a:rPr lang="en-US" altLang="en-US" smtClean="0">
                <a:cs typeface="Times New Roman" panose="02020603050405020304" pitchFamily="18" charset="0"/>
              </a:rPr>
              <a:t>Relate the environment to issues surrounding the university or college such as regional government, student councils, economic issues, and transportation issues. </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Opportunities</a:t>
            </a:r>
            <a:r>
              <a:rPr lang="en-US" altLang="en-US" smtClean="0">
                <a:cs typeface="Times New Roman" panose="02020603050405020304" pitchFamily="18" charset="0"/>
              </a:rPr>
              <a:t>: openings for managers to enhance revenues or open markets. </a:t>
            </a:r>
          </a:p>
          <a:p>
            <a:r>
              <a:rPr lang="en-US" altLang="en-US" smtClean="0">
                <a:cs typeface="Times New Roman" panose="02020603050405020304" pitchFamily="18" charset="0"/>
              </a:rPr>
              <a:t>There are many examples including new technologies, new markets and ideas. Students relate well to these and identify with them.</a:t>
            </a:r>
          </a:p>
          <a:p>
            <a:endParaRPr lang="en-US" altLang="en-US" smtClean="0">
              <a:cs typeface="Times New Roman" panose="02020603050405020304" pitchFamily="18" charset="0"/>
            </a:endParaRPr>
          </a:p>
          <a:p>
            <a:r>
              <a:rPr lang="en-US" altLang="en-US" b="1" smtClean="0">
                <a:cs typeface="Times New Roman" panose="02020603050405020304" pitchFamily="18" charset="0"/>
              </a:rPr>
              <a:t>Threats</a:t>
            </a:r>
            <a:r>
              <a:rPr lang="en-US" altLang="en-US" smtClean="0">
                <a:cs typeface="Times New Roman" panose="02020603050405020304" pitchFamily="18" charset="0"/>
              </a:rPr>
              <a:t>: issues that can harm an organization</a:t>
            </a:r>
          </a:p>
          <a:p>
            <a:r>
              <a:rPr lang="en-US" altLang="en-US" smtClean="0">
                <a:cs typeface="Times New Roman" panose="02020603050405020304" pitchFamily="18" charset="0"/>
              </a:rPr>
              <a:t>Include regulation concepts and ask students what impact these might have.</a:t>
            </a:r>
          </a:p>
          <a:p>
            <a:r>
              <a:rPr lang="en-US" altLang="en-US" smtClean="0">
                <a:cs typeface="Times New Roman" panose="02020603050405020304" pitchFamily="18" charset="0"/>
              </a:rPr>
              <a:t>Can one firm’s threat be another’s opportunity? (Absolutely!)</a:t>
            </a:r>
          </a:p>
          <a:p>
            <a:endParaRPr lang="en-US" altLang="en-US" smtClean="0">
              <a:cs typeface="Times New Roman" panose="02020603050405020304" pitchFamily="18" charset="0"/>
            </a:endParaRPr>
          </a:p>
          <a:p>
            <a:r>
              <a:rPr lang="en-US" altLang="en-US" smtClean="0">
                <a:cs typeface="Times New Roman" panose="02020603050405020304" pitchFamily="18" charset="0"/>
              </a:rPr>
              <a:t>Managers constantly seek opportunities and avoid threats, but must also maintain other duties in the firm.</a:t>
            </a:r>
          </a:p>
        </p:txBody>
      </p:sp>
    </p:spTree>
    <p:extLst>
      <p:ext uri="{BB962C8B-B14F-4D97-AF65-F5344CB8AC3E}">
        <p14:creationId xmlns:p14="http://schemas.microsoft.com/office/powerpoint/2010/main" val="2721757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C201400-B807-4577-AA9B-DDAEA92143EE}" type="slidenum">
              <a:rPr lang="en-US" altLang="en-US" smtClean="0"/>
              <a:pPr>
                <a:spcBef>
                  <a:spcPct val="0"/>
                </a:spcBef>
              </a:pPr>
              <a:t>4</a:t>
            </a:fld>
            <a:endParaRPr lang="en-US" altLang="en-US" smtClean="0"/>
          </a:p>
        </p:txBody>
      </p:sp>
      <p:sp>
        <p:nvSpPr>
          <p:cNvPr id="36867" name="Rectangle 2"/>
          <p:cNvSpPr>
            <a:spLocks noGrp="1" noRot="1" noChangeAspect="1" noChangeArrowheads="1" noTextEdit="1"/>
          </p:cNvSpPr>
          <p:nvPr>
            <p:ph type="sldImg"/>
          </p:nvPr>
        </p:nvSpPr>
        <p:spPr>
          <a:xfrm>
            <a:off x="1150938" y="692150"/>
            <a:ext cx="4556125" cy="3416300"/>
          </a:xfrm>
          <a:ln cap="flat"/>
        </p:spPr>
      </p:sp>
      <p:sp>
        <p:nvSpPr>
          <p:cNvPr id="3686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a:t>
            </a:r>
            <a:r>
              <a:rPr lang="en-CA" altLang="en-US" i="1" smtClean="0"/>
              <a:t>Explain why the ability to perceive, interpret, and respond appropriately to the organizational environment is crucial for managerial success</a:t>
            </a:r>
            <a:r>
              <a:rPr lang="en-CA" altLang="en-US" smtClean="0"/>
              <a:t>. </a:t>
            </a:r>
            <a:endParaRPr lang="en-US" altLang="en-US" smtClean="0">
              <a:cs typeface="Times New Roman" panose="02020603050405020304" pitchFamily="18" charset="0"/>
            </a:endParaRPr>
          </a:p>
          <a:p>
            <a:endParaRPr lang="en-US" altLang="en-US" b="1" smtClean="0">
              <a:cs typeface="Times New Roman" panose="02020603050405020304" pitchFamily="18" charset="0"/>
            </a:endParaRPr>
          </a:p>
          <a:p>
            <a:r>
              <a:rPr lang="en-US" altLang="en-US" b="1" smtClean="0">
                <a:cs typeface="Times New Roman" panose="02020603050405020304" pitchFamily="18" charset="0"/>
              </a:rPr>
              <a:t>The internal environment </a:t>
            </a:r>
            <a:r>
              <a:rPr lang="en-US" altLang="en-US" smtClean="0">
                <a:cs typeface="Times New Roman" panose="02020603050405020304" pitchFamily="18" charset="0"/>
              </a:rPr>
              <a:t>includes things like organizational strategy</a:t>
            </a:r>
            <a:r>
              <a:rPr lang="en-CA" altLang="en-US" smtClean="0"/>
              <a:t>, human resources, and technology capabilities.</a:t>
            </a:r>
          </a:p>
          <a:p>
            <a:r>
              <a:rPr lang="en-CA" altLang="en-US" smtClean="0"/>
              <a:t>The </a:t>
            </a:r>
            <a:r>
              <a:rPr lang="en-CA" altLang="en-US" b="1" smtClean="0"/>
              <a:t>external environment </a:t>
            </a:r>
            <a:r>
              <a:rPr lang="en-CA" altLang="en-US" smtClean="0"/>
              <a:t>is divided into two major categories: the task environment and the general environment.</a:t>
            </a:r>
            <a:endParaRPr lang="en-US" altLang="en-US" smtClean="0">
              <a:cs typeface="Times New Roman" panose="02020603050405020304" pitchFamily="18" charset="0"/>
            </a:endParaRPr>
          </a:p>
          <a:p>
            <a:pPr>
              <a:buFontTx/>
              <a:buChar char="•"/>
            </a:pPr>
            <a:r>
              <a:rPr lang="en-US" altLang="en-US" smtClean="0">
                <a:cs typeface="Times New Roman" panose="02020603050405020304" pitchFamily="18" charset="0"/>
              </a:rPr>
              <a:t> Ask students to identify probable elements of the internal and external environment of the college or university.  </a:t>
            </a:r>
          </a:p>
          <a:p>
            <a:pPr>
              <a:buFontTx/>
              <a:buChar char="•"/>
            </a:pPr>
            <a:r>
              <a:rPr lang="en-US" altLang="en-US" smtClean="0">
                <a:cs typeface="Times New Roman" panose="02020603050405020304" pitchFamily="18" charset="0"/>
              </a:rPr>
              <a:t> Ask students to identify the stakeholders of the college or university. </a:t>
            </a:r>
          </a:p>
        </p:txBody>
      </p:sp>
    </p:spTree>
    <p:extLst>
      <p:ext uri="{BB962C8B-B14F-4D97-AF65-F5344CB8AC3E}">
        <p14:creationId xmlns:p14="http://schemas.microsoft.com/office/powerpoint/2010/main" val="1953151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2576032-57BC-462B-9A7E-85E4E32DF99C}" type="slidenum">
              <a:rPr lang="en-US" altLang="en-US" smtClean="0"/>
              <a:pPr>
                <a:spcBef>
                  <a:spcPct val="0"/>
                </a:spcBef>
              </a:pPr>
              <a:t>5</a:t>
            </a:fld>
            <a:endParaRPr lang="en-US" altLang="en-US" smtClean="0"/>
          </a:p>
        </p:txBody>
      </p:sp>
      <p:sp>
        <p:nvSpPr>
          <p:cNvPr id="38915" name="Rectangle 2"/>
          <p:cNvSpPr>
            <a:spLocks noGrp="1" noRot="1" noChangeAspect="1" noChangeArrowheads="1" noTextEdit="1"/>
          </p:cNvSpPr>
          <p:nvPr>
            <p:ph type="sldImg"/>
          </p:nvPr>
        </p:nvSpPr>
        <p:spPr>
          <a:xfrm>
            <a:off x="1150938" y="692150"/>
            <a:ext cx="4556125" cy="3416300"/>
          </a:xfrm>
          <a:ln/>
        </p:spPr>
      </p:sp>
      <p:sp>
        <p:nvSpPr>
          <p:cNvPr id="3891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LO1 </a:t>
            </a:r>
            <a:r>
              <a:rPr lang="en-CA" altLang="en-US" i="1" smtClean="0"/>
              <a:t>Explain why the ability to perceive, interpret, and respond appropriately to the organizational environment is crucial for managerial success</a:t>
            </a:r>
            <a:r>
              <a:rPr lang="en-CA" altLang="en-US" smtClean="0"/>
              <a:t>. </a:t>
            </a:r>
            <a:endParaRPr lang="en-US" altLang="en-US" smtClean="0">
              <a:cs typeface="Times New Roman" panose="02020603050405020304" pitchFamily="18" charset="0"/>
            </a:endParaRPr>
          </a:p>
        </p:txBody>
      </p:sp>
    </p:spTree>
    <p:extLst>
      <p:ext uri="{BB962C8B-B14F-4D97-AF65-F5344CB8AC3E}">
        <p14:creationId xmlns:p14="http://schemas.microsoft.com/office/powerpoint/2010/main" val="324559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37EB656-A8FD-41FC-AE19-1D7DA78A616A}" type="slidenum">
              <a:rPr lang="en-US" altLang="en-US" smtClean="0"/>
              <a:pPr>
                <a:spcBef>
                  <a:spcPct val="0"/>
                </a:spcBef>
              </a:pPr>
              <a:t>6</a:t>
            </a:fld>
            <a:endParaRPr lang="en-US" altLang="en-US" smtClean="0"/>
          </a:p>
        </p:txBody>
      </p:sp>
      <p:sp>
        <p:nvSpPr>
          <p:cNvPr id="40963" name="Rectangle 2"/>
          <p:cNvSpPr>
            <a:spLocks noGrp="1" noRot="1" noChangeAspect="1" noChangeArrowheads="1" noTextEdit="1"/>
          </p:cNvSpPr>
          <p:nvPr>
            <p:ph type="sldImg"/>
          </p:nvPr>
        </p:nvSpPr>
        <p:spPr>
          <a:xfrm>
            <a:off x="1150938" y="692150"/>
            <a:ext cx="4556125" cy="3416300"/>
          </a:xfrm>
          <a:ln cap="flat"/>
        </p:spPr>
      </p:sp>
      <p:sp>
        <p:nvSpPr>
          <p:cNvPr id="4096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IN" altLang="en-US" smtClean="0"/>
              <a:t>Identify the main forces in an organization’s external environment and the challenges these forces present to managers</a:t>
            </a:r>
            <a:r>
              <a:rPr lang="en-CA" altLang="en-US" i="1" smtClean="0"/>
              <a:t>.</a:t>
            </a:r>
            <a:endParaRPr lang="en-CA" altLang="en-US" smtClean="0"/>
          </a:p>
          <a:p>
            <a:endParaRPr lang="en-US" altLang="en-US" b="1" smtClean="0">
              <a:cs typeface="Times New Roman" panose="02020603050405020304" pitchFamily="18" charset="0"/>
            </a:endParaRPr>
          </a:p>
          <a:p>
            <a:r>
              <a:rPr lang="en-US" altLang="en-US" b="1" smtClean="0">
                <a:cs typeface="Times New Roman" panose="02020603050405020304" pitchFamily="18" charset="0"/>
              </a:rPr>
              <a:t>Suppliers</a:t>
            </a:r>
            <a:r>
              <a:rPr lang="en-US" altLang="en-US" smtClean="0">
                <a:cs typeface="Times New Roman" panose="02020603050405020304" pitchFamily="18" charset="0"/>
              </a:rPr>
              <a:t>: provide organization with inputs</a:t>
            </a:r>
          </a:p>
          <a:p>
            <a:r>
              <a:rPr lang="en-US" altLang="en-US" smtClean="0">
                <a:cs typeface="Times New Roman" panose="02020603050405020304" pitchFamily="18" charset="0"/>
              </a:rPr>
              <a:t>Suppliers provide raw materials, components, and even labour.</a:t>
            </a:r>
          </a:p>
          <a:p>
            <a:endParaRPr lang="en-US" altLang="en-US" smtClean="0">
              <a:cs typeface="Times New Roman" panose="02020603050405020304" pitchFamily="18" charset="0"/>
            </a:endParaRPr>
          </a:p>
          <a:p>
            <a:r>
              <a:rPr lang="en-US" altLang="en-US" smtClean="0">
                <a:cs typeface="Times New Roman" panose="02020603050405020304" pitchFamily="18" charset="0"/>
              </a:rPr>
              <a:t>Example: List the suppliers to a hospital: students will suggest pharmaceuticals, linen firms and others, but be sure to note that physicians, nurses and staff are also a supplier of valuable skills.</a:t>
            </a:r>
          </a:p>
          <a:p>
            <a:endParaRPr lang="en-US" altLang="en-US" smtClean="0">
              <a:cs typeface="Times New Roman" panose="02020603050405020304" pitchFamily="18" charset="0"/>
            </a:endParaRPr>
          </a:p>
          <a:p>
            <a:r>
              <a:rPr lang="en-US" altLang="en-US" smtClean="0">
                <a:cs typeface="Times New Roman" panose="02020603050405020304" pitchFamily="18" charset="0"/>
              </a:rPr>
              <a:t>Managers need to secure reliable input sources but working with suppliers can be hard due to shortages, unions, and lack of substitutes.</a:t>
            </a:r>
          </a:p>
          <a:p>
            <a:endParaRPr lang="en-US" altLang="en-US" smtClean="0">
              <a:cs typeface="Times New Roman" panose="02020603050405020304" pitchFamily="18" charset="0"/>
            </a:endParaRPr>
          </a:p>
          <a:p>
            <a:r>
              <a:rPr lang="en-US" altLang="en-US" smtClean="0">
                <a:cs typeface="Times New Roman" panose="02020603050405020304" pitchFamily="18" charset="0"/>
              </a:rPr>
              <a:t>Suppliers with scarce items can raise the price and is in a good bargaining position. As a result, managers prefer to have many, similar suppliers of each item, but this is not always easy to do, particularly for skilled workers.</a:t>
            </a:r>
          </a:p>
          <a:p>
            <a:endParaRPr lang="en-US" altLang="en-US" smtClean="0"/>
          </a:p>
          <a:p>
            <a:endParaRPr lang="en-US" altLang="en-US" smtClean="0"/>
          </a:p>
        </p:txBody>
      </p:sp>
    </p:spTree>
    <p:extLst>
      <p:ext uri="{BB962C8B-B14F-4D97-AF65-F5344CB8AC3E}">
        <p14:creationId xmlns:p14="http://schemas.microsoft.com/office/powerpoint/2010/main" val="2523513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E006757-99F3-4B42-BB35-C513BBF16B8F}" type="slidenum">
              <a:rPr lang="en-US" altLang="en-US" smtClean="0"/>
              <a:pPr>
                <a:spcBef>
                  <a:spcPct val="0"/>
                </a:spcBef>
              </a:pPr>
              <a:t>7</a:t>
            </a:fld>
            <a:endParaRPr lang="en-US" altLang="en-US" smtClean="0"/>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Distributors:</a:t>
            </a:r>
            <a:r>
              <a:rPr lang="en-US" altLang="en-US" smtClean="0">
                <a:cs typeface="Times New Roman" panose="02020603050405020304" pitchFamily="18" charset="0"/>
              </a:rPr>
              <a:t> organizations that help others to sell goods.</a:t>
            </a:r>
          </a:p>
          <a:p>
            <a:endParaRPr lang="en-US" altLang="en-US" smtClean="0">
              <a:cs typeface="Times New Roman" panose="02020603050405020304" pitchFamily="18" charset="0"/>
            </a:endParaRPr>
          </a:p>
          <a:p>
            <a:pPr>
              <a:buFontTx/>
              <a:buChar char="•"/>
            </a:pPr>
            <a:r>
              <a:rPr lang="en-US" altLang="en-US" smtClean="0">
                <a:cs typeface="Times New Roman" panose="02020603050405020304" pitchFamily="18" charset="0"/>
              </a:rPr>
              <a:t> Students often call these firms the “middle person” but they serve a valuable purpose. Have students list some value that distributors provide: (fast delivery, product availability, enhanced service, customer satisfaction, etc,)</a:t>
            </a:r>
          </a:p>
          <a:p>
            <a:pPr>
              <a:buFontTx/>
              <a:buChar char="•"/>
            </a:pPr>
            <a:r>
              <a:rPr lang="en-US" altLang="en-US" smtClean="0">
                <a:cs typeface="Times New Roman" panose="02020603050405020304" pitchFamily="18" charset="0"/>
              </a:rPr>
              <a:t> Walmart is a powerful distributor has strong bargaining power since they can threaten not to carry your product and is powerful force in the market.</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Customers</a:t>
            </a:r>
            <a:r>
              <a:rPr lang="en-US" altLang="en-US" smtClean="0">
                <a:cs typeface="Times New Roman" panose="02020603050405020304" pitchFamily="18" charset="0"/>
              </a:rPr>
              <a:t>: people who buy the goods.</a:t>
            </a:r>
          </a:p>
          <a:p>
            <a:pPr>
              <a:buFontTx/>
              <a:buChar char="•"/>
            </a:pPr>
            <a:r>
              <a:rPr lang="en-US" altLang="en-US" smtClean="0">
                <a:cs typeface="Times New Roman" panose="02020603050405020304" pitchFamily="18" charset="0"/>
              </a:rPr>
              <a:t> Students should be able to list several groups of customers: For example, there are business, home, &amp; government buyers.</a:t>
            </a:r>
          </a:p>
          <a:p>
            <a:pPr>
              <a:buFontTx/>
              <a:buChar char="•"/>
            </a:pPr>
            <a:r>
              <a:rPr lang="en-US" altLang="en-US" smtClean="0">
                <a:cs typeface="Times New Roman" panose="02020603050405020304" pitchFamily="18" charset="0"/>
              </a:rPr>
              <a:t> Some firms may only sell to one type of customer.</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2187974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575C059-9815-4632-9826-39E763E80C9C}" type="slidenum">
              <a:rPr lang="en-US" altLang="en-US" smtClean="0"/>
              <a:pPr>
                <a:spcBef>
                  <a:spcPct val="0"/>
                </a:spcBef>
              </a:pPr>
              <a:t>8</a:t>
            </a:fld>
            <a:endParaRPr lang="en-US" altLang="en-US" smtClean="0"/>
          </a:p>
        </p:txBody>
      </p:sp>
      <p:sp>
        <p:nvSpPr>
          <p:cNvPr id="45059" name="Rectangle 2"/>
          <p:cNvSpPr>
            <a:spLocks noGrp="1" noRot="1" noChangeAspect="1" noChangeArrowheads="1" noTextEdit="1"/>
          </p:cNvSpPr>
          <p:nvPr>
            <p:ph type="sldImg"/>
          </p:nvPr>
        </p:nvSpPr>
        <p:spPr>
          <a:xfrm>
            <a:off x="1150938" y="692150"/>
            <a:ext cx="4556125" cy="3416300"/>
          </a:xfrm>
          <a:ln cap="flat"/>
        </p:spPr>
      </p:sp>
      <p:sp>
        <p:nvSpPr>
          <p:cNvPr id="4506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Distributors:</a:t>
            </a:r>
            <a:r>
              <a:rPr lang="en-US" altLang="en-US" smtClean="0">
                <a:cs typeface="Times New Roman" panose="02020603050405020304" pitchFamily="18" charset="0"/>
              </a:rPr>
              <a:t> organizations that help others to sell goods.</a:t>
            </a:r>
          </a:p>
          <a:p>
            <a:endParaRPr lang="en-US" altLang="en-US" smtClean="0">
              <a:cs typeface="Times New Roman" panose="02020603050405020304" pitchFamily="18" charset="0"/>
            </a:endParaRPr>
          </a:p>
          <a:p>
            <a:pPr>
              <a:buFontTx/>
              <a:buChar char="•"/>
            </a:pPr>
            <a:r>
              <a:rPr lang="en-US" altLang="en-US" smtClean="0">
                <a:cs typeface="Times New Roman" panose="02020603050405020304" pitchFamily="18" charset="0"/>
              </a:rPr>
              <a:t> Students often call these firms the “middle person” but they serve a valuable purpose. Have students list some value that distributors provide: (fast delivery, product availability, enhanced service, customer satisfaction, etc,)</a:t>
            </a:r>
          </a:p>
          <a:p>
            <a:pPr>
              <a:buFontTx/>
              <a:buChar char="•"/>
            </a:pPr>
            <a:r>
              <a:rPr lang="en-US" altLang="en-US" smtClean="0">
                <a:cs typeface="Times New Roman" panose="02020603050405020304" pitchFamily="18" charset="0"/>
              </a:rPr>
              <a:t> Walmart is a powerful distributor has strong bargaining power since they can threaten not to carry your product and is powerful force in the market.</a:t>
            </a:r>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Customers</a:t>
            </a:r>
            <a:r>
              <a:rPr lang="en-US" altLang="en-US" smtClean="0">
                <a:cs typeface="Times New Roman" panose="02020603050405020304" pitchFamily="18" charset="0"/>
              </a:rPr>
              <a:t>: people who buy the goods.</a:t>
            </a:r>
          </a:p>
          <a:p>
            <a:pPr>
              <a:buFontTx/>
              <a:buChar char="•"/>
            </a:pPr>
            <a:r>
              <a:rPr lang="en-US" altLang="en-US" smtClean="0">
                <a:cs typeface="Times New Roman" panose="02020603050405020304" pitchFamily="18" charset="0"/>
              </a:rPr>
              <a:t> Students should be able to list several groups of customers: For example, there are business, home, &amp; government buyers.</a:t>
            </a:r>
          </a:p>
          <a:p>
            <a:pPr>
              <a:buFontTx/>
              <a:buChar char="•"/>
            </a:pPr>
            <a:r>
              <a:rPr lang="en-US" altLang="en-US" smtClean="0">
                <a:cs typeface="Times New Roman" panose="02020603050405020304" pitchFamily="18" charset="0"/>
              </a:rPr>
              <a:t> Some firms may only sell to one type of customer.</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4286894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1FC4A88-DB8C-4941-B826-5108DA035CA9}" type="slidenum">
              <a:rPr lang="en-US" altLang="en-US" smtClean="0"/>
              <a:pPr>
                <a:spcBef>
                  <a:spcPct val="0"/>
                </a:spcBef>
              </a:pPr>
              <a:t>9</a:t>
            </a:fld>
            <a:endParaRPr lang="en-US" altLang="en-US" smtClean="0"/>
          </a:p>
        </p:txBody>
      </p:sp>
      <p:sp>
        <p:nvSpPr>
          <p:cNvPr id="47107" name="Rectangle 2"/>
          <p:cNvSpPr>
            <a:spLocks noGrp="1" noRot="1" noChangeAspect="1" noChangeArrowheads="1" noTextEdit="1"/>
          </p:cNvSpPr>
          <p:nvPr>
            <p:ph type="sldImg"/>
          </p:nvPr>
        </p:nvSpPr>
        <p:spPr>
          <a:xfrm>
            <a:off x="1150938" y="692150"/>
            <a:ext cx="4556125" cy="3416300"/>
          </a:xfrm>
          <a:ln cap="flat"/>
        </p:spPr>
      </p:sp>
      <p:sp>
        <p:nvSpPr>
          <p:cNvPr id="471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Competitors</a:t>
            </a:r>
            <a:r>
              <a:rPr lang="en-US" altLang="en-US" smtClean="0">
                <a:cs typeface="Times New Roman" panose="02020603050405020304" pitchFamily="18" charset="0"/>
              </a:rPr>
              <a:t>: other organizations that produce similar goods.</a:t>
            </a:r>
          </a:p>
          <a:p>
            <a:endParaRPr lang="en-US" altLang="en-US" smtClean="0">
              <a:cs typeface="Times New Roman" panose="02020603050405020304" pitchFamily="18" charset="0"/>
            </a:endParaRPr>
          </a:p>
          <a:p>
            <a:r>
              <a:rPr lang="en-US" altLang="en-US" smtClean="0">
                <a:cs typeface="Times New Roman" panose="02020603050405020304" pitchFamily="18" charset="0"/>
              </a:rPr>
              <a:t>Rivalry between competitors is usually the most serious force facing managers.</a:t>
            </a:r>
          </a:p>
          <a:p>
            <a:endParaRPr lang="en-US" altLang="en-US" smtClean="0">
              <a:cs typeface="Times New Roman" panose="02020603050405020304" pitchFamily="18" charset="0"/>
            </a:endParaRPr>
          </a:p>
          <a:p>
            <a:pPr>
              <a:buFontTx/>
              <a:buChar char="•"/>
            </a:pPr>
            <a:r>
              <a:rPr lang="en-US" altLang="en-US" smtClean="0">
                <a:cs typeface="Times New Roman" panose="02020603050405020304" pitchFamily="18" charset="0"/>
              </a:rPr>
              <a:t> Students should be aware that the more numerous the competitors in a market, the stronger the rivalry usually is and the lower prices and profits are.</a:t>
            </a:r>
          </a:p>
          <a:p>
            <a:pPr>
              <a:buFontTx/>
              <a:buChar char="•"/>
            </a:pPr>
            <a:endParaRPr lang="en-US" altLang="en-US" smtClean="0">
              <a:cs typeface="Times New Roman" panose="02020603050405020304" pitchFamily="18" charset="0"/>
            </a:endParaRPr>
          </a:p>
          <a:p>
            <a:r>
              <a:rPr lang="en-US" altLang="en-US" smtClean="0">
                <a:cs typeface="Times New Roman" panose="02020603050405020304" pitchFamily="18" charset="0"/>
              </a:rPr>
              <a:t>Firms will seek </a:t>
            </a:r>
            <a:r>
              <a:rPr lang="en-US" altLang="en-US" b="1" smtClean="0">
                <a:cs typeface="Times New Roman" panose="02020603050405020304" pitchFamily="18" charset="0"/>
              </a:rPr>
              <a:t>barriers to entry </a:t>
            </a:r>
            <a:r>
              <a:rPr lang="en-US" altLang="en-US" smtClean="0">
                <a:cs typeface="Times New Roman" panose="02020603050405020304" pitchFamily="18" charset="0"/>
              </a:rPr>
              <a:t>to keep new competitors out of a market:</a:t>
            </a:r>
          </a:p>
          <a:p>
            <a:pPr>
              <a:buFontTx/>
              <a:buChar char="•"/>
            </a:pPr>
            <a:r>
              <a:rPr lang="en-US" altLang="en-US" smtClean="0">
                <a:cs typeface="Times New Roman" panose="02020603050405020304" pitchFamily="18" charset="0"/>
              </a:rPr>
              <a:t> </a:t>
            </a:r>
            <a:r>
              <a:rPr lang="en-US" altLang="en-US" b="1" smtClean="0">
                <a:cs typeface="Times New Roman" panose="02020603050405020304" pitchFamily="18" charset="0"/>
              </a:rPr>
              <a:t>Economies of scale</a:t>
            </a:r>
            <a:r>
              <a:rPr lang="en-US" altLang="en-US" smtClean="0">
                <a:cs typeface="Times New Roman" panose="02020603050405020304" pitchFamily="18" charset="0"/>
              </a:rPr>
              <a:t>: cost advantages due to large-scale production such as the auto industry or computer chip production.</a:t>
            </a:r>
          </a:p>
          <a:p>
            <a:pPr>
              <a:buFontTx/>
              <a:buChar char="•"/>
            </a:pPr>
            <a:r>
              <a:rPr lang="en-US" altLang="en-US" b="1" smtClean="0">
                <a:cs typeface="Times New Roman" panose="02020603050405020304" pitchFamily="18" charset="0"/>
              </a:rPr>
              <a:t> Brand loyalty</a:t>
            </a:r>
            <a:r>
              <a:rPr lang="en-US" altLang="en-US" smtClean="0">
                <a:cs typeface="Times New Roman" panose="02020603050405020304" pitchFamily="18" charset="0"/>
              </a:rPr>
              <a:t>: customers prefer a given product; very common in the food and consumer market.</a:t>
            </a:r>
          </a:p>
          <a:p>
            <a:endParaRPr lang="en-US" altLang="en-US" smtClean="0"/>
          </a:p>
        </p:txBody>
      </p:sp>
    </p:spTree>
    <p:extLst>
      <p:ext uri="{BB962C8B-B14F-4D97-AF65-F5344CB8AC3E}">
        <p14:creationId xmlns:p14="http://schemas.microsoft.com/office/powerpoint/2010/main" val="340040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AE6FCF9-8E80-4C89-9F8F-C036F1478D12}" type="slidenum">
              <a:rPr lang="en-US" altLang="en-US" smtClean="0"/>
              <a:pPr>
                <a:spcBef>
                  <a:spcPct val="0"/>
                </a:spcBef>
              </a:pPr>
              <a:t>10</a:t>
            </a:fld>
            <a:endParaRPr lang="en-US" altLang="en-US" smtClean="0"/>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Consists of the wide economic, technological, demographic, socio-cultural and legal and political forces and similar issues.</a:t>
            </a:r>
          </a:p>
          <a:p>
            <a:endParaRPr lang="en-US" altLang="en-US" smtClean="0">
              <a:cs typeface="Times New Roman" panose="02020603050405020304" pitchFamily="18" charset="0"/>
            </a:endParaRPr>
          </a:p>
          <a:p>
            <a:pPr>
              <a:buFontTx/>
              <a:buChar char="•"/>
            </a:pPr>
            <a:r>
              <a:rPr lang="en-US" altLang="en-US" smtClean="0">
                <a:cs typeface="Times New Roman" panose="02020603050405020304" pitchFamily="18" charset="0"/>
              </a:rPr>
              <a:t> Students should see these as forces managers cannot impact or control. These forces have a profound impact on the firm.</a:t>
            </a:r>
          </a:p>
          <a:p>
            <a:endParaRPr lang="en-US" altLang="en-US" smtClean="0">
              <a:cs typeface="Times New Roman" panose="02020603050405020304" pitchFamily="18" charset="0"/>
            </a:endParaRPr>
          </a:p>
          <a:p>
            <a:pPr>
              <a:buFontTx/>
              <a:buChar char="•"/>
            </a:pPr>
            <a:r>
              <a:rPr lang="en-US" altLang="en-US" smtClean="0">
                <a:cs typeface="Times New Roman" panose="02020603050405020304" pitchFamily="18" charset="0"/>
              </a:rPr>
              <a:t> Ask students to think of trying to do business during a severe depression, or highly inflationary times.</a:t>
            </a:r>
          </a:p>
          <a:p>
            <a:endParaRPr lang="en-US" altLang="en-US" smtClean="0">
              <a:cs typeface="Times New Roman" panose="02020603050405020304" pitchFamily="18" charset="0"/>
            </a:endParaRPr>
          </a:p>
          <a:p>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1909202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6FA43C7-A62F-4F4D-BCD4-7C7C092C88B3}" type="slidenum">
              <a:rPr lang="en-US" altLang="en-US" smtClean="0"/>
              <a:pPr>
                <a:spcBef>
                  <a:spcPct val="0"/>
                </a:spcBef>
              </a:pPr>
              <a:t>11</a:t>
            </a:fld>
            <a:endParaRPr lang="en-US" altLang="en-US" smtClean="0"/>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Political and legal forces</a:t>
            </a:r>
            <a:r>
              <a:rPr lang="en-US" altLang="en-US" smtClean="0">
                <a:cs typeface="Times New Roman" panose="02020603050405020304" pitchFamily="18" charset="0"/>
              </a:rPr>
              <a:t>: result from changes in the political arena.</a:t>
            </a:r>
          </a:p>
          <a:p>
            <a:r>
              <a:rPr lang="en-US" altLang="en-US" b="1" smtClean="0">
                <a:cs typeface="Times New Roman" panose="02020603050405020304" pitchFamily="18" charset="0"/>
              </a:rPr>
              <a:t>Deregulation</a:t>
            </a:r>
            <a:r>
              <a:rPr lang="en-US" altLang="en-US" smtClean="0">
                <a:cs typeface="Times New Roman" panose="02020603050405020304" pitchFamily="18" charset="0"/>
              </a:rPr>
              <a:t> has changed many industries. In Canada there is a trend towards deregulation. </a:t>
            </a:r>
          </a:p>
          <a:p>
            <a:pPr>
              <a:buFontTx/>
              <a:buChar char="•"/>
            </a:pPr>
            <a:r>
              <a:rPr lang="en-US" altLang="en-US" smtClean="0">
                <a:cs typeface="Times New Roman" panose="02020603050405020304" pitchFamily="18" charset="0"/>
              </a:rPr>
              <a:t> Example: airlines used to be fully regulated, now, they are not. This has resulted in lower fares but also several issues of safety and workforce trauma.</a:t>
            </a:r>
          </a:p>
          <a:p>
            <a:r>
              <a:rPr lang="en-US" altLang="en-US" smtClean="0">
                <a:cs typeface="Times New Roman" panose="02020603050405020304" pitchFamily="18" charset="0"/>
              </a:rPr>
              <a:t>Look for more deregulated firms in the future.</a:t>
            </a:r>
          </a:p>
          <a:p>
            <a:endParaRPr lang="en-US" altLang="en-US" smtClean="0">
              <a:cs typeface="Times New Roman" panose="02020603050405020304" pitchFamily="18" charset="0"/>
            </a:endParaRPr>
          </a:p>
          <a:p>
            <a:endParaRPr lang="en-US" altLang="en-US" smtClean="0"/>
          </a:p>
        </p:txBody>
      </p:sp>
    </p:spTree>
    <p:extLst>
      <p:ext uri="{BB962C8B-B14F-4D97-AF65-F5344CB8AC3E}">
        <p14:creationId xmlns:p14="http://schemas.microsoft.com/office/powerpoint/2010/main" val="1439900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9BBA4C8-9D73-4B3B-887E-E71512264C53}" type="slidenum">
              <a:rPr lang="en-US" altLang="en-US" smtClean="0"/>
              <a:pPr>
                <a:spcBef>
                  <a:spcPct val="0"/>
                </a:spcBef>
              </a:pPr>
              <a:t>12</a:t>
            </a:fld>
            <a:endParaRPr lang="en-US" altLang="en-US" smtClean="0"/>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Economic forces</a:t>
            </a:r>
            <a:r>
              <a:rPr lang="en-US" altLang="en-US" smtClean="0">
                <a:cs typeface="Times New Roman" panose="02020603050405020304" pitchFamily="18" charset="0"/>
              </a:rPr>
              <a:t>: affect the national economy and the organization. </a:t>
            </a:r>
          </a:p>
          <a:p>
            <a:endParaRPr lang="en-US" altLang="en-US" smtClean="0">
              <a:cs typeface="Times New Roman" panose="02020603050405020304" pitchFamily="18" charset="0"/>
            </a:endParaRPr>
          </a:p>
          <a:p>
            <a:r>
              <a:rPr lang="en-US" altLang="en-US" smtClean="0">
                <a:cs typeface="Times New Roman" panose="02020603050405020304" pitchFamily="18" charset="0"/>
              </a:rPr>
              <a:t>Includes interest rate changes, unemployment rates, and economic growth.</a:t>
            </a:r>
          </a:p>
          <a:p>
            <a:r>
              <a:rPr lang="en-US" altLang="en-US" smtClean="0">
                <a:cs typeface="Times New Roman" panose="02020603050405020304" pitchFamily="18" charset="0"/>
              </a:rPr>
              <a:t>Example: when unemployment rates are low, managers find it harder to hire good workers.  </a:t>
            </a:r>
          </a:p>
          <a:p>
            <a:endParaRPr lang="en-US" altLang="en-US" smtClean="0">
              <a:cs typeface="Times New Roman" panose="02020603050405020304" pitchFamily="18" charset="0"/>
            </a:endParaRPr>
          </a:p>
          <a:p>
            <a:r>
              <a:rPr lang="en-US" altLang="en-US" smtClean="0">
                <a:cs typeface="Times New Roman" panose="02020603050405020304" pitchFamily="18" charset="0"/>
              </a:rPr>
              <a:t>The recent appreciation in the value of the Canadian dollar has had serious effects on certain groups/sectors in the Canadian economy.  Ask students about what they perceive these effects to be? </a:t>
            </a:r>
          </a:p>
          <a:p>
            <a:endParaRPr lang="en-US" altLang="en-US" smtClean="0"/>
          </a:p>
        </p:txBody>
      </p:sp>
    </p:spTree>
    <p:extLst>
      <p:ext uri="{BB962C8B-B14F-4D97-AF65-F5344CB8AC3E}">
        <p14:creationId xmlns:p14="http://schemas.microsoft.com/office/powerpoint/2010/main" val="3173566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C70924A3-D742-4377-A116-0E05CDD20A09}" type="slidenum">
              <a:rPr lang="en-US" altLang="en-US" smtClean="0"/>
              <a:pPr>
                <a:spcBef>
                  <a:spcPct val="0"/>
                </a:spcBef>
              </a:pPr>
              <a:t>13</a:t>
            </a:fld>
            <a:endParaRPr lang="en-US" altLang="en-US" smtClean="0"/>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530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CA" altLang="en-US" smtClean="0"/>
          </a:p>
          <a:p>
            <a:r>
              <a:rPr lang="en-US" altLang="en-US" b="1" smtClean="0">
                <a:cs typeface="Times New Roman" panose="02020603050405020304" pitchFamily="18" charset="0"/>
              </a:rPr>
              <a:t>Social-cultural forces</a:t>
            </a:r>
            <a:r>
              <a:rPr lang="en-US" altLang="en-US" smtClean="0">
                <a:cs typeface="Times New Roman" panose="02020603050405020304" pitchFamily="18" charset="0"/>
              </a:rPr>
              <a:t>: result from changes in the social or national culture of society.</a:t>
            </a:r>
          </a:p>
          <a:p>
            <a:r>
              <a:rPr lang="en-US" altLang="en-US" b="1" smtClean="0">
                <a:cs typeface="Times New Roman" panose="02020603050405020304" pitchFamily="18" charset="0"/>
              </a:rPr>
              <a:t>Social structure </a:t>
            </a:r>
            <a:r>
              <a:rPr lang="en-US" altLang="en-US" smtClean="0">
                <a:cs typeface="Times New Roman" panose="02020603050405020304" pitchFamily="18" charset="0"/>
              </a:rPr>
              <a:t>refers to the relationships between people and groups. National culture includes the values that characterize a society.</a:t>
            </a:r>
          </a:p>
          <a:p>
            <a:pPr>
              <a:buFontTx/>
              <a:buChar char="•"/>
            </a:pPr>
            <a:r>
              <a:rPr lang="en-US" altLang="en-US" smtClean="0">
                <a:cs typeface="Times New Roman" panose="02020603050405020304" pitchFamily="18" charset="0"/>
              </a:rPr>
              <a:t> Ask students to relate our culture today to the 1950’s or 70’s. There are huge differences affecting both the firm and the customer.</a:t>
            </a:r>
          </a:p>
          <a:p>
            <a:endParaRPr lang="en-CA" altLang="en-US" smtClean="0"/>
          </a:p>
        </p:txBody>
      </p:sp>
    </p:spTree>
    <p:extLst>
      <p:ext uri="{BB962C8B-B14F-4D97-AF65-F5344CB8AC3E}">
        <p14:creationId xmlns:p14="http://schemas.microsoft.com/office/powerpoint/2010/main" val="30007883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D79F8905-801F-40C0-925E-1254421CFCBB}" type="slidenum">
              <a:rPr lang="en-US" altLang="en-US" smtClean="0"/>
              <a:pPr>
                <a:spcBef>
                  <a:spcPct val="0"/>
                </a:spcBef>
              </a:pPr>
              <a:t>14</a:t>
            </a:fld>
            <a:endParaRPr lang="en-US" altLang="en-US" smtClean="0"/>
          </a:p>
        </p:txBody>
      </p:sp>
      <p:sp>
        <p:nvSpPr>
          <p:cNvPr id="57347" name="Rectangle 2"/>
          <p:cNvSpPr>
            <a:spLocks noGrp="1" noRot="1" noChangeAspect="1" noChangeArrowheads="1" noTextEdit="1"/>
          </p:cNvSpPr>
          <p:nvPr>
            <p:ph type="sldImg"/>
          </p:nvPr>
        </p:nvSpPr>
        <p:spPr>
          <a:xfrm>
            <a:off x="1150938" y="692150"/>
            <a:ext cx="4556125" cy="3416300"/>
          </a:xfrm>
          <a:ln cap="flat"/>
        </p:spPr>
      </p:sp>
      <p:sp>
        <p:nvSpPr>
          <p:cNvPr id="5734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CA" altLang="en-US" smtClean="0"/>
          </a:p>
        </p:txBody>
      </p:sp>
    </p:spTree>
    <p:extLst>
      <p:ext uri="{BB962C8B-B14F-4D97-AF65-F5344CB8AC3E}">
        <p14:creationId xmlns:p14="http://schemas.microsoft.com/office/powerpoint/2010/main" val="38566024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3B622A4-D177-44EF-86DD-CEDED6E899C3}" type="slidenum">
              <a:rPr lang="en-US" altLang="en-US" smtClean="0"/>
              <a:pPr>
                <a:spcBef>
                  <a:spcPct val="0"/>
                </a:spcBef>
              </a:pPr>
              <a:t>15</a:t>
            </a:fld>
            <a:endParaRPr lang="en-US" altLang="en-US" smtClean="0"/>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Demographic forces</a:t>
            </a:r>
            <a:r>
              <a:rPr lang="en-US" altLang="en-US" smtClean="0">
                <a:cs typeface="Times New Roman" panose="02020603050405020304" pitchFamily="18" charset="0"/>
              </a:rPr>
              <a:t>: result from changes in the nature, composition and diversity of a population.</a:t>
            </a:r>
          </a:p>
          <a:p>
            <a:endParaRPr lang="en-US" altLang="en-US" smtClean="0">
              <a:cs typeface="Times New Roman" panose="02020603050405020304" pitchFamily="18" charset="0"/>
            </a:endParaRPr>
          </a:p>
          <a:p>
            <a:r>
              <a:rPr lang="en-US" altLang="en-US" smtClean="0">
                <a:cs typeface="Times New Roman" panose="02020603050405020304" pitchFamily="18" charset="0"/>
              </a:rPr>
              <a:t>These include gender, age, ethnic origin, etc.</a:t>
            </a:r>
          </a:p>
          <a:p>
            <a:pPr>
              <a:buFontTx/>
              <a:buChar char="•"/>
            </a:pPr>
            <a:r>
              <a:rPr lang="en-US" altLang="en-US" smtClean="0">
                <a:cs typeface="Times New Roman" panose="02020603050405020304" pitchFamily="18" charset="0"/>
              </a:rPr>
              <a:t> Women have entered the workforce in large numbers. Ask how this has changed the need for different products and services (day care, two automobile family, cell phones).</a:t>
            </a:r>
          </a:p>
          <a:p>
            <a:endParaRPr lang="en-US" altLang="en-US" smtClean="0">
              <a:cs typeface="Times New Roman" panose="02020603050405020304" pitchFamily="18" charset="0"/>
            </a:endParaRPr>
          </a:p>
          <a:p>
            <a:r>
              <a:rPr lang="en-US" altLang="en-US" smtClean="0">
                <a:cs typeface="Times New Roman" panose="02020603050405020304" pitchFamily="18" charset="0"/>
              </a:rPr>
              <a:t>Currently, most industrial countries are facing a crisis with the aging of the population. </a:t>
            </a:r>
          </a:p>
          <a:p>
            <a:pPr>
              <a:buFontTx/>
              <a:buChar char="•"/>
            </a:pPr>
            <a:r>
              <a:rPr lang="en-US" altLang="en-US" smtClean="0">
                <a:cs typeface="Times New Roman" panose="02020603050405020304" pitchFamily="18" charset="0"/>
              </a:rPr>
              <a:t> Baby boomers will impact the retirement market in a large way. What items will they need?</a:t>
            </a:r>
          </a:p>
          <a:p>
            <a:endParaRPr lang="en-US" altLang="en-US" smtClean="0"/>
          </a:p>
        </p:txBody>
      </p:sp>
    </p:spTree>
    <p:extLst>
      <p:ext uri="{BB962C8B-B14F-4D97-AF65-F5344CB8AC3E}">
        <p14:creationId xmlns:p14="http://schemas.microsoft.com/office/powerpoint/2010/main" val="26870412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E19FC3C-A662-4C9F-BAD4-EB351163CCED}" type="slidenum">
              <a:rPr lang="en-US" altLang="en-US" smtClean="0"/>
              <a:pPr>
                <a:spcBef>
                  <a:spcPct val="0"/>
                </a:spcBef>
              </a:pPr>
              <a:t>16</a:t>
            </a:fld>
            <a:endParaRPr lang="en-US" altLang="en-US" smtClean="0"/>
          </a:p>
        </p:txBody>
      </p:sp>
      <p:sp>
        <p:nvSpPr>
          <p:cNvPr id="61443" name="Rectangle 2"/>
          <p:cNvSpPr>
            <a:spLocks noGrp="1" noRot="1" noChangeAspect="1" noChangeArrowheads="1" noTextEdit="1"/>
          </p:cNvSpPr>
          <p:nvPr>
            <p:ph type="sldImg"/>
          </p:nvPr>
        </p:nvSpPr>
        <p:spPr>
          <a:xfrm>
            <a:off x="1150938" y="692150"/>
            <a:ext cx="4556125" cy="3416300"/>
          </a:xfrm>
          <a:ln cap="flat"/>
        </p:spPr>
      </p:sp>
      <p:sp>
        <p:nvSpPr>
          <p:cNvPr id="6144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Technological forces</a:t>
            </a:r>
            <a:r>
              <a:rPr lang="en-US" altLang="en-US" smtClean="0">
                <a:cs typeface="Times New Roman" panose="02020603050405020304" pitchFamily="18" charset="0"/>
              </a:rPr>
              <a:t>: skills &amp; equipment used in design, production, and distribution.</a:t>
            </a:r>
          </a:p>
          <a:p>
            <a:pPr>
              <a:buFontTx/>
              <a:buChar char="•"/>
            </a:pPr>
            <a:r>
              <a:rPr lang="en-US" altLang="en-US" smtClean="0">
                <a:cs typeface="Times New Roman" panose="02020603050405020304" pitchFamily="18" charset="0"/>
              </a:rPr>
              <a:t> Students are well aware of this. Bring in a computer magazine and consider the state of the art in personal computers now and just two years ago.</a:t>
            </a:r>
          </a:p>
          <a:p>
            <a:pPr>
              <a:buFontTx/>
              <a:buChar char="•"/>
            </a:pPr>
            <a:r>
              <a:rPr lang="en-US" altLang="en-US" smtClean="0">
                <a:cs typeface="Times New Roman" panose="02020603050405020304" pitchFamily="18" charset="0"/>
              </a:rPr>
              <a:t> This powerful force often makes products obsolete quickly!</a:t>
            </a:r>
          </a:p>
          <a:p>
            <a:endParaRPr lang="en-US" altLang="en-US" smtClean="0">
              <a:latin typeface="Wingdings" panose="05000000000000000000" pitchFamily="2" charset="2"/>
              <a:cs typeface="Times New Roman" panose="02020603050405020304" pitchFamily="18" charset="0"/>
            </a:endParaRP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18114036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AA4F63EF-F0A6-422C-8BFF-0363565CE720}" type="slidenum">
              <a:rPr lang="en-US" altLang="en-US" smtClean="0"/>
              <a:pPr>
                <a:spcBef>
                  <a:spcPct val="0"/>
                </a:spcBef>
              </a:pPr>
              <a:t>17</a:t>
            </a:fld>
            <a:endParaRPr lang="en-US" altLang="en-US" smtClean="0"/>
          </a:p>
        </p:txBody>
      </p:sp>
      <p:sp>
        <p:nvSpPr>
          <p:cNvPr id="63491" name="Rectangle 2"/>
          <p:cNvSpPr>
            <a:spLocks noGrp="1" noRot="1" noChangeAspect="1" noChangeArrowheads="1" noTextEdit="1"/>
          </p:cNvSpPr>
          <p:nvPr>
            <p:ph type="sldImg"/>
          </p:nvPr>
        </p:nvSpPr>
        <p:spPr>
          <a:xfrm>
            <a:off x="1150938" y="692150"/>
            <a:ext cx="4556125" cy="3416300"/>
          </a:xfrm>
          <a:ln cap="flat"/>
        </p:spPr>
      </p:sp>
      <p:sp>
        <p:nvSpPr>
          <p:cNvPr id="6349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LO2 </a:t>
            </a:r>
            <a:r>
              <a:rPr lang="en-CA" altLang="en-US" i="1" smtClean="0"/>
              <a:t>Identify the main forces in an organization’s task and general environments and the challenges these forces present to managers.</a:t>
            </a:r>
            <a:endParaRPr lang="en-CA" altLang="en-US" smtClean="0"/>
          </a:p>
          <a:p>
            <a:endParaRPr lang="en-US" altLang="en-US" smtClean="0">
              <a:latin typeface="Wingdings" panose="05000000000000000000" pitchFamily="2" charset="2"/>
              <a:cs typeface="Times New Roman" panose="02020603050405020304" pitchFamily="18" charset="0"/>
            </a:endParaRPr>
          </a:p>
          <a:p>
            <a:r>
              <a:rPr lang="en-US" altLang="en-US" b="1" smtClean="0">
                <a:cs typeface="Times New Roman" panose="02020603050405020304" pitchFamily="18" charset="0"/>
              </a:rPr>
              <a:t>International/Global forces: </a:t>
            </a:r>
            <a:r>
              <a:rPr lang="en-US" altLang="en-US" smtClean="0">
                <a:cs typeface="Times New Roman" panose="02020603050405020304" pitchFamily="18" charset="0"/>
              </a:rPr>
              <a:t>result from changes in international relationships between countries.</a:t>
            </a:r>
          </a:p>
          <a:p>
            <a:r>
              <a:rPr lang="en-US" altLang="en-US" smtClean="0">
                <a:cs typeface="Times New Roman" panose="02020603050405020304" pitchFamily="18" charset="0"/>
              </a:rPr>
              <a:t>Free-trade agreements (NAFTA and EU) decrease former barriers to trade.</a:t>
            </a:r>
          </a:p>
          <a:p>
            <a:pPr>
              <a:buFontTx/>
              <a:buChar char="•"/>
            </a:pPr>
            <a:r>
              <a:rPr lang="en-US" altLang="en-US" smtClean="0">
                <a:cs typeface="Times New Roman" panose="02020603050405020304" pitchFamily="18" charset="0"/>
              </a:rPr>
              <a:t> Ask students to describe some of the new opportunities and threats facing managers in this country as a result of NAFTA.</a:t>
            </a:r>
          </a:p>
          <a:p>
            <a:endParaRPr lang="en-US" altLang="en-US" smtClean="0"/>
          </a:p>
          <a:p>
            <a:r>
              <a:rPr lang="en-CA" altLang="en-US" smtClean="0"/>
              <a:t>Falling trade barriers have created opportunities for organizations in one country to sell goods and services in other countries. But by allowing foreign companies to compete for an organization’s domestic customers, falling trade barriers also pose a serious threat because they increase competition in the task environment. </a:t>
            </a:r>
          </a:p>
          <a:p>
            <a:endParaRPr lang="en-US" altLang="en-US" smtClean="0"/>
          </a:p>
        </p:txBody>
      </p:sp>
    </p:spTree>
    <p:extLst>
      <p:ext uri="{BB962C8B-B14F-4D97-AF65-F5344CB8AC3E}">
        <p14:creationId xmlns:p14="http://schemas.microsoft.com/office/powerpoint/2010/main" val="34281068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EC8A4D53-D1E7-4C51-8107-205A966643E9}" type="slidenum">
              <a:rPr lang="en-US" altLang="en-US" smtClean="0"/>
              <a:pPr>
                <a:spcBef>
                  <a:spcPct val="0"/>
                </a:spcBef>
              </a:pPr>
              <a:t>18</a:t>
            </a:fld>
            <a:endParaRPr lang="en-US" altLang="en-US" smtClean="0"/>
          </a:p>
        </p:txBody>
      </p:sp>
      <p:sp>
        <p:nvSpPr>
          <p:cNvPr id="65539" name="Rectangle 2"/>
          <p:cNvSpPr>
            <a:spLocks noGrp="1" noRot="1" noChangeAspect="1" noChangeArrowheads="1" noTextEdit="1"/>
          </p:cNvSpPr>
          <p:nvPr>
            <p:ph type="sldImg"/>
          </p:nvPr>
        </p:nvSpPr>
        <p:spPr>
          <a:xfrm>
            <a:off x="1150938" y="692150"/>
            <a:ext cx="4556125" cy="3416300"/>
          </a:xfrm>
          <a:ln cap="flat"/>
        </p:spPr>
      </p:sp>
      <p:sp>
        <p:nvSpPr>
          <p:cNvPr id="6554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LO3 </a:t>
            </a:r>
            <a:r>
              <a:rPr lang="en-IN" altLang="en-US" smtClean="0"/>
              <a:t>Explain the changes in the global economy that lead to opportunities and threats.</a:t>
            </a:r>
          </a:p>
          <a:p>
            <a:endParaRPr lang="en-US" altLang="en-US" smtClean="0">
              <a:latin typeface="Wingdings" panose="05000000000000000000" pitchFamily="2" charset="2"/>
              <a:cs typeface="Times New Roman" panose="02020603050405020304" pitchFamily="18" charset="0"/>
            </a:endParaRPr>
          </a:p>
          <a:p>
            <a:r>
              <a:rPr lang="en-CA" altLang="en-US" smtClean="0"/>
              <a:t>The faster the flow, the more capital is being utilized where it can create the most value, in the sense of people moving to where their skills earn them more money, or investors switching to the stocks or bonds that give them higher dividends or interest, or companies finding lower-cost sources of inputs. </a:t>
            </a:r>
          </a:p>
          <a:p>
            <a:endParaRPr lang="en-CA" altLang="en-US" smtClean="0"/>
          </a:p>
          <a:p>
            <a:r>
              <a:rPr lang="en-CA" altLang="en-US" smtClean="0"/>
              <a:t>That said, a fast flow of capital also means that individual countries or world regions can find themselves in trouble when companies and investors move their capital to invest it in more productive ways in other countries or world regions, often those with lower labour costs or rapidly expanding markets. When capital leaves a country, the result is higher unemployment, recession, and a lower standard of living for its people.</a:t>
            </a:r>
          </a:p>
          <a:p>
            <a:endParaRPr lang="en-US" altLang="en-US" smtClean="0">
              <a:latin typeface="Wingdings" panose="05000000000000000000" pitchFamily="2" charset="2"/>
              <a:cs typeface="Times New Roman" panose="02020603050405020304" pitchFamily="18" charset="0"/>
            </a:endParaRPr>
          </a:p>
        </p:txBody>
      </p:sp>
    </p:spTree>
    <p:extLst>
      <p:ext uri="{BB962C8B-B14F-4D97-AF65-F5344CB8AC3E}">
        <p14:creationId xmlns:p14="http://schemas.microsoft.com/office/powerpoint/2010/main" val="30482081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xfrm>
            <a:off x="1150938" y="692150"/>
            <a:ext cx="4556125" cy="3416300"/>
          </a:xfrm>
          <a:ln/>
        </p:spPr>
      </p:sp>
      <p:sp>
        <p:nvSpPr>
          <p:cNvPr id="6758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LO3 </a:t>
            </a:r>
            <a:r>
              <a:rPr lang="en-IN" altLang="en-US" smtClean="0"/>
              <a:t>Explain the changes in the global economy that lead to opportunities and threats.</a:t>
            </a:r>
          </a:p>
          <a:p>
            <a:endParaRPr lang="en-CA" altLang="en-US"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2FF06C-91D0-4B56-BFF9-E6949D4BC74F}" type="slidenum">
              <a:rPr lang="en-US" altLang="en-US" smtClean="0">
                <a:latin typeface="Times New Roman" panose="02020603050405020304" pitchFamily="18" charset="0"/>
              </a:rPr>
              <a:pPr/>
              <a:t>19</a:t>
            </a:fld>
            <a:endParaRPr lang="en-US" altLang="en-US" smtClean="0">
              <a:latin typeface="Times New Roman" panose="02020603050405020304" pitchFamily="18" charset="0"/>
            </a:endParaRPr>
          </a:p>
        </p:txBody>
      </p:sp>
    </p:spTree>
    <p:extLst>
      <p:ext uri="{BB962C8B-B14F-4D97-AF65-F5344CB8AC3E}">
        <p14:creationId xmlns:p14="http://schemas.microsoft.com/office/powerpoint/2010/main" val="2303260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F48AAFC0-AA9F-4036-8D2C-70059C5EE5C8}" type="slidenum">
              <a:rPr lang="en-US" altLang="en-US" smtClean="0"/>
              <a:pPr>
                <a:spcBef>
                  <a:spcPct val="0"/>
                </a:spcBef>
              </a:pPr>
              <a:t>20</a:t>
            </a:fld>
            <a:endParaRPr lang="en-US" altLang="en-US" smtClean="0"/>
          </a:p>
        </p:txBody>
      </p:sp>
      <p:sp>
        <p:nvSpPr>
          <p:cNvPr id="69635" name="Rectangle 2"/>
          <p:cNvSpPr>
            <a:spLocks noGrp="1" noRot="1" noChangeAspect="1" noChangeArrowheads="1" noTextEdit="1"/>
          </p:cNvSpPr>
          <p:nvPr>
            <p:ph type="sldImg"/>
          </p:nvPr>
        </p:nvSpPr>
        <p:spPr>
          <a:xfrm>
            <a:off x="1150938" y="692150"/>
            <a:ext cx="4556125" cy="3416300"/>
          </a:xfrm>
          <a:ln cap="flat"/>
        </p:spPr>
      </p:sp>
      <p:sp>
        <p:nvSpPr>
          <p:cNvPr id="6963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a:t>
            </a:r>
            <a:r>
              <a:rPr lang="en-CA" altLang="en-US" i="1" smtClean="0"/>
              <a:t>Explain the ways managers can minimize threats and uncertainty from forces the external environment</a:t>
            </a:r>
            <a:endParaRPr lang="en-CA" altLang="en-US" smtClean="0"/>
          </a:p>
          <a:p>
            <a:endParaRPr lang="en-CA" altLang="en-US" smtClean="0"/>
          </a:p>
          <a:p>
            <a:r>
              <a:rPr lang="en-US" altLang="en-US" smtClean="0">
                <a:cs typeface="Times New Roman" panose="02020603050405020304" pitchFamily="18" charset="0"/>
              </a:rPr>
              <a:t>Managers must measure the complexity of the environment and rate of environmental change.</a:t>
            </a:r>
          </a:p>
          <a:p>
            <a:endParaRPr lang="en-US" altLang="en-US" smtClean="0">
              <a:cs typeface="Times New Roman" panose="02020603050405020304" pitchFamily="18" charset="0"/>
            </a:endParaRPr>
          </a:p>
          <a:p>
            <a:r>
              <a:rPr lang="en-US" altLang="en-US" b="1" smtClean="0">
                <a:cs typeface="Times New Roman" panose="02020603050405020304" pitchFamily="18" charset="0"/>
              </a:rPr>
              <a:t>Environmental complexity</a:t>
            </a:r>
            <a:r>
              <a:rPr lang="en-US" altLang="en-US" smtClean="0">
                <a:cs typeface="Times New Roman" panose="02020603050405020304" pitchFamily="18" charset="0"/>
              </a:rPr>
              <a:t>: deals with the number and possible impact of different forces in the environment.</a:t>
            </a:r>
          </a:p>
          <a:p>
            <a:endParaRPr lang="en-US" altLang="en-US" smtClean="0">
              <a:cs typeface="Times New Roman" panose="02020603050405020304" pitchFamily="18" charset="0"/>
            </a:endParaRPr>
          </a:p>
          <a:p>
            <a:r>
              <a:rPr lang="en-US" altLang="en-US" smtClean="0">
                <a:cs typeface="Times New Roman" panose="02020603050405020304" pitchFamily="18" charset="0"/>
              </a:rPr>
              <a:t>Students should be able to identify many forces that might impact a firm such as Chrysler (economy, unemployment, raw materials prices, emission’s regulation, safety laws, etc.). Naturally, managers must pay more attention to forces with larger potential impact.</a:t>
            </a:r>
          </a:p>
          <a:p>
            <a:r>
              <a:rPr lang="en-US" altLang="en-US" smtClean="0">
                <a:cs typeface="Times New Roman" panose="02020603050405020304" pitchFamily="18" charset="0"/>
              </a:rPr>
              <a:t> </a:t>
            </a:r>
          </a:p>
          <a:p>
            <a:endParaRPr lang="en-US" altLang="en-US" smtClean="0"/>
          </a:p>
        </p:txBody>
      </p:sp>
    </p:spTree>
    <p:extLst>
      <p:ext uri="{BB962C8B-B14F-4D97-AF65-F5344CB8AC3E}">
        <p14:creationId xmlns:p14="http://schemas.microsoft.com/office/powerpoint/2010/main" val="8330801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82699937-6BFB-4FCB-8518-0D8C3547859B}" type="slidenum">
              <a:rPr lang="en-US" altLang="en-US" smtClean="0"/>
              <a:pPr>
                <a:spcBef>
                  <a:spcPct val="0"/>
                </a:spcBef>
              </a:pPr>
              <a:t>21</a:t>
            </a:fld>
            <a:endParaRPr lang="en-US" altLang="en-US" smtClean="0"/>
          </a:p>
        </p:txBody>
      </p:sp>
      <p:sp>
        <p:nvSpPr>
          <p:cNvPr id="71683" name="Rectangle 2"/>
          <p:cNvSpPr>
            <a:spLocks noGrp="1" noRot="1" noChangeAspect="1" noChangeArrowheads="1" noTextEdit="1"/>
          </p:cNvSpPr>
          <p:nvPr>
            <p:ph type="sldImg"/>
          </p:nvPr>
        </p:nvSpPr>
        <p:spPr>
          <a:xfrm>
            <a:off x="1150938" y="692150"/>
            <a:ext cx="4556125" cy="3416300"/>
          </a:xfrm>
          <a:ln cap="flat"/>
        </p:spPr>
      </p:sp>
      <p:sp>
        <p:nvSpPr>
          <p:cNvPr id="71684"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a:t>
            </a:r>
            <a:r>
              <a:rPr lang="en-CA" altLang="en-US" i="1" smtClean="0"/>
              <a:t>Explain the ways managers can minimize threats and uncertainty from forces the external environment</a:t>
            </a:r>
            <a:endParaRPr lang="en-CA" altLang="en-US" smtClean="0"/>
          </a:p>
          <a:p>
            <a:endParaRPr lang="en-CA" altLang="en-US" smtClean="0"/>
          </a:p>
          <a:p>
            <a:r>
              <a:rPr lang="en-US" altLang="en-US" b="1" smtClean="0">
                <a:cs typeface="Times New Roman" panose="02020603050405020304" pitchFamily="18" charset="0"/>
              </a:rPr>
              <a:t>Environmental change</a:t>
            </a:r>
            <a:r>
              <a:rPr lang="en-US" altLang="en-US" smtClean="0">
                <a:cs typeface="Times New Roman" panose="02020603050405020304" pitchFamily="18" charset="0"/>
              </a:rPr>
              <a:t>: refers to the degree to which forces in the task and general environments change over time.</a:t>
            </a:r>
          </a:p>
          <a:p>
            <a:pPr>
              <a:buFontTx/>
              <a:buChar char="•"/>
            </a:pPr>
            <a:r>
              <a:rPr lang="en-US" altLang="en-US" smtClean="0">
                <a:cs typeface="Times New Roman" panose="02020603050405020304" pitchFamily="18" charset="0"/>
              </a:rPr>
              <a:t> Change rates are hard to predict.</a:t>
            </a:r>
          </a:p>
          <a:p>
            <a:endParaRPr lang="en-US" altLang="en-US" smtClean="0">
              <a:cs typeface="Times New Roman" panose="02020603050405020304" pitchFamily="18" charset="0"/>
            </a:endParaRPr>
          </a:p>
          <a:p>
            <a:r>
              <a:rPr lang="en-US" altLang="en-US" smtClean="0">
                <a:cs typeface="Times New Roman" panose="02020603050405020304" pitchFamily="18" charset="0"/>
              </a:rPr>
              <a:t>Few managers saw the impact that the personal computer would have on the business world. Even fewer could have predicted the current Internet when working in the late 1980’s.</a:t>
            </a:r>
          </a:p>
          <a:p>
            <a:endParaRPr lang="en-US" altLang="en-US" smtClean="0">
              <a:cs typeface="Times New Roman" panose="02020603050405020304" pitchFamily="18" charset="0"/>
            </a:endParaRPr>
          </a:p>
          <a:p>
            <a:r>
              <a:rPr lang="en-US" altLang="en-US" smtClean="0">
                <a:cs typeface="Times New Roman" panose="02020603050405020304" pitchFamily="18" charset="0"/>
              </a:rPr>
              <a:t>To provide students with a feel for this, ask them what they will be doing in 5 years.</a:t>
            </a:r>
          </a:p>
          <a:p>
            <a:endParaRPr lang="en-US" altLang="en-US" smtClean="0"/>
          </a:p>
        </p:txBody>
      </p:sp>
    </p:spTree>
    <p:extLst>
      <p:ext uri="{BB962C8B-B14F-4D97-AF65-F5344CB8AC3E}">
        <p14:creationId xmlns:p14="http://schemas.microsoft.com/office/powerpoint/2010/main" val="25008633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38288367-4C6B-460B-9EE8-798A7C8FB474}" type="slidenum">
              <a:rPr lang="en-US" altLang="en-US" smtClean="0"/>
              <a:pPr>
                <a:spcBef>
                  <a:spcPct val="0"/>
                </a:spcBef>
              </a:pPr>
              <a:t>22</a:t>
            </a:fld>
            <a:endParaRPr lang="en-US" altLang="en-US" smtClean="0"/>
          </a:p>
        </p:txBody>
      </p:sp>
      <p:sp>
        <p:nvSpPr>
          <p:cNvPr id="73731" name="Rectangle 2"/>
          <p:cNvSpPr>
            <a:spLocks noGrp="1" noRot="1" noChangeAspect="1" noChangeArrowheads="1" noTextEdit="1"/>
          </p:cNvSpPr>
          <p:nvPr>
            <p:ph type="sldImg"/>
          </p:nvPr>
        </p:nvSpPr>
        <p:spPr>
          <a:xfrm>
            <a:off x="1150938" y="692150"/>
            <a:ext cx="4556125" cy="3416300"/>
          </a:xfrm>
          <a:ln cap="flat"/>
        </p:spPr>
      </p:sp>
      <p:sp>
        <p:nvSpPr>
          <p:cNvPr id="7373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b="1" i="1" smtClean="0"/>
              <a:t>LO4 </a:t>
            </a:r>
            <a:r>
              <a:rPr lang="en-CA" altLang="en-US" i="1" smtClean="0"/>
              <a:t>Explain the ways managers can minimize threats and uncertainty from forces the external environment</a:t>
            </a:r>
            <a:endParaRPr lang="en-CA" altLang="en-US" smtClean="0"/>
          </a:p>
          <a:p>
            <a:endParaRPr lang="en-US" altLang="en-US" smtClean="0">
              <a:cs typeface="Times New Roman" panose="02020603050405020304" pitchFamily="18" charset="0"/>
            </a:endParaRPr>
          </a:p>
          <a:p>
            <a:r>
              <a:rPr lang="en-US" altLang="en-US" smtClean="0">
                <a:cs typeface="Times New Roman" panose="02020603050405020304" pitchFamily="18" charset="0"/>
              </a:rPr>
              <a:t>Managers can counter environmental threats by reducing the number of forces it deals with.</a:t>
            </a:r>
          </a:p>
          <a:p>
            <a:pPr>
              <a:buFontTx/>
              <a:buChar char="•"/>
            </a:pPr>
            <a:r>
              <a:rPr lang="en-US" altLang="en-US" smtClean="0">
                <a:cs typeface="Times New Roman" panose="02020603050405020304" pitchFamily="18" charset="0"/>
              </a:rPr>
              <a:t> Example: Many firms have sought to reduce the number of suppliers it deals with which reduces uncertainty. However, there is a tradeoff as this also limits the firm’s flexibility.</a:t>
            </a:r>
          </a:p>
          <a:p>
            <a:endParaRPr lang="en-US" altLang="en-US" smtClean="0">
              <a:cs typeface="Times New Roman" panose="02020603050405020304" pitchFamily="18" charset="0"/>
            </a:endParaRPr>
          </a:p>
          <a:p>
            <a:r>
              <a:rPr lang="en-US" altLang="en-US" smtClean="0">
                <a:cs typeface="Times New Roman" panose="02020603050405020304" pitchFamily="18" charset="0"/>
              </a:rPr>
              <a:t>Managers should seek to reduce threats by scanning the environment and controlling what they can.</a:t>
            </a:r>
          </a:p>
          <a:p>
            <a:pPr>
              <a:buFontTx/>
              <a:buChar char="•"/>
            </a:pPr>
            <a:r>
              <a:rPr lang="en-US" altLang="en-US" smtClean="0">
                <a:cs typeface="Times New Roman" panose="02020603050405020304" pitchFamily="18" charset="0"/>
              </a:rPr>
              <a:t> Examples include reduction of waste by first line managers, determining competitor’s moves by middle managers, or the creation of a new strategy by top managers.</a:t>
            </a:r>
          </a:p>
          <a:p>
            <a:endParaRPr lang="en-US" altLang="en-US" smtClean="0"/>
          </a:p>
        </p:txBody>
      </p:sp>
    </p:spTree>
    <p:extLst>
      <p:ext uri="{BB962C8B-B14F-4D97-AF65-F5344CB8AC3E}">
        <p14:creationId xmlns:p14="http://schemas.microsoft.com/office/powerpoint/2010/main" val="1339434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xfrm>
            <a:off x="1150938" y="692150"/>
            <a:ext cx="4556125" cy="3416300"/>
          </a:xfrm>
          <a:ln/>
        </p:spPr>
      </p:sp>
      <p:sp>
        <p:nvSpPr>
          <p:cNvPr id="7577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LO4 </a:t>
            </a:r>
            <a:r>
              <a:rPr lang="en-CA" altLang="en-US" i="1" smtClean="0"/>
              <a:t>Explain the ways managers can minimize threats and uncertainty from forces the external environment</a:t>
            </a:r>
            <a:endParaRPr lang="en-CA" altLang="en-US"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01C8BDED-773A-4051-B5D1-BE4C03193D5D}" type="slidenum">
              <a:rPr lang="en-US" altLang="en-US" smtClean="0"/>
              <a:pPr>
                <a:spcBef>
                  <a:spcPct val="0"/>
                </a:spcBef>
              </a:pPr>
              <a:t>23</a:t>
            </a:fld>
            <a:endParaRPr lang="en-US" altLang="en-US" smtClean="0"/>
          </a:p>
        </p:txBody>
      </p:sp>
    </p:spTree>
    <p:extLst>
      <p:ext uri="{BB962C8B-B14F-4D97-AF65-F5344CB8AC3E}">
        <p14:creationId xmlns:p14="http://schemas.microsoft.com/office/powerpoint/2010/main" val="9257413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xfrm>
            <a:off x="1150938" y="692150"/>
            <a:ext cx="4556125" cy="3416300"/>
          </a:xfrm>
          <a:ln/>
        </p:spPr>
      </p:sp>
      <p:sp>
        <p:nvSpPr>
          <p:cNvPr id="7782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LO5 </a:t>
            </a:r>
            <a:r>
              <a:rPr lang="en-CA" altLang="en-US" i="1" smtClean="0"/>
              <a:t>Evaluate the major challenges managers face in gaining a competitive advantage in the global economy.</a:t>
            </a:r>
          </a:p>
          <a:p>
            <a:endParaRPr lang="en-CA" altLang="en-US" b="1" i="1" smtClean="0"/>
          </a:p>
          <a:p>
            <a:endParaRPr lang="en-CA" altLang="en-US"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0300CB5-66C3-4E3E-A392-99522055F5A4}" type="slidenum">
              <a:rPr lang="en-US" altLang="en-US" smtClean="0"/>
              <a:pPr>
                <a:spcBef>
                  <a:spcPct val="0"/>
                </a:spcBef>
              </a:pPr>
              <a:t>24</a:t>
            </a:fld>
            <a:endParaRPr lang="en-US" altLang="en-US" smtClean="0"/>
          </a:p>
        </p:txBody>
      </p:sp>
    </p:spTree>
    <p:extLst>
      <p:ext uri="{BB962C8B-B14F-4D97-AF65-F5344CB8AC3E}">
        <p14:creationId xmlns:p14="http://schemas.microsoft.com/office/powerpoint/2010/main" val="9303099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xfrm>
            <a:off x="1150938" y="692150"/>
            <a:ext cx="4556125" cy="3416300"/>
          </a:xfrm>
          <a:ln/>
        </p:spPr>
      </p:sp>
      <p:sp>
        <p:nvSpPr>
          <p:cNvPr id="7782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LO5 </a:t>
            </a:r>
            <a:r>
              <a:rPr lang="en-CA" altLang="en-US" i="1" smtClean="0"/>
              <a:t>Evaluate the major challenges managers face in gaining a competitive advantage in the global economy.</a:t>
            </a:r>
          </a:p>
          <a:p>
            <a:endParaRPr lang="en-CA" altLang="en-US" b="1" i="1" smtClean="0"/>
          </a:p>
          <a:p>
            <a:endParaRPr lang="en-CA" altLang="en-US"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0300CB5-66C3-4E3E-A392-99522055F5A4}" type="slidenum">
              <a:rPr lang="en-US" altLang="en-US" smtClean="0"/>
              <a:pPr>
                <a:spcBef>
                  <a:spcPct val="0"/>
                </a:spcBef>
              </a:pPr>
              <a:t>25</a:t>
            </a:fld>
            <a:endParaRPr lang="en-US" altLang="en-US" smtClean="0"/>
          </a:p>
        </p:txBody>
      </p:sp>
    </p:spTree>
    <p:extLst>
      <p:ext uri="{BB962C8B-B14F-4D97-AF65-F5344CB8AC3E}">
        <p14:creationId xmlns:p14="http://schemas.microsoft.com/office/powerpoint/2010/main" val="1943229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xfrm>
            <a:off x="1150938" y="692150"/>
            <a:ext cx="4556125" cy="3416300"/>
          </a:xfrm>
          <a:ln/>
        </p:spPr>
      </p:sp>
      <p:sp>
        <p:nvSpPr>
          <p:cNvPr id="77827"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r>
              <a:rPr lang="en-CA" altLang="en-US" b="1" i="1" smtClean="0"/>
              <a:t>LO5 </a:t>
            </a:r>
            <a:r>
              <a:rPr lang="en-CA" altLang="en-US" i="1" smtClean="0"/>
              <a:t>Evaluate the major challenges managers face in gaining a competitive advantage in the global economy.</a:t>
            </a:r>
          </a:p>
          <a:p>
            <a:endParaRPr lang="en-CA" altLang="en-US" b="1" i="1" smtClean="0"/>
          </a:p>
          <a:p>
            <a:endParaRPr lang="en-CA" altLang="en-US"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20300CB5-66C3-4E3E-A392-99522055F5A4}" type="slidenum">
              <a:rPr lang="en-US" altLang="en-US" smtClean="0"/>
              <a:pPr>
                <a:spcBef>
                  <a:spcPct val="0"/>
                </a:spcBef>
              </a:pPr>
              <a:t>26</a:t>
            </a:fld>
            <a:endParaRPr lang="en-US" altLang="en-US" smtClean="0"/>
          </a:p>
        </p:txBody>
      </p:sp>
    </p:spTree>
    <p:extLst>
      <p:ext uri="{BB962C8B-B14F-4D97-AF65-F5344CB8AC3E}">
        <p14:creationId xmlns:p14="http://schemas.microsoft.com/office/powerpoint/2010/main" val="1342609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
          <p:cNvSpPr>
            <a:spLocks noGrp="1" noChangeArrowheads="1"/>
          </p:cNvSpPr>
          <p:nvPr>
            <p:ph type="ftr" sz="quarter" idx="10"/>
          </p:nvPr>
        </p:nvSpPr>
        <p:spPr/>
        <p:txBody>
          <a:bodyPr/>
          <a:lstStyle>
            <a:lvl1pPr algn="ctr">
              <a:defRPr/>
            </a:lvl1pPr>
          </a:lstStyle>
          <a:p>
            <a:pPr>
              <a:defRPr/>
            </a:pPr>
            <a:r>
              <a:rPr lang="en-CA"/>
              <a:t>Copyright (c) 2016 McGraw-Hill Education Limited</a:t>
            </a:r>
            <a:endParaRPr lang="en-CA" dirty="0">
              <a:solidFill>
                <a:schemeClr val="tx1"/>
              </a:solidFill>
              <a:cs typeface="Arial" charset="0"/>
            </a:endParaRPr>
          </a:p>
        </p:txBody>
      </p:sp>
    </p:spTree>
    <p:extLst>
      <p:ext uri="{BB962C8B-B14F-4D97-AF65-F5344CB8AC3E}">
        <p14:creationId xmlns:p14="http://schemas.microsoft.com/office/powerpoint/2010/main" val="3761425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Line 1032"/>
          <p:cNvSpPr>
            <a:spLocks noChangeShapeType="1"/>
          </p:cNvSpPr>
          <p:nvPr userDrawn="1"/>
        </p:nvSpPr>
        <p:spPr bwMode="auto">
          <a:xfrm>
            <a:off x="762000" y="1219200"/>
            <a:ext cx="7467600" cy="0"/>
          </a:xfrm>
          <a:prstGeom prst="line">
            <a:avLst/>
          </a:prstGeom>
          <a:ln>
            <a:solidFill>
              <a:srgbClr val="FF0000"/>
            </a:solidFill>
            <a:headEnd/>
            <a:tailEnd/>
          </a:ln>
        </p:spPr>
        <p:style>
          <a:lnRef idx="3">
            <a:schemeClr val="accent6"/>
          </a:lnRef>
          <a:fillRef idx="0">
            <a:schemeClr val="accent6"/>
          </a:fillRef>
          <a:effectRef idx="2">
            <a:schemeClr val="accent6"/>
          </a:effectRef>
          <a:fontRef idx="minor">
            <a:schemeClr val="tx1"/>
          </a:fontRef>
        </p:style>
        <p:txBody>
          <a:bodyPr/>
          <a:lstStyle/>
          <a:p>
            <a:pPr eaLnBrk="1" hangingPunct="1">
              <a:defRPr/>
            </a:pPr>
            <a:endParaRPr lang="en-CA"/>
          </a:p>
        </p:txBody>
      </p:sp>
      <p:sp>
        <p:nvSpPr>
          <p:cNvPr id="2" name="Title 1"/>
          <p:cNvSpPr>
            <a:spLocks noGrp="1"/>
          </p:cNvSpPr>
          <p:nvPr>
            <p:ph type="title"/>
          </p:nvPr>
        </p:nvSpPr>
        <p:spPr/>
        <p:txBody>
          <a:bodyPr/>
          <a:lstStyle>
            <a:lvl1pPr>
              <a:defRPr b="1">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solidFill>
                  <a:srgbClr val="0070C0"/>
                </a:solidFill>
              </a:defRPr>
            </a:lvl1pPr>
            <a:lvl2pPr>
              <a:buFont typeface="Wingdings" pitchFamily="2" charset="2"/>
              <a:buChar char="Ø"/>
              <a:defRPr sz="2400">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2"/>
          <p:cNvSpPr>
            <a:spLocks noGrp="1" noChangeArrowheads="1"/>
          </p:cNvSpPr>
          <p:nvPr>
            <p:ph type="ftr" sz="quarter" idx="10"/>
          </p:nvPr>
        </p:nvSpPr>
        <p:spPr>
          <a:xfrm>
            <a:off x="447675" y="6472238"/>
            <a:ext cx="2503488" cy="311150"/>
          </a:xfrm>
        </p:spPr>
        <p:txBody>
          <a:bodyPr/>
          <a:lstStyle>
            <a:lvl1pPr>
              <a:defRPr/>
            </a:lvl1pPr>
          </a:lstStyle>
          <a:p>
            <a:pPr>
              <a:defRPr/>
            </a:pPr>
            <a:r>
              <a:rPr lang="en-CA"/>
              <a:t>Copyright (c) 2016 McGraw-Hill Education Limited</a:t>
            </a:r>
            <a:endParaRPr lang="en-CA" dirty="0">
              <a:solidFill>
                <a:schemeClr val="tx1"/>
              </a:solidFill>
              <a:cs typeface="Arial" charset="0"/>
            </a:endParaRPr>
          </a:p>
        </p:txBody>
      </p:sp>
    </p:spTree>
    <p:extLst>
      <p:ext uri="{BB962C8B-B14F-4D97-AF65-F5344CB8AC3E}">
        <p14:creationId xmlns:p14="http://schemas.microsoft.com/office/powerpoint/2010/main" val="1291105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p:txBody>
          <a:bodyPr/>
          <a:lstStyle>
            <a:lvl1pPr algn="ctr">
              <a:defRPr/>
            </a:lvl1pPr>
          </a:lstStyle>
          <a:p>
            <a:pPr>
              <a:defRPr/>
            </a:pPr>
            <a:r>
              <a:rPr lang="en-CA"/>
              <a:t>Copyright (c) 2016 McGraw-Hill Education Limited</a:t>
            </a:r>
            <a:endParaRPr lang="en-CA" dirty="0">
              <a:solidFill>
                <a:schemeClr val="tx1"/>
              </a:solidFill>
              <a:cs typeface="Arial" charset="0"/>
            </a:endParaRPr>
          </a:p>
        </p:txBody>
      </p:sp>
    </p:spTree>
    <p:extLst>
      <p:ext uri="{BB962C8B-B14F-4D97-AF65-F5344CB8AC3E}">
        <p14:creationId xmlns:p14="http://schemas.microsoft.com/office/powerpoint/2010/main" val="3921396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p:txBody>
          <a:bodyPr/>
          <a:lstStyle>
            <a:lvl1pPr algn="ctr">
              <a:defRPr>
                <a:solidFill>
                  <a:schemeClr val="tx1"/>
                </a:solidFill>
                <a:cs typeface="Arial" charset="0"/>
              </a:defRPr>
            </a:lvl1pPr>
          </a:lstStyle>
          <a:p>
            <a:pPr>
              <a:defRPr/>
            </a:pPr>
            <a:r>
              <a:rPr lang="en-CA"/>
              <a:t>Copyright (c) 2016 McGraw-Hill Education Limited</a:t>
            </a:r>
          </a:p>
        </p:txBody>
      </p:sp>
    </p:spTree>
    <p:extLst>
      <p:ext uri="{BB962C8B-B14F-4D97-AF65-F5344CB8AC3E}">
        <p14:creationId xmlns:p14="http://schemas.microsoft.com/office/powerpoint/2010/main" val="3819641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p:txBody>
          <a:bodyPr/>
          <a:lstStyle>
            <a:lvl1pPr algn="ctr">
              <a:defRPr>
                <a:solidFill>
                  <a:schemeClr val="tx1"/>
                </a:solidFill>
                <a:cs typeface="Arial" charset="0"/>
              </a:defRPr>
            </a:lvl1pPr>
          </a:lstStyle>
          <a:p>
            <a:pPr>
              <a:defRPr/>
            </a:pPr>
            <a:r>
              <a:rPr lang="en-CA"/>
              <a:t>Copyright (c) 2016 McGraw-Hill Education Limited</a:t>
            </a:r>
          </a:p>
        </p:txBody>
      </p:sp>
    </p:spTree>
    <p:extLst>
      <p:ext uri="{BB962C8B-B14F-4D97-AF65-F5344CB8AC3E}">
        <p14:creationId xmlns:p14="http://schemas.microsoft.com/office/powerpoint/2010/main" val="701846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2"/>
          <p:cNvSpPr>
            <a:spLocks noGrp="1" noChangeArrowheads="1"/>
          </p:cNvSpPr>
          <p:nvPr>
            <p:ph type="ftr" sz="quarter" idx="10"/>
          </p:nvPr>
        </p:nvSpPr>
        <p:spPr/>
        <p:txBody>
          <a:bodyPr/>
          <a:lstStyle>
            <a:lvl1pPr algn="ctr">
              <a:defRPr/>
            </a:lvl1pPr>
          </a:lstStyle>
          <a:p>
            <a:pPr>
              <a:defRPr/>
            </a:pPr>
            <a:r>
              <a:rPr lang="en-CA"/>
              <a:t>Copyright (c) 2016 McGraw-Hill Education Limited</a:t>
            </a:r>
            <a:endParaRPr lang="en-CA" dirty="0">
              <a:solidFill>
                <a:schemeClr val="tx1"/>
              </a:solidFill>
              <a:cs typeface="Arial" charset="0"/>
            </a:endParaRPr>
          </a:p>
        </p:txBody>
      </p:sp>
    </p:spTree>
    <p:extLst>
      <p:ext uri="{BB962C8B-B14F-4D97-AF65-F5344CB8AC3E}">
        <p14:creationId xmlns:p14="http://schemas.microsoft.com/office/powerpoint/2010/main" val="2619501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p:txBody>
          <a:bodyPr/>
          <a:lstStyle>
            <a:lvl1pPr algn="ctr">
              <a:defRPr/>
            </a:lvl1pPr>
          </a:lstStyle>
          <a:p>
            <a:pPr>
              <a:defRPr/>
            </a:pPr>
            <a:r>
              <a:rPr lang="en-CA"/>
              <a:t>Copyright (c) 2016 McGraw-Hill Education Limited</a:t>
            </a:r>
            <a:endParaRPr lang="en-CA" dirty="0">
              <a:solidFill>
                <a:schemeClr val="tx1"/>
              </a:solidFill>
              <a:cs typeface="Arial" charset="0"/>
            </a:endParaRPr>
          </a:p>
        </p:txBody>
      </p:sp>
    </p:spTree>
    <p:extLst>
      <p:ext uri="{BB962C8B-B14F-4D97-AF65-F5344CB8AC3E}">
        <p14:creationId xmlns:p14="http://schemas.microsoft.com/office/powerpoint/2010/main" val="484882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p:txBody>
          <a:bodyPr/>
          <a:lstStyle>
            <a:lvl1pPr algn="ctr">
              <a:defRPr>
                <a:solidFill>
                  <a:schemeClr val="tx1"/>
                </a:solidFill>
                <a:cs typeface="Arial" charset="0"/>
              </a:defRPr>
            </a:lvl1pPr>
          </a:lstStyle>
          <a:p>
            <a:pPr>
              <a:defRPr/>
            </a:pPr>
            <a:r>
              <a:rPr lang="en-CA"/>
              <a:t>Copyright (c) 2016 McGraw-Hill Education Limited</a:t>
            </a:r>
          </a:p>
        </p:txBody>
      </p:sp>
    </p:spTree>
    <p:extLst>
      <p:ext uri="{BB962C8B-B14F-4D97-AF65-F5344CB8AC3E}">
        <p14:creationId xmlns:p14="http://schemas.microsoft.com/office/powerpoint/2010/main" val="3214672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p:txBody>
          <a:bodyPr/>
          <a:lstStyle>
            <a:lvl1pPr algn="ctr">
              <a:defRPr>
                <a:solidFill>
                  <a:schemeClr val="tx1"/>
                </a:solidFill>
                <a:cs typeface="Arial" charset="0"/>
              </a:defRPr>
            </a:lvl1pPr>
          </a:lstStyle>
          <a:p>
            <a:pPr>
              <a:defRPr/>
            </a:pPr>
            <a:r>
              <a:rPr lang="en-CA"/>
              <a:t>Copyright (c) 2016 McGraw-Hill Education Limited</a:t>
            </a:r>
          </a:p>
        </p:txBody>
      </p:sp>
    </p:spTree>
    <p:extLst>
      <p:ext uri="{BB962C8B-B14F-4D97-AF65-F5344CB8AC3E}">
        <p14:creationId xmlns:p14="http://schemas.microsoft.com/office/powerpoint/2010/main" val="375951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p:txBody>
          <a:bodyPr/>
          <a:lstStyle>
            <a:lvl1pPr algn="ctr">
              <a:defRPr>
                <a:solidFill>
                  <a:schemeClr val="tx1"/>
                </a:solidFill>
                <a:cs typeface="Arial" charset="0"/>
              </a:defRPr>
            </a:lvl1pPr>
          </a:lstStyle>
          <a:p>
            <a:pPr>
              <a:defRPr/>
            </a:pPr>
            <a:r>
              <a:rPr lang="en-CA"/>
              <a:t>Copyright (c) 2016 McGraw-Hill Education Limited</a:t>
            </a:r>
          </a:p>
        </p:txBody>
      </p:sp>
    </p:spTree>
    <p:extLst>
      <p:ext uri="{BB962C8B-B14F-4D97-AF65-F5344CB8AC3E}">
        <p14:creationId xmlns:p14="http://schemas.microsoft.com/office/powerpoint/2010/main" val="3072370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p:txBody>
          <a:bodyPr/>
          <a:lstStyle>
            <a:lvl1pPr algn="ctr">
              <a:defRPr>
                <a:solidFill>
                  <a:schemeClr val="tx1"/>
                </a:solidFill>
                <a:cs typeface="Arial" charset="0"/>
              </a:defRPr>
            </a:lvl1pPr>
          </a:lstStyle>
          <a:p>
            <a:pPr>
              <a:defRPr/>
            </a:pPr>
            <a:r>
              <a:rPr lang="en-CA"/>
              <a:t>Copyright (c) 2016 McGraw-Hill Education Limited</a:t>
            </a:r>
          </a:p>
        </p:txBody>
      </p:sp>
    </p:spTree>
    <p:extLst>
      <p:ext uri="{BB962C8B-B14F-4D97-AF65-F5344CB8AC3E}">
        <p14:creationId xmlns:p14="http://schemas.microsoft.com/office/powerpoint/2010/main" val="35757465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3861172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190937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1585929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38108936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33816336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Footer Placeholder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36814821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27294410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4744899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34741158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33919734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xfrm>
            <a:off x="457200" y="5622925"/>
            <a:ext cx="8207375" cy="476250"/>
          </a:xfrm>
          <a:prstGeom prst="rect">
            <a:avLst/>
          </a:prstGeom>
        </p:spPr>
        <p:txBody>
          <a:bodyPr/>
          <a:lstStyle>
            <a:lvl1pPr>
              <a:defRPr/>
            </a:lvl1pPr>
          </a:lstStyle>
          <a:p>
            <a:pPr>
              <a:defRPr/>
            </a:pPr>
            <a:r>
              <a:rPr lang="en-CA"/>
              <a:t>Copyright (c) 2016 McGraw-Hill Education Limited</a:t>
            </a:r>
          </a:p>
        </p:txBody>
      </p:sp>
    </p:spTree>
    <p:extLst>
      <p:ext uri="{BB962C8B-B14F-4D97-AF65-F5344CB8AC3E}">
        <p14:creationId xmlns:p14="http://schemas.microsoft.com/office/powerpoint/2010/main" val="4143385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3600" b="1">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defRPr sz="2400">
                <a:solidFill>
                  <a:schemeClr val="tx1"/>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chemeClr val="tx1"/>
                </a:solidFill>
                <a:latin typeface="Times New Roman" pitchFamily="18" charset="0"/>
                <a:cs typeface="Times New Roman" pitchFamily="18" charset="0"/>
              </a:defRPr>
            </a:lvl2pPr>
            <a:lvl3pPr>
              <a:defRPr>
                <a:solidFill>
                  <a:schemeClr val="tx1"/>
                </a:solidFill>
                <a:latin typeface="Times New Roman" pitchFamily="18" charset="0"/>
                <a:cs typeface="Times New Roman" pitchFamily="18" charset="0"/>
              </a:defRPr>
            </a:lvl3pPr>
            <a:lvl4pPr>
              <a:defRPr>
                <a:solidFill>
                  <a:schemeClr val="tx1"/>
                </a:solidFill>
                <a:latin typeface="Times New Roman" pitchFamily="18" charset="0"/>
                <a:cs typeface="Times New Roman" pitchFamily="18" charset="0"/>
              </a:defRPr>
            </a:lvl4pPr>
            <a:lvl5pPr>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138316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ftr" sz="quarter" idx="3"/>
          </p:nvPr>
        </p:nvSpPr>
        <p:spPr bwMode="auto">
          <a:xfrm>
            <a:off x="457200" y="6489700"/>
            <a:ext cx="24384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000">
                <a:solidFill>
                  <a:schemeClr val="bg1">
                    <a:lumMod val="50000"/>
                  </a:schemeClr>
                </a:solidFill>
                <a:latin typeface="Times New Roman" pitchFamily="18" charset="0"/>
                <a:cs typeface="Times New Roman" pitchFamily="18" charset="0"/>
              </a:defRPr>
            </a:lvl1pPr>
          </a:lstStyle>
          <a:p>
            <a:pPr>
              <a:defRPr/>
            </a:pPr>
            <a:r>
              <a:rPr lang="en-CA"/>
              <a:t>Copyright (c) 2016 McGraw-Hill Education Limited</a:t>
            </a:r>
            <a:endParaRPr lang="en-CA">
              <a:solidFill>
                <a:schemeClr val="tx1"/>
              </a:solidFill>
              <a:cs typeface="Arial" charset="0"/>
            </a:endParaRPr>
          </a:p>
        </p:txBody>
      </p:sp>
      <p:sp>
        <p:nvSpPr>
          <p:cNvPr id="1027" name="Rectangle 4"/>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8" name="Rectangle 5"/>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29" name="Text Box 6"/>
          <p:cNvSpPr txBox="1">
            <a:spLocks noChangeArrowheads="1"/>
          </p:cNvSpPr>
          <p:nvPr userDrawn="1"/>
        </p:nvSpPr>
        <p:spPr bwMode="auto">
          <a:xfrm>
            <a:off x="8153400" y="6451600"/>
            <a:ext cx="762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CA" altLang="en-US" sz="1200" dirty="0" smtClean="0">
                <a:latin typeface="Times New Roman" panose="02020603050405020304" pitchFamily="18" charset="0"/>
              </a:rPr>
              <a:t>2-</a:t>
            </a:r>
            <a:fld id="{5E8DE96A-AF81-469B-ACE7-8949C4C59C77}" type="slidenum">
              <a:rPr lang="en-CA" altLang="en-US" sz="1200" smtClean="0">
                <a:latin typeface="Times New Roman" panose="02020603050405020304" pitchFamily="18" charset="0"/>
              </a:rPr>
              <a:pPr eaLnBrk="1" hangingPunct="1">
                <a:spcBef>
                  <a:spcPct val="50000"/>
                </a:spcBef>
                <a:defRPr/>
              </a:pPr>
              <a:t>‹#›</a:t>
            </a:fld>
            <a:endParaRPr lang="en-CA" altLang="en-US" sz="1200" dirty="0" smtClean="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986" r:id="rId1"/>
    <p:sldLayoutId id="2147483987" r:id="rId2"/>
    <p:sldLayoutId id="2147483988" r:id="rId3"/>
    <p:sldLayoutId id="2147483989" r:id="rId4"/>
    <p:sldLayoutId id="2147483990" r:id="rId5"/>
    <p:sldLayoutId id="2147483991" r:id="rId6"/>
    <p:sldLayoutId id="2147483992" r:id="rId7"/>
    <p:sldLayoutId id="2147483993" r:id="rId8"/>
    <p:sldLayoutId id="2147483994" r:id="rId9"/>
    <p:sldLayoutId id="2147483995" r:id="rId10"/>
    <p:sldLayoutId id="2147483996" r:id="rId11"/>
  </p:sldLayoutIdLst>
  <p:hf hdr="0" dt="0"/>
  <p:txStyles>
    <p:titleStyle>
      <a:lvl1pPr algn="ctr" rtl="0" eaLnBrk="0" fontAlgn="base" hangingPunct="0">
        <a:spcBef>
          <a:spcPct val="0"/>
        </a:spcBef>
        <a:spcAft>
          <a:spcPct val="0"/>
        </a:spcAft>
        <a:defRPr sz="4400" b="1">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b="1">
          <a:solidFill>
            <a:srgbClr val="7030A0"/>
          </a:solidFill>
          <a:latin typeface="Times New Roman" panose="02020603050405020304" pitchFamily="18" charset="0"/>
          <a:cs typeface="Times New Roman" panose="02020603050405020304" pitchFamily="18" charset="0"/>
        </a:defRPr>
      </a:lvl2pPr>
      <a:lvl3pPr algn="ctr" rtl="0" eaLnBrk="0" fontAlgn="base" hangingPunct="0">
        <a:spcBef>
          <a:spcPct val="0"/>
        </a:spcBef>
        <a:spcAft>
          <a:spcPct val="0"/>
        </a:spcAft>
        <a:defRPr sz="4400" b="1">
          <a:solidFill>
            <a:srgbClr val="7030A0"/>
          </a:solidFill>
          <a:latin typeface="Times New Roman" panose="02020603050405020304" pitchFamily="18" charset="0"/>
          <a:cs typeface="Times New Roman" panose="02020603050405020304" pitchFamily="18" charset="0"/>
        </a:defRPr>
      </a:lvl3pPr>
      <a:lvl4pPr algn="ctr" rtl="0" eaLnBrk="0" fontAlgn="base" hangingPunct="0">
        <a:spcBef>
          <a:spcPct val="0"/>
        </a:spcBef>
        <a:spcAft>
          <a:spcPct val="0"/>
        </a:spcAft>
        <a:defRPr sz="4400" b="1">
          <a:solidFill>
            <a:srgbClr val="7030A0"/>
          </a:solidFill>
          <a:latin typeface="Times New Roman" panose="02020603050405020304" pitchFamily="18" charset="0"/>
          <a:cs typeface="Times New Roman" panose="02020603050405020304" pitchFamily="18" charset="0"/>
        </a:defRPr>
      </a:lvl4pPr>
      <a:lvl5pPr algn="ctr" rtl="0" eaLnBrk="0" fontAlgn="base" hangingPunct="0">
        <a:spcBef>
          <a:spcPct val="0"/>
        </a:spcBef>
        <a:spcAft>
          <a:spcPct val="0"/>
        </a:spcAft>
        <a:defRPr sz="4400" b="1">
          <a:solidFill>
            <a:srgbClr val="7030A0"/>
          </a:solidFill>
          <a:latin typeface="Times New Roman" panose="02020603050405020304" pitchFamily="18" charset="0"/>
          <a:cs typeface="Times New Roman" panose="02020603050405020304"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8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4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9D9D9">
            <a:alpha val="34901"/>
          </a:srgb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2- </a:t>
            </a:r>
            <a:fld id="{321D41FE-6C99-4457-9352-C16DF88FE134}"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p>
        </p:txBody>
      </p:sp>
    </p:spTree>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hf hd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1- </a:t>
            </a:r>
            <a:fld id="{8D5DD512-7A35-40C2-9720-8C99013D0D60}"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3075"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3076"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CA" altLang="en-U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4008" r:id="rId1"/>
  </p:sldLayoutIdLst>
  <p:hf hdr="0" dt="0"/>
  <p:txStyles>
    <p:titleStyle>
      <a:lvl1pPr algn="ctr" rtl="0" eaLnBrk="0" fontAlgn="base" hangingPunct="0">
        <a:spcBef>
          <a:spcPct val="0"/>
        </a:spcBef>
        <a:spcAft>
          <a:spcPct val="0"/>
        </a:spcAft>
        <a:defRPr sz="40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4.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3.xml"/><Relationship Id="rId1" Type="http://schemas.openxmlformats.org/officeDocument/2006/relationships/video" Target="https://www.youtube.com/embed/LrsjLA2NGTU" TargetMode="External"/><Relationship Id="rId4" Type="http://schemas.openxmlformats.org/officeDocument/2006/relationships/image" Target="../media/image6.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29699" name="Rectangle 9"/>
          <p:cNvSpPr>
            <a:spLocks noChangeArrowheads="1"/>
          </p:cNvSpPr>
          <p:nvPr/>
        </p:nvSpPr>
        <p:spPr bwMode="auto">
          <a:xfrm>
            <a:off x="4730750" y="2144713"/>
            <a:ext cx="35052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Chapter 2</a:t>
            </a:r>
          </a:p>
          <a:p>
            <a:pPr algn="ctr" eaLnBrk="1" hangingPunct="1">
              <a:spcBef>
                <a:spcPct val="0"/>
              </a:spcBef>
              <a:buFontTx/>
              <a:buNone/>
            </a:pPr>
            <a:endParaRPr lang="en-CA" altLang="en-US" sz="2000" b="1" dirty="0">
              <a:latin typeface="Baskerville Old Face" panose="02020602080505020303" pitchFamily="18" charset="0"/>
              <a:cs typeface="Arial" panose="020B0604020202020204" pitchFamily="34" charset="0"/>
            </a:endParaRPr>
          </a:p>
          <a:p>
            <a:pPr algn="ctr" eaLnBrk="1" hangingPunct="1">
              <a:spcBef>
                <a:spcPct val="0"/>
              </a:spcBef>
              <a:buFontTx/>
              <a:buNone/>
            </a:pPr>
            <a:r>
              <a:rPr lang="en-CA" altLang="en-US" sz="4000" b="1" dirty="0">
                <a:latin typeface="Baskerville Old Face" panose="02020602080505020303" pitchFamily="18" charset="0"/>
                <a:cs typeface="Arial" panose="020B0604020202020204" pitchFamily="34" charset="0"/>
              </a:rPr>
              <a:t>Managing the Organizational Environment </a:t>
            </a:r>
          </a:p>
        </p:txBody>
      </p:sp>
      <p:pic>
        <p:nvPicPr>
          <p:cNvPr id="2970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2450" y="1147763"/>
            <a:ext cx="3867150" cy="502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Box 7"/>
          <p:cNvSpPr txBox="1">
            <a:spLocks noChangeArrowheads="1"/>
          </p:cNvSpPr>
          <p:nvPr/>
        </p:nvSpPr>
        <p:spPr bwMode="auto">
          <a:xfrm>
            <a:off x="2057400" y="990600"/>
            <a:ext cx="5257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r>
              <a:rPr lang="en-CA" altLang="en-US" sz="4000" b="1" dirty="0">
                <a:latin typeface="Baskerville Old Face" panose="02020602080505020303" pitchFamily="18" charset="0"/>
              </a:rPr>
              <a:t>Learning Outcomes</a:t>
            </a:r>
          </a:p>
        </p:txBody>
      </p:sp>
      <p:sp>
        <p:nvSpPr>
          <p:cNvPr id="31747" name="Rectangle 8"/>
          <p:cNvSpPr>
            <a:spLocks noChangeArrowheads="1"/>
          </p:cNvSpPr>
          <p:nvPr/>
        </p:nvSpPr>
        <p:spPr bwMode="auto">
          <a:xfrm>
            <a:off x="685800" y="1905000"/>
            <a:ext cx="8001000"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spAutoFit/>
          </a:bodyPr>
          <a:lstStyle>
            <a:lvl1pPr marL="457200" indent="-457200">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spcAft>
                <a:spcPts val="600"/>
              </a:spcAft>
              <a:buFontTx/>
              <a:buAutoNum type="arabicPeriod"/>
            </a:pPr>
            <a:r>
              <a:rPr lang="en-US" altLang="en-US" sz="2200"/>
              <a:t>Explain why the ability to perceive, interpret, and respond appropriately to the organizational environment is crucial for managerial success.</a:t>
            </a:r>
            <a:endParaRPr lang="en-CA" altLang="en-US" sz="2200"/>
          </a:p>
          <a:p>
            <a:pPr>
              <a:spcAft>
                <a:spcPts val="600"/>
              </a:spcAft>
              <a:buFontTx/>
              <a:buAutoNum type="arabicPeriod"/>
            </a:pPr>
            <a:r>
              <a:rPr lang="en-US" altLang="en-US" sz="2200"/>
              <a:t>Identify the main forces in an organization’s external environment and the challenges these forces present to managers.</a:t>
            </a:r>
            <a:endParaRPr lang="en-CA" altLang="en-US" sz="2200"/>
          </a:p>
          <a:p>
            <a:pPr>
              <a:spcAft>
                <a:spcPts val="600"/>
              </a:spcAft>
              <a:buFontTx/>
              <a:buAutoNum type="arabicPeriod"/>
            </a:pPr>
            <a:r>
              <a:rPr lang="en-US" altLang="en-US" sz="2200"/>
              <a:t>Explain the changes in the global economy that lead to opportunities and threats. </a:t>
            </a:r>
            <a:endParaRPr lang="en-CA" altLang="en-US" sz="2200"/>
          </a:p>
          <a:p>
            <a:pPr>
              <a:spcAft>
                <a:spcPts val="600"/>
              </a:spcAft>
              <a:buFontTx/>
              <a:buAutoNum type="arabicPeriod"/>
            </a:pPr>
            <a:r>
              <a:rPr lang="en-US" altLang="en-US" sz="2200"/>
              <a:t>Explain the ways managers can minimize threats and uncertainty from forces in the external environment.</a:t>
            </a:r>
            <a:endParaRPr lang="en-CA" altLang="en-US" sz="2200"/>
          </a:p>
          <a:p>
            <a:pPr>
              <a:spcAft>
                <a:spcPts val="600"/>
              </a:spcAft>
              <a:buFontTx/>
              <a:buAutoNum type="arabicPeriod"/>
            </a:pPr>
            <a:r>
              <a:rPr lang="en-US" altLang="en-US" sz="2200"/>
              <a:t>Evaluate the major challenges managers face in gaining a competitive advantage in the global economy.</a:t>
            </a:r>
            <a:endParaRPr lang="en-CA" altLang="en-US" sz="2200"/>
          </a:p>
          <a:p>
            <a:pPr>
              <a:spcBef>
                <a:spcPct val="0"/>
              </a:spcBef>
              <a:buFontTx/>
              <a:buAutoNum type="arabicPeriod"/>
            </a:pPr>
            <a:endParaRPr lang="en-US" altLang="en-US" sz="22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5"/>
          <p:cNvSpPr>
            <a:spLocks noGrp="1" noChangeArrowheads="1"/>
          </p:cNvSpPr>
          <p:nvPr>
            <p:ph type="title"/>
          </p:nvPr>
        </p:nvSpPr>
        <p:spPr>
          <a:xfrm>
            <a:off x="188913" y="990600"/>
            <a:ext cx="8955087" cy="1143000"/>
          </a:xfrm>
        </p:spPr>
        <p:txBody>
          <a:bodyPr/>
          <a:lstStyle/>
          <a:p>
            <a:r>
              <a:rPr lang="en-US" altLang="en-US" b="1" dirty="0" smtClean="0"/>
              <a:t>What is the Organizational Environment?</a:t>
            </a:r>
          </a:p>
        </p:txBody>
      </p:sp>
      <p:sp>
        <p:nvSpPr>
          <p:cNvPr id="33795" name="Rectangle 6"/>
          <p:cNvSpPr>
            <a:spLocks noGrp="1" noChangeArrowheads="1"/>
          </p:cNvSpPr>
          <p:nvPr>
            <p:ph idx="1"/>
          </p:nvPr>
        </p:nvSpPr>
        <p:spPr>
          <a:xfrm>
            <a:off x="551656" y="2164080"/>
            <a:ext cx="8229600" cy="4078288"/>
          </a:xfrm>
        </p:spPr>
        <p:txBody>
          <a:bodyPr/>
          <a:lstStyle/>
          <a:p>
            <a:pPr>
              <a:spcAft>
                <a:spcPts val="600"/>
              </a:spcAft>
            </a:pPr>
            <a:r>
              <a:rPr lang="en-US" altLang="en-US" dirty="0" smtClean="0"/>
              <a:t>Organizational Environment: the set of forces and conditions that can affect the way an organization operates.</a:t>
            </a:r>
          </a:p>
          <a:p>
            <a:pPr lvl="1">
              <a:spcAft>
                <a:spcPts val="600"/>
              </a:spcAft>
              <a:buSzPct val="85000"/>
              <a:buFont typeface="Arial" panose="020B0604020202020204" pitchFamily="34" charset="0"/>
              <a:buChar char="•"/>
            </a:pPr>
            <a:r>
              <a:rPr lang="en-US" altLang="en-US" sz="2400" dirty="0" smtClean="0"/>
              <a:t>Forces can change over time and are made up of </a:t>
            </a:r>
            <a:r>
              <a:rPr lang="en-US" altLang="en-US" sz="2400" b="1" dirty="0" smtClean="0"/>
              <a:t>opportunities and threats</a:t>
            </a:r>
            <a:r>
              <a:rPr lang="en-US" altLang="en-US" sz="2400" dirty="0" smtClean="0"/>
              <a:t>.</a:t>
            </a:r>
          </a:p>
          <a:p>
            <a:pPr lvl="1">
              <a:spcAft>
                <a:spcPts val="600"/>
              </a:spcAft>
              <a:buSzPct val="85000"/>
              <a:buFont typeface="Arial" panose="020B0604020202020204" pitchFamily="34" charset="0"/>
              <a:buChar char="•"/>
            </a:pPr>
            <a:r>
              <a:rPr lang="en-US" altLang="en-US" sz="2400" b="1" dirty="0" smtClean="0"/>
              <a:t>Opportunities</a:t>
            </a:r>
            <a:r>
              <a:rPr lang="en-US" altLang="en-US" sz="2400" dirty="0" smtClean="0"/>
              <a:t> are openings for managers to enhance revenues or open markets. Examples:  new technology, markets or innovation. </a:t>
            </a:r>
          </a:p>
          <a:p>
            <a:pPr lvl="1">
              <a:spcAft>
                <a:spcPts val="600"/>
              </a:spcAft>
              <a:buSzPct val="85000"/>
              <a:buFont typeface="Arial" panose="020B0604020202020204" pitchFamily="34" charset="0"/>
              <a:buChar char="•"/>
            </a:pPr>
            <a:r>
              <a:rPr lang="en-US" altLang="en-US" sz="2400" b="1" dirty="0" smtClean="0"/>
              <a:t>Threats</a:t>
            </a:r>
            <a:r>
              <a:rPr lang="en-US" altLang="en-US" sz="2400" dirty="0" smtClean="0"/>
              <a:t> are issues that can harm an organization. Examples: recessions, political unrest or oil shortages.</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5"/>
          <p:cNvSpPr>
            <a:spLocks noGrp="1" noChangeArrowheads="1"/>
          </p:cNvSpPr>
          <p:nvPr>
            <p:ph type="title"/>
          </p:nvPr>
        </p:nvSpPr>
        <p:spPr>
          <a:xfrm>
            <a:off x="321469" y="1143000"/>
            <a:ext cx="8574087" cy="1143000"/>
          </a:xfrm>
        </p:spPr>
        <p:txBody>
          <a:bodyPr/>
          <a:lstStyle/>
          <a:p>
            <a:r>
              <a:rPr lang="en-US" altLang="en-US" b="1" dirty="0" smtClean="0"/>
              <a:t>What is the Organizational Environment?</a:t>
            </a:r>
          </a:p>
        </p:txBody>
      </p:sp>
      <p:sp>
        <p:nvSpPr>
          <p:cNvPr id="35843" name="Rectangle 6"/>
          <p:cNvSpPr>
            <a:spLocks noGrp="1" noChangeArrowheads="1"/>
          </p:cNvSpPr>
          <p:nvPr>
            <p:ph idx="1"/>
          </p:nvPr>
        </p:nvSpPr>
        <p:spPr>
          <a:xfrm>
            <a:off x="493713" y="2362200"/>
            <a:ext cx="8229600" cy="2952750"/>
          </a:xfrm>
        </p:spPr>
        <p:txBody>
          <a:bodyPr/>
          <a:lstStyle/>
          <a:p>
            <a:pPr>
              <a:spcAft>
                <a:spcPts val="600"/>
              </a:spcAft>
            </a:pPr>
            <a:r>
              <a:rPr lang="en-CA" altLang="en-US" dirty="0" smtClean="0"/>
              <a:t>The organizational environment is divided into two broad categories: </a:t>
            </a:r>
          </a:p>
          <a:p>
            <a:pPr lvl="2">
              <a:spcAft>
                <a:spcPts val="600"/>
              </a:spcAft>
              <a:buSzPct val="85000"/>
              <a:buFont typeface="Arial" panose="020B0604020202020204" pitchFamily="34" charset="0"/>
              <a:buChar char="•"/>
            </a:pPr>
            <a:r>
              <a:rPr lang="en-CA" altLang="en-US" b="1" dirty="0" smtClean="0"/>
              <a:t>Internal environment </a:t>
            </a:r>
          </a:p>
          <a:p>
            <a:pPr lvl="2">
              <a:spcAft>
                <a:spcPts val="600"/>
              </a:spcAft>
              <a:buSzPct val="85000"/>
              <a:buFont typeface="Arial" panose="020B0604020202020204" pitchFamily="34" charset="0"/>
              <a:buChar char="•"/>
            </a:pPr>
            <a:r>
              <a:rPr lang="en-CA" altLang="en-US" b="1" dirty="0" smtClean="0"/>
              <a:t>External environment</a:t>
            </a:r>
            <a:endParaRPr lang="en-US" altLang="en-US" b="1" dirty="0" smtClean="0"/>
          </a:p>
          <a:p>
            <a:pPr>
              <a:spcAft>
                <a:spcPts val="600"/>
              </a:spcAft>
            </a:pPr>
            <a:r>
              <a:rPr lang="en-US" altLang="en-US" b="1" dirty="0" smtClean="0"/>
              <a:t>Stakeholders</a:t>
            </a:r>
            <a:r>
              <a:rPr lang="en-US" altLang="en-US" dirty="0" smtClean="0"/>
              <a:t> are the people, groups and institutions that are affected by internal and external environments. </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050"/>
          <p:cNvSpPr>
            <a:spLocks noGrp="1" noChangeArrowheads="1"/>
          </p:cNvSpPr>
          <p:nvPr>
            <p:ph type="title"/>
          </p:nvPr>
        </p:nvSpPr>
        <p:spPr>
          <a:xfrm>
            <a:off x="304800" y="1219200"/>
            <a:ext cx="8534400" cy="1143000"/>
          </a:xfrm>
        </p:spPr>
        <p:txBody>
          <a:bodyPr/>
          <a:lstStyle/>
          <a:p>
            <a:r>
              <a:rPr lang="en-US" altLang="en-US" b="1" dirty="0" smtClean="0"/>
              <a:t>Forces in the Organizational Environment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624" y="2362200"/>
            <a:ext cx="3730752" cy="373075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5"/>
          <p:cNvSpPr>
            <a:spLocks noGrp="1" noChangeArrowheads="1"/>
          </p:cNvSpPr>
          <p:nvPr>
            <p:ph type="title"/>
          </p:nvPr>
        </p:nvSpPr>
        <p:spPr>
          <a:xfrm>
            <a:off x="524828" y="762000"/>
            <a:ext cx="8229600" cy="1143000"/>
          </a:xfrm>
        </p:spPr>
        <p:txBody>
          <a:bodyPr/>
          <a:lstStyle/>
          <a:p>
            <a:r>
              <a:rPr lang="en-US" altLang="en-US" b="1" dirty="0" smtClean="0"/>
              <a:t>The Task Environment </a:t>
            </a:r>
          </a:p>
        </p:txBody>
      </p:sp>
      <p:sp>
        <p:nvSpPr>
          <p:cNvPr id="39939" name="Rectangle 6"/>
          <p:cNvSpPr>
            <a:spLocks noGrp="1" noChangeArrowheads="1"/>
          </p:cNvSpPr>
          <p:nvPr>
            <p:ph idx="1"/>
          </p:nvPr>
        </p:nvSpPr>
        <p:spPr>
          <a:xfrm>
            <a:off x="494348" y="1905000"/>
            <a:ext cx="8229600" cy="4191000"/>
          </a:xfrm>
        </p:spPr>
        <p:txBody>
          <a:bodyPr/>
          <a:lstStyle/>
          <a:p>
            <a:r>
              <a:rPr lang="en-US" altLang="en-US" b="1" dirty="0" smtClean="0"/>
              <a:t>Task Environment: </a:t>
            </a:r>
          </a:p>
          <a:p>
            <a:pPr lvl="1">
              <a:buSzPct val="85000"/>
              <a:buFont typeface="Arial" panose="020B0604020202020204" pitchFamily="34" charset="0"/>
              <a:buChar char="•"/>
            </a:pPr>
            <a:r>
              <a:rPr lang="en-US" altLang="en-US" sz="2200" dirty="0" smtClean="0"/>
              <a:t>Immediate and direct impact on the organization.</a:t>
            </a:r>
          </a:p>
          <a:p>
            <a:endParaRPr lang="en-US" altLang="en-US" sz="1200" b="1" dirty="0" smtClean="0"/>
          </a:p>
          <a:p>
            <a:r>
              <a:rPr lang="en-US" altLang="en-US" b="1" dirty="0" smtClean="0"/>
              <a:t>Suppliers:</a:t>
            </a:r>
          </a:p>
          <a:p>
            <a:pPr lvl="1">
              <a:buSzPct val="85000"/>
              <a:buFont typeface="Arial" panose="020B0604020202020204" pitchFamily="34" charset="0"/>
              <a:buChar char="•"/>
            </a:pPr>
            <a:r>
              <a:rPr lang="en-US" altLang="en-US" sz="2200" dirty="0" smtClean="0"/>
              <a:t>Suppliers provide input resources (raw materials, </a:t>
            </a:r>
            <a:r>
              <a:rPr lang="en-US" altLang="en-US" sz="2200" dirty="0" err="1" smtClean="0"/>
              <a:t>labour</a:t>
            </a:r>
            <a:r>
              <a:rPr lang="en-US" altLang="en-US" sz="2200" dirty="0" smtClean="0"/>
              <a:t>)</a:t>
            </a:r>
          </a:p>
          <a:p>
            <a:pPr lvl="1">
              <a:buSzPct val="85000"/>
              <a:buFont typeface="Arial" panose="020B0604020202020204" pitchFamily="34" charset="0"/>
              <a:buChar char="•"/>
            </a:pPr>
            <a:r>
              <a:rPr lang="en-US" altLang="en-US" sz="2200" dirty="0" smtClean="0"/>
              <a:t>Managers need reliable suppliers in a global economy - with a trend towards outsourcing this can be challenging.  </a:t>
            </a:r>
          </a:p>
          <a:p>
            <a:pPr lvl="1">
              <a:buSzPct val="85000"/>
              <a:buFont typeface="Arial" panose="020B0604020202020204" pitchFamily="34" charset="0"/>
              <a:buChar char="•"/>
            </a:pPr>
            <a:r>
              <a:rPr lang="en-US" altLang="en-US" sz="2200" dirty="0" smtClean="0"/>
              <a:t>Working with suppliers can be hard due to shortages, unions, and lack of substitutes. </a:t>
            </a:r>
          </a:p>
          <a:p>
            <a:pPr lvl="1">
              <a:buSzPct val="85000"/>
              <a:buFont typeface="Arial" panose="020B0604020202020204" pitchFamily="34" charset="0"/>
              <a:buChar char="•"/>
            </a:pPr>
            <a:r>
              <a:rPr lang="en-US" altLang="en-US" sz="2200" dirty="0" smtClean="0"/>
              <a:t>Managers often prefer to have many, similar suppliers of each item.</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p:cNvSpPr>
            <a:spLocks noGrp="1" noChangeArrowheads="1"/>
          </p:cNvSpPr>
          <p:nvPr>
            <p:ph type="title"/>
          </p:nvPr>
        </p:nvSpPr>
        <p:spPr>
          <a:xfrm>
            <a:off x="530225" y="914400"/>
            <a:ext cx="8229600" cy="1143000"/>
          </a:xfrm>
        </p:spPr>
        <p:txBody>
          <a:bodyPr/>
          <a:lstStyle/>
          <a:p>
            <a:r>
              <a:rPr lang="en-US" altLang="en-US" dirty="0" smtClean="0"/>
              <a:t>The Task Environment</a:t>
            </a:r>
          </a:p>
        </p:txBody>
      </p:sp>
      <p:sp>
        <p:nvSpPr>
          <p:cNvPr id="41987" name="Rectangle 6"/>
          <p:cNvSpPr>
            <a:spLocks noGrp="1" noChangeArrowheads="1"/>
          </p:cNvSpPr>
          <p:nvPr>
            <p:ph idx="1"/>
          </p:nvPr>
        </p:nvSpPr>
        <p:spPr>
          <a:xfrm>
            <a:off x="514985" y="2087880"/>
            <a:ext cx="8229600" cy="3429000"/>
          </a:xfrm>
        </p:spPr>
        <p:txBody>
          <a:bodyPr/>
          <a:lstStyle/>
          <a:p>
            <a:pPr>
              <a:spcAft>
                <a:spcPts val="600"/>
              </a:spcAft>
            </a:pPr>
            <a:r>
              <a:rPr lang="en-US" altLang="en-US" b="1" dirty="0" smtClean="0"/>
              <a:t>Distributors:</a:t>
            </a:r>
            <a:r>
              <a:rPr lang="en-US" altLang="en-US" dirty="0" smtClean="0"/>
              <a:t> organizations that help others to sell goods or services to customers.</a:t>
            </a:r>
          </a:p>
          <a:p>
            <a:pPr lvl="1">
              <a:spcAft>
                <a:spcPts val="600"/>
              </a:spcAft>
              <a:buSzPct val="85000"/>
            </a:pPr>
            <a:r>
              <a:rPr lang="en-IN" altLang="en-US" sz="2400" dirty="0" smtClean="0"/>
              <a:t>For many years, Apple Computer refused to let others sell its computers, which meant that customers had to buy directly from Apple</a:t>
            </a:r>
            <a:r>
              <a:rPr lang="en-US" altLang="en-US" sz="2400" dirty="0" smtClean="0"/>
              <a:t>. </a:t>
            </a:r>
          </a:p>
          <a:p>
            <a:pPr lvl="1">
              <a:spcAft>
                <a:spcPts val="600"/>
              </a:spcAft>
              <a:buSzPct val="85000"/>
            </a:pPr>
            <a:r>
              <a:rPr lang="en-US" altLang="en-US" sz="2400" dirty="0" smtClean="0"/>
              <a:t>Some distributors (i.e. Chapters) have strong bargaining power. They can threaten not to carry your product.</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5"/>
          <p:cNvSpPr>
            <a:spLocks noGrp="1" noChangeArrowheads="1"/>
          </p:cNvSpPr>
          <p:nvPr>
            <p:ph type="title"/>
          </p:nvPr>
        </p:nvSpPr>
        <p:spPr>
          <a:xfrm>
            <a:off x="514985" y="990600"/>
            <a:ext cx="8229600" cy="1143000"/>
          </a:xfrm>
        </p:spPr>
        <p:txBody>
          <a:bodyPr/>
          <a:lstStyle/>
          <a:p>
            <a:r>
              <a:rPr lang="en-US" altLang="en-US" dirty="0" smtClean="0"/>
              <a:t>The Task Environment</a:t>
            </a:r>
          </a:p>
        </p:txBody>
      </p:sp>
      <p:sp>
        <p:nvSpPr>
          <p:cNvPr id="44035" name="Rectangle 6"/>
          <p:cNvSpPr>
            <a:spLocks noGrp="1" noChangeArrowheads="1"/>
          </p:cNvSpPr>
          <p:nvPr>
            <p:ph idx="1"/>
          </p:nvPr>
        </p:nvSpPr>
        <p:spPr>
          <a:xfrm>
            <a:off x="514985" y="2286000"/>
            <a:ext cx="8229600" cy="2952750"/>
          </a:xfrm>
        </p:spPr>
        <p:txBody>
          <a:bodyPr/>
          <a:lstStyle/>
          <a:p>
            <a:r>
              <a:rPr lang="en-US" altLang="en-US" b="1" smtClean="0"/>
              <a:t>Customers</a:t>
            </a:r>
            <a:r>
              <a:rPr lang="en-US" altLang="en-US" smtClean="0"/>
              <a:t>: individuals and groups that buy the goods and services an organization produces.</a:t>
            </a:r>
          </a:p>
          <a:p>
            <a:endParaRPr lang="en-US" altLang="en-US" sz="1200" smtClean="0"/>
          </a:p>
          <a:p>
            <a:pPr lvl="1"/>
            <a:r>
              <a:rPr lang="en-US" altLang="en-US" sz="2400" smtClean="0"/>
              <a:t>Usually, there are several groups of customers. </a:t>
            </a:r>
          </a:p>
          <a:p>
            <a:pPr lvl="1"/>
            <a:r>
              <a:rPr lang="en-US" altLang="en-US" sz="2400" smtClean="0"/>
              <a:t>Example:  Dell Canada - business,  home, and     government buyers.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5"/>
          <p:cNvSpPr>
            <a:spLocks noGrp="1" noChangeArrowheads="1"/>
          </p:cNvSpPr>
          <p:nvPr>
            <p:ph type="title"/>
          </p:nvPr>
        </p:nvSpPr>
        <p:spPr>
          <a:xfrm>
            <a:off x="493713" y="1066800"/>
            <a:ext cx="8229600" cy="1143000"/>
          </a:xfrm>
        </p:spPr>
        <p:txBody>
          <a:bodyPr/>
          <a:lstStyle/>
          <a:p>
            <a:r>
              <a:rPr lang="en-US" altLang="en-US" dirty="0" smtClean="0"/>
              <a:t>The Task Environment</a:t>
            </a:r>
          </a:p>
        </p:txBody>
      </p:sp>
      <p:sp>
        <p:nvSpPr>
          <p:cNvPr id="46083" name="Rectangle 6"/>
          <p:cNvSpPr>
            <a:spLocks noGrp="1" noChangeArrowheads="1"/>
          </p:cNvSpPr>
          <p:nvPr>
            <p:ph idx="1"/>
          </p:nvPr>
        </p:nvSpPr>
        <p:spPr>
          <a:xfrm>
            <a:off x="493713" y="2209800"/>
            <a:ext cx="8229600" cy="2952750"/>
          </a:xfrm>
        </p:spPr>
        <p:txBody>
          <a:bodyPr/>
          <a:lstStyle/>
          <a:p>
            <a:pPr>
              <a:spcAft>
                <a:spcPts val="600"/>
              </a:spcAft>
            </a:pPr>
            <a:r>
              <a:rPr lang="en-US" altLang="en-US" b="1" dirty="0" smtClean="0"/>
              <a:t>Competitors:</a:t>
            </a:r>
            <a:r>
              <a:rPr lang="en-US" altLang="en-US" dirty="0" smtClean="0"/>
              <a:t> organizations that produce goods or services that are similar to a particular organization’s goods or services.</a:t>
            </a:r>
          </a:p>
          <a:p>
            <a:pPr lvl="1">
              <a:spcAft>
                <a:spcPts val="600"/>
              </a:spcAft>
              <a:buSzPct val="85000"/>
              <a:buFont typeface="Arial" panose="020B0604020202020204" pitchFamily="34" charset="0"/>
              <a:buChar char="•"/>
            </a:pPr>
            <a:r>
              <a:rPr lang="en-US" altLang="en-US" sz="2400" dirty="0" smtClean="0"/>
              <a:t>Rivalry between competitors is a serious force facing managers.</a:t>
            </a:r>
          </a:p>
          <a:p>
            <a:pPr lvl="1">
              <a:spcAft>
                <a:spcPts val="600"/>
              </a:spcAft>
              <a:buSzPct val="85000"/>
              <a:buFont typeface="Arial" panose="020B0604020202020204" pitchFamily="34" charset="0"/>
              <a:buChar char="•"/>
            </a:pPr>
            <a:r>
              <a:rPr lang="en-US" altLang="en-US" sz="2400" dirty="0" smtClean="0"/>
              <a:t>High levels of rivalry often means lower prices.</a:t>
            </a:r>
          </a:p>
          <a:p>
            <a:pPr lvl="1">
              <a:spcAft>
                <a:spcPts val="600"/>
              </a:spcAft>
              <a:buSzPct val="85000"/>
              <a:buFont typeface="Arial" panose="020B0604020202020204" pitchFamily="34" charset="0"/>
              <a:buChar char="•"/>
            </a:pPr>
            <a:r>
              <a:rPr lang="en-US" altLang="en-US" sz="2400" b="1" dirty="0" smtClean="0"/>
              <a:t>Potential competitors </a:t>
            </a:r>
            <a:r>
              <a:rPr lang="en-US" altLang="en-US" sz="2400" dirty="0" smtClean="0"/>
              <a:t>– have the resources to enter</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a:xfrm>
            <a:off x="530225" y="1066800"/>
            <a:ext cx="8229600" cy="1143000"/>
          </a:xfrm>
        </p:spPr>
        <p:txBody>
          <a:bodyPr/>
          <a:lstStyle/>
          <a:p>
            <a:r>
              <a:rPr lang="en-US" altLang="en-US" dirty="0" smtClean="0"/>
              <a:t>The General Environment</a:t>
            </a:r>
          </a:p>
        </p:txBody>
      </p:sp>
      <p:sp>
        <p:nvSpPr>
          <p:cNvPr id="48131" name="Rectangle 5"/>
          <p:cNvSpPr>
            <a:spLocks noGrp="1" noChangeArrowheads="1"/>
          </p:cNvSpPr>
          <p:nvPr>
            <p:ph idx="1"/>
          </p:nvPr>
        </p:nvSpPr>
        <p:spPr>
          <a:xfrm>
            <a:off x="530225" y="2286000"/>
            <a:ext cx="8229600" cy="2952750"/>
          </a:xfrm>
        </p:spPr>
        <p:txBody>
          <a:bodyPr/>
          <a:lstStyle/>
          <a:p>
            <a:pPr>
              <a:spcAft>
                <a:spcPts val="600"/>
              </a:spcAft>
            </a:pPr>
            <a:r>
              <a:rPr lang="en-US" altLang="en-US" dirty="0" smtClean="0"/>
              <a:t>Consists of the wide range of broader forces including: political, </a:t>
            </a:r>
            <a:r>
              <a:rPr lang="en-CA" altLang="en-US" dirty="0" smtClean="0"/>
              <a:t>economic, socio-cultural, technological, and international </a:t>
            </a:r>
          </a:p>
          <a:p>
            <a:pPr lvl="1">
              <a:spcAft>
                <a:spcPts val="600"/>
              </a:spcAft>
              <a:buFont typeface="Arial" panose="020B0604020202020204" pitchFamily="34" charset="0"/>
              <a:buChar char="•"/>
            </a:pPr>
            <a:r>
              <a:rPr lang="en-US" altLang="en-US" sz="2400" dirty="0" smtClean="0"/>
              <a:t> Managers usually cannot impact or control these.</a:t>
            </a:r>
          </a:p>
          <a:p>
            <a:pPr lvl="1">
              <a:spcAft>
                <a:spcPts val="600"/>
              </a:spcAft>
              <a:buFont typeface="Arial" panose="020B0604020202020204" pitchFamily="34" charset="0"/>
              <a:buChar char="•"/>
            </a:pPr>
            <a:r>
              <a:rPr lang="en-US" altLang="en-US" sz="2400" dirty="0" smtClean="0"/>
              <a:t> </a:t>
            </a:r>
            <a:r>
              <a:rPr lang="en-CA" altLang="en-US" sz="2400" dirty="0" smtClean="0"/>
              <a:t>Managers have to constantly analyze the forces impacting  the general environment in order to manage effectively. </a:t>
            </a:r>
            <a:r>
              <a:rPr lang="en-US" altLang="en-US" sz="2400" dirty="0" smtClean="0"/>
              <a:t/>
            </a:r>
            <a:br>
              <a:rPr lang="en-US" altLang="en-US" sz="2400" dirty="0" smtClean="0"/>
            </a:br>
            <a:endParaRPr lang="en-US" altLang="en-US" sz="2400" dirty="0" smtClean="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6"/>
          <p:cNvSpPr>
            <a:spLocks noGrp="1" noChangeArrowheads="1"/>
          </p:cNvSpPr>
          <p:nvPr>
            <p:ph type="title"/>
          </p:nvPr>
        </p:nvSpPr>
        <p:spPr>
          <a:xfrm>
            <a:off x="381000" y="838200"/>
            <a:ext cx="8229600" cy="1143000"/>
          </a:xfrm>
        </p:spPr>
        <p:txBody>
          <a:bodyPr/>
          <a:lstStyle/>
          <a:p>
            <a:r>
              <a:rPr lang="en-US" altLang="en-US" smtClean="0"/>
              <a:t>The General Environment </a:t>
            </a:r>
          </a:p>
        </p:txBody>
      </p:sp>
      <p:sp>
        <p:nvSpPr>
          <p:cNvPr id="50179" name="Rectangle 7"/>
          <p:cNvSpPr>
            <a:spLocks noGrp="1" noChangeArrowheads="1"/>
          </p:cNvSpPr>
          <p:nvPr>
            <p:ph idx="1"/>
          </p:nvPr>
        </p:nvSpPr>
        <p:spPr>
          <a:xfrm>
            <a:off x="381000" y="2209800"/>
            <a:ext cx="8229600" cy="3886200"/>
          </a:xfrm>
        </p:spPr>
        <p:txBody>
          <a:bodyPr/>
          <a:lstStyle/>
          <a:p>
            <a:r>
              <a:rPr lang="en-US" altLang="en-US" b="1" dirty="0" smtClean="0"/>
              <a:t>Political and legal forces </a:t>
            </a:r>
            <a:r>
              <a:rPr lang="en-US" altLang="en-US" dirty="0" smtClean="0"/>
              <a:t>are outcomes of changes in laws and regulations.  </a:t>
            </a:r>
          </a:p>
          <a:p>
            <a:pPr lvl="1">
              <a:buSzPct val="85000"/>
              <a:buFont typeface="Arial" panose="020B0604020202020204" pitchFamily="34" charset="0"/>
              <a:buChar char="•"/>
            </a:pPr>
            <a:r>
              <a:rPr lang="en-CA" altLang="en-US" sz="2400" dirty="0" smtClean="0"/>
              <a:t>Laws constrain the operations of organizations and managers, creating both opportunities and threats.</a:t>
            </a:r>
            <a:endParaRPr lang="en-US" altLang="en-US" sz="2400" dirty="0" smtClean="0"/>
          </a:p>
          <a:p>
            <a:pPr lvl="1">
              <a:buSzPct val="85000"/>
              <a:buFont typeface="Arial" panose="020B0604020202020204" pitchFamily="34" charset="0"/>
              <a:buChar char="•"/>
            </a:pPr>
            <a:r>
              <a:rPr lang="en-US" altLang="en-US" sz="2400" dirty="0" smtClean="0"/>
              <a:t>Today, there is increasing deregulation of many public sector organizations. </a:t>
            </a:r>
          </a:p>
          <a:p>
            <a:pPr lvl="1">
              <a:buSzPct val="85000"/>
              <a:buFont typeface="Arial" panose="020B0604020202020204" pitchFamily="34" charset="0"/>
              <a:buChar char="•"/>
            </a:pPr>
            <a:r>
              <a:rPr lang="en-US" altLang="en-US" sz="2400" dirty="0" smtClean="0"/>
              <a:t>A trend towards privatization presents challenges for organizations.</a:t>
            </a:r>
          </a:p>
          <a:p>
            <a:pPr lvl="1">
              <a:buSzPct val="85000"/>
              <a:buFont typeface="Arial" panose="020B0604020202020204" pitchFamily="34" charset="0"/>
              <a:buChar char="•"/>
            </a:pPr>
            <a:r>
              <a:rPr lang="en-US" altLang="en-US" sz="2400" dirty="0" smtClean="0"/>
              <a:t>Employee Safety and Health / Environmental protection</a:t>
            </a:r>
          </a:p>
          <a:p>
            <a:pPr lvl="1"/>
            <a:endParaRPr lang="en-US" altLang="en-US" sz="2400" dirty="0" smtClean="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4"/>
          <p:cNvSpPr>
            <a:spLocks noGrp="1" noChangeArrowheads="1"/>
          </p:cNvSpPr>
          <p:nvPr>
            <p:ph type="title"/>
          </p:nvPr>
        </p:nvSpPr>
        <p:spPr>
          <a:xfrm>
            <a:off x="493712" y="990600"/>
            <a:ext cx="8229600" cy="1143000"/>
          </a:xfrm>
        </p:spPr>
        <p:txBody>
          <a:bodyPr/>
          <a:lstStyle/>
          <a:p>
            <a:r>
              <a:rPr lang="en-US" altLang="en-US" dirty="0" smtClean="0"/>
              <a:t>The General Environment</a:t>
            </a:r>
          </a:p>
        </p:txBody>
      </p:sp>
      <p:sp>
        <p:nvSpPr>
          <p:cNvPr id="52227" name="Rectangle 5"/>
          <p:cNvSpPr>
            <a:spLocks noGrp="1" noChangeArrowheads="1"/>
          </p:cNvSpPr>
          <p:nvPr>
            <p:ph idx="1"/>
          </p:nvPr>
        </p:nvSpPr>
        <p:spPr>
          <a:xfrm>
            <a:off x="606424" y="2362200"/>
            <a:ext cx="8004175" cy="2952750"/>
          </a:xfrm>
        </p:spPr>
        <p:txBody>
          <a:bodyPr/>
          <a:lstStyle/>
          <a:p>
            <a:pPr>
              <a:spcAft>
                <a:spcPts val="600"/>
              </a:spcAft>
            </a:pPr>
            <a:r>
              <a:rPr lang="en-US" altLang="en-US" b="1" dirty="0" smtClean="0"/>
              <a:t>Economic forces </a:t>
            </a:r>
            <a:r>
              <a:rPr lang="en-US" altLang="en-US" dirty="0" smtClean="0"/>
              <a:t>include interest rate changes, unemployment rates, economic growth, and other forces that affect the national economy and the general health and well-being of a national organization.</a:t>
            </a:r>
          </a:p>
          <a:p>
            <a:pPr lvl="1">
              <a:spcAft>
                <a:spcPts val="600"/>
              </a:spcAft>
              <a:buFont typeface="Arial" panose="020B0604020202020204" pitchFamily="34" charset="0"/>
              <a:buChar char="•"/>
            </a:pPr>
            <a:r>
              <a:rPr lang="en-US" altLang="en-US" sz="2400" dirty="0" smtClean="0"/>
              <a:t>When there is a strong economy, people have more money to spend on goods and services.</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noChangeArrowheads="1"/>
          </p:cNvSpPr>
          <p:nvPr>
            <p:ph type="title"/>
          </p:nvPr>
        </p:nvSpPr>
        <p:spPr>
          <a:xfrm>
            <a:off x="530225" y="990600"/>
            <a:ext cx="8229600" cy="1143000"/>
          </a:xfrm>
        </p:spPr>
        <p:txBody>
          <a:bodyPr/>
          <a:lstStyle/>
          <a:p>
            <a:r>
              <a:rPr lang="en-US" altLang="en-US" smtClean="0"/>
              <a:t>The General Environment</a:t>
            </a:r>
          </a:p>
        </p:txBody>
      </p:sp>
      <p:sp>
        <p:nvSpPr>
          <p:cNvPr id="54275" name="Rectangle 2"/>
          <p:cNvSpPr>
            <a:spLocks noGrp="1" noChangeArrowheads="1"/>
          </p:cNvSpPr>
          <p:nvPr>
            <p:ph idx="1"/>
          </p:nvPr>
        </p:nvSpPr>
        <p:spPr>
          <a:xfrm>
            <a:off x="530225" y="2362200"/>
            <a:ext cx="8229600" cy="2952750"/>
          </a:xfrm>
        </p:spPr>
        <p:txBody>
          <a:bodyPr/>
          <a:lstStyle/>
          <a:p>
            <a:pPr>
              <a:spcAft>
                <a:spcPts val="600"/>
              </a:spcAft>
            </a:pPr>
            <a:r>
              <a:rPr lang="en-US" altLang="en-US" b="1" dirty="0" smtClean="0"/>
              <a:t>Socio-cultural forces </a:t>
            </a:r>
            <a:r>
              <a:rPr lang="en-US" altLang="en-US" dirty="0" smtClean="0"/>
              <a:t>are </a:t>
            </a:r>
            <a:r>
              <a:rPr lang="en-CA" altLang="en-US" dirty="0" smtClean="0"/>
              <a:t>pressures coming from the social structure of a country or society or from the national culture. </a:t>
            </a:r>
          </a:p>
          <a:p>
            <a:pPr lvl="1">
              <a:spcAft>
                <a:spcPts val="600"/>
              </a:spcAft>
              <a:buFont typeface="Arial" panose="020B0604020202020204" pitchFamily="34" charset="0"/>
              <a:buChar char="•"/>
            </a:pPr>
            <a:r>
              <a:rPr lang="en-CA" altLang="en-US" sz="2400" dirty="0" smtClean="0"/>
              <a:t>The </a:t>
            </a:r>
            <a:r>
              <a:rPr lang="en-CA" altLang="en-US" sz="2400" b="1" dirty="0" smtClean="0"/>
              <a:t>social structure </a:t>
            </a:r>
            <a:r>
              <a:rPr lang="en-CA" altLang="en-US" sz="2400" dirty="0" smtClean="0"/>
              <a:t>refers to the arrangement of individuals or groups in a society. </a:t>
            </a:r>
          </a:p>
          <a:p>
            <a:pPr lvl="1">
              <a:spcAft>
                <a:spcPts val="600"/>
              </a:spcAft>
              <a:buFont typeface="Arial" panose="020B0604020202020204" pitchFamily="34" charset="0"/>
              <a:buChar char="•"/>
            </a:pPr>
            <a:r>
              <a:rPr lang="en-CA" altLang="en-US" sz="2400" b="1" dirty="0" smtClean="0"/>
              <a:t>National culture </a:t>
            </a:r>
            <a:r>
              <a:rPr lang="en-CA" altLang="en-US" sz="2400" dirty="0" smtClean="0"/>
              <a:t>refers to the set of values that a society considers important /the norms of behaviour that are acceptable in society. </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title"/>
          </p:nvPr>
        </p:nvSpPr>
        <p:spPr>
          <a:xfrm>
            <a:off x="457200" y="990600"/>
            <a:ext cx="8229600" cy="1143000"/>
          </a:xfrm>
        </p:spPr>
        <p:txBody>
          <a:bodyPr/>
          <a:lstStyle/>
          <a:p>
            <a:r>
              <a:rPr lang="en-US" altLang="en-US" dirty="0" smtClean="0"/>
              <a:t>The General Environment</a:t>
            </a:r>
          </a:p>
        </p:txBody>
      </p:sp>
      <p:sp>
        <p:nvSpPr>
          <p:cNvPr id="56323" name="Rectangle 2"/>
          <p:cNvSpPr>
            <a:spLocks noGrp="1" noChangeArrowheads="1"/>
          </p:cNvSpPr>
          <p:nvPr>
            <p:ph idx="1"/>
          </p:nvPr>
        </p:nvSpPr>
        <p:spPr>
          <a:xfrm>
            <a:off x="152400" y="2209800"/>
            <a:ext cx="8382000" cy="2952750"/>
          </a:xfrm>
        </p:spPr>
        <p:txBody>
          <a:bodyPr/>
          <a:lstStyle/>
          <a:p>
            <a:pPr lvl="1">
              <a:spcAft>
                <a:spcPts val="600"/>
              </a:spcAft>
              <a:buFont typeface="Arial" panose="020B0604020202020204" pitchFamily="34" charset="0"/>
              <a:buChar char="•"/>
            </a:pPr>
            <a:r>
              <a:rPr lang="en-CA" altLang="en-US" sz="2400" b="1" dirty="0" smtClean="0"/>
              <a:t>Social structure </a:t>
            </a:r>
            <a:r>
              <a:rPr lang="en-CA" altLang="en-US" sz="2400" dirty="0" smtClean="0"/>
              <a:t>and </a:t>
            </a:r>
            <a:r>
              <a:rPr lang="en-CA" altLang="en-US" sz="2400" b="1" dirty="0" smtClean="0"/>
              <a:t>national culture </a:t>
            </a:r>
            <a:r>
              <a:rPr lang="en-CA" altLang="en-US" sz="2400" dirty="0" smtClean="0"/>
              <a:t>not only differ across societies but also change within societies over time.</a:t>
            </a:r>
            <a:endParaRPr lang="en-US" altLang="en-US" sz="2400" dirty="0" smtClean="0"/>
          </a:p>
          <a:p>
            <a:pPr lvl="2">
              <a:spcAft>
                <a:spcPts val="600"/>
              </a:spcAft>
              <a:buSzPct val="85000"/>
              <a:buFont typeface="Arial" panose="020B0604020202020204" pitchFamily="34" charset="0"/>
              <a:buChar char="•"/>
            </a:pPr>
            <a:r>
              <a:rPr lang="en-US" altLang="en-US" dirty="0" smtClean="0"/>
              <a:t>Differences among national cultures have important implications for managers.</a:t>
            </a:r>
          </a:p>
          <a:p>
            <a:pPr lvl="2">
              <a:spcAft>
                <a:spcPts val="600"/>
              </a:spcAft>
              <a:buSzPct val="85000"/>
              <a:buFont typeface="Arial" panose="020B0604020202020204" pitchFamily="34" charset="0"/>
              <a:buChar char="•"/>
            </a:pPr>
            <a:r>
              <a:rPr lang="en-US" altLang="en-US" dirty="0" smtClean="0"/>
              <a:t>Management practices that are effective in Canada might not work elsewhere.</a:t>
            </a:r>
          </a:p>
          <a:p>
            <a:pPr lvl="2">
              <a:spcAft>
                <a:spcPts val="600"/>
              </a:spcAft>
              <a:buSzPct val="85000"/>
              <a:buFont typeface="Arial" panose="020B0604020202020204" pitchFamily="34" charset="0"/>
              <a:buChar char="•"/>
            </a:pPr>
            <a:r>
              <a:rPr lang="en-US" altLang="en-US" dirty="0" smtClean="0"/>
              <a:t>A culturally diverse management team can be a source of strength in the global marketplace.</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5"/>
          <p:cNvSpPr>
            <a:spLocks noGrp="1" noChangeArrowheads="1"/>
          </p:cNvSpPr>
          <p:nvPr>
            <p:ph type="title"/>
          </p:nvPr>
        </p:nvSpPr>
        <p:spPr>
          <a:xfrm>
            <a:off x="493713" y="914400"/>
            <a:ext cx="8229600" cy="1143000"/>
          </a:xfrm>
        </p:spPr>
        <p:txBody>
          <a:bodyPr/>
          <a:lstStyle/>
          <a:p>
            <a:r>
              <a:rPr lang="en-US" altLang="en-US" smtClean="0"/>
              <a:t>The General Environment</a:t>
            </a:r>
          </a:p>
        </p:txBody>
      </p:sp>
      <p:sp>
        <p:nvSpPr>
          <p:cNvPr id="58371" name="Rectangle 6"/>
          <p:cNvSpPr>
            <a:spLocks noGrp="1" noChangeArrowheads="1"/>
          </p:cNvSpPr>
          <p:nvPr>
            <p:ph idx="1"/>
          </p:nvPr>
        </p:nvSpPr>
        <p:spPr>
          <a:xfrm>
            <a:off x="493713" y="2209800"/>
            <a:ext cx="8229600" cy="4191000"/>
          </a:xfrm>
        </p:spPr>
        <p:txBody>
          <a:bodyPr/>
          <a:lstStyle/>
          <a:p>
            <a:pPr>
              <a:spcAft>
                <a:spcPts val="600"/>
              </a:spcAft>
            </a:pPr>
            <a:r>
              <a:rPr lang="en-US" altLang="en-US" b="1" dirty="0" smtClean="0"/>
              <a:t>Demographic forces </a:t>
            </a:r>
            <a:r>
              <a:rPr lang="en-US" altLang="en-US" dirty="0" smtClean="0"/>
              <a:t>result from of changes in the nature, composition, and diversity of a population.</a:t>
            </a:r>
          </a:p>
          <a:p>
            <a:pPr lvl="1">
              <a:spcAft>
                <a:spcPts val="600"/>
              </a:spcAft>
              <a:buFont typeface="Arial" panose="020B0604020202020204" pitchFamily="34" charset="0"/>
              <a:buChar char="•"/>
            </a:pPr>
            <a:r>
              <a:rPr lang="en-US" altLang="en-US" sz="2400" dirty="0" smtClean="0"/>
              <a:t>Includes gender, age, ethnic origin, race, sexual orientation</a:t>
            </a:r>
          </a:p>
          <a:p>
            <a:pPr lvl="1">
              <a:spcAft>
                <a:spcPts val="600"/>
              </a:spcAft>
              <a:buFont typeface="Arial" panose="020B0604020202020204" pitchFamily="34" charset="0"/>
              <a:buChar char="•"/>
            </a:pPr>
            <a:r>
              <a:rPr lang="en-US" altLang="en-US" sz="2400" dirty="0" smtClean="0"/>
              <a:t>Many industrial countries have an </a:t>
            </a:r>
            <a:r>
              <a:rPr lang="en-US" altLang="en-US" sz="2400" b="1" dirty="0" smtClean="0"/>
              <a:t>aging population</a:t>
            </a:r>
            <a:r>
              <a:rPr lang="en-US" altLang="en-US" sz="2400" dirty="0" smtClean="0"/>
              <a:t>.</a:t>
            </a:r>
          </a:p>
          <a:p>
            <a:pPr lvl="2">
              <a:spcAft>
                <a:spcPts val="600"/>
              </a:spcAft>
            </a:pPr>
            <a:r>
              <a:rPr lang="en-US" altLang="en-US" sz="2200" dirty="0" smtClean="0"/>
              <a:t>Creates opportunities for firms competing in these areas.</a:t>
            </a:r>
          </a:p>
          <a:p>
            <a:pPr lvl="2">
              <a:spcAft>
                <a:spcPts val="600"/>
              </a:spcAft>
            </a:pPr>
            <a:r>
              <a:rPr lang="en-US" altLang="en-US" sz="2200" dirty="0" smtClean="0"/>
              <a:t>Demand for healthcare and assisted living can be expected.</a:t>
            </a:r>
          </a:p>
          <a:p>
            <a:pPr lvl="2">
              <a:spcAft>
                <a:spcPts val="600"/>
              </a:spcAft>
            </a:pPr>
            <a:r>
              <a:rPr lang="en-US" altLang="en-US" sz="2200" dirty="0" smtClean="0"/>
              <a:t>Likely to put a strain on the labour resources of many countries including Canada. </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8"/>
          <p:cNvSpPr>
            <a:spLocks noGrp="1" noChangeArrowheads="1"/>
          </p:cNvSpPr>
          <p:nvPr>
            <p:ph type="title"/>
          </p:nvPr>
        </p:nvSpPr>
        <p:spPr>
          <a:xfrm>
            <a:off x="381000" y="1143000"/>
            <a:ext cx="8229600" cy="1143000"/>
          </a:xfrm>
        </p:spPr>
        <p:txBody>
          <a:bodyPr/>
          <a:lstStyle/>
          <a:p>
            <a:r>
              <a:rPr lang="en-US" altLang="en-US" smtClean="0"/>
              <a:t>The General Environment</a:t>
            </a:r>
          </a:p>
        </p:txBody>
      </p:sp>
      <p:sp>
        <p:nvSpPr>
          <p:cNvPr id="60419" name="Rectangle 9"/>
          <p:cNvSpPr>
            <a:spLocks noGrp="1" noChangeArrowheads="1"/>
          </p:cNvSpPr>
          <p:nvPr>
            <p:ph idx="1"/>
          </p:nvPr>
        </p:nvSpPr>
        <p:spPr>
          <a:xfrm>
            <a:off x="533400" y="2316480"/>
            <a:ext cx="8229600" cy="2952750"/>
          </a:xfrm>
        </p:spPr>
        <p:txBody>
          <a:bodyPr/>
          <a:lstStyle/>
          <a:p>
            <a:pPr>
              <a:spcAft>
                <a:spcPts val="600"/>
              </a:spcAft>
            </a:pPr>
            <a:r>
              <a:rPr lang="en-US" altLang="en-US" b="1" dirty="0" smtClean="0"/>
              <a:t>Technological forces </a:t>
            </a:r>
            <a:r>
              <a:rPr lang="en-US" altLang="en-US" dirty="0" smtClean="0"/>
              <a:t>results from changes in technology that managers use to design, produce and distribute goods and services.</a:t>
            </a:r>
          </a:p>
          <a:p>
            <a:pPr lvl="1">
              <a:spcAft>
                <a:spcPts val="600"/>
              </a:spcAft>
              <a:buSzPct val="85000"/>
              <a:buFont typeface="Arial" panose="020B0604020202020204" pitchFamily="34" charset="0"/>
              <a:buChar char="•"/>
            </a:pPr>
            <a:r>
              <a:rPr lang="en-US" altLang="en-US" sz="2400" dirty="0" smtClean="0"/>
              <a:t>Results in new opportunities or threats to managers.</a:t>
            </a:r>
          </a:p>
          <a:p>
            <a:pPr lvl="1">
              <a:spcAft>
                <a:spcPts val="600"/>
              </a:spcAft>
              <a:buSzPct val="85000"/>
              <a:buFont typeface="Arial" panose="020B0604020202020204" pitchFamily="34" charset="0"/>
              <a:buChar char="•"/>
            </a:pPr>
            <a:r>
              <a:rPr lang="en-US" altLang="en-US" sz="2400" dirty="0" smtClean="0"/>
              <a:t>Often renders existing products obsolete. </a:t>
            </a:r>
          </a:p>
          <a:p>
            <a:pPr lvl="1">
              <a:spcAft>
                <a:spcPts val="600"/>
              </a:spcAft>
              <a:buSzPct val="85000"/>
              <a:buFont typeface="Arial" panose="020B0604020202020204" pitchFamily="34" charset="0"/>
              <a:buChar char="•"/>
            </a:pPr>
            <a:r>
              <a:rPr lang="en-US" altLang="en-US" sz="2400" dirty="0" smtClean="0"/>
              <a:t>Can impact management styles and </a:t>
            </a:r>
            <a:r>
              <a:rPr lang="en-US" altLang="en-US" sz="2400" dirty="0" err="1" smtClean="0"/>
              <a:t>behaviours</a:t>
            </a:r>
            <a:r>
              <a:rPr lang="en-US" altLang="en-US" sz="2400" dirty="0" smtClean="0"/>
              <a:t>. </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p:cNvSpPr>
            <a:spLocks noGrp="1" noChangeArrowheads="1"/>
          </p:cNvSpPr>
          <p:nvPr>
            <p:ph type="title"/>
          </p:nvPr>
        </p:nvSpPr>
        <p:spPr>
          <a:xfrm>
            <a:off x="493713" y="762000"/>
            <a:ext cx="8229600" cy="1143000"/>
          </a:xfrm>
        </p:spPr>
        <p:txBody>
          <a:bodyPr/>
          <a:lstStyle/>
          <a:p>
            <a:r>
              <a:rPr lang="en-US" altLang="en-US" dirty="0" smtClean="0"/>
              <a:t>The General Environment </a:t>
            </a:r>
          </a:p>
        </p:txBody>
      </p:sp>
      <p:sp>
        <p:nvSpPr>
          <p:cNvPr id="62467" name="Rectangle 7"/>
          <p:cNvSpPr>
            <a:spLocks noGrp="1" noChangeArrowheads="1"/>
          </p:cNvSpPr>
          <p:nvPr>
            <p:ph idx="1"/>
          </p:nvPr>
        </p:nvSpPr>
        <p:spPr>
          <a:xfrm>
            <a:off x="493713" y="1905000"/>
            <a:ext cx="8229600" cy="2952750"/>
          </a:xfrm>
        </p:spPr>
        <p:txBody>
          <a:bodyPr/>
          <a:lstStyle/>
          <a:p>
            <a:pPr>
              <a:spcAft>
                <a:spcPts val="600"/>
              </a:spcAft>
            </a:pPr>
            <a:r>
              <a:rPr lang="en-US" altLang="en-US" b="1" dirty="0" smtClean="0"/>
              <a:t>International/Global forces </a:t>
            </a:r>
            <a:r>
              <a:rPr lang="en-US" altLang="en-US" dirty="0" smtClean="0"/>
              <a:t>result from changes in international relationships, </a:t>
            </a:r>
            <a:r>
              <a:rPr lang="en-CA" altLang="en-US" dirty="0" smtClean="0"/>
              <a:t>changes in nations’ economic, political, and legal systems, and changes in technology.</a:t>
            </a:r>
          </a:p>
          <a:p>
            <a:pPr lvl="1">
              <a:spcAft>
                <a:spcPts val="600"/>
              </a:spcAft>
              <a:buFont typeface="Arial" panose="020B0604020202020204" pitchFamily="34" charset="0"/>
              <a:buChar char="•"/>
            </a:pPr>
            <a:r>
              <a:rPr lang="en-US" altLang="en-US" sz="2400" dirty="0" smtClean="0"/>
              <a:t>Critical factor: increasing economic integration of countries.</a:t>
            </a:r>
          </a:p>
          <a:p>
            <a:pPr lvl="1">
              <a:spcAft>
                <a:spcPts val="600"/>
              </a:spcAft>
              <a:buFont typeface="Arial" panose="020B0604020202020204" pitchFamily="34" charset="0"/>
              <a:buChar char="•"/>
            </a:pPr>
            <a:r>
              <a:rPr lang="en-US" altLang="en-US" sz="2400" dirty="0" smtClean="0"/>
              <a:t>Free-trade agreements (NAFTA, EU) designed to reduce barriers to trade. These are enforced by the World Trade Organization (WTO).</a:t>
            </a:r>
          </a:p>
          <a:p>
            <a:pPr lvl="1">
              <a:spcAft>
                <a:spcPts val="600"/>
              </a:spcAft>
              <a:buFont typeface="Arial" panose="020B0604020202020204" pitchFamily="34" charset="0"/>
              <a:buChar char="•"/>
            </a:pPr>
            <a:r>
              <a:rPr lang="en-US" altLang="en-US" sz="2400" dirty="0" smtClean="0"/>
              <a:t>Growth of representative democracies and reliable and instantaneous communications.</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6"/>
          <p:cNvSpPr>
            <a:spLocks noGrp="1" noChangeArrowheads="1"/>
          </p:cNvSpPr>
          <p:nvPr>
            <p:ph type="title"/>
          </p:nvPr>
        </p:nvSpPr>
        <p:spPr>
          <a:xfrm>
            <a:off x="493713" y="914400"/>
            <a:ext cx="8229600" cy="1143000"/>
          </a:xfrm>
        </p:spPr>
        <p:txBody>
          <a:bodyPr/>
          <a:lstStyle/>
          <a:p>
            <a:r>
              <a:rPr lang="en-US" altLang="en-US" dirty="0" smtClean="0"/>
              <a:t>The Global Environment </a:t>
            </a:r>
          </a:p>
        </p:txBody>
      </p:sp>
      <p:sp>
        <p:nvSpPr>
          <p:cNvPr id="64515" name="Rectangle 7"/>
          <p:cNvSpPr>
            <a:spLocks noGrp="1" noChangeArrowheads="1"/>
          </p:cNvSpPr>
          <p:nvPr>
            <p:ph idx="1"/>
          </p:nvPr>
        </p:nvSpPr>
        <p:spPr>
          <a:xfrm>
            <a:off x="493713" y="2085975"/>
            <a:ext cx="8229600" cy="4171950"/>
          </a:xfrm>
        </p:spPr>
        <p:txBody>
          <a:bodyPr/>
          <a:lstStyle/>
          <a:p>
            <a:r>
              <a:rPr lang="en-US" altLang="en-US" b="1" dirty="0" smtClean="0"/>
              <a:t>What drives globalization</a:t>
            </a:r>
            <a:r>
              <a:rPr lang="en-US" altLang="en-US" dirty="0" smtClean="0"/>
              <a:t>? </a:t>
            </a:r>
          </a:p>
          <a:p>
            <a:pPr lvl="1">
              <a:buSzPct val="85000"/>
              <a:buFont typeface="Arial" panose="020B0604020202020204" pitchFamily="34" charset="0"/>
              <a:buChar char="•"/>
            </a:pPr>
            <a:r>
              <a:rPr lang="en-US" altLang="en-US" sz="2400" dirty="0" smtClean="0"/>
              <a:t>The path of globalization is shaped by the </a:t>
            </a:r>
            <a:r>
              <a:rPr lang="en-US" altLang="en-US" sz="2400" b="1" dirty="0" smtClean="0"/>
              <a:t>movement of capital.</a:t>
            </a:r>
          </a:p>
          <a:p>
            <a:pPr lvl="1">
              <a:buSzPct val="85000"/>
              <a:buFont typeface="Arial" panose="020B0604020202020204" pitchFamily="34" charset="0"/>
              <a:buChar char="•"/>
            </a:pPr>
            <a:r>
              <a:rPr lang="en-US" altLang="en-US" sz="2400" dirty="0" smtClean="0"/>
              <a:t>Capital moves seeking the </a:t>
            </a:r>
            <a:r>
              <a:rPr lang="en-US" altLang="en-US" sz="2400" b="1" dirty="0" smtClean="0"/>
              <a:t>highest return</a:t>
            </a:r>
            <a:r>
              <a:rPr lang="en-US" altLang="en-US" sz="2400" dirty="0" smtClean="0"/>
              <a:t>. </a:t>
            </a:r>
          </a:p>
          <a:p>
            <a:endParaRPr lang="en-US" altLang="en-US" sz="1200" b="1" dirty="0" smtClean="0"/>
          </a:p>
          <a:p>
            <a:r>
              <a:rPr lang="en-US" altLang="en-US" b="1" dirty="0" smtClean="0"/>
              <a:t>Four Principal Forms of Capital </a:t>
            </a:r>
          </a:p>
          <a:p>
            <a:pPr lvl="1">
              <a:buSzPct val="85000"/>
              <a:buFont typeface="Arial" panose="020B0604020202020204" pitchFamily="34" charset="0"/>
              <a:buChar char="•"/>
            </a:pPr>
            <a:r>
              <a:rPr lang="en-CA" altLang="en-US" sz="2400" dirty="0" smtClean="0"/>
              <a:t>Human capital </a:t>
            </a:r>
          </a:p>
          <a:p>
            <a:pPr lvl="1">
              <a:buSzPct val="85000"/>
              <a:buFont typeface="Arial" panose="020B0604020202020204" pitchFamily="34" charset="0"/>
              <a:buChar char="•"/>
            </a:pPr>
            <a:r>
              <a:rPr lang="en-CA" altLang="en-US" sz="2400" dirty="0" smtClean="0"/>
              <a:t>Financial capital</a:t>
            </a:r>
          </a:p>
          <a:p>
            <a:pPr lvl="1">
              <a:buSzPct val="85000"/>
              <a:buFont typeface="Arial" panose="020B0604020202020204" pitchFamily="34" charset="0"/>
              <a:buChar char="•"/>
            </a:pPr>
            <a:r>
              <a:rPr lang="en-CA" altLang="en-US" sz="2400" dirty="0" smtClean="0"/>
              <a:t>Resource capital</a:t>
            </a:r>
          </a:p>
          <a:p>
            <a:pPr lvl="1">
              <a:buSzPct val="85000"/>
              <a:buFont typeface="Arial" panose="020B0604020202020204" pitchFamily="34" charset="0"/>
              <a:buChar char="•"/>
            </a:pPr>
            <a:r>
              <a:rPr lang="en-CA" altLang="en-US" sz="2400" dirty="0" smtClean="0"/>
              <a:t>Political capital</a:t>
            </a:r>
            <a:endParaRPr lang="en-US" altLang="en-US" sz="2400" dirty="0" smtClean="0"/>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530225" y="990600"/>
            <a:ext cx="8229600" cy="1143000"/>
          </a:xfrm>
        </p:spPr>
        <p:txBody>
          <a:bodyPr/>
          <a:lstStyle/>
          <a:p>
            <a:r>
              <a:rPr lang="en-CA" altLang="en-US" dirty="0" smtClean="0"/>
              <a:t>Declining Barriers to </a:t>
            </a:r>
            <a:br>
              <a:rPr lang="en-CA" altLang="en-US" dirty="0" smtClean="0"/>
            </a:br>
            <a:r>
              <a:rPr lang="en-CA" altLang="en-US" dirty="0" smtClean="0"/>
              <a:t>Trade and Investment</a:t>
            </a:r>
          </a:p>
        </p:txBody>
      </p:sp>
      <p:sp>
        <p:nvSpPr>
          <p:cNvPr id="3" name="Content Placeholder 2"/>
          <p:cNvSpPr>
            <a:spLocks noGrp="1"/>
          </p:cNvSpPr>
          <p:nvPr>
            <p:ph idx="1"/>
          </p:nvPr>
        </p:nvSpPr>
        <p:spPr>
          <a:xfrm>
            <a:off x="530225" y="2590800"/>
            <a:ext cx="8229600" cy="2952750"/>
          </a:xfrm>
        </p:spPr>
        <p:txBody>
          <a:bodyPr/>
          <a:lstStyle/>
          <a:p>
            <a:pPr>
              <a:spcAft>
                <a:spcPts val="600"/>
              </a:spcAft>
              <a:defRPr/>
            </a:pPr>
            <a:r>
              <a:rPr lang="en-CA" dirty="0" smtClean="0"/>
              <a:t>1920s – 1930s: High </a:t>
            </a:r>
            <a:r>
              <a:rPr lang="en-CA" b="1" dirty="0" smtClean="0"/>
              <a:t>tariffs</a:t>
            </a:r>
          </a:p>
          <a:p>
            <a:pPr>
              <a:spcAft>
                <a:spcPts val="600"/>
              </a:spcAft>
              <a:defRPr/>
            </a:pPr>
            <a:r>
              <a:rPr lang="en-CA" dirty="0" smtClean="0"/>
              <a:t>GATT and the rise of free trade</a:t>
            </a:r>
          </a:p>
          <a:p>
            <a:pPr lvl="1">
              <a:spcAft>
                <a:spcPts val="600"/>
              </a:spcAft>
              <a:buFont typeface="Arial" panose="020B0604020202020204" pitchFamily="34" charset="0"/>
              <a:buChar char="•"/>
              <a:defRPr/>
            </a:pPr>
            <a:r>
              <a:rPr lang="en-CA" sz="2400" dirty="0" smtClean="0"/>
              <a:t>The </a:t>
            </a:r>
            <a:r>
              <a:rPr lang="en-CA" sz="2400" b="1" dirty="0" smtClean="0"/>
              <a:t>free-trade doctrine</a:t>
            </a:r>
          </a:p>
          <a:p>
            <a:pPr lvl="1">
              <a:spcAft>
                <a:spcPts val="600"/>
              </a:spcAft>
              <a:buFont typeface="Arial" panose="020B0604020202020204" pitchFamily="34" charset="0"/>
              <a:buChar char="•"/>
              <a:defRPr/>
            </a:pPr>
            <a:r>
              <a:rPr lang="en-CA" sz="2400" dirty="0" smtClean="0"/>
              <a:t>NAFTA</a:t>
            </a:r>
          </a:p>
          <a:p>
            <a:pPr>
              <a:spcAft>
                <a:spcPts val="600"/>
              </a:spcAft>
              <a:defRPr/>
            </a:pPr>
            <a:r>
              <a:rPr lang="en-CA" dirty="0" smtClean="0"/>
              <a:t>Declining barriers of </a:t>
            </a:r>
            <a:r>
              <a:rPr lang="en-CA" b="1" dirty="0" smtClean="0"/>
              <a:t>distance and culture</a:t>
            </a:r>
          </a:p>
          <a:p>
            <a:pPr marL="114300" indent="0">
              <a:buFontTx/>
              <a:buNone/>
              <a:defRPr/>
            </a:pPr>
            <a:endParaRPr lang="en-C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4"/>
          <p:cNvSpPr>
            <a:spLocks noGrp="1" noChangeArrowheads="1"/>
          </p:cNvSpPr>
          <p:nvPr>
            <p:ph type="title"/>
          </p:nvPr>
        </p:nvSpPr>
        <p:spPr>
          <a:xfrm>
            <a:off x="498475" y="1143000"/>
            <a:ext cx="8229600" cy="1143000"/>
          </a:xfrm>
        </p:spPr>
        <p:txBody>
          <a:bodyPr/>
          <a:lstStyle/>
          <a:p>
            <a:r>
              <a:rPr lang="en-US" altLang="en-US" dirty="0" smtClean="0"/>
              <a:t>Managing the External Environment</a:t>
            </a:r>
          </a:p>
        </p:txBody>
      </p:sp>
      <p:sp>
        <p:nvSpPr>
          <p:cNvPr id="68611" name="Rectangle 5"/>
          <p:cNvSpPr>
            <a:spLocks noGrp="1" noChangeArrowheads="1"/>
          </p:cNvSpPr>
          <p:nvPr>
            <p:ph idx="1"/>
          </p:nvPr>
        </p:nvSpPr>
        <p:spPr>
          <a:xfrm>
            <a:off x="498475" y="2408555"/>
            <a:ext cx="8229600" cy="3886200"/>
          </a:xfrm>
        </p:spPr>
        <p:txBody>
          <a:bodyPr/>
          <a:lstStyle/>
          <a:p>
            <a:pPr>
              <a:spcAft>
                <a:spcPts val="600"/>
              </a:spcAft>
            </a:pPr>
            <a:r>
              <a:rPr lang="en-US" altLang="en-US" dirty="0" smtClean="0"/>
              <a:t>Managers must measure the </a:t>
            </a:r>
            <a:r>
              <a:rPr lang="en-US" altLang="en-US" b="1" dirty="0" smtClean="0"/>
              <a:t>complexity</a:t>
            </a:r>
            <a:r>
              <a:rPr lang="en-US" altLang="en-US" dirty="0" smtClean="0"/>
              <a:t> of the environment and rate of </a:t>
            </a:r>
            <a:r>
              <a:rPr lang="en-US" altLang="en-US" b="1" dirty="0" smtClean="0"/>
              <a:t>environmental change</a:t>
            </a:r>
            <a:r>
              <a:rPr lang="en-US" altLang="en-US" dirty="0" smtClean="0"/>
              <a:t>.</a:t>
            </a:r>
          </a:p>
          <a:p>
            <a:pPr>
              <a:spcAft>
                <a:spcPts val="600"/>
              </a:spcAft>
            </a:pPr>
            <a:r>
              <a:rPr lang="en-US" altLang="en-US" b="1" dirty="0" smtClean="0"/>
              <a:t>Environmental complexity</a:t>
            </a:r>
            <a:r>
              <a:rPr lang="en-US" altLang="en-US" dirty="0" smtClean="0"/>
              <a:t>: deals with the number and possible impact of different forces in the environment.</a:t>
            </a:r>
          </a:p>
          <a:p>
            <a:pPr lvl="1">
              <a:spcAft>
                <a:spcPts val="600"/>
              </a:spcAft>
              <a:buFont typeface="Arial" panose="020B0604020202020204" pitchFamily="34" charset="0"/>
              <a:buChar char="•"/>
            </a:pPr>
            <a:r>
              <a:rPr lang="en-US" altLang="en-US" dirty="0" smtClean="0"/>
              <a:t>Managers must pay closer attention to forces with larger impact.</a:t>
            </a:r>
          </a:p>
          <a:p>
            <a:pPr lvl="1">
              <a:spcAft>
                <a:spcPts val="600"/>
              </a:spcAft>
              <a:buFont typeface="Arial" panose="020B0604020202020204" pitchFamily="34" charset="0"/>
              <a:buChar char="•"/>
            </a:pPr>
            <a:r>
              <a:rPr lang="en-US" altLang="en-US" dirty="0" smtClean="0"/>
              <a:t>Usually, the larger the organization, the greater the number of forces managers must oversee.</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noChangeArrowheads="1"/>
          </p:cNvSpPr>
          <p:nvPr>
            <p:ph type="title"/>
          </p:nvPr>
        </p:nvSpPr>
        <p:spPr>
          <a:xfrm>
            <a:off x="522605" y="1066800"/>
            <a:ext cx="8229600" cy="1143000"/>
          </a:xfrm>
        </p:spPr>
        <p:txBody>
          <a:bodyPr/>
          <a:lstStyle/>
          <a:p>
            <a:r>
              <a:rPr lang="en-US" altLang="en-US" dirty="0" smtClean="0"/>
              <a:t>Managing the External Environment</a:t>
            </a:r>
          </a:p>
        </p:txBody>
      </p:sp>
      <p:sp>
        <p:nvSpPr>
          <p:cNvPr id="70659" name="Rectangle 2"/>
          <p:cNvSpPr>
            <a:spLocks noGrp="1" noChangeArrowheads="1"/>
          </p:cNvSpPr>
          <p:nvPr>
            <p:ph idx="1"/>
          </p:nvPr>
        </p:nvSpPr>
        <p:spPr>
          <a:xfrm>
            <a:off x="522605" y="2377440"/>
            <a:ext cx="8229600" cy="2952750"/>
          </a:xfrm>
        </p:spPr>
        <p:txBody>
          <a:bodyPr/>
          <a:lstStyle/>
          <a:p>
            <a:pPr>
              <a:spcAft>
                <a:spcPts val="600"/>
              </a:spcAft>
            </a:pPr>
            <a:r>
              <a:rPr lang="en-US" altLang="en-US" b="1" dirty="0" smtClean="0"/>
              <a:t>Environmental change </a:t>
            </a:r>
            <a:r>
              <a:rPr lang="en-US" altLang="en-US" dirty="0" smtClean="0"/>
              <a:t>refers to the degree to which forces in the task and general environments change over time.</a:t>
            </a:r>
          </a:p>
          <a:p>
            <a:pPr>
              <a:spcAft>
                <a:spcPts val="600"/>
              </a:spcAft>
            </a:pPr>
            <a:r>
              <a:rPr lang="en-US" altLang="en-US" dirty="0" smtClean="0"/>
              <a:t>Managers cannot be sure that actions taken today will be appropriate in the future given new changes.</a:t>
            </a:r>
          </a:p>
          <a:p>
            <a:pPr lvl="1">
              <a:spcAft>
                <a:spcPts val="600"/>
              </a:spcAft>
              <a:buFont typeface="Arial" panose="020B0604020202020204" pitchFamily="34" charset="0"/>
              <a:buChar char="•"/>
            </a:pPr>
            <a:r>
              <a:rPr lang="en-US" altLang="en-US" sz="2200" dirty="0" smtClean="0"/>
              <a:t>Example: MacDonald’s was able to adapt to changes in nutrition preferences  and the aging population. </a:t>
            </a:r>
          </a:p>
          <a:p>
            <a:pPr lvl="1">
              <a:spcAft>
                <a:spcPts val="600"/>
              </a:spcAft>
              <a:buFont typeface="Arial" panose="020B0604020202020204" pitchFamily="34" charset="0"/>
              <a:buChar char="•"/>
            </a:pPr>
            <a:r>
              <a:rPr lang="en-US" altLang="en-US" sz="2200" dirty="0" smtClean="0"/>
              <a:t>Sony was unable to adapt quickly to changes in technology and foreign competition.  </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4"/>
          <p:cNvSpPr>
            <a:spLocks noGrp="1" noChangeArrowheads="1"/>
          </p:cNvSpPr>
          <p:nvPr>
            <p:ph type="title"/>
          </p:nvPr>
        </p:nvSpPr>
        <p:spPr>
          <a:xfrm>
            <a:off x="496823" y="1122784"/>
            <a:ext cx="8229600" cy="1143000"/>
          </a:xfrm>
        </p:spPr>
        <p:txBody>
          <a:bodyPr/>
          <a:lstStyle/>
          <a:p>
            <a:r>
              <a:rPr lang="en-US" altLang="en-US" dirty="0" smtClean="0"/>
              <a:t>Managing the External Environment </a:t>
            </a:r>
          </a:p>
        </p:txBody>
      </p:sp>
      <p:sp>
        <p:nvSpPr>
          <p:cNvPr id="72707" name="Rectangle 5"/>
          <p:cNvSpPr>
            <a:spLocks noGrp="1" noChangeArrowheads="1"/>
          </p:cNvSpPr>
          <p:nvPr>
            <p:ph idx="1"/>
          </p:nvPr>
        </p:nvSpPr>
        <p:spPr>
          <a:xfrm>
            <a:off x="496823" y="2286000"/>
            <a:ext cx="8229600" cy="3352800"/>
          </a:xfrm>
        </p:spPr>
        <p:txBody>
          <a:bodyPr/>
          <a:lstStyle/>
          <a:p>
            <a:pPr>
              <a:spcAft>
                <a:spcPts val="600"/>
              </a:spcAft>
            </a:pPr>
            <a:r>
              <a:rPr lang="en-US" altLang="en-US" dirty="0" smtClean="0"/>
              <a:t>Managers can </a:t>
            </a:r>
            <a:r>
              <a:rPr lang="en-US" altLang="en-US" b="1" dirty="0" smtClean="0"/>
              <a:t>counter environmental threats </a:t>
            </a:r>
            <a:r>
              <a:rPr lang="en-US" altLang="en-US" dirty="0" smtClean="0"/>
              <a:t>by reducing the number of forces.</a:t>
            </a:r>
          </a:p>
          <a:p>
            <a:pPr lvl="1">
              <a:spcAft>
                <a:spcPts val="600"/>
              </a:spcAft>
              <a:buFont typeface="Arial" panose="020B0604020202020204" pitchFamily="34" charset="0"/>
              <a:buChar char="•"/>
            </a:pPr>
            <a:r>
              <a:rPr lang="en-US" altLang="en-US" dirty="0" smtClean="0"/>
              <a:t>To reduce </a:t>
            </a:r>
            <a:r>
              <a:rPr lang="en-US" altLang="en-US" b="1" dirty="0" smtClean="0"/>
              <a:t>uncertainty</a:t>
            </a:r>
            <a:r>
              <a:rPr lang="en-US" altLang="en-US" dirty="0" smtClean="0"/>
              <a:t>, reduce the number of suppliers. </a:t>
            </a:r>
          </a:p>
          <a:p>
            <a:pPr lvl="1">
              <a:spcAft>
                <a:spcPts val="600"/>
              </a:spcAft>
              <a:buFont typeface="Arial" panose="020B0604020202020204" pitchFamily="34" charset="0"/>
              <a:buChar char="•"/>
            </a:pPr>
            <a:r>
              <a:rPr lang="en-US" altLang="en-US" dirty="0" smtClean="0"/>
              <a:t>Top management - devise suitable strategies.</a:t>
            </a:r>
          </a:p>
          <a:p>
            <a:pPr>
              <a:spcAft>
                <a:spcPts val="600"/>
              </a:spcAft>
            </a:pPr>
            <a:r>
              <a:rPr lang="en-US" altLang="en-US" dirty="0" smtClean="0"/>
              <a:t>All levels of managers should work to minimize the potential impact of environmental forces.</a:t>
            </a:r>
          </a:p>
          <a:p>
            <a:pPr>
              <a:spcAft>
                <a:spcPts val="600"/>
              </a:spcAft>
            </a:pPr>
            <a:r>
              <a:rPr lang="en-US" altLang="en-US" dirty="0" smtClean="0"/>
              <a:t>Managers can also be proactive and act as agents of change.</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a:xfrm>
            <a:off x="493713" y="914400"/>
            <a:ext cx="8229600" cy="1143000"/>
          </a:xfrm>
        </p:spPr>
        <p:txBody>
          <a:bodyPr/>
          <a:lstStyle/>
          <a:p>
            <a:r>
              <a:rPr lang="en-CA" altLang="en-US" smtClean="0"/>
              <a:t>Managers as Agents of Change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2020294"/>
            <a:ext cx="4800600" cy="409094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485775" y="1246188"/>
            <a:ext cx="8229600" cy="1143000"/>
          </a:xfrm>
        </p:spPr>
        <p:txBody>
          <a:bodyPr/>
          <a:lstStyle/>
          <a:p>
            <a:r>
              <a:rPr lang="en-CA" altLang="en-US" smtClean="0"/>
              <a:t>Challenges for Management in a Global Environment</a:t>
            </a:r>
          </a:p>
        </p:txBody>
      </p:sp>
      <p:sp>
        <p:nvSpPr>
          <p:cNvPr id="2" name="TextBox 1"/>
          <p:cNvSpPr txBox="1"/>
          <p:nvPr/>
        </p:nvSpPr>
        <p:spPr>
          <a:xfrm>
            <a:off x="503238" y="3336925"/>
            <a:ext cx="3886200" cy="2400300"/>
          </a:xfrm>
          <a:prstGeom prst="rect">
            <a:avLst/>
          </a:prstGeom>
          <a:noFill/>
        </p:spPr>
        <p:txBody>
          <a:bodyPr>
            <a:spAutoFit/>
          </a:bodyPr>
          <a:lstStyle/>
          <a:p>
            <a:pPr marL="285750" indent="-285750">
              <a:spcBef>
                <a:spcPts val="600"/>
              </a:spcBef>
              <a:spcAft>
                <a:spcPts val="600"/>
              </a:spcAft>
              <a:buFont typeface="Arial" panose="020B0604020202020204" pitchFamily="34" charset="0"/>
              <a:buChar char="•"/>
              <a:defRPr/>
            </a:pPr>
            <a:r>
              <a:rPr lang="en-CA" sz="2400" dirty="0">
                <a:latin typeface="Times New Roman" panose="02020603050405020304" pitchFamily="18" charset="0"/>
                <a:cs typeface="Times New Roman" panose="02020603050405020304" pitchFamily="18" charset="0"/>
              </a:rPr>
              <a:t>Global organizations</a:t>
            </a:r>
          </a:p>
          <a:p>
            <a:pPr marL="285750" indent="-285750">
              <a:spcBef>
                <a:spcPts val="600"/>
              </a:spcBef>
              <a:spcAft>
                <a:spcPts val="600"/>
              </a:spcAft>
              <a:buFont typeface="Arial" panose="020B0604020202020204" pitchFamily="34" charset="0"/>
              <a:buChar char="•"/>
              <a:defRPr/>
            </a:pPr>
            <a:r>
              <a:rPr lang="en-CA" sz="2400" dirty="0">
                <a:latin typeface="Times New Roman" panose="02020603050405020304" pitchFamily="18" charset="0"/>
                <a:cs typeface="Times New Roman" panose="02020603050405020304" pitchFamily="18" charset="0"/>
              </a:rPr>
              <a:t>Creating shared value</a:t>
            </a:r>
          </a:p>
          <a:p>
            <a:pPr marL="285750" indent="-285750">
              <a:spcBef>
                <a:spcPts val="600"/>
              </a:spcBef>
              <a:spcAft>
                <a:spcPts val="600"/>
              </a:spcAft>
              <a:buFont typeface="Arial" panose="020B0604020202020204" pitchFamily="34" charset="0"/>
              <a:buChar char="•"/>
              <a:defRPr/>
            </a:pPr>
            <a:r>
              <a:rPr lang="en-CA" sz="2400" dirty="0">
                <a:latin typeface="Times New Roman" panose="02020603050405020304" pitchFamily="18" charset="0"/>
                <a:cs typeface="Times New Roman" panose="02020603050405020304" pitchFamily="18" charset="0"/>
              </a:rPr>
              <a:t>Building a competitive advantage</a:t>
            </a:r>
          </a:p>
          <a:p>
            <a:pPr>
              <a:spcBef>
                <a:spcPts val="600"/>
              </a:spcBef>
              <a:spcAft>
                <a:spcPts val="600"/>
              </a:spcAft>
              <a:defRPr/>
            </a:pPr>
            <a:endParaRPr lang="en-CA"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24400" y="2919235"/>
            <a:ext cx="3740403" cy="282265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485775" y="1246188"/>
            <a:ext cx="8229600" cy="582612"/>
          </a:xfrm>
        </p:spPr>
        <p:txBody>
          <a:bodyPr/>
          <a:lstStyle/>
          <a:p>
            <a:r>
              <a:rPr lang="en-CA" altLang="en-US" dirty="0" smtClean="0"/>
              <a:t>Shared Value Thinking</a:t>
            </a:r>
          </a:p>
        </p:txBody>
      </p:sp>
      <p:sp>
        <p:nvSpPr>
          <p:cNvPr id="5" name="Rectangle 2"/>
          <p:cNvSpPr txBox="1">
            <a:spLocks noChangeArrowheads="1"/>
          </p:cNvSpPr>
          <p:nvPr/>
        </p:nvSpPr>
        <p:spPr bwMode="auto">
          <a:xfrm>
            <a:off x="381000" y="3581400"/>
            <a:ext cx="8229600"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600" b="1">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a:lstStyle>
          <a:p>
            <a:r>
              <a:rPr lang="en-CA" altLang="en-US" b="0" kern="0" dirty="0" smtClean="0"/>
              <a:t>Michael Porter </a:t>
            </a:r>
            <a:r>
              <a:rPr lang="en-CA" altLang="en-US" sz="2800" b="0" kern="0" dirty="0" smtClean="0"/>
              <a:t>BSE MBA PhD</a:t>
            </a:r>
          </a:p>
          <a:p>
            <a:pPr algn="l"/>
            <a:endParaRPr lang="en-CA" sz="2800" b="0" kern="0" dirty="0"/>
          </a:p>
          <a:p>
            <a:pPr marL="457200" indent="-457200" algn="just">
              <a:buFont typeface="Arial" panose="020B0604020202020204" pitchFamily="34" charset="0"/>
              <a:buChar char="•"/>
            </a:pPr>
            <a:r>
              <a:rPr lang="en-US" sz="2000" b="0" dirty="0" smtClean="0"/>
              <a:t>Professor </a:t>
            </a:r>
            <a:r>
              <a:rPr lang="en-US" sz="2000" b="0" dirty="0"/>
              <a:t>Porter is the author of 18 books and numerous articles including </a:t>
            </a:r>
            <a:r>
              <a:rPr lang="en-US" sz="2000" b="0" i="1" dirty="0"/>
              <a:t>Competitive Strategy</a:t>
            </a:r>
            <a:r>
              <a:rPr lang="en-US" sz="2000" b="0" dirty="0"/>
              <a:t>, </a:t>
            </a:r>
            <a:r>
              <a:rPr lang="en-US" sz="2000" b="0" i="1" dirty="0"/>
              <a:t>Competitive Advantage</a:t>
            </a:r>
            <a:r>
              <a:rPr lang="en-US" sz="2000" b="0" dirty="0"/>
              <a:t>, </a:t>
            </a:r>
            <a:r>
              <a:rPr lang="en-US" sz="2000" b="0" i="1" dirty="0"/>
              <a:t>Competitive Advantage of Nations</a:t>
            </a:r>
            <a:r>
              <a:rPr lang="en-US" sz="2000" b="0" dirty="0"/>
              <a:t>, and </a:t>
            </a:r>
            <a:r>
              <a:rPr lang="en-US" sz="2000" b="0" i="1" dirty="0"/>
              <a:t>On Competition</a:t>
            </a:r>
            <a:r>
              <a:rPr lang="en-US" sz="2000" b="0" dirty="0"/>
              <a:t>. A six-time winner of the McKinsey Award for the </a:t>
            </a:r>
            <a:r>
              <a:rPr lang="en-US" sz="2000" b="0" dirty="0" smtClean="0"/>
              <a:t>best Harvard Business Review</a:t>
            </a:r>
            <a:r>
              <a:rPr lang="en-US" sz="2000" b="0" dirty="0"/>
              <a:t> article of the year, Professor Porter is the most cited author in business and economics.</a:t>
            </a:r>
            <a:r>
              <a:rPr lang="en-CA" altLang="en-US" sz="2000" b="0" kern="0" dirty="0" smtClean="0"/>
              <a:t> </a:t>
            </a:r>
          </a:p>
          <a:p>
            <a:pPr marL="457200" indent="-457200" algn="just">
              <a:buFont typeface="Arial" panose="020B0604020202020204" pitchFamily="34" charset="0"/>
              <a:buChar char="•"/>
            </a:pPr>
            <a:endParaRPr lang="en-CA" altLang="en-US" sz="2000" b="0" kern="0" dirty="0"/>
          </a:p>
          <a:p>
            <a:pPr marL="457200" indent="-457200" algn="just">
              <a:buFont typeface="+mj-lt"/>
              <a:buAutoNum type="arabicPeriod"/>
            </a:pPr>
            <a:r>
              <a:rPr lang="en-US" sz="2000" b="0" dirty="0"/>
              <a:t>What is the vicious cycle between business and society and how does Porter suggest we fix it?</a:t>
            </a:r>
            <a:endParaRPr lang="en-CA" altLang="en-US" sz="2000" b="0" kern="0" dirty="0" smtClean="0"/>
          </a:p>
        </p:txBody>
      </p:sp>
    </p:spTree>
    <p:extLst>
      <p:ext uri="{BB962C8B-B14F-4D97-AF65-F5344CB8AC3E}">
        <p14:creationId xmlns:p14="http://schemas.microsoft.com/office/powerpoint/2010/main" val="30640720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485775" y="1246188"/>
            <a:ext cx="8229600" cy="582612"/>
          </a:xfrm>
        </p:spPr>
        <p:txBody>
          <a:bodyPr/>
          <a:lstStyle/>
          <a:p>
            <a:r>
              <a:rPr lang="en-CA" altLang="en-US" dirty="0" smtClean="0"/>
              <a:t>Shared Value Thinking</a:t>
            </a:r>
          </a:p>
        </p:txBody>
      </p:sp>
      <p:pic>
        <p:nvPicPr>
          <p:cNvPr id="2" name="LrsjLA2NGTU"/>
          <p:cNvPicPr>
            <a:picLocks noRot="1" noChangeAspect="1"/>
          </p:cNvPicPr>
          <p:nvPr>
            <a:videoFile r:link="rId1"/>
          </p:nvPr>
        </p:nvPicPr>
        <p:blipFill>
          <a:blip r:embed="rId4"/>
          <a:stretch>
            <a:fillRect/>
          </a:stretch>
        </p:blipFill>
        <p:spPr>
          <a:xfrm>
            <a:off x="1066800" y="1981200"/>
            <a:ext cx="7315200" cy="4114800"/>
          </a:xfrm>
          <a:prstGeom prst="rect">
            <a:avLst/>
          </a:prstGeom>
        </p:spPr>
      </p:pic>
    </p:spTree>
    <p:extLst>
      <p:ext uri="{BB962C8B-B14F-4D97-AF65-F5344CB8AC3E}">
        <p14:creationId xmlns:p14="http://schemas.microsoft.com/office/powerpoint/2010/main" val="39895333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493713" y="914400"/>
            <a:ext cx="8229600" cy="1143000"/>
          </a:xfrm>
        </p:spPr>
        <p:txBody>
          <a:bodyPr/>
          <a:lstStyle/>
          <a:p>
            <a:r>
              <a:rPr lang="en-CA" altLang="en-US" smtClean="0"/>
              <a:t>Summary and Review</a:t>
            </a:r>
          </a:p>
        </p:txBody>
      </p:sp>
      <p:sp>
        <p:nvSpPr>
          <p:cNvPr id="3" name="Content Placeholder 2"/>
          <p:cNvSpPr>
            <a:spLocks noGrp="1"/>
          </p:cNvSpPr>
          <p:nvPr>
            <p:ph idx="1"/>
          </p:nvPr>
        </p:nvSpPr>
        <p:spPr>
          <a:xfrm>
            <a:off x="524193" y="2057400"/>
            <a:ext cx="8229600" cy="3657600"/>
          </a:xfrm>
        </p:spPr>
        <p:txBody>
          <a:bodyPr/>
          <a:lstStyle/>
          <a:p>
            <a:pPr marL="0" indent="0">
              <a:spcAft>
                <a:spcPts val="600"/>
              </a:spcAft>
              <a:buFontTx/>
              <a:buNone/>
              <a:defRPr/>
            </a:pPr>
            <a:r>
              <a:rPr lang="en-US" b="1" dirty="0"/>
              <a:t>LO1 </a:t>
            </a:r>
            <a:r>
              <a:rPr lang="en-US" b="1" dirty="0" smtClean="0"/>
              <a:t>The </a:t>
            </a:r>
            <a:r>
              <a:rPr lang="en-US" b="1" dirty="0"/>
              <a:t>organizational environment and managerial success</a:t>
            </a:r>
            <a:r>
              <a:rPr lang="en-US" dirty="0"/>
              <a:t>   </a:t>
            </a:r>
            <a:endParaRPr lang="en-US" dirty="0" smtClean="0"/>
          </a:p>
          <a:p>
            <a:pPr>
              <a:spcAft>
                <a:spcPts val="600"/>
              </a:spcAft>
              <a:buFont typeface="Arial" panose="020B0604020202020204" pitchFamily="34" charset="0"/>
              <a:buChar char="•"/>
              <a:defRPr/>
            </a:pPr>
            <a:r>
              <a:rPr lang="en-US" dirty="0" smtClean="0"/>
              <a:t>The </a:t>
            </a:r>
            <a:r>
              <a:rPr lang="en-US" dirty="0"/>
              <a:t>organizational environment has two components: the internal environment and the external environment. </a:t>
            </a:r>
            <a:endParaRPr lang="en-US" dirty="0" smtClean="0"/>
          </a:p>
          <a:p>
            <a:pPr>
              <a:spcAft>
                <a:spcPts val="600"/>
              </a:spcAft>
              <a:buFont typeface="Arial" panose="020B0604020202020204" pitchFamily="34" charset="0"/>
              <a:buChar char="•"/>
              <a:defRPr/>
            </a:pPr>
            <a:r>
              <a:rPr lang="en-US" dirty="0"/>
              <a:t>I</a:t>
            </a:r>
            <a:r>
              <a:rPr lang="en-US" dirty="0" smtClean="0"/>
              <a:t>nternal environment: strategy</a:t>
            </a:r>
            <a:r>
              <a:rPr lang="en-US" dirty="0"/>
              <a:t>, structure, human resources, organizational culture and control mechanisms of the organization. </a:t>
            </a:r>
            <a:endParaRPr lang="en-US" dirty="0" smtClean="0"/>
          </a:p>
          <a:p>
            <a:pPr>
              <a:spcAft>
                <a:spcPts val="600"/>
              </a:spcAft>
              <a:buFont typeface="Arial" panose="020B0604020202020204" pitchFamily="34" charset="0"/>
              <a:buChar char="•"/>
              <a:defRPr/>
            </a:pPr>
            <a:r>
              <a:rPr lang="en-US" dirty="0" smtClean="0"/>
              <a:t>The </a:t>
            </a:r>
            <a:r>
              <a:rPr lang="en-US" dirty="0"/>
              <a:t>external environment can be divided into the industry-specific or task environment and the general environment. </a:t>
            </a:r>
            <a:endParaRPr lang="en-C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493713" y="914400"/>
            <a:ext cx="8229600" cy="1143000"/>
          </a:xfrm>
        </p:spPr>
        <p:txBody>
          <a:bodyPr/>
          <a:lstStyle/>
          <a:p>
            <a:r>
              <a:rPr lang="en-CA" altLang="en-US" smtClean="0"/>
              <a:t>Summary and Review</a:t>
            </a:r>
          </a:p>
        </p:txBody>
      </p:sp>
      <p:sp>
        <p:nvSpPr>
          <p:cNvPr id="3" name="Content Placeholder 2"/>
          <p:cNvSpPr>
            <a:spLocks noGrp="1"/>
          </p:cNvSpPr>
          <p:nvPr>
            <p:ph idx="1"/>
          </p:nvPr>
        </p:nvSpPr>
        <p:spPr>
          <a:xfrm>
            <a:off x="744538" y="2057400"/>
            <a:ext cx="7726362" cy="2952750"/>
          </a:xfrm>
        </p:spPr>
        <p:txBody>
          <a:bodyPr/>
          <a:lstStyle/>
          <a:p>
            <a:pPr marL="0" indent="0">
              <a:spcAft>
                <a:spcPts val="600"/>
              </a:spcAft>
              <a:buFontTx/>
              <a:buNone/>
              <a:tabLst>
                <a:tab pos="4672013" algn="l"/>
              </a:tabLst>
              <a:defRPr/>
            </a:pPr>
            <a:r>
              <a:rPr lang="en-US" b="1" dirty="0"/>
              <a:t>LO2 The External Organizational Environment</a:t>
            </a:r>
            <a:r>
              <a:rPr lang="en-US" dirty="0"/>
              <a:t> </a:t>
            </a:r>
            <a:endParaRPr lang="en-US" dirty="0" smtClean="0"/>
          </a:p>
          <a:p>
            <a:pPr>
              <a:spcAft>
                <a:spcPts val="600"/>
              </a:spcAft>
              <a:buFont typeface="Arial" panose="020B0604020202020204" pitchFamily="34" charset="0"/>
              <a:buChar char="•"/>
              <a:tabLst>
                <a:tab pos="4672013" algn="l"/>
              </a:tabLst>
              <a:defRPr/>
            </a:pPr>
            <a:r>
              <a:rPr lang="en-US" dirty="0" smtClean="0"/>
              <a:t>The </a:t>
            </a:r>
            <a:r>
              <a:rPr lang="en-US" dirty="0"/>
              <a:t>industry-specific or task environment is the set of forces and conditions that originate with suppliers, distributors, customers, and competitors and that influence managers ability to obtain inputs and sell outputs, on a daily basis. </a:t>
            </a:r>
            <a:endParaRPr lang="en-US" dirty="0" smtClean="0"/>
          </a:p>
          <a:p>
            <a:pPr>
              <a:spcAft>
                <a:spcPts val="600"/>
              </a:spcAft>
              <a:buFont typeface="Arial" panose="020B0604020202020204" pitchFamily="34" charset="0"/>
              <a:buChar char="•"/>
              <a:tabLst>
                <a:tab pos="4672013" algn="l"/>
              </a:tabLst>
              <a:defRPr/>
            </a:pPr>
            <a:r>
              <a:rPr lang="en-US" dirty="0" smtClean="0"/>
              <a:t>The </a:t>
            </a:r>
            <a:r>
              <a:rPr lang="en-US" dirty="0"/>
              <a:t>general environment includes wider-ranging political, economic, socio-cultural, technological and international/global forces (PESTI) that affect an organization more indirectly.</a:t>
            </a:r>
            <a:endParaRPr lang="en-C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a:xfrm>
            <a:off x="493713" y="914400"/>
            <a:ext cx="8229600" cy="1143000"/>
          </a:xfrm>
        </p:spPr>
        <p:txBody>
          <a:bodyPr/>
          <a:lstStyle/>
          <a:p>
            <a:r>
              <a:rPr lang="en-CA" altLang="en-US" smtClean="0"/>
              <a:t>Summary and Review</a:t>
            </a:r>
          </a:p>
        </p:txBody>
      </p:sp>
      <p:sp>
        <p:nvSpPr>
          <p:cNvPr id="3" name="Content Placeholder 2"/>
          <p:cNvSpPr>
            <a:spLocks noGrp="1"/>
          </p:cNvSpPr>
          <p:nvPr>
            <p:ph idx="1"/>
          </p:nvPr>
        </p:nvSpPr>
        <p:spPr>
          <a:xfrm>
            <a:off x="644525" y="2286000"/>
            <a:ext cx="7927975" cy="2952750"/>
          </a:xfrm>
        </p:spPr>
        <p:txBody>
          <a:bodyPr/>
          <a:lstStyle/>
          <a:p>
            <a:pPr marL="0" indent="0">
              <a:spcAft>
                <a:spcPts val="600"/>
              </a:spcAft>
              <a:buFontTx/>
              <a:buNone/>
              <a:defRPr/>
            </a:pPr>
            <a:r>
              <a:rPr lang="en-US" b="1" dirty="0"/>
              <a:t>LO3  Forces behind the Changing Global Environment</a:t>
            </a:r>
            <a:r>
              <a:rPr lang="en-US" dirty="0"/>
              <a:t>  </a:t>
            </a:r>
            <a:endParaRPr lang="en-US" dirty="0" smtClean="0"/>
          </a:p>
          <a:p>
            <a:pPr>
              <a:spcAft>
                <a:spcPts val="600"/>
              </a:spcAft>
              <a:buFont typeface="Arial" panose="020B0604020202020204" pitchFamily="34" charset="0"/>
              <a:buChar char="•"/>
              <a:defRPr/>
            </a:pPr>
            <a:r>
              <a:rPr lang="en-US" dirty="0" smtClean="0"/>
              <a:t>Shift </a:t>
            </a:r>
            <a:r>
              <a:rPr lang="en-US" dirty="0"/>
              <a:t>toward a more open global environment </a:t>
            </a:r>
            <a:endParaRPr lang="en-US" dirty="0" smtClean="0"/>
          </a:p>
          <a:p>
            <a:pPr>
              <a:spcAft>
                <a:spcPts val="600"/>
              </a:spcAft>
              <a:buFont typeface="Arial" panose="020B0604020202020204" pitchFamily="34" charset="0"/>
              <a:buChar char="•"/>
              <a:defRPr/>
            </a:pPr>
            <a:r>
              <a:rPr lang="en-US" dirty="0" smtClean="0"/>
              <a:t>Hastened </a:t>
            </a:r>
            <a:r>
              <a:rPr lang="en-US" dirty="0"/>
              <a:t>the process of </a:t>
            </a:r>
            <a:r>
              <a:rPr lang="en-US" dirty="0" smtClean="0"/>
              <a:t>globalization</a:t>
            </a:r>
          </a:p>
          <a:p>
            <a:pPr>
              <a:spcAft>
                <a:spcPts val="600"/>
              </a:spcAft>
              <a:buFont typeface="Arial" panose="020B0604020202020204" pitchFamily="34" charset="0"/>
              <a:buChar char="•"/>
              <a:defRPr/>
            </a:pPr>
            <a:r>
              <a:rPr lang="en-US" dirty="0" smtClean="0"/>
              <a:t>The </a:t>
            </a:r>
            <a:r>
              <a:rPr lang="en-US" dirty="0"/>
              <a:t>process of globalization has been furthered by declining barriers to international trade and investment and declining barriers of distance and culture. </a:t>
            </a:r>
            <a:endParaRPr lang="en-C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a:xfrm>
            <a:off x="493712" y="990600"/>
            <a:ext cx="8229600" cy="1143000"/>
          </a:xfrm>
        </p:spPr>
        <p:txBody>
          <a:bodyPr/>
          <a:lstStyle/>
          <a:p>
            <a:r>
              <a:rPr lang="en-CA" altLang="en-US" smtClean="0"/>
              <a:t>Summary and Review</a:t>
            </a:r>
          </a:p>
        </p:txBody>
      </p:sp>
      <p:sp>
        <p:nvSpPr>
          <p:cNvPr id="3" name="Content Placeholder 2"/>
          <p:cNvSpPr>
            <a:spLocks noGrp="1"/>
          </p:cNvSpPr>
          <p:nvPr>
            <p:ph idx="1"/>
          </p:nvPr>
        </p:nvSpPr>
        <p:spPr>
          <a:xfrm>
            <a:off x="796925" y="2392363"/>
            <a:ext cx="7623175" cy="2952750"/>
          </a:xfrm>
        </p:spPr>
        <p:txBody>
          <a:bodyPr/>
          <a:lstStyle/>
          <a:p>
            <a:pPr marL="0" indent="0">
              <a:spcAft>
                <a:spcPts val="600"/>
              </a:spcAft>
              <a:buFontTx/>
              <a:buNone/>
            </a:pPr>
            <a:r>
              <a:rPr lang="en-US" altLang="en-US" b="1" dirty="0" smtClean="0"/>
              <a:t>LO4  Managing the External Environment</a:t>
            </a:r>
            <a:r>
              <a:rPr lang="en-US" altLang="en-US" dirty="0" smtClean="0"/>
              <a:t> </a:t>
            </a:r>
          </a:p>
          <a:p>
            <a:pPr>
              <a:spcAft>
                <a:spcPts val="600"/>
              </a:spcAft>
              <a:buFont typeface="Arial" panose="020B0604020202020204" pitchFamily="34" charset="0"/>
              <a:buChar char="•"/>
            </a:pPr>
            <a:r>
              <a:rPr lang="en-US" altLang="en-US" dirty="0" smtClean="0"/>
              <a:t>Two factors affect the nature of the opportunities and threats that organizations face: </a:t>
            </a:r>
          </a:p>
          <a:p>
            <a:pPr marL="857250" lvl="1" indent="-457200">
              <a:spcAft>
                <a:spcPts val="600"/>
              </a:spcAft>
              <a:buFontTx/>
              <a:buAutoNum type="arabicPeriod"/>
            </a:pPr>
            <a:r>
              <a:rPr lang="en-US" altLang="en-US" sz="2400" dirty="0" smtClean="0"/>
              <a:t>The level of complexity in the environment </a:t>
            </a:r>
          </a:p>
          <a:p>
            <a:pPr marL="857250" lvl="1" indent="-457200">
              <a:spcAft>
                <a:spcPts val="600"/>
              </a:spcAft>
              <a:buFontTx/>
              <a:buAutoNum type="arabicPeriod"/>
            </a:pPr>
            <a:r>
              <a:rPr lang="en-US" altLang="en-US" sz="2400" dirty="0" smtClean="0"/>
              <a:t>The rate of change in the environment. </a:t>
            </a:r>
          </a:p>
          <a:p>
            <a:pPr>
              <a:spcAft>
                <a:spcPts val="600"/>
              </a:spcAft>
              <a:buFont typeface="Arial" panose="020B0604020202020204" pitchFamily="34" charset="0"/>
              <a:buChar char="•"/>
            </a:pPr>
            <a:r>
              <a:rPr lang="en-US" altLang="en-US" dirty="0" smtClean="0"/>
              <a:t>Managers must learn how to analyze the forces in the environment in order to respond effectively to opportunities and threats. </a:t>
            </a:r>
            <a:endParaRPr lang="en-CA" altLang="en-US" dirty="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493713" y="914400"/>
            <a:ext cx="8229600" cy="1143000"/>
          </a:xfrm>
        </p:spPr>
        <p:txBody>
          <a:bodyPr/>
          <a:lstStyle/>
          <a:p>
            <a:r>
              <a:rPr lang="en-CA" altLang="en-US" smtClean="0"/>
              <a:t>Summary and Review</a:t>
            </a:r>
          </a:p>
        </p:txBody>
      </p:sp>
      <p:sp>
        <p:nvSpPr>
          <p:cNvPr id="3" name="Content Placeholder 2"/>
          <p:cNvSpPr>
            <a:spLocks noGrp="1"/>
          </p:cNvSpPr>
          <p:nvPr>
            <p:ph idx="1"/>
          </p:nvPr>
        </p:nvSpPr>
        <p:spPr>
          <a:xfrm>
            <a:off x="493713" y="2286000"/>
            <a:ext cx="8229600" cy="2952750"/>
          </a:xfrm>
        </p:spPr>
        <p:txBody>
          <a:bodyPr/>
          <a:lstStyle/>
          <a:p>
            <a:pPr marL="0" indent="0">
              <a:spcAft>
                <a:spcPts val="600"/>
              </a:spcAft>
              <a:buFontTx/>
              <a:buNone/>
              <a:defRPr/>
            </a:pPr>
            <a:r>
              <a:rPr lang="en-US" b="1" dirty="0"/>
              <a:t>LO5 Challenges for Management in a Global Environment</a:t>
            </a:r>
            <a:r>
              <a:rPr lang="en-US" dirty="0"/>
              <a:t> </a:t>
            </a:r>
            <a:endParaRPr lang="en-US" dirty="0" smtClean="0"/>
          </a:p>
          <a:p>
            <a:pPr>
              <a:spcAft>
                <a:spcPts val="600"/>
              </a:spcAft>
              <a:buFont typeface="Arial" panose="020B0604020202020204" pitchFamily="34" charset="0"/>
              <a:buChar char="•"/>
              <a:defRPr/>
            </a:pPr>
            <a:r>
              <a:rPr lang="en-US" dirty="0" smtClean="0"/>
              <a:t>Challenge </a:t>
            </a:r>
            <a:r>
              <a:rPr lang="en-US" dirty="0"/>
              <a:t>of creating shared </a:t>
            </a:r>
            <a:r>
              <a:rPr lang="en-US" dirty="0" smtClean="0"/>
              <a:t>value  </a:t>
            </a:r>
          </a:p>
          <a:p>
            <a:pPr>
              <a:spcAft>
                <a:spcPts val="600"/>
              </a:spcAft>
              <a:buFont typeface="Arial" panose="020B0604020202020204" pitchFamily="34" charset="0"/>
              <a:buChar char="•"/>
              <a:defRPr/>
            </a:pPr>
            <a:r>
              <a:rPr lang="en-US" dirty="0" smtClean="0"/>
              <a:t>Building </a:t>
            </a:r>
            <a:r>
              <a:rPr lang="en-US" dirty="0"/>
              <a:t>a competitive advantage through increasing efficiency, quality, innovation, and responsiveness to customers; </a:t>
            </a:r>
            <a:endParaRPr lang="en-US" dirty="0" smtClean="0"/>
          </a:p>
          <a:p>
            <a:pPr>
              <a:spcAft>
                <a:spcPts val="600"/>
              </a:spcAft>
              <a:buFont typeface="Arial" panose="020B0604020202020204" pitchFamily="34" charset="0"/>
              <a:buChar char="•"/>
              <a:defRPr/>
            </a:pPr>
            <a:r>
              <a:rPr lang="en-US" dirty="0" smtClean="0"/>
              <a:t>Behaving </a:t>
            </a:r>
            <a:r>
              <a:rPr lang="en-US" dirty="0"/>
              <a:t>ethically toward stakeholders inside and outside the organization; and utilizing new information systems and technologies.</a:t>
            </a:r>
            <a:endParaRPr lang="en-CA" dirty="0"/>
          </a:p>
        </p:txBody>
      </p:sp>
    </p:spTree>
  </p:cSld>
  <p:clrMapOvr>
    <a:masterClrMapping/>
  </p:clrMapOvr>
</p:sld>
</file>

<file path=ppt/theme/theme1.xml><?xml version="1.0" encoding="utf-8"?>
<a:theme xmlns:a="http://schemas.openxmlformats.org/drawingml/2006/main" name="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1472216256</TotalTime>
  <Pages>21</Pages>
  <Words>3294</Words>
  <Application>Microsoft Office PowerPoint</Application>
  <PresentationFormat>On-screen Show (4:3)</PresentationFormat>
  <Paragraphs>324</Paragraphs>
  <Slides>31</Slides>
  <Notes>26</Notes>
  <HiddenSlides>0</HiddenSlides>
  <MMClips>1</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Arial</vt:lpstr>
      <vt:lpstr>Arial Narrow</vt:lpstr>
      <vt:lpstr>Baskerville Old Face</vt:lpstr>
      <vt:lpstr>Symbol</vt:lpstr>
      <vt:lpstr>Times New Roman</vt:lpstr>
      <vt:lpstr>Wingdings</vt:lpstr>
      <vt:lpstr>McGraw Hill 2009</vt:lpstr>
      <vt:lpstr>1_McGraw Hill 2009</vt:lpstr>
      <vt:lpstr>2_McGraw Hill 2009</vt:lpstr>
      <vt:lpstr>PowerPoint Presentation</vt:lpstr>
      <vt:lpstr>PowerPoint Presentation</vt:lpstr>
      <vt:lpstr>What is the Organizational Environment?</vt:lpstr>
      <vt:lpstr>What is the Organizational Environment?</vt:lpstr>
      <vt:lpstr>Forces in the Organizational Environment</vt:lpstr>
      <vt:lpstr>The Task Environment </vt:lpstr>
      <vt:lpstr>The Task Environment</vt:lpstr>
      <vt:lpstr>The Task Environment</vt:lpstr>
      <vt:lpstr>The Task Environment</vt:lpstr>
      <vt:lpstr>The General Environment</vt:lpstr>
      <vt:lpstr>The General Environment </vt:lpstr>
      <vt:lpstr>The General Environment</vt:lpstr>
      <vt:lpstr>The General Environment</vt:lpstr>
      <vt:lpstr>The General Environment</vt:lpstr>
      <vt:lpstr>The General Environment</vt:lpstr>
      <vt:lpstr>The General Environment</vt:lpstr>
      <vt:lpstr>The General Environment </vt:lpstr>
      <vt:lpstr>The Global Environment </vt:lpstr>
      <vt:lpstr>Declining Barriers to  Trade and Investment</vt:lpstr>
      <vt:lpstr>Managing the External Environment</vt:lpstr>
      <vt:lpstr>Managing the External Environment</vt:lpstr>
      <vt:lpstr>Managing the External Environment </vt:lpstr>
      <vt:lpstr>Managers as Agents of Change</vt:lpstr>
      <vt:lpstr>Challenges for Management in a Global Environment</vt:lpstr>
      <vt:lpstr>Shared Value Thinking</vt:lpstr>
      <vt:lpstr>Shared Value Thinking</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dc:title>
  <dc:subject>Irwin project</dc:subject>
  <dc:creator>Authorized Gateway Customer</dc:creator>
  <cp:lastModifiedBy>Tracey Stock</cp:lastModifiedBy>
  <cp:revision>187</cp:revision>
  <cp:lastPrinted>1999-03-18T21:54:39Z</cp:lastPrinted>
  <dcterms:created xsi:type="dcterms:W3CDTF">1997-04-15T20:54:50Z</dcterms:created>
  <dcterms:modified xsi:type="dcterms:W3CDTF">2016-09-11T23:12:13Z</dcterms:modified>
</cp:coreProperties>
</file>