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7" r:id="rId2"/>
    <p:sldId id="266" r:id="rId3"/>
    <p:sldId id="258" r:id="rId4"/>
    <p:sldId id="259" r:id="rId5"/>
    <p:sldId id="260" r:id="rId6"/>
    <p:sldId id="262" r:id="rId7"/>
    <p:sldId id="261" r:id="rId8"/>
    <p:sldId id="263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47411" autoAdjust="0"/>
  </p:normalViewPr>
  <p:slideViewPr>
    <p:cSldViewPr>
      <p:cViewPr>
        <p:scale>
          <a:sx n="60" d="100"/>
          <a:sy n="60" d="100"/>
        </p:scale>
        <p:origin x="-2296" y="-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028D1A-0357-4818-B454-FCBF6E7F4AD1}" type="datetimeFigureOut">
              <a:rPr lang="en-CA" smtClean="0"/>
              <a:t>15-03-03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0FB1DC-1BB8-427A-816B-6A655A20609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217664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0FB1DC-1BB8-427A-816B-6A655A20609E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805712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ClrTx/>
              <a:buFont typeface="Arial"/>
              <a:buNone/>
            </a:pPr>
            <a:r>
              <a:rPr lang="en-CA" dirty="0" smtClean="0"/>
              <a:t>-THE OPPOSITE of what Piaget wanted to do – here, they want to find the individual differences </a:t>
            </a:r>
          </a:p>
          <a:p>
            <a:pPr eaLnBrk="1" hangingPunct="1">
              <a:buClrTx/>
              <a:buFont typeface="Arial"/>
              <a:buNone/>
            </a:pPr>
            <a:r>
              <a:rPr lang="en-CA" dirty="0" smtClean="0"/>
              <a:t>-indicates whether a child is more intelligent than another and if a child lies below or above average (evaluative)</a:t>
            </a:r>
          </a:p>
          <a:p>
            <a:pPr eaLnBrk="1" hangingPunct="1">
              <a:buClrTx/>
              <a:buFont typeface="Arial"/>
              <a:buNone/>
            </a:pPr>
            <a:r>
              <a:rPr lang="en-CA" dirty="0" smtClean="0"/>
              <a:t>-IQ</a:t>
            </a:r>
            <a:r>
              <a:rPr lang="en-CA" baseline="0" dirty="0" smtClean="0"/>
              <a:t> tests were for practical purposes</a:t>
            </a:r>
          </a:p>
          <a:p>
            <a:pPr eaLnBrk="1" hangingPunct="1">
              <a:buClrTx/>
              <a:buFont typeface="Arial"/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0FB1DC-1BB8-427A-816B-6A655A20609E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100162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-the 2 psychologists that hired PIAGET to conduct intelligent tests</a:t>
            </a:r>
          </a:p>
          <a:p>
            <a:r>
              <a:rPr lang="en-CA" dirty="0" smtClean="0"/>
              <a:t>-</a:t>
            </a:r>
            <a:r>
              <a:rPr lang="en-CA" dirty="0" err="1" smtClean="0"/>
              <a:t>Binet</a:t>
            </a:r>
            <a:r>
              <a:rPr lang="en-CA" dirty="0" smtClean="0"/>
              <a:t> was approached by the French government to design the test to see if someone should be placed in special education</a:t>
            </a:r>
            <a:r>
              <a:rPr lang="en-CA" baseline="0" dirty="0" smtClean="0"/>
              <a:t> in the schooling system; good or bad in school</a:t>
            </a:r>
          </a:p>
          <a:p>
            <a:r>
              <a:rPr lang="en-CA" baseline="0" dirty="0" smtClean="0"/>
              <a:t>-wanted to discriminate children who needed more help not to create an IQ test</a:t>
            </a:r>
          </a:p>
          <a:p>
            <a:r>
              <a:rPr lang="en-CA" baseline="0" dirty="0" smtClean="0"/>
              <a:t>-a child should improve with age</a:t>
            </a:r>
          </a:p>
          <a:p>
            <a:r>
              <a:rPr lang="en-CA" baseline="0" dirty="0" smtClean="0"/>
              <a:t>-ex: identifying body parts, familiar objects,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0FB1DC-1BB8-427A-816B-6A655A20609E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78244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-descendent from</a:t>
            </a:r>
            <a:r>
              <a:rPr lang="en-CA" baseline="0" dirty="0" smtClean="0"/>
              <a:t> the BINET and this guy went to Stanford</a:t>
            </a:r>
          </a:p>
          <a:p>
            <a:r>
              <a:rPr lang="en-CA" baseline="0" dirty="0" smtClean="0"/>
              <a:t>-intended for school age children (global IQ score) – developmental delays, and learning disabilities are identified; used in research and schooling</a:t>
            </a:r>
          </a:p>
          <a:p>
            <a:r>
              <a:rPr lang="en-CA" baseline="0" dirty="0" smtClean="0"/>
              <a:t>-gives verbal and non verbal IQ scores</a:t>
            </a:r>
          </a:p>
          <a:p>
            <a:r>
              <a:rPr lang="en-CA" baseline="0" dirty="0" smtClean="0"/>
              <a:t>-ex: spatial paper folding</a:t>
            </a:r>
            <a:r>
              <a:rPr lang="en-CA" baseline="0" dirty="0"/>
              <a:t> </a:t>
            </a:r>
            <a:r>
              <a:rPr lang="en-CA" baseline="0" dirty="0" smtClean="0"/>
              <a:t>and cutting task</a:t>
            </a:r>
          </a:p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0FB1DC-1BB8-427A-816B-6A655A20609E}" type="slidenum">
              <a:rPr lang="en-CA" smtClean="0"/>
              <a:t>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277233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-always a comparative evaluation compared to children of the same age</a:t>
            </a:r>
          </a:p>
          <a:p>
            <a:r>
              <a:rPr lang="en-CA" dirty="0" smtClean="0"/>
              <a:t>Ex: if a child answers 7 </a:t>
            </a:r>
            <a:r>
              <a:rPr lang="en-CA" dirty="0" err="1" smtClean="0"/>
              <a:t>yr</a:t>
            </a:r>
            <a:r>
              <a:rPr lang="en-CA" dirty="0" smtClean="0"/>
              <a:t> old questions his mental age is 7 (even if he is really 6)</a:t>
            </a:r>
          </a:p>
          <a:p>
            <a:r>
              <a:rPr lang="en-CA" dirty="0" smtClean="0"/>
              <a:t>-The norm is 100 (average)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0FB1DC-1BB8-427A-816B-6A655A20609E}" type="slidenum">
              <a:rPr lang="en-CA" smtClean="0"/>
              <a:t>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877967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0FB1DC-1BB8-427A-816B-6A655A20609E}" type="slidenum">
              <a:rPr lang="en-CA" smtClean="0"/>
              <a:t>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783007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-Wechsler Scales – American Psychologist</a:t>
            </a:r>
            <a:r>
              <a:rPr lang="en-CA" baseline="0" dirty="0" smtClean="0"/>
              <a:t> – created Whisk for children 6-16 and preschool 2,1/2-7 for primary school</a:t>
            </a:r>
          </a:p>
          <a:p>
            <a:r>
              <a:rPr lang="en-CA" baseline="0" dirty="0" smtClean="0"/>
              <a:t>-Perceptual reasoning ex: geometric designs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0FB1DC-1BB8-427A-816B-6A655A20609E}" type="slidenum">
              <a:rPr lang="en-CA" smtClean="0"/>
              <a:t>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196661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-minimize verbal responses and culturally</a:t>
            </a:r>
            <a:r>
              <a:rPr lang="en-CA" baseline="0" dirty="0" smtClean="0"/>
              <a:t> fair</a:t>
            </a:r>
          </a:p>
          <a:p>
            <a:r>
              <a:rPr lang="en-CA" baseline="0" dirty="0" smtClean="0"/>
              <a:t>-none of these tests include infants; except </a:t>
            </a:r>
            <a:r>
              <a:rPr lang="en-CA" baseline="0" dirty="0" err="1" smtClean="0"/>
              <a:t>Bayley’s</a:t>
            </a:r>
            <a:r>
              <a:rPr lang="en-CA" baseline="0" dirty="0" smtClean="0"/>
              <a:t> but it is more about motor skills</a:t>
            </a:r>
          </a:p>
          <a:p>
            <a:endParaRPr lang="en-CA" baseline="0" dirty="0" smtClean="0"/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0FB1DC-1BB8-427A-816B-6A655A20609E}" type="slidenum">
              <a:rPr lang="en-CA" smtClean="0"/>
              <a:t>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28116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-Reliable – consistency or repeatability (under</a:t>
            </a:r>
            <a:r>
              <a:rPr lang="en-CA" baseline="0" dirty="0" smtClean="0"/>
              <a:t> similar conditions) – if you test a child’s IQ, 2 weeks later they should test around the same </a:t>
            </a:r>
            <a:r>
              <a:rPr lang="en-CA" baseline="0" dirty="0" err="1" smtClean="0"/>
              <a:t>Wheschler</a:t>
            </a:r>
            <a:r>
              <a:rPr lang="en-CA" baseline="0" dirty="0" smtClean="0"/>
              <a:t> and </a:t>
            </a:r>
            <a:r>
              <a:rPr lang="en-CA" baseline="0" dirty="0" err="1" smtClean="0"/>
              <a:t>stanford</a:t>
            </a:r>
            <a:r>
              <a:rPr lang="en-CA" baseline="0" dirty="0" smtClean="0"/>
              <a:t> </a:t>
            </a:r>
            <a:r>
              <a:rPr lang="en-CA" baseline="0" dirty="0" err="1" smtClean="0"/>
              <a:t>binet</a:t>
            </a:r>
            <a:r>
              <a:rPr lang="en-CA" baseline="0" dirty="0" smtClean="0"/>
              <a:t> are reliable</a:t>
            </a:r>
          </a:p>
          <a:p>
            <a:r>
              <a:rPr lang="en-CA" baseline="0" dirty="0" smtClean="0"/>
              <a:t>-Validity – are we actually measuring what we are supposed to measure? IQ and school performances do correlate; and job status as adults</a:t>
            </a:r>
          </a:p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0FB1DC-1BB8-427A-816B-6A655A20609E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153552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0FB1DC-1BB8-427A-816B-6A655A20609E}" type="slidenum">
              <a:rPr lang="en-CA" smtClean="0"/>
              <a:t>10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73409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-one major issue – psychometric approach </a:t>
            </a:r>
          </a:p>
          <a:p>
            <a:r>
              <a:rPr lang="en-CA" dirty="0" smtClean="0"/>
              <a:t>-through</a:t>
            </a:r>
            <a:r>
              <a:rPr lang="en-CA" baseline="0" dirty="0" smtClean="0"/>
              <a:t> any IQ or intelligence test, the person would score the same thing (in general intelligence)</a:t>
            </a:r>
          </a:p>
          <a:p>
            <a:r>
              <a:rPr lang="en-CA" baseline="0" dirty="0" smtClean="0"/>
              <a:t>-g was the most important thing for Spearmen</a:t>
            </a:r>
          </a:p>
          <a:p>
            <a:r>
              <a:rPr lang="en-CA" baseline="0" dirty="0" smtClean="0"/>
              <a:t>-</a:t>
            </a:r>
            <a:r>
              <a:rPr lang="en-CA" baseline="0" dirty="0" err="1" smtClean="0"/>
              <a:t>Thurstone</a:t>
            </a:r>
            <a:r>
              <a:rPr lang="en-CA" baseline="0" dirty="0" smtClean="0"/>
              <a:t> thought there was 7 mental abilities – and no general intelligence</a:t>
            </a:r>
          </a:p>
          <a:p>
            <a:r>
              <a:rPr lang="en-CA" baseline="0" dirty="0" smtClean="0"/>
              <a:t>-BROAD GENERAL ABILITIES AT THE TOP, and specific ones at the bottom (a bit of both in the hierarchical solution)</a:t>
            </a:r>
          </a:p>
          <a:p>
            <a:endParaRPr lang="en-CA" baseline="0" dirty="0" smtClean="0"/>
          </a:p>
          <a:p>
            <a:endParaRPr lang="en-CA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0FB1DC-1BB8-427A-816B-6A655A20609E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577796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-researchers use a longitudinal</a:t>
            </a:r>
            <a:r>
              <a:rPr lang="en-CA" baseline="0" dirty="0" smtClean="0"/>
              <a:t> study to see if IQ changes</a:t>
            </a:r>
          </a:p>
          <a:p>
            <a:r>
              <a:rPr lang="en-CA" baseline="0" dirty="0" smtClean="0"/>
              <a:t>-there seems to be little to no correlation between </a:t>
            </a:r>
            <a:r>
              <a:rPr lang="en-CA" baseline="0" dirty="0" err="1" smtClean="0"/>
              <a:t>Bayley</a:t>
            </a:r>
            <a:r>
              <a:rPr lang="en-CA" baseline="0" dirty="0" smtClean="0"/>
              <a:t> scales and later IQ test scores</a:t>
            </a:r>
          </a:p>
          <a:p>
            <a:r>
              <a:rPr lang="en-CA" baseline="0" dirty="0" smtClean="0"/>
              <a:t>-different skill sets (ex: </a:t>
            </a:r>
            <a:r>
              <a:rPr lang="en-CA" baseline="0" dirty="0" err="1" smtClean="0"/>
              <a:t>Bayley’s</a:t>
            </a:r>
            <a:r>
              <a:rPr lang="en-CA" baseline="0" dirty="0" smtClean="0"/>
              <a:t> was more </a:t>
            </a:r>
            <a:r>
              <a:rPr lang="en-CA" baseline="0" dirty="0" err="1" smtClean="0"/>
              <a:t>sensori</a:t>
            </a:r>
            <a:r>
              <a:rPr lang="en-CA" baseline="0" dirty="0" smtClean="0"/>
              <a:t>-motor abilities)</a:t>
            </a:r>
          </a:p>
          <a:p>
            <a:r>
              <a:rPr lang="en-CA" baseline="0" dirty="0" smtClean="0"/>
              <a:t>-FAGAN test – habituation and if a child looks longer at a new picture, it is linked to curiosity which can predict later IQ (moderate correlation)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0FB1DC-1BB8-427A-816B-6A655A20609E}" type="slidenum">
              <a:rPr lang="en-CA" smtClean="0"/>
              <a:t>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3721502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-child has more</a:t>
            </a:r>
            <a:r>
              <a:rPr lang="en-CA" baseline="0" dirty="0" smtClean="0"/>
              <a:t> experience</a:t>
            </a:r>
          </a:p>
          <a:p>
            <a:r>
              <a:rPr lang="en-CA" baseline="0" dirty="0" smtClean="0"/>
              <a:t>-many changes in infancy and preschool years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0FB1DC-1BB8-427A-816B-6A655A20609E}" type="slidenum">
              <a:rPr lang="en-CA" smtClean="0"/>
              <a:t>13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870681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-natur</a:t>
            </a:r>
            <a:r>
              <a:rPr lang="en-CA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 </a:t>
            </a:r>
            <a:r>
              <a:rPr lang="en-CA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vs</a:t>
            </a:r>
            <a:r>
              <a:rPr lang="en-CA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nurture – family studies help us understand genetics and environments (more closely related, higher the correlation in intelligence)</a:t>
            </a:r>
          </a:p>
          <a:p>
            <a:r>
              <a:rPr lang="en-CA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-siblings parents </a:t>
            </a:r>
            <a:r>
              <a:rPr lang="en-CA" sz="1200" kern="1200" baseline="0" dirty="0" err="1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etc</a:t>
            </a:r>
            <a:r>
              <a:rPr lang="en-CA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also show similar environments</a:t>
            </a:r>
          </a:p>
          <a:p>
            <a:r>
              <a:rPr lang="en-CA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-adoption studies show environmental effects, and adopted parents are usually highly motivated parents etc.</a:t>
            </a:r>
          </a:p>
          <a:p>
            <a:r>
              <a:rPr lang="en-CA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-prenatal environment, some early attachments if not separated</a:t>
            </a:r>
          </a:p>
          <a:p>
            <a:r>
              <a:rPr lang="en-CA" sz="120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-screening for adopted parents</a:t>
            </a:r>
          </a:p>
          <a:p>
            <a:endParaRPr lang="en-CA" sz="1200" kern="1200" baseline="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C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CA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	</a:t>
            </a:r>
            <a:endParaRPr lang="en-CA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0FB1DC-1BB8-427A-816B-6A655A20609E}" type="slidenum">
              <a:rPr lang="en-CA" smtClean="0"/>
              <a:t>14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014445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CA" sz="1200" u="none" strike="noStrike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-NATURE</a:t>
            </a:r>
            <a:r>
              <a:rPr lang="en-CA" sz="1200" u="none" strike="noStrike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AND NURTURE ARE IMPORTANT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0FB1DC-1BB8-427A-816B-6A655A20609E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737434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-when we talk</a:t>
            </a:r>
            <a:r>
              <a:rPr lang="en-CA" baseline="0" dirty="0" smtClean="0"/>
              <a:t> about an individual – it is a bit of both,</a:t>
            </a:r>
          </a:p>
          <a:p>
            <a:r>
              <a:rPr lang="en-CA" baseline="0" dirty="0" smtClean="0"/>
              <a:t>-when we talk about a sample, we use heritability statistic/index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0FB1DC-1BB8-427A-816B-6A655A20609E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21384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2) ex: natural disaster</a:t>
            </a:r>
            <a:r>
              <a:rPr lang="en-US" baseline="0" dirty="0" smtClean="0"/>
              <a:t> – tells us nothing about the future</a:t>
            </a:r>
          </a:p>
          <a:p>
            <a:r>
              <a:rPr lang="en-US" baseline="0" dirty="0" smtClean="0"/>
              <a:t>Flynn Effect -  increasing overall IQ performance over time</a:t>
            </a:r>
          </a:p>
          <a:p>
            <a:r>
              <a:rPr lang="en-US" baseline="0" dirty="0" smtClean="0"/>
              <a:t>-low socio-economic environments (more environment); and high socio-economic environments (more on genes</a:t>
            </a:r>
            <a:r>
              <a:rPr lang="en-US" baseline="0" smtClean="0"/>
              <a:t>)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0FB1DC-1BB8-427A-816B-6A655A20609E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82368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AB92AA2-8028-4CD8-984C-D3DE08C1384D}" type="datetimeFigureOut">
              <a:rPr lang="en-CA" smtClean="0"/>
              <a:t>15-03-03</a:t>
            </a:fld>
            <a:endParaRPr lang="en-CA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CA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3DF0CFB-425C-4E8E-9A06-7D71A37AE2F5}" type="slidenum">
              <a:rPr lang="en-CA" smtClean="0"/>
              <a:t>‹#›</a:t>
            </a:fld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AB92AA2-8028-4CD8-984C-D3DE08C1384D}" type="datetimeFigureOut">
              <a:rPr lang="en-CA" smtClean="0"/>
              <a:t>15-03-03</a:t>
            </a:fld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3DF0CFB-425C-4E8E-9A06-7D71A37AE2F5}" type="slidenum">
              <a:rPr lang="en-CA" smtClean="0"/>
              <a:t>‹#›</a:t>
            </a:fld>
            <a:endParaRPr lang="en-CA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AB92AA2-8028-4CD8-984C-D3DE08C1384D}" type="datetimeFigureOut">
              <a:rPr lang="en-CA" smtClean="0"/>
              <a:t>15-03-03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CA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3DF0CFB-425C-4E8E-9A06-7D71A37AE2F5}" type="slidenum">
              <a:rPr lang="en-CA" smtClean="0"/>
              <a:t>‹#›</a:t>
            </a:fld>
            <a:endParaRPr lang="en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92AA2-8028-4CD8-984C-D3DE08C1384D}" type="datetimeFigureOut">
              <a:rPr lang="en-CA" smtClean="0"/>
              <a:t>15-03-03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F0CFB-425C-4E8E-9A06-7D71A37AE2F5}" type="slidenum">
              <a:rPr lang="en-CA" smtClean="0"/>
              <a:t>‹#›</a:t>
            </a:fld>
            <a:endParaRPr lang="en-C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92AA2-8028-4CD8-984C-D3DE08C1384D}" type="datetimeFigureOut">
              <a:rPr lang="en-CA" smtClean="0"/>
              <a:t>15-03-03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F0CFB-425C-4E8E-9A06-7D71A37AE2F5}" type="slidenum">
              <a:rPr lang="en-CA" smtClean="0"/>
              <a:t>‹#›</a:t>
            </a:fld>
            <a:endParaRPr lang="en-CA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AB92AA2-8028-4CD8-984C-D3DE08C1384D}" type="datetimeFigureOut">
              <a:rPr lang="en-CA" smtClean="0"/>
              <a:t>15-03-03</a:t>
            </a:fld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3DF0CFB-425C-4E8E-9A06-7D71A37AE2F5}" type="slidenum">
              <a:rPr lang="en-CA" smtClean="0"/>
              <a:t>‹#›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92AA2-8028-4CD8-984C-D3DE08C1384D}" type="datetimeFigureOut">
              <a:rPr lang="en-CA" smtClean="0"/>
              <a:t>15-03-03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F0CFB-425C-4E8E-9A06-7D71A37AE2F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AB92AA2-8028-4CD8-984C-D3DE08C1384D}" type="datetimeFigureOut">
              <a:rPr lang="en-CA" smtClean="0"/>
              <a:t>15-03-03</a:t>
            </a:fld>
            <a:endParaRPr lang="en-CA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3DF0CFB-425C-4E8E-9A06-7D71A37AE2F5}" type="slidenum">
              <a:rPr lang="en-CA" smtClean="0"/>
              <a:t>‹#›</a:t>
            </a:fld>
            <a:endParaRPr lang="en-CA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AB92AA2-8028-4CD8-984C-D3DE08C1384D}" type="datetimeFigureOut">
              <a:rPr lang="en-CA" smtClean="0"/>
              <a:t>15-03-03</a:t>
            </a:fld>
            <a:endParaRPr lang="en-CA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3DF0CFB-425C-4E8E-9A06-7D71A37AE2F5}" type="slidenum">
              <a:rPr lang="en-CA" smtClean="0"/>
              <a:t>‹#›</a:t>
            </a:fld>
            <a:endParaRPr lang="en-CA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92AA2-8028-4CD8-984C-D3DE08C1384D}" type="datetimeFigureOut">
              <a:rPr lang="en-CA" smtClean="0"/>
              <a:t>15-03-03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F0CFB-425C-4E8E-9A06-7D71A37AE2F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92AA2-8028-4CD8-984C-D3DE08C1384D}" type="datetimeFigureOut">
              <a:rPr lang="en-CA" smtClean="0"/>
              <a:t>15-03-03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F0CFB-425C-4E8E-9A06-7D71A37AE2F5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AB92AA2-8028-4CD8-984C-D3DE08C1384D}" type="datetimeFigureOut">
              <a:rPr lang="en-CA" smtClean="0"/>
              <a:t>15-03-03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CA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3DF0CFB-425C-4E8E-9A06-7D71A37AE2F5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Intelligence &amp; Schooling I</a:t>
            </a:r>
            <a:endParaRPr lang="en-CA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PSY 2105G</a:t>
            </a:r>
            <a:endParaRPr lang="en-CA" dirty="0"/>
          </a:p>
        </p:txBody>
      </p:sp>
      <p:sp>
        <p:nvSpPr>
          <p:cNvPr id="4" name="TextBox 3"/>
          <p:cNvSpPr txBox="1"/>
          <p:nvPr/>
        </p:nvSpPr>
        <p:spPr>
          <a:xfrm>
            <a:off x="5255568" y="6346472"/>
            <a:ext cx="38884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CA" sz="1400" dirty="0" smtClean="0"/>
              <a:t>Younger, Adler, &amp; </a:t>
            </a:r>
            <a:r>
              <a:rPr lang="en-CA" sz="1400" dirty="0" err="1" smtClean="0"/>
              <a:t>Vasta</a:t>
            </a:r>
            <a:r>
              <a:rPr lang="en-CA" sz="1400" dirty="0" smtClean="0"/>
              <a:t>, 2012</a:t>
            </a:r>
          </a:p>
          <a:p>
            <a:pPr algn="r"/>
            <a:endParaRPr lang="en-CA" sz="1400" dirty="0"/>
          </a:p>
        </p:txBody>
      </p:sp>
      <p:pic>
        <p:nvPicPr>
          <p:cNvPr id="2050" name="Picture 2" descr="http://www.slate.com/content/dam/slate/articles/health_and_science/science/2014/04/140415_SCI_SATDefense.jpg.CROP.original-origin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980728"/>
            <a:ext cx="4032448" cy="287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72098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914"/>
            <a:ext cx="8003232" cy="1143000"/>
          </a:xfrm>
        </p:spPr>
        <p:txBody>
          <a:bodyPr/>
          <a:lstStyle/>
          <a:p>
            <a:r>
              <a:rPr lang="en-CA" dirty="0" smtClean="0"/>
              <a:t>Psychometric Approach to Intelligence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147248" cy="4873752"/>
          </a:xfrm>
        </p:spPr>
        <p:txBody>
          <a:bodyPr/>
          <a:lstStyle/>
          <a:p>
            <a:r>
              <a:rPr lang="en-CA" dirty="0" smtClean="0"/>
              <a:t>Psychometric: emphasis on the use of standardized tests to determine individual differences among people</a:t>
            </a:r>
          </a:p>
          <a:p>
            <a:endParaRPr lang="en-CA" dirty="0"/>
          </a:p>
          <a:p>
            <a:endParaRPr lang="en-CA" dirty="0" smtClean="0"/>
          </a:p>
          <a:p>
            <a:r>
              <a:rPr lang="en-CA" dirty="0" smtClean="0"/>
              <a:t>IQ tests provide ordered differences among people</a:t>
            </a:r>
          </a:p>
          <a:p>
            <a:endParaRPr lang="en-CA" dirty="0"/>
          </a:p>
          <a:p>
            <a:endParaRPr lang="en-CA" dirty="0" smtClean="0"/>
          </a:p>
          <a:p>
            <a:r>
              <a:rPr lang="en-CA" dirty="0" smtClean="0"/>
              <a:t>IQ tests are pragmatically oriented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6273172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382"/>
            <a:ext cx="8003232" cy="1143000"/>
          </a:xfrm>
        </p:spPr>
        <p:txBody>
          <a:bodyPr/>
          <a:lstStyle/>
          <a:p>
            <a:r>
              <a:rPr lang="en-CA" dirty="0" smtClean="0"/>
              <a:t>History and Construction of IQ tests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 smtClean="0"/>
              <a:t>1905: First successful intelligence test developed by Alfred </a:t>
            </a:r>
            <a:r>
              <a:rPr lang="en-CA" dirty="0" err="1" smtClean="0"/>
              <a:t>Binet</a:t>
            </a:r>
            <a:r>
              <a:rPr lang="en-CA" dirty="0" smtClean="0"/>
              <a:t> and Theodore Simon</a:t>
            </a:r>
          </a:p>
          <a:p>
            <a:pPr lvl="1"/>
            <a:r>
              <a:rPr lang="en-CA" dirty="0" err="1" smtClean="0"/>
              <a:t>Binet</a:t>
            </a:r>
            <a:r>
              <a:rPr lang="en-CA" dirty="0" smtClean="0"/>
              <a:t>-Simon Test</a:t>
            </a:r>
          </a:p>
          <a:p>
            <a:endParaRPr lang="en-CA" dirty="0"/>
          </a:p>
          <a:p>
            <a:r>
              <a:rPr lang="en-CA" dirty="0" smtClean="0"/>
              <a:t>IQ approach associated to success in                                  school</a:t>
            </a:r>
          </a:p>
          <a:p>
            <a:endParaRPr lang="en-CA" dirty="0"/>
          </a:p>
          <a:p>
            <a:r>
              <a:rPr lang="en-CA" dirty="0" smtClean="0"/>
              <a:t>Goal: discriminate children who did and did not do well in school. Children who needed further help could be identified.</a:t>
            </a:r>
          </a:p>
          <a:p>
            <a:endParaRPr lang="en-CA" dirty="0"/>
          </a:p>
          <a:p>
            <a:r>
              <a:rPr lang="en-CA" dirty="0" smtClean="0"/>
              <a:t>Criteria for a measure of childhood intelligence: improvement with age</a:t>
            </a:r>
          </a:p>
          <a:p>
            <a:endParaRPr lang="en-CA" dirty="0"/>
          </a:p>
          <a:p>
            <a:r>
              <a:rPr lang="en-CA" dirty="0" err="1"/>
              <a:t>Binet</a:t>
            </a:r>
            <a:r>
              <a:rPr lang="en-CA" dirty="0"/>
              <a:t> and Simon created the basic model for IQ tests.</a:t>
            </a:r>
          </a:p>
          <a:p>
            <a:endParaRPr lang="en-CA" dirty="0"/>
          </a:p>
        </p:txBody>
      </p:sp>
      <p:pic>
        <p:nvPicPr>
          <p:cNvPr id="1026" name="Picture 2" descr="http://upload.wikimedia.org/wikipedia/commons/4/4f/Alfred_Bine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988840"/>
            <a:ext cx="1080120" cy="138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s9.com/images/portraits/27898_Simon-Theodor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995107"/>
            <a:ext cx="1151578" cy="1381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01096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-9150"/>
            <a:ext cx="8640960" cy="1143000"/>
          </a:xfrm>
        </p:spPr>
        <p:txBody>
          <a:bodyPr/>
          <a:lstStyle/>
          <a:p>
            <a:r>
              <a:rPr lang="en-CA" dirty="0" err="1" smtClean="0"/>
              <a:t>Binet</a:t>
            </a:r>
            <a:r>
              <a:rPr lang="en-CA" dirty="0" smtClean="0"/>
              <a:t> Approach to Measuring Intelligence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715200" cy="4873752"/>
          </a:xfrm>
        </p:spPr>
        <p:txBody>
          <a:bodyPr/>
          <a:lstStyle/>
          <a:p>
            <a:r>
              <a:rPr lang="en-CA" dirty="0" smtClean="0"/>
              <a:t>Stanford-</a:t>
            </a:r>
            <a:r>
              <a:rPr lang="en-CA" dirty="0" err="1" smtClean="0"/>
              <a:t>Binet</a:t>
            </a:r>
            <a:r>
              <a:rPr lang="en-CA" dirty="0" smtClean="0"/>
              <a:t> Intelligence Scale:</a:t>
            </a:r>
          </a:p>
          <a:p>
            <a:pPr lvl="1"/>
            <a:endParaRPr lang="en-CA" dirty="0" smtClean="0"/>
          </a:p>
          <a:p>
            <a:pPr lvl="1"/>
            <a:r>
              <a:rPr lang="en-CA" dirty="0" smtClean="0"/>
              <a:t>Descendant of the </a:t>
            </a:r>
            <a:r>
              <a:rPr lang="en-CA" dirty="0" err="1" smtClean="0"/>
              <a:t>Binet</a:t>
            </a:r>
            <a:r>
              <a:rPr lang="en-CA" dirty="0" smtClean="0"/>
              <a:t>-Simon test</a:t>
            </a:r>
          </a:p>
          <a:p>
            <a:pPr lvl="1"/>
            <a:endParaRPr lang="en-CA" dirty="0"/>
          </a:p>
          <a:p>
            <a:pPr lvl="1"/>
            <a:r>
              <a:rPr lang="en-CA" dirty="0" smtClean="0"/>
              <a:t>Developed in 1916 by Lewis </a:t>
            </a:r>
            <a:r>
              <a:rPr lang="en-CA" dirty="0" err="1" smtClean="0"/>
              <a:t>Terman</a:t>
            </a:r>
            <a:endParaRPr lang="en-CA" dirty="0" smtClean="0"/>
          </a:p>
          <a:p>
            <a:pPr lvl="1"/>
            <a:endParaRPr lang="en-CA" dirty="0"/>
          </a:p>
          <a:p>
            <a:pPr lvl="1"/>
            <a:r>
              <a:rPr lang="en-CA" dirty="0" smtClean="0"/>
              <a:t>Test of childhood intelligence: yields a global score (IQ)</a:t>
            </a:r>
            <a:endParaRPr lang="en-CA" dirty="0"/>
          </a:p>
          <a:p>
            <a:pPr lvl="1"/>
            <a:endParaRPr lang="en-CA" dirty="0" smtClean="0"/>
          </a:p>
          <a:p>
            <a:pPr lvl="1"/>
            <a:r>
              <a:rPr lang="en-CA" dirty="0" smtClean="0"/>
              <a:t>Evaluates verbal and academic skills that are important in school:</a:t>
            </a:r>
          </a:p>
          <a:p>
            <a:pPr lvl="2"/>
            <a:r>
              <a:rPr lang="en-CA" dirty="0" smtClean="0"/>
              <a:t>Fluid reasoning; knowledge; quantitative processing; visual-spatial processing; working memory</a:t>
            </a:r>
            <a:endParaRPr lang="en-CA" dirty="0"/>
          </a:p>
        </p:txBody>
      </p:sp>
      <p:pic>
        <p:nvPicPr>
          <p:cNvPr id="3074" name="Picture 2" descr="http://upload.wikimedia.org/wikipedia/commons/0/0b/Lewis_Madison_Terma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018" y="1196752"/>
            <a:ext cx="2113181" cy="2641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71316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9810"/>
            <a:ext cx="7467600" cy="1143000"/>
          </a:xfrm>
        </p:spPr>
        <p:txBody>
          <a:bodyPr/>
          <a:lstStyle/>
          <a:p>
            <a:r>
              <a:rPr lang="en-CA" dirty="0" smtClean="0"/>
              <a:t>Standardized test of intelligence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363710"/>
            <a:ext cx="7467600" cy="4729586"/>
          </a:xfrm>
        </p:spPr>
        <p:txBody>
          <a:bodyPr>
            <a:normAutofit/>
          </a:bodyPr>
          <a:lstStyle/>
          <a:p>
            <a:r>
              <a:rPr lang="en-CA" dirty="0" smtClean="0"/>
              <a:t>Important feature of standardized test of intelligence:</a:t>
            </a:r>
          </a:p>
          <a:p>
            <a:pPr lvl="1"/>
            <a:r>
              <a:rPr lang="en-CA" dirty="0" smtClean="0"/>
              <a:t>Comparing the performances of different groups of children</a:t>
            </a:r>
          </a:p>
          <a:p>
            <a:endParaRPr lang="en-CA" dirty="0"/>
          </a:p>
          <a:p>
            <a:r>
              <a:rPr lang="en-CA" dirty="0" smtClean="0"/>
              <a:t>No absolute metric for measuring intelligence</a:t>
            </a:r>
          </a:p>
          <a:p>
            <a:endParaRPr lang="en-CA" dirty="0"/>
          </a:p>
          <a:p>
            <a:r>
              <a:rPr lang="en-CA" dirty="0" smtClean="0"/>
              <a:t>Mental age: level of performance relative to other children</a:t>
            </a:r>
          </a:p>
          <a:p>
            <a:endParaRPr lang="en-CA" dirty="0"/>
          </a:p>
          <a:p>
            <a:r>
              <a:rPr lang="en-CA" dirty="0" smtClean="0"/>
              <a:t>Intelligence Quotient (IQ):</a:t>
            </a:r>
            <a:endParaRPr lang="en-CA" dirty="0"/>
          </a:p>
        </p:txBody>
      </p:sp>
      <p:sp>
        <p:nvSpPr>
          <p:cNvPr id="4" name="Rounded Rectangle 3"/>
          <p:cNvSpPr/>
          <p:nvPr/>
        </p:nvSpPr>
        <p:spPr>
          <a:xfrm>
            <a:off x="4283968" y="5905537"/>
            <a:ext cx="3600400" cy="7647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CA" dirty="0" smtClean="0"/>
              <a:t>      </a:t>
            </a:r>
            <a:r>
              <a:rPr lang="en-CA" u="sng" dirty="0" smtClean="0"/>
              <a:t>Mental age</a:t>
            </a:r>
            <a:r>
              <a:rPr lang="en-CA" dirty="0" smtClean="0"/>
              <a:t>             X    100    </a:t>
            </a:r>
          </a:p>
          <a:p>
            <a:r>
              <a:rPr lang="en-CA" dirty="0" smtClean="0"/>
              <a:t>Chronological age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1748131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Frequency Distribution of IQ Scores</a:t>
            </a:r>
            <a:endParaRPr lang="en-CA" dirty="0"/>
          </a:p>
        </p:txBody>
      </p:sp>
      <p:pic>
        <p:nvPicPr>
          <p:cNvPr id="4098" name="Picture 2" descr="http://purestone.files.wordpress.com/2010/11/iq-bell-curve.jpg?w=510&amp;h=2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842" y="2074669"/>
            <a:ext cx="6805239" cy="352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827584" y="6603547"/>
            <a:ext cx="784887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CA" sz="1050" dirty="0"/>
              <a:t>http://purestonepartners.com/2010/11/08/analytics-frequency-distribution-bell-curves/</a:t>
            </a:r>
          </a:p>
        </p:txBody>
      </p:sp>
    </p:spTree>
    <p:extLst>
      <p:ext uri="{BB962C8B-B14F-4D97-AF65-F5344CB8AC3E}">
        <p14:creationId xmlns:p14="http://schemas.microsoft.com/office/powerpoint/2010/main" val="5094391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Other tests of Childhood Intelligence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03232" cy="4873752"/>
          </a:xfrm>
        </p:spPr>
        <p:txBody>
          <a:bodyPr/>
          <a:lstStyle/>
          <a:p>
            <a:r>
              <a:rPr lang="en-CA" dirty="0" smtClean="0"/>
              <a:t>Wechsler Scales</a:t>
            </a:r>
          </a:p>
          <a:p>
            <a:pPr lvl="1"/>
            <a:r>
              <a:rPr lang="en-CA" dirty="0" smtClean="0"/>
              <a:t>Intelligence Scale for Children (WISC-IV)</a:t>
            </a:r>
          </a:p>
          <a:p>
            <a:pPr lvl="2"/>
            <a:r>
              <a:rPr lang="en-CA" dirty="0"/>
              <a:t>6-16 years of </a:t>
            </a:r>
            <a:r>
              <a:rPr lang="en-CA" dirty="0" smtClean="0"/>
              <a:t>age</a:t>
            </a:r>
          </a:p>
          <a:p>
            <a:pPr lvl="2"/>
            <a:endParaRPr lang="en-CA" dirty="0"/>
          </a:p>
          <a:p>
            <a:pPr lvl="1"/>
            <a:r>
              <a:rPr lang="en-CA" dirty="0" smtClean="0"/>
              <a:t>Wechsler Preschool and Primary Scale of Intelligence (WPPSI-III)</a:t>
            </a:r>
          </a:p>
          <a:p>
            <a:pPr lvl="2"/>
            <a:r>
              <a:rPr lang="en-CA" dirty="0"/>
              <a:t>2.5-7 years of age</a:t>
            </a:r>
          </a:p>
          <a:p>
            <a:pPr lvl="2"/>
            <a:endParaRPr lang="en-CA" dirty="0" smtClean="0"/>
          </a:p>
          <a:p>
            <a:pPr lvl="1"/>
            <a:r>
              <a:rPr lang="en-CA" dirty="0" smtClean="0"/>
              <a:t>Scales include: verbal comprehension,                                                perceptual reasoning, working                                               memory, and processing speed</a:t>
            </a:r>
          </a:p>
          <a:p>
            <a:endParaRPr lang="en-CA" dirty="0" smtClean="0"/>
          </a:p>
          <a:p>
            <a:pPr marL="365760" lvl="1" indent="0">
              <a:buNone/>
            </a:pPr>
            <a:endParaRPr lang="en-CA" dirty="0"/>
          </a:p>
        </p:txBody>
      </p:sp>
      <p:pic>
        <p:nvPicPr>
          <p:cNvPr id="7170" name="Picture 2" descr="http://education-portal.com/cimages/multimages/16/David_Wechsler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086" y="3675947"/>
            <a:ext cx="2209660" cy="30121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680450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442540"/>
            <a:ext cx="8075240" cy="5298828"/>
          </a:xfrm>
        </p:spPr>
        <p:txBody>
          <a:bodyPr>
            <a:normAutofit/>
          </a:bodyPr>
          <a:lstStyle/>
          <a:p>
            <a:r>
              <a:rPr lang="en-CA" dirty="0" smtClean="0"/>
              <a:t>Kaufman Assessment Battery for Children (KABC-II):</a:t>
            </a:r>
          </a:p>
          <a:p>
            <a:pPr lvl="1"/>
            <a:r>
              <a:rPr lang="en-CA" dirty="0"/>
              <a:t>Constructed to be culturally </a:t>
            </a:r>
            <a:r>
              <a:rPr lang="en-CA" dirty="0" smtClean="0"/>
              <a:t>fair</a:t>
            </a:r>
          </a:p>
          <a:p>
            <a:pPr lvl="1"/>
            <a:r>
              <a:rPr lang="en-CA" dirty="0" smtClean="0"/>
              <a:t>3-18 </a:t>
            </a:r>
            <a:r>
              <a:rPr lang="en-CA" dirty="0"/>
              <a:t>years of </a:t>
            </a:r>
            <a:r>
              <a:rPr lang="en-CA" dirty="0" smtClean="0"/>
              <a:t>age</a:t>
            </a:r>
          </a:p>
          <a:p>
            <a:pPr lvl="1"/>
            <a:r>
              <a:rPr lang="en-CA" dirty="0" smtClean="0"/>
              <a:t>Grounded in information processing conceptions of intelligence</a:t>
            </a:r>
            <a:endParaRPr lang="en-CA" dirty="0"/>
          </a:p>
          <a:p>
            <a:pPr lvl="1"/>
            <a:r>
              <a:rPr lang="en-CA" dirty="0"/>
              <a:t>Cognitive abilities: visual processing, fluid reasoning, short-term memory, long-term storage and retrieval</a:t>
            </a:r>
          </a:p>
          <a:p>
            <a:endParaRPr lang="en-CA" dirty="0" smtClean="0"/>
          </a:p>
          <a:p>
            <a:r>
              <a:rPr lang="en-CA" dirty="0" smtClean="0"/>
              <a:t>Bayley Scales of Infant and Toddler Development:</a:t>
            </a:r>
          </a:p>
          <a:p>
            <a:pPr lvl="1"/>
            <a:r>
              <a:rPr lang="en-CA" dirty="0" smtClean="0"/>
              <a:t>1-42 months of age</a:t>
            </a:r>
          </a:p>
          <a:p>
            <a:pPr lvl="1"/>
            <a:r>
              <a:rPr lang="en-CA" dirty="0" smtClean="0"/>
              <a:t>Evaluates sensorimotor skills</a:t>
            </a:r>
          </a:p>
          <a:p>
            <a:pPr lvl="1"/>
            <a:r>
              <a:rPr lang="en-CA" dirty="0" smtClean="0"/>
              <a:t>Motor scale + Mental scale</a:t>
            </a:r>
          </a:p>
          <a:p>
            <a:pPr lvl="1"/>
            <a:endParaRPr lang="en-CA" dirty="0" smtClean="0"/>
          </a:p>
          <a:p>
            <a:pPr lvl="1"/>
            <a:endParaRPr lang="en-CA" dirty="0" smtClean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11574"/>
            <a:ext cx="7467600" cy="1143000"/>
          </a:xfrm>
        </p:spPr>
        <p:txBody>
          <a:bodyPr/>
          <a:lstStyle/>
          <a:p>
            <a:r>
              <a:rPr lang="en-CA" dirty="0" smtClean="0"/>
              <a:t>Other tests of Childhood Intelligence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938344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Assessing Intelligence Tests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CA" dirty="0" smtClean="0"/>
              <a:t>Standardized tests must meet two criteria:</a:t>
            </a:r>
          </a:p>
          <a:p>
            <a:endParaRPr lang="en-CA" dirty="0" smtClean="0"/>
          </a:p>
          <a:p>
            <a:pPr lvl="1"/>
            <a:r>
              <a:rPr lang="en-CA" u="sng" dirty="0" smtClean="0"/>
              <a:t>Reliability</a:t>
            </a:r>
            <a:r>
              <a:rPr lang="en-CA" dirty="0" smtClean="0"/>
              <a:t>: consistency or repeatability of the instrument</a:t>
            </a:r>
          </a:p>
          <a:p>
            <a:pPr lvl="1"/>
            <a:endParaRPr lang="en-CA" dirty="0" smtClean="0"/>
          </a:p>
          <a:p>
            <a:pPr lvl="1"/>
            <a:r>
              <a:rPr lang="en-CA" u="sng" dirty="0" smtClean="0"/>
              <a:t>Validity</a:t>
            </a:r>
            <a:r>
              <a:rPr lang="en-CA" dirty="0" smtClean="0"/>
              <a:t>: does the instrument accurately measure what it is suppose to measure?</a:t>
            </a:r>
          </a:p>
          <a:p>
            <a:pPr lvl="2"/>
            <a:r>
              <a:rPr lang="en-CA" dirty="0" smtClean="0"/>
              <a:t>Criterion validity: establishes whether scores on a test relate to performance on an external criterion</a:t>
            </a:r>
          </a:p>
          <a:p>
            <a:pPr lvl="3"/>
            <a:r>
              <a:rPr lang="en-CA" dirty="0" smtClean="0"/>
              <a:t>E.g. School performance (</a:t>
            </a:r>
            <a:r>
              <a:rPr lang="en-CA" i="1" dirty="0" smtClean="0"/>
              <a:t>r </a:t>
            </a:r>
            <a:r>
              <a:rPr lang="en-CA" dirty="0" smtClean="0"/>
              <a:t>= 0.5 to 0.6)</a:t>
            </a:r>
          </a:p>
          <a:p>
            <a:pPr marL="365760" lvl="1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180959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616"/>
            <a:ext cx="7467600" cy="1143000"/>
          </a:xfrm>
        </p:spPr>
        <p:txBody>
          <a:bodyPr/>
          <a:lstStyle/>
          <a:p>
            <a:r>
              <a:rPr lang="en-CA" dirty="0" smtClean="0"/>
              <a:t>Issues in the study of Intelligence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CA" dirty="0" smtClean="0"/>
              <a:t>Organization of intelligence</a:t>
            </a:r>
          </a:p>
          <a:p>
            <a:endParaRPr lang="en-CA" dirty="0"/>
          </a:p>
          <a:p>
            <a:r>
              <a:rPr lang="en-CA" dirty="0" smtClean="0"/>
              <a:t>Stability of IQ</a:t>
            </a:r>
          </a:p>
          <a:p>
            <a:endParaRPr lang="en-CA" dirty="0"/>
          </a:p>
          <a:p>
            <a:r>
              <a:rPr lang="en-CA" dirty="0" smtClean="0"/>
              <a:t>Individual differences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335250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382"/>
            <a:ext cx="7467600" cy="1143000"/>
          </a:xfrm>
        </p:spPr>
        <p:txBody>
          <a:bodyPr/>
          <a:lstStyle/>
          <a:p>
            <a:r>
              <a:rPr lang="en-CA" dirty="0" smtClean="0"/>
              <a:t>Organization of Intelligence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474072"/>
            <a:ext cx="8075240" cy="5383928"/>
          </a:xfrm>
        </p:spPr>
        <p:txBody>
          <a:bodyPr>
            <a:normAutofit/>
          </a:bodyPr>
          <a:lstStyle/>
          <a:p>
            <a:r>
              <a:rPr lang="en-CA" dirty="0" smtClean="0"/>
              <a:t>General intelligence versus different specific intelligence</a:t>
            </a:r>
          </a:p>
          <a:p>
            <a:pPr lvl="1"/>
            <a:r>
              <a:rPr lang="en-CA" dirty="0" smtClean="0"/>
              <a:t>Exploring </a:t>
            </a:r>
            <a:r>
              <a:rPr lang="en-CA" dirty="0"/>
              <a:t>the different pattern of correlations across various measures of intelligence</a:t>
            </a:r>
          </a:p>
          <a:p>
            <a:r>
              <a:rPr lang="en-CA" dirty="0" smtClean="0"/>
              <a:t>Spearman’s two-factor theory of                            intelligence:</a:t>
            </a:r>
          </a:p>
          <a:p>
            <a:pPr lvl="1"/>
            <a:r>
              <a:rPr lang="en-CA" dirty="0"/>
              <a:t>General intelligence: </a:t>
            </a:r>
            <a:r>
              <a:rPr lang="en-CA" i="1" dirty="0"/>
              <a:t>g </a:t>
            </a:r>
            <a:endParaRPr lang="en-CA" dirty="0"/>
          </a:p>
          <a:p>
            <a:pPr lvl="1"/>
            <a:r>
              <a:rPr lang="en-CA" dirty="0"/>
              <a:t>Specific intelligence: </a:t>
            </a:r>
            <a:r>
              <a:rPr lang="en-CA" i="1" dirty="0"/>
              <a:t>s</a:t>
            </a:r>
            <a:endParaRPr lang="en-CA" dirty="0"/>
          </a:p>
          <a:p>
            <a:r>
              <a:rPr lang="en-CA" dirty="0" err="1" smtClean="0"/>
              <a:t>Thurstone</a:t>
            </a:r>
            <a:r>
              <a:rPr lang="en-CA" dirty="0" smtClean="0"/>
              <a:t>:</a:t>
            </a:r>
          </a:p>
          <a:p>
            <a:pPr marL="548640" lvl="2">
              <a:spcBef>
                <a:spcPts val="600"/>
              </a:spcBef>
              <a:buSzPct val="70000"/>
            </a:pPr>
            <a:r>
              <a:rPr lang="en-CA" sz="2100" dirty="0" smtClean="0"/>
              <a:t> Seven </a:t>
            </a:r>
            <a:r>
              <a:rPr lang="en-CA" sz="2100" dirty="0"/>
              <a:t>primary mental abilities: </a:t>
            </a:r>
            <a:r>
              <a:rPr lang="en-US" altLang="zh-CN" sz="2100" dirty="0">
                <a:ea typeface="宋体" charset="-122"/>
                <a:cs typeface="Helvetica"/>
              </a:rPr>
              <a:t>Verbal comprehension, verbal fluency, number, spatial visualization, memory, reasoning, and perceptual speed</a:t>
            </a:r>
          </a:p>
          <a:p>
            <a:r>
              <a:rPr lang="en-CA" dirty="0" smtClean="0"/>
              <a:t>Solution: Hierarchical model of intelligence</a:t>
            </a:r>
          </a:p>
          <a:p>
            <a:pPr marL="365760" lvl="1" indent="0">
              <a:buNone/>
            </a:pPr>
            <a:endParaRPr lang="en-US" altLang="zh-CN" dirty="0">
              <a:latin typeface="+mj-lt"/>
              <a:ea typeface="宋体" charset="-122"/>
              <a:cs typeface="Helvetica"/>
            </a:endParaRPr>
          </a:p>
          <a:p>
            <a:pPr lvl="1"/>
            <a:endParaRPr lang="en-CA" dirty="0" smtClean="0"/>
          </a:p>
          <a:p>
            <a:endParaRPr lang="en-CA" dirty="0"/>
          </a:p>
        </p:txBody>
      </p:sp>
      <p:pic>
        <p:nvPicPr>
          <p:cNvPr id="8194" name="Picture 2" descr="http://1.bp.blogspot.com/-Gq3VcmUJGos/U6VAIFQDdMI/AAAAAAAAACM/YcFz2o2T824/s1600/Abstract+reasoning+Spearman+diagra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772351"/>
            <a:ext cx="2952328" cy="220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39421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382"/>
            <a:ext cx="7467600" cy="1143000"/>
          </a:xfrm>
        </p:spPr>
        <p:txBody>
          <a:bodyPr/>
          <a:lstStyle/>
          <a:p>
            <a:r>
              <a:rPr lang="en-CA" dirty="0" smtClean="0"/>
              <a:t>Stability of IQ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CA" dirty="0" smtClean="0"/>
              <a:t>Little to no correlation between performance on traditional tests of intelligence in infancy and performance on childhood IQ tests</a:t>
            </a:r>
          </a:p>
          <a:p>
            <a:endParaRPr lang="en-CA" dirty="0"/>
          </a:p>
          <a:p>
            <a:r>
              <a:rPr lang="en-CA" dirty="0" smtClean="0"/>
              <a:t>Why?</a:t>
            </a:r>
          </a:p>
          <a:p>
            <a:pPr lvl="1"/>
            <a:r>
              <a:rPr lang="en-CA" dirty="0" smtClean="0"/>
              <a:t>Infant intelligence is based on a distinct skill set than later intelligence</a:t>
            </a:r>
          </a:p>
          <a:p>
            <a:pPr lvl="1"/>
            <a:r>
              <a:rPr lang="en-CA" dirty="0" smtClean="0"/>
              <a:t>However, some research                                                   findings suggest that                                                             infant reaction to novelty                                                                is linked to IQ</a:t>
            </a:r>
            <a:endParaRPr lang="en-CA" dirty="0"/>
          </a:p>
        </p:txBody>
      </p:sp>
      <p:pic>
        <p:nvPicPr>
          <p:cNvPr id="10242" name="Picture 2" descr="http://pubs.niaaa.nih.gov/publications/HealthDisparities/Strategic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1292" y="4365104"/>
            <a:ext cx="3386363" cy="2117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11905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Stability of </a:t>
            </a:r>
            <a:r>
              <a:rPr lang="en-CA" dirty="0" err="1" smtClean="0"/>
              <a:t>iq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CA" dirty="0" smtClean="0"/>
              <a:t>Degree of stability decreases as the time between the testing increases</a:t>
            </a:r>
          </a:p>
          <a:p>
            <a:pPr lvl="1"/>
            <a:r>
              <a:rPr lang="en-CA" dirty="0" smtClean="0"/>
              <a:t>IQ </a:t>
            </a:r>
            <a:r>
              <a:rPr lang="en-CA" dirty="0"/>
              <a:t>between </a:t>
            </a:r>
            <a:r>
              <a:rPr lang="en-CA" dirty="0" smtClean="0"/>
              <a:t>3 </a:t>
            </a:r>
            <a:r>
              <a:rPr lang="en-CA" dirty="0"/>
              <a:t>years of age and 6 years of age is usually more similar than IQ between </a:t>
            </a:r>
            <a:r>
              <a:rPr lang="en-CA" dirty="0" smtClean="0"/>
              <a:t>3 </a:t>
            </a:r>
            <a:r>
              <a:rPr lang="en-CA" dirty="0"/>
              <a:t>years of age and </a:t>
            </a:r>
            <a:r>
              <a:rPr lang="en-CA" dirty="0" smtClean="0"/>
              <a:t>12 </a:t>
            </a:r>
            <a:r>
              <a:rPr lang="en-CA" dirty="0"/>
              <a:t>years of age</a:t>
            </a:r>
          </a:p>
          <a:p>
            <a:endParaRPr lang="en-CA" dirty="0"/>
          </a:p>
          <a:p>
            <a:r>
              <a:rPr lang="en-CA" dirty="0" smtClean="0"/>
              <a:t>The older the child, the higher the correlation between IQ scores, regardless of the time elapsed between tests</a:t>
            </a:r>
          </a:p>
          <a:p>
            <a:pPr lvl="1"/>
            <a:r>
              <a:rPr lang="en-CA" dirty="0" smtClean="0"/>
              <a:t>Greater correlation between IQ at 9 years of age and 12 years of age than correlation between IQ at 3 years of age and 6 years of age</a:t>
            </a:r>
          </a:p>
        </p:txBody>
      </p:sp>
    </p:spTree>
    <p:extLst>
      <p:ext uri="{BB962C8B-B14F-4D97-AF65-F5344CB8AC3E}">
        <p14:creationId xmlns:p14="http://schemas.microsoft.com/office/powerpoint/2010/main" val="9504703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Individual Differences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CA" dirty="0" smtClean="0"/>
              <a:t>Family studies:</a:t>
            </a:r>
          </a:p>
          <a:p>
            <a:pPr lvl="1"/>
            <a:r>
              <a:rPr lang="en-CA" dirty="0" smtClean="0"/>
              <a:t>The </a:t>
            </a:r>
            <a:r>
              <a:rPr lang="en-CA" dirty="0"/>
              <a:t>more closely related individuals are, the higher the correlation between their </a:t>
            </a:r>
            <a:r>
              <a:rPr lang="en-CA" dirty="0" smtClean="0"/>
              <a:t>IQs</a:t>
            </a:r>
            <a:endParaRPr lang="en-CA" dirty="0"/>
          </a:p>
          <a:p>
            <a:endParaRPr lang="en-CA" dirty="0"/>
          </a:p>
          <a:p>
            <a:r>
              <a:rPr lang="en-CA" dirty="0" smtClean="0"/>
              <a:t>Adoption studies:</a:t>
            </a:r>
          </a:p>
          <a:p>
            <a:pPr lvl="1"/>
            <a:r>
              <a:rPr lang="en-CA" dirty="0" smtClean="0"/>
              <a:t>Adopted children’s IQ correlates more strongly with  the IQs of the biological parents than with the IQs of the adoptive parents </a:t>
            </a:r>
          </a:p>
          <a:p>
            <a:pPr lvl="2"/>
            <a:r>
              <a:rPr lang="en-CA" dirty="0" smtClean="0"/>
              <a:t>Suggesting genetic effects</a:t>
            </a:r>
          </a:p>
          <a:p>
            <a:pPr lvl="2"/>
            <a:endParaRPr lang="en-CA" dirty="0" smtClean="0"/>
          </a:p>
          <a:p>
            <a:pPr lvl="1"/>
            <a:r>
              <a:rPr lang="en-CA" dirty="0" smtClean="0"/>
              <a:t>Adopted children tend to have above average IQs</a:t>
            </a:r>
          </a:p>
          <a:p>
            <a:pPr lvl="2"/>
            <a:r>
              <a:rPr lang="en-CA" dirty="0" smtClean="0"/>
              <a:t>Suggesting environmental effects</a:t>
            </a:r>
          </a:p>
          <a:p>
            <a:pPr lvl="2"/>
            <a:endParaRPr lang="en-CA" dirty="0" smtClean="0"/>
          </a:p>
          <a:p>
            <a:pPr lvl="1"/>
            <a:endParaRPr lang="en-CA" dirty="0" smtClean="0"/>
          </a:p>
          <a:p>
            <a:pPr lvl="1"/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16488131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Individual differences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19256" cy="4873752"/>
          </a:xfrm>
        </p:spPr>
        <p:txBody>
          <a:bodyPr/>
          <a:lstStyle/>
          <a:p>
            <a:r>
              <a:rPr lang="en-CA" dirty="0" smtClean="0"/>
              <a:t>Twin studies:</a:t>
            </a:r>
          </a:p>
          <a:p>
            <a:pPr lvl="1"/>
            <a:r>
              <a:rPr lang="en-CA" dirty="0"/>
              <a:t>Identical twins raised together present the highest correlation regarding IQ</a:t>
            </a:r>
          </a:p>
          <a:p>
            <a:pPr lvl="1"/>
            <a:r>
              <a:rPr lang="en-CA" dirty="0"/>
              <a:t>Identical twins raised apart present a higher correlation regarding IQ than fraternal twins raised together</a:t>
            </a:r>
          </a:p>
          <a:p>
            <a:endParaRPr lang="en-CA" dirty="0" smtClean="0"/>
          </a:p>
          <a:p>
            <a:endParaRPr lang="en-CA" dirty="0"/>
          </a:p>
          <a:p>
            <a:pPr algn="ctr"/>
            <a:r>
              <a:rPr lang="en-CA" dirty="0" smtClean="0"/>
              <a:t>Differences in genes + differences in environments = differences in IQ</a:t>
            </a:r>
          </a:p>
        </p:txBody>
      </p:sp>
    </p:spTree>
    <p:extLst>
      <p:ext uri="{BB962C8B-B14F-4D97-AF65-F5344CB8AC3E}">
        <p14:creationId xmlns:p14="http://schemas.microsoft.com/office/powerpoint/2010/main" val="42133701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9680"/>
            <a:ext cx="7467600" cy="1143000"/>
          </a:xfrm>
        </p:spPr>
        <p:txBody>
          <a:bodyPr/>
          <a:lstStyle/>
          <a:p>
            <a:r>
              <a:rPr lang="en-CA" dirty="0" smtClean="0"/>
              <a:t>Heritability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458306"/>
            <a:ext cx="7859216" cy="5211054"/>
          </a:xfrm>
        </p:spPr>
        <p:txBody>
          <a:bodyPr>
            <a:normAutofit/>
          </a:bodyPr>
          <a:lstStyle/>
          <a:p>
            <a:r>
              <a:rPr lang="en-CA" dirty="0" smtClean="0"/>
              <a:t>How can we determine the relative importance of genes compared to environment?</a:t>
            </a:r>
          </a:p>
          <a:p>
            <a:endParaRPr lang="en-CA" dirty="0"/>
          </a:p>
          <a:p>
            <a:r>
              <a:rPr lang="en-CA" u="sng" dirty="0" smtClean="0"/>
              <a:t>Heritability</a:t>
            </a:r>
            <a:r>
              <a:rPr lang="en-CA" dirty="0" smtClean="0"/>
              <a:t>: Proportion of variance in a trait that can be attributed to genetic variance </a:t>
            </a:r>
            <a:r>
              <a:rPr lang="en-CA" i="1" dirty="0" smtClean="0"/>
              <a:t>in the sample being studied</a:t>
            </a:r>
          </a:p>
          <a:p>
            <a:pPr lvl="1"/>
            <a:endParaRPr lang="en-CA" dirty="0" smtClean="0"/>
          </a:p>
          <a:p>
            <a:pPr lvl="1"/>
            <a:r>
              <a:rPr lang="en-CA" dirty="0" smtClean="0"/>
              <a:t>Statistic that ranges from 0 (all the differences stem from the environment) to 1 (all the differences stem from genetics)</a:t>
            </a:r>
          </a:p>
        </p:txBody>
      </p:sp>
    </p:spTree>
    <p:extLst>
      <p:ext uri="{BB962C8B-B14F-4D97-AF65-F5344CB8AC3E}">
        <p14:creationId xmlns:p14="http://schemas.microsoft.com/office/powerpoint/2010/main" val="32937215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Heritability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Limitations:</a:t>
            </a:r>
          </a:p>
          <a:p>
            <a:endParaRPr lang="en-CA" dirty="0" smtClean="0"/>
          </a:p>
          <a:p>
            <a:pPr lvl="1"/>
            <a:r>
              <a:rPr lang="en-CA" dirty="0" smtClean="0"/>
              <a:t>1)</a:t>
            </a:r>
            <a:r>
              <a:rPr lang="en-CA" dirty="0"/>
              <a:t> Heritability can be calculated in different ways and thus affects the value</a:t>
            </a:r>
          </a:p>
          <a:p>
            <a:pPr lvl="1"/>
            <a:endParaRPr lang="en-CA" dirty="0" smtClean="0"/>
          </a:p>
          <a:p>
            <a:pPr lvl="1"/>
            <a:r>
              <a:rPr lang="en-CA" dirty="0" smtClean="0"/>
              <a:t>2) </a:t>
            </a:r>
            <a:r>
              <a:rPr lang="en-CA" dirty="0"/>
              <a:t>Specific to the sample studied and cannot be generalized to other </a:t>
            </a:r>
            <a:r>
              <a:rPr lang="en-CA" dirty="0" smtClean="0"/>
              <a:t>samples:</a:t>
            </a:r>
          </a:p>
          <a:p>
            <a:pPr lvl="2"/>
            <a:r>
              <a:rPr lang="en-CA" dirty="0" smtClean="0"/>
              <a:t>Tells us nothing about the future</a:t>
            </a:r>
          </a:p>
          <a:p>
            <a:pPr lvl="3"/>
            <a:r>
              <a:rPr lang="en-CA" dirty="0"/>
              <a:t>Flynn </a:t>
            </a:r>
            <a:r>
              <a:rPr lang="en-CA" dirty="0" smtClean="0"/>
              <a:t>Effect</a:t>
            </a:r>
          </a:p>
          <a:p>
            <a:pPr lvl="2"/>
            <a:r>
              <a:rPr lang="en-CA" dirty="0" smtClean="0"/>
              <a:t>Tells us nothing about comparisons between other samples</a:t>
            </a:r>
          </a:p>
          <a:p>
            <a:pPr lvl="1"/>
            <a:endParaRPr lang="en-CA" dirty="0" smtClean="0"/>
          </a:p>
          <a:p>
            <a:pPr lvl="1"/>
            <a:r>
              <a:rPr lang="en-CA" dirty="0" smtClean="0"/>
              <a:t>3)</a:t>
            </a:r>
            <a:r>
              <a:rPr lang="en-CA" dirty="0"/>
              <a:t> Heritability of IQ </a:t>
            </a:r>
            <a:r>
              <a:rPr lang="en-CA" dirty="0" smtClean="0"/>
              <a:t>varies depending </a:t>
            </a:r>
            <a:r>
              <a:rPr lang="en-CA" dirty="0"/>
              <a:t>on the environment</a:t>
            </a:r>
          </a:p>
          <a:p>
            <a:pPr lvl="1"/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30643919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376</TotalTime>
  <Words>1532</Words>
  <Application>Microsoft Macintosh PowerPoint</Application>
  <PresentationFormat>On-screen Show (4:3)</PresentationFormat>
  <Paragraphs>200</Paragraphs>
  <Slides>17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Oriel</vt:lpstr>
      <vt:lpstr>Intelligence &amp; Schooling I</vt:lpstr>
      <vt:lpstr>Psychometric Approach to Intelligence</vt:lpstr>
      <vt:lpstr>History and Construction of IQ tests</vt:lpstr>
      <vt:lpstr>Binet Approach to Measuring Intelligence</vt:lpstr>
      <vt:lpstr>Standardized test of intelligence</vt:lpstr>
      <vt:lpstr>Frequency Distribution of IQ Scores</vt:lpstr>
      <vt:lpstr>Other tests of Childhood Intelligence</vt:lpstr>
      <vt:lpstr>Other tests of Childhood Intelligence</vt:lpstr>
      <vt:lpstr>Assessing Intelligence Tests</vt:lpstr>
      <vt:lpstr>Issues in the study of Intelligence</vt:lpstr>
      <vt:lpstr>Organization of Intelligence</vt:lpstr>
      <vt:lpstr>Stability of IQ</vt:lpstr>
      <vt:lpstr>Stability of iq</vt:lpstr>
      <vt:lpstr>Individual Differences</vt:lpstr>
      <vt:lpstr>Individual differences</vt:lpstr>
      <vt:lpstr>Heritability</vt:lpstr>
      <vt:lpstr>Heritability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Intelligence &amp; Schooling</dc:title>
  <dc:creator>Kim</dc:creator>
  <cp:lastModifiedBy>Natasha Kasulis</cp:lastModifiedBy>
  <cp:revision>51</cp:revision>
  <dcterms:created xsi:type="dcterms:W3CDTF">2015-03-01T17:08:01Z</dcterms:created>
  <dcterms:modified xsi:type="dcterms:W3CDTF">2015-03-03T16:12:24Z</dcterms:modified>
</cp:coreProperties>
</file>