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53" r:id="rId1"/>
  </p:sldMasterIdLst>
  <p:notesMasterIdLst>
    <p:notesMasterId r:id="rId45"/>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96" r:id="rId16"/>
    <p:sldId id="271"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301" r:id="rId32"/>
    <p:sldId id="287" r:id="rId33"/>
    <p:sldId id="297" r:id="rId34"/>
    <p:sldId id="288" r:id="rId35"/>
    <p:sldId id="289" r:id="rId36"/>
    <p:sldId id="290" r:id="rId37"/>
    <p:sldId id="298" r:id="rId38"/>
    <p:sldId id="299" r:id="rId39"/>
    <p:sldId id="291" r:id="rId40"/>
    <p:sldId id="292" r:id="rId41"/>
    <p:sldId id="293" r:id="rId42"/>
    <p:sldId id="294" r:id="rId43"/>
    <p:sldId id="302" r:id="rId44"/>
  </p:sldIdLst>
  <p:sldSz cx="9144000" cy="6858000" type="screen4x3"/>
  <p:notesSz cx="6858000" cy="9144000"/>
  <p:defaultTextStyle>
    <a:defPPr>
      <a:defRPr lang="en-US"/>
    </a:defPPr>
    <a:lvl1pPr algn="ctr" rtl="0" fontAlgn="base">
      <a:spcBef>
        <a:spcPct val="0"/>
      </a:spcBef>
      <a:spcAft>
        <a:spcPct val="0"/>
      </a:spcAft>
      <a:defRPr sz="2400" kern="1200">
        <a:solidFill>
          <a:schemeClr val="tx1"/>
        </a:solidFill>
        <a:latin typeface="Times New Roman" pitchFamily="1" charset="0"/>
        <a:ea typeface="+mn-ea"/>
        <a:cs typeface="+mn-cs"/>
      </a:defRPr>
    </a:lvl1pPr>
    <a:lvl2pPr marL="457200" algn="ctr" rtl="0" fontAlgn="base">
      <a:spcBef>
        <a:spcPct val="0"/>
      </a:spcBef>
      <a:spcAft>
        <a:spcPct val="0"/>
      </a:spcAft>
      <a:defRPr sz="2400" kern="1200">
        <a:solidFill>
          <a:schemeClr val="tx1"/>
        </a:solidFill>
        <a:latin typeface="Times New Roman" pitchFamily="1" charset="0"/>
        <a:ea typeface="+mn-ea"/>
        <a:cs typeface="+mn-cs"/>
      </a:defRPr>
    </a:lvl2pPr>
    <a:lvl3pPr marL="914400" algn="ctr" rtl="0" fontAlgn="base">
      <a:spcBef>
        <a:spcPct val="0"/>
      </a:spcBef>
      <a:spcAft>
        <a:spcPct val="0"/>
      </a:spcAft>
      <a:defRPr sz="2400" kern="1200">
        <a:solidFill>
          <a:schemeClr val="tx1"/>
        </a:solidFill>
        <a:latin typeface="Times New Roman" pitchFamily="1" charset="0"/>
        <a:ea typeface="+mn-ea"/>
        <a:cs typeface="+mn-cs"/>
      </a:defRPr>
    </a:lvl3pPr>
    <a:lvl4pPr marL="1371600" algn="ctr" rtl="0" fontAlgn="base">
      <a:spcBef>
        <a:spcPct val="0"/>
      </a:spcBef>
      <a:spcAft>
        <a:spcPct val="0"/>
      </a:spcAft>
      <a:defRPr sz="2400" kern="1200">
        <a:solidFill>
          <a:schemeClr val="tx1"/>
        </a:solidFill>
        <a:latin typeface="Times New Roman" pitchFamily="1" charset="0"/>
        <a:ea typeface="+mn-ea"/>
        <a:cs typeface="+mn-cs"/>
      </a:defRPr>
    </a:lvl4pPr>
    <a:lvl5pPr marL="1828800" algn="ctr" rtl="0" fontAlgn="base">
      <a:spcBef>
        <a:spcPct val="0"/>
      </a:spcBef>
      <a:spcAft>
        <a:spcPct val="0"/>
      </a:spcAft>
      <a:defRPr sz="2400" kern="1200">
        <a:solidFill>
          <a:schemeClr val="tx1"/>
        </a:solidFill>
        <a:latin typeface="Times New Roman" pitchFamily="1" charset="0"/>
        <a:ea typeface="+mn-ea"/>
        <a:cs typeface="+mn-cs"/>
      </a:defRPr>
    </a:lvl5pPr>
    <a:lvl6pPr marL="2286000" algn="l" defTabSz="914400" rtl="0" eaLnBrk="1" latinLnBrk="0" hangingPunct="1">
      <a:defRPr sz="2400" kern="1200">
        <a:solidFill>
          <a:schemeClr val="tx1"/>
        </a:solidFill>
        <a:latin typeface="Times New Roman" pitchFamily="1" charset="0"/>
        <a:ea typeface="+mn-ea"/>
        <a:cs typeface="+mn-cs"/>
      </a:defRPr>
    </a:lvl6pPr>
    <a:lvl7pPr marL="2743200" algn="l" defTabSz="914400" rtl="0" eaLnBrk="1" latinLnBrk="0" hangingPunct="1">
      <a:defRPr sz="2400" kern="1200">
        <a:solidFill>
          <a:schemeClr val="tx1"/>
        </a:solidFill>
        <a:latin typeface="Times New Roman" pitchFamily="1" charset="0"/>
        <a:ea typeface="+mn-ea"/>
        <a:cs typeface="+mn-cs"/>
      </a:defRPr>
    </a:lvl7pPr>
    <a:lvl8pPr marL="3200400" algn="l" defTabSz="914400" rtl="0" eaLnBrk="1" latinLnBrk="0" hangingPunct="1">
      <a:defRPr sz="2400" kern="1200">
        <a:solidFill>
          <a:schemeClr val="tx1"/>
        </a:solidFill>
        <a:latin typeface="Times New Roman" pitchFamily="1" charset="0"/>
        <a:ea typeface="+mn-ea"/>
        <a:cs typeface="+mn-cs"/>
      </a:defRPr>
    </a:lvl8pPr>
    <a:lvl9pPr marL="3657600" algn="l" defTabSz="914400" rtl="0" eaLnBrk="1" latinLnBrk="0" hangingPunct="1">
      <a:defRPr sz="2400" kern="1200">
        <a:solidFill>
          <a:schemeClr val="tx1"/>
        </a:solidFill>
        <a:latin typeface="Times New Roman" pitchFamily="1"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033" autoAdjust="0"/>
    <p:restoredTop sz="80353" autoAdjust="0"/>
  </p:normalViewPr>
  <p:slideViewPr>
    <p:cSldViewPr>
      <p:cViewPr varScale="1">
        <p:scale>
          <a:sx n="90" d="100"/>
          <a:sy n="90" d="100"/>
        </p:scale>
        <p:origin x="-1164"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0" d="100"/>
          <a:sy n="60" d="100"/>
        </p:scale>
        <p:origin x="-1764" y="-8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a:lvl1pPr>
          </a:lstStyle>
          <a:p>
            <a:endParaRPr lang="en-US"/>
          </a:p>
        </p:txBody>
      </p:sp>
      <p:sp>
        <p:nvSpPr>
          <p:cNvPr id="512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vl1pPr>
          </a:lstStyle>
          <a:p>
            <a:endParaRPr lang="en-US"/>
          </a:p>
        </p:txBody>
      </p:sp>
      <p:sp>
        <p:nvSpPr>
          <p:cNvPr id="51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512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a:lvl1pPr>
          </a:lstStyle>
          <a:p>
            <a:endParaRPr lang="en-US"/>
          </a:p>
        </p:txBody>
      </p:sp>
      <p:sp>
        <p:nvSpPr>
          <p:cNvPr id="512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vl1pPr>
          </a:lstStyle>
          <a:p>
            <a:r>
              <a:rPr lang="en-US"/>
              <a:t>13.</a:t>
            </a:r>
            <a:fld id="{89D83C14-DCAE-4D8D-894D-84EF574A9577}"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itchFamily="1" charset="0"/>
        <a:ea typeface="+mn-ea"/>
        <a:cs typeface="+mn-cs"/>
      </a:defRPr>
    </a:lvl1pPr>
    <a:lvl2pPr marL="457200" algn="l" rtl="0" fontAlgn="base">
      <a:spcBef>
        <a:spcPct val="30000"/>
      </a:spcBef>
      <a:spcAft>
        <a:spcPct val="0"/>
      </a:spcAft>
      <a:defRPr sz="1200" kern="1200">
        <a:solidFill>
          <a:schemeClr val="tx1"/>
        </a:solidFill>
        <a:latin typeface="Times New Roman" pitchFamily="1" charset="0"/>
        <a:ea typeface="+mn-ea"/>
        <a:cs typeface="+mn-cs"/>
      </a:defRPr>
    </a:lvl2pPr>
    <a:lvl3pPr marL="914400" algn="l" rtl="0" fontAlgn="base">
      <a:spcBef>
        <a:spcPct val="30000"/>
      </a:spcBef>
      <a:spcAft>
        <a:spcPct val="0"/>
      </a:spcAft>
      <a:defRPr sz="1200" kern="1200">
        <a:solidFill>
          <a:schemeClr val="tx1"/>
        </a:solidFill>
        <a:latin typeface="Times New Roman" pitchFamily="1" charset="0"/>
        <a:ea typeface="+mn-ea"/>
        <a:cs typeface="+mn-cs"/>
      </a:defRPr>
    </a:lvl3pPr>
    <a:lvl4pPr marL="1371600" algn="l" rtl="0" fontAlgn="base">
      <a:spcBef>
        <a:spcPct val="30000"/>
      </a:spcBef>
      <a:spcAft>
        <a:spcPct val="0"/>
      </a:spcAft>
      <a:defRPr sz="1200" kern="1200">
        <a:solidFill>
          <a:schemeClr val="tx1"/>
        </a:solidFill>
        <a:latin typeface="Times New Roman" pitchFamily="1" charset="0"/>
        <a:ea typeface="+mn-ea"/>
        <a:cs typeface="+mn-cs"/>
      </a:defRPr>
    </a:lvl4pPr>
    <a:lvl5pPr marL="1828800" algn="l" rtl="0" fontAlgn="base">
      <a:spcBef>
        <a:spcPct val="30000"/>
      </a:spcBef>
      <a:spcAft>
        <a:spcPct val="0"/>
      </a:spcAft>
      <a:defRPr sz="1200" kern="1200">
        <a:solidFill>
          <a:schemeClr val="tx1"/>
        </a:solidFill>
        <a:latin typeface="Times New Roman" pitchFamily="1"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a:t>13.</a:t>
            </a:r>
            <a:fld id="{33F8996C-746F-4FC9-B5D0-6EE3BC170F55}" type="slidenum">
              <a:rPr lang="en-US"/>
              <a:pPr/>
              <a:t>0</a:t>
            </a:fld>
            <a:endParaRPr lang="en-US"/>
          </a:p>
        </p:txBody>
      </p:sp>
      <p:sp>
        <p:nvSpPr>
          <p:cNvPr id="88066" name="Rectangle 2"/>
          <p:cNvSpPr>
            <a:spLocks noGrp="1" noRot="1" noChangeAspect="1" noChangeArrowheads="1" noTextEdit="1"/>
          </p:cNvSpPr>
          <p:nvPr>
            <p:ph type="sldImg"/>
          </p:nvPr>
        </p:nvSpPr>
        <p:spPr>
          <a:ln/>
        </p:spPr>
      </p:sp>
      <p:sp>
        <p:nvSpPr>
          <p:cNvPr id="880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a:t>13.</a:t>
            </a:r>
            <a:fld id="{DBC11223-C5BF-421A-9109-83C095BA3BF7}" type="slidenum">
              <a:rPr lang="en-US"/>
              <a:pPr/>
              <a:t>9</a:t>
            </a:fld>
            <a:endParaRPr lang="en-US"/>
          </a:p>
        </p:txBody>
      </p:sp>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p:txBody>
          <a:bodyPr/>
          <a:lstStyle/>
          <a:p>
            <a:r>
              <a:rPr lang="en-US"/>
              <a:t>The choice of capital structure is irrelevant if the investor can duplicate the cash flows on their own.</a:t>
            </a:r>
          </a:p>
          <a:p>
            <a:endParaRPr lang="en-US"/>
          </a:p>
          <a:p>
            <a:r>
              <a:rPr lang="en-US"/>
              <a:t>Note that all of the positions require an investment of $2000.</a:t>
            </a:r>
          </a:p>
          <a:p>
            <a:endParaRPr lang="en-US"/>
          </a:p>
          <a:p>
            <a:r>
              <a:rPr lang="en-US"/>
              <a:t>We are still ignoring taxes and transaction costs. If we factor in these market imperfections, then homemade leverage will not work quite as easily, but the general idea is the same.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a:t>13.</a:t>
            </a:r>
            <a:fld id="{43471ECC-1F0B-4BAA-9D23-11FE58B8155F}" type="slidenum">
              <a:rPr lang="en-US"/>
              <a:pPr/>
              <a:t>10</a:t>
            </a:fld>
            <a:endParaRPr lang="en-US"/>
          </a:p>
        </p:txBody>
      </p:sp>
      <p:sp>
        <p:nvSpPr>
          <p:cNvPr id="93186"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a:t>13.</a:t>
            </a:r>
            <a:fld id="{F4FA1A1E-D3CC-4317-BDC1-E7E23C2FC7A2}" type="slidenum">
              <a:rPr lang="en-US"/>
              <a:pPr/>
              <a:t>11</a:t>
            </a:fld>
            <a:endParaRPr lang="en-US"/>
          </a:p>
        </p:txBody>
      </p:sp>
      <p:sp>
        <p:nvSpPr>
          <p:cNvPr id="94210" name="Rectangle 2"/>
          <p:cNvSpPr>
            <a:spLocks noGrp="1" noRot="1" noChangeAspect="1" noChangeArrowheads="1" noTextEdit="1"/>
          </p:cNvSpPr>
          <p:nvPr>
            <p:ph type="sldImg"/>
          </p:nvPr>
        </p:nvSpPr>
        <p:spPr>
          <a:ln/>
        </p:spPr>
      </p:sp>
      <p:sp>
        <p:nvSpPr>
          <p:cNvPr id="942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a:t>13.</a:t>
            </a:r>
            <a:fld id="{726A1B12-984D-4A2E-A7C5-F89FB7930F85}" type="slidenum">
              <a:rPr lang="en-US"/>
              <a:pPr/>
              <a:t>12</a:t>
            </a:fld>
            <a:endParaRPr lang="en-US"/>
          </a:p>
        </p:txBody>
      </p:sp>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p:txBody>
          <a:bodyPr/>
          <a:lstStyle/>
          <a:p>
            <a:r>
              <a:rPr lang="en-US"/>
              <a:t>The main point with case I is that it doesn’t matter how we divide our cash flows between our stockholders and bondholders, the cash flow of the firm doesn’t change. Since the cash flows don’t change, and we haven’t changed the risk of existing cash flows, the value of the firm won’t change.</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a:t>13.</a:t>
            </a:r>
            <a:fld id="{64CABBDC-143B-48F7-B142-35FE34FCC74E}" type="slidenum">
              <a:rPr lang="en-US"/>
              <a:pPr/>
              <a:t>13</a:t>
            </a:fld>
            <a:endParaRPr lang="en-US"/>
          </a:p>
        </p:txBody>
      </p:sp>
      <p:sp>
        <p:nvSpPr>
          <p:cNvPr id="26626" name="Rectangle 2"/>
          <p:cNvSpPr>
            <a:spLocks noGrp="1" noRot="1" noChangeAspect="1" noChangeArrowheads="1" noTextEdit="1"/>
          </p:cNvSpPr>
          <p:nvPr>
            <p:ph type="sldImg"/>
          </p:nvPr>
        </p:nvSpPr>
        <p:spPr>
          <a:ln/>
        </p:spPr>
      </p:sp>
      <p:sp>
        <p:nvSpPr>
          <p:cNvPr id="26627" name="Rectangle 3"/>
          <p:cNvSpPr>
            <a:spLocks noGrp="1" noChangeArrowheads="1"/>
          </p:cNvSpPr>
          <p:nvPr>
            <p:ph type="body" idx="1"/>
          </p:nvPr>
        </p:nvSpPr>
        <p:spPr/>
        <p:txBody>
          <a:bodyPr/>
          <a:lstStyle/>
          <a:p>
            <a:r>
              <a:rPr lang="en-US" dirty="0" smtClean="0"/>
              <a:t>Case I </a:t>
            </a:r>
            <a:r>
              <a:rPr lang="en-US" dirty="0"/>
              <a:t>is a world without taxes. That is why the term (1 – T</a:t>
            </a:r>
            <a:r>
              <a:rPr lang="en-US" baseline="-25000" dirty="0"/>
              <a:t>C</a:t>
            </a:r>
            <a:r>
              <a:rPr lang="en-US" dirty="0"/>
              <a:t>) is not included in the WACC equation.</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a:t>13.</a:t>
            </a:r>
            <a:fld id="{F1E15E75-64A0-4E58-93A2-66996E513B95}" type="slidenum">
              <a:rPr lang="en-US"/>
              <a:pPr/>
              <a:t>14</a:t>
            </a:fld>
            <a:endParaRPr lang="en-US"/>
          </a:p>
        </p:txBody>
      </p:sp>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a:t>13.</a:t>
            </a:r>
            <a:fld id="{4139EB25-712D-4362-8182-C4FF91EEBEF0}" type="slidenum">
              <a:rPr lang="en-US"/>
              <a:pPr/>
              <a:t>15</a:t>
            </a:fld>
            <a:endParaRPr lang="en-US"/>
          </a:p>
        </p:txBody>
      </p:sp>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p:txBody>
          <a:bodyPr/>
          <a:lstStyle/>
          <a:p>
            <a:r>
              <a:rPr lang="en-US" dirty="0" smtClean="0"/>
              <a:t>If </a:t>
            </a:r>
            <a:r>
              <a:rPr lang="en-US" dirty="0"/>
              <a:t>the firm is financed with 45% debt, then it is financed with 55% </a:t>
            </a:r>
            <a:r>
              <a:rPr lang="en-US" dirty="0" smtClean="0"/>
              <a:t>equity. One </a:t>
            </a:r>
            <a:r>
              <a:rPr lang="en-US" dirty="0"/>
              <a:t>way to compute the D/E ratio is %debt / (1-%debt)</a:t>
            </a:r>
          </a:p>
          <a:p>
            <a:endParaRPr lang="en-US" dirty="0"/>
          </a:p>
          <a:p>
            <a:r>
              <a:rPr lang="en-US" dirty="0"/>
              <a:t>The second question is used to reinforce that R</a:t>
            </a:r>
            <a:r>
              <a:rPr lang="en-US" baseline="-25000" dirty="0"/>
              <a:t>A</a:t>
            </a:r>
            <a:r>
              <a:rPr lang="en-US" dirty="0"/>
              <a:t> does not change when the capital structure changes</a:t>
            </a:r>
          </a:p>
          <a:p>
            <a:endParaRPr lang="en-US" dirty="0"/>
          </a:p>
          <a:p>
            <a:r>
              <a:rPr lang="en-US" dirty="0"/>
              <a:t>Many students will not immediately see how to get the % of equity from the D/E ratio. </a:t>
            </a:r>
            <a:r>
              <a:rPr lang="en-US" dirty="0" smtClean="0"/>
              <a:t>Recall that </a:t>
            </a:r>
            <a:r>
              <a:rPr lang="en-US" dirty="0"/>
              <a:t>D+E = V. We are looking at ratios, so the actual $ amount of D and E is not important. All that matters is the relationship between them. So, let E = 1. Then D/1 = 1.5; Solve for D; D = 1.5. Then V = 1 + 1.5 = 2.5 and the percent equity is 1 / 2.5 = 40%. </a:t>
            </a:r>
            <a:r>
              <a:rPr lang="en-US" dirty="0" smtClean="0"/>
              <a:t>The </a:t>
            </a:r>
            <a:r>
              <a:rPr lang="en-US" dirty="0"/>
              <a:t>choice of E = 1 is for simplicity. </a:t>
            </a:r>
            <a:r>
              <a:rPr lang="en-US" dirty="0" smtClean="0"/>
              <a:t>It </a:t>
            </a:r>
            <a:r>
              <a:rPr lang="en-US" dirty="0"/>
              <a:t>doesn’t matter what you set E equal to, as long as you keep the relationships in tact. So, let E = 5; then D/5 = 1.5 and D = 5(1.5) = 7.5; V = 5 + 7.5 = 12.5 and E/V = 5 / 12.5 = 40%.</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a:t>13.</a:t>
            </a:r>
            <a:fld id="{76F5A4C1-71D3-43D2-8162-7EE6E278CB3F}" type="slidenum">
              <a:rPr lang="en-US"/>
              <a:pPr/>
              <a:t>16</a:t>
            </a:fld>
            <a:endParaRPr lang="en-US"/>
          </a:p>
        </p:txBody>
      </p:sp>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p:txBody>
          <a:bodyPr/>
          <a:lstStyle/>
          <a:p>
            <a:r>
              <a:rPr lang="en-US"/>
              <a:t>Intuitively, an increase in financial leverage should increase systematic risk since changes in interest rates are a systematic risk factor and will have more impact the higher the financial leverage.</a:t>
            </a:r>
          </a:p>
          <a:p>
            <a:endParaRPr lang="en-US"/>
          </a:p>
          <a:p>
            <a:r>
              <a:rPr lang="en-US"/>
              <a:t>The assumption that debt is riskless is for simplicity and to illustrate that even if debt is default risk-free, it still increases the variability of cash flows to the stockholders and thus the systematic risk.</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a:t>13.</a:t>
            </a:r>
            <a:fld id="{896D4D48-CAC7-45B6-805F-5D907A684ABD}" type="slidenum">
              <a:rPr lang="en-US"/>
              <a:pPr/>
              <a:t>17</a:t>
            </a:fld>
            <a:endParaRPr lang="en-US"/>
          </a:p>
        </p:txBody>
      </p:sp>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p:txBody>
          <a:bodyPr/>
          <a:lstStyle/>
          <a:p>
            <a:r>
              <a:rPr lang="en-US" dirty="0" smtClean="0"/>
              <a:t>This</a:t>
            </a:r>
            <a:r>
              <a:rPr lang="en-US" baseline="0" dirty="0" smtClean="0"/>
              <a:t> </a:t>
            </a:r>
            <a:r>
              <a:rPr lang="en-US" dirty="0" smtClean="0"/>
              <a:t>result </a:t>
            </a:r>
            <a:r>
              <a:rPr lang="en-US" dirty="0"/>
              <a:t>assumes that the debt is risk-free. The effect of leverage on financial risk will be even greater if the debt is not default free.</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a:t>13.</a:t>
            </a:r>
            <a:fld id="{A1FE7A83-9D7F-4D20-9861-766C819F74B9}" type="slidenum">
              <a:rPr lang="en-US"/>
              <a:pPr/>
              <a:t>18</a:t>
            </a:fld>
            <a:endParaRPr lang="en-US"/>
          </a:p>
        </p:txBody>
      </p:sp>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p:txBody>
          <a:bodyPr/>
          <a:lstStyle/>
          <a:p>
            <a:r>
              <a:rPr lang="en-US" dirty="0" smtClean="0"/>
              <a:t>Government </a:t>
            </a:r>
            <a:r>
              <a:rPr lang="en-US" dirty="0"/>
              <a:t>effectively pays part of our interest expense for us; it is subsidizing a portion of the interest payment.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a:t>13.</a:t>
            </a:r>
            <a:fld id="{7A6DE337-EF65-476B-BB44-BF3BEF71953D}" type="slidenum">
              <a:rPr lang="en-US"/>
              <a:pPr/>
              <a:t>1</a:t>
            </a:fld>
            <a:endParaRPr lang="en-US"/>
          </a:p>
        </p:txBody>
      </p:sp>
      <p:sp>
        <p:nvSpPr>
          <p:cNvPr id="89090" name="Rectangle 2"/>
          <p:cNvSpPr>
            <a:spLocks noGrp="1" noRot="1" noChangeAspect="1" noChangeArrowheads="1" noTextEdit="1"/>
          </p:cNvSpPr>
          <p:nvPr>
            <p:ph type="sldImg"/>
          </p:nvPr>
        </p:nvSpPr>
        <p:spPr>
          <a:ln/>
        </p:spPr>
      </p:sp>
      <p:sp>
        <p:nvSpPr>
          <p:cNvPr id="890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a:t>13.</a:t>
            </a:r>
            <a:fld id="{8D8BF8EC-561C-4623-A902-46813BEEAF52}" type="slidenum">
              <a:rPr lang="en-US"/>
              <a:pPr/>
              <a:t>19</a:t>
            </a:fld>
            <a:endParaRPr lang="en-US"/>
          </a:p>
        </p:txBody>
      </p:sp>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p:txBody>
          <a:bodyPr/>
          <a:lstStyle/>
          <a:p>
            <a:r>
              <a:rPr lang="en-US"/>
              <a:t>The levered firm has 6250 in 8% debt, so the interest expense = .08(6250) = 500</a:t>
            </a:r>
          </a:p>
          <a:p>
            <a:endParaRPr lang="en-US"/>
          </a:p>
          <a:p>
            <a:r>
              <a:rPr lang="en-US"/>
              <a:t>CFFA = EBIT – taxes (depreciation expense is the same in either case, so it will not affect CFFA on an incremental basis)</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a:t>13.</a:t>
            </a:r>
            <a:fld id="{734DDC65-2F11-4EFB-A8CE-3D3B54B1D8BB}" type="slidenum">
              <a:rPr lang="en-US"/>
              <a:pPr/>
              <a:t>20</a:t>
            </a:fld>
            <a:endParaRPr lang="en-US"/>
          </a:p>
        </p:txBody>
      </p:sp>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p:txBody>
          <a:bodyPr/>
          <a:lstStyle/>
          <a:p>
            <a:r>
              <a:rPr lang="en-US" dirty="0" smtClean="0"/>
              <a:t>Increase </a:t>
            </a:r>
            <a:r>
              <a:rPr lang="en-US" dirty="0"/>
              <a:t>in cash flow in the example is exactly equal to the interest tax shield</a:t>
            </a:r>
          </a:p>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a:t>13.</a:t>
            </a:r>
            <a:fld id="{16D1CD58-3B88-4BD4-BE0F-FE752A59B45D}" type="slidenum">
              <a:rPr lang="en-US"/>
              <a:pPr/>
              <a:t>21</a:t>
            </a:fld>
            <a:endParaRPr lang="en-US"/>
          </a:p>
        </p:txBody>
      </p:sp>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p:txBody>
          <a:bodyPr/>
          <a:lstStyle/>
          <a:p>
            <a:r>
              <a:rPr lang="en-US"/>
              <a:t>R</a:t>
            </a:r>
            <a:r>
              <a:rPr lang="en-US" baseline="-25000"/>
              <a:t>U</a:t>
            </a:r>
            <a:r>
              <a:rPr lang="en-US"/>
              <a:t> is the cost of capital for an unlevered firm = R</a:t>
            </a:r>
            <a:r>
              <a:rPr lang="en-US" baseline="-25000"/>
              <a:t>A</a:t>
            </a:r>
            <a:r>
              <a:rPr lang="en-US"/>
              <a:t> for an unlevered firm</a:t>
            </a:r>
          </a:p>
          <a:p>
            <a:endParaRPr lang="en-US"/>
          </a:p>
          <a:p>
            <a:r>
              <a:rPr lang="en-US"/>
              <a:t>V</a:t>
            </a:r>
            <a:r>
              <a:rPr lang="en-US" baseline="-25000"/>
              <a:t>U</a:t>
            </a:r>
            <a:r>
              <a:rPr lang="en-US"/>
              <a:t> is jus the PV of the expected future cash flow from assets for an unlevered firm.</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a:t>13.</a:t>
            </a:r>
            <a:fld id="{394902AD-494A-4466-8A3D-C4F0A9DB06D8}" type="slidenum">
              <a:rPr lang="en-US"/>
              <a:pPr/>
              <a:t>22</a:t>
            </a:fld>
            <a:endParaRPr lang="en-US"/>
          </a:p>
        </p:txBody>
      </p:sp>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a:t>13.</a:t>
            </a:r>
            <a:fld id="{E0F8375E-FFD4-4303-B0F0-EF52C4632301}" type="slidenum">
              <a:rPr lang="en-US"/>
              <a:pPr/>
              <a:t>23</a:t>
            </a:fld>
            <a:endParaRPr lang="en-US"/>
          </a:p>
        </p:txBody>
      </p:sp>
      <p:sp>
        <p:nvSpPr>
          <p:cNvPr id="97282" name="Rectangle 2"/>
          <p:cNvSpPr>
            <a:spLocks noGrp="1" noRot="1" noChangeAspect="1" noChangeArrowheads="1" noTextEdit="1"/>
          </p:cNvSpPr>
          <p:nvPr>
            <p:ph type="sldImg"/>
          </p:nvPr>
        </p:nvSpPr>
        <p:spPr>
          <a:ln/>
        </p:spPr>
      </p:sp>
      <p:sp>
        <p:nvSpPr>
          <p:cNvPr id="972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a:t>13.</a:t>
            </a:r>
            <a:fld id="{1CAFB616-2E91-424B-8B4A-14893D1DC42B}" type="slidenum">
              <a:rPr lang="en-US"/>
              <a:pPr/>
              <a:t>24</a:t>
            </a:fld>
            <a:endParaRPr lang="en-US"/>
          </a:p>
        </p:txBody>
      </p:sp>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a:t>13.</a:t>
            </a:r>
            <a:fld id="{1B6256D9-4679-4FB6-B34C-0A3AFECA3CE5}" type="slidenum">
              <a:rPr lang="en-US"/>
              <a:pPr/>
              <a:t>25</a:t>
            </a:fld>
            <a:endParaRPr lang="en-US"/>
          </a:p>
        </p:txBody>
      </p:sp>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p:txBody>
          <a:bodyPr/>
          <a:lstStyle/>
          <a:p>
            <a:r>
              <a:rPr lang="en-US" dirty="0" smtClean="0"/>
              <a:t>R</a:t>
            </a:r>
            <a:r>
              <a:rPr lang="en-US" baseline="0" dirty="0" smtClean="0"/>
              <a:t>ecall </a:t>
            </a:r>
            <a:r>
              <a:rPr lang="en-US" dirty="0" smtClean="0"/>
              <a:t>that </a:t>
            </a:r>
            <a:r>
              <a:rPr lang="en-US" dirty="0"/>
              <a:t>a D/E ratio = 1 implies 50% equity and 50% debt.</a:t>
            </a:r>
          </a:p>
          <a:p>
            <a:endParaRPr lang="en-US" dirty="0"/>
          </a:p>
          <a:p>
            <a:r>
              <a:rPr lang="en-US" dirty="0"/>
              <a:t>The amount of leverage in the firm increased, the cost of equity increased, but the overall cost of capital decreased.</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a:t>13.</a:t>
            </a:r>
            <a:fld id="{2DEA714A-4B4E-4F7C-99EC-9EC868BE3298}" type="slidenum">
              <a:rPr lang="en-US"/>
              <a:pPr/>
              <a:t>26</a:t>
            </a:fld>
            <a:endParaRPr lang="en-US"/>
          </a:p>
        </p:txBody>
      </p:sp>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a:t>13.</a:t>
            </a:r>
            <a:fld id="{6EB703FB-F045-4FF9-98CC-5D224E05EAC0}" type="slidenum">
              <a:rPr lang="en-US"/>
              <a:pPr/>
              <a:t>27</a:t>
            </a:fld>
            <a:endParaRPr lang="en-US"/>
          </a:p>
        </p:txBody>
      </p:sp>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a:t>13.</a:t>
            </a:r>
            <a:fld id="{98BB8364-238E-49D0-9BDF-9AA74F48A83B}" type="slidenum">
              <a:rPr lang="en-US"/>
              <a:pPr/>
              <a:t>28</a:t>
            </a:fld>
            <a:endParaRPr lang="en-US"/>
          </a:p>
        </p:txBody>
      </p:sp>
      <p:sp>
        <p:nvSpPr>
          <p:cNvPr id="101378" name="Rectangle 2"/>
          <p:cNvSpPr>
            <a:spLocks noGrp="1" noRot="1" noChangeAspect="1" noChangeArrowheads="1" noTextEdit="1"/>
          </p:cNvSpPr>
          <p:nvPr>
            <p:ph type="sldImg"/>
          </p:nvPr>
        </p:nvSpPr>
        <p:spPr>
          <a:ln/>
        </p:spPr>
      </p:sp>
      <p:sp>
        <p:nvSpPr>
          <p:cNvPr id="1013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a:t>13.</a:t>
            </a:r>
            <a:fld id="{E1FD5ABF-00F7-49AF-9841-432F228F6347}" type="slidenum">
              <a:rPr lang="en-US"/>
              <a:pPr/>
              <a:t>2</a:t>
            </a:fld>
            <a:endParaRPr lang="en-US"/>
          </a:p>
        </p:txBody>
      </p:sp>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a:t>13.</a:t>
            </a:r>
            <a:fld id="{4B7963D1-43B9-40ED-B844-5230474754C1}" type="slidenum">
              <a:rPr lang="en-US"/>
              <a:pPr/>
              <a:t>29</a:t>
            </a:fld>
            <a:endParaRPr lang="en-US"/>
          </a:p>
        </p:txBody>
      </p:sp>
      <p:sp>
        <p:nvSpPr>
          <p:cNvPr id="102402" name="Rectangle 2"/>
          <p:cNvSpPr>
            <a:spLocks noGrp="1" noRot="1" noChangeAspect="1" noChangeArrowheads="1" noTextEdit="1"/>
          </p:cNvSpPr>
          <p:nvPr>
            <p:ph type="sldImg"/>
          </p:nvPr>
        </p:nvSpPr>
        <p:spPr>
          <a:ln/>
        </p:spPr>
      </p:sp>
      <p:sp>
        <p:nvSpPr>
          <p:cNvPr id="1024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a:t>13.</a:t>
            </a:r>
            <a:fld id="{7DE61EAB-EBB6-4F5F-B950-58C56513675B}" type="slidenum">
              <a:rPr lang="en-US"/>
              <a:pPr/>
              <a:t>30</a:t>
            </a:fld>
            <a:endParaRPr lang="en-US"/>
          </a:p>
        </p:txBody>
      </p:sp>
      <p:sp>
        <p:nvSpPr>
          <p:cNvPr id="103426" name="Rectangle 2"/>
          <p:cNvSpPr>
            <a:spLocks noGrp="1" noRot="1" noChangeAspect="1" noChangeArrowheads="1" noTextEdit="1"/>
          </p:cNvSpPr>
          <p:nvPr>
            <p:ph type="sldImg"/>
          </p:nvPr>
        </p:nvSpPr>
        <p:spPr>
          <a:ln/>
        </p:spPr>
      </p:sp>
      <p:sp>
        <p:nvSpPr>
          <p:cNvPr id="1034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a:t>13.</a:t>
            </a:r>
            <a:fld id="{5DD44DDF-FD3F-4AB3-896A-EEB939C95B0E}" type="slidenum">
              <a:rPr lang="en-US"/>
              <a:pPr/>
              <a:t>31</a:t>
            </a:fld>
            <a:endParaRPr lang="en-US"/>
          </a:p>
        </p:txBody>
      </p:sp>
      <p:sp>
        <p:nvSpPr>
          <p:cNvPr id="104450" name="Rectangle 2"/>
          <p:cNvSpPr>
            <a:spLocks noGrp="1" noRot="1" noChangeAspect="1" noChangeArrowheads="1" noTextEdit="1"/>
          </p:cNvSpPr>
          <p:nvPr>
            <p:ph type="sldImg"/>
          </p:nvPr>
        </p:nvSpPr>
        <p:spPr>
          <a:ln/>
        </p:spPr>
      </p:sp>
      <p:sp>
        <p:nvSpPr>
          <p:cNvPr id="1044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a:t>13.</a:t>
            </a:r>
            <a:fld id="{F2D1C500-0967-44CC-B8D8-D035CCF92AC0}" type="slidenum">
              <a:rPr lang="en-US"/>
              <a:pPr/>
              <a:t>32</a:t>
            </a:fld>
            <a:endParaRPr lang="en-US"/>
          </a:p>
        </p:txBody>
      </p:sp>
      <p:sp>
        <p:nvSpPr>
          <p:cNvPr id="105474" name="Rectangle 2"/>
          <p:cNvSpPr>
            <a:spLocks noGrp="1" noRot="1" noChangeAspect="1" noChangeArrowheads="1" noTextEdit="1"/>
          </p:cNvSpPr>
          <p:nvPr>
            <p:ph type="sldImg"/>
          </p:nvPr>
        </p:nvSpPr>
        <p:spPr>
          <a:ln/>
        </p:spPr>
      </p:sp>
      <p:sp>
        <p:nvSpPr>
          <p:cNvPr id="1054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a:t>13.</a:t>
            </a:r>
            <a:fld id="{36C8381F-1E84-4EEE-9C01-033B887875C4}" type="slidenum">
              <a:rPr lang="en-US"/>
              <a:pPr/>
              <a:t>33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a:t>13.</a:t>
            </a:r>
            <a:fld id="{56F79C75-E25B-4CA2-B3D3-CA9F4767DC48}" type="slidenum">
              <a:rPr lang="en-US"/>
              <a:pPr/>
              <a:t>34</a:t>
            </a:fld>
            <a:endParaRPr lang="en-US"/>
          </a:p>
        </p:txBody>
      </p:sp>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a:t>13.</a:t>
            </a:r>
            <a:fld id="{EEE90AA8-4905-4061-8FDB-A3B2F9A4756E}" type="slidenum">
              <a:rPr lang="en-US"/>
              <a:pPr/>
              <a:t>35</a:t>
            </a:fld>
            <a:endParaRPr lang="en-US"/>
          </a:p>
        </p:txBody>
      </p:sp>
      <p:sp>
        <p:nvSpPr>
          <p:cNvPr id="108546" name="Rectangle 2"/>
          <p:cNvSpPr>
            <a:spLocks noGrp="1" noRot="1" noChangeAspect="1" noChangeArrowheads="1" noTextEdit="1"/>
          </p:cNvSpPr>
          <p:nvPr>
            <p:ph type="sldImg"/>
          </p:nvPr>
        </p:nvSpPr>
        <p:spPr>
          <a:ln/>
        </p:spPr>
      </p:sp>
      <p:sp>
        <p:nvSpPr>
          <p:cNvPr id="1085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a:t>13.</a:t>
            </a:r>
            <a:fld id="{9E6DB5FC-F8F3-42F1-B188-661AE206013C}" type="slidenum">
              <a:rPr lang="en-US"/>
              <a:pPr/>
              <a:t>36</a:t>
            </a:fld>
            <a:endParaRPr lang="en-US"/>
          </a:p>
        </p:txBody>
      </p:sp>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a:t>13.</a:t>
            </a:r>
            <a:fld id="{CD4FEE81-DDAE-4EA1-A177-A95D66A7CCA6}" type="slidenum">
              <a:rPr lang="en-US"/>
              <a:pPr/>
              <a:t>37</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a:t>13.</a:t>
            </a:r>
            <a:fld id="{2F827F6E-8462-4FC3-B57D-976BE6BEE38A}" type="slidenum">
              <a:rPr lang="en-US"/>
              <a:pPr/>
              <a:t>38</a:t>
            </a:fld>
            <a:endParaRPr lang="en-US"/>
          </a:p>
        </p:txBody>
      </p:sp>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p:txBody>
          <a:bodyPr/>
          <a:lstStyle/>
          <a:p>
            <a:r>
              <a:rPr lang="en-US" dirty="0"/>
              <a:t>See Table </a:t>
            </a:r>
            <a:r>
              <a:rPr lang="en-US" dirty="0" smtClean="0"/>
              <a:t>16.7  </a:t>
            </a:r>
            <a:r>
              <a:rPr lang="en-US" dirty="0"/>
              <a:t>in the book for more details.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a:t>13.</a:t>
            </a:r>
            <a:fld id="{56D42204-1345-44E2-9BD9-69BEC71800D3}" type="slidenum">
              <a:rPr lang="en-US"/>
              <a:pPr/>
              <a:t>3</a:t>
            </a:fld>
            <a:endParaRPr lang="en-US"/>
          </a:p>
        </p:txBody>
      </p:sp>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p:txBody>
          <a:bodyPr/>
          <a:lstStyle/>
          <a:p>
            <a:r>
              <a:rPr lang="en-US" dirty="0" smtClean="0"/>
              <a:t>WACC </a:t>
            </a:r>
            <a:r>
              <a:rPr lang="en-US" dirty="0"/>
              <a:t>is the appropriate discount rate for the risk of the firm’s assets. We can find the value of the firm by discounting the firm’s expected future cash flows at the discount rate – the process is the same as finding the value of anything else. Since value and discount rate move in opposite directions, firm value will be maximized when WACC is minimized.</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a:t>13.</a:t>
            </a:r>
            <a:fld id="{6E492974-C5B4-40A8-BD43-5C21350661A2}" type="slidenum">
              <a:rPr lang="en-US"/>
              <a:pPr/>
              <a:t>39</a:t>
            </a:fld>
            <a:endParaRPr lang="en-US"/>
          </a:p>
        </p:txBody>
      </p:sp>
      <p:sp>
        <p:nvSpPr>
          <p:cNvPr id="111618" name="Rectangle 2"/>
          <p:cNvSpPr>
            <a:spLocks noGrp="1" noRot="1" noChangeAspect="1" noChangeArrowheads="1" noTextEdit="1"/>
          </p:cNvSpPr>
          <p:nvPr>
            <p:ph type="sldImg"/>
          </p:nvPr>
        </p:nvSpPr>
        <p:spPr>
          <a:ln/>
        </p:spPr>
      </p:sp>
      <p:sp>
        <p:nvSpPr>
          <p:cNvPr id="1116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a:t>13.</a:t>
            </a:r>
            <a:fld id="{F0D17878-9944-4E9D-8970-6411964DA27C}" type="slidenum">
              <a:rPr lang="en-US"/>
              <a:pPr/>
              <a:t>40</a:t>
            </a:fld>
            <a:endParaRPr lang="en-US"/>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a:t>13.</a:t>
            </a:r>
            <a:fld id="{4476232B-BE86-4761-8AFA-0F6E7F2C6BDB}" type="slidenum">
              <a:rPr lang="en-US"/>
              <a:pPr/>
              <a:t>41</a:t>
            </a:fld>
            <a:endParaRPr lang="en-US"/>
          </a:p>
        </p:txBody>
      </p:sp>
      <p:sp>
        <p:nvSpPr>
          <p:cNvPr id="113666" name="Rectangle 2"/>
          <p:cNvSpPr>
            <a:spLocks noGrp="1" noRot="1" noChangeAspect="1" noChangeArrowheads="1" noTextEdit="1"/>
          </p:cNvSpPr>
          <p:nvPr>
            <p:ph type="sldImg"/>
          </p:nvPr>
        </p:nvSpPr>
        <p:spPr>
          <a:ln/>
        </p:spPr>
      </p:sp>
      <p:sp>
        <p:nvSpPr>
          <p:cNvPr id="1136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a:t>13.</a:t>
            </a:r>
            <a:fld id="{E444EBC7-2B51-4B87-A18B-59C12F595FC6}" type="slidenum">
              <a:rPr lang="en-US"/>
              <a:pPr/>
              <a:t>42</a:t>
            </a:fld>
            <a:endParaRPr lang="en-US"/>
          </a:p>
        </p:txBody>
      </p:sp>
      <p:sp>
        <p:nvSpPr>
          <p:cNvPr id="114690" name="Rectangle 2"/>
          <p:cNvSpPr>
            <a:spLocks noGrp="1" noRot="1" noChangeAspect="1" noChangeArrowheads="1" noTextEdit="1"/>
          </p:cNvSpPr>
          <p:nvPr>
            <p:ph type="sldImg"/>
          </p:nvPr>
        </p:nvSpPr>
        <p:spPr>
          <a:ln/>
        </p:spPr>
      </p:sp>
      <p:sp>
        <p:nvSpPr>
          <p:cNvPr id="1146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a:t>13.</a:t>
            </a:r>
            <a:fld id="{4EE1AB58-5695-4DB8-A5BC-5F1263DED2B5}" type="slidenum">
              <a:rPr lang="en-US"/>
              <a:pPr/>
              <a:t>4</a:t>
            </a:fld>
            <a:endParaRPr lang="en-US"/>
          </a:p>
        </p:txBody>
      </p:sp>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p:txBody>
          <a:bodyPr/>
          <a:lstStyle/>
          <a:p>
            <a:r>
              <a:rPr lang="en-US" dirty="0" smtClean="0"/>
              <a:t>If we </a:t>
            </a:r>
            <a:r>
              <a:rPr lang="en-US" dirty="0"/>
              <a:t>increase the amount of debt in a restructuring, we are decreasing the amount of outstanding shares.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a:t>13.</a:t>
            </a:r>
            <a:fld id="{5EB58E64-6646-4E82-9F23-362ACD101E23}" type="slidenum">
              <a:rPr lang="en-US"/>
              <a:pPr/>
              <a:t>5</a:t>
            </a:fld>
            <a:endParaRPr lang="en-US"/>
          </a:p>
        </p:txBody>
      </p:sp>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a:t>13.</a:t>
            </a:r>
            <a:fld id="{E5B98290-DD2B-4E04-B20C-00B3C250B4DC}" type="slidenum">
              <a:rPr lang="en-US"/>
              <a:pPr/>
              <a:t>6</a:t>
            </a:fld>
            <a:endParaRPr lang="en-US"/>
          </a:p>
        </p:txBody>
      </p:sp>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a:t>13.</a:t>
            </a:r>
            <a:fld id="{31D2FC1F-10B2-4483-B703-3561B198F6C4}" type="slidenum">
              <a:rPr lang="en-US"/>
              <a:pPr/>
              <a:t>7</a:t>
            </a:fld>
            <a:endParaRPr lang="en-US"/>
          </a:p>
        </p:txBody>
      </p:sp>
      <p:sp>
        <p:nvSpPr>
          <p:cNvPr id="92162" name="Rectangle 2"/>
          <p:cNvSpPr>
            <a:spLocks noGrp="1" noRot="1" noChangeAspect="1" noChangeArrowheads="1" noTextEdit="1"/>
          </p:cNvSpPr>
          <p:nvPr>
            <p:ph type="sldImg"/>
          </p:nvPr>
        </p:nvSpPr>
        <p:spPr>
          <a:ln/>
        </p:spPr>
      </p:sp>
      <p:sp>
        <p:nvSpPr>
          <p:cNvPr id="921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a:t>13.</a:t>
            </a:r>
            <a:fld id="{3323BCB6-9CA2-426B-865B-F65F68025E1D}" type="slidenum">
              <a:rPr lang="en-US"/>
              <a:pPr/>
              <a:t>8</a:t>
            </a:fld>
            <a:endParaRPr lang="en-US"/>
          </a:p>
        </p:txBody>
      </p:sp>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p:txBody>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Master" Target="../slideMasters/slideMaster1.xml"/><Relationship Id="rId1" Type="http://schemas.openxmlformats.org/officeDocument/2006/relationships/vmlDrawing" Target="../drawings/vmlDrawing1.v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7010400" y="0"/>
            <a:ext cx="2133600" cy="6858000"/>
          </a:xfrm>
          <a:prstGeom prst="rect">
            <a:avLst/>
          </a:prstGeom>
          <a:solidFill>
            <a:srgbClr val="D9E3BB"/>
          </a:solidFill>
          <a:ln w="9525">
            <a:noFill/>
            <a:miter lim="800000"/>
            <a:headEnd/>
            <a:tailEnd/>
          </a:ln>
          <a:effectLst/>
        </p:spPr>
        <p:txBody>
          <a:bodyPr wrap="none" anchor="ctr"/>
          <a:lstStyle/>
          <a:p>
            <a:endParaRPr lang="en-CA"/>
          </a:p>
        </p:txBody>
      </p:sp>
      <p:sp>
        <p:nvSpPr>
          <p:cNvPr id="86019" name="Rectangle 3"/>
          <p:cNvSpPr>
            <a:spLocks noChangeArrowheads="1"/>
          </p:cNvSpPr>
          <p:nvPr/>
        </p:nvSpPr>
        <p:spPr bwMode="auto">
          <a:xfrm>
            <a:off x="0" y="6248400"/>
            <a:ext cx="9144000" cy="609600"/>
          </a:xfrm>
          <a:prstGeom prst="rect">
            <a:avLst/>
          </a:prstGeom>
          <a:solidFill>
            <a:srgbClr val="006D7C"/>
          </a:solidFill>
          <a:ln w="9525">
            <a:noFill/>
            <a:miter lim="800000"/>
            <a:headEnd/>
            <a:tailEnd/>
          </a:ln>
          <a:effectLst/>
        </p:spPr>
        <p:txBody>
          <a:bodyPr wrap="none" anchor="ctr"/>
          <a:lstStyle/>
          <a:p>
            <a:endParaRPr lang="en-CA"/>
          </a:p>
        </p:txBody>
      </p:sp>
      <p:sp>
        <p:nvSpPr>
          <p:cNvPr id="86020" name="Text Box 4"/>
          <p:cNvSpPr txBox="1">
            <a:spLocks noChangeArrowheads="1"/>
          </p:cNvSpPr>
          <p:nvPr/>
        </p:nvSpPr>
        <p:spPr bwMode="auto">
          <a:xfrm>
            <a:off x="838200" y="228600"/>
            <a:ext cx="6096000" cy="1555750"/>
          </a:xfrm>
          <a:prstGeom prst="rect">
            <a:avLst/>
          </a:prstGeom>
          <a:noFill/>
          <a:ln w="9525">
            <a:noFill/>
            <a:miter lim="800000"/>
            <a:headEnd/>
            <a:tailEnd/>
          </a:ln>
          <a:effectLst/>
        </p:spPr>
        <p:txBody>
          <a:bodyPr>
            <a:spAutoFit/>
          </a:bodyPr>
          <a:lstStyle/>
          <a:p>
            <a:pPr algn="l">
              <a:spcBef>
                <a:spcPct val="50000"/>
              </a:spcBef>
            </a:pPr>
            <a:r>
              <a:rPr lang="en-US" sz="9600" i="1">
                <a:solidFill>
                  <a:srgbClr val="BBB7CD"/>
                </a:solidFill>
              </a:rPr>
              <a:t>Chapter</a:t>
            </a:r>
          </a:p>
        </p:txBody>
      </p:sp>
      <p:sp>
        <p:nvSpPr>
          <p:cNvPr id="86021" name="Rectangle 5"/>
          <p:cNvSpPr>
            <a:spLocks noChangeArrowheads="1"/>
          </p:cNvSpPr>
          <p:nvPr/>
        </p:nvSpPr>
        <p:spPr bwMode="auto">
          <a:xfrm>
            <a:off x="76200" y="2590800"/>
            <a:ext cx="9067800" cy="3733800"/>
          </a:xfrm>
          <a:prstGeom prst="rect">
            <a:avLst/>
          </a:prstGeom>
          <a:gradFill rotWithShape="1">
            <a:gsLst>
              <a:gs pos="0">
                <a:srgbClr val="F1E7CD"/>
              </a:gs>
              <a:gs pos="50000">
                <a:srgbClr val="F1E7CD">
                  <a:gamma/>
                  <a:tint val="0"/>
                  <a:invGamma/>
                </a:srgbClr>
              </a:gs>
              <a:gs pos="100000">
                <a:srgbClr val="F1E7CD"/>
              </a:gs>
            </a:gsLst>
            <a:lin ang="5400000" scaled="1"/>
          </a:gradFill>
          <a:ln w="50800">
            <a:noFill/>
            <a:miter lim="800000"/>
            <a:headEnd/>
            <a:tailEnd/>
          </a:ln>
          <a:effectLst>
            <a:outerShdw dist="45791" dir="2021404" algn="ctr" rotWithShape="0">
              <a:schemeClr val="bg2"/>
            </a:outerShdw>
          </a:effectLst>
        </p:spPr>
        <p:txBody>
          <a:bodyPr wrap="none" anchor="ctr"/>
          <a:lstStyle/>
          <a:p>
            <a:endParaRPr lang="en-CA"/>
          </a:p>
        </p:txBody>
      </p:sp>
      <p:sp>
        <p:nvSpPr>
          <p:cNvPr id="86022" name="Rectangle 6"/>
          <p:cNvSpPr>
            <a:spLocks noGrp="1" noChangeArrowheads="1"/>
          </p:cNvSpPr>
          <p:nvPr>
            <p:ph type="subTitle" idx="1"/>
          </p:nvPr>
        </p:nvSpPr>
        <p:spPr>
          <a:xfrm>
            <a:off x="1371600" y="2895600"/>
            <a:ext cx="6781800" cy="2819400"/>
          </a:xfrm>
          <a:effectLst>
            <a:outerShdw dist="45791" dir="8778596" algn="ctr" rotWithShape="0">
              <a:schemeClr val="bg1">
                <a:alpha val="50000"/>
              </a:schemeClr>
            </a:outerShdw>
          </a:effectLst>
        </p:spPr>
        <p:txBody>
          <a:bodyPr tIns="45720" anchor="ctr" anchorCtr="1"/>
          <a:lstStyle>
            <a:lvl1pPr marL="0" indent="0" algn="ctr">
              <a:defRPr sz="4400">
                <a:solidFill>
                  <a:srgbClr val="003366"/>
                </a:solidFill>
                <a:latin typeface="Times New Roman" pitchFamily="1" charset="0"/>
              </a:defRPr>
            </a:lvl1pPr>
          </a:lstStyle>
          <a:p>
            <a:r>
              <a:rPr lang="en-US"/>
              <a:t>Click to edit Master subtitle style</a:t>
            </a:r>
          </a:p>
          <a:p>
            <a:endParaRPr lang="en-US"/>
          </a:p>
        </p:txBody>
      </p:sp>
      <p:sp>
        <p:nvSpPr>
          <p:cNvPr id="86023" name="Rectangle 7"/>
          <p:cNvSpPr>
            <a:spLocks noChangeArrowheads="1"/>
          </p:cNvSpPr>
          <p:nvPr/>
        </p:nvSpPr>
        <p:spPr bwMode="auto">
          <a:xfrm>
            <a:off x="5029200" y="0"/>
            <a:ext cx="1828800" cy="2057400"/>
          </a:xfrm>
          <a:prstGeom prst="rect">
            <a:avLst/>
          </a:prstGeom>
          <a:noFill/>
          <a:ln w="9525">
            <a:noFill/>
            <a:miter lim="800000"/>
            <a:headEnd/>
            <a:tailEnd/>
          </a:ln>
          <a:effectLst/>
        </p:spPr>
        <p:txBody>
          <a:bodyPr anchor="ctr"/>
          <a:lstStyle/>
          <a:p>
            <a:pPr algn="l"/>
            <a:endParaRPr lang="en-US"/>
          </a:p>
        </p:txBody>
      </p:sp>
      <p:sp>
        <p:nvSpPr>
          <p:cNvPr id="86024" name="Rectangle 8"/>
          <p:cNvSpPr>
            <a:spLocks noChangeArrowheads="1"/>
          </p:cNvSpPr>
          <p:nvPr/>
        </p:nvSpPr>
        <p:spPr bwMode="auto">
          <a:xfrm>
            <a:off x="838200" y="6477000"/>
            <a:ext cx="2667000" cy="457200"/>
          </a:xfrm>
          <a:prstGeom prst="rect">
            <a:avLst/>
          </a:prstGeom>
          <a:noFill/>
          <a:ln w="12700" cap="sq">
            <a:noFill/>
            <a:miter lim="800000"/>
            <a:headEnd type="none" w="sm" len="sm"/>
            <a:tailEnd type="none" w="sm" len="sm"/>
          </a:ln>
          <a:effectLst/>
        </p:spPr>
        <p:txBody>
          <a:bodyPr/>
          <a:lstStyle/>
          <a:p>
            <a:pPr algn="l" eaLnBrk="0" hangingPunct="0">
              <a:spcBef>
                <a:spcPct val="50000"/>
              </a:spcBef>
            </a:pPr>
            <a:r>
              <a:rPr lang="en-US" sz="1400" b="1" i="1">
                <a:solidFill>
                  <a:srgbClr val="F6F2EA"/>
                </a:solidFill>
                <a:latin typeface="Book Antiqua" pitchFamily="1" charset="0"/>
              </a:rPr>
              <a:t>McGraw-Hill Ryerson</a:t>
            </a:r>
          </a:p>
        </p:txBody>
      </p:sp>
      <p:sp>
        <p:nvSpPr>
          <p:cNvPr id="86025" name="Rectangle 9"/>
          <p:cNvSpPr>
            <a:spLocks noChangeArrowheads="1"/>
          </p:cNvSpPr>
          <p:nvPr/>
        </p:nvSpPr>
        <p:spPr bwMode="auto">
          <a:xfrm>
            <a:off x="3581400" y="6477000"/>
            <a:ext cx="5410200" cy="457200"/>
          </a:xfrm>
          <a:prstGeom prst="rect">
            <a:avLst/>
          </a:prstGeom>
          <a:noFill/>
          <a:ln w="12700" cap="sq">
            <a:noFill/>
            <a:miter lim="800000"/>
            <a:headEnd type="none" w="sm" len="sm"/>
            <a:tailEnd type="none" w="sm" len="sm"/>
          </a:ln>
          <a:effectLst/>
        </p:spPr>
        <p:txBody>
          <a:bodyPr/>
          <a:lstStyle/>
          <a:p>
            <a:pPr algn="r" eaLnBrk="0" hangingPunct="0">
              <a:spcBef>
                <a:spcPct val="50000"/>
              </a:spcBef>
            </a:pPr>
            <a:r>
              <a:rPr lang="en-US" sz="1200" b="1" i="1">
                <a:solidFill>
                  <a:schemeClr val="bg1"/>
                </a:solidFill>
                <a:latin typeface="Book Antiqua" pitchFamily="1" charset="0"/>
              </a:rPr>
              <a:t>© 2007 McGraw-Hill Ryerson Limited</a:t>
            </a:r>
          </a:p>
        </p:txBody>
      </p:sp>
      <p:sp>
        <p:nvSpPr>
          <p:cNvPr id="86026" name="Rectangle 10"/>
          <p:cNvSpPr>
            <a:spLocks noChangeArrowheads="1"/>
          </p:cNvSpPr>
          <p:nvPr/>
        </p:nvSpPr>
        <p:spPr bwMode="auto">
          <a:xfrm>
            <a:off x="0" y="0"/>
            <a:ext cx="533400" cy="6858000"/>
          </a:xfrm>
          <a:prstGeom prst="rect">
            <a:avLst/>
          </a:prstGeom>
          <a:solidFill>
            <a:srgbClr val="C84300"/>
          </a:solidFill>
          <a:ln w="9525">
            <a:noFill/>
            <a:miter lim="800000"/>
            <a:headEnd/>
            <a:tailEnd/>
          </a:ln>
          <a:effectLst/>
        </p:spPr>
        <p:txBody>
          <a:bodyPr wrap="none" anchor="ctr"/>
          <a:lstStyle/>
          <a:p>
            <a:endParaRPr lang="en-CA"/>
          </a:p>
        </p:txBody>
      </p:sp>
      <p:sp>
        <p:nvSpPr>
          <p:cNvPr id="86027" name="Rectangle 11"/>
          <p:cNvSpPr>
            <a:spLocks noChangeArrowheads="1"/>
          </p:cNvSpPr>
          <p:nvPr/>
        </p:nvSpPr>
        <p:spPr bwMode="auto">
          <a:xfrm>
            <a:off x="990600" y="1905000"/>
            <a:ext cx="3962400" cy="152400"/>
          </a:xfrm>
          <a:prstGeom prst="rect">
            <a:avLst/>
          </a:prstGeom>
          <a:solidFill>
            <a:srgbClr val="9EBFBB"/>
          </a:solidFill>
          <a:ln w="9525">
            <a:noFill/>
            <a:miter lim="800000"/>
            <a:headEnd/>
            <a:tailEnd/>
          </a:ln>
          <a:effectLst/>
        </p:spPr>
        <p:txBody>
          <a:bodyPr wrap="none" anchor="ctr"/>
          <a:lstStyle/>
          <a:p>
            <a:endParaRPr lang="en-CA"/>
          </a:p>
        </p:txBody>
      </p:sp>
      <p:sp>
        <p:nvSpPr>
          <p:cNvPr id="86028" name="Line 12"/>
          <p:cNvSpPr>
            <a:spLocks noChangeShapeType="1"/>
          </p:cNvSpPr>
          <p:nvPr/>
        </p:nvSpPr>
        <p:spPr bwMode="auto">
          <a:xfrm>
            <a:off x="0" y="2590800"/>
            <a:ext cx="9144000" cy="0"/>
          </a:xfrm>
          <a:prstGeom prst="line">
            <a:avLst/>
          </a:prstGeom>
          <a:noFill/>
          <a:ln w="50800">
            <a:solidFill>
              <a:srgbClr val="003366"/>
            </a:solidFill>
            <a:round/>
            <a:headEnd/>
            <a:tailEnd/>
          </a:ln>
          <a:effectLst/>
        </p:spPr>
        <p:txBody>
          <a:bodyPr/>
          <a:lstStyle/>
          <a:p>
            <a:endParaRPr lang="en-CA"/>
          </a:p>
        </p:txBody>
      </p:sp>
      <p:sp>
        <p:nvSpPr>
          <p:cNvPr id="86029" name="Line 13"/>
          <p:cNvSpPr>
            <a:spLocks noChangeShapeType="1"/>
          </p:cNvSpPr>
          <p:nvPr/>
        </p:nvSpPr>
        <p:spPr bwMode="auto">
          <a:xfrm rot="-5400000">
            <a:off x="5791200" y="1295400"/>
            <a:ext cx="2590800" cy="0"/>
          </a:xfrm>
          <a:prstGeom prst="line">
            <a:avLst/>
          </a:prstGeom>
          <a:noFill/>
          <a:ln w="50800">
            <a:solidFill>
              <a:srgbClr val="003366"/>
            </a:solidFill>
            <a:round/>
            <a:headEnd/>
            <a:tailEnd/>
          </a:ln>
          <a:effectLst/>
        </p:spPr>
        <p:txBody>
          <a:bodyPr/>
          <a:lstStyle/>
          <a:p>
            <a:endParaRPr lang="en-CA"/>
          </a:p>
        </p:txBody>
      </p:sp>
      <p:sp>
        <p:nvSpPr>
          <p:cNvPr id="86030" name="Rectangle 14"/>
          <p:cNvSpPr>
            <a:spLocks noGrp="1" noChangeArrowheads="1"/>
          </p:cNvSpPr>
          <p:nvPr>
            <p:ph type="ctrTitle" sz="quarter"/>
          </p:nvPr>
        </p:nvSpPr>
        <p:spPr>
          <a:xfrm>
            <a:off x="5105400" y="228600"/>
            <a:ext cx="1676400" cy="1676400"/>
          </a:xfrm>
        </p:spPr>
        <p:txBody>
          <a:bodyPr/>
          <a:lstStyle>
            <a:lvl1pPr>
              <a:defRPr sz="16000" i="1">
                <a:solidFill>
                  <a:schemeClr val="accent2"/>
                </a:solidFill>
                <a:latin typeface="Times New Roman" pitchFamily="1" charset="0"/>
              </a:defRPr>
            </a:lvl1pPr>
          </a:lstStyle>
          <a:p>
            <a:r>
              <a:rPr lang="en-US"/>
              <a:t>6</a:t>
            </a:r>
          </a:p>
        </p:txBody>
      </p:sp>
      <p:graphicFrame>
        <p:nvGraphicFramePr>
          <p:cNvPr id="86031" name="Object 15"/>
          <p:cNvGraphicFramePr>
            <a:graphicFrameLocks noChangeAspect="1"/>
          </p:cNvGraphicFramePr>
          <p:nvPr/>
        </p:nvGraphicFramePr>
        <p:xfrm>
          <a:off x="7086600" y="0"/>
          <a:ext cx="2057400" cy="2590800"/>
        </p:xfrm>
        <a:graphic>
          <a:graphicData uri="http://schemas.openxmlformats.org/presentationml/2006/ole">
            <p:oleObj spid="_x0000_s86031" name="Acrobat Document" r:id="rId3" imgW="5742857" imgH="7457143" progId="AcroExch.Document.7">
              <p:embed/>
            </p:oleObj>
          </a:graphicData>
        </a:graphic>
      </p:graphicFrame>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Slide Number Placeholder 3"/>
          <p:cNvSpPr>
            <a:spLocks noGrp="1"/>
          </p:cNvSpPr>
          <p:nvPr>
            <p:ph type="sldNum" sz="quarter" idx="10"/>
          </p:nvPr>
        </p:nvSpPr>
        <p:spPr/>
        <p:txBody>
          <a:bodyPr/>
          <a:lstStyle>
            <a:lvl1pPr>
              <a:defRPr/>
            </a:lvl1pPr>
          </a:lstStyle>
          <a:p>
            <a:r>
              <a:rPr lang="en-US"/>
              <a:t>16-</a:t>
            </a:r>
            <a:fld id="{68635BA7-8054-4052-8719-16318F04E768}"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19900" y="76200"/>
            <a:ext cx="2095500" cy="6324600"/>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533400" y="76200"/>
            <a:ext cx="6134100" cy="6324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Slide Number Placeholder 3"/>
          <p:cNvSpPr>
            <a:spLocks noGrp="1"/>
          </p:cNvSpPr>
          <p:nvPr>
            <p:ph type="sldNum" sz="quarter" idx="10"/>
          </p:nvPr>
        </p:nvSpPr>
        <p:spPr/>
        <p:txBody>
          <a:bodyPr/>
          <a:lstStyle>
            <a:lvl1pPr>
              <a:defRPr/>
            </a:lvl1pPr>
          </a:lstStyle>
          <a:p>
            <a:r>
              <a:rPr lang="en-US"/>
              <a:t>16-</a:t>
            </a:r>
            <a:fld id="{09E035B0-EE90-46C1-9176-CA896B2B0A69}"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533400" y="76200"/>
            <a:ext cx="8382000" cy="1219200"/>
          </a:xfrm>
        </p:spPr>
        <p:txBody>
          <a:bodyPr/>
          <a:lstStyle/>
          <a:p>
            <a:r>
              <a:rPr lang="en-US" smtClean="0"/>
              <a:t>Click to edit Master title style</a:t>
            </a:r>
            <a:endParaRPr lang="en-CA"/>
          </a:p>
        </p:txBody>
      </p:sp>
      <p:sp>
        <p:nvSpPr>
          <p:cNvPr id="3" name="Table Placeholder 2"/>
          <p:cNvSpPr>
            <a:spLocks noGrp="1"/>
          </p:cNvSpPr>
          <p:nvPr>
            <p:ph type="tbl" idx="1"/>
          </p:nvPr>
        </p:nvSpPr>
        <p:spPr>
          <a:xfrm>
            <a:off x="609600" y="1447800"/>
            <a:ext cx="8305800" cy="4953000"/>
          </a:xfrm>
        </p:spPr>
        <p:txBody>
          <a:bodyPr/>
          <a:lstStyle/>
          <a:p>
            <a:endParaRPr lang="en-CA"/>
          </a:p>
        </p:txBody>
      </p:sp>
      <p:sp>
        <p:nvSpPr>
          <p:cNvPr id="4" name="Slide Number Placeholder 3"/>
          <p:cNvSpPr>
            <a:spLocks noGrp="1"/>
          </p:cNvSpPr>
          <p:nvPr>
            <p:ph type="sldNum" sz="quarter" idx="10"/>
          </p:nvPr>
        </p:nvSpPr>
        <p:spPr>
          <a:xfrm>
            <a:off x="6934200" y="6534150"/>
            <a:ext cx="2133600" cy="476250"/>
          </a:xfrm>
        </p:spPr>
        <p:txBody>
          <a:bodyPr/>
          <a:lstStyle>
            <a:lvl1pPr>
              <a:defRPr/>
            </a:lvl1pPr>
          </a:lstStyle>
          <a:p>
            <a:r>
              <a:rPr lang="en-US"/>
              <a:t>16-</a:t>
            </a:r>
            <a:fld id="{C1139A38-ECE4-4366-B40F-0132A9753C51}"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Slide Number Placeholder 3"/>
          <p:cNvSpPr>
            <a:spLocks noGrp="1"/>
          </p:cNvSpPr>
          <p:nvPr>
            <p:ph type="sldNum" sz="quarter" idx="10"/>
          </p:nvPr>
        </p:nvSpPr>
        <p:spPr/>
        <p:txBody>
          <a:bodyPr/>
          <a:lstStyle>
            <a:lvl1pPr>
              <a:defRPr/>
            </a:lvl1pPr>
          </a:lstStyle>
          <a:p>
            <a:r>
              <a:rPr lang="en-US"/>
              <a:t>16-</a:t>
            </a:r>
            <a:fld id="{259DEBEA-0A5B-4789-9C97-194A820089E5}"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r>
              <a:rPr lang="en-US"/>
              <a:t>16-</a:t>
            </a:r>
            <a:fld id="{D23484A7-14E7-4B7F-9D3F-9C2116ACD02F}"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609600" y="1447800"/>
            <a:ext cx="40767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838700" y="1447800"/>
            <a:ext cx="40767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Slide Number Placeholder 4"/>
          <p:cNvSpPr>
            <a:spLocks noGrp="1"/>
          </p:cNvSpPr>
          <p:nvPr>
            <p:ph type="sldNum" sz="quarter" idx="10"/>
          </p:nvPr>
        </p:nvSpPr>
        <p:spPr/>
        <p:txBody>
          <a:bodyPr/>
          <a:lstStyle>
            <a:lvl1pPr>
              <a:defRPr/>
            </a:lvl1pPr>
          </a:lstStyle>
          <a:p>
            <a:r>
              <a:rPr lang="en-US"/>
              <a:t>16-</a:t>
            </a:r>
            <a:fld id="{73059A68-4F6F-4FAE-AC03-9996A3FEA2FD}"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Slide Number Placeholder 6"/>
          <p:cNvSpPr>
            <a:spLocks noGrp="1"/>
          </p:cNvSpPr>
          <p:nvPr>
            <p:ph type="sldNum" sz="quarter" idx="10"/>
          </p:nvPr>
        </p:nvSpPr>
        <p:spPr/>
        <p:txBody>
          <a:bodyPr/>
          <a:lstStyle>
            <a:lvl1pPr>
              <a:defRPr/>
            </a:lvl1pPr>
          </a:lstStyle>
          <a:p>
            <a:r>
              <a:rPr lang="en-US"/>
              <a:t>16-</a:t>
            </a:r>
            <a:fld id="{92C30AAC-5156-4E69-882F-5F2CD2E20D17}"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Slide Number Placeholder 2"/>
          <p:cNvSpPr>
            <a:spLocks noGrp="1"/>
          </p:cNvSpPr>
          <p:nvPr>
            <p:ph type="sldNum" sz="quarter" idx="10"/>
          </p:nvPr>
        </p:nvSpPr>
        <p:spPr/>
        <p:txBody>
          <a:bodyPr/>
          <a:lstStyle>
            <a:lvl1pPr>
              <a:defRPr/>
            </a:lvl1pPr>
          </a:lstStyle>
          <a:p>
            <a:r>
              <a:rPr lang="en-US"/>
              <a:t>16-</a:t>
            </a:r>
            <a:fld id="{C167AD5A-A358-4B79-AF07-9D23E46AB6AB}"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r>
              <a:rPr lang="en-US"/>
              <a:t>16-</a:t>
            </a:r>
            <a:fld id="{8A0365BA-8AAC-42D5-8BDC-6EB548CE1BE3}"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r>
              <a:rPr lang="en-US"/>
              <a:t>16-</a:t>
            </a:r>
            <a:fld id="{B34F3425-A52E-4AA2-998F-FD1D0F037F2A}"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r>
              <a:rPr lang="en-US"/>
              <a:t>16-</a:t>
            </a:r>
            <a:fld id="{F57209CD-9289-433C-A2E6-BA7FE2139798}"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1E7CD">
                <a:gamma/>
                <a:tint val="0"/>
                <a:invGamma/>
              </a:srgbClr>
            </a:gs>
            <a:gs pos="100000">
              <a:srgbClr val="F1E7CD"/>
            </a:gs>
          </a:gsLst>
          <a:lin ang="2700000" scaled="1"/>
        </a:gradFill>
        <a:effectLst/>
      </p:bgPr>
    </p:bg>
    <p:spTree>
      <p:nvGrpSpPr>
        <p:cNvPr id="1" name=""/>
        <p:cNvGrpSpPr/>
        <p:nvPr/>
      </p:nvGrpSpPr>
      <p:grpSpPr>
        <a:xfrm>
          <a:off x="0" y="0"/>
          <a:ext cx="0" cy="0"/>
          <a:chOff x="0" y="0"/>
          <a:chExt cx="0" cy="0"/>
        </a:xfrm>
      </p:grpSpPr>
      <p:sp>
        <p:nvSpPr>
          <p:cNvPr id="84994" name="Rectangle 2"/>
          <p:cNvSpPr>
            <a:spLocks noChangeArrowheads="1"/>
          </p:cNvSpPr>
          <p:nvPr/>
        </p:nvSpPr>
        <p:spPr bwMode="auto">
          <a:xfrm>
            <a:off x="0" y="0"/>
            <a:ext cx="9144000" cy="1371600"/>
          </a:xfrm>
          <a:prstGeom prst="rect">
            <a:avLst/>
          </a:prstGeom>
          <a:gradFill rotWithShape="1">
            <a:gsLst>
              <a:gs pos="0">
                <a:srgbClr val="D9E3BB"/>
              </a:gs>
              <a:gs pos="50000">
                <a:srgbClr val="D9E3BB">
                  <a:gamma/>
                  <a:tint val="0"/>
                  <a:invGamma/>
                </a:srgbClr>
              </a:gs>
              <a:gs pos="100000">
                <a:srgbClr val="D9E3BB"/>
              </a:gs>
            </a:gsLst>
            <a:lin ang="5400000" scaled="1"/>
          </a:gradFill>
          <a:ln w="9525">
            <a:noFill/>
            <a:miter lim="800000"/>
            <a:headEnd/>
            <a:tailEnd/>
          </a:ln>
          <a:effectLst/>
        </p:spPr>
        <p:txBody>
          <a:bodyPr wrap="none" anchor="ctr"/>
          <a:lstStyle/>
          <a:p>
            <a:endParaRPr lang="en-CA"/>
          </a:p>
        </p:txBody>
      </p:sp>
      <p:sp>
        <p:nvSpPr>
          <p:cNvPr id="84995" name="Rectangle 3"/>
          <p:cNvSpPr>
            <a:spLocks noGrp="1" noChangeArrowheads="1"/>
          </p:cNvSpPr>
          <p:nvPr>
            <p:ph type="title"/>
          </p:nvPr>
        </p:nvSpPr>
        <p:spPr bwMode="auto">
          <a:xfrm>
            <a:off x="533400" y="76200"/>
            <a:ext cx="8382000" cy="121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84996" name="Rectangle 4"/>
          <p:cNvSpPr>
            <a:spLocks noGrp="1" noChangeArrowheads="1"/>
          </p:cNvSpPr>
          <p:nvPr>
            <p:ph type="body" idx="1"/>
          </p:nvPr>
        </p:nvSpPr>
        <p:spPr bwMode="auto">
          <a:xfrm>
            <a:off x="609600" y="1447800"/>
            <a:ext cx="8305800" cy="4953000"/>
          </a:xfrm>
          <a:prstGeom prst="rect">
            <a:avLst/>
          </a:prstGeom>
          <a:noFill/>
          <a:ln w="9525">
            <a:noFill/>
            <a:miter lim="800000"/>
            <a:headEnd/>
            <a:tailEnd/>
          </a:ln>
          <a:effectLst/>
        </p:spPr>
        <p:txBody>
          <a:bodyPr vert="horz" wrap="square" lIns="91440" tIns="9144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4997" name="Rectangle 5"/>
          <p:cNvSpPr>
            <a:spLocks noGrp="1" noChangeArrowheads="1"/>
          </p:cNvSpPr>
          <p:nvPr>
            <p:ph type="sldNum" sz="quarter" idx="4"/>
          </p:nvPr>
        </p:nvSpPr>
        <p:spPr bwMode="auto">
          <a:xfrm>
            <a:off x="6934200" y="65341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1">
                <a:solidFill>
                  <a:srgbClr val="C84300"/>
                </a:solidFill>
                <a:latin typeface="+mn-lt"/>
              </a:defRPr>
            </a:lvl1pPr>
          </a:lstStyle>
          <a:p>
            <a:r>
              <a:rPr lang="en-US"/>
              <a:t>16-</a:t>
            </a:r>
            <a:fld id="{A657C100-2AF9-444A-A108-92574E83014A}" type="slidenum">
              <a:rPr lang="en-US"/>
              <a:pPr/>
              <a:t>‹#›</a:t>
            </a:fld>
            <a:endParaRPr lang="en-US"/>
          </a:p>
        </p:txBody>
      </p:sp>
      <p:sp>
        <p:nvSpPr>
          <p:cNvPr id="84998" name="Rectangle 6"/>
          <p:cNvSpPr>
            <a:spLocks noChangeArrowheads="1"/>
          </p:cNvSpPr>
          <p:nvPr/>
        </p:nvSpPr>
        <p:spPr bwMode="auto">
          <a:xfrm rot="-5400000">
            <a:off x="-3124200" y="3124200"/>
            <a:ext cx="6858000" cy="609600"/>
          </a:xfrm>
          <a:prstGeom prst="rect">
            <a:avLst/>
          </a:prstGeom>
          <a:solidFill>
            <a:srgbClr val="006D7C"/>
          </a:solidFill>
          <a:ln w="9525">
            <a:noFill/>
            <a:miter lim="800000"/>
            <a:headEnd/>
            <a:tailEnd/>
          </a:ln>
          <a:effectLst/>
        </p:spPr>
        <p:txBody>
          <a:bodyPr wrap="none" anchor="ctr"/>
          <a:lstStyle/>
          <a:p>
            <a:endParaRPr lang="en-CA"/>
          </a:p>
        </p:txBody>
      </p:sp>
      <p:sp>
        <p:nvSpPr>
          <p:cNvPr id="84999" name="Line 7"/>
          <p:cNvSpPr>
            <a:spLocks noChangeShapeType="1"/>
          </p:cNvSpPr>
          <p:nvPr/>
        </p:nvSpPr>
        <p:spPr bwMode="auto">
          <a:xfrm rot="-5400000">
            <a:off x="-2819400" y="3429000"/>
            <a:ext cx="6858000" cy="0"/>
          </a:xfrm>
          <a:prstGeom prst="line">
            <a:avLst/>
          </a:prstGeom>
          <a:noFill/>
          <a:ln w="50800">
            <a:solidFill>
              <a:srgbClr val="003366"/>
            </a:solidFill>
            <a:round/>
            <a:headEnd/>
            <a:tailEnd/>
          </a:ln>
          <a:effectLst/>
        </p:spPr>
        <p:txBody>
          <a:bodyPr/>
          <a:lstStyle/>
          <a:p>
            <a:endParaRPr lang="en-CA"/>
          </a:p>
        </p:txBody>
      </p:sp>
      <p:sp>
        <p:nvSpPr>
          <p:cNvPr id="85000" name="Line 8"/>
          <p:cNvSpPr>
            <a:spLocks noChangeShapeType="1"/>
          </p:cNvSpPr>
          <p:nvPr/>
        </p:nvSpPr>
        <p:spPr bwMode="auto">
          <a:xfrm>
            <a:off x="0" y="1371600"/>
            <a:ext cx="9144000" cy="0"/>
          </a:xfrm>
          <a:prstGeom prst="line">
            <a:avLst/>
          </a:prstGeom>
          <a:noFill/>
          <a:ln w="101600">
            <a:solidFill>
              <a:srgbClr val="C84300"/>
            </a:solidFill>
            <a:round/>
            <a:headEnd/>
            <a:tailEnd/>
          </a:ln>
          <a:effectLst/>
        </p:spPr>
        <p:txBody>
          <a:bodyPr/>
          <a:lstStyle/>
          <a:p>
            <a:endParaRPr lang="en-CA"/>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 id="2147483665" r:id="rId12"/>
  </p:sldLayoutIdLst>
  <p:timing>
    <p:tnLst>
      <p:par>
        <p:cTn id="1" dur="indefinite" restart="never" nodeType="tmRoot"/>
      </p:par>
    </p:tnLst>
  </p:timing>
  <p:hf hdr="0" ftr="0" dt="0"/>
  <p:txStyles>
    <p:titleStyle>
      <a:lvl1pPr algn="ctr" rtl="0" fontAlgn="base">
        <a:spcBef>
          <a:spcPct val="0"/>
        </a:spcBef>
        <a:spcAft>
          <a:spcPct val="0"/>
        </a:spcAft>
        <a:defRPr sz="4400">
          <a:solidFill>
            <a:srgbClr val="003366"/>
          </a:solidFill>
          <a:latin typeface="+mj-lt"/>
          <a:ea typeface="+mj-ea"/>
          <a:cs typeface="+mj-cs"/>
        </a:defRPr>
      </a:lvl1pPr>
      <a:lvl2pPr algn="ctr" rtl="0" fontAlgn="base">
        <a:spcBef>
          <a:spcPct val="0"/>
        </a:spcBef>
        <a:spcAft>
          <a:spcPct val="0"/>
        </a:spcAft>
        <a:defRPr sz="4400">
          <a:solidFill>
            <a:srgbClr val="003366"/>
          </a:solidFill>
          <a:latin typeface="Arial" charset="0"/>
        </a:defRPr>
      </a:lvl2pPr>
      <a:lvl3pPr algn="ctr" rtl="0" fontAlgn="base">
        <a:spcBef>
          <a:spcPct val="0"/>
        </a:spcBef>
        <a:spcAft>
          <a:spcPct val="0"/>
        </a:spcAft>
        <a:defRPr sz="4400">
          <a:solidFill>
            <a:srgbClr val="003366"/>
          </a:solidFill>
          <a:latin typeface="Arial" charset="0"/>
        </a:defRPr>
      </a:lvl3pPr>
      <a:lvl4pPr algn="ctr" rtl="0" fontAlgn="base">
        <a:spcBef>
          <a:spcPct val="0"/>
        </a:spcBef>
        <a:spcAft>
          <a:spcPct val="0"/>
        </a:spcAft>
        <a:defRPr sz="4400">
          <a:solidFill>
            <a:srgbClr val="003366"/>
          </a:solidFill>
          <a:latin typeface="Arial" charset="0"/>
        </a:defRPr>
      </a:lvl4pPr>
      <a:lvl5pPr algn="ctr" rtl="0" fontAlgn="base">
        <a:spcBef>
          <a:spcPct val="0"/>
        </a:spcBef>
        <a:spcAft>
          <a:spcPct val="0"/>
        </a:spcAft>
        <a:defRPr sz="4400">
          <a:solidFill>
            <a:srgbClr val="003366"/>
          </a:solidFill>
          <a:latin typeface="Arial" charset="0"/>
        </a:defRPr>
      </a:lvl5pPr>
      <a:lvl6pPr marL="457200" algn="ctr" rtl="0" fontAlgn="base">
        <a:spcBef>
          <a:spcPct val="0"/>
        </a:spcBef>
        <a:spcAft>
          <a:spcPct val="0"/>
        </a:spcAft>
        <a:defRPr sz="4400">
          <a:solidFill>
            <a:srgbClr val="003366"/>
          </a:solidFill>
          <a:latin typeface="Arial" charset="0"/>
        </a:defRPr>
      </a:lvl6pPr>
      <a:lvl7pPr marL="914400" algn="ctr" rtl="0" fontAlgn="base">
        <a:spcBef>
          <a:spcPct val="0"/>
        </a:spcBef>
        <a:spcAft>
          <a:spcPct val="0"/>
        </a:spcAft>
        <a:defRPr sz="4400">
          <a:solidFill>
            <a:srgbClr val="003366"/>
          </a:solidFill>
          <a:latin typeface="Arial" charset="0"/>
        </a:defRPr>
      </a:lvl7pPr>
      <a:lvl8pPr marL="1371600" algn="ctr" rtl="0" fontAlgn="base">
        <a:spcBef>
          <a:spcPct val="0"/>
        </a:spcBef>
        <a:spcAft>
          <a:spcPct val="0"/>
        </a:spcAft>
        <a:defRPr sz="4400">
          <a:solidFill>
            <a:srgbClr val="003366"/>
          </a:solidFill>
          <a:latin typeface="Arial" charset="0"/>
        </a:defRPr>
      </a:lvl8pPr>
      <a:lvl9pPr marL="1828800" algn="ctr" rtl="0" fontAlgn="base">
        <a:spcBef>
          <a:spcPct val="0"/>
        </a:spcBef>
        <a:spcAft>
          <a:spcPct val="0"/>
        </a:spcAft>
        <a:defRPr sz="4400">
          <a:solidFill>
            <a:srgbClr val="003366"/>
          </a:solidFill>
          <a:latin typeface="Arial" charset="0"/>
        </a:defRPr>
      </a:lvl9pPr>
    </p:titleStyle>
    <p:bodyStyle>
      <a:lvl1pPr marL="342900" indent="-342900" algn="l" rtl="0" fontAlgn="base">
        <a:spcBef>
          <a:spcPct val="20000"/>
        </a:spcBef>
        <a:spcAft>
          <a:spcPct val="0"/>
        </a:spcAft>
        <a:buClr>
          <a:srgbClr val="C84300"/>
        </a:buClr>
        <a:buChar char="•"/>
        <a:defRPr sz="3200">
          <a:solidFill>
            <a:schemeClr val="tx1"/>
          </a:solidFill>
          <a:latin typeface="+mn-lt"/>
          <a:ea typeface="+mn-ea"/>
          <a:cs typeface="+mn-cs"/>
        </a:defRPr>
      </a:lvl1pPr>
      <a:lvl2pPr marL="742950" indent="-285750" algn="l" rtl="0" fontAlgn="base">
        <a:spcBef>
          <a:spcPct val="20000"/>
        </a:spcBef>
        <a:spcAft>
          <a:spcPct val="0"/>
        </a:spcAft>
        <a:buClr>
          <a:srgbClr val="4F84A1"/>
        </a:buClr>
        <a:buChar char="•"/>
        <a:defRPr sz="2800">
          <a:solidFill>
            <a:schemeClr val="tx1"/>
          </a:solidFill>
          <a:latin typeface="+mn-lt"/>
        </a:defRPr>
      </a:lvl2pPr>
      <a:lvl3pPr marL="1143000" indent="-228600" algn="l" rtl="0" fontAlgn="base">
        <a:spcBef>
          <a:spcPct val="20000"/>
        </a:spcBef>
        <a:spcAft>
          <a:spcPct val="0"/>
        </a:spcAft>
        <a:buClr>
          <a:srgbClr val="A8CD97"/>
        </a:buClr>
        <a:buChar char="•"/>
        <a:defRPr sz="2400">
          <a:solidFill>
            <a:schemeClr val="tx1"/>
          </a:solidFill>
          <a:latin typeface="+mn-lt"/>
        </a:defRPr>
      </a:lvl3pPr>
      <a:lvl4pPr marL="1600200" indent="-228600" algn="l" rtl="0" fontAlgn="base">
        <a:spcBef>
          <a:spcPct val="20000"/>
        </a:spcBef>
        <a:spcAft>
          <a:spcPct val="0"/>
        </a:spcAft>
        <a:buClr>
          <a:srgbClr val="4F84A1"/>
        </a:buClr>
        <a:buFont typeface="Arial" charset="0"/>
        <a:buChar char="–"/>
        <a:defRPr sz="2000">
          <a:solidFill>
            <a:schemeClr val="tx1"/>
          </a:solidFill>
          <a:latin typeface="+mn-lt"/>
        </a:defRPr>
      </a:lvl4pPr>
      <a:lvl5pPr marL="2057400" indent="-228600" algn="l" rtl="0" fontAlgn="base">
        <a:spcBef>
          <a:spcPct val="20000"/>
        </a:spcBef>
        <a:spcAft>
          <a:spcPct val="0"/>
        </a:spcAft>
        <a:buClr>
          <a:srgbClr val="CDA46D"/>
        </a:buClr>
        <a:buChar char="•"/>
        <a:defRPr sz="2000">
          <a:solidFill>
            <a:schemeClr val="tx1"/>
          </a:solidFill>
          <a:latin typeface="+mn-lt"/>
        </a:defRPr>
      </a:lvl5pPr>
      <a:lvl6pPr marL="2514600" indent="-228600" algn="l" rtl="0" fontAlgn="base">
        <a:spcBef>
          <a:spcPct val="20000"/>
        </a:spcBef>
        <a:spcAft>
          <a:spcPct val="0"/>
        </a:spcAft>
        <a:buClr>
          <a:srgbClr val="CDA46D"/>
        </a:buClr>
        <a:buChar char="•"/>
        <a:defRPr sz="2000">
          <a:solidFill>
            <a:schemeClr val="tx1"/>
          </a:solidFill>
          <a:latin typeface="+mn-lt"/>
        </a:defRPr>
      </a:lvl6pPr>
      <a:lvl7pPr marL="2971800" indent="-228600" algn="l" rtl="0" fontAlgn="base">
        <a:spcBef>
          <a:spcPct val="20000"/>
        </a:spcBef>
        <a:spcAft>
          <a:spcPct val="0"/>
        </a:spcAft>
        <a:buClr>
          <a:srgbClr val="CDA46D"/>
        </a:buClr>
        <a:buChar char="•"/>
        <a:defRPr sz="2000">
          <a:solidFill>
            <a:schemeClr val="tx1"/>
          </a:solidFill>
          <a:latin typeface="+mn-lt"/>
        </a:defRPr>
      </a:lvl7pPr>
      <a:lvl8pPr marL="3429000" indent="-228600" algn="l" rtl="0" fontAlgn="base">
        <a:spcBef>
          <a:spcPct val="20000"/>
        </a:spcBef>
        <a:spcAft>
          <a:spcPct val="0"/>
        </a:spcAft>
        <a:buClr>
          <a:srgbClr val="CDA46D"/>
        </a:buClr>
        <a:buChar char="•"/>
        <a:defRPr sz="2000">
          <a:solidFill>
            <a:schemeClr val="tx1"/>
          </a:solidFill>
          <a:latin typeface="+mn-lt"/>
        </a:defRPr>
      </a:lvl8pPr>
      <a:lvl9pPr marL="3886200" indent="-228600" algn="l" rtl="0" fontAlgn="base">
        <a:spcBef>
          <a:spcPct val="20000"/>
        </a:spcBef>
        <a:spcAft>
          <a:spcPct val="0"/>
        </a:spcAft>
        <a:buClr>
          <a:srgbClr val="CDA46D"/>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533400" y="533400"/>
            <a:ext cx="8382000" cy="1447800"/>
          </a:xfrm>
        </p:spPr>
        <p:txBody>
          <a:bodyPr/>
          <a:lstStyle/>
          <a:p>
            <a:r>
              <a:rPr lang="en-US" sz="3600" dirty="0" smtClean="0"/>
              <a:t>Ch.16 </a:t>
            </a:r>
            <a:r>
              <a:rPr lang="en-US" sz="3600" i="1" dirty="0" smtClean="0">
                <a:solidFill>
                  <a:schemeClr val="accent2"/>
                </a:solidFill>
              </a:rPr>
              <a:t>Financial Leverage and Capital Structure Policy</a:t>
            </a:r>
            <a:r>
              <a:rPr lang="en-US" i="1" dirty="0" smtClean="0">
                <a:solidFill>
                  <a:schemeClr val="accent2"/>
                </a:solidFill>
              </a:rPr>
              <a:t/>
            </a:r>
            <a:br>
              <a:rPr lang="en-US" i="1" dirty="0" smtClean="0">
                <a:solidFill>
                  <a:schemeClr val="accent2"/>
                </a:solidFill>
              </a:rPr>
            </a:br>
            <a:endParaRPr lang="en-US" dirty="0"/>
          </a:p>
        </p:txBody>
      </p:sp>
      <p:sp>
        <p:nvSpPr>
          <p:cNvPr id="2051" name="Rectangle 3"/>
          <p:cNvSpPr>
            <a:spLocks noGrp="1" noChangeArrowheads="1"/>
          </p:cNvSpPr>
          <p:nvPr>
            <p:ph type="body" idx="1"/>
          </p:nvPr>
        </p:nvSpPr>
        <p:spPr>
          <a:xfrm>
            <a:off x="609600" y="2209800"/>
            <a:ext cx="8305800" cy="4191000"/>
          </a:xfrm>
        </p:spPr>
        <p:txBody>
          <a:bodyPr/>
          <a:lstStyle/>
          <a:p>
            <a:r>
              <a:rPr lang="en-US" dirty="0"/>
              <a:t>Understand the effect of financial leverage on cash flows and cost of equity</a:t>
            </a:r>
          </a:p>
          <a:p>
            <a:r>
              <a:rPr lang="en-US" dirty="0"/>
              <a:t>Understand the impact of taxes and bankruptcy on capital structure choice</a:t>
            </a:r>
          </a:p>
          <a:p>
            <a:r>
              <a:rPr lang="en-US" dirty="0"/>
              <a:t>Understand the basic components of the bankruptcy process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r>
              <a:rPr lang="en-US"/>
              <a:t>16-</a:t>
            </a:r>
            <a:fld id="{5C15E262-1362-4517-9BC7-795F537AF0BD}" type="slidenum">
              <a:rPr lang="en-US"/>
              <a:pPr/>
              <a:t>9</a:t>
            </a:fld>
            <a:endParaRPr lang="en-US"/>
          </a:p>
        </p:txBody>
      </p:sp>
      <p:sp>
        <p:nvSpPr>
          <p:cNvPr id="18434" name="Rectangle 2"/>
          <p:cNvSpPr>
            <a:spLocks noGrp="1" noChangeArrowheads="1"/>
          </p:cNvSpPr>
          <p:nvPr>
            <p:ph type="title"/>
          </p:nvPr>
        </p:nvSpPr>
        <p:spPr>
          <a:xfrm>
            <a:off x="762000" y="152400"/>
            <a:ext cx="8534400" cy="914400"/>
          </a:xfrm>
        </p:spPr>
        <p:txBody>
          <a:bodyPr/>
          <a:lstStyle/>
          <a:p>
            <a:r>
              <a:rPr lang="en-US"/>
              <a:t>Example: Homemade Leverage and ROE</a:t>
            </a:r>
          </a:p>
        </p:txBody>
      </p:sp>
      <p:sp>
        <p:nvSpPr>
          <p:cNvPr id="18435" name="Rectangle 3"/>
          <p:cNvSpPr>
            <a:spLocks noGrp="1" noChangeArrowheads="1"/>
          </p:cNvSpPr>
          <p:nvPr>
            <p:ph type="body" sz="half" idx="1"/>
          </p:nvPr>
        </p:nvSpPr>
        <p:spPr>
          <a:xfrm>
            <a:off x="609600" y="1447800"/>
            <a:ext cx="4075113" cy="4953000"/>
          </a:xfrm>
        </p:spPr>
        <p:txBody>
          <a:bodyPr/>
          <a:lstStyle/>
          <a:p>
            <a:pPr>
              <a:lnSpc>
                <a:spcPct val="90000"/>
              </a:lnSpc>
            </a:pPr>
            <a:r>
              <a:rPr lang="en-US" sz="2400"/>
              <a:t>Current Capital Structure</a:t>
            </a:r>
          </a:p>
          <a:p>
            <a:pPr lvl="1">
              <a:lnSpc>
                <a:spcPct val="90000"/>
              </a:lnSpc>
            </a:pPr>
            <a:r>
              <a:rPr lang="en-US" sz="2200"/>
              <a:t>Investor borrows $2000 and uses $2000 of their own to buy 200 shares of stock</a:t>
            </a:r>
          </a:p>
          <a:p>
            <a:pPr lvl="1">
              <a:lnSpc>
                <a:spcPct val="90000"/>
              </a:lnSpc>
            </a:pPr>
            <a:r>
              <a:rPr lang="en-US" sz="2200"/>
              <a:t>Payoffs:</a:t>
            </a:r>
          </a:p>
          <a:p>
            <a:pPr lvl="2">
              <a:lnSpc>
                <a:spcPct val="90000"/>
              </a:lnSpc>
            </a:pPr>
            <a:r>
              <a:rPr lang="en-US" sz="1800"/>
              <a:t>Recession: 200(1.25) - .1(2000) = $50</a:t>
            </a:r>
          </a:p>
          <a:p>
            <a:pPr lvl="2">
              <a:lnSpc>
                <a:spcPct val="90000"/>
              </a:lnSpc>
            </a:pPr>
            <a:r>
              <a:rPr lang="en-US" sz="1800"/>
              <a:t>Expected: 200(2.50) - .1(2000) = $300</a:t>
            </a:r>
          </a:p>
          <a:p>
            <a:pPr lvl="2">
              <a:lnSpc>
                <a:spcPct val="90000"/>
              </a:lnSpc>
            </a:pPr>
            <a:r>
              <a:rPr lang="en-US" sz="1800"/>
              <a:t>Expansion: 200(3.75) - .1(2000) = $550</a:t>
            </a:r>
          </a:p>
          <a:p>
            <a:pPr lvl="1">
              <a:lnSpc>
                <a:spcPct val="90000"/>
              </a:lnSpc>
            </a:pPr>
            <a:r>
              <a:rPr lang="en-US" sz="2200"/>
              <a:t>Mirrors the payoffs from purchasing 100 shares from the firm under the proposed capital structure</a:t>
            </a:r>
          </a:p>
        </p:txBody>
      </p:sp>
      <p:sp>
        <p:nvSpPr>
          <p:cNvPr id="18436" name="Rectangle 4"/>
          <p:cNvSpPr>
            <a:spLocks noGrp="1" noChangeArrowheads="1"/>
          </p:cNvSpPr>
          <p:nvPr>
            <p:ph type="body" sz="half" idx="2"/>
          </p:nvPr>
        </p:nvSpPr>
        <p:spPr/>
        <p:txBody>
          <a:bodyPr/>
          <a:lstStyle/>
          <a:p>
            <a:pPr>
              <a:lnSpc>
                <a:spcPct val="90000"/>
              </a:lnSpc>
            </a:pPr>
            <a:r>
              <a:rPr lang="en-US" sz="2000" b="1"/>
              <a:t>Proposed Capital Structure</a:t>
            </a:r>
          </a:p>
          <a:p>
            <a:pPr lvl="1">
              <a:lnSpc>
                <a:spcPct val="90000"/>
              </a:lnSpc>
            </a:pPr>
            <a:r>
              <a:rPr lang="en-US" sz="2000"/>
              <a:t>Investor buys $1000 worth of stock (50 shares) and $1000 worth of ABC bonds paying 10%.</a:t>
            </a:r>
          </a:p>
          <a:p>
            <a:pPr lvl="1">
              <a:lnSpc>
                <a:spcPct val="90000"/>
              </a:lnSpc>
            </a:pPr>
            <a:r>
              <a:rPr lang="en-US" sz="2000"/>
              <a:t>Payoffs:</a:t>
            </a:r>
          </a:p>
          <a:p>
            <a:pPr lvl="2">
              <a:lnSpc>
                <a:spcPct val="90000"/>
              </a:lnSpc>
            </a:pPr>
            <a:r>
              <a:rPr lang="en-US" sz="1600"/>
              <a:t>Recession: 50(.50) + .1(1000) = $125</a:t>
            </a:r>
          </a:p>
          <a:p>
            <a:pPr lvl="2">
              <a:lnSpc>
                <a:spcPct val="90000"/>
              </a:lnSpc>
            </a:pPr>
            <a:r>
              <a:rPr lang="en-US" sz="1600"/>
              <a:t>Expected: 50(3.00) + .1(1000) = $250</a:t>
            </a:r>
          </a:p>
          <a:p>
            <a:pPr lvl="2">
              <a:lnSpc>
                <a:spcPct val="90000"/>
              </a:lnSpc>
            </a:pPr>
            <a:r>
              <a:rPr lang="en-US" sz="1600"/>
              <a:t>Expansion: 50(5.50) + .1(1000) = $375</a:t>
            </a:r>
          </a:p>
          <a:p>
            <a:pPr lvl="1">
              <a:lnSpc>
                <a:spcPct val="90000"/>
              </a:lnSpc>
            </a:pPr>
            <a:r>
              <a:rPr lang="en-US" sz="2000"/>
              <a:t>Mirrors the payoffs from purchasing 100 shares under the current capital structure</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16-</a:t>
            </a:r>
            <a:fld id="{C6DE46A5-A0F3-408E-9F0F-C9D0BDCE69EA}" type="slidenum">
              <a:rPr lang="en-US"/>
              <a:pPr/>
              <a:t>10</a:t>
            </a:fld>
            <a:endParaRPr lang="en-US"/>
          </a:p>
        </p:txBody>
      </p:sp>
      <p:sp>
        <p:nvSpPr>
          <p:cNvPr id="21506" name="Rectangle 2"/>
          <p:cNvSpPr>
            <a:spLocks noGrp="1" noChangeArrowheads="1"/>
          </p:cNvSpPr>
          <p:nvPr>
            <p:ph type="title"/>
          </p:nvPr>
        </p:nvSpPr>
        <p:spPr/>
        <p:txBody>
          <a:bodyPr/>
          <a:lstStyle/>
          <a:p>
            <a:r>
              <a:rPr lang="en-US" dirty="0"/>
              <a:t>Capital Structure </a:t>
            </a:r>
            <a:r>
              <a:rPr lang="en-US" dirty="0" smtClean="0"/>
              <a:t>Theory</a:t>
            </a:r>
            <a:endParaRPr lang="en-US" dirty="0"/>
          </a:p>
        </p:txBody>
      </p:sp>
      <p:sp>
        <p:nvSpPr>
          <p:cNvPr id="21507" name="Rectangle 3"/>
          <p:cNvSpPr>
            <a:spLocks noGrp="1" noChangeArrowheads="1"/>
          </p:cNvSpPr>
          <p:nvPr>
            <p:ph type="body" idx="1"/>
          </p:nvPr>
        </p:nvSpPr>
        <p:spPr>
          <a:xfrm>
            <a:off x="685800" y="1447800"/>
            <a:ext cx="8212138" cy="4800600"/>
          </a:xfrm>
        </p:spPr>
        <p:txBody>
          <a:bodyPr/>
          <a:lstStyle/>
          <a:p>
            <a:r>
              <a:rPr lang="en-US"/>
              <a:t>Modigliani and Miller Theory of Capital Structure</a:t>
            </a:r>
          </a:p>
          <a:p>
            <a:pPr lvl="1"/>
            <a:r>
              <a:rPr lang="en-US"/>
              <a:t>Proposition I – firm value</a:t>
            </a:r>
          </a:p>
          <a:p>
            <a:pPr lvl="1"/>
            <a:r>
              <a:rPr lang="en-US"/>
              <a:t>Proposition II – WACC</a:t>
            </a:r>
          </a:p>
          <a:p>
            <a:r>
              <a:rPr lang="en-US"/>
              <a:t>The value of the firm is determined by the cash flows to the firm and the risk of the assets</a:t>
            </a:r>
          </a:p>
          <a:p>
            <a:r>
              <a:rPr lang="en-US"/>
              <a:t>Changing firm value</a:t>
            </a:r>
          </a:p>
          <a:p>
            <a:pPr lvl="1"/>
            <a:r>
              <a:rPr lang="en-US"/>
              <a:t>Change the risk of the cash flows</a:t>
            </a:r>
          </a:p>
          <a:p>
            <a:pPr lvl="1"/>
            <a:r>
              <a:rPr lang="en-US"/>
              <a:t>Change the cash flows</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16-</a:t>
            </a:r>
            <a:fld id="{9E2C6B20-6124-4DAB-895F-6775AC729D96}" type="slidenum">
              <a:rPr lang="en-US"/>
              <a:pPr/>
              <a:t>11</a:t>
            </a:fld>
            <a:endParaRPr lang="en-US"/>
          </a:p>
        </p:txBody>
      </p:sp>
      <p:sp>
        <p:nvSpPr>
          <p:cNvPr id="22530" name="Rectangle 2"/>
          <p:cNvSpPr>
            <a:spLocks noGrp="1" noChangeArrowheads="1"/>
          </p:cNvSpPr>
          <p:nvPr>
            <p:ph type="title"/>
          </p:nvPr>
        </p:nvSpPr>
        <p:spPr>
          <a:xfrm>
            <a:off x="685800" y="152400"/>
            <a:ext cx="8534400" cy="914400"/>
          </a:xfrm>
        </p:spPr>
        <p:txBody>
          <a:bodyPr/>
          <a:lstStyle/>
          <a:p>
            <a:r>
              <a:rPr lang="en-US" sz="4000"/>
              <a:t>Capital Structure Theory Under Three Special Cases</a:t>
            </a:r>
          </a:p>
        </p:txBody>
      </p:sp>
      <p:sp>
        <p:nvSpPr>
          <p:cNvPr id="22531" name="Rectangle 3"/>
          <p:cNvSpPr>
            <a:spLocks noGrp="1" noChangeArrowheads="1"/>
          </p:cNvSpPr>
          <p:nvPr>
            <p:ph type="body" idx="1"/>
          </p:nvPr>
        </p:nvSpPr>
        <p:spPr/>
        <p:txBody>
          <a:bodyPr/>
          <a:lstStyle/>
          <a:p>
            <a:pPr>
              <a:lnSpc>
                <a:spcPct val="90000"/>
              </a:lnSpc>
            </a:pPr>
            <a:r>
              <a:rPr lang="en-US"/>
              <a:t>Case I – Assumptions</a:t>
            </a:r>
          </a:p>
          <a:p>
            <a:pPr lvl="1">
              <a:lnSpc>
                <a:spcPct val="90000"/>
              </a:lnSpc>
            </a:pPr>
            <a:r>
              <a:rPr lang="en-US"/>
              <a:t>No corporate or personal taxes</a:t>
            </a:r>
          </a:p>
          <a:p>
            <a:pPr lvl="1">
              <a:lnSpc>
                <a:spcPct val="90000"/>
              </a:lnSpc>
            </a:pPr>
            <a:r>
              <a:rPr lang="en-US"/>
              <a:t>No bankruptcy costs</a:t>
            </a:r>
          </a:p>
          <a:p>
            <a:pPr>
              <a:lnSpc>
                <a:spcPct val="90000"/>
              </a:lnSpc>
            </a:pPr>
            <a:r>
              <a:rPr lang="en-US"/>
              <a:t>Case II – Assumptions</a:t>
            </a:r>
          </a:p>
          <a:p>
            <a:pPr lvl="1">
              <a:lnSpc>
                <a:spcPct val="90000"/>
              </a:lnSpc>
            </a:pPr>
            <a:r>
              <a:rPr lang="en-US"/>
              <a:t>Corporate taxes, but no personal taxes</a:t>
            </a:r>
          </a:p>
          <a:p>
            <a:pPr lvl="1">
              <a:lnSpc>
                <a:spcPct val="90000"/>
              </a:lnSpc>
            </a:pPr>
            <a:r>
              <a:rPr lang="en-US"/>
              <a:t>No bankruptcy costs</a:t>
            </a:r>
          </a:p>
          <a:p>
            <a:pPr>
              <a:lnSpc>
                <a:spcPct val="90000"/>
              </a:lnSpc>
            </a:pPr>
            <a:r>
              <a:rPr lang="en-US"/>
              <a:t>Case III – Assumptions</a:t>
            </a:r>
          </a:p>
          <a:p>
            <a:pPr lvl="1">
              <a:lnSpc>
                <a:spcPct val="90000"/>
              </a:lnSpc>
            </a:pPr>
            <a:r>
              <a:rPr lang="en-US"/>
              <a:t>Corporate taxes, but no personal taxes</a:t>
            </a:r>
          </a:p>
          <a:p>
            <a:pPr lvl="1">
              <a:lnSpc>
                <a:spcPct val="90000"/>
              </a:lnSpc>
            </a:pPr>
            <a:r>
              <a:rPr lang="en-US"/>
              <a:t>Bankruptcy costs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16-</a:t>
            </a:r>
            <a:fld id="{B1C35F28-9691-4001-9B64-394B7476769E}" type="slidenum">
              <a:rPr lang="en-US"/>
              <a:pPr/>
              <a:t>12</a:t>
            </a:fld>
            <a:endParaRPr lang="en-US"/>
          </a:p>
        </p:txBody>
      </p:sp>
      <p:sp>
        <p:nvSpPr>
          <p:cNvPr id="23554" name="Rectangle 2"/>
          <p:cNvSpPr>
            <a:spLocks noGrp="1" noChangeArrowheads="1"/>
          </p:cNvSpPr>
          <p:nvPr>
            <p:ph type="title"/>
          </p:nvPr>
        </p:nvSpPr>
        <p:spPr/>
        <p:txBody>
          <a:bodyPr/>
          <a:lstStyle/>
          <a:p>
            <a:r>
              <a:rPr lang="en-US"/>
              <a:t>Case I – No Taxes or Bankruptcy Costs</a:t>
            </a:r>
          </a:p>
        </p:txBody>
      </p:sp>
      <p:sp>
        <p:nvSpPr>
          <p:cNvPr id="23555" name="Rectangle 3"/>
          <p:cNvSpPr>
            <a:spLocks noGrp="1" noChangeArrowheads="1"/>
          </p:cNvSpPr>
          <p:nvPr>
            <p:ph type="body" idx="1"/>
          </p:nvPr>
        </p:nvSpPr>
        <p:spPr/>
        <p:txBody>
          <a:bodyPr/>
          <a:lstStyle/>
          <a:p>
            <a:r>
              <a:rPr lang="en-US"/>
              <a:t>Proposition I</a:t>
            </a:r>
          </a:p>
          <a:p>
            <a:pPr lvl="1"/>
            <a:r>
              <a:rPr lang="en-US"/>
              <a:t>The value of the firm is NOT affected by changes in the capital structure</a:t>
            </a:r>
          </a:p>
          <a:p>
            <a:pPr lvl="1"/>
            <a:r>
              <a:rPr lang="en-US"/>
              <a:t>The cash flows of the firm do not change, therefore value doesn’t change</a:t>
            </a:r>
          </a:p>
          <a:p>
            <a:r>
              <a:rPr lang="en-US"/>
              <a:t>Proposition II</a:t>
            </a:r>
          </a:p>
          <a:p>
            <a:pPr lvl="1"/>
            <a:r>
              <a:rPr lang="en-US"/>
              <a:t>The WACC of the firm is NOT affected by capital structure</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16-</a:t>
            </a:r>
            <a:fld id="{7EE9087D-9F08-4402-8BBB-D71EDEB7F758}" type="slidenum">
              <a:rPr lang="en-US"/>
              <a:pPr/>
              <a:t>13</a:t>
            </a:fld>
            <a:endParaRPr lang="en-US"/>
          </a:p>
        </p:txBody>
      </p:sp>
      <p:sp>
        <p:nvSpPr>
          <p:cNvPr id="25602" name="Rectangle 2"/>
          <p:cNvSpPr>
            <a:spLocks noGrp="1" noChangeArrowheads="1"/>
          </p:cNvSpPr>
          <p:nvPr>
            <p:ph type="title"/>
          </p:nvPr>
        </p:nvSpPr>
        <p:spPr/>
        <p:txBody>
          <a:bodyPr/>
          <a:lstStyle/>
          <a:p>
            <a:r>
              <a:rPr lang="en-US"/>
              <a:t>Case I - Equations</a:t>
            </a:r>
          </a:p>
        </p:txBody>
      </p:sp>
      <p:sp>
        <p:nvSpPr>
          <p:cNvPr id="25603" name="Rectangle 3"/>
          <p:cNvSpPr>
            <a:spLocks noGrp="1" noChangeArrowheads="1"/>
          </p:cNvSpPr>
          <p:nvPr>
            <p:ph type="body" idx="1"/>
          </p:nvPr>
        </p:nvSpPr>
        <p:spPr/>
        <p:txBody>
          <a:bodyPr/>
          <a:lstStyle/>
          <a:p>
            <a:r>
              <a:rPr lang="en-US"/>
              <a:t>WACC = R</a:t>
            </a:r>
            <a:r>
              <a:rPr lang="en-US" baseline="-25000"/>
              <a:t>A</a:t>
            </a:r>
            <a:r>
              <a:rPr lang="en-US"/>
              <a:t> = (E/V)R</a:t>
            </a:r>
            <a:r>
              <a:rPr lang="en-US" baseline="-25000"/>
              <a:t>E</a:t>
            </a:r>
            <a:r>
              <a:rPr lang="en-US"/>
              <a:t> + (D/V)R</a:t>
            </a:r>
            <a:r>
              <a:rPr lang="en-US" baseline="-25000"/>
              <a:t>D</a:t>
            </a:r>
            <a:br>
              <a:rPr lang="en-US" baseline="-25000"/>
            </a:br>
            <a:endParaRPr lang="en-US"/>
          </a:p>
          <a:p>
            <a:r>
              <a:rPr lang="en-US"/>
              <a:t>R</a:t>
            </a:r>
            <a:r>
              <a:rPr lang="en-US" baseline="-25000"/>
              <a:t>E</a:t>
            </a:r>
            <a:r>
              <a:rPr lang="en-US"/>
              <a:t> = R</a:t>
            </a:r>
            <a:r>
              <a:rPr lang="en-US" baseline="-25000"/>
              <a:t>A</a:t>
            </a:r>
            <a:r>
              <a:rPr lang="en-US"/>
              <a:t> + (R</a:t>
            </a:r>
            <a:r>
              <a:rPr lang="en-US" baseline="-25000"/>
              <a:t>A</a:t>
            </a:r>
            <a:r>
              <a:rPr lang="en-US"/>
              <a:t> – R</a:t>
            </a:r>
            <a:r>
              <a:rPr lang="en-US" baseline="-25000"/>
              <a:t>D</a:t>
            </a:r>
            <a:r>
              <a:rPr lang="en-US"/>
              <a:t>)(D/E)</a:t>
            </a:r>
            <a:br>
              <a:rPr lang="en-US"/>
            </a:br>
            <a:endParaRPr lang="en-US"/>
          </a:p>
          <a:p>
            <a:pPr lvl="1"/>
            <a:r>
              <a:rPr lang="en-US"/>
              <a:t>R</a:t>
            </a:r>
            <a:r>
              <a:rPr lang="en-US" baseline="-25000"/>
              <a:t>A</a:t>
            </a:r>
            <a:r>
              <a:rPr lang="en-US"/>
              <a:t> is the “cost” of the firm’s business risk, i.e., the required return on the firm’s assets</a:t>
            </a:r>
          </a:p>
          <a:p>
            <a:pPr lvl="1"/>
            <a:r>
              <a:rPr lang="en-US"/>
              <a:t>(R</a:t>
            </a:r>
            <a:r>
              <a:rPr lang="en-US" baseline="-25000"/>
              <a:t>A</a:t>
            </a:r>
            <a:r>
              <a:rPr lang="en-US"/>
              <a:t> – R</a:t>
            </a:r>
            <a:r>
              <a:rPr lang="en-US" baseline="-25000"/>
              <a:t>D</a:t>
            </a:r>
            <a:r>
              <a:rPr lang="en-US"/>
              <a:t>)(D/E) is the “cost” of the firm’s financial risk, i.e., the additional return required by stockholders to compensate for the risk of leverage</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16-</a:t>
            </a:r>
            <a:fld id="{097E759C-5764-4AE1-8B1A-265BB397900A}" type="slidenum">
              <a:rPr lang="en-US"/>
              <a:pPr/>
              <a:t>14</a:t>
            </a:fld>
            <a:endParaRPr lang="en-US"/>
          </a:p>
        </p:txBody>
      </p:sp>
      <p:sp>
        <p:nvSpPr>
          <p:cNvPr id="67588" name="Rectangle 4"/>
          <p:cNvSpPr>
            <a:spLocks noGrp="1" noChangeArrowheads="1"/>
          </p:cNvSpPr>
          <p:nvPr>
            <p:ph type="title"/>
          </p:nvPr>
        </p:nvSpPr>
        <p:spPr/>
        <p:txBody>
          <a:bodyPr/>
          <a:lstStyle/>
          <a:p>
            <a:r>
              <a:rPr lang="en-US" sz="4000" dirty="0" smtClean="0"/>
              <a:t>Cost </a:t>
            </a:r>
            <a:r>
              <a:rPr lang="en-US" sz="4000" dirty="0"/>
              <a:t>of Equity and </a:t>
            </a:r>
            <a:r>
              <a:rPr lang="en-US" sz="4000" dirty="0" smtClean="0"/>
              <a:t>WACC</a:t>
            </a:r>
            <a:br>
              <a:rPr lang="en-US" sz="4000" dirty="0" smtClean="0"/>
            </a:br>
            <a:r>
              <a:rPr lang="en-US" sz="4000" dirty="0" smtClean="0"/>
              <a:t> </a:t>
            </a:r>
            <a:r>
              <a:rPr lang="en-US" sz="4000" dirty="0"/>
              <a:t>(M&amp;M without taxes)</a:t>
            </a:r>
          </a:p>
        </p:txBody>
      </p:sp>
      <p:pic>
        <p:nvPicPr>
          <p:cNvPr id="67590" name="Picture 6" descr="Fig1703"/>
          <p:cNvPicPr>
            <a:picLocks noGrp="1" noChangeAspect="1" noChangeArrowheads="1"/>
          </p:cNvPicPr>
          <p:nvPr>
            <p:ph idx="1"/>
          </p:nvPr>
        </p:nvPicPr>
        <p:blipFill>
          <a:blip r:embed="rId3" cstate="print"/>
          <a:srcRect/>
          <a:stretch>
            <a:fillRect/>
          </a:stretch>
        </p:blipFill>
        <p:spPr>
          <a:xfrm>
            <a:off x="762000" y="1447800"/>
            <a:ext cx="8153400" cy="5029200"/>
          </a:xfr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16-</a:t>
            </a:r>
            <a:fld id="{D07FDACE-5562-4CFE-8FB8-648EEC3F638E}" type="slidenum">
              <a:rPr lang="en-US"/>
              <a:pPr/>
              <a:t>15</a:t>
            </a:fld>
            <a:endParaRPr lang="en-US"/>
          </a:p>
        </p:txBody>
      </p:sp>
      <p:sp>
        <p:nvSpPr>
          <p:cNvPr id="27650" name="Rectangle 2"/>
          <p:cNvSpPr>
            <a:spLocks noGrp="1" noChangeArrowheads="1"/>
          </p:cNvSpPr>
          <p:nvPr>
            <p:ph type="title"/>
          </p:nvPr>
        </p:nvSpPr>
        <p:spPr/>
        <p:txBody>
          <a:bodyPr/>
          <a:lstStyle/>
          <a:p>
            <a:r>
              <a:rPr lang="en-US"/>
              <a:t>Case I - Example</a:t>
            </a:r>
          </a:p>
        </p:txBody>
      </p:sp>
      <p:sp>
        <p:nvSpPr>
          <p:cNvPr id="27651" name="Rectangle 3"/>
          <p:cNvSpPr>
            <a:spLocks noGrp="1" noChangeArrowheads="1"/>
          </p:cNvSpPr>
          <p:nvPr>
            <p:ph type="body" idx="1"/>
          </p:nvPr>
        </p:nvSpPr>
        <p:spPr>
          <a:xfrm>
            <a:off x="762000" y="1371600"/>
            <a:ext cx="8212138" cy="4953000"/>
          </a:xfrm>
        </p:spPr>
        <p:txBody>
          <a:bodyPr/>
          <a:lstStyle/>
          <a:p>
            <a:pPr>
              <a:lnSpc>
                <a:spcPct val="90000"/>
              </a:lnSpc>
            </a:pPr>
            <a:r>
              <a:rPr lang="en-US" sz="2800"/>
              <a:t>Data</a:t>
            </a:r>
          </a:p>
          <a:p>
            <a:pPr lvl="1">
              <a:lnSpc>
                <a:spcPct val="90000"/>
              </a:lnSpc>
            </a:pPr>
            <a:r>
              <a:rPr lang="en-US" sz="2600"/>
              <a:t>Required return on assets = 16%, cost of debt = 10%; percent of debt = 45%</a:t>
            </a:r>
          </a:p>
          <a:p>
            <a:pPr>
              <a:lnSpc>
                <a:spcPct val="90000"/>
              </a:lnSpc>
            </a:pPr>
            <a:r>
              <a:rPr lang="en-US" sz="2800"/>
              <a:t>What is the cost of equity?</a:t>
            </a:r>
          </a:p>
          <a:p>
            <a:pPr lvl="1">
              <a:lnSpc>
                <a:spcPct val="90000"/>
              </a:lnSpc>
            </a:pPr>
            <a:r>
              <a:rPr lang="en-US" sz="2600"/>
              <a:t>R</a:t>
            </a:r>
            <a:r>
              <a:rPr lang="en-US" sz="2600" baseline="-25000"/>
              <a:t>E</a:t>
            </a:r>
            <a:r>
              <a:rPr lang="en-US" sz="2600"/>
              <a:t> = .16 + (.16 - .10)(.45/.55) = .2091 = 20.91%</a:t>
            </a:r>
          </a:p>
          <a:p>
            <a:pPr>
              <a:lnSpc>
                <a:spcPct val="90000"/>
              </a:lnSpc>
            </a:pPr>
            <a:r>
              <a:rPr lang="en-US" sz="2800"/>
              <a:t>Suppose instead that the cost of equity is 25%, what is the debt-to-equity ratio?</a:t>
            </a:r>
          </a:p>
          <a:p>
            <a:pPr lvl="1">
              <a:lnSpc>
                <a:spcPct val="90000"/>
              </a:lnSpc>
            </a:pPr>
            <a:r>
              <a:rPr lang="en-US" sz="2600"/>
              <a:t>.25 = .16 + (.16 - .10)(D/E)</a:t>
            </a:r>
          </a:p>
          <a:p>
            <a:pPr lvl="1">
              <a:lnSpc>
                <a:spcPct val="90000"/>
              </a:lnSpc>
            </a:pPr>
            <a:r>
              <a:rPr lang="en-US" sz="2600"/>
              <a:t>D/E = (.25 - .16) / (.16 - .10) = 1.5</a:t>
            </a:r>
          </a:p>
          <a:p>
            <a:pPr>
              <a:lnSpc>
                <a:spcPct val="90000"/>
              </a:lnSpc>
            </a:pPr>
            <a:r>
              <a:rPr lang="en-US" sz="2800"/>
              <a:t>Based on this information, what is the percent of equity in the firm?</a:t>
            </a:r>
          </a:p>
          <a:p>
            <a:pPr lvl="1">
              <a:lnSpc>
                <a:spcPct val="90000"/>
              </a:lnSpc>
            </a:pPr>
            <a:r>
              <a:rPr lang="en-US" sz="2600"/>
              <a:t>E/V = 1 / 2.5 = 40%</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16-</a:t>
            </a:r>
            <a:fld id="{17FEEDA2-7602-49C3-B0B3-34B07B0CE6C5}" type="slidenum">
              <a:rPr lang="en-US"/>
              <a:pPr/>
              <a:t>16</a:t>
            </a:fld>
            <a:endParaRPr lang="en-US"/>
          </a:p>
        </p:txBody>
      </p:sp>
      <p:sp>
        <p:nvSpPr>
          <p:cNvPr id="30722" name="Rectangle 2"/>
          <p:cNvSpPr>
            <a:spLocks noGrp="1" noChangeArrowheads="1"/>
          </p:cNvSpPr>
          <p:nvPr>
            <p:ph type="title"/>
          </p:nvPr>
        </p:nvSpPr>
        <p:spPr/>
        <p:txBody>
          <a:bodyPr/>
          <a:lstStyle/>
          <a:p>
            <a:r>
              <a:rPr lang="en-US"/>
              <a:t>The CAPM, the SML and Proposition II</a:t>
            </a:r>
          </a:p>
        </p:txBody>
      </p:sp>
      <p:sp>
        <p:nvSpPr>
          <p:cNvPr id="30723" name="Rectangle 3"/>
          <p:cNvSpPr>
            <a:spLocks noGrp="1" noChangeArrowheads="1"/>
          </p:cNvSpPr>
          <p:nvPr>
            <p:ph type="body" idx="1"/>
          </p:nvPr>
        </p:nvSpPr>
        <p:spPr/>
        <p:txBody>
          <a:bodyPr/>
          <a:lstStyle/>
          <a:p>
            <a:r>
              <a:rPr lang="en-US"/>
              <a:t>How does financial leverage affect systematic risk?</a:t>
            </a:r>
          </a:p>
          <a:p>
            <a:r>
              <a:rPr lang="en-US"/>
              <a:t>CAPM: R</a:t>
            </a:r>
            <a:r>
              <a:rPr lang="en-US" baseline="-25000"/>
              <a:t>A</a:t>
            </a:r>
            <a:r>
              <a:rPr lang="en-US"/>
              <a:t> = R</a:t>
            </a:r>
            <a:r>
              <a:rPr lang="en-US" baseline="-25000"/>
              <a:t>f</a:t>
            </a:r>
            <a:r>
              <a:rPr lang="en-US"/>
              <a:t> + </a:t>
            </a:r>
            <a:r>
              <a:rPr lang="en-US">
                <a:sym typeface="Symbol" pitchFamily="1" charset="2"/>
              </a:rPr>
              <a:t></a:t>
            </a:r>
            <a:r>
              <a:rPr lang="en-US" baseline="-25000">
                <a:sym typeface="Symbol" pitchFamily="1" charset="2"/>
              </a:rPr>
              <a:t>A</a:t>
            </a:r>
            <a:r>
              <a:rPr lang="en-US">
                <a:sym typeface="Symbol" pitchFamily="1" charset="2"/>
              </a:rPr>
              <a:t>(R</a:t>
            </a:r>
            <a:r>
              <a:rPr lang="en-US" baseline="-25000">
                <a:sym typeface="Symbol" pitchFamily="1" charset="2"/>
              </a:rPr>
              <a:t>M</a:t>
            </a:r>
            <a:r>
              <a:rPr lang="en-US">
                <a:sym typeface="Symbol" pitchFamily="1" charset="2"/>
              </a:rPr>
              <a:t> – R</a:t>
            </a:r>
            <a:r>
              <a:rPr lang="en-US" baseline="-25000">
                <a:sym typeface="Symbol" pitchFamily="1" charset="2"/>
              </a:rPr>
              <a:t>f</a:t>
            </a:r>
            <a:r>
              <a:rPr lang="en-US">
                <a:sym typeface="Symbol" pitchFamily="1" charset="2"/>
              </a:rPr>
              <a:t>)</a:t>
            </a:r>
          </a:p>
          <a:p>
            <a:pPr lvl="1"/>
            <a:r>
              <a:rPr lang="en-US"/>
              <a:t>Where </a:t>
            </a:r>
            <a:r>
              <a:rPr lang="en-US">
                <a:sym typeface="Symbol" pitchFamily="1" charset="2"/>
              </a:rPr>
              <a:t></a:t>
            </a:r>
            <a:r>
              <a:rPr lang="en-US" baseline="-25000">
                <a:sym typeface="Symbol" pitchFamily="1" charset="2"/>
              </a:rPr>
              <a:t>A</a:t>
            </a:r>
            <a:r>
              <a:rPr lang="en-US">
                <a:sym typeface="Symbol" pitchFamily="1" charset="2"/>
              </a:rPr>
              <a:t> is the firm’s asset beta and measures the systematic risk of the firm’s assets</a:t>
            </a:r>
          </a:p>
          <a:p>
            <a:r>
              <a:rPr lang="en-US"/>
              <a:t>Proposition II</a:t>
            </a:r>
          </a:p>
          <a:p>
            <a:pPr lvl="1"/>
            <a:r>
              <a:rPr lang="en-US"/>
              <a:t>Replace R</a:t>
            </a:r>
            <a:r>
              <a:rPr lang="en-US" baseline="-25000"/>
              <a:t>A</a:t>
            </a:r>
            <a:r>
              <a:rPr lang="en-US"/>
              <a:t> with the CAPM and assume that the debt is riskless (R</a:t>
            </a:r>
            <a:r>
              <a:rPr lang="en-US" baseline="-25000"/>
              <a:t>D</a:t>
            </a:r>
            <a:r>
              <a:rPr lang="en-US"/>
              <a:t> = R</a:t>
            </a:r>
            <a:r>
              <a:rPr lang="en-US" baseline="-25000"/>
              <a:t>f</a:t>
            </a:r>
            <a:r>
              <a:rPr lang="en-US"/>
              <a:t>)</a:t>
            </a:r>
          </a:p>
          <a:p>
            <a:pPr lvl="1"/>
            <a:r>
              <a:rPr lang="en-US"/>
              <a:t>R</a:t>
            </a:r>
            <a:r>
              <a:rPr lang="en-US" baseline="-25000"/>
              <a:t>E</a:t>
            </a:r>
            <a:r>
              <a:rPr lang="en-US"/>
              <a:t> = R</a:t>
            </a:r>
            <a:r>
              <a:rPr lang="en-US" baseline="-25000"/>
              <a:t>f</a:t>
            </a:r>
            <a:r>
              <a:rPr lang="en-US"/>
              <a:t> + </a:t>
            </a:r>
            <a:r>
              <a:rPr lang="en-US">
                <a:sym typeface="Symbol" pitchFamily="1" charset="2"/>
              </a:rPr>
              <a:t></a:t>
            </a:r>
            <a:r>
              <a:rPr lang="en-US" baseline="-25000">
                <a:sym typeface="Symbol" pitchFamily="1" charset="2"/>
              </a:rPr>
              <a:t>A</a:t>
            </a:r>
            <a:r>
              <a:rPr lang="en-US">
                <a:sym typeface="Symbol" pitchFamily="1" charset="2"/>
              </a:rPr>
              <a:t>(1+D/E)</a:t>
            </a:r>
            <a:r>
              <a:rPr lang="en-US"/>
              <a:t>(R</a:t>
            </a:r>
            <a:r>
              <a:rPr lang="en-US" baseline="-25000"/>
              <a:t>M</a:t>
            </a:r>
            <a:r>
              <a:rPr lang="en-US"/>
              <a:t> – R</a:t>
            </a:r>
            <a:r>
              <a:rPr lang="en-US" baseline="-25000"/>
              <a:t>f</a:t>
            </a:r>
            <a:r>
              <a:rPr lang="en-US"/>
              <a:t>)</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16-</a:t>
            </a:r>
            <a:fld id="{C3821001-11ED-48EB-93D8-B8A935AB12C9}" type="slidenum">
              <a:rPr lang="en-US"/>
              <a:pPr/>
              <a:t>17</a:t>
            </a:fld>
            <a:endParaRPr lang="en-US"/>
          </a:p>
        </p:txBody>
      </p:sp>
      <p:sp>
        <p:nvSpPr>
          <p:cNvPr id="32770" name="Rectangle 2"/>
          <p:cNvSpPr>
            <a:spLocks noGrp="1" noChangeArrowheads="1"/>
          </p:cNvSpPr>
          <p:nvPr>
            <p:ph type="title"/>
          </p:nvPr>
        </p:nvSpPr>
        <p:spPr/>
        <p:txBody>
          <a:bodyPr/>
          <a:lstStyle/>
          <a:p>
            <a:r>
              <a:rPr lang="en-US"/>
              <a:t>Business Risk and Financial Risk</a:t>
            </a:r>
          </a:p>
        </p:txBody>
      </p:sp>
      <p:sp>
        <p:nvSpPr>
          <p:cNvPr id="32771" name="Rectangle 3"/>
          <p:cNvSpPr>
            <a:spLocks noGrp="1" noChangeArrowheads="1"/>
          </p:cNvSpPr>
          <p:nvPr>
            <p:ph type="body" idx="1"/>
          </p:nvPr>
        </p:nvSpPr>
        <p:spPr/>
        <p:txBody>
          <a:bodyPr/>
          <a:lstStyle/>
          <a:p>
            <a:r>
              <a:rPr lang="en-US"/>
              <a:t>R</a:t>
            </a:r>
            <a:r>
              <a:rPr lang="en-US" baseline="-25000"/>
              <a:t>E</a:t>
            </a:r>
            <a:r>
              <a:rPr lang="en-US"/>
              <a:t> = R</a:t>
            </a:r>
            <a:r>
              <a:rPr lang="en-US" baseline="-25000"/>
              <a:t>f</a:t>
            </a:r>
            <a:r>
              <a:rPr lang="en-US"/>
              <a:t> + </a:t>
            </a:r>
            <a:r>
              <a:rPr lang="en-US">
                <a:sym typeface="Symbol" pitchFamily="1" charset="2"/>
              </a:rPr>
              <a:t></a:t>
            </a:r>
            <a:r>
              <a:rPr lang="en-US" baseline="-25000">
                <a:sym typeface="Symbol" pitchFamily="1" charset="2"/>
              </a:rPr>
              <a:t>A</a:t>
            </a:r>
            <a:r>
              <a:rPr lang="en-US">
                <a:sym typeface="Symbol" pitchFamily="1" charset="2"/>
              </a:rPr>
              <a:t>(1+D/E)</a:t>
            </a:r>
            <a:r>
              <a:rPr lang="en-US"/>
              <a:t>(R</a:t>
            </a:r>
            <a:r>
              <a:rPr lang="en-US" baseline="-25000"/>
              <a:t>M</a:t>
            </a:r>
            <a:r>
              <a:rPr lang="en-US"/>
              <a:t> – R</a:t>
            </a:r>
            <a:r>
              <a:rPr lang="en-US" baseline="-25000"/>
              <a:t>f</a:t>
            </a:r>
            <a:r>
              <a:rPr lang="en-US"/>
              <a:t>)</a:t>
            </a:r>
          </a:p>
          <a:p>
            <a:r>
              <a:rPr lang="en-US"/>
              <a:t>CAPM: R</a:t>
            </a:r>
            <a:r>
              <a:rPr lang="en-US" baseline="-25000"/>
              <a:t>E</a:t>
            </a:r>
            <a:r>
              <a:rPr lang="en-US"/>
              <a:t> = R</a:t>
            </a:r>
            <a:r>
              <a:rPr lang="en-US" baseline="-25000"/>
              <a:t>f</a:t>
            </a:r>
            <a:r>
              <a:rPr lang="en-US"/>
              <a:t> + </a:t>
            </a:r>
            <a:r>
              <a:rPr lang="en-US">
                <a:sym typeface="Symbol" pitchFamily="1" charset="2"/>
              </a:rPr>
              <a:t></a:t>
            </a:r>
            <a:r>
              <a:rPr lang="en-US" baseline="-25000">
                <a:sym typeface="Symbol" pitchFamily="1" charset="2"/>
              </a:rPr>
              <a:t>E</a:t>
            </a:r>
            <a:r>
              <a:rPr lang="en-US">
                <a:sym typeface="Symbol" pitchFamily="1" charset="2"/>
              </a:rPr>
              <a:t>(R</a:t>
            </a:r>
            <a:r>
              <a:rPr lang="en-US" baseline="-25000">
                <a:sym typeface="Symbol" pitchFamily="1" charset="2"/>
              </a:rPr>
              <a:t>M</a:t>
            </a:r>
            <a:r>
              <a:rPr lang="en-US">
                <a:sym typeface="Symbol" pitchFamily="1" charset="2"/>
              </a:rPr>
              <a:t> – R</a:t>
            </a:r>
            <a:r>
              <a:rPr lang="en-US" baseline="-25000">
                <a:sym typeface="Symbol" pitchFamily="1" charset="2"/>
              </a:rPr>
              <a:t>f</a:t>
            </a:r>
            <a:r>
              <a:rPr lang="en-US">
                <a:sym typeface="Symbol" pitchFamily="1" charset="2"/>
              </a:rPr>
              <a:t>)</a:t>
            </a:r>
          </a:p>
          <a:p>
            <a:pPr lvl="1"/>
            <a:r>
              <a:rPr lang="en-US">
                <a:sym typeface="Symbol" pitchFamily="1" charset="2"/>
              </a:rPr>
              <a:t></a:t>
            </a:r>
            <a:r>
              <a:rPr lang="en-US" baseline="-25000">
                <a:sym typeface="Symbol" pitchFamily="1" charset="2"/>
              </a:rPr>
              <a:t>E</a:t>
            </a:r>
            <a:r>
              <a:rPr lang="en-US">
                <a:sym typeface="Symbol" pitchFamily="1" charset="2"/>
              </a:rPr>
              <a:t> = </a:t>
            </a:r>
            <a:r>
              <a:rPr lang="en-US" baseline="-25000">
                <a:sym typeface="Symbol" pitchFamily="1" charset="2"/>
              </a:rPr>
              <a:t>A</a:t>
            </a:r>
            <a:r>
              <a:rPr lang="en-US">
                <a:sym typeface="Symbol" pitchFamily="1" charset="2"/>
              </a:rPr>
              <a:t>(1 + D/E)</a:t>
            </a:r>
          </a:p>
          <a:p>
            <a:r>
              <a:rPr lang="en-US">
                <a:sym typeface="Symbol" pitchFamily="1" charset="2"/>
              </a:rPr>
              <a:t>Therefore, the systematic risk of the stock depends on:</a:t>
            </a:r>
          </a:p>
          <a:p>
            <a:pPr lvl="1"/>
            <a:r>
              <a:rPr lang="en-US">
                <a:sym typeface="Symbol" pitchFamily="1" charset="2"/>
              </a:rPr>
              <a:t>Systematic risk of the assets, </a:t>
            </a:r>
            <a:r>
              <a:rPr lang="en-US" baseline="-25000">
                <a:sym typeface="Symbol" pitchFamily="1" charset="2"/>
              </a:rPr>
              <a:t>A</a:t>
            </a:r>
            <a:r>
              <a:rPr lang="en-US">
                <a:sym typeface="Symbol" pitchFamily="1" charset="2"/>
              </a:rPr>
              <a:t>, (Business risk)</a:t>
            </a:r>
          </a:p>
          <a:p>
            <a:pPr lvl="1"/>
            <a:r>
              <a:rPr lang="en-US"/>
              <a:t>Level of leverage, D/E, (Financial risk)</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16-</a:t>
            </a:r>
            <a:fld id="{C736AE8D-1850-4DD8-93B2-06A496ECA434}" type="slidenum">
              <a:rPr lang="en-US"/>
              <a:pPr/>
              <a:t>18</a:t>
            </a:fld>
            <a:endParaRPr lang="en-US"/>
          </a:p>
        </p:txBody>
      </p:sp>
      <p:sp>
        <p:nvSpPr>
          <p:cNvPr id="34818" name="Rectangle 2"/>
          <p:cNvSpPr>
            <a:spLocks noGrp="1" noChangeArrowheads="1"/>
          </p:cNvSpPr>
          <p:nvPr>
            <p:ph type="title"/>
          </p:nvPr>
        </p:nvSpPr>
        <p:spPr/>
        <p:txBody>
          <a:bodyPr/>
          <a:lstStyle/>
          <a:p>
            <a:r>
              <a:rPr lang="en-US" sz="3600" dirty="0"/>
              <a:t>Case II – With Corporate </a:t>
            </a:r>
            <a:r>
              <a:rPr lang="en-US" sz="3600" dirty="0" smtClean="0"/>
              <a:t>Taxes</a:t>
            </a:r>
            <a:endParaRPr lang="en-US" sz="3600" dirty="0"/>
          </a:p>
        </p:txBody>
      </p:sp>
      <p:sp>
        <p:nvSpPr>
          <p:cNvPr id="34819" name="Rectangle 3"/>
          <p:cNvSpPr>
            <a:spLocks noGrp="1" noChangeArrowheads="1"/>
          </p:cNvSpPr>
          <p:nvPr>
            <p:ph type="body" idx="1"/>
          </p:nvPr>
        </p:nvSpPr>
        <p:spPr/>
        <p:txBody>
          <a:bodyPr/>
          <a:lstStyle/>
          <a:p>
            <a:r>
              <a:rPr lang="en-US"/>
              <a:t>Interest is tax deductible</a:t>
            </a:r>
          </a:p>
          <a:p>
            <a:r>
              <a:rPr lang="en-US"/>
              <a:t>Therefore, when a firm adds debt, it reduces taxes, all else equal</a:t>
            </a:r>
          </a:p>
          <a:p>
            <a:r>
              <a:rPr lang="en-US"/>
              <a:t>The reduction in taxes increases the cash flow of the firm</a:t>
            </a:r>
          </a:p>
          <a:p>
            <a:r>
              <a:rPr lang="en-US"/>
              <a:t>How should an increase in cash flows affect the value of the firm?</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16-</a:t>
            </a:r>
            <a:fld id="{B8396ADA-E366-474D-B102-1BF1E645D8FA}" type="slidenum">
              <a:rPr lang="en-US"/>
              <a:pPr/>
              <a:t>1</a:t>
            </a:fld>
            <a:endParaRPr lang="en-US"/>
          </a:p>
        </p:txBody>
      </p:sp>
      <p:sp>
        <p:nvSpPr>
          <p:cNvPr id="7170" name="Rectangle 2"/>
          <p:cNvSpPr>
            <a:spLocks noGrp="1" noChangeArrowheads="1"/>
          </p:cNvSpPr>
          <p:nvPr>
            <p:ph type="title"/>
          </p:nvPr>
        </p:nvSpPr>
        <p:spPr/>
        <p:txBody>
          <a:bodyPr/>
          <a:lstStyle/>
          <a:p>
            <a:r>
              <a:rPr lang="en-US"/>
              <a:t>Chapter Outline</a:t>
            </a:r>
          </a:p>
        </p:txBody>
      </p:sp>
      <p:sp>
        <p:nvSpPr>
          <p:cNvPr id="7171" name="Rectangle 3"/>
          <p:cNvSpPr>
            <a:spLocks noGrp="1" noChangeArrowheads="1"/>
          </p:cNvSpPr>
          <p:nvPr>
            <p:ph type="body" idx="1"/>
          </p:nvPr>
        </p:nvSpPr>
        <p:spPr/>
        <p:txBody>
          <a:bodyPr/>
          <a:lstStyle/>
          <a:p>
            <a:r>
              <a:rPr lang="en-US" sz="2400"/>
              <a:t>The Capital Structure Question</a:t>
            </a:r>
          </a:p>
          <a:p>
            <a:r>
              <a:rPr lang="en-US" sz="2400"/>
              <a:t>The Effect of Financial Leverage</a:t>
            </a:r>
          </a:p>
          <a:p>
            <a:r>
              <a:rPr lang="en-US" sz="2400"/>
              <a:t>Capital Structure and the Cost of Equity Capital</a:t>
            </a:r>
          </a:p>
          <a:p>
            <a:r>
              <a:rPr lang="en-US" sz="2400"/>
              <a:t>M&amp;M Propositions I and II with Corporate Taxes</a:t>
            </a:r>
          </a:p>
          <a:p>
            <a:r>
              <a:rPr lang="en-US" sz="2400"/>
              <a:t>Bankruptcy Costs</a:t>
            </a:r>
          </a:p>
          <a:p>
            <a:r>
              <a:rPr lang="en-US" sz="2400"/>
              <a:t>Optimal Capital Structure</a:t>
            </a:r>
          </a:p>
          <a:p>
            <a:r>
              <a:rPr lang="en-US" sz="2400"/>
              <a:t>The Pie Again</a:t>
            </a:r>
          </a:p>
          <a:p>
            <a:r>
              <a:rPr lang="en-US" sz="2400"/>
              <a:t>Observed Capital Structures</a:t>
            </a:r>
          </a:p>
          <a:p>
            <a:r>
              <a:rPr lang="en-US" sz="2400"/>
              <a:t>Long-Term Financing Under Financial Distress and Bankruptcy</a:t>
            </a:r>
          </a:p>
          <a:p>
            <a:r>
              <a:rPr lang="en-US" sz="2400"/>
              <a:t>Summary and Conclusions</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5" name="Slide Number Placeholder 3"/>
          <p:cNvSpPr>
            <a:spLocks noGrp="1"/>
          </p:cNvSpPr>
          <p:nvPr>
            <p:ph type="sldNum" sz="quarter" idx="10"/>
          </p:nvPr>
        </p:nvSpPr>
        <p:spPr/>
        <p:txBody>
          <a:bodyPr/>
          <a:lstStyle/>
          <a:p>
            <a:r>
              <a:rPr lang="en-US"/>
              <a:t>16-</a:t>
            </a:r>
            <a:fld id="{67B72CF8-978A-4CE3-9625-0D04FA850BFB}" type="slidenum">
              <a:rPr lang="en-US"/>
              <a:pPr/>
              <a:t>19</a:t>
            </a:fld>
            <a:endParaRPr lang="en-US"/>
          </a:p>
        </p:txBody>
      </p:sp>
      <p:sp>
        <p:nvSpPr>
          <p:cNvPr id="36866" name="Rectangle 2"/>
          <p:cNvSpPr>
            <a:spLocks noGrp="1" noChangeArrowheads="1"/>
          </p:cNvSpPr>
          <p:nvPr>
            <p:ph type="title"/>
          </p:nvPr>
        </p:nvSpPr>
        <p:spPr/>
        <p:txBody>
          <a:bodyPr/>
          <a:lstStyle/>
          <a:p>
            <a:r>
              <a:rPr lang="en-US"/>
              <a:t>Case II – Example 1</a:t>
            </a:r>
          </a:p>
        </p:txBody>
      </p:sp>
      <p:graphicFrame>
        <p:nvGraphicFramePr>
          <p:cNvPr id="36962" name="Group 98"/>
          <p:cNvGraphicFramePr>
            <a:graphicFrameLocks noGrp="1"/>
          </p:cNvGraphicFramePr>
          <p:nvPr>
            <p:ph type="tbl" idx="1"/>
          </p:nvPr>
        </p:nvGraphicFramePr>
        <p:xfrm>
          <a:off x="685800" y="1585913"/>
          <a:ext cx="8382000" cy="4891407"/>
        </p:xfrm>
        <a:graphic>
          <a:graphicData uri="http://schemas.openxmlformats.org/drawingml/2006/table">
            <a:tbl>
              <a:tblPr/>
              <a:tblGrid>
                <a:gridCol w="2794000"/>
                <a:gridCol w="2794000"/>
                <a:gridCol w="2794000"/>
              </a:tblGrid>
              <a:tr h="706438">
                <a:tc>
                  <a:txBody>
                    <a:bodyPr/>
                    <a:lstStyle/>
                    <a:p>
                      <a:pPr marL="0" marR="0" lvl="0" indent="0" algn="l" defTabSz="914400" rtl="0" eaLnBrk="1" fontAlgn="base" latinLnBrk="0" hangingPunct="1">
                        <a:lnSpc>
                          <a:spcPct val="100000"/>
                        </a:lnSpc>
                        <a:spcBef>
                          <a:spcPct val="20000"/>
                        </a:spcBef>
                        <a:spcAft>
                          <a:spcPct val="0"/>
                        </a:spcAft>
                        <a:buClr>
                          <a:srgbClr val="C84300"/>
                        </a:buClr>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cap="flat">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84300"/>
                        </a:buClr>
                        <a:buSzTx/>
                        <a:buFontTx/>
                        <a:buNone/>
                        <a:tabLst/>
                      </a:pPr>
                      <a:r>
                        <a:rPr kumimoji="0" lang="en-US" sz="2800" b="1" i="0" u="none" strike="noStrike" cap="none" normalizeH="0" baseline="0" smtClean="0">
                          <a:ln>
                            <a:noFill/>
                          </a:ln>
                          <a:solidFill>
                            <a:schemeClr val="tx1"/>
                          </a:solidFill>
                          <a:effectLst/>
                          <a:latin typeface="Arial" charset="0"/>
                        </a:rPr>
                        <a:t>Unlevered Firm</a:t>
                      </a:r>
                    </a:p>
                  </a:txBody>
                  <a:tcPr horzOverflow="overflow">
                    <a:lnL>
                      <a:noFill/>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84300"/>
                        </a:buClr>
                        <a:buSzTx/>
                        <a:buFontTx/>
                        <a:buNone/>
                        <a:tabLst/>
                      </a:pPr>
                      <a:r>
                        <a:rPr kumimoji="0" lang="en-US" sz="2800" b="1" i="0" u="none" strike="noStrike" cap="none" normalizeH="0" baseline="0" smtClean="0">
                          <a:ln>
                            <a:noFill/>
                          </a:ln>
                          <a:solidFill>
                            <a:schemeClr val="tx1"/>
                          </a:solidFill>
                          <a:effectLst/>
                          <a:latin typeface="Arial" charset="0"/>
                        </a:rPr>
                        <a:t>Levered Firm</a:t>
                      </a:r>
                    </a:p>
                  </a:txBody>
                  <a:tcPr horzOverflow="overflow">
                    <a:lnL>
                      <a:noFill/>
                    </a:lnL>
                    <a:lnR cap="flat">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50875">
                <a:tc>
                  <a:txBody>
                    <a:bodyPr/>
                    <a:lstStyle/>
                    <a:p>
                      <a:pPr marL="0" marR="0" lvl="0" indent="0" algn="l" defTabSz="914400" rtl="0" eaLnBrk="1" fontAlgn="base" latinLnBrk="0" hangingPunct="1">
                        <a:lnSpc>
                          <a:spcPct val="100000"/>
                        </a:lnSpc>
                        <a:spcBef>
                          <a:spcPct val="20000"/>
                        </a:spcBef>
                        <a:spcAft>
                          <a:spcPct val="0"/>
                        </a:spcAft>
                        <a:buClr>
                          <a:srgbClr val="C84300"/>
                        </a:buClr>
                        <a:buSzTx/>
                        <a:buFontTx/>
                        <a:buNone/>
                        <a:tabLst/>
                      </a:pPr>
                      <a:r>
                        <a:rPr kumimoji="0" lang="en-US" sz="2800" b="1" i="0" u="none" strike="noStrike" cap="none" normalizeH="0" baseline="0" smtClean="0">
                          <a:ln>
                            <a:noFill/>
                          </a:ln>
                          <a:solidFill>
                            <a:schemeClr val="tx1"/>
                          </a:solidFill>
                          <a:effectLst/>
                          <a:latin typeface="Arial" charset="0"/>
                        </a:rPr>
                        <a:t>EBIT</a:t>
                      </a:r>
                    </a:p>
                  </a:txBody>
                  <a:tcPr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r>
                        <a:rPr kumimoji="0" lang="en-US" sz="2800" b="0" i="0" u="none" strike="noStrike" cap="none" normalizeH="0" baseline="0" smtClean="0">
                          <a:ln>
                            <a:noFill/>
                          </a:ln>
                          <a:solidFill>
                            <a:schemeClr val="tx1"/>
                          </a:solidFill>
                          <a:effectLst/>
                          <a:latin typeface="Arial" charset="0"/>
                        </a:rPr>
                        <a:t>5000</a:t>
                      </a:r>
                    </a:p>
                  </a:txBody>
                  <a:tcP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r>
                        <a:rPr kumimoji="0" lang="en-US" sz="2800" b="0" i="0" u="none" strike="noStrike" cap="none" normalizeH="0" baseline="0" smtClean="0">
                          <a:ln>
                            <a:noFill/>
                          </a:ln>
                          <a:solidFill>
                            <a:schemeClr val="tx1"/>
                          </a:solidFill>
                          <a:effectLst/>
                          <a:latin typeface="Arial" charset="0"/>
                        </a:rPr>
                        <a:t>5000</a:t>
                      </a:r>
                    </a:p>
                  </a:txBody>
                  <a:tcPr horzOverflow="overflow">
                    <a:lnL>
                      <a:noFill/>
                    </a:lnL>
                    <a:lnR cap="flat">
                      <a:noFill/>
                    </a:lnR>
                    <a:lnT w="12700" cap="flat" cmpd="sng" algn="ctr">
                      <a:solidFill>
                        <a:schemeClr val="tx1"/>
                      </a:solidFill>
                      <a:prstDash val="solid"/>
                      <a:round/>
                      <a:headEnd type="none" w="med" len="med"/>
                      <a:tailEnd type="none" w="med" len="med"/>
                    </a:lnT>
                    <a:lnB>
                      <a:noFill/>
                    </a:lnB>
                    <a:lnTlToBr>
                      <a:noFill/>
                    </a:lnTlToBr>
                    <a:lnBlToTr>
                      <a:noFill/>
                    </a:lnBlToTr>
                    <a:noFill/>
                  </a:tcPr>
                </a:tc>
              </a:tr>
              <a:tr h="646113">
                <a:tc>
                  <a:txBody>
                    <a:bodyPr/>
                    <a:lstStyle/>
                    <a:p>
                      <a:pPr marL="0" marR="0" lvl="0" indent="0" algn="l" defTabSz="914400" rtl="0" eaLnBrk="1" fontAlgn="base" latinLnBrk="0" hangingPunct="1">
                        <a:lnSpc>
                          <a:spcPct val="100000"/>
                        </a:lnSpc>
                        <a:spcBef>
                          <a:spcPct val="20000"/>
                        </a:spcBef>
                        <a:spcAft>
                          <a:spcPct val="0"/>
                        </a:spcAft>
                        <a:buClr>
                          <a:srgbClr val="C84300"/>
                        </a:buClr>
                        <a:buSzTx/>
                        <a:buFontTx/>
                        <a:buNone/>
                        <a:tabLst/>
                      </a:pPr>
                      <a:r>
                        <a:rPr kumimoji="0" lang="en-US" sz="2800" b="1" i="0" u="none" strike="noStrike" cap="none" normalizeH="0" baseline="0" smtClean="0">
                          <a:ln>
                            <a:noFill/>
                          </a:ln>
                          <a:solidFill>
                            <a:schemeClr val="tx1"/>
                          </a:solidFill>
                          <a:effectLst/>
                          <a:latin typeface="Arial" charset="0"/>
                        </a:rPr>
                        <a:t>Interest</a:t>
                      </a:r>
                    </a:p>
                  </a:txBody>
                  <a:tcPr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r>
                        <a:rPr kumimoji="0" lang="en-US" sz="2800" b="0" i="0" u="none" strike="noStrike" cap="none" normalizeH="0" baseline="0" smtClean="0">
                          <a:ln>
                            <a:noFill/>
                          </a:ln>
                          <a:solidFill>
                            <a:schemeClr val="tx1"/>
                          </a:solidFill>
                          <a:effectLst/>
                          <a:latin typeface="Arial" charset="0"/>
                        </a:rPr>
                        <a:t>0</a:t>
                      </a:r>
                    </a:p>
                  </a:txBody>
                  <a:tcP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r>
                        <a:rPr kumimoji="0" lang="en-US" sz="2800" b="0" i="0" u="none" strike="noStrike" cap="none" normalizeH="0" baseline="0" smtClean="0">
                          <a:ln>
                            <a:noFill/>
                          </a:ln>
                          <a:solidFill>
                            <a:schemeClr val="tx1"/>
                          </a:solidFill>
                          <a:effectLst/>
                          <a:latin typeface="Arial" charset="0"/>
                        </a:rPr>
                        <a:t>500</a:t>
                      </a:r>
                    </a:p>
                  </a:txBody>
                  <a:tcPr horzOverflow="overflow">
                    <a:lnL>
                      <a:noFill/>
                    </a:lnL>
                    <a:lnR cap="flat">
                      <a:noFill/>
                    </a:lnR>
                    <a:lnT>
                      <a:noFill/>
                    </a:lnT>
                    <a:lnB w="12700" cap="flat" cmpd="sng" algn="ctr">
                      <a:solidFill>
                        <a:schemeClr val="tx1"/>
                      </a:solidFill>
                      <a:prstDash val="solid"/>
                      <a:round/>
                      <a:headEnd type="none" w="med" len="med"/>
                      <a:tailEnd type="none" w="med" len="med"/>
                    </a:lnB>
                    <a:lnTlToBr>
                      <a:noFill/>
                    </a:lnTlToBr>
                    <a:lnBlToTr>
                      <a:noFill/>
                    </a:lnBlToTr>
                    <a:noFill/>
                  </a:tcPr>
                </a:tc>
              </a:tr>
              <a:tr h="708025">
                <a:tc>
                  <a:txBody>
                    <a:bodyPr/>
                    <a:lstStyle/>
                    <a:p>
                      <a:pPr marL="0" marR="0" lvl="0" indent="0" algn="l" defTabSz="914400" rtl="0" eaLnBrk="1" fontAlgn="base" latinLnBrk="0" hangingPunct="1">
                        <a:lnSpc>
                          <a:spcPct val="100000"/>
                        </a:lnSpc>
                        <a:spcBef>
                          <a:spcPct val="20000"/>
                        </a:spcBef>
                        <a:spcAft>
                          <a:spcPct val="0"/>
                        </a:spcAft>
                        <a:buClr>
                          <a:srgbClr val="C84300"/>
                        </a:buClr>
                        <a:buSzTx/>
                        <a:buFontTx/>
                        <a:buNone/>
                        <a:tabLst/>
                      </a:pPr>
                      <a:r>
                        <a:rPr kumimoji="0" lang="en-US" sz="2800" b="1" i="0" u="none" strike="noStrike" cap="none" normalizeH="0" baseline="0" smtClean="0">
                          <a:ln>
                            <a:noFill/>
                          </a:ln>
                          <a:solidFill>
                            <a:schemeClr val="tx1"/>
                          </a:solidFill>
                          <a:effectLst/>
                          <a:latin typeface="Arial" charset="0"/>
                        </a:rPr>
                        <a:t>Taxable Income</a:t>
                      </a:r>
                    </a:p>
                  </a:txBody>
                  <a:tcPr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r>
                        <a:rPr kumimoji="0" lang="en-US" sz="2800" b="0" i="0" u="none" strike="noStrike" cap="none" normalizeH="0" baseline="0" smtClean="0">
                          <a:ln>
                            <a:noFill/>
                          </a:ln>
                          <a:solidFill>
                            <a:schemeClr val="tx1"/>
                          </a:solidFill>
                          <a:effectLst/>
                          <a:latin typeface="Arial" charset="0"/>
                        </a:rPr>
                        <a:t>5000</a:t>
                      </a:r>
                    </a:p>
                  </a:txBody>
                  <a:tcP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r>
                        <a:rPr kumimoji="0" lang="en-US" sz="2800" b="0" i="0" u="none" strike="noStrike" cap="none" normalizeH="0" baseline="0" smtClean="0">
                          <a:ln>
                            <a:noFill/>
                          </a:ln>
                          <a:solidFill>
                            <a:schemeClr val="tx1"/>
                          </a:solidFill>
                          <a:effectLst/>
                          <a:latin typeface="Arial" charset="0"/>
                        </a:rPr>
                        <a:t>4500</a:t>
                      </a:r>
                    </a:p>
                  </a:txBody>
                  <a:tcPr horzOverflow="overflow">
                    <a:lnL>
                      <a:noFill/>
                    </a:lnL>
                    <a:lnR cap="flat">
                      <a:noFill/>
                    </a:lnR>
                    <a:lnT w="12700" cap="flat" cmpd="sng" algn="ctr">
                      <a:solidFill>
                        <a:schemeClr val="tx1"/>
                      </a:solidFill>
                      <a:prstDash val="solid"/>
                      <a:round/>
                      <a:headEnd type="none" w="med" len="med"/>
                      <a:tailEnd type="none" w="med" len="med"/>
                    </a:lnT>
                    <a:lnB>
                      <a:noFill/>
                    </a:lnB>
                    <a:lnTlToBr>
                      <a:noFill/>
                    </a:lnTlToBr>
                    <a:lnBlToTr>
                      <a:noFill/>
                    </a:lnBlToTr>
                    <a:noFill/>
                  </a:tcPr>
                </a:tc>
              </a:tr>
              <a:tr h="646113">
                <a:tc>
                  <a:txBody>
                    <a:bodyPr/>
                    <a:lstStyle/>
                    <a:p>
                      <a:pPr marL="0" marR="0" lvl="0" indent="0" algn="l" defTabSz="914400" rtl="0" eaLnBrk="1" fontAlgn="base" latinLnBrk="0" hangingPunct="1">
                        <a:lnSpc>
                          <a:spcPct val="100000"/>
                        </a:lnSpc>
                        <a:spcBef>
                          <a:spcPct val="20000"/>
                        </a:spcBef>
                        <a:spcAft>
                          <a:spcPct val="0"/>
                        </a:spcAft>
                        <a:buClr>
                          <a:srgbClr val="C84300"/>
                        </a:buClr>
                        <a:buSzTx/>
                        <a:buFontTx/>
                        <a:buNone/>
                        <a:tabLst/>
                      </a:pPr>
                      <a:r>
                        <a:rPr kumimoji="0" lang="en-US" sz="2800" b="1" i="0" u="none" strike="noStrike" cap="none" normalizeH="0" baseline="0" smtClean="0">
                          <a:ln>
                            <a:noFill/>
                          </a:ln>
                          <a:solidFill>
                            <a:schemeClr val="tx1"/>
                          </a:solidFill>
                          <a:effectLst/>
                          <a:latin typeface="Arial" charset="0"/>
                        </a:rPr>
                        <a:t>Taxes (34%)</a:t>
                      </a:r>
                    </a:p>
                  </a:txBody>
                  <a:tcPr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r>
                        <a:rPr kumimoji="0" lang="en-US" sz="2800" b="0" i="0" u="none" strike="noStrike" cap="none" normalizeH="0" baseline="0" smtClean="0">
                          <a:ln>
                            <a:noFill/>
                          </a:ln>
                          <a:solidFill>
                            <a:schemeClr val="tx1"/>
                          </a:solidFill>
                          <a:effectLst/>
                          <a:latin typeface="Arial" charset="0"/>
                        </a:rPr>
                        <a:t>1700</a:t>
                      </a:r>
                    </a:p>
                  </a:txBody>
                  <a:tcP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r>
                        <a:rPr kumimoji="0" lang="en-US" sz="2800" b="0" i="0" u="none" strike="noStrike" cap="none" normalizeH="0" baseline="0" smtClean="0">
                          <a:ln>
                            <a:noFill/>
                          </a:ln>
                          <a:solidFill>
                            <a:schemeClr val="tx1"/>
                          </a:solidFill>
                          <a:effectLst/>
                          <a:latin typeface="Arial" charset="0"/>
                        </a:rPr>
                        <a:t>1530</a:t>
                      </a:r>
                    </a:p>
                  </a:txBody>
                  <a:tcPr horzOverflow="overflow">
                    <a:lnL>
                      <a:noFill/>
                    </a:lnL>
                    <a:lnR cap="flat">
                      <a:noFill/>
                    </a:lnR>
                    <a:lnT>
                      <a:noFill/>
                    </a:lnT>
                    <a:lnB w="12700" cap="flat" cmpd="sng" algn="ctr">
                      <a:solidFill>
                        <a:schemeClr val="tx1"/>
                      </a:solidFill>
                      <a:prstDash val="solid"/>
                      <a:round/>
                      <a:headEnd type="none" w="med" len="med"/>
                      <a:tailEnd type="none" w="med" len="med"/>
                    </a:lnB>
                    <a:lnTlToBr>
                      <a:noFill/>
                    </a:lnTlToBr>
                    <a:lnBlToTr>
                      <a:noFill/>
                    </a:lnBlToTr>
                    <a:noFill/>
                  </a:tcPr>
                </a:tc>
              </a:tr>
              <a:tr h="650875">
                <a:tc>
                  <a:txBody>
                    <a:bodyPr/>
                    <a:lstStyle/>
                    <a:p>
                      <a:pPr marL="0" marR="0" lvl="0" indent="0" algn="l" defTabSz="914400" rtl="0" eaLnBrk="1" fontAlgn="base" latinLnBrk="0" hangingPunct="1">
                        <a:lnSpc>
                          <a:spcPct val="100000"/>
                        </a:lnSpc>
                        <a:spcBef>
                          <a:spcPct val="20000"/>
                        </a:spcBef>
                        <a:spcAft>
                          <a:spcPct val="0"/>
                        </a:spcAft>
                        <a:buClr>
                          <a:srgbClr val="C84300"/>
                        </a:buClr>
                        <a:buSzTx/>
                        <a:buFontTx/>
                        <a:buNone/>
                        <a:tabLst/>
                      </a:pPr>
                      <a:r>
                        <a:rPr kumimoji="0" lang="en-US" sz="2800" b="1" i="0" u="none" strike="noStrike" cap="none" normalizeH="0" baseline="0" smtClean="0">
                          <a:ln>
                            <a:noFill/>
                          </a:ln>
                          <a:solidFill>
                            <a:schemeClr val="tx1"/>
                          </a:solidFill>
                          <a:effectLst/>
                          <a:latin typeface="Arial" charset="0"/>
                        </a:rPr>
                        <a:t>Net Income</a:t>
                      </a:r>
                    </a:p>
                  </a:txBody>
                  <a:tcPr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r>
                        <a:rPr kumimoji="0" lang="en-US" sz="2800" b="0" i="0" u="none" strike="noStrike" cap="none" normalizeH="0" baseline="0" smtClean="0">
                          <a:ln>
                            <a:noFill/>
                          </a:ln>
                          <a:solidFill>
                            <a:schemeClr val="tx1"/>
                          </a:solidFill>
                          <a:effectLst/>
                          <a:latin typeface="Arial" charset="0"/>
                        </a:rPr>
                        <a:t>3300</a:t>
                      </a: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r>
                        <a:rPr kumimoji="0" lang="en-US" sz="2800" b="0" i="0" u="none" strike="noStrike" cap="none" normalizeH="0" baseline="0" smtClean="0">
                          <a:ln>
                            <a:noFill/>
                          </a:ln>
                          <a:solidFill>
                            <a:schemeClr val="tx1"/>
                          </a:solidFill>
                          <a:effectLst/>
                          <a:latin typeface="Arial" charset="0"/>
                        </a:rPr>
                        <a:t>2970</a:t>
                      </a:r>
                    </a:p>
                  </a:txBody>
                  <a:tcPr horzOverflow="overflow">
                    <a:lnL>
                      <a:noFill/>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6113">
                <a:tc>
                  <a:txBody>
                    <a:bodyPr/>
                    <a:lstStyle/>
                    <a:p>
                      <a:pPr marL="0" marR="0" lvl="0" indent="0" algn="l" defTabSz="914400" rtl="0" eaLnBrk="1" fontAlgn="base" latinLnBrk="0" hangingPunct="1">
                        <a:lnSpc>
                          <a:spcPct val="100000"/>
                        </a:lnSpc>
                        <a:spcBef>
                          <a:spcPct val="20000"/>
                        </a:spcBef>
                        <a:spcAft>
                          <a:spcPct val="0"/>
                        </a:spcAft>
                        <a:buClr>
                          <a:srgbClr val="C84300"/>
                        </a:buClr>
                        <a:buSzTx/>
                        <a:buFontTx/>
                        <a:buNone/>
                        <a:tabLst/>
                      </a:pPr>
                      <a:r>
                        <a:rPr kumimoji="0" lang="en-US" sz="2800" b="1" i="0" u="none" strike="noStrike" cap="none" normalizeH="0" baseline="0" smtClean="0">
                          <a:ln>
                            <a:noFill/>
                          </a:ln>
                          <a:solidFill>
                            <a:schemeClr val="tx1"/>
                          </a:solidFill>
                          <a:effectLst/>
                          <a:latin typeface="Arial" charset="0"/>
                        </a:rPr>
                        <a:t>CFFA</a:t>
                      </a:r>
                    </a:p>
                  </a:txBody>
                  <a:tcPr horzOverflow="overflow">
                    <a:lnL cap="flat">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r>
                        <a:rPr kumimoji="0" lang="en-US" sz="2800" b="0" i="0" u="none" strike="noStrike" cap="none" normalizeH="0" baseline="0" smtClean="0">
                          <a:ln>
                            <a:noFill/>
                          </a:ln>
                          <a:solidFill>
                            <a:schemeClr val="tx1"/>
                          </a:solidFill>
                          <a:effectLst/>
                          <a:latin typeface="Arial" charset="0"/>
                        </a:rPr>
                        <a:t>3300</a:t>
                      </a:r>
                    </a:p>
                  </a:txBody>
                  <a:tcPr horzOverflow="overflow">
                    <a:lnL>
                      <a:noFill/>
                    </a:lnL>
                    <a:lnR>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r>
                        <a:rPr kumimoji="0" lang="en-US" sz="2800" b="0" i="0" u="none" strike="noStrike" cap="none" normalizeH="0" baseline="0" smtClean="0">
                          <a:ln>
                            <a:noFill/>
                          </a:ln>
                          <a:solidFill>
                            <a:schemeClr val="tx1"/>
                          </a:solidFill>
                          <a:effectLst/>
                          <a:latin typeface="Arial" charset="0"/>
                        </a:rPr>
                        <a:t>3470</a:t>
                      </a:r>
                    </a:p>
                  </a:txBody>
                  <a:tcPr horzOverflow="overflow">
                    <a:lnL>
                      <a:noFill/>
                    </a:lnL>
                    <a:lnR cap="flat">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16-</a:t>
            </a:r>
            <a:fld id="{92D7886F-AB50-4290-8D4C-0381ECFA4D19}" type="slidenum">
              <a:rPr lang="en-US"/>
              <a:pPr/>
              <a:t>20</a:t>
            </a:fld>
            <a:endParaRPr lang="en-US"/>
          </a:p>
        </p:txBody>
      </p:sp>
      <p:sp>
        <p:nvSpPr>
          <p:cNvPr id="38914" name="Rectangle 2"/>
          <p:cNvSpPr>
            <a:spLocks noGrp="1" noChangeArrowheads="1"/>
          </p:cNvSpPr>
          <p:nvPr>
            <p:ph type="title"/>
          </p:nvPr>
        </p:nvSpPr>
        <p:spPr/>
        <p:txBody>
          <a:bodyPr/>
          <a:lstStyle/>
          <a:p>
            <a:r>
              <a:rPr lang="en-US"/>
              <a:t>Example 1 continued</a:t>
            </a:r>
          </a:p>
        </p:txBody>
      </p:sp>
      <p:sp>
        <p:nvSpPr>
          <p:cNvPr id="38915" name="Rectangle 3"/>
          <p:cNvSpPr>
            <a:spLocks noGrp="1" noChangeArrowheads="1"/>
          </p:cNvSpPr>
          <p:nvPr>
            <p:ph type="body" idx="1"/>
          </p:nvPr>
        </p:nvSpPr>
        <p:spPr>
          <a:xfrm>
            <a:off x="762000" y="1447800"/>
            <a:ext cx="8212138" cy="4572000"/>
          </a:xfrm>
        </p:spPr>
        <p:txBody>
          <a:bodyPr/>
          <a:lstStyle/>
          <a:p>
            <a:pPr>
              <a:lnSpc>
                <a:spcPct val="90000"/>
              </a:lnSpc>
            </a:pPr>
            <a:r>
              <a:rPr lang="en-US" sz="2800"/>
              <a:t>Assume the company has $6,250 8% coupon debt and faces a 34% tax rate.</a:t>
            </a:r>
          </a:p>
          <a:p>
            <a:pPr>
              <a:lnSpc>
                <a:spcPct val="90000"/>
              </a:lnSpc>
            </a:pPr>
            <a:r>
              <a:rPr lang="en-US" sz="2800"/>
              <a:t>Annual interest tax shield</a:t>
            </a:r>
          </a:p>
          <a:p>
            <a:pPr lvl="1">
              <a:lnSpc>
                <a:spcPct val="90000"/>
              </a:lnSpc>
            </a:pPr>
            <a:r>
              <a:rPr lang="en-US" sz="2400"/>
              <a:t>Tax rate times interest payment</a:t>
            </a:r>
          </a:p>
          <a:p>
            <a:pPr lvl="1">
              <a:lnSpc>
                <a:spcPct val="90000"/>
              </a:lnSpc>
            </a:pPr>
            <a:r>
              <a:rPr lang="en-US" sz="2400"/>
              <a:t>6250 in 8% debt = 500 in interest expense</a:t>
            </a:r>
          </a:p>
          <a:p>
            <a:pPr lvl="1">
              <a:lnSpc>
                <a:spcPct val="90000"/>
              </a:lnSpc>
            </a:pPr>
            <a:r>
              <a:rPr lang="en-US" sz="2400"/>
              <a:t>Annual tax shield = .34(500) = 170</a:t>
            </a:r>
          </a:p>
          <a:p>
            <a:pPr>
              <a:lnSpc>
                <a:spcPct val="90000"/>
              </a:lnSpc>
            </a:pPr>
            <a:r>
              <a:rPr lang="en-US" sz="2800"/>
              <a:t>Present value of annual interest tax shield</a:t>
            </a:r>
          </a:p>
          <a:p>
            <a:pPr lvl="1">
              <a:lnSpc>
                <a:spcPct val="90000"/>
              </a:lnSpc>
            </a:pPr>
            <a:r>
              <a:rPr lang="en-US" sz="2400"/>
              <a:t>Assume perpetual debt for simplicity</a:t>
            </a:r>
          </a:p>
          <a:p>
            <a:pPr lvl="1">
              <a:lnSpc>
                <a:spcPct val="90000"/>
              </a:lnSpc>
            </a:pPr>
            <a:r>
              <a:rPr lang="en-US" sz="2400"/>
              <a:t>PV = 170 / .08 = 2125</a:t>
            </a:r>
          </a:p>
          <a:p>
            <a:pPr lvl="1">
              <a:lnSpc>
                <a:spcPct val="90000"/>
              </a:lnSpc>
            </a:pPr>
            <a:r>
              <a:rPr lang="en-US" sz="2400"/>
              <a:t>PV = D(R</a:t>
            </a:r>
            <a:r>
              <a:rPr lang="en-US" sz="2400" baseline="-25000"/>
              <a:t>D</a:t>
            </a:r>
            <a:r>
              <a:rPr lang="en-US" sz="2400"/>
              <a:t>)(T</a:t>
            </a:r>
            <a:r>
              <a:rPr lang="en-US" sz="2400" baseline="-25000"/>
              <a:t>C</a:t>
            </a:r>
            <a:r>
              <a:rPr lang="en-US" sz="2400"/>
              <a:t>) / R</a:t>
            </a:r>
            <a:r>
              <a:rPr lang="en-US" sz="2400" baseline="-25000"/>
              <a:t>D</a:t>
            </a:r>
            <a:r>
              <a:rPr lang="en-US" sz="2400"/>
              <a:t> = DT</a:t>
            </a:r>
            <a:r>
              <a:rPr lang="en-US" sz="2400" baseline="-25000"/>
              <a:t>C</a:t>
            </a:r>
            <a:r>
              <a:rPr lang="en-US" sz="2400"/>
              <a:t> = 6250(.34) = 2125</a:t>
            </a:r>
          </a:p>
          <a:p>
            <a:pPr lvl="1">
              <a:lnSpc>
                <a:spcPct val="90000"/>
              </a:lnSpc>
            </a:pPr>
            <a:endParaRPr lang="en-US" sz="240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16-</a:t>
            </a:r>
            <a:fld id="{6DD127D1-45A9-4839-A030-98B42CA016AD}" type="slidenum">
              <a:rPr lang="en-US"/>
              <a:pPr/>
              <a:t>21</a:t>
            </a:fld>
            <a:endParaRPr lang="en-US"/>
          </a:p>
        </p:txBody>
      </p:sp>
      <p:sp>
        <p:nvSpPr>
          <p:cNvPr id="40962" name="Rectangle 2"/>
          <p:cNvSpPr>
            <a:spLocks noGrp="1" noChangeArrowheads="1"/>
          </p:cNvSpPr>
          <p:nvPr>
            <p:ph type="title"/>
          </p:nvPr>
        </p:nvSpPr>
        <p:spPr/>
        <p:txBody>
          <a:bodyPr/>
          <a:lstStyle/>
          <a:p>
            <a:r>
              <a:rPr lang="en-US"/>
              <a:t>Case II – Proposition I</a:t>
            </a:r>
          </a:p>
        </p:txBody>
      </p:sp>
      <p:sp>
        <p:nvSpPr>
          <p:cNvPr id="40963" name="Rectangle 3"/>
          <p:cNvSpPr>
            <a:spLocks noGrp="1" noChangeArrowheads="1"/>
          </p:cNvSpPr>
          <p:nvPr>
            <p:ph type="body" idx="1"/>
          </p:nvPr>
        </p:nvSpPr>
        <p:spPr/>
        <p:txBody>
          <a:bodyPr/>
          <a:lstStyle/>
          <a:p>
            <a:r>
              <a:rPr lang="en-US"/>
              <a:t>The value of the firm increases by the present value of the annual interest tax shield</a:t>
            </a:r>
          </a:p>
          <a:p>
            <a:pPr lvl="1"/>
            <a:r>
              <a:rPr lang="en-US"/>
              <a:t>Value of a levered firm = value of an unlevered firm + PV of interest tax shield</a:t>
            </a:r>
          </a:p>
          <a:p>
            <a:pPr lvl="1"/>
            <a:r>
              <a:rPr lang="en-US"/>
              <a:t>Value of equity = Value of the firm – Value of debt</a:t>
            </a:r>
          </a:p>
          <a:p>
            <a:r>
              <a:rPr lang="en-US"/>
              <a:t>Assuming perpetual cash flows</a:t>
            </a:r>
          </a:p>
          <a:p>
            <a:pPr lvl="1"/>
            <a:r>
              <a:rPr lang="en-US"/>
              <a:t>V</a:t>
            </a:r>
            <a:r>
              <a:rPr lang="en-US" baseline="-25000"/>
              <a:t>U</a:t>
            </a:r>
            <a:r>
              <a:rPr lang="en-US"/>
              <a:t> = EBIT(1-T) / R</a:t>
            </a:r>
            <a:r>
              <a:rPr lang="en-US" baseline="-25000"/>
              <a:t>U</a:t>
            </a:r>
            <a:endParaRPr lang="en-US"/>
          </a:p>
          <a:p>
            <a:pPr lvl="1"/>
            <a:r>
              <a:rPr lang="en-US"/>
              <a:t>V</a:t>
            </a:r>
            <a:r>
              <a:rPr lang="en-US" baseline="-25000"/>
              <a:t>L</a:t>
            </a:r>
            <a:r>
              <a:rPr lang="en-US"/>
              <a:t> = V</a:t>
            </a:r>
            <a:r>
              <a:rPr lang="en-US" baseline="-25000"/>
              <a:t>U</a:t>
            </a:r>
            <a:r>
              <a:rPr lang="en-US"/>
              <a:t> + DT</a:t>
            </a:r>
            <a:r>
              <a:rPr lang="en-US" baseline="-25000"/>
              <a:t>C</a:t>
            </a:r>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16-</a:t>
            </a:r>
            <a:fld id="{1D98C23E-890C-4B7B-8D16-6DC6383CAB8D}" type="slidenum">
              <a:rPr lang="en-US"/>
              <a:pPr/>
              <a:t>22</a:t>
            </a:fld>
            <a:endParaRPr lang="en-US"/>
          </a:p>
        </p:txBody>
      </p:sp>
      <p:sp>
        <p:nvSpPr>
          <p:cNvPr id="43010" name="Rectangle 2"/>
          <p:cNvSpPr>
            <a:spLocks noGrp="1" noChangeArrowheads="1"/>
          </p:cNvSpPr>
          <p:nvPr>
            <p:ph type="title"/>
          </p:nvPr>
        </p:nvSpPr>
        <p:spPr/>
        <p:txBody>
          <a:bodyPr/>
          <a:lstStyle/>
          <a:p>
            <a:r>
              <a:rPr lang="en-US"/>
              <a:t>Example 2 – Case II – Proposition I</a:t>
            </a:r>
          </a:p>
        </p:txBody>
      </p:sp>
      <p:sp>
        <p:nvSpPr>
          <p:cNvPr id="43011" name="Rectangle 3"/>
          <p:cNvSpPr>
            <a:spLocks noGrp="1" noChangeArrowheads="1"/>
          </p:cNvSpPr>
          <p:nvPr>
            <p:ph type="body" idx="1"/>
          </p:nvPr>
        </p:nvSpPr>
        <p:spPr/>
        <p:txBody>
          <a:bodyPr/>
          <a:lstStyle/>
          <a:p>
            <a:r>
              <a:rPr lang="en-US"/>
              <a:t>Data</a:t>
            </a:r>
          </a:p>
          <a:p>
            <a:pPr lvl="1"/>
            <a:r>
              <a:rPr lang="en-US"/>
              <a:t>EBIT = $25 million; Tax rate = 35%; Debt = $75 million; Cost of debt = 9%; Unlevered cost of capital = 12%</a:t>
            </a:r>
          </a:p>
          <a:p>
            <a:r>
              <a:rPr lang="en-US"/>
              <a:t>V</a:t>
            </a:r>
            <a:r>
              <a:rPr lang="en-US" baseline="-25000"/>
              <a:t>U</a:t>
            </a:r>
            <a:r>
              <a:rPr lang="en-US"/>
              <a:t> = 25(1-.35) / .12 = $135.42 million</a:t>
            </a:r>
          </a:p>
          <a:p>
            <a:r>
              <a:rPr lang="en-US"/>
              <a:t>V</a:t>
            </a:r>
            <a:r>
              <a:rPr lang="en-US" baseline="-25000"/>
              <a:t>L</a:t>
            </a:r>
            <a:r>
              <a:rPr lang="en-US"/>
              <a:t> = 135.42 + 75(.35) = $161.67 million</a:t>
            </a:r>
          </a:p>
          <a:p>
            <a:r>
              <a:rPr lang="en-US"/>
              <a:t>E = 161.67 – 75 = $86.67 million</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16-</a:t>
            </a:r>
            <a:fld id="{B65DA49E-2363-4D12-9B14-FA18CB4CEA2F}" type="slidenum">
              <a:rPr lang="en-US"/>
              <a:pPr/>
              <a:t>23</a:t>
            </a:fld>
            <a:endParaRPr lang="en-US"/>
          </a:p>
        </p:txBody>
      </p:sp>
      <p:sp>
        <p:nvSpPr>
          <p:cNvPr id="44034" name="Rectangle 2"/>
          <p:cNvSpPr>
            <a:spLocks noGrp="1" noChangeArrowheads="1"/>
          </p:cNvSpPr>
          <p:nvPr>
            <p:ph type="title"/>
          </p:nvPr>
        </p:nvSpPr>
        <p:spPr/>
        <p:txBody>
          <a:bodyPr/>
          <a:lstStyle/>
          <a:p>
            <a:r>
              <a:rPr lang="en-US" dirty="0" smtClean="0"/>
              <a:t>M&amp;M </a:t>
            </a:r>
            <a:r>
              <a:rPr lang="en-US" dirty="0"/>
              <a:t>Proposition I with Taxes</a:t>
            </a:r>
          </a:p>
        </p:txBody>
      </p:sp>
      <p:pic>
        <p:nvPicPr>
          <p:cNvPr id="44036" name="Picture 4" descr="Fig1704"/>
          <p:cNvPicPr>
            <a:picLocks noGrp="1" noChangeAspect="1" noChangeArrowheads="1"/>
          </p:cNvPicPr>
          <p:nvPr>
            <p:ph idx="1"/>
          </p:nvPr>
        </p:nvPicPr>
        <p:blipFill>
          <a:blip r:embed="rId3" cstate="print"/>
          <a:srcRect/>
          <a:stretch>
            <a:fillRect/>
          </a:stretch>
        </p:blipFill>
        <p:spPr>
          <a:xfrm>
            <a:off x="1066800" y="1600200"/>
            <a:ext cx="7696200" cy="4891088"/>
          </a:xfr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16-</a:t>
            </a:r>
            <a:fld id="{3315358D-2157-4B48-A324-15636B11F8FB}" type="slidenum">
              <a:rPr lang="en-US"/>
              <a:pPr/>
              <a:t>24</a:t>
            </a:fld>
            <a:endParaRPr lang="en-US"/>
          </a:p>
        </p:txBody>
      </p:sp>
      <p:sp>
        <p:nvSpPr>
          <p:cNvPr id="45058" name="Rectangle 2"/>
          <p:cNvSpPr>
            <a:spLocks noGrp="1" noChangeArrowheads="1"/>
          </p:cNvSpPr>
          <p:nvPr>
            <p:ph type="title"/>
          </p:nvPr>
        </p:nvSpPr>
        <p:spPr/>
        <p:txBody>
          <a:bodyPr/>
          <a:lstStyle/>
          <a:p>
            <a:r>
              <a:rPr lang="en-US"/>
              <a:t>Case II – Proposition II</a:t>
            </a:r>
          </a:p>
        </p:txBody>
      </p:sp>
      <p:sp>
        <p:nvSpPr>
          <p:cNvPr id="45059" name="Rectangle 3"/>
          <p:cNvSpPr>
            <a:spLocks noGrp="1" noChangeArrowheads="1"/>
          </p:cNvSpPr>
          <p:nvPr>
            <p:ph type="body" idx="1"/>
          </p:nvPr>
        </p:nvSpPr>
        <p:spPr>
          <a:xfrm>
            <a:off x="609600" y="1447800"/>
            <a:ext cx="8286750" cy="5029200"/>
          </a:xfrm>
        </p:spPr>
        <p:txBody>
          <a:bodyPr/>
          <a:lstStyle/>
          <a:p>
            <a:pPr>
              <a:lnSpc>
                <a:spcPct val="90000"/>
              </a:lnSpc>
            </a:pPr>
            <a:r>
              <a:rPr lang="en-US"/>
              <a:t>The WACC decreases as D/E increases because of the government subsidy on interest payments</a:t>
            </a:r>
          </a:p>
          <a:p>
            <a:pPr lvl="1">
              <a:lnSpc>
                <a:spcPct val="90000"/>
              </a:lnSpc>
            </a:pPr>
            <a:r>
              <a:rPr lang="en-US"/>
              <a:t>WACC = (E/V)R</a:t>
            </a:r>
            <a:r>
              <a:rPr lang="en-US" baseline="-25000"/>
              <a:t>E</a:t>
            </a:r>
            <a:r>
              <a:rPr lang="en-US"/>
              <a:t> + (D/V)(R</a:t>
            </a:r>
            <a:r>
              <a:rPr lang="en-US" baseline="-25000"/>
              <a:t>D</a:t>
            </a:r>
            <a:r>
              <a:rPr lang="en-US"/>
              <a:t>)(1-T</a:t>
            </a:r>
            <a:r>
              <a:rPr lang="en-US" baseline="-25000"/>
              <a:t>C</a:t>
            </a:r>
            <a:r>
              <a:rPr lang="en-US"/>
              <a:t>)</a:t>
            </a:r>
          </a:p>
          <a:p>
            <a:pPr lvl="1">
              <a:lnSpc>
                <a:spcPct val="90000"/>
              </a:lnSpc>
            </a:pPr>
            <a:r>
              <a:rPr lang="en-US"/>
              <a:t>R</a:t>
            </a:r>
            <a:r>
              <a:rPr lang="en-US" baseline="-25000"/>
              <a:t>E</a:t>
            </a:r>
            <a:r>
              <a:rPr lang="en-US"/>
              <a:t> = R</a:t>
            </a:r>
            <a:r>
              <a:rPr lang="en-US" baseline="-25000"/>
              <a:t>U</a:t>
            </a:r>
            <a:r>
              <a:rPr lang="en-US"/>
              <a:t> + (R</a:t>
            </a:r>
            <a:r>
              <a:rPr lang="en-US" baseline="-25000"/>
              <a:t>U</a:t>
            </a:r>
            <a:r>
              <a:rPr lang="en-US"/>
              <a:t> – R</a:t>
            </a:r>
            <a:r>
              <a:rPr lang="en-US" baseline="-25000"/>
              <a:t>D</a:t>
            </a:r>
            <a:r>
              <a:rPr lang="en-US"/>
              <a:t>)(D/E)(1-T</a:t>
            </a:r>
            <a:r>
              <a:rPr lang="en-US" baseline="-25000"/>
              <a:t>C</a:t>
            </a:r>
            <a:r>
              <a:rPr lang="en-US"/>
              <a:t>)</a:t>
            </a:r>
          </a:p>
          <a:p>
            <a:pPr>
              <a:lnSpc>
                <a:spcPct val="90000"/>
              </a:lnSpc>
            </a:pPr>
            <a:r>
              <a:rPr lang="en-US"/>
              <a:t>Example</a:t>
            </a:r>
          </a:p>
          <a:p>
            <a:pPr lvl="1">
              <a:lnSpc>
                <a:spcPct val="90000"/>
              </a:lnSpc>
            </a:pPr>
            <a:r>
              <a:rPr lang="en-US"/>
              <a:t>R</a:t>
            </a:r>
            <a:r>
              <a:rPr lang="en-US" baseline="-25000"/>
              <a:t>E</a:t>
            </a:r>
            <a:r>
              <a:rPr lang="en-US"/>
              <a:t> = .12 + (.12-.09)(75/86.67)(1-.35) = 13.69%</a:t>
            </a:r>
          </a:p>
          <a:p>
            <a:pPr lvl="1">
              <a:lnSpc>
                <a:spcPct val="90000"/>
              </a:lnSpc>
            </a:pPr>
            <a:r>
              <a:rPr lang="en-US"/>
              <a:t>WACC = (86.67/161.67)(.1369) + (75/161.67)(.09)</a:t>
            </a:r>
            <a:br>
              <a:rPr lang="en-US"/>
            </a:br>
            <a:r>
              <a:rPr lang="en-US"/>
              <a:t>                (1-.35)</a:t>
            </a:r>
            <a:br>
              <a:rPr lang="en-US"/>
            </a:br>
            <a:r>
              <a:rPr lang="en-US"/>
              <a:t>WACC = 10.05%</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16-</a:t>
            </a:r>
            <a:fld id="{B8BA9793-904A-4448-8F1B-9DAEE7DC4A52}" type="slidenum">
              <a:rPr lang="en-US"/>
              <a:pPr/>
              <a:t>25</a:t>
            </a:fld>
            <a:endParaRPr lang="en-US"/>
          </a:p>
        </p:txBody>
      </p:sp>
      <p:sp>
        <p:nvSpPr>
          <p:cNvPr id="46082" name="Rectangle 2"/>
          <p:cNvSpPr>
            <a:spLocks noGrp="1" noChangeArrowheads="1"/>
          </p:cNvSpPr>
          <p:nvPr>
            <p:ph type="title"/>
          </p:nvPr>
        </p:nvSpPr>
        <p:spPr/>
        <p:txBody>
          <a:bodyPr/>
          <a:lstStyle/>
          <a:p>
            <a:r>
              <a:rPr lang="en-US"/>
              <a:t>Example: Case II – Proposition II</a:t>
            </a:r>
          </a:p>
        </p:txBody>
      </p:sp>
      <p:sp>
        <p:nvSpPr>
          <p:cNvPr id="46083" name="Rectangle 3"/>
          <p:cNvSpPr>
            <a:spLocks noGrp="1" noChangeArrowheads="1"/>
          </p:cNvSpPr>
          <p:nvPr>
            <p:ph type="body" idx="1"/>
          </p:nvPr>
        </p:nvSpPr>
        <p:spPr/>
        <p:txBody>
          <a:bodyPr/>
          <a:lstStyle/>
          <a:p>
            <a:pPr>
              <a:lnSpc>
                <a:spcPct val="90000"/>
              </a:lnSpc>
            </a:pPr>
            <a:r>
              <a:rPr lang="en-US"/>
              <a:t>Suppose that the firm changes its capital structure so that the debt-to-equity ratio becomes 1.</a:t>
            </a:r>
          </a:p>
          <a:p>
            <a:pPr>
              <a:lnSpc>
                <a:spcPct val="90000"/>
              </a:lnSpc>
            </a:pPr>
            <a:r>
              <a:rPr lang="en-US"/>
              <a:t>What will happen to the cost of equity under the new capital structure?</a:t>
            </a:r>
          </a:p>
          <a:p>
            <a:pPr lvl="1">
              <a:lnSpc>
                <a:spcPct val="90000"/>
              </a:lnSpc>
            </a:pPr>
            <a:r>
              <a:rPr lang="en-US"/>
              <a:t>R</a:t>
            </a:r>
            <a:r>
              <a:rPr lang="en-US" baseline="-25000"/>
              <a:t>E</a:t>
            </a:r>
            <a:r>
              <a:rPr lang="en-US"/>
              <a:t> = .12 + (.12 - .09)(1)(1-.35) = 13.95%</a:t>
            </a:r>
          </a:p>
          <a:p>
            <a:pPr>
              <a:lnSpc>
                <a:spcPct val="90000"/>
              </a:lnSpc>
            </a:pPr>
            <a:r>
              <a:rPr lang="en-US"/>
              <a:t>What will happen to the weighted average cost of capital?</a:t>
            </a:r>
          </a:p>
          <a:p>
            <a:pPr lvl="1">
              <a:lnSpc>
                <a:spcPct val="90000"/>
              </a:lnSpc>
            </a:pPr>
            <a:r>
              <a:rPr lang="en-US"/>
              <a:t>WACC = .5(.1395) + .5(.09)(1-.35) = 9.9%</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16-</a:t>
            </a:r>
            <a:fld id="{18CA33D1-3CE1-4278-B658-A00AD86B85D3}" type="slidenum">
              <a:rPr lang="en-US"/>
              <a:pPr/>
              <a:t>26</a:t>
            </a:fld>
            <a:endParaRPr lang="en-US"/>
          </a:p>
        </p:txBody>
      </p:sp>
      <p:sp>
        <p:nvSpPr>
          <p:cNvPr id="48130" name="Rectangle 2"/>
          <p:cNvSpPr>
            <a:spLocks noGrp="1" noChangeArrowheads="1"/>
          </p:cNvSpPr>
          <p:nvPr>
            <p:ph type="title"/>
          </p:nvPr>
        </p:nvSpPr>
        <p:spPr/>
        <p:txBody>
          <a:bodyPr/>
          <a:lstStyle/>
          <a:p>
            <a:r>
              <a:rPr lang="en-US" sz="3600" dirty="0" smtClean="0"/>
              <a:t>Cost </a:t>
            </a:r>
            <a:r>
              <a:rPr lang="en-US" sz="3600" dirty="0"/>
              <a:t>of Equity and WACC </a:t>
            </a:r>
            <a:r>
              <a:rPr lang="en-US" sz="3600" dirty="0" smtClean="0"/>
              <a:t/>
            </a:r>
            <a:br>
              <a:rPr lang="en-US" sz="3600" dirty="0" smtClean="0"/>
            </a:br>
            <a:r>
              <a:rPr lang="en-US" sz="3600" dirty="0" smtClean="0"/>
              <a:t>(</a:t>
            </a:r>
            <a:r>
              <a:rPr lang="en-US" sz="3600" dirty="0"/>
              <a:t>M&amp;M with Taxes)</a:t>
            </a:r>
          </a:p>
        </p:txBody>
      </p:sp>
      <p:pic>
        <p:nvPicPr>
          <p:cNvPr id="48145" name="Picture 17" descr="Fig1705"/>
          <p:cNvPicPr>
            <a:picLocks noGrp="1" noChangeAspect="1" noChangeArrowheads="1"/>
          </p:cNvPicPr>
          <p:nvPr>
            <p:ph idx="1"/>
          </p:nvPr>
        </p:nvPicPr>
        <p:blipFill>
          <a:blip r:embed="rId3" cstate="print"/>
          <a:srcRect/>
          <a:stretch>
            <a:fillRect/>
          </a:stretch>
        </p:blipFill>
        <p:spPr>
          <a:xfrm>
            <a:off x="1066800" y="1752600"/>
            <a:ext cx="7696200" cy="4800600"/>
          </a:xfr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16-</a:t>
            </a:r>
            <a:fld id="{6145F61F-2FCE-4410-9458-6BC4462A6C45}" type="slidenum">
              <a:rPr lang="en-US"/>
              <a:pPr/>
              <a:t>27</a:t>
            </a:fld>
            <a:endParaRPr lang="en-US"/>
          </a:p>
        </p:txBody>
      </p:sp>
      <p:sp>
        <p:nvSpPr>
          <p:cNvPr id="49154" name="Rectangle 2"/>
          <p:cNvSpPr>
            <a:spLocks noGrp="1" noChangeArrowheads="1"/>
          </p:cNvSpPr>
          <p:nvPr>
            <p:ph type="title"/>
          </p:nvPr>
        </p:nvSpPr>
        <p:spPr/>
        <p:txBody>
          <a:bodyPr/>
          <a:lstStyle/>
          <a:p>
            <a:r>
              <a:rPr lang="en-US" sz="4000" dirty="0"/>
              <a:t>Case III – With Bankruptcy </a:t>
            </a:r>
            <a:r>
              <a:rPr lang="en-US" sz="4000" dirty="0" smtClean="0"/>
              <a:t>Costs</a:t>
            </a:r>
            <a:endParaRPr lang="en-US" sz="4000" dirty="0"/>
          </a:p>
        </p:txBody>
      </p:sp>
      <p:sp>
        <p:nvSpPr>
          <p:cNvPr id="49155" name="Rectangle 3"/>
          <p:cNvSpPr>
            <a:spLocks noGrp="1" noChangeArrowheads="1"/>
          </p:cNvSpPr>
          <p:nvPr>
            <p:ph type="body" idx="1"/>
          </p:nvPr>
        </p:nvSpPr>
        <p:spPr/>
        <p:txBody>
          <a:bodyPr/>
          <a:lstStyle/>
          <a:p>
            <a:pPr>
              <a:lnSpc>
                <a:spcPct val="90000"/>
              </a:lnSpc>
            </a:pPr>
            <a:r>
              <a:rPr lang="en-US" sz="2800"/>
              <a:t>Now we add bankruptcy costs</a:t>
            </a:r>
          </a:p>
          <a:p>
            <a:pPr>
              <a:lnSpc>
                <a:spcPct val="90000"/>
              </a:lnSpc>
            </a:pPr>
            <a:r>
              <a:rPr lang="en-US" sz="2800"/>
              <a:t>As the D/E ratio increases, the probability of bankruptcy increases</a:t>
            </a:r>
          </a:p>
          <a:p>
            <a:pPr>
              <a:lnSpc>
                <a:spcPct val="90000"/>
              </a:lnSpc>
            </a:pPr>
            <a:r>
              <a:rPr lang="en-US" sz="2800"/>
              <a:t>This increased probability will increase the expected bankruptcy costs</a:t>
            </a:r>
          </a:p>
          <a:p>
            <a:pPr>
              <a:lnSpc>
                <a:spcPct val="90000"/>
              </a:lnSpc>
            </a:pPr>
            <a:r>
              <a:rPr lang="en-US" sz="2800"/>
              <a:t>At some point, the additional value of the interest tax shield will be offset by the expected bankruptcy cost</a:t>
            </a:r>
          </a:p>
          <a:p>
            <a:pPr>
              <a:lnSpc>
                <a:spcPct val="90000"/>
              </a:lnSpc>
            </a:pPr>
            <a:r>
              <a:rPr lang="en-US" sz="2800"/>
              <a:t>At this point, the value of the firm will start to decrease and the WACC will start to increase as more debt is added</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16-</a:t>
            </a:r>
            <a:fld id="{28EAC8BA-10D3-4626-9127-60A80A434886}" type="slidenum">
              <a:rPr lang="en-US"/>
              <a:pPr/>
              <a:t>28</a:t>
            </a:fld>
            <a:endParaRPr lang="en-US"/>
          </a:p>
        </p:txBody>
      </p:sp>
      <p:sp>
        <p:nvSpPr>
          <p:cNvPr id="51202" name="Rectangle 2"/>
          <p:cNvSpPr>
            <a:spLocks noGrp="1" noChangeArrowheads="1"/>
          </p:cNvSpPr>
          <p:nvPr>
            <p:ph type="title"/>
          </p:nvPr>
        </p:nvSpPr>
        <p:spPr/>
        <p:txBody>
          <a:bodyPr/>
          <a:lstStyle/>
          <a:p>
            <a:r>
              <a:rPr lang="en-US"/>
              <a:t>Bankruptcy Costs</a:t>
            </a:r>
          </a:p>
        </p:txBody>
      </p:sp>
      <p:sp>
        <p:nvSpPr>
          <p:cNvPr id="51203" name="Rectangle 3"/>
          <p:cNvSpPr>
            <a:spLocks noGrp="1" noChangeArrowheads="1"/>
          </p:cNvSpPr>
          <p:nvPr>
            <p:ph type="body" idx="1"/>
          </p:nvPr>
        </p:nvSpPr>
        <p:spPr/>
        <p:txBody>
          <a:bodyPr/>
          <a:lstStyle/>
          <a:p>
            <a:r>
              <a:rPr lang="en-US"/>
              <a:t>Direct costs</a:t>
            </a:r>
          </a:p>
          <a:p>
            <a:pPr lvl="1"/>
            <a:r>
              <a:rPr lang="en-US"/>
              <a:t>Legal and administrative costs</a:t>
            </a:r>
          </a:p>
          <a:p>
            <a:pPr lvl="1"/>
            <a:r>
              <a:rPr lang="en-US"/>
              <a:t>Ultimately cause bondholders to incur additional losses</a:t>
            </a:r>
          </a:p>
          <a:p>
            <a:pPr lvl="1"/>
            <a:r>
              <a:rPr lang="en-US"/>
              <a:t>Disincentive to debt financing</a:t>
            </a:r>
          </a:p>
          <a:p>
            <a:r>
              <a:rPr lang="en-US"/>
              <a:t>Financial distress</a:t>
            </a:r>
          </a:p>
          <a:p>
            <a:pPr lvl="1"/>
            <a:r>
              <a:rPr lang="en-US"/>
              <a:t>Significant problems in meeting debt obligations</a:t>
            </a:r>
          </a:p>
          <a:p>
            <a:pPr lvl="1"/>
            <a:r>
              <a:rPr lang="en-US"/>
              <a:t>Most firms that experience financial distress do not ultimately file for bankruptcy</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16-</a:t>
            </a:r>
            <a:fld id="{ADF0327B-3F85-4A26-ABB9-D7947AEA1097}" type="slidenum">
              <a:rPr lang="en-US"/>
              <a:pPr/>
              <a:t>2</a:t>
            </a:fld>
            <a:endParaRPr lang="en-US"/>
          </a:p>
        </p:txBody>
      </p:sp>
      <p:sp>
        <p:nvSpPr>
          <p:cNvPr id="8194" name="Rectangle 2"/>
          <p:cNvSpPr>
            <a:spLocks noGrp="1" noChangeArrowheads="1"/>
          </p:cNvSpPr>
          <p:nvPr>
            <p:ph type="title"/>
          </p:nvPr>
        </p:nvSpPr>
        <p:spPr/>
        <p:txBody>
          <a:bodyPr/>
          <a:lstStyle/>
          <a:p>
            <a:r>
              <a:rPr lang="en-US" dirty="0"/>
              <a:t>Capital </a:t>
            </a:r>
            <a:r>
              <a:rPr lang="en-US" dirty="0" smtClean="0"/>
              <a:t>Restructuring</a:t>
            </a:r>
            <a:endParaRPr lang="en-US" dirty="0"/>
          </a:p>
        </p:txBody>
      </p:sp>
      <p:sp>
        <p:nvSpPr>
          <p:cNvPr id="8195" name="Rectangle 3"/>
          <p:cNvSpPr>
            <a:spLocks noGrp="1" noChangeArrowheads="1"/>
          </p:cNvSpPr>
          <p:nvPr>
            <p:ph type="body" idx="1"/>
          </p:nvPr>
        </p:nvSpPr>
        <p:spPr/>
        <p:txBody>
          <a:bodyPr/>
          <a:lstStyle/>
          <a:p>
            <a:r>
              <a:rPr lang="en-US" sz="2800"/>
              <a:t>We are going to look at how changes in capital structure affect the value of the firm, </a:t>
            </a:r>
            <a:r>
              <a:rPr lang="en-US" sz="2800" i="1"/>
              <a:t>all else equal</a:t>
            </a:r>
            <a:endParaRPr lang="en-US" sz="2800"/>
          </a:p>
          <a:p>
            <a:r>
              <a:rPr lang="en-US" sz="2800"/>
              <a:t>Capital restructuring involves changing the amount of leverage a firm has without changing the firm’s assets</a:t>
            </a:r>
          </a:p>
          <a:p>
            <a:r>
              <a:rPr lang="en-US" sz="2800"/>
              <a:t>Increase leverage by issuing debt and repurchasing outstanding shares</a:t>
            </a:r>
          </a:p>
          <a:p>
            <a:r>
              <a:rPr lang="en-US" sz="2800"/>
              <a:t>Decrease leverage by issuing new shares and retiring outstanding debt</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16-</a:t>
            </a:r>
            <a:fld id="{A62279D7-7BD1-4E73-BD15-407B03C66008}" type="slidenum">
              <a:rPr lang="en-US"/>
              <a:pPr/>
              <a:t>29</a:t>
            </a:fld>
            <a:endParaRPr lang="en-US"/>
          </a:p>
        </p:txBody>
      </p:sp>
      <p:sp>
        <p:nvSpPr>
          <p:cNvPr id="52226" name="Rectangle 2"/>
          <p:cNvSpPr>
            <a:spLocks noGrp="1" noChangeArrowheads="1"/>
          </p:cNvSpPr>
          <p:nvPr>
            <p:ph type="title"/>
          </p:nvPr>
        </p:nvSpPr>
        <p:spPr/>
        <p:txBody>
          <a:bodyPr/>
          <a:lstStyle/>
          <a:p>
            <a:r>
              <a:rPr lang="en-US"/>
              <a:t>More Bankruptcy Costs</a:t>
            </a:r>
          </a:p>
        </p:txBody>
      </p:sp>
      <p:sp>
        <p:nvSpPr>
          <p:cNvPr id="52227" name="Rectangle 3"/>
          <p:cNvSpPr>
            <a:spLocks noGrp="1" noChangeArrowheads="1"/>
          </p:cNvSpPr>
          <p:nvPr>
            <p:ph type="body" idx="1"/>
          </p:nvPr>
        </p:nvSpPr>
        <p:spPr>
          <a:xfrm>
            <a:off x="609600" y="1447800"/>
            <a:ext cx="8286750" cy="4838700"/>
          </a:xfrm>
        </p:spPr>
        <p:txBody>
          <a:bodyPr/>
          <a:lstStyle/>
          <a:p>
            <a:pPr>
              <a:lnSpc>
                <a:spcPct val="90000"/>
              </a:lnSpc>
            </a:pPr>
            <a:r>
              <a:rPr lang="en-US" sz="2800"/>
              <a:t>Indirect bankruptcy costs</a:t>
            </a:r>
          </a:p>
          <a:p>
            <a:pPr lvl="1">
              <a:lnSpc>
                <a:spcPct val="90000"/>
              </a:lnSpc>
            </a:pPr>
            <a:r>
              <a:rPr lang="en-US" sz="2600"/>
              <a:t>Larger than direct costs, but more difficult to measure and estimate</a:t>
            </a:r>
          </a:p>
          <a:p>
            <a:pPr lvl="1">
              <a:lnSpc>
                <a:spcPct val="90000"/>
              </a:lnSpc>
            </a:pPr>
            <a:r>
              <a:rPr lang="en-US" sz="2600"/>
              <a:t>Stockholders wish to avoid a formal bankruptcy filing</a:t>
            </a:r>
          </a:p>
          <a:p>
            <a:pPr lvl="1">
              <a:lnSpc>
                <a:spcPct val="90000"/>
              </a:lnSpc>
            </a:pPr>
            <a:r>
              <a:rPr lang="en-US" sz="2600"/>
              <a:t>Bondholders want to keep existing assets intact so they can at least receive that money</a:t>
            </a:r>
          </a:p>
          <a:p>
            <a:pPr lvl="1">
              <a:lnSpc>
                <a:spcPct val="90000"/>
              </a:lnSpc>
            </a:pPr>
            <a:r>
              <a:rPr lang="en-US" sz="2600"/>
              <a:t>Assets lose value as management spends time worrying about avoiding bankruptcy instead of running the business</a:t>
            </a:r>
          </a:p>
          <a:p>
            <a:pPr lvl="1">
              <a:lnSpc>
                <a:spcPct val="90000"/>
              </a:lnSpc>
            </a:pPr>
            <a:r>
              <a:rPr lang="en-US" sz="2600"/>
              <a:t>Also have lost sales, interrupted operations and loss of valuable employees</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16-</a:t>
            </a:r>
            <a:fld id="{A3110551-1640-4F5F-83B3-7B3CE954CE58}" type="slidenum">
              <a:rPr lang="en-US"/>
              <a:pPr/>
              <a:t>30</a:t>
            </a:fld>
            <a:endParaRPr lang="en-US"/>
          </a:p>
        </p:txBody>
      </p:sp>
      <p:sp>
        <p:nvSpPr>
          <p:cNvPr id="82946" name="Rectangle 2"/>
          <p:cNvSpPr>
            <a:spLocks noGrp="1" noChangeArrowheads="1"/>
          </p:cNvSpPr>
          <p:nvPr>
            <p:ph type="title"/>
          </p:nvPr>
        </p:nvSpPr>
        <p:spPr/>
        <p:txBody>
          <a:bodyPr/>
          <a:lstStyle/>
          <a:p>
            <a:r>
              <a:rPr lang="en-US" sz="4000" dirty="0"/>
              <a:t>Static Theory of Capital </a:t>
            </a:r>
            <a:r>
              <a:rPr lang="en-US" sz="4000" dirty="0" smtClean="0"/>
              <a:t>Structure</a:t>
            </a:r>
            <a:endParaRPr lang="en-US" sz="4000" dirty="0"/>
          </a:p>
        </p:txBody>
      </p:sp>
      <p:sp>
        <p:nvSpPr>
          <p:cNvPr id="82947" name="Rectangle 3"/>
          <p:cNvSpPr>
            <a:spLocks noGrp="1" noChangeArrowheads="1"/>
          </p:cNvSpPr>
          <p:nvPr>
            <p:ph type="body" idx="1"/>
          </p:nvPr>
        </p:nvSpPr>
        <p:spPr/>
        <p:txBody>
          <a:bodyPr/>
          <a:lstStyle/>
          <a:p>
            <a:r>
              <a:rPr lang="en-US"/>
              <a:t>So what is the optimal capital structure?</a:t>
            </a:r>
          </a:p>
          <a:p>
            <a:r>
              <a:rPr lang="en-US"/>
              <a:t>A firm borrows up to the point where the tax benefit from an extra dollar in debt is exactly equal to the cost that comes from the increased probability of financial distress</a:t>
            </a:r>
          </a:p>
          <a:p>
            <a:r>
              <a:rPr lang="en-US"/>
              <a:t>This is the point where the firm’s WACC is minimized</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16-</a:t>
            </a:r>
            <a:fld id="{E0A27E37-5B6B-4354-90B7-8A9CE79F8718}" type="slidenum">
              <a:rPr lang="en-US"/>
              <a:pPr/>
              <a:t>31</a:t>
            </a:fld>
            <a:endParaRPr lang="en-US"/>
          </a:p>
        </p:txBody>
      </p:sp>
      <p:sp>
        <p:nvSpPr>
          <p:cNvPr id="53250" name="Rectangle 2"/>
          <p:cNvSpPr>
            <a:spLocks noGrp="1" noChangeArrowheads="1"/>
          </p:cNvSpPr>
          <p:nvPr>
            <p:ph type="title"/>
          </p:nvPr>
        </p:nvSpPr>
        <p:spPr/>
        <p:txBody>
          <a:bodyPr/>
          <a:lstStyle/>
          <a:p>
            <a:r>
              <a:rPr lang="en-US" dirty="0" smtClean="0"/>
              <a:t>Static </a:t>
            </a:r>
            <a:r>
              <a:rPr lang="en-US" dirty="0"/>
              <a:t>Theory and Firm Value</a:t>
            </a:r>
          </a:p>
        </p:txBody>
      </p:sp>
      <p:pic>
        <p:nvPicPr>
          <p:cNvPr id="53252" name="Picture 4" descr="Fig1706"/>
          <p:cNvPicPr>
            <a:picLocks noGrp="1" noChangeAspect="1" noChangeArrowheads="1"/>
          </p:cNvPicPr>
          <p:nvPr>
            <p:ph idx="1"/>
          </p:nvPr>
        </p:nvPicPr>
        <p:blipFill>
          <a:blip r:embed="rId3" cstate="print"/>
          <a:srcRect/>
          <a:stretch>
            <a:fillRect/>
          </a:stretch>
        </p:blipFill>
        <p:spPr>
          <a:xfrm>
            <a:off x="661988" y="1584325"/>
            <a:ext cx="8118475" cy="4816475"/>
          </a:xfr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16-</a:t>
            </a:r>
            <a:fld id="{729558AE-9F2B-4467-8330-4C0A1D5D567D}" type="slidenum">
              <a:rPr lang="en-US"/>
              <a:pPr/>
              <a:t>32</a:t>
            </a:fld>
            <a:endParaRPr lang="en-US"/>
          </a:p>
        </p:txBody>
      </p:sp>
      <p:sp>
        <p:nvSpPr>
          <p:cNvPr id="72708" name="Rectangle 4"/>
          <p:cNvSpPr>
            <a:spLocks noGrp="1" noChangeArrowheads="1"/>
          </p:cNvSpPr>
          <p:nvPr>
            <p:ph type="title"/>
          </p:nvPr>
        </p:nvSpPr>
        <p:spPr/>
        <p:txBody>
          <a:bodyPr/>
          <a:lstStyle/>
          <a:p>
            <a:r>
              <a:rPr lang="en-US" sz="4000" dirty="0" smtClean="0"/>
              <a:t>Static </a:t>
            </a:r>
            <a:r>
              <a:rPr lang="en-US" sz="4000" dirty="0"/>
              <a:t>Theory and Cost of Capital</a:t>
            </a:r>
          </a:p>
        </p:txBody>
      </p:sp>
      <p:pic>
        <p:nvPicPr>
          <p:cNvPr id="72710" name="Picture 6" descr="Fig1707"/>
          <p:cNvPicPr>
            <a:picLocks noGrp="1" noChangeAspect="1" noChangeArrowheads="1"/>
          </p:cNvPicPr>
          <p:nvPr>
            <p:ph idx="1"/>
          </p:nvPr>
        </p:nvPicPr>
        <p:blipFill>
          <a:blip r:embed="rId3" cstate="print"/>
          <a:srcRect/>
          <a:stretch>
            <a:fillRect/>
          </a:stretch>
        </p:blipFill>
        <p:spPr>
          <a:xfrm>
            <a:off x="661988" y="1584325"/>
            <a:ext cx="8194675" cy="4816475"/>
          </a:xfr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16-</a:t>
            </a:r>
            <a:fld id="{FA65B3C2-33C3-4DD4-98F2-7B5D7B27E71A}" type="slidenum">
              <a:rPr lang="en-US"/>
              <a:pPr/>
              <a:t>33</a:t>
            </a:fld>
            <a:endParaRPr lang="en-US"/>
          </a:p>
        </p:txBody>
      </p:sp>
      <p:sp>
        <p:nvSpPr>
          <p:cNvPr id="54274" name="Rectangle 2"/>
          <p:cNvSpPr>
            <a:spLocks noGrp="1" noChangeArrowheads="1"/>
          </p:cNvSpPr>
          <p:nvPr>
            <p:ph type="title"/>
          </p:nvPr>
        </p:nvSpPr>
        <p:spPr/>
        <p:txBody>
          <a:bodyPr/>
          <a:lstStyle/>
          <a:p>
            <a:r>
              <a:rPr lang="en-US"/>
              <a:t>Conclusions</a:t>
            </a:r>
          </a:p>
        </p:txBody>
      </p:sp>
      <p:sp>
        <p:nvSpPr>
          <p:cNvPr id="54275" name="Rectangle 3"/>
          <p:cNvSpPr>
            <a:spLocks noGrp="1" noChangeArrowheads="1"/>
          </p:cNvSpPr>
          <p:nvPr>
            <p:ph type="body" idx="1"/>
          </p:nvPr>
        </p:nvSpPr>
        <p:spPr>
          <a:xfrm>
            <a:off x="609600" y="1447800"/>
            <a:ext cx="8286750" cy="5029200"/>
          </a:xfrm>
        </p:spPr>
        <p:txBody>
          <a:bodyPr/>
          <a:lstStyle/>
          <a:p>
            <a:pPr>
              <a:lnSpc>
                <a:spcPct val="90000"/>
              </a:lnSpc>
            </a:pPr>
            <a:r>
              <a:rPr lang="en-US" sz="2600"/>
              <a:t>Case I – no taxes or bankruptcy costs</a:t>
            </a:r>
          </a:p>
          <a:p>
            <a:pPr lvl="1">
              <a:lnSpc>
                <a:spcPct val="90000"/>
              </a:lnSpc>
            </a:pPr>
            <a:r>
              <a:rPr lang="en-US" sz="2600"/>
              <a:t>No optimal capital structure</a:t>
            </a:r>
          </a:p>
          <a:p>
            <a:pPr>
              <a:lnSpc>
                <a:spcPct val="90000"/>
              </a:lnSpc>
            </a:pPr>
            <a:r>
              <a:rPr lang="en-US" sz="2600"/>
              <a:t>Case II – corporate taxes but no bankruptcy costs</a:t>
            </a:r>
          </a:p>
          <a:p>
            <a:pPr lvl="1">
              <a:lnSpc>
                <a:spcPct val="90000"/>
              </a:lnSpc>
            </a:pPr>
            <a:r>
              <a:rPr lang="en-US" sz="2600"/>
              <a:t>Optimal capital structure is 100% debt</a:t>
            </a:r>
          </a:p>
          <a:p>
            <a:pPr lvl="1">
              <a:lnSpc>
                <a:spcPct val="90000"/>
              </a:lnSpc>
            </a:pPr>
            <a:r>
              <a:rPr lang="en-US" sz="2600"/>
              <a:t>Each additional dollar of debt increases the cash flow of the firm</a:t>
            </a:r>
          </a:p>
          <a:p>
            <a:pPr>
              <a:lnSpc>
                <a:spcPct val="90000"/>
              </a:lnSpc>
            </a:pPr>
            <a:r>
              <a:rPr lang="en-US" sz="2600"/>
              <a:t>Case III – corporate taxes and bankruptcy costs</a:t>
            </a:r>
          </a:p>
          <a:p>
            <a:pPr lvl="1">
              <a:lnSpc>
                <a:spcPct val="90000"/>
              </a:lnSpc>
            </a:pPr>
            <a:r>
              <a:rPr lang="en-US" sz="2600"/>
              <a:t>Optimal capital structure is part debt and part equity</a:t>
            </a:r>
          </a:p>
          <a:p>
            <a:pPr lvl="1">
              <a:lnSpc>
                <a:spcPct val="90000"/>
              </a:lnSpc>
            </a:pPr>
            <a:r>
              <a:rPr lang="en-US" sz="2600"/>
              <a:t>Occurs where the benefit from an additional dollar of debt is just offset by the increase in expected bankruptcy costs</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16-</a:t>
            </a:r>
            <a:fld id="{609E21E4-C9BD-4ECA-8322-8E15C26D91DA}" type="slidenum">
              <a:rPr lang="en-US"/>
              <a:pPr/>
              <a:t>34</a:t>
            </a:fld>
            <a:endParaRPr lang="en-US"/>
          </a:p>
        </p:txBody>
      </p:sp>
      <p:sp>
        <p:nvSpPr>
          <p:cNvPr id="55298" name="Rectangle 2"/>
          <p:cNvSpPr>
            <a:spLocks noGrp="1" noChangeArrowheads="1"/>
          </p:cNvSpPr>
          <p:nvPr>
            <p:ph type="title"/>
          </p:nvPr>
        </p:nvSpPr>
        <p:spPr/>
        <p:txBody>
          <a:bodyPr/>
          <a:lstStyle/>
          <a:p>
            <a:r>
              <a:rPr lang="en-US" dirty="0" smtClean="0"/>
              <a:t>Summary </a:t>
            </a:r>
            <a:r>
              <a:rPr lang="en-US" dirty="0"/>
              <a:t>of 3 Cases</a:t>
            </a:r>
          </a:p>
        </p:txBody>
      </p:sp>
      <p:pic>
        <p:nvPicPr>
          <p:cNvPr id="55300" name="Picture 4" descr="Fig1708"/>
          <p:cNvPicPr>
            <a:picLocks noGrp="1" noChangeAspect="1" noChangeArrowheads="1"/>
          </p:cNvPicPr>
          <p:nvPr>
            <p:ph idx="1"/>
          </p:nvPr>
        </p:nvPicPr>
        <p:blipFill>
          <a:blip r:embed="rId3" cstate="print"/>
          <a:srcRect/>
          <a:stretch>
            <a:fillRect/>
          </a:stretch>
        </p:blipFill>
        <p:spPr>
          <a:xfrm>
            <a:off x="1590675" y="1655763"/>
            <a:ext cx="6880225" cy="4745037"/>
          </a:xfr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16-</a:t>
            </a:r>
            <a:fld id="{3A8E7C9A-8DE8-48A3-807C-722590164359}" type="slidenum">
              <a:rPr lang="en-US"/>
              <a:pPr/>
              <a:t>35</a:t>
            </a:fld>
            <a:endParaRPr lang="en-US"/>
          </a:p>
        </p:txBody>
      </p:sp>
      <p:sp>
        <p:nvSpPr>
          <p:cNvPr id="56322" name="Rectangle 2"/>
          <p:cNvSpPr>
            <a:spLocks noGrp="1" noChangeArrowheads="1"/>
          </p:cNvSpPr>
          <p:nvPr>
            <p:ph type="title"/>
          </p:nvPr>
        </p:nvSpPr>
        <p:spPr/>
        <p:txBody>
          <a:bodyPr/>
          <a:lstStyle/>
          <a:p>
            <a:r>
              <a:rPr lang="en-US"/>
              <a:t>Managerial Recommendations</a:t>
            </a:r>
          </a:p>
        </p:txBody>
      </p:sp>
      <p:sp>
        <p:nvSpPr>
          <p:cNvPr id="56323" name="Rectangle 3"/>
          <p:cNvSpPr>
            <a:spLocks noGrp="1" noChangeArrowheads="1"/>
          </p:cNvSpPr>
          <p:nvPr>
            <p:ph type="body" idx="1"/>
          </p:nvPr>
        </p:nvSpPr>
        <p:spPr/>
        <p:txBody>
          <a:bodyPr/>
          <a:lstStyle/>
          <a:p>
            <a:r>
              <a:rPr lang="en-US"/>
              <a:t>The tax benefit is only important if the firm has a large tax liability</a:t>
            </a:r>
          </a:p>
          <a:p>
            <a:r>
              <a:rPr lang="en-US"/>
              <a:t>Risk of financial distress</a:t>
            </a:r>
          </a:p>
          <a:p>
            <a:pPr lvl="1"/>
            <a:r>
              <a:rPr lang="en-US"/>
              <a:t>The greater the risk of financial distress, the less debt will be optimal for the firm</a:t>
            </a:r>
          </a:p>
          <a:p>
            <a:pPr lvl="1"/>
            <a:r>
              <a:rPr lang="en-US"/>
              <a:t>The cost of financial distress varies across firms and industries.  As a manager you need to understand the cost for your industry</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16-</a:t>
            </a:r>
            <a:fld id="{EC6FB37E-D183-4398-832D-F12D6E8C3D42}" type="slidenum">
              <a:rPr lang="en-US"/>
              <a:pPr/>
              <a:t>36</a:t>
            </a:fld>
            <a:endParaRPr lang="en-US"/>
          </a:p>
        </p:txBody>
      </p:sp>
      <p:sp>
        <p:nvSpPr>
          <p:cNvPr id="75780" name="Rectangle 4"/>
          <p:cNvSpPr>
            <a:spLocks noGrp="1" noChangeArrowheads="1"/>
          </p:cNvSpPr>
          <p:nvPr>
            <p:ph type="title"/>
          </p:nvPr>
        </p:nvSpPr>
        <p:spPr/>
        <p:txBody>
          <a:bodyPr/>
          <a:lstStyle/>
          <a:p>
            <a:r>
              <a:rPr lang="en-US" dirty="0" smtClean="0"/>
              <a:t>Extended </a:t>
            </a:r>
            <a:r>
              <a:rPr lang="en-US" dirty="0"/>
              <a:t>Pie </a:t>
            </a:r>
            <a:r>
              <a:rPr lang="en-US" dirty="0" smtClean="0"/>
              <a:t>Model</a:t>
            </a:r>
            <a:endParaRPr lang="en-US" dirty="0"/>
          </a:p>
        </p:txBody>
      </p:sp>
      <p:pic>
        <p:nvPicPr>
          <p:cNvPr id="75782" name="Picture 6" descr="Fig1709"/>
          <p:cNvPicPr>
            <a:picLocks noGrp="1" noChangeAspect="1" noChangeArrowheads="1"/>
          </p:cNvPicPr>
          <p:nvPr>
            <p:ph idx="1"/>
          </p:nvPr>
        </p:nvPicPr>
        <p:blipFill>
          <a:blip r:embed="rId3" cstate="print"/>
          <a:srcRect/>
          <a:stretch>
            <a:fillRect/>
          </a:stretch>
        </p:blipFill>
        <p:spPr>
          <a:xfrm>
            <a:off x="954088" y="1447800"/>
            <a:ext cx="7615237" cy="4953000"/>
          </a:xfr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16-</a:t>
            </a:r>
            <a:fld id="{FA62665D-8D98-4CC4-AD3B-52E68BB5DADE}" type="slidenum">
              <a:rPr lang="en-US"/>
              <a:pPr/>
              <a:t>37</a:t>
            </a:fld>
            <a:endParaRPr lang="en-US"/>
          </a:p>
        </p:txBody>
      </p:sp>
      <p:sp>
        <p:nvSpPr>
          <p:cNvPr id="77826" name="Rectangle 2"/>
          <p:cNvSpPr>
            <a:spLocks noGrp="1" noChangeArrowheads="1"/>
          </p:cNvSpPr>
          <p:nvPr>
            <p:ph type="title"/>
          </p:nvPr>
        </p:nvSpPr>
        <p:spPr/>
        <p:txBody>
          <a:bodyPr/>
          <a:lstStyle/>
          <a:p>
            <a:r>
              <a:rPr lang="en-US"/>
              <a:t>The Value of the Firm</a:t>
            </a:r>
          </a:p>
        </p:txBody>
      </p:sp>
      <p:sp>
        <p:nvSpPr>
          <p:cNvPr id="77827" name="Rectangle 3"/>
          <p:cNvSpPr>
            <a:spLocks noGrp="1" noChangeArrowheads="1"/>
          </p:cNvSpPr>
          <p:nvPr>
            <p:ph type="body" idx="1"/>
          </p:nvPr>
        </p:nvSpPr>
        <p:spPr/>
        <p:txBody>
          <a:bodyPr/>
          <a:lstStyle/>
          <a:p>
            <a:pPr>
              <a:lnSpc>
                <a:spcPct val="90000"/>
              </a:lnSpc>
            </a:pPr>
            <a:r>
              <a:rPr lang="en-US"/>
              <a:t>Value of the firm = marketed claims + non-marketed claims</a:t>
            </a:r>
          </a:p>
          <a:p>
            <a:pPr lvl="1">
              <a:lnSpc>
                <a:spcPct val="90000"/>
              </a:lnSpc>
            </a:pPr>
            <a:r>
              <a:rPr lang="en-US"/>
              <a:t>Marketed claims are the claims of stockholders and bondholders</a:t>
            </a:r>
          </a:p>
          <a:p>
            <a:pPr lvl="1">
              <a:lnSpc>
                <a:spcPct val="90000"/>
              </a:lnSpc>
            </a:pPr>
            <a:r>
              <a:rPr lang="en-US"/>
              <a:t>Non-marketed claims are the claims of the government and other potential stakeholders</a:t>
            </a:r>
          </a:p>
          <a:p>
            <a:pPr>
              <a:lnSpc>
                <a:spcPct val="90000"/>
              </a:lnSpc>
            </a:pPr>
            <a:r>
              <a:rPr lang="en-US"/>
              <a:t>The overall value of the firm is unaffected by changes in capital structure</a:t>
            </a:r>
          </a:p>
          <a:p>
            <a:pPr>
              <a:lnSpc>
                <a:spcPct val="90000"/>
              </a:lnSpc>
            </a:pPr>
            <a:r>
              <a:rPr lang="en-US"/>
              <a:t>The division of value between marketed claims and non-marketed claims may be impacted by capital structure decisions</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16-</a:t>
            </a:r>
            <a:fld id="{647CD5CF-48B2-48C5-8AA2-96BD253463F5}" type="slidenum">
              <a:rPr lang="en-US"/>
              <a:pPr/>
              <a:t>38</a:t>
            </a:fld>
            <a:endParaRPr lang="en-US"/>
          </a:p>
        </p:txBody>
      </p:sp>
      <p:sp>
        <p:nvSpPr>
          <p:cNvPr id="57346" name="Rectangle 2"/>
          <p:cNvSpPr>
            <a:spLocks noGrp="1" noChangeArrowheads="1"/>
          </p:cNvSpPr>
          <p:nvPr>
            <p:ph type="title"/>
          </p:nvPr>
        </p:nvSpPr>
        <p:spPr/>
        <p:txBody>
          <a:bodyPr/>
          <a:lstStyle/>
          <a:p>
            <a:r>
              <a:rPr lang="en-US" sz="4000" dirty="0"/>
              <a:t>Observed Capital </a:t>
            </a:r>
            <a:r>
              <a:rPr lang="en-US" sz="4000" dirty="0" smtClean="0"/>
              <a:t>Structures</a:t>
            </a:r>
            <a:endParaRPr lang="en-US" sz="4000" dirty="0"/>
          </a:p>
        </p:txBody>
      </p:sp>
      <p:sp>
        <p:nvSpPr>
          <p:cNvPr id="57347" name="Rectangle 3"/>
          <p:cNvSpPr>
            <a:spLocks noGrp="1" noChangeArrowheads="1"/>
          </p:cNvSpPr>
          <p:nvPr>
            <p:ph type="body" idx="1"/>
          </p:nvPr>
        </p:nvSpPr>
        <p:spPr/>
        <p:txBody>
          <a:bodyPr/>
          <a:lstStyle/>
          <a:p>
            <a:r>
              <a:rPr lang="en-US"/>
              <a:t>Capital structure does differ by industry</a:t>
            </a:r>
          </a:p>
          <a:p>
            <a:r>
              <a:rPr lang="en-US"/>
              <a:t>Seems to be a connection between different industry’s operating characteristics and capital structure</a:t>
            </a:r>
          </a:p>
          <a:p>
            <a:r>
              <a:rPr lang="en-US"/>
              <a:t>Firms and lenders look at the industry’s debt/equity ratio as a guide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16-</a:t>
            </a:r>
            <a:fld id="{524583F3-8B00-431B-B997-E9DF6730F7E3}" type="slidenum">
              <a:rPr lang="en-US"/>
              <a:pPr/>
              <a:t>3</a:t>
            </a:fld>
            <a:endParaRPr lang="en-US"/>
          </a:p>
        </p:txBody>
      </p:sp>
      <p:sp>
        <p:nvSpPr>
          <p:cNvPr id="1026" name="Rectangle 2"/>
          <p:cNvSpPr>
            <a:spLocks noGrp="1" noChangeArrowheads="1"/>
          </p:cNvSpPr>
          <p:nvPr>
            <p:ph type="title"/>
          </p:nvPr>
        </p:nvSpPr>
        <p:spPr/>
        <p:txBody>
          <a:bodyPr/>
          <a:lstStyle/>
          <a:p>
            <a:r>
              <a:rPr lang="en-US"/>
              <a:t>Choosing a Capital Structure</a:t>
            </a:r>
          </a:p>
        </p:txBody>
      </p:sp>
      <p:sp>
        <p:nvSpPr>
          <p:cNvPr id="1027" name="Rectangle 3"/>
          <p:cNvSpPr>
            <a:spLocks noGrp="1" noChangeArrowheads="1"/>
          </p:cNvSpPr>
          <p:nvPr>
            <p:ph type="body" idx="1"/>
          </p:nvPr>
        </p:nvSpPr>
        <p:spPr/>
        <p:txBody>
          <a:bodyPr/>
          <a:lstStyle/>
          <a:p>
            <a:r>
              <a:rPr lang="en-US"/>
              <a:t>What is the primary goal of financial managers?</a:t>
            </a:r>
          </a:p>
          <a:p>
            <a:pPr lvl="1"/>
            <a:r>
              <a:rPr lang="en-US"/>
              <a:t>Maximize stockholder wealth</a:t>
            </a:r>
          </a:p>
          <a:p>
            <a:r>
              <a:rPr lang="en-US"/>
              <a:t>We want to choose the capital structure that will maximize stockholder wealth</a:t>
            </a:r>
          </a:p>
          <a:p>
            <a:r>
              <a:rPr lang="en-US"/>
              <a:t>We can maximize stockholder wealth by maximizing firm value or minimizing WACC</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16-</a:t>
            </a:r>
            <a:fld id="{69F93EBE-39EC-4789-A066-80307F0E7B9F}" type="slidenum">
              <a:rPr lang="en-US"/>
              <a:pPr/>
              <a:t>39</a:t>
            </a:fld>
            <a:endParaRPr lang="en-US"/>
          </a:p>
        </p:txBody>
      </p:sp>
      <p:sp>
        <p:nvSpPr>
          <p:cNvPr id="59394" name="Rectangle 2"/>
          <p:cNvSpPr>
            <a:spLocks noGrp="1" noChangeArrowheads="1"/>
          </p:cNvSpPr>
          <p:nvPr>
            <p:ph type="title"/>
          </p:nvPr>
        </p:nvSpPr>
        <p:spPr/>
        <p:txBody>
          <a:bodyPr/>
          <a:lstStyle/>
          <a:p>
            <a:r>
              <a:rPr lang="en-US" dirty="0"/>
              <a:t>Bankruptcy Process – Part </a:t>
            </a:r>
            <a:r>
              <a:rPr lang="en-US" dirty="0" smtClean="0"/>
              <a:t>I</a:t>
            </a:r>
            <a:endParaRPr lang="en-US" dirty="0"/>
          </a:p>
        </p:txBody>
      </p:sp>
      <p:sp>
        <p:nvSpPr>
          <p:cNvPr id="59395" name="Rectangle 3"/>
          <p:cNvSpPr>
            <a:spLocks noGrp="1" noChangeArrowheads="1"/>
          </p:cNvSpPr>
          <p:nvPr>
            <p:ph type="body" idx="1"/>
          </p:nvPr>
        </p:nvSpPr>
        <p:spPr/>
        <p:txBody>
          <a:bodyPr/>
          <a:lstStyle/>
          <a:p>
            <a:r>
              <a:rPr lang="en-US"/>
              <a:t>Business failure – business has terminated with a loss to creditors</a:t>
            </a:r>
          </a:p>
          <a:p>
            <a:r>
              <a:rPr lang="en-US"/>
              <a:t>Legal bankruptcy – petition federal court for bankruptcy</a:t>
            </a:r>
          </a:p>
          <a:p>
            <a:r>
              <a:rPr lang="en-US"/>
              <a:t>Technical insolvency – firm is unable to meet debt obligations</a:t>
            </a:r>
          </a:p>
          <a:p>
            <a:r>
              <a:rPr lang="en-US"/>
              <a:t>Accounting insolvency – book value of equity is negative</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16-</a:t>
            </a:r>
            <a:fld id="{871089B1-B360-40DF-9D92-82AC5A1E0FDE}" type="slidenum">
              <a:rPr lang="en-US"/>
              <a:pPr/>
              <a:t>40</a:t>
            </a:fld>
            <a:endParaRPr lang="en-US"/>
          </a:p>
        </p:txBody>
      </p:sp>
      <p:sp>
        <p:nvSpPr>
          <p:cNvPr id="60418" name="Rectangle 2"/>
          <p:cNvSpPr>
            <a:spLocks noGrp="1" noChangeArrowheads="1"/>
          </p:cNvSpPr>
          <p:nvPr>
            <p:ph type="title"/>
          </p:nvPr>
        </p:nvSpPr>
        <p:spPr/>
        <p:txBody>
          <a:bodyPr/>
          <a:lstStyle/>
          <a:p>
            <a:r>
              <a:rPr lang="en-US"/>
              <a:t>Bankruptcy Process – Part II</a:t>
            </a:r>
          </a:p>
        </p:txBody>
      </p:sp>
      <p:sp>
        <p:nvSpPr>
          <p:cNvPr id="60419" name="Rectangle 3"/>
          <p:cNvSpPr>
            <a:spLocks noGrp="1" noChangeArrowheads="1"/>
          </p:cNvSpPr>
          <p:nvPr>
            <p:ph type="body" idx="1"/>
          </p:nvPr>
        </p:nvSpPr>
        <p:spPr/>
        <p:txBody>
          <a:bodyPr/>
          <a:lstStyle/>
          <a:p>
            <a:r>
              <a:rPr lang="en-US" sz="2800"/>
              <a:t>Liquidation</a:t>
            </a:r>
          </a:p>
          <a:p>
            <a:pPr lvl="1"/>
            <a:r>
              <a:rPr lang="en-US" sz="2400"/>
              <a:t>Covered under the Bankruptcy  and Insolvency Act (1992)</a:t>
            </a:r>
          </a:p>
          <a:p>
            <a:pPr lvl="1"/>
            <a:r>
              <a:rPr lang="en-US" sz="2400"/>
              <a:t>Firm is terminated as a going concern</a:t>
            </a:r>
          </a:p>
          <a:p>
            <a:pPr lvl="1"/>
            <a:r>
              <a:rPr lang="en-US" sz="2400"/>
              <a:t>Trustee takes over assets, sells them and distributes the proceeds</a:t>
            </a:r>
          </a:p>
          <a:p>
            <a:r>
              <a:rPr lang="en-US" sz="2800"/>
              <a:t>Reorganization</a:t>
            </a:r>
          </a:p>
          <a:p>
            <a:pPr lvl="1"/>
            <a:r>
              <a:rPr lang="en-US" sz="2400"/>
              <a:t>Keep firm as growing concern</a:t>
            </a:r>
          </a:p>
          <a:p>
            <a:pPr lvl="1"/>
            <a:r>
              <a:rPr lang="en-US" sz="2400"/>
              <a:t>Involves issuing new securities to replace old securities</a:t>
            </a:r>
          </a:p>
          <a:p>
            <a:r>
              <a:rPr lang="en-US" sz="2800"/>
              <a:t>Depends on whether the company is worth more dead or alive</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16-</a:t>
            </a:r>
            <a:fld id="{47D94AA4-E504-4748-9A89-EA16F2F8BEA8}" type="slidenum">
              <a:rPr lang="en-US"/>
              <a:pPr/>
              <a:t>41</a:t>
            </a:fld>
            <a:endParaRPr lang="en-US"/>
          </a:p>
        </p:txBody>
      </p:sp>
      <p:sp>
        <p:nvSpPr>
          <p:cNvPr id="61442" name="Rectangle 2"/>
          <p:cNvSpPr>
            <a:spLocks noGrp="1" noChangeArrowheads="1"/>
          </p:cNvSpPr>
          <p:nvPr>
            <p:ph type="title"/>
          </p:nvPr>
        </p:nvSpPr>
        <p:spPr/>
        <p:txBody>
          <a:bodyPr/>
          <a:lstStyle/>
          <a:p>
            <a:r>
              <a:rPr lang="en-US"/>
              <a:t>Quick Quiz</a:t>
            </a:r>
          </a:p>
        </p:txBody>
      </p:sp>
      <p:sp>
        <p:nvSpPr>
          <p:cNvPr id="61443" name="Rectangle 3"/>
          <p:cNvSpPr>
            <a:spLocks noGrp="1" noChangeArrowheads="1"/>
          </p:cNvSpPr>
          <p:nvPr>
            <p:ph type="body" idx="1"/>
          </p:nvPr>
        </p:nvSpPr>
        <p:spPr/>
        <p:txBody>
          <a:bodyPr/>
          <a:lstStyle/>
          <a:p>
            <a:r>
              <a:rPr lang="en-US"/>
              <a:t>Explain the effect of leverage on EPS and ROE</a:t>
            </a:r>
          </a:p>
          <a:p>
            <a:r>
              <a:rPr lang="en-US"/>
              <a:t>What is the break-even EBIT?</a:t>
            </a:r>
          </a:p>
          <a:p>
            <a:r>
              <a:rPr lang="en-US"/>
              <a:t>How do we determine the optimal capital structure?</a:t>
            </a:r>
          </a:p>
          <a:p>
            <a:r>
              <a:rPr lang="en-US"/>
              <a:t>What is the optimal capital structure in the three cases that were discussed in this chapter?</a:t>
            </a:r>
          </a:p>
          <a:p>
            <a:r>
              <a:rPr lang="en-US"/>
              <a:t>What is the difference between liquidation and reorganization?</a:t>
            </a:r>
          </a:p>
          <a:p>
            <a:endParaRPr 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16-</a:t>
            </a:r>
            <a:fld id="{BB976916-C433-40B0-B716-43EEDAD4A143}" type="slidenum">
              <a:rPr lang="en-US"/>
              <a:pPr/>
              <a:t>42</a:t>
            </a:fld>
            <a:endParaRPr lang="en-US"/>
          </a:p>
        </p:txBody>
      </p:sp>
      <p:sp>
        <p:nvSpPr>
          <p:cNvPr id="83970" name="Rectangle 2"/>
          <p:cNvSpPr>
            <a:spLocks noGrp="1" noChangeArrowheads="1"/>
          </p:cNvSpPr>
          <p:nvPr>
            <p:ph type="title"/>
          </p:nvPr>
        </p:nvSpPr>
        <p:spPr/>
        <p:txBody>
          <a:bodyPr/>
          <a:lstStyle/>
          <a:p>
            <a:r>
              <a:rPr lang="en-US" dirty="0" smtClean="0"/>
              <a:t>Summary</a:t>
            </a:r>
            <a:endParaRPr lang="en-US" dirty="0"/>
          </a:p>
        </p:txBody>
      </p:sp>
      <p:sp>
        <p:nvSpPr>
          <p:cNvPr id="83971" name="Rectangle 3"/>
          <p:cNvSpPr>
            <a:spLocks noGrp="1" noChangeArrowheads="1"/>
          </p:cNvSpPr>
          <p:nvPr>
            <p:ph type="body" idx="1"/>
          </p:nvPr>
        </p:nvSpPr>
        <p:spPr/>
        <p:txBody>
          <a:bodyPr/>
          <a:lstStyle/>
          <a:p>
            <a:r>
              <a:rPr lang="en-US" sz="2800"/>
              <a:t>The optimal capital structure is the one that maximizes the value of the firm and minimizes the cost of capital </a:t>
            </a:r>
          </a:p>
          <a:p>
            <a:r>
              <a:rPr lang="en-US" sz="2800"/>
              <a:t>Ignoring taxes, capital structure is irrelevant</a:t>
            </a:r>
          </a:p>
          <a:p>
            <a:r>
              <a:rPr lang="en-US" sz="2800"/>
              <a:t>With corporate taxes, the optimal structure is 100% debt</a:t>
            </a:r>
          </a:p>
          <a:p>
            <a:r>
              <a:rPr lang="en-US" sz="2800"/>
              <a:t>With corporate taxes and financial distress, the optimal structure exists when marginal tax savings equals marginal financial distress costs (static theory of capital structure)</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16-</a:t>
            </a:r>
            <a:fld id="{33DD1440-E694-4661-927D-30C52B1693CB}" type="slidenum">
              <a:rPr lang="en-US"/>
              <a:pPr/>
              <a:t>4</a:t>
            </a:fld>
            <a:endParaRPr lang="en-US"/>
          </a:p>
        </p:txBody>
      </p:sp>
      <p:sp>
        <p:nvSpPr>
          <p:cNvPr id="10242" name="Rectangle 2"/>
          <p:cNvSpPr>
            <a:spLocks noGrp="1" noChangeArrowheads="1"/>
          </p:cNvSpPr>
          <p:nvPr>
            <p:ph type="title"/>
          </p:nvPr>
        </p:nvSpPr>
        <p:spPr/>
        <p:txBody>
          <a:bodyPr/>
          <a:lstStyle/>
          <a:p>
            <a:r>
              <a:rPr lang="en-US" dirty="0"/>
              <a:t>The Effect of </a:t>
            </a:r>
            <a:r>
              <a:rPr lang="en-US" dirty="0" smtClean="0"/>
              <a:t>Leverage</a:t>
            </a:r>
            <a:endParaRPr lang="en-US" dirty="0"/>
          </a:p>
        </p:txBody>
      </p:sp>
      <p:sp>
        <p:nvSpPr>
          <p:cNvPr id="10243" name="Rectangle 3"/>
          <p:cNvSpPr>
            <a:spLocks noGrp="1" noChangeArrowheads="1"/>
          </p:cNvSpPr>
          <p:nvPr>
            <p:ph type="body" idx="1"/>
          </p:nvPr>
        </p:nvSpPr>
        <p:spPr/>
        <p:txBody>
          <a:bodyPr/>
          <a:lstStyle/>
          <a:p>
            <a:pPr>
              <a:lnSpc>
                <a:spcPct val="90000"/>
              </a:lnSpc>
            </a:pPr>
            <a:r>
              <a:rPr lang="en-US" sz="2800"/>
              <a:t>How does leverage affect the EPS and ROE of a firm?</a:t>
            </a:r>
          </a:p>
          <a:p>
            <a:pPr lvl="1">
              <a:lnSpc>
                <a:spcPct val="90000"/>
              </a:lnSpc>
            </a:pPr>
            <a:r>
              <a:rPr lang="en-US" sz="2400"/>
              <a:t>When we increase the amount of debt financing, we increase the fixed interest expense</a:t>
            </a:r>
          </a:p>
          <a:p>
            <a:pPr lvl="1">
              <a:lnSpc>
                <a:spcPct val="90000"/>
              </a:lnSpc>
            </a:pPr>
            <a:r>
              <a:rPr lang="en-US" sz="2400"/>
              <a:t>If we have a really good year, then we pay our fixed cost and we have more left over for our stockholders</a:t>
            </a:r>
          </a:p>
          <a:p>
            <a:pPr lvl="1">
              <a:lnSpc>
                <a:spcPct val="90000"/>
              </a:lnSpc>
            </a:pPr>
            <a:r>
              <a:rPr lang="en-US" sz="2400"/>
              <a:t>If we have a really bad year, we still have to pay our fixed costs and we have less left over for our stockholders</a:t>
            </a:r>
          </a:p>
          <a:p>
            <a:pPr>
              <a:lnSpc>
                <a:spcPct val="90000"/>
              </a:lnSpc>
            </a:pPr>
            <a:r>
              <a:rPr lang="en-US" sz="2800"/>
              <a:t>Leverage amplifies the variation in both EPS and ROE</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r>
              <a:rPr lang="en-US"/>
              <a:t>16-</a:t>
            </a:r>
            <a:fld id="{9A97A0B8-35A6-4216-A73E-82A874AA32EF}" type="slidenum">
              <a:rPr lang="en-US"/>
              <a:pPr/>
              <a:t>5</a:t>
            </a:fld>
            <a:endParaRPr lang="en-US"/>
          </a:p>
        </p:txBody>
      </p:sp>
      <p:sp>
        <p:nvSpPr>
          <p:cNvPr id="12290" name="Rectangle 2"/>
          <p:cNvSpPr>
            <a:spLocks noGrp="1" noChangeArrowheads="1"/>
          </p:cNvSpPr>
          <p:nvPr>
            <p:ph type="title"/>
          </p:nvPr>
        </p:nvSpPr>
        <p:spPr>
          <a:xfrm>
            <a:off x="762000" y="152400"/>
            <a:ext cx="8534400" cy="2362200"/>
          </a:xfrm>
        </p:spPr>
        <p:txBody>
          <a:bodyPr/>
          <a:lstStyle/>
          <a:p>
            <a:r>
              <a:rPr lang="en-US" dirty="0"/>
              <a:t>Example: Financial Leverage, EPS and ROE</a:t>
            </a:r>
          </a:p>
        </p:txBody>
      </p:sp>
      <p:sp>
        <p:nvSpPr>
          <p:cNvPr id="12291" name="Rectangle 3"/>
          <p:cNvSpPr>
            <a:spLocks noGrp="1" noChangeArrowheads="1"/>
          </p:cNvSpPr>
          <p:nvPr>
            <p:ph type="body" idx="1"/>
          </p:nvPr>
        </p:nvSpPr>
        <p:spPr>
          <a:xfrm>
            <a:off x="609600" y="2895600"/>
            <a:ext cx="8305800" cy="3505200"/>
          </a:xfrm>
        </p:spPr>
        <p:txBody>
          <a:bodyPr/>
          <a:lstStyle/>
          <a:p>
            <a:r>
              <a:rPr lang="en-US" dirty="0"/>
              <a:t>We will ignore the effect of taxes at this stage</a:t>
            </a:r>
          </a:p>
          <a:p>
            <a:r>
              <a:rPr lang="en-US" dirty="0"/>
              <a:t>What happens to EPS and ROE when we issue debt and buy back shares of stock?</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16-</a:t>
            </a:r>
            <a:fld id="{BB134982-A665-426B-9B6C-D807A6A58FA5}" type="slidenum">
              <a:rPr lang="en-US"/>
              <a:pPr/>
              <a:t>6</a:t>
            </a:fld>
            <a:endParaRPr lang="en-US"/>
          </a:p>
        </p:txBody>
      </p:sp>
      <p:sp>
        <p:nvSpPr>
          <p:cNvPr id="14338" name="Rectangle 2"/>
          <p:cNvSpPr>
            <a:spLocks noGrp="1" noChangeArrowheads="1"/>
          </p:cNvSpPr>
          <p:nvPr>
            <p:ph type="title"/>
          </p:nvPr>
        </p:nvSpPr>
        <p:spPr>
          <a:xfrm>
            <a:off x="762000" y="152400"/>
            <a:ext cx="8534400" cy="914400"/>
          </a:xfrm>
        </p:spPr>
        <p:txBody>
          <a:bodyPr/>
          <a:lstStyle/>
          <a:p>
            <a:r>
              <a:rPr lang="en-US" sz="4000"/>
              <a:t>Example: Financial Leverage, EPS and ROE continued</a:t>
            </a:r>
          </a:p>
        </p:txBody>
      </p:sp>
      <p:sp>
        <p:nvSpPr>
          <p:cNvPr id="14339" name="Rectangle 3"/>
          <p:cNvSpPr>
            <a:spLocks noGrp="1" noChangeArrowheads="1"/>
          </p:cNvSpPr>
          <p:nvPr>
            <p:ph type="body" idx="1"/>
          </p:nvPr>
        </p:nvSpPr>
        <p:spPr/>
        <p:txBody>
          <a:bodyPr/>
          <a:lstStyle/>
          <a:p>
            <a:r>
              <a:rPr lang="en-US"/>
              <a:t>Variability in ROE</a:t>
            </a:r>
          </a:p>
          <a:p>
            <a:pPr lvl="1"/>
            <a:r>
              <a:rPr lang="en-US"/>
              <a:t>Current: ROE ranges from 6.25% to 18.75%</a:t>
            </a:r>
          </a:p>
          <a:p>
            <a:pPr lvl="1"/>
            <a:r>
              <a:rPr lang="en-US"/>
              <a:t>Proposed: ROE ranges from 2.50% to 27.50%</a:t>
            </a:r>
          </a:p>
          <a:p>
            <a:r>
              <a:rPr lang="en-US"/>
              <a:t>Variability in EPS</a:t>
            </a:r>
          </a:p>
          <a:p>
            <a:pPr lvl="1"/>
            <a:r>
              <a:rPr lang="en-US"/>
              <a:t>Current: EPS ranges from $1.25 to $3.75</a:t>
            </a:r>
          </a:p>
          <a:p>
            <a:pPr lvl="1"/>
            <a:r>
              <a:rPr lang="en-US"/>
              <a:t>Proposed: EPS ranges from $0.50 to $5.50</a:t>
            </a:r>
          </a:p>
          <a:p>
            <a:r>
              <a:rPr lang="en-US"/>
              <a:t>The variability in both ROE and EPS increases when financial leverage is increased</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16-</a:t>
            </a:r>
            <a:fld id="{D943F2C0-194F-4FA9-9675-04B0004521EB}" type="slidenum">
              <a:rPr lang="en-US"/>
              <a:pPr/>
              <a:t>7</a:t>
            </a:fld>
            <a:endParaRPr lang="en-US"/>
          </a:p>
        </p:txBody>
      </p:sp>
      <p:sp>
        <p:nvSpPr>
          <p:cNvPr id="15362" name="Rectangle 2"/>
          <p:cNvSpPr>
            <a:spLocks noGrp="1" noChangeArrowheads="1"/>
          </p:cNvSpPr>
          <p:nvPr>
            <p:ph type="title"/>
          </p:nvPr>
        </p:nvSpPr>
        <p:spPr/>
        <p:txBody>
          <a:bodyPr/>
          <a:lstStyle/>
          <a:p>
            <a:r>
              <a:rPr lang="en-US"/>
              <a:t>Break-Even EBIT</a:t>
            </a:r>
          </a:p>
        </p:txBody>
      </p:sp>
      <p:sp>
        <p:nvSpPr>
          <p:cNvPr id="15363" name="Rectangle 3"/>
          <p:cNvSpPr>
            <a:spLocks noGrp="1" noChangeArrowheads="1"/>
          </p:cNvSpPr>
          <p:nvPr>
            <p:ph type="body" idx="1"/>
          </p:nvPr>
        </p:nvSpPr>
        <p:spPr/>
        <p:txBody>
          <a:bodyPr/>
          <a:lstStyle/>
          <a:p>
            <a:r>
              <a:rPr lang="en-US"/>
              <a:t>Find EBIT where EPS is the same under both the current and proposed capital structures</a:t>
            </a:r>
          </a:p>
          <a:p>
            <a:r>
              <a:rPr lang="en-US"/>
              <a:t>If we expect EBIT to be greater than the break-even point, then leverage is beneficial to our stockholders</a:t>
            </a:r>
          </a:p>
          <a:p>
            <a:r>
              <a:rPr lang="en-US"/>
              <a:t>If we expect EBIT to be less than the break-even point, then leverage is detrimental to our stockholders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2"/>
          <p:cNvSpPr>
            <a:spLocks noGrp="1"/>
          </p:cNvSpPr>
          <p:nvPr>
            <p:ph type="sldNum" sz="quarter" idx="10"/>
          </p:nvPr>
        </p:nvSpPr>
        <p:spPr/>
        <p:txBody>
          <a:bodyPr/>
          <a:lstStyle/>
          <a:p>
            <a:r>
              <a:rPr lang="en-US"/>
              <a:t>16-</a:t>
            </a:r>
            <a:fld id="{BFC17B03-D6C7-43FB-8162-E7135154FE0A}" type="slidenum">
              <a:rPr lang="en-US"/>
              <a:pPr/>
              <a:t>8</a:t>
            </a:fld>
            <a:endParaRPr lang="en-US"/>
          </a:p>
        </p:txBody>
      </p:sp>
      <p:sp>
        <p:nvSpPr>
          <p:cNvPr id="16386" name="Rectangle 2"/>
          <p:cNvSpPr>
            <a:spLocks noGrp="1" noChangeArrowheads="1"/>
          </p:cNvSpPr>
          <p:nvPr>
            <p:ph type="title"/>
          </p:nvPr>
        </p:nvSpPr>
        <p:spPr/>
        <p:txBody>
          <a:bodyPr/>
          <a:lstStyle/>
          <a:p>
            <a:r>
              <a:rPr lang="en-US" sz="4000"/>
              <a:t>Example: Financial Leverage, EPS and ROE continued</a:t>
            </a:r>
          </a:p>
        </p:txBody>
      </p:sp>
      <p:graphicFrame>
        <p:nvGraphicFramePr>
          <p:cNvPr id="16387" name="Object 3"/>
          <p:cNvGraphicFramePr>
            <a:graphicFrameLocks noChangeAspect="1"/>
          </p:cNvGraphicFramePr>
          <p:nvPr/>
        </p:nvGraphicFramePr>
        <p:xfrm>
          <a:off x="914400" y="1447800"/>
          <a:ext cx="7391400" cy="4433888"/>
        </p:xfrm>
        <a:graphic>
          <a:graphicData uri="http://schemas.openxmlformats.org/presentationml/2006/ole">
            <p:oleObj spid="_x0000_s16387" name="Equation" r:id="rId4" imgW="2425680" imgH="1777680" progId="Equation.3">
              <p:embed/>
            </p:oleObj>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RWJf7InstructorTemplateA">
  <a:themeElements>
    <a:clrScheme name="RWJf7InstructorTemplate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RWJf7InstructorTemplate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chemeClr val="accent1"/>
          </a:extrusionClr>
        </a:sp3d>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 charset="0"/>
          </a:defRPr>
        </a:defPPr>
      </a:lstStyle>
    </a:spDef>
    <a:lnDef>
      <a:spPr bwMode="auto">
        <a:xfrm>
          <a:off x="0" y="0"/>
          <a:ext cx="1" cy="1"/>
        </a:xfrm>
        <a:custGeom>
          <a:avLst/>
          <a:gdLst/>
          <a:ahLst/>
          <a:cxnLst/>
          <a:rect l="0" t="0" r="0" b="0"/>
          <a:pathLst/>
        </a:custGeom>
        <a:solidFill>
          <a:schemeClr val="accent1"/>
        </a:soli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chemeClr val="accent1"/>
          </a:extrusionClr>
        </a:sp3d>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 charset="0"/>
          </a:defRPr>
        </a:defPPr>
      </a:lstStyle>
    </a:lnDef>
  </a:objectDefaults>
  <a:extraClrSchemeLst>
    <a:extraClrScheme>
      <a:clrScheme name="RWJf7InstructorTemplate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RWJf7InstructorTemplate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RWJf7InstructorTemplate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RWJf7InstructorTemplate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RWJf7InstructorTemplate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RWJf7InstructorTemplate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RWJf7InstructorTemplate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RWJf7InstructorTemplate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RWJf7InstructorTemplate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RWJf7InstructorTemplate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RWJf7InstructorTemplate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RWJf7InstructorTemplate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790</TotalTime>
  <Words>3012</Words>
  <Application>Microsoft Office PowerPoint</Application>
  <PresentationFormat>On-screen Show (4:3)</PresentationFormat>
  <Paragraphs>373</Paragraphs>
  <Slides>43</Slides>
  <Notes>43</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43</vt:i4>
      </vt:variant>
    </vt:vector>
  </HeadingPairs>
  <TitlesOfParts>
    <vt:vector size="46" baseType="lpstr">
      <vt:lpstr>RWJf7InstructorTemplateA</vt:lpstr>
      <vt:lpstr>Acrobat Document</vt:lpstr>
      <vt:lpstr>Equation</vt:lpstr>
      <vt:lpstr>Ch.16 Financial Leverage and Capital Structure Policy </vt:lpstr>
      <vt:lpstr>Chapter Outline</vt:lpstr>
      <vt:lpstr>Capital Restructuring</vt:lpstr>
      <vt:lpstr>Choosing a Capital Structure</vt:lpstr>
      <vt:lpstr>The Effect of Leverage</vt:lpstr>
      <vt:lpstr>Example: Financial Leverage, EPS and ROE</vt:lpstr>
      <vt:lpstr>Example: Financial Leverage, EPS and ROE continued</vt:lpstr>
      <vt:lpstr>Break-Even EBIT</vt:lpstr>
      <vt:lpstr>Example: Financial Leverage, EPS and ROE continued</vt:lpstr>
      <vt:lpstr>Example: Homemade Leverage and ROE</vt:lpstr>
      <vt:lpstr>Capital Structure Theory</vt:lpstr>
      <vt:lpstr>Capital Structure Theory Under Three Special Cases</vt:lpstr>
      <vt:lpstr>Case I – No Taxes or Bankruptcy Costs</vt:lpstr>
      <vt:lpstr>Case I - Equations</vt:lpstr>
      <vt:lpstr>Cost of Equity and WACC  (M&amp;M without taxes)</vt:lpstr>
      <vt:lpstr>Case I - Example</vt:lpstr>
      <vt:lpstr>The CAPM, the SML and Proposition II</vt:lpstr>
      <vt:lpstr>Business Risk and Financial Risk</vt:lpstr>
      <vt:lpstr>Case II – With Corporate Taxes</vt:lpstr>
      <vt:lpstr>Case II – Example 1</vt:lpstr>
      <vt:lpstr>Example 1 continued</vt:lpstr>
      <vt:lpstr>Case II – Proposition I</vt:lpstr>
      <vt:lpstr>Example 2 – Case II – Proposition I</vt:lpstr>
      <vt:lpstr>M&amp;M Proposition I with Taxes</vt:lpstr>
      <vt:lpstr>Case II – Proposition II</vt:lpstr>
      <vt:lpstr>Example: Case II – Proposition II</vt:lpstr>
      <vt:lpstr>Cost of Equity and WACC  (M&amp;M with Taxes)</vt:lpstr>
      <vt:lpstr>Case III – With Bankruptcy Costs</vt:lpstr>
      <vt:lpstr>Bankruptcy Costs</vt:lpstr>
      <vt:lpstr>More Bankruptcy Costs</vt:lpstr>
      <vt:lpstr>Static Theory of Capital Structure</vt:lpstr>
      <vt:lpstr>Static Theory and Firm Value</vt:lpstr>
      <vt:lpstr>Static Theory and Cost of Capital</vt:lpstr>
      <vt:lpstr>Conclusions</vt:lpstr>
      <vt:lpstr>Summary of 3 Cases</vt:lpstr>
      <vt:lpstr>Managerial Recommendations</vt:lpstr>
      <vt:lpstr>Extended Pie Model</vt:lpstr>
      <vt:lpstr>The Value of the Firm</vt:lpstr>
      <vt:lpstr>Observed Capital Structures</vt:lpstr>
      <vt:lpstr>Bankruptcy Process – Part I</vt:lpstr>
      <vt:lpstr>Bankruptcy Process – Part II</vt:lpstr>
      <vt:lpstr>Quick Quiz</vt:lpstr>
      <vt:lpstr>Summary</vt:lpstr>
    </vt:vector>
  </TitlesOfParts>
  <Company>University of Tampa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Cheri Etling</dc:creator>
  <cp:lastModifiedBy>Yura</cp:lastModifiedBy>
  <cp:revision>51</cp:revision>
  <dcterms:created xsi:type="dcterms:W3CDTF">2000-09-28T15:52:28Z</dcterms:created>
  <dcterms:modified xsi:type="dcterms:W3CDTF">2010-02-07T21:29:46Z</dcterms:modified>
</cp:coreProperties>
</file>